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3"/>
  </p:notesMasterIdLst>
  <p:sldIdLst>
    <p:sldId id="283" r:id="rId2"/>
    <p:sldId id="385" r:id="rId3"/>
    <p:sldId id="392" r:id="rId4"/>
    <p:sldId id="402" r:id="rId5"/>
    <p:sldId id="400" r:id="rId6"/>
    <p:sldId id="403" r:id="rId7"/>
    <p:sldId id="404" r:id="rId8"/>
    <p:sldId id="405" r:id="rId9"/>
    <p:sldId id="406" r:id="rId10"/>
    <p:sldId id="407" r:id="rId11"/>
    <p:sldId id="409" r:id="rId12"/>
    <p:sldId id="410" r:id="rId13"/>
    <p:sldId id="411" r:id="rId14"/>
    <p:sldId id="412" r:id="rId15"/>
    <p:sldId id="413" r:id="rId16"/>
    <p:sldId id="393" r:id="rId17"/>
    <p:sldId id="414" r:id="rId18"/>
    <p:sldId id="417" r:id="rId19"/>
    <p:sldId id="418" r:id="rId20"/>
    <p:sldId id="419" r:id="rId21"/>
    <p:sldId id="420" r:id="rId22"/>
    <p:sldId id="421" r:id="rId23"/>
    <p:sldId id="422" r:id="rId24"/>
    <p:sldId id="423" r:id="rId25"/>
    <p:sldId id="424" r:id="rId26"/>
    <p:sldId id="425" r:id="rId27"/>
    <p:sldId id="426" r:id="rId28"/>
    <p:sldId id="427" r:id="rId29"/>
    <p:sldId id="416" r:id="rId30"/>
    <p:sldId id="428" r:id="rId31"/>
    <p:sldId id="429" r:id="rId32"/>
    <p:sldId id="397" r:id="rId33"/>
    <p:sldId id="430" r:id="rId34"/>
    <p:sldId id="431" r:id="rId35"/>
    <p:sldId id="432" r:id="rId36"/>
    <p:sldId id="433" r:id="rId37"/>
    <p:sldId id="398" r:id="rId38"/>
    <p:sldId id="434" r:id="rId39"/>
    <p:sldId id="436" r:id="rId40"/>
    <p:sldId id="435" r:id="rId41"/>
    <p:sldId id="437" r:id="rId42"/>
    <p:sldId id="438" r:id="rId43"/>
    <p:sldId id="439" r:id="rId44"/>
    <p:sldId id="440" r:id="rId45"/>
    <p:sldId id="441" r:id="rId46"/>
    <p:sldId id="442" r:id="rId47"/>
    <p:sldId id="443" r:id="rId48"/>
    <p:sldId id="444" r:id="rId49"/>
    <p:sldId id="445" r:id="rId50"/>
    <p:sldId id="378" r:id="rId51"/>
    <p:sldId id="382" r:id="rId5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F9679"/>
    <a:srgbClr val="FF0066"/>
    <a:srgbClr val="CC3300"/>
    <a:srgbClr val="C0504D"/>
    <a:srgbClr val="CC0000"/>
    <a:srgbClr val="22D426"/>
    <a:srgbClr val="40E044"/>
    <a:srgbClr val="3366FF"/>
    <a:srgbClr val="57D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596" autoAdjust="0"/>
    <p:restoredTop sz="69061" autoAdjust="0"/>
  </p:normalViewPr>
  <p:slideViewPr>
    <p:cSldViewPr>
      <p:cViewPr varScale="1">
        <p:scale>
          <a:sx n="71" d="100"/>
          <a:sy n="71" d="100"/>
        </p:scale>
        <p:origin x="-750" y="-96"/>
      </p:cViewPr>
      <p:guideLst>
        <p:guide orient="horz" pos="2160"/>
        <p:guide pos="3841"/>
      </p:guideLst>
    </p:cSldViewPr>
  </p:slideViewPr>
  <p:notesTextViewPr>
    <p:cViewPr>
      <p:scale>
        <a:sx n="100" d="100"/>
        <a:sy n="100" d="100"/>
      </p:scale>
      <p:origin x="0" y="0"/>
    </p:cViewPr>
  </p:notesTextViewPr>
  <p:sorterViewPr>
    <p:cViewPr>
      <p:scale>
        <a:sx n="100" d="100"/>
        <a:sy n="100" d="100"/>
      </p:scale>
      <p:origin x="0" y="260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A58F89D-C2AA-4FCC-913A-9806AFF46D53}" type="datetimeFigureOut">
              <a:rPr lang="zh-CN" altLang="en-US" smtClean="0"/>
              <a:t>2014/12/9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E5C5AE1-688B-4D25-BA97-84A5F83C2A60}" type="slidenum">
              <a:rPr lang="zh-CN" altLang="en-US" smtClean="0"/>
              <a:t>‹#›</a:t>
            </a:fld>
            <a:endParaRPr lang="zh-CN" altLang="en-US"/>
          </a:p>
        </p:txBody>
      </p:sp>
    </p:spTree>
    <p:extLst>
      <p:ext uri="{BB962C8B-B14F-4D97-AF65-F5344CB8AC3E}">
        <p14:creationId xmlns:p14="http://schemas.microsoft.com/office/powerpoint/2010/main" val="25986767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E5C5AE1-688B-4D25-BA97-84A5F83C2A60}" type="slidenum">
              <a:rPr lang="zh-CN" altLang="en-US" smtClean="0"/>
              <a:t>1</a:t>
            </a:fld>
            <a:endParaRPr lang="zh-CN" altLang="en-US"/>
          </a:p>
        </p:txBody>
      </p:sp>
    </p:spTree>
    <p:extLst>
      <p:ext uri="{BB962C8B-B14F-4D97-AF65-F5344CB8AC3E}">
        <p14:creationId xmlns:p14="http://schemas.microsoft.com/office/powerpoint/2010/main" val="342513531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4.jpeg"/><Relationship Id="rId7" Type="http://schemas.openxmlformats.org/officeDocument/2006/relationships/image" Target="../media/image6.pn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hyperlink" Target="http://www.eyefulpresentations.co.uk/" TargetMode="External"/><Relationship Id="rId11" Type="http://schemas.openxmlformats.org/officeDocument/2006/relationships/image" Target="../media/image10.png"/><Relationship Id="rId5" Type="http://schemas.openxmlformats.org/officeDocument/2006/relationships/hyperlink" Target="mailto:info@eyefulpresentations.co.uk" TargetMode="External"/><Relationship Id="rId10" Type="http://schemas.openxmlformats.org/officeDocument/2006/relationships/image" Target="../media/image9.png"/><Relationship Id="rId4" Type="http://schemas.openxmlformats.org/officeDocument/2006/relationships/image" Target="../media/image5.jpeg"/><Relationship Id="rId9" Type="http://schemas.openxmlformats.org/officeDocument/2006/relationships/image" Target="../media/image8.jpe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 Id="rId6" Type="http://schemas.openxmlformats.org/officeDocument/2006/relationships/image" Target="../media/image14.jpeg"/><Relationship Id="rId5" Type="http://schemas.openxmlformats.org/officeDocument/2006/relationships/image" Target="../media/image13.png"/><Relationship Id="rId4" Type="http://schemas.openxmlformats.org/officeDocument/2006/relationships/hyperlink" Target="http://www.tianya.cn/publicforum/content/no20/1/317960.shtml" TargetMode="Externa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8" name="图片 14" descr="封面 移到中间一点 16；9.jp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 y="0"/>
            <a:ext cx="12192000" cy="6869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userDrawn="1"/>
        </p:nvSpPr>
        <p:spPr>
          <a:xfrm>
            <a:off x="10993181" y="393692"/>
            <a:ext cx="896558" cy="369332"/>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800" dirty="0" smtClean="0">
                <a:solidFill>
                  <a:schemeClr val="tx1">
                    <a:lumMod val="65000"/>
                    <a:lumOff val="3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dirty="0">
              <a:solidFill>
                <a:schemeClr val="tx1">
                  <a:lumMod val="65000"/>
                  <a:lumOff val="3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 name="Text Box 62"/>
          <p:cNvSpPr txBox="1">
            <a:spLocks noChangeArrowheads="1"/>
          </p:cNvSpPr>
          <p:nvPr userDrawn="1"/>
        </p:nvSpPr>
        <p:spPr bwMode="auto">
          <a:xfrm>
            <a:off x="1680085" y="6288811"/>
            <a:ext cx="1511403" cy="338554"/>
          </a:xfrm>
          <a:prstGeom prst="rect">
            <a:avLst/>
          </a:prstGeom>
          <a:noFill/>
          <a:effectLst>
            <a:reflection blurRad="6350" stA="50000" endA="300" endPos="38500" dist="50800" dir="5400000" sy="-100000" algn="bl" rotWithShape="0"/>
          </a:effectLst>
        </p:spPr>
        <p:txBody>
          <a:bodyPr wrap="square" rtlCol="0">
            <a:spAutoFit/>
          </a:bodyPr>
          <a:lstStyle>
            <a:defPPr>
              <a:defRPr lang="zh-CN"/>
            </a:defPPr>
            <a:lvl1pPr marL="0" defTabSz="914400" eaLnBrk="1" latinLnBrk="0" hangingPunct="1">
              <a:defRPr sz="180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defRPr>
            </a:lvl1pPr>
            <a:lvl2pPr defTabSz="914400" eaLnBrk="1" latinLnBrk="0" hangingPunct="1">
              <a:defRPr sz="1800">
                <a:latin typeface="+mn-lt"/>
                <a:ea typeface="+mn-ea"/>
              </a:defRPr>
            </a:lvl2pPr>
            <a:lvl3pPr defTabSz="914400" eaLnBrk="1" latinLnBrk="0" hangingPunct="1">
              <a:defRPr sz="1800">
                <a:latin typeface="+mn-lt"/>
                <a:ea typeface="+mn-ea"/>
              </a:defRPr>
            </a:lvl3pPr>
            <a:lvl4pPr defTabSz="914400" eaLnBrk="1" latinLnBrk="0" hangingPunct="1">
              <a:defRPr sz="1800">
                <a:latin typeface="+mn-lt"/>
                <a:ea typeface="+mn-ea"/>
              </a:defRPr>
            </a:lvl4pPr>
            <a:lvl5pPr defTabSz="914400" eaLnBrk="1" latinLnBrk="0" hangingPunct="1">
              <a:defRPr sz="1800">
                <a:latin typeface="+mn-lt"/>
                <a:ea typeface="+mn-ea"/>
              </a:defRPr>
            </a:lvl5pPr>
            <a:lvl6pPr>
              <a:defRPr sz="1800">
                <a:latin typeface="+mn-lt"/>
                <a:ea typeface="+mn-ea"/>
              </a:defRPr>
            </a:lvl6pPr>
            <a:lvl7pPr>
              <a:defRPr sz="1800">
                <a:latin typeface="+mn-lt"/>
                <a:ea typeface="+mn-ea"/>
              </a:defRPr>
            </a:lvl7pPr>
            <a:lvl8pPr>
              <a:defRPr sz="1800">
                <a:latin typeface="+mn-lt"/>
                <a:ea typeface="+mn-ea"/>
              </a:defRPr>
            </a:lvl8pPr>
            <a:lvl9pPr>
              <a:defRPr sz="1800">
                <a:latin typeface="+mn-lt"/>
                <a:ea typeface="+mn-ea"/>
              </a:defRPr>
            </a:lvl9pPr>
          </a:lstStyle>
          <a:p>
            <a:r>
              <a:rPr lang="zh-CN" altLang="en-US" sz="1600" dirty="0">
                <a:solidFill>
                  <a:srgbClr val="00B0F0"/>
                </a:solidFill>
                <a:latin typeface="微软雅黑" pitchFamily="34" charset="-122"/>
                <a:ea typeface="微软雅黑" pitchFamily="34" charset="-122"/>
              </a:rPr>
              <a:t>布衣</a:t>
            </a:r>
            <a:r>
              <a:rPr lang="zh-CN" altLang="en-US" sz="1600" dirty="0" smtClean="0">
                <a:solidFill>
                  <a:srgbClr val="00B0F0"/>
                </a:solidFill>
                <a:latin typeface="微软雅黑" pitchFamily="34" charset="-122"/>
                <a:ea typeface="微软雅黑" pitchFamily="34" charset="-122"/>
              </a:rPr>
              <a:t>公子</a:t>
            </a:r>
            <a:r>
              <a:rPr lang="zh-CN" altLang="en-US" sz="1600" dirty="0" smtClean="0">
                <a:solidFill>
                  <a:schemeClr val="tx1">
                    <a:lumMod val="65000"/>
                    <a:lumOff val="35000"/>
                  </a:schemeClr>
                </a:solidFill>
                <a:latin typeface="微软雅黑" pitchFamily="34" charset="-122"/>
                <a:ea typeface="微软雅黑" pitchFamily="34" charset="-122"/>
              </a:rPr>
              <a:t>作品</a:t>
            </a:r>
            <a:endParaRPr lang="en-GB" altLang="zh-CN" sz="1600" dirty="0">
              <a:solidFill>
                <a:schemeClr val="tx1">
                  <a:lumMod val="65000"/>
                  <a:lumOff val="35000"/>
                </a:schemeClr>
              </a:solidFill>
              <a:latin typeface="微软雅黑" pitchFamily="34" charset="-122"/>
              <a:ea typeface="微软雅黑" pitchFamily="34" charset="-122"/>
            </a:endParaRPr>
          </a:p>
        </p:txBody>
      </p:sp>
      <p:pic>
        <p:nvPicPr>
          <p:cNvPr id="5" name="Picture 9" descr="E:\仝德志文件，勿删！\03-参考文档\！PPT图片及版面资源\06-PPT精选插图\05-头像\嘿嘿.png"/>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1255343" y="6210331"/>
            <a:ext cx="495514" cy="495514"/>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12"/>
          <p:cNvSpPr txBox="1">
            <a:spLocks noChangeArrowheads="1"/>
          </p:cNvSpPr>
          <p:nvPr userDrawn="1"/>
        </p:nvSpPr>
        <p:spPr bwMode="auto">
          <a:xfrm>
            <a:off x="5159103" y="4077072"/>
            <a:ext cx="6696744"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charset="0"/>
                <a:ea typeface="宋体" charset="-122"/>
              </a:defRPr>
            </a:lvl1pPr>
            <a:lvl2pPr marL="742950" indent="-285750" eaLnBrk="0" hangingPunct="0">
              <a:defRPr b="1">
                <a:solidFill>
                  <a:schemeClr val="tx1"/>
                </a:solidFill>
                <a:latin typeface="Arial" charset="0"/>
                <a:ea typeface="宋体" charset="-122"/>
              </a:defRPr>
            </a:lvl2pPr>
            <a:lvl3pPr marL="1143000" indent="-228600" eaLnBrk="0" hangingPunct="0">
              <a:defRPr b="1">
                <a:solidFill>
                  <a:schemeClr val="tx1"/>
                </a:solidFill>
                <a:latin typeface="Arial" charset="0"/>
                <a:ea typeface="宋体" charset="-122"/>
              </a:defRPr>
            </a:lvl3pPr>
            <a:lvl4pPr marL="1600200" indent="-228600" eaLnBrk="0" hangingPunct="0">
              <a:defRPr b="1">
                <a:solidFill>
                  <a:schemeClr val="tx1"/>
                </a:solidFill>
                <a:latin typeface="Arial" charset="0"/>
                <a:ea typeface="宋体" charset="-122"/>
              </a:defRPr>
            </a:lvl4pPr>
            <a:lvl5pPr marL="2057400" indent="-228600" eaLnBrk="0" hangingPunct="0">
              <a:defRPr b="1">
                <a:solidFill>
                  <a:schemeClr val="tx1"/>
                </a:solidFill>
                <a:latin typeface="Arial" charset="0"/>
                <a:ea typeface="宋体" charset="-122"/>
              </a:defRPr>
            </a:lvl5pPr>
            <a:lvl6pPr marL="2514600" indent="-228600" eaLnBrk="0" fontAlgn="base" hangingPunct="0">
              <a:spcBef>
                <a:spcPct val="0"/>
              </a:spcBef>
              <a:spcAft>
                <a:spcPct val="0"/>
              </a:spcAft>
              <a:defRPr b="1">
                <a:solidFill>
                  <a:schemeClr val="tx1"/>
                </a:solidFill>
                <a:latin typeface="Arial" charset="0"/>
                <a:ea typeface="宋体" charset="-122"/>
              </a:defRPr>
            </a:lvl6pPr>
            <a:lvl7pPr marL="2971800" indent="-228600" eaLnBrk="0" fontAlgn="base" hangingPunct="0">
              <a:spcBef>
                <a:spcPct val="0"/>
              </a:spcBef>
              <a:spcAft>
                <a:spcPct val="0"/>
              </a:spcAft>
              <a:defRPr b="1">
                <a:solidFill>
                  <a:schemeClr val="tx1"/>
                </a:solidFill>
                <a:latin typeface="Arial" charset="0"/>
                <a:ea typeface="宋体" charset="-122"/>
              </a:defRPr>
            </a:lvl7pPr>
            <a:lvl8pPr marL="3429000" indent="-228600" eaLnBrk="0" fontAlgn="base" hangingPunct="0">
              <a:spcBef>
                <a:spcPct val="0"/>
              </a:spcBef>
              <a:spcAft>
                <a:spcPct val="0"/>
              </a:spcAft>
              <a:defRPr b="1">
                <a:solidFill>
                  <a:schemeClr val="tx1"/>
                </a:solidFill>
                <a:latin typeface="Arial" charset="0"/>
                <a:ea typeface="宋体" charset="-122"/>
              </a:defRPr>
            </a:lvl8pPr>
            <a:lvl9pPr marL="3886200" indent="-228600" eaLnBrk="0" fontAlgn="base" hangingPunct="0">
              <a:spcBef>
                <a:spcPct val="0"/>
              </a:spcBef>
              <a:spcAft>
                <a:spcPct val="0"/>
              </a:spcAft>
              <a:defRPr b="1">
                <a:solidFill>
                  <a:schemeClr val="tx1"/>
                </a:solidFill>
                <a:latin typeface="Arial" charset="0"/>
                <a:ea typeface="宋体" charset="-122"/>
              </a:defRPr>
            </a:lvl9pPr>
          </a:lstStyle>
          <a:p>
            <a:pPr algn="r" eaLnBrk="1" hangingPunct="1"/>
            <a:r>
              <a:rPr lang="zh-CN" altLang="en-US" sz="8000" dirty="0">
                <a:solidFill>
                  <a:srgbClr val="FF0000"/>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rPr>
              <a:t>个人品牌建设</a:t>
            </a:r>
          </a:p>
        </p:txBody>
      </p:sp>
      <p:sp>
        <p:nvSpPr>
          <p:cNvPr id="7" name="矩形 6"/>
          <p:cNvSpPr>
            <a:spLocks noChangeArrowheads="1"/>
          </p:cNvSpPr>
          <p:nvPr userDrawn="1"/>
        </p:nvSpPr>
        <p:spPr bwMode="auto">
          <a:xfrm>
            <a:off x="9413943" y="3717032"/>
            <a:ext cx="244190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1600" i="1" dirty="0" smtClean="0">
                <a:solidFill>
                  <a:schemeClr val="tx1">
                    <a:lumMod val="65000"/>
                    <a:lumOff val="35000"/>
                  </a:schemeClr>
                </a:solidFill>
                <a:latin typeface="微软雅黑" pitchFamily="34" charset="-122"/>
                <a:ea typeface="微软雅黑" pitchFamily="34" charset="-122"/>
              </a:rPr>
              <a:t>中层经理人培训之</a:t>
            </a:r>
            <a:r>
              <a:rPr lang="en-US" altLang="zh-CN" sz="1600" i="1" dirty="0" smtClean="0">
                <a:solidFill>
                  <a:schemeClr val="tx1">
                    <a:lumMod val="65000"/>
                    <a:lumOff val="35000"/>
                  </a:schemeClr>
                </a:solidFill>
                <a:latin typeface="微软雅黑" pitchFamily="34" charset="-122"/>
                <a:ea typeface="微软雅黑" pitchFamily="34" charset="-122"/>
              </a:rPr>
              <a:t>——</a:t>
            </a:r>
            <a:endParaRPr lang="zh-CN" altLang="en-US" sz="1600" i="1" dirty="0">
              <a:solidFill>
                <a:schemeClr val="tx1">
                  <a:lumMod val="65000"/>
                  <a:lumOff val="35000"/>
                </a:schemeClr>
              </a:solidFill>
            </a:endParaRPr>
          </a:p>
        </p:txBody>
      </p:sp>
      <p:sp>
        <p:nvSpPr>
          <p:cNvPr id="9" name="TextBox 55"/>
          <p:cNvSpPr txBox="1">
            <a:spLocks noChangeArrowheads="1"/>
          </p:cNvSpPr>
          <p:nvPr userDrawn="1"/>
        </p:nvSpPr>
        <p:spPr bwMode="auto">
          <a:xfrm>
            <a:off x="8603542" y="5538718"/>
            <a:ext cx="325230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r>
              <a:rPr lang="zh-CN" altLang="en-US" sz="1600" dirty="0" smtClean="0">
                <a:solidFill>
                  <a:schemeClr val="accent6"/>
                </a:solidFill>
                <a:latin typeface="微软雅黑" pitchFamily="34" charset="-122"/>
                <a:ea typeface="微软雅黑" pitchFamily="34" charset="-122"/>
                <a:cs typeface="Tahoma" pitchFamily="34" charset="0"/>
              </a:rPr>
              <a:t>点击此处，写上您公司的名称</a:t>
            </a:r>
            <a:endParaRPr lang="en-US" altLang="zh-CN" sz="1600" dirty="0">
              <a:solidFill>
                <a:schemeClr val="accent6"/>
              </a:solidFill>
              <a:latin typeface="微软雅黑" pitchFamily="34" charset="-122"/>
              <a:ea typeface="微软雅黑" pitchFamily="34" charset="-122"/>
              <a:cs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32" fill="hold" grpId="0" nodeType="afterEffect">
                                  <p:stCondLst>
                                    <p:cond delay="20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strVal val="4*#ppt_w"/>
                                          </p:val>
                                        </p:tav>
                                        <p:tav tm="100000">
                                          <p:val>
                                            <p:strVal val="#ppt_w"/>
                                          </p:val>
                                        </p:tav>
                                      </p:tavLst>
                                    </p:anim>
                                    <p:anim calcmode="lin" valueType="num">
                                      <p:cBhvr>
                                        <p:cTn id="13" dur="1000" fill="hold"/>
                                        <p:tgtEl>
                                          <p:spTgt spid="6"/>
                                        </p:tgtEl>
                                        <p:attrNameLst>
                                          <p:attrName>ppt_h</p:attrName>
                                        </p:attrNameLst>
                                      </p:cBhvr>
                                      <p:tavLst>
                                        <p:tav tm="0">
                                          <p:val>
                                            <p:strVal val="4*#ppt_h"/>
                                          </p:val>
                                        </p:tav>
                                        <p:tav tm="100000">
                                          <p:val>
                                            <p:strVal val="#ppt_h"/>
                                          </p:val>
                                        </p:tav>
                                      </p:tavLst>
                                    </p:anim>
                                  </p:childTnLst>
                                </p:cTn>
                              </p:par>
                            </p:childTnLst>
                          </p:cTn>
                        </p:par>
                        <p:par>
                          <p:cTn id="14" fill="hold">
                            <p:stCondLst>
                              <p:cond delay="1700"/>
                            </p:stCondLst>
                            <p:childTnLst>
                              <p:par>
                                <p:cTn id="15" presetID="12" presetClass="entr" presetSubtype="4"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slide(fromBottom)">
                                      <p:cBhvr>
                                        <p:cTn id="17" dur="1000"/>
                                        <p:tgtEl>
                                          <p:spTgt spid="9"/>
                                        </p:tgtEl>
                                      </p:cBhvr>
                                    </p:animEffect>
                                  </p:childTnLst>
                                </p:cTn>
                              </p:par>
                            </p:childTnLst>
                          </p:cTn>
                        </p:par>
                        <p:par>
                          <p:cTn id="18" fill="hold">
                            <p:stCondLst>
                              <p:cond delay="2700"/>
                            </p:stCondLst>
                            <p:childTnLst>
                              <p:par>
                                <p:cTn id="19" presetID="17" presetClass="entr" presetSubtype="1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strVal val="#ppt_h"/>
                                          </p:val>
                                        </p:tav>
                                        <p:tav tm="100000">
                                          <p:val>
                                            <p:strVal val="#ppt_h"/>
                                          </p:val>
                                        </p:tav>
                                      </p:tavLst>
                                    </p:anim>
                                  </p:childTnLst>
                                </p:cTn>
                              </p:par>
                            </p:childTnLst>
                          </p:cTn>
                        </p:par>
                        <p:par>
                          <p:cTn id="23" fill="hold">
                            <p:stCondLst>
                              <p:cond delay="3200"/>
                            </p:stCondLst>
                            <p:childTnLst>
                              <p:par>
                                <p:cTn id="24" presetID="22" presetClass="entr" presetSubtype="8"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left)">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9"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cxnSp>
        <p:nvCxnSpPr>
          <p:cNvPr id="10" name="直接连接符 9"/>
          <p:cNvCxnSpPr/>
          <p:nvPr userDrawn="1"/>
        </p:nvCxnSpPr>
        <p:spPr>
          <a:xfrm>
            <a:off x="1724249" y="412414"/>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 name="标题 1"/>
          <p:cNvSpPr>
            <a:spLocks noGrp="1"/>
          </p:cNvSpPr>
          <p:nvPr>
            <p:ph type="title"/>
          </p:nvPr>
        </p:nvSpPr>
        <p:spPr>
          <a:xfrm>
            <a:off x="1753572" y="399936"/>
            <a:ext cx="6635944" cy="288032"/>
          </a:xfrm>
        </p:spPr>
        <p:txBody>
          <a:bodyPr>
            <a:normAutofit/>
          </a:bodyPr>
          <a:lstStyle>
            <a:lvl1pPr algn="l">
              <a:defRPr sz="1600">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
        <p:nvSpPr>
          <p:cNvPr id="17" name="TextBox 16"/>
          <p:cNvSpPr txBox="1"/>
          <p:nvPr userDrawn="1"/>
        </p:nvSpPr>
        <p:spPr>
          <a:xfrm>
            <a:off x="827691" y="323364"/>
            <a:ext cx="896558" cy="369332"/>
          </a:xfrm>
          <a:prstGeom prst="rect">
            <a:avLst/>
          </a:prstGeom>
          <a:noFill/>
          <a:effectLst>
            <a:reflection blurRad="6350" stA="50000" endA="300" endPos="38500" dist="50800" dir="5400000" sy="-100000" algn="bl" rotWithShape="0"/>
          </a:effectLst>
        </p:spPr>
        <p:txBody>
          <a:bodyPr wrap="square" rtlCol="0">
            <a:spAutoFit/>
          </a:bodyPr>
          <a:lstStyle/>
          <a:p>
            <a:pPr marL="0" algn="l" defTabSz="914491" rtl="0" eaLnBrk="1" latinLnBrk="0" hangingPunct="1"/>
            <a:r>
              <a:rPr lang="en-US" altLang="zh-CN" sz="1800" kern="1200" dirty="0" smtClean="0">
                <a:solidFill>
                  <a:srgbClr val="C0504D"/>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kern="1200" dirty="0">
              <a:solidFill>
                <a:srgbClr val="C0504D"/>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cxnSp>
        <p:nvCxnSpPr>
          <p:cNvPr id="3" name="直接连接符 2"/>
          <p:cNvCxnSpPr/>
          <p:nvPr userDrawn="1"/>
        </p:nvCxnSpPr>
        <p:spPr>
          <a:xfrm>
            <a:off x="1054783" y="6237312"/>
            <a:ext cx="10586554"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sp>
        <p:nvSpPr>
          <p:cNvPr id="20" name="椭圆 19"/>
          <p:cNvSpPr/>
          <p:nvPr userDrawn="1"/>
        </p:nvSpPr>
        <p:spPr bwMode="auto">
          <a:xfrm>
            <a:off x="10741188" y="5931312"/>
            <a:ext cx="612080" cy="612000"/>
          </a:xfrm>
          <a:prstGeom prst="ellips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lIns="10801" tIns="3600" rIns="10801" bIns="3600" anchor="ctr" anchorCtr="0"/>
          <a:lstStyle/>
          <a:p>
            <a:pPr algn="ctr">
              <a:defRPr/>
            </a:pPr>
            <a:fld id="{2EEF1883-7A0E-4F66-9932-E581691AD397}" type="slidenum">
              <a:rPr kumimoji="0" lang="zh-CN" altLang="en-US" sz="1800" b="0" i="0" u="none" strike="noStrike" kern="1200" cap="none" spc="0" normalizeH="0" baseline="0" noProof="0" smtClean="0">
                <a:ln>
                  <a:noFill/>
                </a:ln>
                <a:solidFill>
                  <a:prstClr val="white"/>
                </a:solidFill>
                <a:effectLst/>
                <a:uLnTx/>
                <a:uFillTx/>
                <a:latin typeface="Tahoma" pitchFamily="34" charset="0"/>
                <a:ea typeface="Arial Unicode MS" pitchFamily="34" charset="-122"/>
                <a:cs typeface="Tahoma" pitchFamily="34" charset="0"/>
              </a:rPr>
              <a:pPr algn="ctr">
                <a:defRPr/>
              </a:pPr>
              <a:t>‹#›</a:t>
            </a:fld>
            <a:endParaRPr lang="zh-CN" altLang="en-US" sz="1800" dirty="0">
              <a:effectLst>
                <a:outerShdw blurRad="38100" dist="38100" dir="2700000" algn="tl">
                  <a:srgbClr val="000000">
                    <a:alpha val="43137"/>
                  </a:srgbClr>
                </a:outerShdw>
              </a:effectLst>
              <a:latin typeface="Tahoma" pitchFamily="34" charset="0"/>
              <a:ea typeface="Arial Unicode MS" pitchFamily="34" charset="-122"/>
              <a:cs typeface="Tahoma" pitchFamily="34" charset="0"/>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矩形 6"/>
          <p:cNvSpPr/>
          <p:nvPr userDrawn="1"/>
        </p:nvSpPr>
        <p:spPr>
          <a:xfrm>
            <a:off x="0" y="6208282"/>
            <a:ext cx="12202856" cy="3600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dirty="0"/>
          </a:p>
        </p:txBody>
      </p:sp>
      <p:grpSp>
        <p:nvGrpSpPr>
          <p:cNvPr id="8" name="组合 34"/>
          <p:cNvGrpSpPr>
            <a:grpSpLocks/>
          </p:cNvGrpSpPr>
          <p:nvPr userDrawn="1"/>
        </p:nvGrpSpPr>
        <p:grpSpPr bwMode="auto">
          <a:xfrm rot="16200000">
            <a:off x="10223669" y="6365626"/>
            <a:ext cx="386751" cy="432109"/>
            <a:chOff x="2001681" y="3032034"/>
            <a:chExt cx="528843" cy="205643"/>
          </a:xfrm>
          <a:effectLst>
            <a:outerShdw blurRad="50800" dist="38100" dir="2700000" algn="tl" rotWithShape="0">
              <a:prstClr val="black">
                <a:alpha val="40000"/>
              </a:prstClr>
            </a:outerShdw>
          </a:effectLst>
        </p:grpSpPr>
        <p:sp>
          <p:nvSpPr>
            <p:cNvPr id="9" name="燕尾形 8"/>
            <p:cNvSpPr/>
            <p:nvPr/>
          </p:nvSpPr>
          <p:spPr>
            <a:xfrm rot="5400000">
              <a:off x="2201914" y="2924105"/>
              <a:ext cx="113339" cy="513805"/>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prstClr val="black"/>
                </a:solidFill>
              </a:endParaRPr>
            </a:p>
          </p:txBody>
        </p:sp>
        <p:sp>
          <p:nvSpPr>
            <p:cNvPr id="10" name="燕尾形 9"/>
            <p:cNvSpPr/>
            <p:nvPr/>
          </p:nvSpPr>
          <p:spPr>
            <a:xfrm rot="5400000">
              <a:off x="2216952" y="2831801"/>
              <a:ext cx="113339" cy="513805"/>
            </a:xfrm>
            <a:prstGeom prst="chevr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prstClr val="black"/>
                </a:solidFill>
              </a:endParaRPr>
            </a:p>
          </p:txBody>
        </p:sp>
      </p:grpSp>
      <p:cxnSp>
        <p:nvCxnSpPr>
          <p:cNvPr id="11" name="直接连接符 10"/>
          <p:cNvCxnSpPr/>
          <p:nvPr userDrawn="1"/>
        </p:nvCxnSpPr>
        <p:spPr>
          <a:xfrm>
            <a:off x="1724249" y="412414"/>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 name="标题 1"/>
          <p:cNvSpPr>
            <a:spLocks noGrp="1"/>
          </p:cNvSpPr>
          <p:nvPr>
            <p:ph type="title"/>
          </p:nvPr>
        </p:nvSpPr>
        <p:spPr>
          <a:xfrm>
            <a:off x="1753572" y="399936"/>
            <a:ext cx="6635944" cy="288032"/>
          </a:xfrm>
        </p:spPr>
        <p:txBody>
          <a:bodyPr>
            <a:normAutofit/>
          </a:bodyPr>
          <a:lstStyle>
            <a:lvl1pPr algn="l">
              <a:defRPr sz="1600">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
        <p:nvSpPr>
          <p:cNvPr id="13" name="TextBox 12"/>
          <p:cNvSpPr txBox="1"/>
          <p:nvPr userDrawn="1"/>
        </p:nvSpPr>
        <p:spPr>
          <a:xfrm>
            <a:off x="827691" y="323364"/>
            <a:ext cx="896558" cy="369332"/>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8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11" name="TextBox 10"/>
          <p:cNvSpPr txBox="1"/>
          <p:nvPr userDrawn="1"/>
        </p:nvSpPr>
        <p:spPr>
          <a:xfrm>
            <a:off x="1918992" y="5867980"/>
            <a:ext cx="3528851" cy="369332"/>
          </a:xfrm>
          <a:prstGeom prst="rect">
            <a:avLst/>
          </a:prstGeom>
          <a:noFill/>
        </p:spPr>
        <p:txBody>
          <a:bodyPr wrap="square" lIns="0" rtlCol="0">
            <a:spAutoFit/>
          </a:bodyPr>
          <a:lstStyle/>
          <a:p>
            <a:r>
              <a:rPr lang="zh-CN" altLang="en-US" sz="1800" dirty="0" smtClean="0">
                <a:solidFill>
                  <a:srgbClr val="FF0000"/>
                </a:solidFill>
                <a:latin typeface="微软雅黑" pitchFamily="34" charset="-122"/>
                <a:ea typeface="微软雅黑" pitchFamily="34" charset="-122"/>
              </a:rPr>
              <a:t>个人品牌概述</a:t>
            </a:r>
            <a:endParaRPr lang="zh-CN" altLang="en-US" sz="1800" dirty="0">
              <a:solidFill>
                <a:srgbClr val="FF0000"/>
              </a:solidFill>
              <a:latin typeface="微软雅黑" pitchFamily="34" charset="-122"/>
              <a:ea typeface="微软雅黑" pitchFamily="34" charset="-122"/>
            </a:endParaRPr>
          </a:p>
        </p:txBody>
      </p:sp>
      <p:cxnSp>
        <p:nvCxnSpPr>
          <p:cNvPr id="12" name="直接连接符 11"/>
          <p:cNvCxnSpPr/>
          <p:nvPr userDrawn="1"/>
        </p:nvCxnSpPr>
        <p:spPr>
          <a:xfrm>
            <a:off x="1724249" y="412414"/>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标题 1"/>
          <p:cNvSpPr txBox="1">
            <a:spLocks/>
          </p:cNvSpPr>
          <p:nvPr userDrawn="1"/>
        </p:nvSpPr>
        <p:spPr>
          <a:xfrm>
            <a:off x="1753572" y="399936"/>
            <a:ext cx="6635944" cy="288032"/>
          </a:xfrm>
          <a:prstGeom prst="rect">
            <a:avLst/>
          </a:prstGeom>
        </p:spPr>
        <p:txBody>
          <a:bodyPr vert="horz" lIns="91452" tIns="45726" rIns="91452" bIns="45726" rtlCol="0" anchor="ctr">
            <a:noAutofit/>
          </a:bodyPr>
          <a:lstStyle>
            <a:lvl1pPr algn="l" defTabSz="914400" rtl="0" eaLnBrk="1" latinLnBrk="0" hangingPunct="1">
              <a:spcBef>
                <a:spcPct val="0"/>
              </a:spcBef>
              <a:buNone/>
              <a:defRPr sz="1600" kern="1200">
                <a:solidFill>
                  <a:schemeClr val="tx1"/>
                </a:solidFill>
                <a:latin typeface="微软雅黑" pitchFamily="34" charset="-122"/>
                <a:ea typeface="微软雅黑" pitchFamily="34" charset="-122"/>
                <a:cs typeface="+mj-cs"/>
              </a:defRPr>
            </a:lvl1pPr>
          </a:lstStyle>
          <a:p>
            <a:pPr marL="0" algn="l" defTabSz="914491" rtl="0" eaLnBrk="1" latinLnBrk="0" hangingPunct="1"/>
            <a:r>
              <a:rPr lang="zh-CN" altLang="en-US" sz="1400" kern="1200" dirty="0" smtClean="0">
                <a:solidFill>
                  <a:schemeClr val="accent2"/>
                </a:solidFill>
                <a:latin typeface="微软雅黑" pitchFamily="34" charset="-122"/>
                <a:ea typeface="微软雅黑" pitchFamily="34" charset="-122"/>
                <a:cs typeface="+mn-cs"/>
              </a:rPr>
              <a:t>正文 </a:t>
            </a:r>
            <a:r>
              <a:rPr lang="en-US" altLang="zh-CN" sz="1400" kern="1200" dirty="0" smtClean="0">
                <a:solidFill>
                  <a:schemeClr val="accent2"/>
                </a:solidFill>
                <a:latin typeface="微软雅黑" pitchFamily="34" charset="-122"/>
                <a:ea typeface="微软雅黑" pitchFamily="34" charset="-122"/>
                <a:cs typeface="+mn-cs"/>
              </a:rPr>
              <a:t>. </a:t>
            </a:r>
            <a:r>
              <a:rPr lang="zh-CN" altLang="en-US" sz="1400" kern="1200" dirty="0" smtClean="0">
                <a:solidFill>
                  <a:schemeClr val="accent2"/>
                </a:solidFill>
                <a:latin typeface="微软雅黑" pitchFamily="34" charset="-122"/>
                <a:ea typeface="微软雅黑" pitchFamily="34" charset="-122"/>
                <a:cs typeface="+mn-cs"/>
              </a:rPr>
              <a:t>第一章</a:t>
            </a:r>
            <a:endParaRPr lang="zh-CN" altLang="en-US" sz="1400" kern="1200" dirty="0">
              <a:solidFill>
                <a:schemeClr val="accent2"/>
              </a:solidFill>
              <a:latin typeface="微软雅黑" pitchFamily="34" charset="-122"/>
              <a:ea typeface="微软雅黑" pitchFamily="34" charset="-122"/>
              <a:cs typeface="+mn-cs"/>
            </a:endParaRPr>
          </a:p>
        </p:txBody>
      </p:sp>
      <p:sp>
        <p:nvSpPr>
          <p:cNvPr id="14" name="TextBox 13"/>
          <p:cNvSpPr txBox="1"/>
          <p:nvPr userDrawn="1"/>
        </p:nvSpPr>
        <p:spPr>
          <a:xfrm>
            <a:off x="827691" y="323364"/>
            <a:ext cx="896558" cy="369332"/>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800" dirty="0" smtClean="0">
                <a:solidFill>
                  <a:srgbClr val="C0504D"/>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dirty="0">
              <a:solidFill>
                <a:srgbClr val="C0504D"/>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cxnSp>
        <p:nvCxnSpPr>
          <p:cNvPr id="15" name="直接连接符 14"/>
          <p:cNvCxnSpPr/>
          <p:nvPr userDrawn="1"/>
        </p:nvCxnSpPr>
        <p:spPr>
          <a:xfrm>
            <a:off x="1054783" y="6237312"/>
            <a:ext cx="10586554"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sp>
        <p:nvSpPr>
          <p:cNvPr id="16" name="椭圆 15"/>
          <p:cNvSpPr/>
          <p:nvPr userDrawn="1"/>
        </p:nvSpPr>
        <p:spPr bwMode="auto">
          <a:xfrm>
            <a:off x="10741188" y="5931312"/>
            <a:ext cx="612080" cy="612000"/>
          </a:xfrm>
          <a:prstGeom prst="ellips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lIns="10801" tIns="3600" rIns="10801" bIns="3600" anchor="ctr" anchorCtr="0"/>
          <a:lstStyle/>
          <a:p>
            <a:pPr algn="ctr">
              <a:defRPr/>
            </a:pPr>
            <a:fld id="{2EEF1883-7A0E-4F66-9932-E581691AD397}" type="slidenum">
              <a:rPr kumimoji="0" lang="zh-CN" altLang="en-US" sz="1800" b="0" i="0" u="none" strike="noStrike" kern="1200" cap="none" spc="0" normalizeH="0" baseline="0" noProof="0" smtClean="0">
                <a:ln>
                  <a:noFill/>
                </a:ln>
                <a:solidFill>
                  <a:prstClr val="white"/>
                </a:solidFill>
                <a:effectLst/>
                <a:uLnTx/>
                <a:uFillTx/>
                <a:latin typeface="Tahoma" pitchFamily="34" charset="0"/>
                <a:ea typeface="Arial Unicode MS" pitchFamily="34" charset="-122"/>
                <a:cs typeface="Tahoma" pitchFamily="34" charset="0"/>
              </a:rPr>
              <a:pPr algn="ctr">
                <a:defRPr/>
              </a:pPr>
              <a:t>‹#›</a:t>
            </a:fld>
            <a:endParaRPr lang="zh-CN" altLang="en-US" sz="1800" dirty="0">
              <a:effectLst>
                <a:outerShdw blurRad="38100" dist="38100" dir="2700000" algn="tl">
                  <a:srgbClr val="000000">
                    <a:alpha val="43137"/>
                  </a:srgbClr>
                </a:outerShdw>
              </a:effectLst>
              <a:latin typeface="Tahoma" pitchFamily="34" charset="0"/>
              <a:ea typeface="Arial Unicode MS" pitchFamily="34" charset="-122"/>
              <a:cs typeface="Tahoma" pitchFamily="34" charset="0"/>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6" name="TextBox 5"/>
          <p:cNvSpPr txBox="1"/>
          <p:nvPr userDrawn="1"/>
        </p:nvSpPr>
        <p:spPr>
          <a:xfrm>
            <a:off x="1918992" y="5867980"/>
            <a:ext cx="3528851" cy="369332"/>
          </a:xfrm>
          <a:prstGeom prst="rect">
            <a:avLst/>
          </a:prstGeom>
          <a:noFill/>
        </p:spPr>
        <p:txBody>
          <a:bodyPr wrap="square" lIns="0" rtlCol="0">
            <a:spAutoFit/>
          </a:bodyPr>
          <a:lstStyle/>
          <a:p>
            <a:r>
              <a:rPr lang="zh-CN" altLang="en-US" sz="1800" dirty="0" smtClean="0">
                <a:solidFill>
                  <a:srgbClr val="FF0000"/>
                </a:solidFill>
                <a:latin typeface="微软雅黑" pitchFamily="34" charset="-122"/>
                <a:ea typeface="微软雅黑" pitchFamily="34" charset="-122"/>
              </a:rPr>
              <a:t>个人品牌价值与资产</a:t>
            </a:r>
            <a:endParaRPr lang="zh-CN" altLang="en-US" sz="1800" dirty="0">
              <a:solidFill>
                <a:srgbClr val="FF0000"/>
              </a:solidFill>
              <a:latin typeface="微软雅黑" pitchFamily="34" charset="-122"/>
              <a:ea typeface="微软雅黑" pitchFamily="34" charset="-122"/>
            </a:endParaRPr>
          </a:p>
        </p:txBody>
      </p:sp>
      <p:cxnSp>
        <p:nvCxnSpPr>
          <p:cNvPr id="7" name="直接连接符 6"/>
          <p:cNvCxnSpPr/>
          <p:nvPr userDrawn="1"/>
        </p:nvCxnSpPr>
        <p:spPr>
          <a:xfrm>
            <a:off x="1724249" y="412414"/>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标题 1"/>
          <p:cNvSpPr txBox="1">
            <a:spLocks/>
          </p:cNvSpPr>
          <p:nvPr userDrawn="1"/>
        </p:nvSpPr>
        <p:spPr>
          <a:xfrm>
            <a:off x="1753572" y="399936"/>
            <a:ext cx="6635944" cy="288032"/>
          </a:xfrm>
          <a:prstGeom prst="rect">
            <a:avLst/>
          </a:prstGeom>
        </p:spPr>
        <p:txBody>
          <a:bodyPr vert="horz" lIns="91452" tIns="45726" rIns="91452" bIns="45726" rtlCol="0" anchor="ctr">
            <a:noAutofit/>
          </a:bodyPr>
          <a:lstStyle>
            <a:lvl1pPr algn="l" defTabSz="914400" rtl="0" eaLnBrk="1" latinLnBrk="0" hangingPunct="1">
              <a:spcBef>
                <a:spcPct val="0"/>
              </a:spcBef>
              <a:buNone/>
              <a:defRPr sz="1600" kern="1200">
                <a:solidFill>
                  <a:schemeClr val="tx1"/>
                </a:solidFill>
                <a:latin typeface="微软雅黑" pitchFamily="34" charset="-122"/>
                <a:ea typeface="微软雅黑" pitchFamily="34" charset="-122"/>
                <a:cs typeface="+mj-cs"/>
              </a:defRPr>
            </a:lvl1pPr>
          </a:lstStyle>
          <a:p>
            <a:pPr marL="0" algn="l" defTabSz="914491" rtl="0" eaLnBrk="1" latinLnBrk="0" hangingPunct="1"/>
            <a:r>
              <a:rPr lang="zh-CN" altLang="en-US" sz="1400" kern="1200" dirty="0" smtClean="0">
                <a:solidFill>
                  <a:schemeClr val="accent2"/>
                </a:solidFill>
                <a:latin typeface="微软雅黑" pitchFamily="34" charset="-122"/>
                <a:ea typeface="微软雅黑" pitchFamily="34" charset="-122"/>
                <a:cs typeface="+mn-cs"/>
              </a:rPr>
              <a:t>正文 </a:t>
            </a:r>
            <a:r>
              <a:rPr lang="en-US" altLang="zh-CN" sz="1400" kern="1200" dirty="0" smtClean="0">
                <a:solidFill>
                  <a:schemeClr val="accent2"/>
                </a:solidFill>
                <a:latin typeface="微软雅黑" pitchFamily="34" charset="-122"/>
                <a:ea typeface="微软雅黑" pitchFamily="34" charset="-122"/>
                <a:cs typeface="+mn-cs"/>
              </a:rPr>
              <a:t>. </a:t>
            </a:r>
            <a:r>
              <a:rPr lang="zh-CN" altLang="en-US" sz="1400" kern="1200" dirty="0" smtClean="0">
                <a:solidFill>
                  <a:schemeClr val="accent2"/>
                </a:solidFill>
                <a:latin typeface="微软雅黑" pitchFamily="34" charset="-122"/>
                <a:ea typeface="微软雅黑" pitchFamily="34" charset="-122"/>
                <a:cs typeface="+mn-cs"/>
              </a:rPr>
              <a:t>第二章</a:t>
            </a:r>
            <a:endParaRPr lang="zh-CN" altLang="en-US" sz="1400" kern="1200" dirty="0">
              <a:solidFill>
                <a:schemeClr val="accent2"/>
              </a:solidFill>
              <a:latin typeface="微软雅黑" pitchFamily="34" charset="-122"/>
              <a:ea typeface="微软雅黑" pitchFamily="34" charset="-122"/>
              <a:cs typeface="+mn-cs"/>
            </a:endParaRPr>
          </a:p>
        </p:txBody>
      </p:sp>
      <p:sp>
        <p:nvSpPr>
          <p:cNvPr id="9" name="TextBox 8"/>
          <p:cNvSpPr txBox="1"/>
          <p:nvPr userDrawn="1"/>
        </p:nvSpPr>
        <p:spPr>
          <a:xfrm>
            <a:off x="827691" y="323364"/>
            <a:ext cx="896558" cy="369332"/>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800" dirty="0" smtClean="0">
                <a:solidFill>
                  <a:srgbClr val="C0504D"/>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dirty="0">
              <a:solidFill>
                <a:srgbClr val="C0504D"/>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cxnSp>
        <p:nvCxnSpPr>
          <p:cNvPr id="10" name="直接连接符 9"/>
          <p:cNvCxnSpPr/>
          <p:nvPr userDrawn="1"/>
        </p:nvCxnSpPr>
        <p:spPr>
          <a:xfrm>
            <a:off x="1054783" y="6237312"/>
            <a:ext cx="10586554"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sp>
        <p:nvSpPr>
          <p:cNvPr id="11" name="椭圆 10"/>
          <p:cNvSpPr/>
          <p:nvPr userDrawn="1"/>
        </p:nvSpPr>
        <p:spPr bwMode="auto">
          <a:xfrm>
            <a:off x="10741188" y="5931312"/>
            <a:ext cx="612080" cy="612000"/>
          </a:xfrm>
          <a:prstGeom prst="ellips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lIns="10801" tIns="3600" rIns="10801" bIns="3600" anchor="ctr" anchorCtr="0"/>
          <a:lstStyle/>
          <a:p>
            <a:pPr algn="ctr">
              <a:defRPr/>
            </a:pPr>
            <a:fld id="{2EEF1883-7A0E-4F66-9932-E581691AD397}" type="slidenum">
              <a:rPr kumimoji="0" lang="zh-CN" altLang="en-US" sz="1800" b="0" i="0" u="none" strike="noStrike" kern="1200" cap="none" spc="0" normalizeH="0" baseline="0" noProof="0" smtClean="0">
                <a:ln>
                  <a:noFill/>
                </a:ln>
                <a:solidFill>
                  <a:prstClr val="white"/>
                </a:solidFill>
                <a:effectLst/>
                <a:uLnTx/>
                <a:uFillTx/>
                <a:latin typeface="Tahoma" pitchFamily="34" charset="0"/>
                <a:ea typeface="Arial Unicode MS" pitchFamily="34" charset="-122"/>
                <a:cs typeface="Tahoma" pitchFamily="34" charset="0"/>
              </a:rPr>
              <a:pPr algn="ctr">
                <a:defRPr/>
              </a:pPr>
              <a:t>‹#›</a:t>
            </a:fld>
            <a:endParaRPr lang="zh-CN" altLang="en-US" sz="1800" dirty="0">
              <a:effectLst>
                <a:outerShdw blurRad="38100" dist="38100" dir="2700000" algn="tl">
                  <a:srgbClr val="000000">
                    <a:alpha val="43137"/>
                  </a:srgbClr>
                </a:outerShdw>
              </a:effectLst>
              <a:latin typeface="Tahoma" pitchFamily="34" charset="0"/>
              <a:ea typeface="Arial Unicode MS" pitchFamily="34" charset="-122"/>
              <a:cs typeface="Tahoma" pitchFamily="34" charset="0"/>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TextBox 4"/>
          <p:cNvSpPr txBox="1"/>
          <p:nvPr userDrawn="1"/>
        </p:nvSpPr>
        <p:spPr>
          <a:xfrm>
            <a:off x="1918992" y="5867980"/>
            <a:ext cx="3528851" cy="369332"/>
          </a:xfrm>
          <a:prstGeom prst="rect">
            <a:avLst/>
          </a:prstGeom>
          <a:noFill/>
        </p:spPr>
        <p:txBody>
          <a:bodyPr wrap="square" lIns="0" rtlCol="0">
            <a:spAutoFit/>
          </a:bodyPr>
          <a:lstStyle/>
          <a:p>
            <a:r>
              <a:rPr lang="zh-CN" altLang="en-US" sz="1800" dirty="0" smtClean="0">
                <a:solidFill>
                  <a:srgbClr val="FF0000"/>
                </a:solidFill>
                <a:latin typeface="微软雅黑" pitchFamily="34" charset="-122"/>
                <a:ea typeface="微软雅黑" pitchFamily="34" charset="-122"/>
              </a:rPr>
              <a:t>个人品牌建设理念</a:t>
            </a:r>
            <a:endParaRPr lang="zh-CN" altLang="en-US" sz="1800" dirty="0">
              <a:solidFill>
                <a:srgbClr val="FF0000"/>
              </a:solidFill>
              <a:latin typeface="微软雅黑" pitchFamily="34" charset="-122"/>
              <a:ea typeface="微软雅黑" pitchFamily="34" charset="-122"/>
            </a:endParaRPr>
          </a:p>
        </p:txBody>
      </p:sp>
      <p:cxnSp>
        <p:nvCxnSpPr>
          <p:cNvPr id="6" name="直接连接符 5"/>
          <p:cNvCxnSpPr/>
          <p:nvPr userDrawn="1"/>
        </p:nvCxnSpPr>
        <p:spPr>
          <a:xfrm>
            <a:off x="1724249" y="412414"/>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 name="标题 1"/>
          <p:cNvSpPr txBox="1">
            <a:spLocks/>
          </p:cNvSpPr>
          <p:nvPr userDrawn="1"/>
        </p:nvSpPr>
        <p:spPr>
          <a:xfrm>
            <a:off x="1753572" y="399936"/>
            <a:ext cx="6635944" cy="288032"/>
          </a:xfrm>
          <a:prstGeom prst="rect">
            <a:avLst/>
          </a:prstGeom>
        </p:spPr>
        <p:txBody>
          <a:bodyPr vert="horz" lIns="91452" tIns="45726" rIns="91452" bIns="45726" rtlCol="0" anchor="ctr">
            <a:noAutofit/>
          </a:bodyPr>
          <a:lstStyle>
            <a:lvl1pPr algn="l" defTabSz="914400" rtl="0" eaLnBrk="1" latinLnBrk="0" hangingPunct="1">
              <a:spcBef>
                <a:spcPct val="0"/>
              </a:spcBef>
              <a:buNone/>
              <a:defRPr sz="1600" kern="1200">
                <a:solidFill>
                  <a:schemeClr val="tx1"/>
                </a:solidFill>
                <a:latin typeface="微软雅黑" pitchFamily="34" charset="-122"/>
                <a:ea typeface="微软雅黑" pitchFamily="34" charset="-122"/>
                <a:cs typeface="+mj-cs"/>
              </a:defRPr>
            </a:lvl1pPr>
          </a:lstStyle>
          <a:p>
            <a:pPr marL="0" algn="l" defTabSz="914491" rtl="0" eaLnBrk="1" latinLnBrk="0" hangingPunct="1"/>
            <a:r>
              <a:rPr lang="zh-CN" altLang="en-US" sz="1400" kern="1200" dirty="0" smtClean="0">
                <a:solidFill>
                  <a:schemeClr val="accent2"/>
                </a:solidFill>
                <a:latin typeface="微软雅黑" pitchFamily="34" charset="-122"/>
                <a:ea typeface="微软雅黑" pitchFamily="34" charset="-122"/>
                <a:cs typeface="+mn-cs"/>
              </a:rPr>
              <a:t>正文 </a:t>
            </a:r>
            <a:r>
              <a:rPr lang="en-US" altLang="zh-CN" sz="1400" kern="1200" dirty="0" smtClean="0">
                <a:solidFill>
                  <a:schemeClr val="accent2"/>
                </a:solidFill>
                <a:latin typeface="微软雅黑" pitchFamily="34" charset="-122"/>
                <a:ea typeface="微软雅黑" pitchFamily="34" charset="-122"/>
                <a:cs typeface="+mn-cs"/>
              </a:rPr>
              <a:t>. </a:t>
            </a:r>
            <a:r>
              <a:rPr lang="zh-CN" altLang="en-US" sz="1400" kern="1200" dirty="0" smtClean="0">
                <a:solidFill>
                  <a:schemeClr val="accent2"/>
                </a:solidFill>
                <a:latin typeface="微软雅黑" pitchFamily="34" charset="-122"/>
                <a:ea typeface="微软雅黑" pitchFamily="34" charset="-122"/>
                <a:cs typeface="+mn-cs"/>
              </a:rPr>
              <a:t>第三章</a:t>
            </a:r>
            <a:endParaRPr lang="zh-CN" altLang="en-US" sz="1400" kern="1200" dirty="0">
              <a:solidFill>
                <a:schemeClr val="accent2"/>
              </a:solidFill>
              <a:latin typeface="微软雅黑" pitchFamily="34" charset="-122"/>
              <a:ea typeface="微软雅黑" pitchFamily="34" charset="-122"/>
              <a:cs typeface="+mn-cs"/>
            </a:endParaRPr>
          </a:p>
        </p:txBody>
      </p:sp>
      <p:sp>
        <p:nvSpPr>
          <p:cNvPr id="8" name="TextBox 7"/>
          <p:cNvSpPr txBox="1"/>
          <p:nvPr userDrawn="1"/>
        </p:nvSpPr>
        <p:spPr>
          <a:xfrm>
            <a:off x="827691" y="323364"/>
            <a:ext cx="896558" cy="369332"/>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800" dirty="0" smtClean="0">
                <a:solidFill>
                  <a:srgbClr val="C0504D"/>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dirty="0">
              <a:solidFill>
                <a:srgbClr val="C0504D"/>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cxnSp>
        <p:nvCxnSpPr>
          <p:cNvPr id="9" name="直接连接符 8"/>
          <p:cNvCxnSpPr/>
          <p:nvPr userDrawn="1"/>
        </p:nvCxnSpPr>
        <p:spPr>
          <a:xfrm>
            <a:off x="1054783" y="6237312"/>
            <a:ext cx="10586554"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sp>
        <p:nvSpPr>
          <p:cNvPr id="10" name="椭圆 9"/>
          <p:cNvSpPr/>
          <p:nvPr userDrawn="1"/>
        </p:nvSpPr>
        <p:spPr bwMode="auto">
          <a:xfrm>
            <a:off x="10741188" y="5931312"/>
            <a:ext cx="612080" cy="612000"/>
          </a:xfrm>
          <a:prstGeom prst="ellips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lIns="10801" tIns="3600" rIns="10801" bIns="3600" anchor="ctr" anchorCtr="0"/>
          <a:lstStyle/>
          <a:p>
            <a:pPr algn="ctr">
              <a:defRPr/>
            </a:pPr>
            <a:fld id="{2EEF1883-7A0E-4F66-9932-E581691AD397}" type="slidenum">
              <a:rPr kumimoji="0" lang="zh-CN" altLang="en-US" sz="1800" b="0" i="0" u="none" strike="noStrike" kern="1200" cap="none" spc="0" normalizeH="0" baseline="0" noProof="0" smtClean="0">
                <a:ln>
                  <a:noFill/>
                </a:ln>
                <a:solidFill>
                  <a:prstClr val="white"/>
                </a:solidFill>
                <a:effectLst/>
                <a:uLnTx/>
                <a:uFillTx/>
                <a:latin typeface="Tahoma" pitchFamily="34" charset="0"/>
                <a:ea typeface="Arial Unicode MS" pitchFamily="34" charset="-122"/>
                <a:cs typeface="Tahoma" pitchFamily="34" charset="0"/>
              </a:rPr>
              <a:pPr algn="ctr">
                <a:defRPr/>
              </a:pPr>
              <a:t>‹#›</a:t>
            </a:fld>
            <a:endParaRPr lang="zh-CN" altLang="en-US" sz="1800" dirty="0">
              <a:effectLst>
                <a:outerShdw blurRad="38100" dist="38100" dir="2700000" algn="tl">
                  <a:srgbClr val="000000">
                    <a:alpha val="43137"/>
                  </a:srgbClr>
                </a:outerShdw>
              </a:effectLst>
              <a:latin typeface="Tahoma" pitchFamily="34" charset="0"/>
              <a:ea typeface="Arial Unicode MS" pitchFamily="34" charset="-122"/>
              <a:cs typeface="Tahoma" pitchFamily="34" charset="0"/>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8" name="TextBox 7"/>
          <p:cNvSpPr txBox="1"/>
          <p:nvPr userDrawn="1"/>
        </p:nvSpPr>
        <p:spPr>
          <a:xfrm>
            <a:off x="1918992" y="5867980"/>
            <a:ext cx="3528851" cy="369332"/>
          </a:xfrm>
          <a:prstGeom prst="rect">
            <a:avLst/>
          </a:prstGeom>
          <a:noFill/>
        </p:spPr>
        <p:txBody>
          <a:bodyPr wrap="square" lIns="0" rtlCol="0">
            <a:spAutoFit/>
          </a:bodyPr>
          <a:lstStyle/>
          <a:p>
            <a:r>
              <a:rPr lang="zh-CN" altLang="en-US" sz="1800" dirty="0" smtClean="0">
                <a:solidFill>
                  <a:srgbClr val="FF0000"/>
                </a:solidFill>
                <a:latin typeface="微软雅黑" pitchFamily="34" charset="-122"/>
                <a:ea typeface="微软雅黑" pitchFamily="34" charset="-122"/>
              </a:rPr>
              <a:t>个人品牌建设实施</a:t>
            </a:r>
            <a:endParaRPr lang="zh-CN" altLang="en-US" sz="1800" dirty="0">
              <a:solidFill>
                <a:srgbClr val="FF0000"/>
              </a:solidFill>
              <a:latin typeface="微软雅黑" pitchFamily="34" charset="-122"/>
              <a:ea typeface="微软雅黑" pitchFamily="34" charset="-122"/>
            </a:endParaRPr>
          </a:p>
        </p:txBody>
      </p:sp>
      <p:cxnSp>
        <p:nvCxnSpPr>
          <p:cNvPr id="9" name="直接连接符 8"/>
          <p:cNvCxnSpPr/>
          <p:nvPr userDrawn="1"/>
        </p:nvCxnSpPr>
        <p:spPr>
          <a:xfrm>
            <a:off x="1724249" y="412414"/>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标题 1"/>
          <p:cNvSpPr txBox="1">
            <a:spLocks/>
          </p:cNvSpPr>
          <p:nvPr userDrawn="1"/>
        </p:nvSpPr>
        <p:spPr>
          <a:xfrm>
            <a:off x="1753572" y="399936"/>
            <a:ext cx="6635944" cy="288032"/>
          </a:xfrm>
          <a:prstGeom prst="rect">
            <a:avLst/>
          </a:prstGeom>
        </p:spPr>
        <p:txBody>
          <a:bodyPr vert="horz" lIns="91452" tIns="45726" rIns="91452" bIns="45726" rtlCol="0" anchor="ctr">
            <a:noAutofit/>
          </a:bodyPr>
          <a:lstStyle>
            <a:lvl1pPr algn="l" defTabSz="914400" rtl="0" eaLnBrk="1" latinLnBrk="0" hangingPunct="1">
              <a:spcBef>
                <a:spcPct val="0"/>
              </a:spcBef>
              <a:buNone/>
              <a:defRPr sz="1600" kern="1200">
                <a:solidFill>
                  <a:schemeClr val="tx1"/>
                </a:solidFill>
                <a:latin typeface="微软雅黑" pitchFamily="34" charset="-122"/>
                <a:ea typeface="微软雅黑" pitchFamily="34" charset="-122"/>
                <a:cs typeface="+mj-cs"/>
              </a:defRPr>
            </a:lvl1pPr>
          </a:lstStyle>
          <a:p>
            <a:pPr marL="0" algn="l" defTabSz="914491" rtl="0" eaLnBrk="1" latinLnBrk="0" hangingPunct="1"/>
            <a:r>
              <a:rPr lang="zh-CN" altLang="en-US" sz="1400" kern="1200" dirty="0" smtClean="0">
                <a:solidFill>
                  <a:schemeClr val="accent2"/>
                </a:solidFill>
                <a:latin typeface="微软雅黑" pitchFamily="34" charset="-122"/>
                <a:ea typeface="微软雅黑" pitchFamily="34" charset="-122"/>
                <a:cs typeface="+mn-cs"/>
              </a:rPr>
              <a:t>正文 </a:t>
            </a:r>
            <a:r>
              <a:rPr lang="en-US" altLang="zh-CN" sz="1400" kern="1200" dirty="0" smtClean="0">
                <a:solidFill>
                  <a:schemeClr val="accent2"/>
                </a:solidFill>
                <a:latin typeface="微软雅黑" pitchFamily="34" charset="-122"/>
                <a:ea typeface="微软雅黑" pitchFamily="34" charset="-122"/>
                <a:cs typeface="+mn-cs"/>
              </a:rPr>
              <a:t>. </a:t>
            </a:r>
            <a:r>
              <a:rPr lang="zh-CN" altLang="en-US" sz="1400" kern="1200" dirty="0" smtClean="0">
                <a:solidFill>
                  <a:schemeClr val="accent2"/>
                </a:solidFill>
                <a:latin typeface="微软雅黑" pitchFamily="34" charset="-122"/>
                <a:ea typeface="微软雅黑" pitchFamily="34" charset="-122"/>
                <a:cs typeface="+mn-cs"/>
              </a:rPr>
              <a:t>第四章</a:t>
            </a:r>
            <a:endParaRPr lang="zh-CN" altLang="en-US" sz="1400" kern="1200" dirty="0">
              <a:solidFill>
                <a:schemeClr val="accent2"/>
              </a:solidFill>
              <a:latin typeface="微软雅黑" pitchFamily="34" charset="-122"/>
              <a:ea typeface="微软雅黑" pitchFamily="34" charset="-122"/>
              <a:cs typeface="+mn-cs"/>
            </a:endParaRPr>
          </a:p>
        </p:txBody>
      </p:sp>
      <p:sp>
        <p:nvSpPr>
          <p:cNvPr id="11" name="TextBox 10"/>
          <p:cNvSpPr txBox="1"/>
          <p:nvPr userDrawn="1"/>
        </p:nvSpPr>
        <p:spPr>
          <a:xfrm>
            <a:off x="827691" y="323364"/>
            <a:ext cx="896558" cy="369332"/>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800" dirty="0" smtClean="0">
                <a:solidFill>
                  <a:srgbClr val="C0504D"/>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dirty="0">
              <a:solidFill>
                <a:srgbClr val="C0504D"/>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cxnSp>
        <p:nvCxnSpPr>
          <p:cNvPr id="12" name="直接连接符 11"/>
          <p:cNvCxnSpPr/>
          <p:nvPr userDrawn="1"/>
        </p:nvCxnSpPr>
        <p:spPr>
          <a:xfrm>
            <a:off x="1054783" y="6237312"/>
            <a:ext cx="10586554"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sp>
        <p:nvSpPr>
          <p:cNvPr id="13" name="椭圆 12"/>
          <p:cNvSpPr/>
          <p:nvPr userDrawn="1"/>
        </p:nvSpPr>
        <p:spPr bwMode="auto">
          <a:xfrm>
            <a:off x="10741188" y="5931312"/>
            <a:ext cx="612080" cy="612000"/>
          </a:xfrm>
          <a:prstGeom prst="ellips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lIns="10801" tIns="3600" rIns="10801" bIns="3600" anchor="ctr" anchorCtr="0"/>
          <a:lstStyle/>
          <a:p>
            <a:pPr algn="ctr">
              <a:defRPr/>
            </a:pPr>
            <a:fld id="{2EEF1883-7A0E-4F66-9932-E581691AD397}" type="slidenum">
              <a:rPr kumimoji="0" lang="zh-CN" altLang="en-US" sz="1800" b="0" i="0" u="none" strike="noStrike" kern="1200" cap="none" spc="0" normalizeH="0" baseline="0" noProof="0" smtClean="0">
                <a:ln>
                  <a:noFill/>
                </a:ln>
                <a:solidFill>
                  <a:prstClr val="white"/>
                </a:solidFill>
                <a:effectLst/>
                <a:uLnTx/>
                <a:uFillTx/>
                <a:latin typeface="Tahoma" pitchFamily="34" charset="0"/>
                <a:ea typeface="Arial Unicode MS" pitchFamily="34" charset="-122"/>
                <a:cs typeface="Tahoma" pitchFamily="34" charset="0"/>
              </a:rPr>
              <a:pPr algn="ctr">
                <a:defRPr/>
              </a:pPr>
              <a:t>‹#›</a:t>
            </a:fld>
            <a:endParaRPr lang="zh-CN" altLang="en-US" sz="1800" dirty="0">
              <a:effectLst>
                <a:outerShdw blurRad="38100" dist="38100" dir="2700000" algn="tl">
                  <a:srgbClr val="000000">
                    <a:alpha val="43137"/>
                  </a:srgbClr>
                </a:outerShdw>
              </a:effectLst>
              <a:latin typeface="Tahoma" pitchFamily="34" charset="0"/>
              <a:ea typeface="Arial Unicode MS" pitchFamily="34" charset="-122"/>
              <a:cs typeface="Tahoma" pitchFamily="34" charset="0"/>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pic>
        <p:nvPicPr>
          <p:cNvPr id="2" name="Picture 2" descr="C:\Documents and Settings\tdz\桌面\新建文件夹\为高手鼓掌.jp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79034" y="4635493"/>
            <a:ext cx="2909179" cy="1818237"/>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 name="Picture 3" descr="C:\Documents and Settings\tdz\桌面\新建文件夹\20121281732304920306.jpg"/>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3126614" y="4635493"/>
            <a:ext cx="2909179" cy="1818237"/>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 name="Picture 4" descr="C:\Documents and Settings\tdz\桌面\新建文件夹\2012511855371554.jpg"/>
          <p:cNvPicPr>
            <a:picLocks noChangeAspect="1" noChangeArrowheads="1"/>
          </p:cNvPicPr>
          <p:nvPr userDrawn="1"/>
        </p:nvPicPr>
        <p:blipFill>
          <a:blip r:embed="rId4" cstate="email">
            <a:extLst>
              <a:ext uri="{28A0092B-C50C-407E-A947-70E740481C1C}">
                <a14:useLocalDpi xmlns:a14="http://schemas.microsoft.com/office/drawing/2010/main"/>
              </a:ext>
            </a:extLst>
          </a:blip>
          <a:srcRect/>
          <a:stretch>
            <a:fillRect/>
          </a:stretch>
        </p:blipFill>
        <p:spPr bwMode="auto">
          <a:xfrm>
            <a:off x="6156979" y="4635493"/>
            <a:ext cx="2909179" cy="1818237"/>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 name="Oval 60">
            <a:hlinkClick r:id="rId5"/>
          </p:cNvPr>
          <p:cNvSpPr>
            <a:spLocks noChangeArrowheads="1"/>
          </p:cNvSpPr>
          <p:nvPr userDrawn="1"/>
        </p:nvSpPr>
        <p:spPr bwMode="auto">
          <a:xfrm>
            <a:off x="5968254" y="2757156"/>
            <a:ext cx="444068" cy="523943"/>
          </a:xfrm>
          <a:prstGeom prst="ellipse">
            <a:avLst/>
          </a:prstGeom>
          <a:solidFill>
            <a:srgbClr val="0079C5">
              <a:alpha val="0"/>
            </a:srgbClr>
          </a:solidFill>
          <a:ln w="33338">
            <a:noFill/>
            <a:miter lim="800000"/>
            <a:headEnd/>
            <a:tailEnd/>
          </a:ln>
        </p:spPr>
        <p:txBody>
          <a:bodyPr lIns="91429" tIns="45714" rIns="91429" bIns="45714"/>
          <a:lstStyle/>
          <a:p>
            <a:pPr fontAlgn="base">
              <a:spcBef>
                <a:spcPct val="0"/>
              </a:spcBef>
              <a:spcAft>
                <a:spcPct val="0"/>
              </a:spcAft>
            </a:pPr>
            <a:endParaRPr lang="zh-CN" altLang="en-US">
              <a:solidFill>
                <a:srgbClr val="000000"/>
              </a:solidFill>
              <a:latin typeface="Arial" pitchFamily="34" charset="0"/>
            </a:endParaRPr>
          </a:p>
        </p:txBody>
      </p:sp>
      <p:sp>
        <p:nvSpPr>
          <p:cNvPr id="6" name="Oval 61">
            <a:hlinkClick r:id="rId6"/>
          </p:cNvPr>
          <p:cNvSpPr>
            <a:spLocks noChangeArrowheads="1"/>
          </p:cNvSpPr>
          <p:nvPr userDrawn="1"/>
        </p:nvSpPr>
        <p:spPr bwMode="auto">
          <a:xfrm>
            <a:off x="5980218" y="3565693"/>
            <a:ext cx="420141" cy="521562"/>
          </a:xfrm>
          <a:prstGeom prst="ellipse">
            <a:avLst/>
          </a:prstGeom>
          <a:solidFill>
            <a:srgbClr val="0079C5">
              <a:alpha val="0"/>
            </a:srgbClr>
          </a:solidFill>
          <a:ln w="33338">
            <a:noFill/>
            <a:miter lim="800000"/>
            <a:headEnd/>
            <a:tailEnd/>
          </a:ln>
        </p:spPr>
        <p:txBody>
          <a:bodyPr lIns="91429" tIns="45714" rIns="91429" bIns="45714"/>
          <a:lstStyle/>
          <a:p>
            <a:pPr fontAlgn="base">
              <a:spcBef>
                <a:spcPct val="0"/>
              </a:spcBef>
              <a:spcAft>
                <a:spcPct val="0"/>
              </a:spcAft>
            </a:pPr>
            <a:endParaRPr lang="zh-CN" altLang="en-US">
              <a:solidFill>
                <a:srgbClr val="000000"/>
              </a:solidFill>
              <a:latin typeface="Arial" pitchFamily="34" charset="0"/>
            </a:endParaRPr>
          </a:p>
        </p:txBody>
      </p:sp>
      <p:sp>
        <p:nvSpPr>
          <p:cNvPr id="7" name="矩形​​ 5"/>
          <p:cNvSpPr>
            <a:spLocks noChangeArrowheads="1"/>
          </p:cNvSpPr>
          <p:nvPr userDrawn="1"/>
        </p:nvSpPr>
        <p:spPr bwMode="auto">
          <a:xfrm>
            <a:off x="2" y="405067"/>
            <a:ext cx="12191999" cy="4079760"/>
          </a:xfrm>
          <a:prstGeom prst="rect">
            <a:avLst/>
          </a:prstGeom>
          <a:solidFill>
            <a:srgbClr val="C00000"/>
          </a:solidFill>
          <a:ln w="9525" cmpd="sng">
            <a:noFill/>
            <a:miter lim="800000"/>
            <a:headEnd/>
            <a:tailEnd/>
          </a:ln>
        </p:spPr>
        <p:txBody>
          <a:bodyPr lIns="287963" tIns="45714" rIns="91429" bIns="45714" anchor="b"/>
          <a:lstStyle/>
          <a:p>
            <a:pPr fontAlgn="base">
              <a:spcBef>
                <a:spcPct val="0"/>
              </a:spcBef>
              <a:spcAft>
                <a:spcPct val="0"/>
              </a:spcAft>
            </a:pPr>
            <a:endParaRPr lang="zh-CN" altLang="zh-CN" sz="2800" dirty="0">
              <a:solidFill>
                <a:prstClr val="white"/>
              </a:solidFill>
              <a:latin typeface="微软雅黑" pitchFamily="34" charset="-122"/>
              <a:ea typeface="微软雅黑" pitchFamily="34" charset="-122"/>
              <a:sym typeface="Arial" pitchFamily="34" charset="0"/>
            </a:endParaRPr>
          </a:p>
        </p:txBody>
      </p:sp>
      <p:sp>
        <p:nvSpPr>
          <p:cNvPr id="8" name="Line 33"/>
          <p:cNvSpPr>
            <a:spLocks noChangeShapeType="1"/>
          </p:cNvSpPr>
          <p:nvPr userDrawn="1"/>
        </p:nvSpPr>
        <p:spPr bwMode="auto">
          <a:xfrm flipV="1">
            <a:off x="6188700" y="1671161"/>
            <a:ext cx="1587" cy="2700690"/>
          </a:xfrm>
          <a:prstGeom prst="line">
            <a:avLst/>
          </a:prstGeom>
          <a:noFill/>
          <a:ln w="33338">
            <a:solidFill>
              <a:srgbClr val="FFFFFF"/>
            </a:solidFill>
            <a:miter lim="800000"/>
            <a:headEnd/>
            <a:tailEnd/>
          </a:ln>
        </p:spPr>
        <p:txBody>
          <a:bodyPr lIns="91429" tIns="45714" rIns="91429" bIns="45714"/>
          <a:lstStyle/>
          <a:p>
            <a:pPr fontAlgn="base">
              <a:spcBef>
                <a:spcPct val="0"/>
              </a:spcBef>
              <a:spcAft>
                <a:spcPct val="0"/>
              </a:spcAft>
            </a:pPr>
            <a:endParaRPr lang="zh-CN" altLang="en-US">
              <a:solidFill>
                <a:srgbClr val="FFFFFF"/>
              </a:solidFill>
              <a:latin typeface="Arial" charset="0"/>
            </a:endParaRPr>
          </a:p>
        </p:txBody>
      </p:sp>
      <p:sp>
        <p:nvSpPr>
          <p:cNvPr id="9" name="Line 5"/>
          <p:cNvSpPr>
            <a:spLocks noChangeShapeType="1"/>
          </p:cNvSpPr>
          <p:nvPr userDrawn="1"/>
        </p:nvSpPr>
        <p:spPr bwMode="auto">
          <a:xfrm>
            <a:off x="0" y="3913404"/>
            <a:ext cx="1923230" cy="15479"/>
          </a:xfrm>
          <a:prstGeom prst="line">
            <a:avLst/>
          </a:prstGeom>
          <a:noFill/>
          <a:ln w="33338">
            <a:solidFill>
              <a:srgbClr val="FFFFFF"/>
            </a:solidFill>
            <a:miter lim="800000"/>
            <a:headEnd/>
            <a:tailEnd/>
          </a:ln>
        </p:spPr>
        <p:txBody>
          <a:bodyPr lIns="91429" tIns="45714" rIns="91429" bIns="45714"/>
          <a:lstStyle/>
          <a:p>
            <a:pPr fontAlgn="base">
              <a:spcBef>
                <a:spcPct val="0"/>
              </a:spcBef>
              <a:spcAft>
                <a:spcPct val="0"/>
              </a:spcAft>
            </a:pPr>
            <a:endParaRPr lang="zh-CN" altLang="en-US">
              <a:solidFill>
                <a:srgbClr val="FFFFFF"/>
              </a:solidFill>
              <a:latin typeface="Arial" charset="0"/>
            </a:endParaRPr>
          </a:p>
        </p:txBody>
      </p:sp>
      <p:sp>
        <p:nvSpPr>
          <p:cNvPr id="10" name="Line 19"/>
          <p:cNvSpPr>
            <a:spLocks noChangeShapeType="1"/>
          </p:cNvSpPr>
          <p:nvPr userDrawn="1"/>
        </p:nvSpPr>
        <p:spPr bwMode="auto">
          <a:xfrm flipH="1">
            <a:off x="1923230" y="2740483"/>
            <a:ext cx="200051" cy="1188399"/>
          </a:xfrm>
          <a:prstGeom prst="line">
            <a:avLst/>
          </a:prstGeom>
          <a:noFill/>
          <a:ln w="33338">
            <a:solidFill>
              <a:schemeClr val="bg1"/>
            </a:solidFill>
            <a:miter lim="800000"/>
            <a:headEnd/>
            <a:tailEnd/>
          </a:ln>
        </p:spPr>
        <p:txBody>
          <a:bodyPr lIns="91429" tIns="45714" rIns="91429" bIns="45714"/>
          <a:lstStyle/>
          <a:p>
            <a:pPr fontAlgn="base">
              <a:spcBef>
                <a:spcPct val="0"/>
              </a:spcBef>
              <a:spcAft>
                <a:spcPct val="0"/>
              </a:spcAft>
            </a:pPr>
            <a:endParaRPr lang="zh-CN" altLang="en-US">
              <a:solidFill>
                <a:srgbClr val="FFFFFF"/>
              </a:solidFill>
              <a:latin typeface="Arial" charset="0"/>
            </a:endParaRPr>
          </a:p>
        </p:txBody>
      </p:sp>
      <p:sp>
        <p:nvSpPr>
          <p:cNvPr id="11" name="Line 21"/>
          <p:cNvSpPr>
            <a:spLocks noChangeShapeType="1"/>
          </p:cNvSpPr>
          <p:nvPr userDrawn="1"/>
        </p:nvSpPr>
        <p:spPr bwMode="auto">
          <a:xfrm>
            <a:off x="3136236" y="2561865"/>
            <a:ext cx="7939" cy="1806413"/>
          </a:xfrm>
          <a:prstGeom prst="line">
            <a:avLst/>
          </a:prstGeom>
          <a:noFill/>
          <a:ln w="33338">
            <a:solidFill>
              <a:schemeClr val="bg1"/>
            </a:solidFill>
            <a:miter lim="800000"/>
            <a:headEnd/>
            <a:tailEnd/>
          </a:ln>
        </p:spPr>
        <p:txBody>
          <a:bodyPr lIns="91429" tIns="45714" rIns="91429" bIns="45714"/>
          <a:lstStyle/>
          <a:p>
            <a:pPr fontAlgn="base">
              <a:spcBef>
                <a:spcPct val="0"/>
              </a:spcBef>
              <a:spcAft>
                <a:spcPct val="0"/>
              </a:spcAft>
            </a:pPr>
            <a:endParaRPr lang="zh-CN" altLang="en-US">
              <a:solidFill>
                <a:srgbClr val="FFFFFF"/>
              </a:solidFill>
              <a:latin typeface="Arial" charset="0"/>
            </a:endParaRPr>
          </a:p>
        </p:txBody>
      </p:sp>
      <p:sp>
        <p:nvSpPr>
          <p:cNvPr id="12" name="Oval 22"/>
          <p:cNvSpPr>
            <a:spLocks noChangeArrowheads="1"/>
          </p:cNvSpPr>
          <p:nvPr userDrawn="1"/>
        </p:nvSpPr>
        <p:spPr bwMode="auto">
          <a:xfrm>
            <a:off x="5680185" y="692340"/>
            <a:ext cx="1008240" cy="978821"/>
          </a:xfrm>
          <a:prstGeom prst="ellipse">
            <a:avLst/>
          </a:prstGeom>
          <a:noFill/>
          <a:ln w="33338">
            <a:solidFill>
              <a:srgbClr val="FFFFFF"/>
            </a:solidFill>
            <a:miter lim="800000"/>
            <a:headEnd/>
            <a:tailEnd/>
          </a:ln>
        </p:spPr>
        <p:txBody>
          <a:bodyPr lIns="91429" tIns="45714" rIns="91429" bIns="45714"/>
          <a:lstStyle/>
          <a:p>
            <a:pPr fontAlgn="base">
              <a:spcBef>
                <a:spcPct val="0"/>
              </a:spcBef>
              <a:spcAft>
                <a:spcPct val="0"/>
              </a:spcAft>
            </a:pPr>
            <a:r>
              <a:rPr lang="zh-CN" altLang="en-US" sz="2000" b="1" dirty="0">
                <a:solidFill>
                  <a:prstClr val="white"/>
                </a:solidFill>
                <a:latin typeface="微软雅黑" pitchFamily="34" charset="-122"/>
                <a:ea typeface="微软雅黑" pitchFamily="34" charset="-122"/>
              </a:rPr>
              <a:t>课件制作</a:t>
            </a:r>
          </a:p>
        </p:txBody>
      </p:sp>
      <p:grpSp>
        <p:nvGrpSpPr>
          <p:cNvPr id="13" name="Group 63"/>
          <p:cNvGrpSpPr>
            <a:grpSpLocks/>
          </p:cNvGrpSpPr>
          <p:nvPr userDrawn="1"/>
        </p:nvGrpSpPr>
        <p:grpSpPr bwMode="auto">
          <a:xfrm>
            <a:off x="5908200" y="2757156"/>
            <a:ext cx="564173" cy="523943"/>
            <a:chOff x="3073" y="2610"/>
            <a:chExt cx="438" cy="440"/>
          </a:xfrm>
        </p:grpSpPr>
        <p:sp>
          <p:nvSpPr>
            <p:cNvPr id="14" name="Rectangle 28"/>
            <p:cNvSpPr>
              <a:spLocks noChangeArrowheads="1"/>
            </p:cNvSpPr>
            <p:nvPr/>
          </p:nvSpPr>
          <p:spPr bwMode="auto">
            <a:xfrm>
              <a:off x="3181" y="2748"/>
              <a:ext cx="222" cy="164"/>
            </a:xfrm>
            <a:prstGeom prst="rect">
              <a:avLst/>
            </a:prstGeom>
            <a:solidFill>
              <a:srgbClr val="FFFFFF"/>
            </a:solidFill>
            <a:ln w="11113">
              <a:noFill/>
              <a:miter lim="800000"/>
              <a:headEnd/>
              <a:tailEnd/>
            </a:ln>
          </p:spPr>
          <p:txBody>
            <a:bodyPr/>
            <a:lstStyle/>
            <a:p>
              <a:pPr fontAlgn="base">
                <a:spcBef>
                  <a:spcPct val="0"/>
                </a:spcBef>
                <a:spcAft>
                  <a:spcPct val="0"/>
                </a:spcAft>
              </a:pPr>
              <a:endParaRPr lang="zh-CN" altLang="en-US">
                <a:solidFill>
                  <a:srgbClr val="000000"/>
                </a:solidFill>
                <a:latin typeface="Arial" pitchFamily="34" charset="0"/>
              </a:endParaRPr>
            </a:p>
          </p:txBody>
        </p:sp>
        <p:sp>
          <p:nvSpPr>
            <p:cNvPr id="15" name="Freeform 29"/>
            <p:cNvSpPr>
              <a:spLocks/>
            </p:cNvSpPr>
            <p:nvPr/>
          </p:nvSpPr>
          <p:spPr bwMode="auto">
            <a:xfrm>
              <a:off x="3182" y="2748"/>
              <a:ext cx="220" cy="110"/>
            </a:xfrm>
            <a:custGeom>
              <a:avLst/>
              <a:gdLst>
                <a:gd name="T0" fmla="*/ 0 w 278"/>
                <a:gd name="T1" fmla="*/ 0 h 140"/>
                <a:gd name="T2" fmla="*/ 138 w 278"/>
                <a:gd name="T3" fmla="*/ 140 h 140"/>
                <a:gd name="T4" fmla="*/ 278 w 278"/>
                <a:gd name="T5" fmla="*/ 0 h 140"/>
                <a:gd name="T6" fmla="*/ 0 w 278"/>
                <a:gd name="T7" fmla="*/ 0 h 140"/>
                <a:gd name="T8" fmla="*/ 0 60000 65536"/>
                <a:gd name="T9" fmla="*/ 0 60000 65536"/>
                <a:gd name="T10" fmla="*/ 0 60000 65536"/>
                <a:gd name="T11" fmla="*/ 0 60000 65536"/>
                <a:gd name="T12" fmla="*/ 0 w 278"/>
                <a:gd name="T13" fmla="*/ 0 h 140"/>
                <a:gd name="T14" fmla="*/ 278 w 278"/>
                <a:gd name="T15" fmla="*/ 140 h 140"/>
              </a:gdLst>
              <a:ahLst/>
              <a:cxnLst>
                <a:cxn ang="T8">
                  <a:pos x="T0" y="T1"/>
                </a:cxn>
                <a:cxn ang="T9">
                  <a:pos x="T2" y="T3"/>
                </a:cxn>
                <a:cxn ang="T10">
                  <a:pos x="T4" y="T5"/>
                </a:cxn>
                <a:cxn ang="T11">
                  <a:pos x="T6" y="T7"/>
                </a:cxn>
              </a:cxnLst>
              <a:rect l="T12" t="T13" r="T14" b="T15"/>
              <a:pathLst>
                <a:path w="278" h="140">
                  <a:moveTo>
                    <a:pt x="0" y="0"/>
                  </a:moveTo>
                  <a:lnTo>
                    <a:pt x="138" y="140"/>
                  </a:lnTo>
                  <a:lnTo>
                    <a:pt x="278" y="0"/>
                  </a:lnTo>
                  <a:lnTo>
                    <a:pt x="0" y="0"/>
                  </a:lnTo>
                  <a:close/>
                </a:path>
              </a:pathLst>
            </a:custGeom>
            <a:solidFill>
              <a:srgbClr val="FFFFFF"/>
            </a:solidFill>
            <a:ln w="19050" cap="flat" cmpd="sng">
              <a:solidFill>
                <a:schemeClr val="accent1"/>
              </a:solidFill>
              <a:prstDash val="solid"/>
              <a:miter lim="800000"/>
              <a:headEnd/>
              <a:tailEnd/>
            </a:ln>
          </p:spPr>
          <p:txBody>
            <a:bodyPr/>
            <a:lstStyle/>
            <a:p>
              <a:pPr fontAlgn="base">
                <a:spcBef>
                  <a:spcPct val="0"/>
                </a:spcBef>
                <a:spcAft>
                  <a:spcPct val="0"/>
                </a:spcAft>
              </a:pPr>
              <a:endParaRPr lang="zh-CN" altLang="en-US">
                <a:solidFill>
                  <a:srgbClr val="FFFFFF"/>
                </a:solidFill>
                <a:latin typeface="Arial" charset="0"/>
              </a:endParaRPr>
            </a:p>
          </p:txBody>
        </p:sp>
        <p:sp>
          <p:nvSpPr>
            <p:cNvPr id="16" name="Oval 27"/>
            <p:cNvSpPr>
              <a:spLocks noChangeArrowheads="1"/>
            </p:cNvSpPr>
            <p:nvPr/>
          </p:nvSpPr>
          <p:spPr bwMode="auto">
            <a:xfrm>
              <a:off x="3073" y="2610"/>
              <a:ext cx="438" cy="440"/>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a:solidFill>
                  <a:srgbClr val="000000"/>
                </a:solidFill>
                <a:latin typeface="Arial" pitchFamily="34" charset="0"/>
              </a:endParaRPr>
            </a:p>
          </p:txBody>
        </p:sp>
      </p:grpSp>
      <p:grpSp>
        <p:nvGrpSpPr>
          <p:cNvPr id="17" name="Group 64"/>
          <p:cNvGrpSpPr>
            <a:grpSpLocks/>
          </p:cNvGrpSpPr>
          <p:nvPr userDrawn="1"/>
        </p:nvGrpSpPr>
        <p:grpSpPr bwMode="auto">
          <a:xfrm>
            <a:off x="5908200" y="3565693"/>
            <a:ext cx="564173" cy="521562"/>
            <a:chOff x="3073" y="3289"/>
            <a:chExt cx="438" cy="438"/>
          </a:xfrm>
        </p:grpSpPr>
        <p:sp>
          <p:nvSpPr>
            <p:cNvPr id="18" name="Freeform 32"/>
            <p:cNvSpPr>
              <a:spLocks/>
            </p:cNvSpPr>
            <p:nvPr/>
          </p:nvSpPr>
          <p:spPr bwMode="auto">
            <a:xfrm>
              <a:off x="3173" y="3389"/>
              <a:ext cx="240" cy="241"/>
            </a:xfrm>
            <a:custGeom>
              <a:avLst/>
              <a:gdLst>
                <a:gd name="T0" fmla="*/ 303 w 303"/>
                <a:gd name="T1" fmla="*/ 263 h 305"/>
                <a:gd name="T2" fmla="*/ 171 w 303"/>
                <a:gd name="T3" fmla="*/ 131 h 305"/>
                <a:gd name="T4" fmla="*/ 223 w 303"/>
                <a:gd name="T5" fmla="*/ 77 h 305"/>
                <a:gd name="T6" fmla="*/ 0 w 303"/>
                <a:gd name="T7" fmla="*/ 0 h 305"/>
                <a:gd name="T8" fmla="*/ 76 w 303"/>
                <a:gd name="T9" fmla="*/ 224 h 305"/>
                <a:gd name="T10" fmla="*/ 129 w 303"/>
                <a:gd name="T11" fmla="*/ 170 h 305"/>
                <a:gd name="T12" fmla="*/ 262 w 303"/>
                <a:gd name="T13" fmla="*/ 305 h 305"/>
                <a:gd name="T14" fmla="*/ 303 w 303"/>
                <a:gd name="T15" fmla="*/ 263 h 305"/>
                <a:gd name="T16" fmla="*/ 0 60000 65536"/>
                <a:gd name="T17" fmla="*/ 0 60000 65536"/>
                <a:gd name="T18" fmla="*/ 0 60000 65536"/>
                <a:gd name="T19" fmla="*/ 0 60000 65536"/>
                <a:gd name="T20" fmla="*/ 0 60000 65536"/>
                <a:gd name="T21" fmla="*/ 0 60000 65536"/>
                <a:gd name="T22" fmla="*/ 0 60000 65536"/>
                <a:gd name="T23" fmla="*/ 0 60000 65536"/>
                <a:gd name="T24" fmla="*/ 0 w 303"/>
                <a:gd name="T25" fmla="*/ 0 h 305"/>
                <a:gd name="T26" fmla="*/ 303 w 303"/>
                <a:gd name="T27" fmla="*/ 305 h 30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3" h="305">
                  <a:moveTo>
                    <a:pt x="303" y="263"/>
                  </a:moveTo>
                  <a:lnTo>
                    <a:pt x="171" y="131"/>
                  </a:lnTo>
                  <a:lnTo>
                    <a:pt x="223" y="77"/>
                  </a:lnTo>
                  <a:lnTo>
                    <a:pt x="0" y="0"/>
                  </a:lnTo>
                  <a:lnTo>
                    <a:pt x="76" y="224"/>
                  </a:lnTo>
                  <a:lnTo>
                    <a:pt x="129" y="170"/>
                  </a:lnTo>
                  <a:lnTo>
                    <a:pt x="262" y="305"/>
                  </a:lnTo>
                  <a:lnTo>
                    <a:pt x="303" y="263"/>
                  </a:lnTo>
                  <a:close/>
                </a:path>
              </a:pathLst>
            </a:custGeom>
            <a:solidFill>
              <a:schemeClr val="bg1"/>
            </a:solidFill>
            <a:ln w="11113" cap="flat">
              <a:noFill/>
              <a:prstDash val="solid"/>
              <a:miter lim="800000"/>
              <a:headEnd/>
              <a:tailEnd/>
            </a:ln>
          </p:spPr>
          <p:txBody>
            <a:bodyPr/>
            <a:lstStyle/>
            <a:p>
              <a:pPr fontAlgn="base">
                <a:spcBef>
                  <a:spcPct val="0"/>
                </a:spcBef>
                <a:spcAft>
                  <a:spcPct val="0"/>
                </a:spcAft>
              </a:pPr>
              <a:endParaRPr lang="zh-CN" altLang="en-US">
                <a:solidFill>
                  <a:srgbClr val="FFFFFF"/>
                </a:solidFill>
                <a:latin typeface="Arial" charset="0"/>
              </a:endParaRPr>
            </a:p>
          </p:txBody>
        </p:sp>
        <p:sp>
          <p:nvSpPr>
            <p:cNvPr id="19" name="Oval 30"/>
            <p:cNvSpPr>
              <a:spLocks noChangeArrowheads="1"/>
            </p:cNvSpPr>
            <p:nvPr/>
          </p:nvSpPr>
          <p:spPr bwMode="auto">
            <a:xfrm>
              <a:off x="3073" y="3289"/>
              <a:ext cx="438" cy="438"/>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a:solidFill>
                  <a:srgbClr val="000000"/>
                </a:solidFill>
                <a:latin typeface="Arial" pitchFamily="34" charset="0"/>
              </a:endParaRPr>
            </a:p>
          </p:txBody>
        </p:sp>
      </p:grpSp>
      <p:sp>
        <p:nvSpPr>
          <p:cNvPr id="20" name="Freeform 11"/>
          <p:cNvSpPr>
            <a:spLocks/>
          </p:cNvSpPr>
          <p:nvPr userDrawn="1"/>
        </p:nvSpPr>
        <p:spPr bwMode="auto">
          <a:xfrm>
            <a:off x="1154783" y="2738100"/>
            <a:ext cx="981203" cy="198860"/>
          </a:xfrm>
          <a:custGeom>
            <a:avLst/>
            <a:gdLst>
              <a:gd name="T0" fmla="*/ 0 w 618"/>
              <a:gd name="T1" fmla="*/ 167 h 167"/>
              <a:gd name="T2" fmla="*/ 616 w 618"/>
              <a:gd name="T3" fmla="*/ 20 h 167"/>
              <a:gd name="T4" fmla="*/ 618 w 618"/>
              <a:gd name="T5" fmla="*/ 0 h 167"/>
              <a:gd name="T6" fmla="*/ 2 w 618"/>
              <a:gd name="T7" fmla="*/ 153 h 167"/>
              <a:gd name="T8" fmla="*/ 0 60000 65536"/>
              <a:gd name="T9" fmla="*/ 0 60000 65536"/>
              <a:gd name="T10" fmla="*/ 0 60000 65536"/>
              <a:gd name="T11" fmla="*/ 0 60000 65536"/>
              <a:gd name="T12" fmla="*/ 0 w 618"/>
              <a:gd name="T13" fmla="*/ 0 h 167"/>
              <a:gd name="T14" fmla="*/ 618 w 618"/>
              <a:gd name="T15" fmla="*/ 167 h 167"/>
            </a:gdLst>
            <a:ahLst/>
            <a:cxnLst>
              <a:cxn ang="T8">
                <a:pos x="T0" y="T1"/>
              </a:cxn>
              <a:cxn ang="T9">
                <a:pos x="T2" y="T3"/>
              </a:cxn>
              <a:cxn ang="T10">
                <a:pos x="T4" y="T5"/>
              </a:cxn>
              <a:cxn ang="T11">
                <a:pos x="T6" y="T7"/>
              </a:cxn>
            </a:cxnLst>
            <a:rect l="T12" t="T13" r="T14" b="T15"/>
            <a:pathLst>
              <a:path w="618" h="167">
                <a:moveTo>
                  <a:pt x="0" y="167"/>
                </a:moveTo>
                <a:lnTo>
                  <a:pt x="616" y="20"/>
                </a:lnTo>
                <a:lnTo>
                  <a:pt x="618" y="0"/>
                </a:lnTo>
                <a:lnTo>
                  <a:pt x="2" y="153"/>
                </a:lnTo>
              </a:path>
            </a:pathLst>
          </a:custGeom>
          <a:solidFill>
            <a:schemeClr val="bg1"/>
          </a:solidFill>
          <a:ln w="11113" cap="flat">
            <a:solidFill>
              <a:schemeClr val="bg1"/>
            </a:solidFill>
            <a:prstDash val="solid"/>
            <a:miter lim="800000"/>
            <a:headEnd/>
            <a:tailEnd/>
          </a:ln>
        </p:spPr>
        <p:txBody>
          <a:bodyPr lIns="91429" tIns="45714" rIns="91429" bIns="45714"/>
          <a:lstStyle/>
          <a:p>
            <a:pPr fontAlgn="base">
              <a:spcBef>
                <a:spcPct val="0"/>
              </a:spcBef>
              <a:spcAft>
                <a:spcPct val="0"/>
              </a:spcAft>
            </a:pPr>
            <a:endParaRPr lang="zh-CN" altLang="en-US">
              <a:solidFill>
                <a:srgbClr val="FFFFFF"/>
              </a:solidFill>
              <a:latin typeface="Arial" charset="0"/>
            </a:endParaRPr>
          </a:p>
        </p:txBody>
      </p:sp>
      <p:sp>
        <p:nvSpPr>
          <p:cNvPr id="21" name="Freeform 13"/>
          <p:cNvSpPr>
            <a:spLocks/>
          </p:cNvSpPr>
          <p:nvPr userDrawn="1"/>
        </p:nvSpPr>
        <p:spPr bwMode="auto">
          <a:xfrm>
            <a:off x="2104227" y="2459460"/>
            <a:ext cx="1567067" cy="309603"/>
          </a:xfrm>
          <a:custGeom>
            <a:avLst/>
            <a:gdLst>
              <a:gd name="T0" fmla="*/ 0 w 987"/>
              <a:gd name="T1" fmla="*/ 260 h 260"/>
              <a:gd name="T2" fmla="*/ 985 w 987"/>
              <a:gd name="T3" fmla="*/ 19 h 260"/>
              <a:gd name="T4" fmla="*/ 987 w 987"/>
              <a:gd name="T5" fmla="*/ 0 h 260"/>
              <a:gd name="T6" fmla="*/ 8 w 987"/>
              <a:gd name="T7" fmla="*/ 238 h 260"/>
              <a:gd name="T8" fmla="*/ 0 60000 65536"/>
              <a:gd name="T9" fmla="*/ 0 60000 65536"/>
              <a:gd name="T10" fmla="*/ 0 60000 65536"/>
              <a:gd name="T11" fmla="*/ 0 60000 65536"/>
              <a:gd name="T12" fmla="*/ 0 w 987"/>
              <a:gd name="T13" fmla="*/ 0 h 260"/>
              <a:gd name="T14" fmla="*/ 987 w 987"/>
              <a:gd name="T15" fmla="*/ 260 h 260"/>
            </a:gdLst>
            <a:ahLst/>
            <a:cxnLst>
              <a:cxn ang="T8">
                <a:pos x="T0" y="T1"/>
              </a:cxn>
              <a:cxn ang="T9">
                <a:pos x="T2" y="T3"/>
              </a:cxn>
              <a:cxn ang="T10">
                <a:pos x="T4" y="T5"/>
              </a:cxn>
              <a:cxn ang="T11">
                <a:pos x="T6" y="T7"/>
              </a:cxn>
            </a:cxnLst>
            <a:rect l="T12" t="T13" r="T14" b="T15"/>
            <a:pathLst>
              <a:path w="987" h="260">
                <a:moveTo>
                  <a:pt x="0" y="260"/>
                </a:moveTo>
                <a:lnTo>
                  <a:pt x="985" y="19"/>
                </a:lnTo>
                <a:lnTo>
                  <a:pt x="987" y="0"/>
                </a:lnTo>
                <a:lnTo>
                  <a:pt x="8" y="238"/>
                </a:lnTo>
              </a:path>
            </a:pathLst>
          </a:custGeom>
          <a:solidFill>
            <a:schemeClr val="bg1"/>
          </a:solidFill>
          <a:ln w="11113" cap="flat" cmpd="sng">
            <a:solidFill>
              <a:schemeClr val="bg1"/>
            </a:solidFill>
            <a:prstDash val="solid"/>
            <a:miter lim="800000"/>
            <a:headEnd type="none" w="med" len="med"/>
            <a:tailEnd type="none" w="med" len="med"/>
          </a:ln>
        </p:spPr>
        <p:txBody>
          <a:bodyPr lIns="91429" tIns="45714" rIns="91429" bIns="45714"/>
          <a:lstStyle/>
          <a:p>
            <a:pPr fontAlgn="base">
              <a:spcBef>
                <a:spcPct val="0"/>
              </a:spcBef>
              <a:spcAft>
                <a:spcPct val="0"/>
              </a:spcAft>
            </a:pPr>
            <a:endParaRPr lang="zh-CN" altLang="en-US">
              <a:solidFill>
                <a:srgbClr val="FFFFFF"/>
              </a:solidFill>
              <a:latin typeface="Arial" charset="0"/>
            </a:endParaRPr>
          </a:p>
        </p:txBody>
      </p:sp>
      <p:sp>
        <p:nvSpPr>
          <p:cNvPr id="22" name="Freeform 15"/>
          <p:cNvSpPr>
            <a:spLocks/>
          </p:cNvSpPr>
          <p:nvPr userDrawn="1"/>
        </p:nvSpPr>
        <p:spPr bwMode="auto">
          <a:xfrm>
            <a:off x="1261160" y="945977"/>
            <a:ext cx="2541918" cy="845454"/>
          </a:xfrm>
          <a:custGeom>
            <a:avLst/>
            <a:gdLst>
              <a:gd name="T0" fmla="*/ 1002 w 1002"/>
              <a:gd name="T1" fmla="*/ 3 h 396"/>
              <a:gd name="T2" fmla="*/ 997 w 1002"/>
              <a:gd name="T3" fmla="*/ 12 h 396"/>
              <a:gd name="T4" fmla="*/ 993 w 1002"/>
              <a:gd name="T5" fmla="*/ 11 h 396"/>
              <a:gd name="T6" fmla="*/ 982 w 1002"/>
              <a:gd name="T7" fmla="*/ 9 h 396"/>
              <a:gd name="T8" fmla="*/ 967 w 1002"/>
              <a:gd name="T9" fmla="*/ 9 h 396"/>
              <a:gd name="T10" fmla="*/ 953 w 1002"/>
              <a:gd name="T11" fmla="*/ 11 h 396"/>
              <a:gd name="T12" fmla="*/ 939 w 1002"/>
              <a:gd name="T13" fmla="*/ 16 h 396"/>
              <a:gd name="T14" fmla="*/ 424 w 1002"/>
              <a:gd name="T15" fmla="*/ 224 h 396"/>
              <a:gd name="T16" fmla="*/ 376 w 1002"/>
              <a:gd name="T17" fmla="*/ 244 h 396"/>
              <a:gd name="T18" fmla="*/ 1 w 1002"/>
              <a:gd name="T19" fmla="*/ 396 h 396"/>
              <a:gd name="T20" fmla="*/ 0 w 1002"/>
              <a:gd name="T21" fmla="*/ 390 h 396"/>
              <a:gd name="T22" fmla="*/ 377 w 1002"/>
              <a:gd name="T23" fmla="*/ 237 h 396"/>
              <a:gd name="T24" fmla="*/ 424 w 1002"/>
              <a:gd name="T25" fmla="*/ 218 h 396"/>
              <a:gd name="T26" fmla="*/ 938 w 1002"/>
              <a:gd name="T27" fmla="*/ 8 h 396"/>
              <a:gd name="T28" fmla="*/ 954 w 1002"/>
              <a:gd name="T29" fmla="*/ 3 h 396"/>
              <a:gd name="T30" fmla="*/ 971 w 1002"/>
              <a:gd name="T31" fmla="*/ 1 h 396"/>
              <a:gd name="T32" fmla="*/ 987 w 1002"/>
              <a:gd name="T33" fmla="*/ 0 h 396"/>
              <a:gd name="T34" fmla="*/ 1000 w 1002"/>
              <a:gd name="T35" fmla="*/ 3 h 396"/>
              <a:gd name="T36" fmla="*/ 1002 w 1002"/>
              <a:gd name="T37" fmla="*/ 3 h 3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02"/>
              <a:gd name="T58" fmla="*/ 0 h 396"/>
              <a:gd name="T59" fmla="*/ 1002 w 1002"/>
              <a:gd name="T60" fmla="*/ 396 h 39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02" h="396">
                <a:moveTo>
                  <a:pt x="1002" y="3"/>
                </a:moveTo>
                <a:cubicBezTo>
                  <a:pt x="997" y="12"/>
                  <a:pt x="997" y="12"/>
                  <a:pt x="997" y="12"/>
                </a:cubicBezTo>
                <a:cubicBezTo>
                  <a:pt x="993" y="11"/>
                  <a:pt x="993" y="11"/>
                  <a:pt x="993" y="11"/>
                </a:cubicBezTo>
                <a:cubicBezTo>
                  <a:pt x="990" y="10"/>
                  <a:pt x="986" y="9"/>
                  <a:pt x="982" y="9"/>
                </a:cubicBezTo>
                <a:cubicBezTo>
                  <a:pt x="977" y="9"/>
                  <a:pt x="972" y="9"/>
                  <a:pt x="967" y="9"/>
                </a:cubicBezTo>
                <a:cubicBezTo>
                  <a:pt x="962" y="10"/>
                  <a:pt x="957" y="10"/>
                  <a:pt x="953" y="11"/>
                </a:cubicBezTo>
                <a:cubicBezTo>
                  <a:pt x="948" y="13"/>
                  <a:pt x="943" y="14"/>
                  <a:pt x="939" y="16"/>
                </a:cubicBezTo>
                <a:cubicBezTo>
                  <a:pt x="424" y="224"/>
                  <a:pt x="424" y="224"/>
                  <a:pt x="424" y="224"/>
                </a:cubicBezTo>
                <a:cubicBezTo>
                  <a:pt x="376" y="244"/>
                  <a:pt x="376" y="244"/>
                  <a:pt x="376" y="244"/>
                </a:cubicBezTo>
                <a:cubicBezTo>
                  <a:pt x="1" y="396"/>
                  <a:pt x="1" y="396"/>
                  <a:pt x="1" y="396"/>
                </a:cubicBezTo>
                <a:cubicBezTo>
                  <a:pt x="0" y="390"/>
                  <a:pt x="0" y="390"/>
                  <a:pt x="0" y="390"/>
                </a:cubicBezTo>
                <a:cubicBezTo>
                  <a:pt x="377" y="237"/>
                  <a:pt x="377" y="237"/>
                  <a:pt x="377" y="237"/>
                </a:cubicBezTo>
                <a:cubicBezTo>
                  <a:pt x="424" y="218"/>
                  <a:pt x="424" y="218"/>
                  <a:pt x="424" y="218"/>
                </a:cubicBezTo>
                <a:cubicBezTo>
                  <a:pt x="938" y="8"/>
                  <a:pt x="938" y="8"/>
                  <a:pt x="938" y="8"/>
                </a:cubicBezTo>
                <a:cubicBezTo>
                  <a:pt x="943" y="6"/>
                  <a:pt x="948" y="5"/>
                  <a:pt x="954" y="3"/>
                </a:cubicBezTo>
                <a:cubicBezTo>
                  <a:pt x="959" y="2"/>
                  <a:pt x="965" y="1"/>
                  <a:pt x="971" y="1"/>
                </a:cubicBezTo>
                <a:cubicBezTo>
                  <a:pt x="976" y="0"/>
                  <a:pt x="982" y="0"/>
                  <a:pt x="987" y="0"/>
                </a:cubicBezTo>
                <a:cubicBezTo>
                  <a:pt x="992" y="1"/>
                  <a:pt x="996" y="1"/>
                  <a:pt x="1000" y="3"/>
                </a:cubicBezTo>
                <a:cubicBezTo>
                  <a:pt x="1002" y="3"/>
                  <a:pt x="1002" y="3"/>
                  <a:pt x="1002" y="3"/>
                </a:cubicBezTo>
              </a:path>
            </a:pathLst>
          </a:custGeom>
          <a:solidFill>
            <a:schemeClr val="bg1"/>
          </a:solidFill>
          <a:ln w="11113" cap="flat" cmpd="sng">
            <a:solidFill>
              <a:schemeClr val="bg1"/>
            </a:solidFill>
            <a:prstDash val="solid"/>
            <a:miter lim="800000"/>
            <a:headEnd type="none" w="med" len="med"/>
            <a:tailEnd type="none" w="med" len="med"/>
          </a:ln>
        </p:spPr>
        <p:txBody>
          <a:bodyPr lIns="91429" tIns="45714" rIns="91429" bIns="45714"/>
          <a:lstStyle/>
          <a:p>
            <a:pPr fontAlgn="base">
              <a:spcBef>
                <a:spcPct val="0"/>
              </a:spcBef>
              <a:spcAft>
                <a:spcPct val="0"/>
              </a:spcAft>
            </a:pPr>
            <a:endParaRPr lang="zh-CN" altLang="en-US">
              <a:solidFill>
                <a:srgbClr val="FFFFFF"/>
              </a:solidFill>
              <a:latin typeface="Arial" charset="0"/>
            </a:endParaRPr>
          </a:p>
        </p:txBody>
      </p:sp>
      <p:sp>
        <p:nvSpPr>
          <p:cNvPr id="23" name="Freeform 16"/>
          <p:cNvSpPr>
            <a:spLocks/>
          </p:cNvSpPr>
          <p:nvPr userDrawn="1"/>
        </p:nvSpPr>
        <p:spPr bwMode="auto">
          <a:xfrm>
            <a:off x="938850" y="1778335"/>
            <a:ext cx="325480" cy="1190780"/>
          </a:xfrm>
          <a:custGeom>
            <a:avLst/>
            <a:gdLst>
              <a:gd name="T0" fmla="*/ 128 w 128"/>
              <a:gd name="T1" fmla="*/ 6 h 558"/>
              <a:gd name="T2" fmla="*/ 124 w 128"/>
              <a:gd name="T3" fmla="*/ 7 h 558"/>
              <a:gd name="T4" fmla="*/ 118 w 128"/>
              <a:gd name="T5" fmla="*/ 11 h 558"/>
              <a:gd name="T6" fmla="*/ 112 w 128"/>
              <a:gd name="T7" fmla="*/ 17 h 558"/>
              <a:gd name="T8" fmla="*/ 108 w 128"/>
              <a:gd name="T9" fmla="*/ 24 h 558"/>
              <a:gd name="T10" fmla="*/ 106 w 128"/>
              <a:gd name="T11" fmla="*/ 31 h 558"/>
              <a:gd name="T12" fmla="*/ 64 w 128"/>
              <a:gd name="T13" fmla="*/ 240 h 558"/>
              <a:gd name="T14" fmla="*/ 55 w 128"/>
              <a:gd name="T15" fmla="*/ 287 h 558"/>
              <a:gd name="T16" fmla="*/ 7 w 128"/>
              <a:gd name="T17" fmla="*/ 530 h 558"/>
              <a:gd name="T18" fmla="*/ 6 w 128"/>
              <a:gd name="T19" fmla="*/ 539 h 558"/>
              <a:gd name="T20" fmla="*/ 8 w 128"/>
              <a:gd name="T21" fmla="*/ 545 h 558"/>
              <a:gd name="T22" fmla="*/ 13 w 128"/>
              <a:gd name="T23" fmla="*/ 549 h 558"/>
              <a:gd name="T24" fmla="*/ 19 w 128"/>
              <a:gd name="T25" fmla="*/ 550 h 558"/>
              <a:gd name="T26" fmla="*/ 86 w 128"/>
              <a:gd name="T27" fmla="*/ 535 h 558"/>
              <a:gd name="T28" fmla="*/ 85 w 128"/>
              <a:gd name="T29" fmla="*/ 543 h 558"/>
              <a:gd name="T30" fmla="*/ 17 w 128"/>
              <a:gd name="T31" fmla="*/ 558 h 558"/>
              <a:gd name="T32" fmla="*/ 9 w 128"/>
              <a:gd name="T33" fmla="*/ 557 h 558"/>
              <a:gd name="T34" fmla="*/ 3 w 128"/>
              <a:gd name="T35" fmla="*/ 552 h 558"/>
              <a:gd name="T36" fmla="*/ 0 w 128"/>
              <a:gd name="T37" fmla="*/ 543 h 558"/>
              <a:gd name="T38" fmla="*/ 1 w 128"/>
              <a:gd name="T39" fmla="*/ 531 h 558"/>
              <a:gd name="T40" fmla="*/ 49 w 128"/>
              <a:gd name="T41" fmla="*/ 289 h 558"/>
              <a:gd name="T42" fmla="*/ 58 w 128"/>
              <a:gd name="T43" fmla="*/ 242 h 558"/>
              <a:gd name="T44" fmla="*/ 100 w 128"/>
              <a:gd name="T45" fmla="*/ 33 h 558"/>
              <a:gd name="T46" fmla="*/ 104 w 128"/>
              <a:gd name="T47" fmla="*/ 23 h 558"/>
              <a:gd name="T48" fmla="*/ 110 w 128"/>
              <a:gd name="T49" fmla="*/ 14 h 558"/>
              <a:gd name="T50" fmla="*/ 117 w 128"/>
              <a:gd name="T51" fmla="*/ 6 h 558"/>
              <a:gd name="T52" fmla="*/ 126 w 128"/>
              <a:gd name="T53" fmla="*/ 1 h 558"/>
              <a:gd name="T54" fmla="*/ 127 w 128"/>
              <a:gd name="T55" fmla="*/ 0 h 558"/>
              <a:gd name="T56" fmla="*/ 128 w 128"/>
              <a:gd name="T57" fmla="*/ 6 h 55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8"/>
              <a:gd name="T88" fmla="*/ 0 h 558"/>
              <a:gd name="T89" fmla="*/ 128 w 128"/>
              <a:gd name="T90" fmla="*/ 558 h 55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8" h="558">
                <a:moveTo>
                  <a:pt x="128" y="6"/>
                </a:moveTo>
                <a:cubicBezTo>
                  <a:pt x="124" y="7"/>
                  <a:pt x="124" y="7"/>
                  <a:pt x="124" y="7"/>
                </a:cubicBezTo>
                <a:cubicBezTo>
                  <a:pt x="122" y="8"/>
                  <a:pt x="120" y="9"/>
                  <a:pt x="118" y="11"/>
                </a:cubicBezTo>
                <a:cubicBezTo>
                  <a:pt x="116" y="13"/>
                  <a:pt x="114" y="15"/>
                  <a:pt x="112" y="17"/>
                </a:cubicBezTo>
                <a:cubicBezTo>
                  <a:pt x="111" y="19"/>
                  <a:pt x="109" y="21"/>
                  <a:pt x="108" y="24"/>
                </a:cubicBezTo>
                <a:cubicBezTo>
                  <a:pt x="107" y="26"/>
                  <a:pt x="106" y="28"/>
                  <a:pt x="106" y="31"/>
                </a:cubicBezTo>
                <a:cubicBezTo>
                  <a:pt x="64" y="240"/>
                  <a:pt x="64" y="240"/>
                  <a:pt x="64" y="240"/>
                </a:cubicBezTo>
                <a:cubicBezTo>
                  <a:pt x="55" y="287"/>
                  <a:pt x="55" y="287"/>
                  <a:pt x="55" y="287"/>
                </a:cubicBezTo>
                <a:cubicBezTo>
                  <a:pt x="7" y="530"/>
                  <a:pt x="7" y="530"/>
                  <a:pt x="7" y="530"/>
                </a:cubicBezTo>
                <a:cubicBezTo>
                  <a:pt x="6" y="533"/>
                  <a:pt x="6" y="536"/>
                  <a:pt x="6" y="539"/>
                </a:cubicBezTo>
                <a:cubicBezTo>
                  <a:pt x="6" y="541"/>
                  <a:pt x="7" y="544"/>
                  <a:pt x="8" y="545"/>
                </a:cubicBezTo>
                <a:cubicBezTo>
                  <a:pt x="9" y="547"/>
                  <a:pt x="11" y="548"/>
                  <a:pt x="13" y="549"/>
                </a:cubicBezTo>
                <a:cubicBezTo>
                  <a:pt x="14" y="550"/>
                  <a:pt x="17" y="550"/>
                  <a:pt x="19" y="550"/>
                </a:cubicBezTo>
                <a:cubicBezTo>
                  <a:pt x="86" y="535"/>
                  <a:pt x="86" y="535"/>
                  <a:pt x="86" y="535"/>
                </a:cubicBezTo>
                <a:cubicBezTo>
                  <a:pt x="85" y="543"/>
                  <a:pt x="85" y="543"/>
                  <a:pt x="85" y="543"/>
                </a:cubicBezTo>
                <a:cubicBezTo>
                  <a:pt x="17" y="558"/>
                  <a:pt x="17" y="558"/>
                  <a:pt x="17" y="558"/>
                </a:cubicBezTo>
                <a:cubicBezTo>
                  <a:pt x="14" y="558"/>
                  <a:pt x="11" y="558"/>
                  <a:pt x="9" y="557"/>
                </a:cubicBezTo>
                <a:cubicBezTo>
                  <a:pt x="6" y="556"/>
                  <a:pt x="4" y="554"/>
                  <a:pt x="3" y="552"/>
                </a:cubicBezTo>
                <a:cubicBezTo>
                  <a:pt x="1" y="550"/>
                  <a:pt x="0" y="547"/>
                  <a:pt x="0" y="543"/>
                </a:cubicBezTo>
                <a:cubicBezTo>
                  <a:pt x="0" y="540"/>
                  <a:pt x="0" y="536"/>
                  <a:pt x="1" y="531"/>
                </a:cubicBezTo>
                <a:cubicBezTo>
                  <a:pt x="49" y="289"/>
                  <a:pt x="49" y="289"/>
                  <a:pt x="49" y="289"/>
                </a:cubicBezTo>
                <a:cubicBezTo>
                  <a:pt x="58" y="242"/>
                  <a:pt x="58" y="242"/>
                  <a:pt x="58" y="242"/>
                </a:cubicBezTo>
                <a:cubicBezTo>
                  <a:pt x="100" y="33"/>
                  <a:pt x="100" y="33"/>
                  <a:pt x="100" y="33"/>
                </a:cubicBezTo>
                <a:cubicBezTo>
                  <a:pt x="101" y="30"/>
                  <a:pt x="102" y="26"/>
                  <a:pt x="104" y="23"/>
                </a:cubicBezTo>
                <a:cubicBezTo>
                  <a:pt x="105" y="20"/>
                  <a:pt x="107" y="17"/>
                  <a:pt x="110" y="14"/>
                </a:cubicBezTo>
                <a:cubicBezTo>
                  <a:pt x="112" y="11"/>
                  <a:pt x="114" y="8"/>
                  <a:pt x="117" y="6"/>
                </a:cubicBezTo>
                <a:cubicBezTo>
                  <a:pt x="120" y="4"/>
                  <a:pt x="123" y="2"/>
                  <a:pt x="126" y="1"/>
                </a:cubicBezTo>
                <a:cubicBezTo>
                  <a:pt x="127" y="0"/>
                  <a:pt x="127" y="0"/>
                  <a:pt x="127" y="0"/>
                </a:cubicBezTo>
                <a:lnTo>
                  <a:pt x="128" y="6"/>
                </a:lnTo>
                <a:close/>
              </a:path>
            </a:pathLst>
          </a:custGeom>
          <a:solidFill>
            <a:schemeClr val="bg1"/>
          </a:solidFill>
          <a:ln w="11113" cap="flat">
            <a:solidFill>
              <a:schemeClr val="bg1"/>
            </a:solidFill>
            <a:prstDash val="solid"/>
            <a:miter lim="800000"/>
            <a:headEnd/>
            <a:tailEnd/>
          </a:ln>
        </p:spPr>
        <p:txBody>
          <a:bodyPr lIns="91429" tIns="45714" rIns="91429" bIns="45714"/>
          <a:lstStyle/>
          <a:p>
            <a:pPr fontAlgn="base">
              <a:spcBef>
                <a:spcPct val="0"/>
              </a:spcBef>
              <a:spcAft>
                <a:spcPct val="0"/>
              </a:spcAft>
            </a:pPr>
            <a:endParaRPr lang="zh-CN" altLang="en-US">
              <a:solidFill>
                <a:srgbClr val="FFFFFF"/>
              </a:solidFill>
              <a:latin typeface="Arial" charset="0"/>
            </a:endParaRPr>
          </a:p>
        </p:txBody>
      </p:sp>
      <p:sp>
        <p:nvSpPr>
          <p:cNvPr id="24" name="Freeform 17"/>
          <p:cNvSpPr>
            <a:spLocks/>
          </p:cNvSpPr>
          <p:nvPr userDrawn="1"/>
        </p:nvSpPr>
        <p:spPr bwMode="auto">
          <a:xfrm>
            <a:off x="3674469" y="951931"/>
            <a:ext cx="1308270" cy="1528962"/>
          </a:xfrm>
          <a:custGeom>
            <a:avLst/>
            <a:gdLst>
              <a:gd name="T0" fmla="*/ 46 w 516"/>
              <a:gd name="T1" fmla="*/ 9 h 716"/>
              <a:gd name="T2" fmla="*/ 485 w 516"/>
              <a:gd name="T3" fmla="*/ 148 h 716"/>
              <a:gd name="T4" fmla="*/ 496 w 516"/>
              <a:gd name="T5" fmla="*/ 154 h 716"/>
              <a:gd name="T6" fmla="*/ 501 w 516"/>
              <a:gd name="T7" fmla="*/ 164 h 716"/>
              <a:gd name="T8" fmla="*/ 501 w 516"/>
              <a:gd name="T9" fmla="*/ 175 h 716"/>
              <a:gd name="T10" fmla="*/ 494 w 516"/>
              <a:gd name="T11" fmla="*/ 187 h 716"/>
              <a:gd name="T12" fmla="*/ 113 w 516"/>
              <a:gd name="T13" fmla="*/ 656 h 716"/>
              <a:gd name="T14" fmla="*/ 100 w 516"/>
              <a:gd name="T15" fmla="*/ 668 h 716"/>
              <a:gd name="T16" fmla="*/ 84 w 516"/>
              <a:gd name="T17" fmla="*/ 679 h 716"/>
              <a:gd name="T18" fmla="*/ 66 w 516"/>
              <a:gd name="T19" fmla="*/ 689 h 716"/>
              <a:gd name="T20" fmla="*/ 49 w 516"/>
              <a:gd name="T21" fmla="*/ 694 h 716"/>
              <a:gd name="T22" fmla="*/ 0 w 516"/>
              <a:gd name="T23" fmla="*/ 705 h 716"/>
              <a:gd name="T24" fmla="*/ 0 w 516"/>
              <a:gd name="T25" fmla="*/ 716 h 716"/>
              <a:gd name="T26" fmla="*/ 50 w 516"/>
              <a:gd name="T27" fmla="*/ 705 h 716"/>
              <a:gd name="T28" fmla="*/ 69 w 516"/>
              <a:gd name="T29" fmla="*/ 699 h 716"/>
              <a:gd name="T30" fmla="*/ 89 w 516"/>
              <a:gd name="T31" fmla="*/ 689 h 716"/>
              <a:gd name="T32" fmla="*/ 108 w 516"/>
              <a:gd name="T33" fmla="*/ 676 h 716"/>
              <a:gd name="T34" fmla="*/ 122 w 516"/>
              <a:gd name="T35" fmla="*/ 661 h 716"/>
              <a:gd name="T36" fmla="*/ 506 w 516"/>
              <a:gd name="T37" fmla="*/ 190 h 716"/>
              <a:gd name="T38" fmla="*/ 515 w 516"/>
              <a:gd name="T39" fmla="*/ 174 h 716"/>
              <a:gd name="T40" fmla="*/ 515 w 516"/>
              <a:gd name="T41" fmla="*/ 159 h 716"/>
              <a:gd name="T42" fmla="*/ 508 w 516"/>
              <a:gd name="T43" fmla="*/ 147 h 716"/>
              <a:gd name="T44" fmla="*/ 493 w 516"/>
              <a:gd name="T45" fmla="*/ 138 h 716"/>
              <a:gd name="T46" fmla="*/ 51 w 516"/>
              <a:gd name="T47" fmla="*/ 0 h 716"/>
              <a:gd name="T48" fmla="*/ 46 w 516"/>
              <a:gd name="T49" fmla="*/ 9 h 7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16"/>
              <a:gd name="T76" fmla="*/ 0 h 716"/>
              <a:gd name="T77" fmla="*/ 516 w 516"/>
              <a:gd name="T78" fmla="*/ 716 h 71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16" h="716">
                <a:moveTo>
                  <a:pt x="46" y="9"/>
                </a:moveTo>
                <a:cubicBezTo>
                  <a:pt x="485" y="148"/>
                  <a:pt x="485" y="148"/>
                  <a:pt x="485" y="148"/>
                </a:cubicBezTo>
                <a:cubicBezTo>
                  <a:pt x="490" y="150"/>
                  <a:pt x="493" y="152"/>
                  <a:pt x="496" y="154"/>
                </a:cubicBezTo>
                <a:cubicBezTo>
                  <a:pt x="499" y="157"/>
                  <a:pt x="500" y="160"/>
                  <a:pt x="501" y="164"/>
                </a:cubicBezTo>
                <a:cubicBezTo>
                  <a:pt x="502" y="167"/>
                  <a:pt x="502" y="171"/>
                  <a:pt x="501" y="175"/>
                </a:cubicBezTo>
                <a:cubicBezTo>
                  <a:pt x="500" y="179"/>
                  <a:pt x="498" y="183"/>
                  <a:pt x="494" y="187"/>
                </a:cubicBezTo>
                <a:cubicBezTo>
                  <a:pt x="113" y="656"/>
                  <a:pt x="113" y="656"/>
                  <a:pt x="113" y="656"/>
                </a:cubicBezTo>
                <a:cubicBezTo>
                  <a:pt x="109" y="660"/>
                  <a:pt x="105" y="664"/>
                  <a:pt x="100" y="668"/>
                </a:cubicBezTo>
                <a:cubicBezTo>
                  <a:pt x="95" y="672"/>
                  <a:pt x="89" y="676"/>
                  <a:pt x="84" y="679"/>
                </a:cubicBezTo>
                <a:cubicBezTo>
                  <a:pt x="78" y="683"/>
                  <a:pt x="72" y="686"/>
                  <a:pt x="66" y="689"/>
                </a:cubicBezTo>
                <a:cubicBezTo>
                  <a:pt x="60" y="691"/>
                  <a:pt x="55" y="693"/>
                  <a:pt x="49" y="694"/>
                </a:cubicBezTo>
                <a:cubicBezTo>
                  <a:pt x="0" y="705"/>
                  <a:pt x="0" y="705"/>
                  <a:pt x="0" y="705"/>
                </a:cubicBezTo>
                <a:cubicBezTo>
                  <a:pt x="0" y="716"/>
                  <a:pt x="0" y="716"/>
                  <a:pt x="0" y="716"/>
                </a:cubicBezTo>
                <a:cubicBezTo>
                  <a:pt x="50" y="705"/>
                  <a:pt x="50" y="705"/>
                  <a:pt x="50" y="705"/>
                </a:cubicBezTo>
                <a:cubicBezTo>
                  <a:pt x="56" y="704"/>
                  <a:pt x="63" y="702"/>
                  <a:pt x="69" y="699"/>
                </a:cubicBezTo>
                <a:cubicBezTo>
                  <a:pt x="76" y="696"/>
                  <a:pt x="83" y="693"/>
                  <a:pt x="89" y="689"/>
                </a:cubicBezTo>
                <a:cubicBezTo>
                  <a:pt x="96" y="685"/>
                  <a:pt x="102" y="680"/>
                  <a:pt x="108" y="676"/>
                </a:cubicBezTo>
                <a:cubicBezTo>
                  <a:pt x="113" y="671"/>
                  <a:pt x="118" y="666"/>
                  <a:pt x="122" y="661"/>
                </a:cubicBezTo>
                <a:cubicBezTo>
                  <a:pt x="506" y="190"/>
                  <a:pt x="506" y="190"/>
                  <a:pt x="506" y="190"/>
                </a:cubicBezTo>
                <a:cubicBezTo>
                  <a:pt x="510" y="185"/>
                  <a:pt x="513" y="180"/>
                  <a:pt x="515" y="174"/>
                </a:cubicBezTo>
                <a:cubicBezTo>
                  <a:pt x="516" y="169"/>
                  <a:pt x="516" y="164"/>
                  <a:pt x="515" y="159"/>
                </a:cubicBezTo>
                <a:cubicBezTo>
                  <a:pt x="514" y="154"/>
                  <a:pt x="511" y="150"/>
                  <a:pt x="508" y="147"/>
                </a:cubicBezTo>
                <a:cubicBezTo>
                  <a:pt x="504" y="143"/>
                  <a:pt x="499" y="140"/>
                  <a:pt x="493" y="138"/>
                </a:cubicBezTo>
                <a:cubicBezTo>
                  <a:pt x="51" y="0"/>
                  <a:pt x="51" y="0"/>
                  <a:pt x="51" y="0"/>
                </a:cubicBezTo>
                <a:lnTo>
                  <a:pt x="46" y="9"/>
                </a:lnTo>
                <a:close/>
              </a:path>
            </a:pathLst>
          </a:custGeom>
          <a:solidFill>
            <a:schemeClr val="bg1"/>
          </a:solidFill>
          <a:ln w="11113" cap="flat" cmpd="sng">
            <a:solidFill>
              <a:schemeClr val="bg1"/>
            </a:solidFill>
            <a:prstDash val="solid"/>
            <a:miter lim="800000"/>
            <a:headEnd type="none" w="med" len="med"/>
            <a:tailEnd type="none" w="med" len="med"/>
          </a:ln>
        </p:spPr>
        <p:txBody>
          <a:bodyPr lIns="91429" tIns="45714" rIns="91429" bIns="45714"/>
          <a:lstStyle/>
          <a:p>
            <a:pPr fontAlgn="base">
              <a:spcBef>
                <a:spcPct val="0"/>
              </a:spcBef>
              <a:spcAft>
                <a:spcPct val="0"/>
              </a:spcAft>
            </a:pPr>
            <a:endParaRPr lang="zh-CN" altLang="en-US">
              <a:solidFill>
                <a:srgbClr val="FFFFFF"/>
              </a:solidFill>
              <a:latin typeface="Arial" charset="0"/>
            </a:endParaRPr>
          </a:p>
        </p:txBody>
      </p:sp>
      <p:sp>
        <p:nvSpPr>
          <p:cNvPr id="25" name="Line 51"/>
          <p:cNvSpPr>
            <a:spLocks noChangeShapeType="1"/>
          </p:cNvSpPr>
          <p:nvPr userDrawn="1"/>
        </p:nvSpPr>
        <p:spPr bwMode="auto">
          <a:xfrm>
            <a:off x="3129887" y="4365898"/>
            <a:ext cx="3071603" cy="2380"/>
          </a:xfrm>
          <a:prstGeom prst="line">
            <a:avLst/>
          </a:prstGeom>
          <a:noFill/>
          <a:ln w="33338">
            <a:solidFill>
              <a:srgbClr val="FFFFFF"/>
            </a:solidFill>
            <a:miter lim="800000"/>
            <a:headEnd/>
            <a:tailEnd/>
          </a:ln>
        </p:spPr>
        <p:txBody>
          <a:bodyPr lIns="91429" tIns="45714" rIns="91429" bIns="45714"/>
          <a:lstStyle/>
          <a:p>
            <a:pPr fontAlgn="base">
              <a:spcBef>
                <a:spcPct val="0"/>
              </a:spcBef>
              <a:spcAft>
                <a:spcPct val="0"/>
              </a:spcAft>
            </a:pPr>
            <a:endParaRPr lang="zh-CN" altLang="en-US">
              <a:solidFill>
                <a:srgbClr val="FFFFFF"/>
              </a:solidFill>
              <a:latin typeface="Arial" charset="0"/>
            </a:endParaRPr>
          </a:p>
        </p:txBody>
      </p:sp>
      <p:sp>
        <p:nvSpPr>
          <p:cNvPr id="26" name="Text Box 52"/>
          <p:cNvSpPr txBox="1">
            <a:spLocks noChangeArrowheads="1"/>
          </p:cNvSpPr>
          <p:nvPr userDrawn="1"/>
        </p:nvSpPr>
        <p:spPr bwMode="auto">
          <a:xfrm>
            <a:off x="6788308" y="2060531"/>
            <a:ext cx="4620152" cy="351281"/>
          </a:xfrm>
          <a:prstGeom prst="rect">
            <a:avLst/>
          </a:prstGeom>
          <a:noFill/>
          <a:ln w="9525">
            <a:noFill/>
            <a:miter lim="800000"/>
            <a:headEnd/>
            <a:tailEnd/>
          </a:ln>
        </p:spPr>
        <p:txBody>
          <a:bodyPr lIns="91429" tIns="45714" rIns="91429" bIns="45714" anchor="ctr"/>
          <a:lstStyle/>
          <a:p>
            <a:pPr fontAlgn="base">
              <a:spcBef>
                <a:spcPct val="50000"/>
              </a:spcBef>
              <a:spcAft>
                <a:spcPct val="0"/>
              </a:spcAft>
            </a:pPr>
            <a:r>
              <a:rPr lang="en-US" altLang="zh-CN" sz="2200" dirty="0">
                <a:solidFill>
                  <a:srgbClr val="FFFFFF"/>
                </a:solidFill>
                <a:latin typeface="Arial" pitchFamily="34" charset="0"/>
              </a:rPr>
              <a:t>http://t.qq.com/teliss</a:t>
            </a:r>
            <a:endParaRPr lang="en-GB" altLang="zh-CN" sz="2200" dirty="0">
              <a:solidFill>
                <a:srgbClr val="FFFFFF"/>
              </a:solidFill>
              <a:latin typeface="Arial" pitchFamily="34" charset="0"/>
            </a:endParaRPr>
          </a:p>
        </p:txBody>
      </p:sp>
      <p:sp>
        <p:nvSpPr>
          <p:cNvPr id="27" name="Text Box 54"/>
          <p:cNvSpPr txBox="1">
            <a:spLocks noChangeArrowheads="1"/>
          </p:cNvSpPr>
          <p:nvPr userDrawn="1"/>
        </p:nvSpPr>
        <p:spPr bwMode="auto">
          <a:xfrm>
            <a:off x="6786884" y="2845866"/>
            <a:ext cx="4476117" cy="351280"/>
          </a:xfrm>
          <a:prstGeom prst="rect">
            <a:avLst/>
          </a:prstGeom>
          <a:noFill/>
          <a:ln w="9525">
            <a:noFill/>
            <a:miter lim="800000"/>
            <a:headEnd/>
            <a:tailEnd/>
          </a:ln>
        </p:spPr>
        <p:txBody>
          <a:bodyPr lIns="91429" tIns="45714" rIns="91429" bIns="45714" anchor="ctr"/>
          <a:lstStyle/>
          <a:p>
            <a:pPr fontAlgn="base">
              <a:spcBef>
                <a:spcPct val="50000"/>
              </a:spcBef>
              <a:spcAft>
                <a:spcPct val="0"/>
              </a:spcAft>
            </a:pPr>
            <a:r>
              <a:rPr lang="en-US" altLang="zh-CN" sz="2200" dirty="0">
                <a:solidFill>
                  <a:srgbClr val="FFFFFF"/>
                </a:solidFill>
                <a:latin typeface="Arial" pitchFamily="34" charset="0"/>
              </a:rPr>
              <a:t>http://teliss.blog.163.com</a:t>
            </a:r>
          </a:p>
        </p:txBody>
      </p:sp>
      <p:sp>
        <p:nvSpPr>
          <p:cNvPr id="28" name="Text Box 59"/>
          <p:cNvSpPr txBox="1">
            <a:spLocks noChangeArrowheads="1"/>
          </p:cNvSpPr>
          <p:nvPr userDrawn="1"/>
        </p:nvSpPr>
        <p:spPr bwMode="auto">
          <a:xfrm>
            <a:off x="6788308" y="3662479"/>
            <a:ext cx="4997065" cy="351281"/>
          </a:xfrm>
          <a:prstGeom prst="rect">
            <a:avLst/>
          </a:prstGeom>
          <a:noFill/>
          <a:ln w="9525">
            <a:noFill/>
            <a:miter lim="800000"/>
            <a:headEnd/>
            <a:tailEnd/>
          </a:ln>
        </p:spPr>
        <p:txBody>
          <a:bodyPr lIns="91429" tIns="45714" rIns="91429" bIns="45714" anchor="ctr"/>
          <a:lstStyle/>
          <a:p>
            <a:pPr fontAlgn="base">
              <a:spcBef>
                <a:spcPct val="50000"/>
              </a:spcBef>
              <a:spcAft>
                <a:spcPct val="0"/>
              </a:spcAft>
            </a:pPr>
            <a:r>
              <a:rPr lang="en-US" altLang="zh-CN" sz="2200" dirty="0">
                <a:solidFill>
                  <a:srgbClr val="FFFFFF"/>
                </a:solidFill>
                <a:latin typeface="Arial" pitchFamily="34" charset="0"/>
              </a:rPr>
              <a:t>http://weibo.com/teliss</a:t>
            </a:r>
            <a:endParaRPr lang="en-GB" altLang="zh-CN" sz="2200" dirty="0">
              <a:solidFill>
                <a:srgbClr val="FFFFFF"/>
              </a:solidFill>
              <a:latin typeface="Arial" pitchFamily="34" charset="0"/>
            </a:endParaRPr>
          </a:p>
        </p:txBody>
      </p:sp>
      <p:sp>
        <p:nvSpPr>
          <p:cNvPr id="29" name="Text Box 62"/>
          <p:cNvSpPr txBox="1">
            <a:spLocks noChangeArrowheads="1"/>
          </p:cNvSpPr>
          <p:nvPr userDrawn="1"/>
        </p:nvSpPr>
        <p:spPr bwMode="auto">
          <a:xfrm>
            <a:off x="6788308" y="882226"/>
            <a:ext cx="4764186" cy="599053"/>
          </a:xfrm>
          <a:prstGeom prst="rect">
            <a:avLst/>
          </a:prstGeom>
          <a:noFill/>
          <a:ln w="9525">
            <a:noFill/>
            <a:miter lim="800000"/>
            <a:headEnd/>
            <a:tailEnd/>
          </a:ln>
        </p:spPr>
        <p:txBody>
          <a:bodyPr lIns="91429" tIns="45714" rIns="91429" bIns="45714" anchor="ctr"/>
          <a:lstStyle/>
          <a:p>
            <a:pPr fontAlgn="base">
              <a:spcBef>
                <a:spcPct val="50000"/>
              </a:spcBef>
              <a:spcAft>
                <a:spcPct val="0"/>
              </a:spcAft>
            </a:pPr>
            <a:r>
              <a:rPr lang="zh-CN" altLang="en-US" sz="2200" dirty="0">
                <a:solidFill>
                  <a:srgbClr val="FFFFFF"/>
                </a:solidFill>
                <a:latin typeface="微软雅黑" pitchFamily="34" charset="-122"/>
                <a:ea typeface="微软雅黑" pitchFamily="34" charset="-122"/>
              </a:rPr>
              <a:t>课件制作：布衣公子</a:t>
            </a:r>
            <a:r>
              <a:rPr lang="en-US" altLang="zh-CN" sz="2200" dirty="0">
                <a:solidFill>
                  <a:srgbClr val="FFFFFF"/>
                </a:solidFill>
                <a:latin typeface="微软雅黑" pitchFamily="34" charset="-122"/>
                <a:ea typeface="微软雅黑" pitchFamily="34" charset="-122"/>
              </a:rPr>
              <a:t>/@</a:t>
            </a:r>
            <a:r>
              <a:rPr lang="en-US" altLang="zh-CN" sz="2200" dirty="0" err="1">
                <a:solidFill>
                  <a:srgbClr val="FFFFFF"/>
                </a:solidFill>
                <a:latin typeface="微软雅黑" pitchFamily="34" charset="-122"/>
                <a:ea typeface="微软雅黑" pitchFamily="34" charset="-122"/>
              </a:rPr>
              <a:t>teliss</a:t>
            </a:r>
            <a:endParaRPr lang="en-GB" altLang="zh-CN" sz="2200" dirty="0">
              <a:solidFill>
                <a:srgbClr val="FFFFFF"/>
              </a:solidFill>
              <a:latin typeface="微软雅黑" pitchFamily="34" charset="-122"/>
              <a:ea typeface="微软雅黑" pitchFamily="34" charset="-122"/>
            </a:endParaRPr>
          </a:p>
        </p:txBody>
      </p:sp>
      <p:sp>
        <p:nvSpPr>
          <p:cNvPr id="30" name="TextBox 87"/>
          <p:cNvSpPr txBox="1"/>
          <p:nvPr userDrawn="1"/>
        </p:nvSpPr>
        <p:spPr>
          <a:xfrm rot="20445248">
            <a:off x="1391214" y="1491666"/>
            <a:ext cx="2954994" cy="923425"/>
          </a:xfrm>
          <a:prstGeom prst="rect">
            <a:avLst/>
          </a:prstGeom>
          <a:noFill/>
        </p:spPr>
        <p:txBody>
          <a:bodyPr wrap="none" lIns="91429" tIns="45714" rIns="91429" bIns="45714">
            <a:spAutoFit/>
          </a:bodyPr>
          <a:lstStyle/>
          <a:p>
            <a:pPr fontAlgn="base">
              <a:spcBef>
                <a:spcPct val="0"/>
              </a:spcBef>
              <a:spcAft>
                <a:spcPct val="0"/>
              </a:spcAft>
              <a:defRPr/>
            </a:pPr>
            <a:r>
              <a:rPr lang="zh-CN" altLang="en-US" sz="5401" b="1" dirty="0">
                <a:solidFill>
                  <a:srgbClr val="FFFFFF"/>
                </a:solidFill>
                <a:latin typeface="微软雅黑" pitchFamily="34" charset="-122"/>
                <a:ea typeface="微软雅黑" pitchFamily="34" charset="-122"/>
              </a:rPr>
              <a:t>谢谢观看</a:t>
            </a:r>
          </a:p>
        </p:txBody>
      </p:sp>
      <p:pic>
        <p:nvPicPr>
          <p:cNvPr id="31" name="Picture 3" descr="C:\Documents and Settings\tdz\桌面\未标题-2.png"/>
          <p:cNvPicPr>
            <a:picLocks noChangeAspect="1" noChangeArrowheads="1"/>
          </p:cNvPicPr>
          <p:nvPr userDrawn="1"/>
        </p:nvPicPr>
        <p:blipFill>
          <a:blip r:embed="rId7" cstate="email">
            <a:extLst>
              <a:ext uri="{28A0092B-C50C-407E-A947-70E740481C1C}">
                <a14:useLocalDpi xmlns:a14="http://schemas.microsoft.com/office/drawing/2010/main"/>
              </a:ext>
            </a:extLst>
          </a:blip>
          <a:srcRect/>
          <a:stretch>
            <a:fillRect/>
          </a:stretch>
        </p:blipFill>
        <p:spPr bwMode="auto">
          <a:xfrm>
            <a:off x="5972888" y="3632378"/>
            <a:ext cx="457203" cy="411482"/>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9" descr="E:\仝德志文件，勿删！\03-参考文档\！PPT图片及版面资源\06-PPT精选插图\05-头像\嘿嘿.png"/>
          <p:cNvPicPr>
            <a:picLocks noChangeAspect="1" noChangeArrowheads="1"/>
          </p:cNvPicPr>
          <p:nvPr userDrawn="1"/>
        </p:nvPicPr>
        <p:blipFill>
          <a:blip r:embed="rId8" cstate="email">
            <a:extLst>
              <a:ext uri="{28A0092B-C50C-407E-A947-70E740481C1C}">
                <a14:useLocalDpi xmlns:a14="http://schemas.microsoft.com/office/drawing/2010/main"/>
              </a:ext>
            </a:extLst>
          </a:blip>
          <a:srcRect/>
          <a:stretch>
            <a:fillRect/>
          </a:stretch>
        </p:blipFill>
        <p:spPr bwMode="auto">
          <a:xfrm>
            <a:off x="5754936" y="727969"/>
            <a:ext cx="853445" cy="853445"/>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4" descr="C:\Documents and Settings\tdz\桌面\新建文件夹\欢迎02.jpg"/>
          <p:cNvPicPr>
            <a:picLocks noChangeAspect="1" noChangeArrowheads="1"/>
          </p:cNvPicPr>
          <p:nvPr userDrawn="1"/>
        </p:nvPicPr>
        <p:blipFill>
          <a:blip r:embed="rId9" cstate="email">
            <a:extLst>
              <a:ext uri="{28A0092B-C50C-407E-A947-70E740481C1C}">
                <a14:useLocalDpi xmlns:a14="http://schemas.microsoft.com/office/drawing/2010/main"/>
              </a:ext>
            </a:extLst>
          </a:blip>
          <a:srcRect/>
          <a:stretch>
            <a:fillRect/>
          </a:stretch>
        </p:blipFill>
        <p:spPr bwMode="auto">
          <a:xfrm>
            <a:off x="9195332" y="4635493"/>
            <a:ext cx="2909179" cy="1818237"/>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4" name="Picture 3" descr="C:\Users\user\Desktop\未标题-4 拷贝.png"/>
          <p:cNvPicPr>
            <a:picLocks noChangeAspect="1" noChangeArrowheads="1"/>
          </p:cNvPicPr>
          <p:nvPr userDrawn="1"/>
        </p:nvPicPr>
        <p:blipFill>
          <a:blip r:embed="rId10">
            <a:extLst>
              <a:ext uri="{28A0092B-C50C-407E-A947-70E740481C1C}">
                <a14:useLocalDpi xmlns:a14="http://schemas.microsoft.com/office/drawing/2010/main"/>
              </a:ext>
            </a:extLst>
          </a:blip>
          <a:srcRect/>
          <a:stretch>
            <a:fillRect/>
          </a:stretch>
        </p:blipFill>
        <p:spPr bwMode="auto">
          <a:xfrm>
            <a:off x="6013351" y="2794676"/>
            <a:ext cx="356446" cy="453659"/>
          </a:xfrm>
          <a:prstGeom prst="rect">
            <a:avLst/>
          </a:prstGeom>
          <a:noFill/>
          <a:extLst>
            <a:ext uri="{909E8E84-426E-40DD-AFC4-6F175D3DCCD1}">
              <a14:hiddenFill xmlns:a14="http://schemas.microsoft.com/office/drawing/2010/main">
                <a:solidFill>
                  <a:srgbClr val="FFFFFF"/>
                </a:solidFill>
              </a14:hiddenFill>
            </a:ext>
          </a:extLst>
        </p:spPr>
      </p:pic>
      <p:grpSp>
        <p:nvGrpSpPr>
          <p:cNvPr id="35" name="组合 34"/>
          <p:cNvGrpSpPr/>
          <p:nvPr userDrawn="1"/>
        </p:nvGrpSpPr>
        <p:grpSpPr>
          <a:xfrm>
            <a:off x="5908199" y="1965289"/>
            <a:ext cx="564175" cy="523944"/>
            <a:chOff x="5907429" y="1965479"/>
            <a:chExt cx="564102" cy="523876"/>
          </a:xfrm>
        </p:grpSpPr>
        <p:sp>
          <p:nvSpPr>
            <p:cNvPr id="36" name="Oval 25"/>
            <p:cNvSpPr>
              <a:spLocks noChangeArrowheads="1"/>
            </p:cNvSpPr>
            <p:nvPr/>
          </p:nvSpPr>
          <p:spPr bwMode="auto">
            <a:xfrm>
              <a:off x="5907429" y="1965479"/>
              <a:ext cx="564102" cy="523876"/>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a:solidFill>
                  <a:srgbClr val="000000"/>
                </a:solidFill>
                <a:latin typeface="Arial" pitchFamily="34" charset="0"/>
              </a:endParaRPr>
            </a:p>
          </p:txBody>
        </p:sp>
        <p:pic>
          <p:nvPicPr>
            <p:cNvPr id="37" name="Picture 4" descr="C:\Users\user\Desktop\未标题-5 拷贝.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6007082" y="2021384"/>
              <a:ext cx="448164" cy="401263"/>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300"/>
                                        <p:tgtEl>
                                          <p:spTgt spid="7"/>
                                        </p:tgtEl>
                                      </p:cBhvr>
                                    </p:animEffect>
                                  </p:childTnLst>
                                </p:cTn>
                              </p:par>
                              <p:par>
                                <p:cTn id="8" presetID="2" presetClass="entr" presetSubtype="9" fill="hold" grpId="1"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1000" fill="hold"/>
                                        <p:tgtEl>
                                          <p:spTgt spid="7"/>
                                        </p:tgtEl>
                                        <p:attrNameLst>
                                          <p:attrName>ppt_x</p:attrName>
                                        </p:attrNameLst>
                                      </p:cBhvr>
                                      <p:tavLst>
                                        <p:tav tm="0">
                                          <p:val>
                                            <p:strVal val="0-#ppt_w/2"/>
                                          </p:val>
                                        </p:tav>
                                        <p:tav tm="100000">
                                          <p:val>
                                            <p:strVal val="#ppt_x"/>
                                          </p:val>
                                        </p:tav>
                                      </p:tavLst>
                                    </p:anim>
                                    <p:anim calcmode="lin" valueType="num">
                                      <p:cBhvr additive="base">
                                        <p:cTn id="11" dur="1000" fill="hold"/>
                                        <p:tgtEl>
                                          <p:spTgt spid="7"/>
                                        </p:tgtEl>
                                        <p:attrNameLst>
                                          <p:attrName>ppt_y</p:attrName>
                                        </p:attrNameLst>
                                      </p:cBhvr>
                                      <p:tavLst>
                                        <p:tav tm="0">
                                          <p:val>
                                            <p:strVal val="0-#ppt_h/2"/>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250"/>
                                        <p:tgtEl>
                                          <p:spTgt spid="2"/>
                                        </p:tgtEl>
                                      </p:cBhvr>
                                    </p:animEffect>
                                  </p:childTnLst>
                                </p:cTn>
                              </p:par>
                              <p:par>
                                <p:cTn id="15" presetID="2" presetClass="entr" presetSubtype="2"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1000" fill="hold"/>
                                        <p:tgtEl>
                                          <p:spTgt spid="2"/>
                                        </p:tgtEl>
                                        <p:attrNameLst>
                                          <p:attrName>ppt_x</p:attrName>
                                        </p:attrNameLst>
                                      </p:cBhvr>
                                      <p:tavLst>
                                        <p:tav tm="0">
                                          <p:val>
                                            <p:strVal val="1+#ppt_w/2"/>
                                          </p:val>
                                        </p:tav>
                                        <p:tav tm="100000">
                                          <p:val>
                                            <p:strVal val="#ppt_x"/>
                                          </p:val>
                                        </p:tav>
                                      </p:tavLst>
                                    </p:anim>
                                    <p:anim calcmode="lin" valueType="num">
                                      <p:cBhvr additive="base">
                                        <p:cTn id="18" dur="1000" fill="hold"/>
                                        <p:tgtEl>
                                          <p:spTgt spid="2"/>
                                        </p:tgtEl>
                                        <p:attrNameLst>
                                          <p:attrName>ppt_y</p:attrName>
                                        </p:attrNameLst>
                                      </p:cBhvr>
                                      <p:tavLst>
                                        <p:tav tm="0">
                                          <p:val>
                                            <p:strVal val="#ppt_y"/>
                                          </p:val>
                                        </p:tav>
                                        <p:tav tm="100000">
                                          <p:val>
                                            <p:strVal val="#ppt_y"/>
                                          </p:val>
                                        </p:tav>
                                      </p:tavLst>
                                    </p:anim>
                                  </p:childTnLst>
                                </p:cTn>
                              </p:par>
                              <p:par>
                                <p:cTn id="19" presetID="8" presetClass="emph" presetSubtype="0" fill="hold" nodeType="withEffect">
                                  <p:stCondLst>
                                    <p:cond delay="0"/>
                                  </p:stCondLst>
                                  <p:childTnLst>
                                    <p:animRot by="21600000">
                                      <p:cBhvr>
                                        <p:cTn id="20" dur="1000" fill="hold"/>
                                        <p:tgtEl>
                                          <p:spTgt spid="2"/>
                                        </p:tgtEl>
                                        <p:attrNameLst>
                                          <p:attrName>r</p:attrName>
                                        </p:attrNameLst>
                                      </p:cBhvr>
                                    </p:animRot>
                                  </p:childTnLst>
                                </p:cTn>
                              </p:par>
                              <p:par>
                                <p:cTn id="21" presetID="10"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1300"/>
                                        <p:tgtEl>
                                          <p:spTgt spid="3"/>
                                        </p:tgtEl>
                                      </p:cBhvr>
                                    </p:animEffect>
                                  </p:childTnLst>
                                </p:cTn>
                              </p:par>
                              <p:par>
                                <p:cTn id="24" presetID="2" presetClass="entr" presetSubtype="3"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1000" fill="hold"/>
                                        <p:tgtEl>
                                          <p:spTgt spid="3"/>
                                        </p:tgtEl>
                                        <p:attrNameLst>
                                          <p:attrName>ppt_x</p:attrName>
                                        </p:attrNameLst>
                                      </p:cBhvr>
                                      <p:tavLst>
                                        <p:tav tm="0">
                                          <p:val>
                                            <p:strVal val="1+#ppt_w/2"/>
                                          </p:val>
                                        </p:tav>
                                        <p:tav tm="100000">
                                          <p:val>
                                            <p:strVal val="#ppt_x"/>
                                          </p:val>
                                        </p:tav>
                                      </p:tavLst>
                                    </p:anim>
                                    <p:anim calcmode="lin" valueType="num">
                                      <p:cBhvr additive="base">
                                        <p:cTn id="27" dur="1000" fill="hold"/>
                                        <p:tgtEl>
                                          <p:spTgt spid="3"/>
                                        </p:tgtEl>
                                        <p:attrNameLst>
                                          <p:attrName>ppt_y</p:attrName>
                                        </p:attrNameLst>
                                      </p:cBhvr>
                                      <p:tavLst>
                                        <p:tav tm="0">
                                          <p:val>
                                            <p:strVal val="0-#ppt_h/2"/>
                                          </p:val>
                                        </p:tav>
                                        <p:tav tm="100000">
                                          <p:val>
                                            <p:strVal val="#ppt_y"/>
                                          </p:val>
                                        </p:tav>
                                      </p:tavLst>
                                    </p:anim>
                                  </p:childTnLst>
                                </p:cTn>
                              </p:par>
                              <p:par>
                                <p:cTn id="28" presetID="8" presetClass="emph" presetSubtype="0" fill="hold" nodeType="withEffect">
                                  <p:stCondLst>
                                    <p:cond delay="0"/>
                                  </p:stCondLst>
                                  <p:childTnLst>
                                    <p:animRot by="21600000">
                                      <p:cBhvr>
                                        <p:cTn id="29" dur="1000" fill="hold"/>
                                        <p:tgtEl>
                                          <p:spTgt spid="3"/>
                                        </p:tgtEl>
                                        <p:attrNameLst>
                                          <p:attrName>r</p:attrName>
                                        </p:attrNameLst>
                                      </p:cBhvr>
                                    </p:animRot>
                                  </p:childTnLst>
                                </p:cTn>
                              </p:par>
                              <p:par>
                                <p:cTn id="30" presetID="10" presetClass="entr" presetSubtype="0" fill="hold"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1250"/>
                                        <p:tgtEl>
                                          <p:spTgt spid="4"/>
                                        </p:tgtEl>
                                      </p:cBhvr>
                                    </p:animEffect>
                                  </p:childTnLst>
                                </p:cTn>
                              </p:par>
                              <p:par>
                                <p:cTn id="33" presetID="2" presetClass="entr" presetSubtype="9" fill="hold" nodeType="with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1000" fill="hold"/>
                                        <p:tgtEl>
                                          <p:spTgt spid="4"/>
                                        </p:tgtEl>
                                        <p:attrNameLst>
                                          <p:attrName>ppt_x</p:attrName>
                                        </p:attrNameLst>
                                      </p:cBhvr>
                                      <p:tavLst>
                                        <p:tav tm="0">
                                          <p:val>
                                            <p:strVal val="0-#ppt_w/2"/>
                                          </p:val>
                                        </p:tav>
                                        <p:tav tm="100000">
                                          <p:val>
                                            <p:strVal val="#ppt_x"/>
                                          </p:val>
                                        </p:tav>
                                      </p:tavLst>
                                    </p:anim>
                                    <p:anim calcmode="lin" valueType="num">
                                      <p:cBhvr additive="base">
                                        <p:cTn id="36" dur="1000" fill="hold"/>
                                        <p:tgtEl>
                                          <p:spTgt spid="4"/>
                                        </p:tgtEl>
                                        <p:attrNameLst>
                                          <p:attrName>ppt_y</p:attrName>
                                        </p:attrNameLst>
                                      </p:cBhvr>
                                      <p:tavLst>
                                        <p:tav tm="0">
                                          <p:val>
                                            <p:strVal val="0-#ppt_h/2"/>
                                          </p:val>
                                        </p:tav>
                                        <p:tav tm="100000">
                                          <p:val>
                                            <p:strVal val="#ppt_y"/>
                                          </p:val>
                                        </p:tav>
                                      </p:tavLst>
                                    </p:anim>
                                  </p:childTnLst>
                                </p:cTn>
                              </p:par>
                              <p:par>
                                <p:cTn id="37" presetID="8" presetClass="emph" presetSubtype="0" fill="hold" nodeType="withEffect">
                                  <p:stCondLst>
                                    <p:cond delay="0"/>
                                  </p:stCondLst>
                                  <p:childTnLst>
                                    <p:animRot by="21600000">
                                      <p:cBhvr>
                                        <p:cTn id="38" dur="1000" fill="hold"/>
                                        <p:tgtEl>
                                          <p:spTgt spid="4"/>
                                        </p:tgtEl>
                                        <p:attrNameLst>
                                          <p:attrName>r</p:attrName>
                                        </p:attrNameLst>
                                      </p:cBhvr>
                                    </p:animRot>
                                  </p:childTnLst>
                                </p:cTn>
                              </p:par>
                              <p:par>
                                <p:cTn id="39" presetID="10" presetClass="entr" presetSubtype="0" fill="hold" nodeType="with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1250"/>
                                        <p:tgtEl>
                                          <p:spTgt spid="33"/>
                                        </p:tgtEl>
                                      </p:cBhvr>
                                    </p:animEffect>
                                  </p:childTnLst>
                                </p:cTn>
                              </p:par>
                              <p:par>
                                <p:cTn id="42" presetID="2" presetClass="entr" presetSubtype="8" fill="hold" nodeType="withEffect">
                                  <p:stCondLst>
                                    <p:cond delay="0"/>
                                  </p:stCondLst>
                                  <p:childTnLst>
                                    <p:set>
                                      <p:cBhvr>
                                        <p:cTn id="43" dur="1" fill="hold">
                                          <p:stCondLst>
                                            <p:cond delay="0"/>
                                          </p:stCondLst>
                                        </p:cTn>
                                        <p:tgtEl>
                                          <p:spTgt spid="33"/>
                                        </p:tgtEl>
                                        <p:attrNameLst>
                                          <p:attrName>style.visibility</p:attrName>
                                        </p:attrNameLst>
                                      </p:cBhvr>
                                      <p:to>
                                        <p:strVal val="visible"/>
                                      </p:to>
                                    </p:set>
                                    <p:anim calcmode="lin" valueType="num">
                                      <p:cBhvr additive="base">
                                        <p:cTn id="44" dur="1000" fill="hold"/>
                                        <p:tgtEl>
                                          <p:spTgt spid="33"/>
                                        </p:tgtEl>
                                        <p:attrNameLst>
                                          <p:attrName>ppt_x</p:attrName>
                                        </p:attrNameLst>
                                      </p:cBhvr>
                                      <p:tavLst>
                                        <p:tav tm="0">
                                          <p:val>
                                            <p:strVal val="0-#ppt_w/2"/>
                                          </p:val>
                                        </p:tav>
                                        <p:tav tm="100000">
                                          <p:val>
                                            <p:strVal val="#ppt_x"/>
                                          </p:val>
                                        </p:tav>
                                      </p:tavLst>
                                    </p:anim>
                                    <p:anim calcmode="lin" valueType="num">
                                      <p:cBhvr additive="base">
                                        <p:cTn id="45" dur="1000" fill="hold"/>
                                        <p:tgtEl>
                                          <p:spTgt spid="33"/>
                                        </p:tgtEl>
                                        <p:attrNameLst>
                                          <p:attrName>ppt_y</p:attrName>
                                        </p:attrNameLst>
                                      </p:cBhvr>
                                      <p:tavLst>
                                        <p:tav tm="0">
                                          <p:val>
                                            <p:strVal val="#ppt_y"/>
                                          </p:val>
                                        </p:tav>
                                        <p:tav tm="100000">
                                          <p:val>
                                            <p:strVal val="#ppt_y"/>
                                          </p:val>
                                        </p:tav>
                                      </p:tavLst>
                                    </p:anim>
                                  </p:childTnLst>
                                </p:cTn>
                              </p:par>
                              <p:par>
                                <p:cTn id="46" presetID="8" presetClass="emph" presetSubtype="0" fill="hold" nodeType="withEffect">
                                  <p:stCondLst>
                                    <p:cond delay="0"/>
                                  </p:stCondLst>
                                  <p:childTnLst>
                                    <p:animRot by="21600000">
                                      <p:cBhvr>
                                        <p:cTn id="47" dur="1000" fill="hold"/>
                                        <p:tgtEl>
                                          <p:spTgt spid="33"/>
                                        </p:tgtEl>
                                        <p:attrNameLst>
                                          <p:attrName>r</p:attrName>
                                        </p:attrNameLst>
                                      </p:cBhvr>
                                    </p:animRot>
                                  </p:childTnLst>
                                </p:cTn>
                              </p:par>
                            </p:childTnLst>
                          </p:cTn>
                        </p:par>
                        <p:par>
                          <p:cTn id="48" fill="hold">
                            <p:stCondLst>
                              <p:cond delay="1300"/>
                            </p:stCondLst>
                            <p:childTnLst>
                              <p:par>
                                <p:cTn id="49" presetID="22" presetClass="entr" presetSubtype="8"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left)">
                                      <p:cBhvr>
                                        <p:cTn id="51" dur="500"/>
                                        <p:tgtEl>
                                          <p:spTgt spid="9"/>
                                        </p:tgtEl>
                                      </p:cBhvr>
                                    </p:animEffect>
                                  </p:childTnLst>
                                </p:cTn>
                              </p:par>
                            </p:childTnLst>
                          </p:cTn>
                        </p:par>
                        <p:par>
                          <p:cTn id="52" fill="hold">
                            <p:stCondLst>
                              <p:cond delay="1800"/>
                            </p:stCondLst>
                            <p:childTnLst>
                              <p:par>
                                <p:cTn id="53" presetID="22" presetClass="entr" presetSubtype="4"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00"/>
                                        <p:tgtEl>
                                          <p:spTgt spid="10"/>
                                        </p:tgtEl>
                                      </p:cBhvr>
                                    </p:animEffect>
                                  </p:childTnLst>
                                </p:cTn>
                              </p:par>
                            </p:childTnLst>
                          </p:cTn>
                        </p:par>
                        <p:par>
                          <p:cTn id="56" fill="hold">
                            <p:stCondLst>
                              <p:cond delay="2300"/>
                            </p:stCondLst>
                            <p:childTnLst>
                              <p:par>
                                <p:cTn id="57" presetID="22" presetClass="entr" presetSubtype="2"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wipe(right)">
                                      <p:cBhvr>
                                        <p:cTn id="59" dur="500"/>
                                        <p:tgtEl>
                                          <p:spTgt spid="20"/>
                                        </p:tgtEl>
                                      </p:cBhvr>
                                    </p:animEffect>
                                  </p:childTnLst>
                                </p:cTn>
                              </p:par>
                            </p:childTnLst>
                          </p:cTn>
                        </p:par>
                        <p:par>
                          <p:cTn id="60" fill="hold">
                            <p:stCondLst>
                              <p:cond delay="2800"/>
                            </p:stCondLst>
                            <p:childTnLst>
                              <p:par>
                                <p:cTn id="61" presetID="22" presetClass="entr" presetSubtype="4"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wipe(down)">
                                      <p:cBhvr>
                                        <p:cTn id="63" dur="500"/>
                                        <p:tgtEl>
                                          <p:spTgt spid="23"/>
                                        </p:tgtEl>
                                      </p:cBhvr>
                                    </p:animEffect>
                                  </p:childTnLst>
                                </p:cTn>
                              </p:par>
                            </p:childTnLst>
                          </p:cTn>
                        </p:par>
                        <p:par>
                          <p:cTn id="64" fill="hold">
                            <p:stCondLst>
                              <p:cond delay="3300"/>
                            </p:stCondLst>
                            <p:childTnLst>
                              <p:par>
                                <p:cTn id="65" presetID="22" presetClass="entr" presetSubtype="4" fill="hold" grpId="0" nodeType="after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wipe(down)">
                                      <p:cBhvr>
                                        <p:cTn id="67" dur="500"/>
                                        <p:tgtEl>
                                          <p:spTgt spid="22"/>
                                        </p:tgtEl>
                                      </p:cBhvr>
                                    </p:animEffect>
                                  </p:childTnLst>
                                </p:cTn>
                              </p:par>
                            </p:childTnLst>
                          </p:cTn>
                        </p:par>
                        <p:par>
                          <p:cTn id="68" fill="hold">
                            <p:stCondLst>
                              <p:cond delay="3800"/>
                            </p:stCondLst>
                            <p:childTnLst>
                              <p:par>
                                <p:cTn id="69" presetID="22" presetClass="entr" presetSubtype="1" fill="hold" grpId="0"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wipe(up)">
                                      <p:cBhvr>
                                        <p:cTn id="71" dur="500"/>
                                        <p:tgtEl>
                                          <p:spTgt spid="24"/>
                                        </p:tgtEl>
                                      </p:cBhvr>
                                    </p:animEffect>
                                  </p:childTnLst>
                                </p:cTn>
                              </p:par>
                            </p:childTnLst>
                          </p:cTn>
                        </p:par>
                        <p:par>
                          <p:cTn id="72" fill="hold">
                            <p:stCondLst>
                              <p:cond delay="4300"/>
                            </p:stCondLst>
                            <p:childTnLst>
                              <p:par>
                                <p:cTn id="73" presetID="22" presetClass="entr" presetSubtype="1" fill="hold" grpId="0" nodeType="after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wipe(up)">
                                      <p:cBhvr>
                                        <p:cTn id="75" dur="500"/>
                                        <p:tgtEl>
                                          <p:spTgt spid="21"/>
                                        </p:tgtEl>
                                      </p:cBhvr>
                                    </p:animEffect>
                                  </p:childTnLst>
                                </p:cTn>
                              </p:par>
                            </p:childTnLst>
                          </p:cTn>
                        </p:par>
                        <p:par>
                          <p:cTn id="76" fill="hold">
                            <p:stCondLst>
                              <p:cond delay="4800"/>
                            </p:stCondLst>
                            <p:childTnLst>
                              <p:par>
                                <p:cTn id="77" presetID="22" presetClass="entr" presetSubtype="1" fill="hold" grpId="0" nodeType="afterEffect">
                                  <p:stCondLst>
                                    <p:cond delay="0"/>
                                  </p:stCondLst>
                                  <p:childTnLst>
                                    <p:set>
                                      <p:cBhvr>
                                        <p:cTn id="78" dur="1" fill="hold">
                                          <p:stCondLst>
                                            <p:cond delay="0"/>
                                          </p:stCondLst>
                                        </p:cTn>
                                        <p:tgtEl>
                                          <p:spTgt spid="11"/>
                                        </p:tgtEl>
                                        <p:attrNameLst>
                                          <p:attrName>style.visibility</p:attrName>
                                        </p:attrNameLst>
                                      </p:cBhvr>
                                      <p:to>
                                        <p:strVal val="visible"/>
                                      </p:to>
                                    </p:set>
                                    <p:animEffect transition="in" filter="wipe(up)">
                                      <p:cBhvr>
                                        <p:cTn id="79" dur="500"/>
                                        <p:tgtEl>
                                          <p:spTgt spid="11"/>
                                        </p:tgtEl>
                                      </p:cBhvr>
                                    </p:animEffect>
                                  </p:childTnLst>
                                </p:cTn>
                              </p:par>
                            </p:childTnLst>
                          </p:cTn>
                        </p:par>
                        <p:par>
                          <p:cTn id="80" fill="hold">
                            <p:stCondLst>
                              <p:cond delay="5300"/>
                            </p:stCondLst>
                            <p:childTnLst>
                              <p:par>
                                <p:cTn id="81" presetID="22" presetClass="entr" presetSubtype="8" fill="hold" nodeType="afterEffect">
                                  <p:stCondLst>
                                    <p:cond delay="0"/>
                                  </p:stCondLst>
                                  <p:childTnLst>
                                    <p:set>
                                      <p:cBhvr>
                                        <p:cTn id="82" dur="1" fill="hold">
                                          <p:stCondLst>
                                            <p:cond delay="0"/>
                                          </p:stCondLst>
                                        </p:cTn>
                                        <p:tgtEl>
                                          <p:spTgt spid="30">
                                            <p:txEl>
                                              <p:pRg st="0" end="0"/>
                                            </p:txEl>
                                          </p:spTgt>
                                        </p:tgtEl>
                                        <p:attrNameLst>
                                          <p:attrName>style.visibility</p:attrName>
                                        </p:attrNameLst>
                                      </p:cBhvr>
                                      <p:to>
                                        <p:strVal val="visible"/>
                                      </p:to>
                                    </p:set>
                                    <p:animEffect transition="in" filter="wipe(left)">
                                      <p:cBhvr>
                                        <p:cTn id="83" dur="500"/>
                                        <p:tgtEl>
                                          <p:spTgt spid="30">
                                            <p:txEl>
                                              <p:pRg st="0" end="0"/>
                                            </p:txEl>
                                          </p:spTgt>
                                        </p:tgtEl>
                                      </p:cBhvr>
                                    </p:animEffect>
                                  </p:childTnLst>
                                </p:cTn>
                              </p:par>
                            </p:childTnLst>
                          </p:cTn>
                        </p:par>
                        <p:par>
                          <p:cTn id="84" fill="hold">
                            <p:stCondLst>
                              <p:cond delay="5800"/>
                            </p:stCondLst>
                            <p:childTnLst>
                              <p:par>
                                <p:cTn id="85" presetID="22" presetClass="entr" presetSubtype="8"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wipe(left)">
                                      <p:cBhvr>
                                        <p:cTn id="87" dur="500"/>
                                        <p:tgtEl>
                                          <p:spTgt spid="25"/>
                                        </p:tgtEl>
                                      </p:cBhvr>
                                    </p:animEffect>
                                  </p:childTnLst>
                                </p:cTn>
                              </p:par>
                            </p:childTnLst>
                          </p:cTn>
                        </p:par>
                        <p:par>
                          <p:cTn id="88" fill="hold">
                            <p:stCondLst>
                              <p:cond delay="6300"/>
                            </p:stCondLst>
                            <p:childTnLst>
                              <p:par>
                                <p:cTn id="89" presetID="22" presetClass="entr" presetSubtype="4" fill="hold" grpId="0" nodeType="afterEffect">
                                  <p:stCondLst>
                                    <p:cond delay="0"/>
                                  </p:stCondLst>
                                  <p:childTnLst>
                                    <p:set>
                                      <p:cBhvr>
                                        <p:cTn id="90" dur="1" fill="hold">
                                          <p:stCondLst>
                                            <p:cond delay="0"/>
                                          </p:stCondLst>
                                        </p:cTn>
                                        <p:tgtEl>
                                          <p:spTgt spid="8"/>
                                        </p:tgtEl>
                                        <p:attrNameLst>
                                          <p:attrName>style.visibility</p:attrName>
                                        </p:attrNameLst>
                                      </p:cBhvr>
                                      <p:to>
                                        <p:strVal val="visible"/>
                                      </p:to>
                                    </p:set>
                                    <p:animEffect transition="in" filter="wipe(down)">
                                      <p:cBhvr>
                                        <p:cTn id="91" dur="500"/>
                                        <p:tgtEl>
                                          <p:spTgt spid="8"/>
                                        </p:tgtEl>
                                      </p:cBhvr>
                                    </p:animEffect>
                                  </p:childTnLst>
                                </p:cTn>
                              </p:par>
                            </p:childTnLst>
                          </p:cTn>
                        </p:par>
                        <p:par>
                          <p:cTn id="92" fill="hold">
                            <p:stCondLst>
                              <p:cond delay="6800"/>
                            </p:stCondLst>
                            <p:childTnLst>
                              <p:par>
                                <p:cTn id="93" presetID="17" presetClass="entr" presetSubtype="10" fill="hold" grpId="0" nodeType="afterEffect">
                                  <p:stCondLst>
                                    <p:cond delay="0"/>
                                  </p:stCondLst>
                                  <p:childTnLst>
                                    <p:set>
                                      <p:cBhvr>
                                        <p:cTn id="94" dur="1" fill="hold">
                                          <p:stCondLst>
                                            <p:cond delay="0"/>
                                          </p:stCondLst>
                                        </p:cTn>
                                        <p:tgtEl>
                                          <p:spTgt spid="12"/>
                                        </p:tgtEl>
                                        <p:attrNameLst>
                                          <p:attrName>style.visibility</p:attrName>
                                        </p:attrNameLst>
                                      </p:cBhvr>
                                      <p:to>
                                        <p:strVal val="visible"/>
                                      </p:to>
                                    </p:set>
                                    <p:anim calcmode="lin" valueType="num">
                                      <p:cBhvr>
                                        <p:cTn id="95" dur="500" fill="hold"/>
                                        <p:tgtEl>
                                          <p:spTgt spid="12"/>
                                        </p:tgtEl>
                                        <p:attrNameLst>
                                          <p:attrName>ppt_w</p:attrName>
                                        </p:attrNameLst>
                                      </p:cBhvr>
                                      <p:tavLst>
                                        <p:tav tm="0">
                                          <p:val>
                                            <p:fltVal val="0"/>
                                          </p:val>
                                        </p:tav>
                                        <p:tav tm="100000">
                                          <p:val>
                                            <p:strVal val="#ppt_w"/>
                                          </p:val>
                                        </p:tav>
                                      </p:tavLst>
                                    </p:anim>
                                    <p:anim calcmode="lin" valueType="num">
                                      <p:cBhvr>
                                        <p:cTn id="96" dur="500" fill="hold"/>
                                        <p:tgtEl>
                                          <p:spTgt spid="12"/>
                                        </p:tgtEl>
                                        <p:attrNameLst>
                                          <p:attrName>ppt_h</p:attrName>
                                        </p:attrNameLst>
                                      </p:cBhvr>
                                      <p:tavLst>
                                        <p:tav tm="0">
                                          <p:val>
                                            <p:strVal val="#ppt_h"/>
                                          </p:val>
                                        </p:tav>
                                        <p:tav tm="100000">
                                          <p:val>
                                            <p:strVal val="#ppt_h"/>
                                          </p:val>
                                        </p:tav>
                                      </p:tavLst>
                                    </p:anim>
                                  </p:childTnLst>
                                </p:cTn>
                              </p:par>
                              <p:par>
                                <p:cTn id="97" presetID="17" presetClass="entr" presetSubtype="10" fill="hold" nodeType="withEffect">
                                  <p:stCondLst>
                                    <p:cond delay="0"/>
                                  </p:stCondLst>
                                  <p:childTnLst>
                                    <p:set>
                                      <p:cBhvr>
                                        <p:cTn id="98" dur="1" fill="hold">
                                          <p:stCondLst>
                                            <p:cond delay="0"/>
                                          </p:stCondLst>
                                        </p:cTn>
                                        <p:tgtEl>
                                          <p:spTgt spid="32"/>
                                        </p:tgtEl>
                                        <p:attrNameLst>
                                          <p:attrName>style.visibility</p:attrName>
                                        </p:attrNameLst>
                                      </p:cBhvr>
                                      <p:to>
                                        <p:strVal val="visible"/>
                                      </p:to>
                                    </p:set>
                                    <p:anim calcmode="lin" valueType="num">
                                      <p:cBhvr>
                                        <p:cTn id="99" dur="500" fill="hold"/>
                                        <p:tgtEl>
                                          <p:spTgt spid="32"/>
                                        </p:tgtEl>
                                        <p:attrNameLst>
                                          <p:attrName>ppt_w</p:attrName>
                                        </p:attrNameLst>
                                      </p:cBhvr>
                                      <p:tavLst>
                                        <p:tav tm="0">
                                          <p:val>
                                            <p:fltVal val="0"/>
                                          </p:val>
                                        </p:tav>
                                        <p:tav tm="100000">
                                          <p:val>
                                            <p:strVal val="#ppt_w"/>
                                          </p:val>
                                        </p:tav>
                                      </p:tavLst>
                                    </p:anim>
                                    <p:anim calcmode="lin" valueType="num">
                                      <p:cBhvr>
                                        <p:cTn id="100" dur="500" fill="hold"/>
                                        <p:tgtEl>
                                          <p:spTgt spid="32"/>
                                        </p:tgtEl>
                                        <p:attrNameLst>
                                          <p:attrName>ppt_h</p:attrName>
                                        </p:attrNameLst>
                                      </p:cBhvr>
                                      <p:tavLst>
                                        <p:tav tm="0">
                                          <p:val>
                                            <p:strVal val="#ppt_h"/>
                                          </p:val>
                                        </p:tav>
                                        <p:tav tm="100000">
                                          <p:val>
                                            <p:strVal val="#ppt_h"/>
                                          </p:val>
                                        </p:tav>
                                      </p:tavLst>
                                    </p:anim>
                                  </p:childTnLst>
                                </p:cTn>
                              </p:par>
                            </p:childTnLst>
                          </p:cTn>
                        </p:par>
                        <p:par>
                          <p:cTn id="101" fill="hold">
                            <p:stCondLst>
                              <p:cond delay="7300"/>
                            </p:stCondLst>
                            <p:childTnLst>
                              <p:par>
                                <p:cTn id="102" presetID="22" presetClass="entr" presetSubtype="8" fill="hold" grpId="0" nodeType="afterEffect">
                                  <p:stCondLst>
                                    <p:cond delay="0"/>
                                  </p:stCondLst>
                                  <p:childTnLst>
                                    <p:set>
                                      <p:cBhvr>
                                        <p:cTn id="103" dur="1" fill="hold">
                                          <p:stCondLst>
                                            <p:cond delay="0"/>
                                          </p:stCondLst>
                                        </p:cTn>
                                        <p:tgtEl>
                                          <p:spTgt spid="29"/>
                                        </p:tgtEl>
                                        <p:attrNameLst>
                                          <p:attrName>style.visibility</p:attrName>
                                        </p:attrNameLst>
                                      </p:cBhvr>
                                      <p:to>
                                        <p:strVal val="visible"/>
                                      </p:to>
                                    </p:set>
                                    <p:animEffect transition="in" filter="wipe(left)">
                                      <p:cBhvr>
                                        <p:cTn id="104" dur="500"/>
                                        <p:tgtEl>
                                          <p:spTgt spid="29"/>
                                        </p:tgtEl>
                                      </p:cBhvr>
                                    </p:animEffect>
                                  </p:childTnLst>
                                </p:cTn>
                              </p:par>
                              <p:par>
                                <p:cTn id="105" presetID="17" presetClass="entr" presetSubtype="10" fill="hold" nodeType="withEffect">
                                  <p:stCondLst>
                                    <p:cond delay="0"/>
                                  </p:stCondLst>
                                  <p:childTnLst>
                                    <p:set>
                                      <p:cBhvr>
                                        <p:cTn id="106" dur="1" fill="hold">
                                          <p:stCondLst>
                                            <p:cond delay="0"/>
                                          </p:stCondLst>
                                        </p:cTn>
                                        <p:tgtEl>
                                          <p:spTgt spid="35"/>
                                        </p:tgtEl>
                                        <p:attrNameLst>
                                          <p:attrName>style.visibility</p:attrName>
                                        </p:attrNameLst>
                                      </p:cBhvr>
                                      <p:to>
                                        <p:strVal val="visible"/>
                                      </p:to>
                                    </p:set>
                                    <p:anim calcmode="lin" valueType="num">
                                      <p:cBhvr>
                                        <p:cTn id="107" dur="500" fill="hold"/>
                                        <p:tgtEl>
                                          <p:spTgt spid="35"/>
                                        </p:tgtEl>
                                        <p:attrNameLst>
                                          <p:attrName>ppt_w</p:attrName>
                                        </p:attrNameLst>
                                      </p:cBhvr>
                                      <p:tavLst>
                                        <p:tav tm="0">
                                          <p:val>
                                            <p:fltVal val="0"/>
                                          </p:val>
                                        </p:tav>
                                        <p:tav tm="100000">
                                          <p:val>
                                            <p:strVal val="#ppt_w"/>
                                          </p:val>
                                        </p:tav>
                                      </p:tavLst>
                                    </p:anim>
                                    <p:anim calcmode="lin" valueType="num">
                                      <p:cBhvr>
                                        <p:cTn id="108" dur="500" fill="hold"/>
                                        <p:tgtEl>
                                          <p:spTgt spid="35"/>
                                        </p:tgtEl>
                                        <p:attrNameLst>
                                          <p:attrName>ppt_h</p:attrName>
                                        </p:attrNameLst>
                                      </p:cBhvr>
                                      <p:tavLst>
                                        <p:tav tm="0">
                                          <p:val>
                                            <p:strVal val="#ppt_h"/>
                                          </p:val>
                                        </p:tav>
                                        <p:tav tm="100000">
                                          <p:val>
                                            <p:strVal val="#ppt_h"/>
                                          </p:val>
                                        </p:tav>
                                      </p:tavLst>
                                    </p:anim>
                                  </p:childTnLst>
                                </p:cTn>
                              </p:par>
                            </p:childTnLst>
                          </p:cTn>
                        </p:par>
                        <p:par>
                          <p:cTn id="109" fill="hold">
                            <p:stCondLst>
                              <p:cond delay="7800"/>
                            </p:stCondLst>
                            <p:childTnLst>
                              <p:par>
                                <p:cTn id="110" presetID="22" presetClass="entr" presetSubtype="8" fill="hold" grpId="0" nodeType="afterEffect">
                                  <p:stCondLst>
                                    <p:cond delay="0"/>
                                  </p:stCondLst>
                                  <p:childTnLst>
                                    <p:set>
                                      <p:cBhvr>
                                        <p:cTn id="111" dur="1" fill="hold">
                                          <p:stCondLst>
                                            <p:cond delay="0"/>
                                          </p:stCondLst>
                                        </p:cTn>
                                        <p:tgtEl>
                                          <p:spTgt spid="26"/>
                                        </p:tgtEl>
                                        <p:attrNameLst>
                                          <p:attrName>style.visibility</p:attrName>
                                        </p:attrNameLst>
                                      </p:cBhvr>
                                      <p:to>
                                        <p:strVal val="visible"/>
                                      </p:to>
                                    </p:set>
                                    <p:animEffect transition="in" filter="wipe(left)">
                                      <p:cBhvr>
                                        <p:cTn id="112" dur="500"/>
                                        <p:tgtEl>
                                          <p:spTgt spid="26"/>
                                        </p:tgtEl>
                                      </p:cBhvr>
                                    </p:animEffect>
                                  </p:childTnLst>
                                </p:cTn>
                              </p:par>
                            </p:childTnLst>
                          </p:cTn>
                        </p:par>
                        <p:par>
                          <p:cTn id="113" fill="hold">
                            <p:stCondLst>
                              <p:cond delay="8300"/>
                            </p:stCondLst>
                            <p:childTnLst>
                              <p:par>
                                <p:cTn id="114" presetID="17" presetClass="entr" presetSubtype="10" fill="hold" nodeType="afterEffect">
                                  <p:stCondLst>
                                    <p:cond delay="0"/>
                                  </p:stCondLst>
                                  <p:childTnLst>
                                    <p:set>
                                      <p:cBhvr>
                                        <p:cTn id="115" dur="1" fill="hold">
                                          <p:stCondLst>
                                            <p:cond delay="0"/>
                                          </p:stCondLst>
                                        </p:cTn>
                                        <p:tgtEl>
                                          <p:spTgt spid="13"/>
                                        </p:tgtEl>
                                        <p:attrNameLst>
                                          <p:attrName>style.visibility</p:attrName>
                                        </p:attrNameLst>
                                      </p:cBhvr>
                                      <p:to>
                                        <p:strVal val="visible"/>
                                      </p:to>
                                    </p:set>
                                    <p:anim calcmode="lin" valueType="num">
                                      <p:cBhvr>
                                        <p:cTn id="116" dur="500" fill="hold"/>
                                        <p:tgtEl>
                                          <p:spTgt spid="13"/>
                                        </p:tgtEl>
                                        <p:attrNameLst>
                                          <p:attrName>ppt_w</p:attrName>
                                        </p:attrNameLst>
                                      </p:cBhvr>
                                      <p:tavLst>
                                        <p:tav tm="0">
                                          <p:val>
                                            <p:fltVal val="0"/>
                                          </p:val>
                                        </p:tav>
                                        <p:tav tm="100000">
                                          <p:val>
                                            <p:strVal val="#ppt_w"/>
                                          </p:val>
                                        </p:tav>
                                      </p:tavLst>
                                    </p:anim>
                                    <p:anim calcmode="lin" valueType="num">
                                      <p:cBhvr>
                                        <p:cTn id="117" dur="500" fill="hold"/>
                                        <p:tgtEl>
                                          <p:spTgt spid="13"/>
                                        </p:tgtEl>
                                        <p:attrNameLst>
                                          <p:attrName>ppt_h</p:attrName>
                                        </p:attrNameLst>
                                      </p:cBhvr>
                                      <p:tavLst>
                                        <p:tav tm="0">
                                          <p:val>
                                            <p:strVal val="#ppt_h"/>
                                          </p:val>
                                        </p:tav>
                                        <p:tav tm="100000">
                                          <p:val>
                                            <p:strVal val="#ppt_h"/>
                                          </p:val>
                                        </p:tav>
                                      </p:tavLst>
                                    </p:anim>
                                  </p:childTnLst>
                                </p:cTn>
                              </p:par>
                              <p:par>
                                <p:cTn id="118" presetID="17" presetClass="entr" presetSubtype="10" fill="hold" nodeType="withEffect">
                                  <p:stCondLst>
                                    <p:cond delay="0"/>
                                  </p:stCondLst>
                                  <p:childTnLst>
                                    <p:set>
                                      <p:cBhvr>
                                        <p:cTn id="119" dur="1" fill="hold">
                                          <p:stCondLst>
                                            <p:cond delay="0"/>
                                          </p:stCondLst>
                                        </p:cTn>
                                        <p:tgtEl>
                                          <p:spTgt spid="34"/>
                                        </p:tgtEl>
                                        <p:attrNameLst>
                                          <p:attrName>style.visibility</p:attrName>
                                        </p:attrNameLst>
                                      </p:cBhvr>
                                      <p:to>
                                        <p:strVal val="visible"/>
                                      </p:to>
                                    </p:set>
                                    <p:anim calcmode="lin" valueType="num">
                                      <p:cBhvr>
                                        <p:cTn id="120" dur="500" fill="hold"/>
                                        <p:tgtEl>
                                          <p:spTgt spid="34"/>
                                        </p:tgtEl>
                                        <p:attrNameLst>
                                          <p:attrName>ppt_w</p:attrName>
                                        </p:attrNameLst>
                                      </p:cBhvr>
                                      <p:tavLst>
                                        <p:tav tm="0">
                                          <p:val>
                                            <p:fltVal val="0"/>
                                          </p:val>
                                        </p:tav>
                                        <p:tav tm="100000">
                                          <p:val>
                                            <p:strVal val="#ppt_w"/>
                                          </p:val>
                                        </p:tav>
                                      </p:tavLst>
                                    </p:anim>
                                    <p:anim calcmode="lin" valueType="num">
                                      <p:cBhvr>
                                        <p:cTn id="121" dur="500" fill="hold"/>
                                        <p:tgtEl>
                                          <p:spTgt spid="34"/>
                                        </p:tgtEl>
                                        <p:attrNameLst>
                                          <p:attrName>ppt_h</p:attrName>
                                        </p:attrNameLst>
                                      </p:cBhvr>
                                      <p:tavLst>
                                        <p:tav tm="0">
                                          <p:val>
                                            <p:strVal val="#ppt_h"/>
                                          </p:val>
                                        </p:tav>
                                        <p:tav tm="100000">
                                          <p:val>
                                            <p:strVal val="#ppt_h"/>
                                          </p:val>
                                        </p:tav>
                                      </p:tavLst>
                                    </p:anim>
                                  </p:childTnLst>
                                </p:cTn>
                              </p:par>
                            </p:childTnLst>
                          </p:cTn>
                        </p:par>
                        <p:par>
                          <p:cTn id="122" fill="hold">
                            <p:stCondLst>
                              <p:cond delay="8800"/>
                            </p:stCondLst>
                            <p:childTnLst>
                              <p:par>
                                <p:cTn id="123" presetID="22" presetClass="entr" presetSubtype="8" fill="hold" grpId="0" nodeType="afterEffect">
                                  <p:stCondLst>
                                    <p:cond delay="0"/>
                                  </p:stCondLst>
                                  <p:childTnLst>
                                    <p:set>
                                      <p:cBhvr>
                                        <p:cTn id="124" dur="1" fill="hold">
                                          <p:stCondLst>
                                            <p:cond delay="0"/>
                                          </p:stCondLst>
                                        </p:cTn>
                                        <p:tgtEl>
                                          <p:spTgt spid="27"/>
                                        </p:tgtEl>
                                        <p:attrNameLst>
                                          <p:attrName>style.visibility</p:attrName>
                                        </p:attrNameLst>
                                      </p:cBhvr>
                                      <p:to>
                                        <p:strVal val="visible"/>
                                      </p:to>
                                    </p:set>
                                    <p:animEffect transition="in" filter="wipe(left)">
                                      <p:cBhvr>
                                        <p:cTn id="125" dur="500"/>
                                        <p:tgtEl>
                                          <p:spTgt spid="27"/>
                                        </p:tgtEl>
                                      </p:cBhvr>
                                    </p:animEffect>
                                  </p:childTnLst>
                                </p:cTn>
                              </p:par>
                              <p:par>
                                <p:cTn id="126" presetID="17" presetClass="entr" presetSubtype="10" fill="hold" nodeType="withEffect">
                                  <p:stCondLst>
                                    <p:cond delay="0"/>
                                  </p:stCondLst>
                                  <p:childTnLst>
                                    <p:set>
                                      <p:cBhvr>
                                        <p:cTn id="127" dur="1" fill="hold">
                                          <p:stCondLst>
                                            <p:cond delay="0"/>
                                          </p:stCondLst>
                                        </p:cTn>
                                        <p:tgtEl>
                                          <p:spTgt spid="17"/>
                                        </p:tgtEl>
                                        <p:attrNameLst>
                                          <p:attrName>style.visibility</p:attrName>
                                        </p:attrNameLst>
                                      </p:cBhvr>
                                      <p:to>
                                        <p:strVal val="visible"/>
                                      </p:to>
                                    </p:set>
                                    <p:anim calcmode="lin" valueType="num">
                                      <p:cBhvr>
                                        <p:cTn id="128" dur="500" fill="hold"/>
                                        <p:tgtEl>
                                          <p:spTgt spid="17"/>
                                        </p:tgtEl>
                                        <p:attrNameLst>
                                          <p:attrName>ppt_w</p:attrName>
                                        </p:attrNameLst>
                                      </p:cBhvr>
                                      <p:tavLst>
                                        <p:tav tm="0">
                                          <p:val>
                                            <p:fltVal val="0"/>
                                          </p:val>
                                        </p:tav>
                                        <p:tav tm="100000">
                                          <p:val>
                                            <p:strVal val="#ppt_w"/>
                                          </p:val>
                                        </p:tav>
                                      </p:tavLst>
                                    </p:anim>
                                    <p:anim calcmode="lin" valueType="num">
                                      <p:cBhvr>
                                        <p:cTn id="129" dur="500" fill="hold"/>
                                        <p:tgtEl>
                                          <p:spTgt spid="17"/>
                                        </p:tgtEl>
                                        <p:attrNameLst>
                                          <p:attrName>ppt_h</p:attrName>
                                        </p:attrNameLst>
                                      </p:cBhvr>
                                      <p:tavLst>
                                        <p:tav tm="0">
                                          <p:val>
                                            <p:strVal val="#ppt_h"/>
                                          </p:val>
                                        </p:tav>
                                        <p:tav tm="100000">
                                          <p:val>
                                            <p:strVal val="#ppt_h"/>
                                          </p:val>
                                        </p:tav>
                                      </p:tavLst>
                                    </p:anim>
                                  </p:childTnLst>
                                </p:cTn>
                              </p:par>
                              <p:par>
                                <p:cTn id="130" presetID="17" presetClass="entr" presetSubtype="10" fill="hold" nodeType="withEffect">
                                  <p:stCondLst>
                                    <p:cond delay="0"/>
                                  </p:stCondLst>
                                  <p:childTnLst>
                                    <p:set>
                                      <p:cBhvr>
                                        <p:cTn id="131" dur="1" fill="hold">
                                          <p:stCondLst>
                                            <p:cond delay="0"/>
                                          </p:stCondLst>
                                        </p:cTn>
                                        <p:tgtEl>
                                          <p:spTgt spid="31"/>
                                        </p:tgtEl>
                                        <p:attrNameLst>
                                          <p:attrName>style.visibility</p:attrName>
                                        </p:attrNameLst>
                                      </p:cBhvr>
                                      <p:to>
                                        <p:strVal val="visible"/>
                                      </p:to>
                                    </p:set>
                                    <p:anim calcmode="lin" valueType="num">
                                      <p:cBhvr>
                                        <p:cTn id="132" dur="500" fill="hold"/>
                                        <p:tgtEl>
                                          <p:spTgt spid="31"/>
                                        </p:tgtEl>
                                        <p:attrNameLst>
                                          <p:attrName>ppt_w</p:attrName>
                                        </p:attrNameLst>
                                      </p:cBhvr>
                                      <p:tavLst>
                                        <p:tav tm="0">
                                          <p:val>
                                            <p:fltVal val="0"/>
                                          </p:val>
                                        </p:tav>
                                        <p:tav tm="100000">
                                          <p:val>
                                            <p:strVal val="#ppt_w"/>
                                          </p:val>
                                        </p:tav>
                                      </p:tavLst>
                                    </p:anim>
                                    <p:anim calcmode="lin" valueType="num">
                                      <p:cBhvr>
                                        <p:cTn id="133" dur="500" fill="hold"/>
                                        <p:tgtEl>
                                          <p:spTgt spid="31"/>
                                        </p:tgtEl>
                                        <p:attrNameLst>
                                          <p:attrName>ppt_h</p:attrName>
                                        </p:attrNameLst>
                                      </p:cBhvr>
                                      <p:tavLst>
                                        <p:tav tm="0">
                                          <p:val>
                                            <p:strVal val="#ppt_h"/>
                                          </p:val>
                                        </p:tav>
                                        <p:tav tm="100000">
                                          <p:val>
                                            <p:strVal val="#ppt_h"/>
                                          </p:val>
                                        </p:tav>
                                      </p:tavLst>
                                    </p:anim>
                                  </p:childTnLst>
                                </p:cTn>
                              </p:par>
                            </p:childTnLst>
                          </p:cTn>
                        </p:par>
                        <p:par>
                          <p:cTn id="134" fill="hold">
                            <p:stCondLst>
                              <p:cond delay="9300"/>
                            </p:stCondLst>
                            <p:childTnLst>
                              <p:par>
                                <p:cTn id="135" presetID="22" presetClass="entr" presetSubtype="8" fill="hold" grpId="0" nodeType="afterEffect">
                                  <p:stCondLst>
                                    <p:cond delay="0"/>
                                  </p:stCondLst>
                                  <p:childTnLst>
                                    <p:set>
                                      <p:cBhvr>
                                        <p:cTn id="136" dur="1" fill="hold">
                                          <p:stCondLst>
                                            <p:cond delay="0"/>
                                          </p:stCondLst>
                                        </p:cTn>
                                        <p:tgtEl>
                                          <p:spTgt spid="28"/>
                                        </p:tgtEl>
                                        <p:attrNameLst>
                                          <p:attrName>style.visibility</p:attrName>
                                        </p:attrNameLst>
                                      </p:cBhvr>
                                      <p:to>
                                        <p:strVal val="visible"/>
                                      </p:to>
                                    </p:set>
                                    <p:animEffect transition="in" filter="wipe(left)">
                                      <p:cBhvr>
                                        <p:cTn id="13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9" grpId="0" animBg="1"/>
      <p:bldP spid="10" grpId="0" animBg="1"/>
      <p:bldP spid="11" grpId="0" animBg="1"/>
      <p:bldP spid="12" grpId="0" animBg="1"/>
      <p:bldP spid="20" grpId="0" animBg="1"/>
      <p:bldP spid="21" grpId="0" animBg="1"/>
      <p:bldP spid="22" grpId="0" animBg="1"/>
      <p:bldP spid="23" grpId="0" animBg="1"/>
      <p:bldP spid="24" grpId="0" animBg="1"/>
      <p:bldP spid="25" grpId="0" animBg="1"/>
      <p:bldP spid="26" grpId="0"/>
      <p:bldP spid="27" grpId="0"/>
      <p:bldP spid="28" grpId="0"/>
      <p:bldP spid="29"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垂直排列标题与文本">
    <p:spTree>
      <p:nvGrpSpPr>
        <p:cNvPr id="1" name=""/>
        <p:cNvGrpSpPr/>
        <p:nvPr/>
      </p:nvGrpSpPr>
      <p:grpSpPr>
        <a:xfrm>
          <a:off x="0" y="0"/>
          <a:ext cx="0" cy="0"/>
          <a:chOff x="0" y="0"/>
          <a:chExt cx="0" cy="0"/>
        </a:xfrm>
      </p:grpSpPr>
      <p:pic>
        <p:nvPicPr>
          <p:cNvPr id="2" name="Picture 6" descr="D:\Teliss_Tong\Copy\定期备份\工作备份\！PPT图片及版面资源\06-PPT精选插图\10-综合\脚印.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a:stretch/>
        </p:blipFill>
        <p:spPr bwMode="auto">
          <a:xfrm>
            <a:off x="0" y="0"/>
            <a:ext cx="6285756" cy="6859588"/>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userDrawn="1"/>
        </p:nvSpPr>
        <p:spPr bwMode="auto">
          <a:xfrm>
            <a:off x="1490500" y="5188659"/>
            <a:ext cx="3265288" cy="576064"/>
          </a:xfrm>
          <a:prstGeom prst="rect">
            <a:avLst/>
          </a:prstGeom>
          <a:solidFill>
            <a:srgbClr val="FFFFFF">
              <a:alpha val="69804"/>
            </a:srgbClr>
          </a:solidFill>
          <a:ln w="9525" cap="flat" cmpd="sng">
            <a:noFill/>
            <a:round/>
            <a:headEnd type="oval" w="med" len="med"/>
            <a:tailEnd/>
          </a:ln>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 name="标题 1"/>
          <p:cNvSpPr txBox="1">
            <a:spLocks/>
          </p:cNvSpPr>
          <p:nvPr userDrawn="1"/>
        </p:nvSpPr>
        <p:spPr>
          <a:xfrm>
            <a:off x="6816378" y="457160"/>
            <a:ext cx="4895452" cy="1214995"/>
          </a:xfrm>
          <a:prstGeom prst="rect">
            <a:avLst/>
          </a:prstGeom>
        </p:spPr>
        <p:txBody>
          <a:bodyPr vert="horz" lIns="91417" tIns="45708" rIns="91417" bIns="45708" rtlCol="0" anchor="ctr">
            <a:normAutofit fontScale="85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7200" b="1" dirty="0">
                <a:solidFill>
                  <a:srgbClr val="FC6F18"/>
                </a:solidFill>
                <a:effectLst>
                  <a:outerShdw blurRad="38100" dist="38100" dir="2700000" algn="tl">
                    <a:srgbClr val="000000">
                      <a:alpha val="43137"/>
                    </a:srgbClr>
                  </a:outerShdw>
                </a:effectLst>
                <a:latin typeface="微软雅黑" pitchFamily="34" charset="-122"/>
                <a:ea typeface="微软雅黑" pitchFamily="34" charset="-122"/>
              </a:rPr>
              <a:t>我的黄金十年</a:t>
            </a:r>
          </a:p>
        </p:txBody>
      </p:sp>
      <p:grpSp>
        <p:nvGrpSpPr>
          <p:cNvPr id="5" name="组合 4"/>
          <p:cNvGrpSpPr/>
          <p:nvPr userDrawn="1"/>
        </p:nvGrpSpPr>
        <p:grpSpPr>
          <a:xfrm>
            <a:off x="4337" y="272493"/>
            <a:ext cx="2033736" cy="461665"/>
            <a:chOff x="8525122" y="157879"/>
            <a:chExt cx="651124" cy="461664"/>
          </a:xfrm>
        </p:grpSpPr>
        <p:sp>
          <p:nvSpPr>
            <p:cNvPr id="6" name="矩形 5"/>
            <p:cNvSpPr/>
            <p:nvPr/>
          </p:nvSpPr>
          <p:spPr>
            <a:xfrm>
              <a:off x="8721689" y="167211"/>
              <a:ext cx="432048" cy="360000"/>
            </a:xfrm>
            <a:prstGeom prst="rect">
              <a:avLst/>
            </a:prstGeom>
            <a:solidFill>
              <a:srgbClr val="92D050"/>
            </a:solidFill>
            <a:ln w="25400" cap="flat" cmpd="sng" algn="ctr">
              <a:noFill/>
              <a:prstDash val="solid"/>
            </a:ln>
            <a:effectLst/>
          </p:spPr>
          <p:txBody>
            <a:bodyPr rtlCol="0" anchor="ctr"/>
            <a:lstStyle/>
            <a:p>
              <a:pPr marL="0" marR="0" lvl="0" indent="0" algn="ctr" defTabSz="1218892"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endParaRPr>
            </a:p>
          </p:txBody>
        </p:sp>
        <p:sp>
          <p:nvSpPr>
            <p:cNvPr id="7" name="TextBox 16"/>
            <p:cNvSpPr txBox="1"/>
            <p:nvPr/>
          </p:nvSpPr>
          <p:spPr>
            <a:xfrm>
              <a:off x="8525122" y="157879"/>
              <a:ext cx="651124" cy="461664"/>
            </a:xfrm>
            <a:prstGeom prst="rect">
              <a:avLst/>
            </a:prstGeom>
            <a:solidFill>
              <a:srgbClr val="1094EE"/>
            </a:solidFill>
          </p:spPr>
          <p:txBody>
            <a:bodyPr wrap="square" rtlCol="0">
              <a:spAutoFit/>
            </a:bodyPr>
            <a:lstStyle/>
            <a:p>
              <a:pPr marL="0" marR="0" lvl="0" indent="0" algn="r" defTabSz="1218892"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prstClr val="white"/>
                  </a:solidFill>
                  <a:effectLst/>
                  <a:uLnTx/>
                  <a:uFillTx/>
                  <a:ea typeface="专业字体设计服务/WWW.ZTSGC.COM/" pitchFamily="2" charset="-122"/>
                </a:rPr>
                <a:t>  </a:t>
              </a:r>
              <a:r>
                <a:rPr kumimoji="0" lang="zh-CN" altLang="en-US" sz="2400" b="0" i="0" u="none" strike="noStrike" kern="0" cap="none" spc="0" normalizeH="0" baseline="0" noProof="0" dirty="0" smtClean="0">
                  <a:ln>
                    <a:noFill/>
                  </a:ln>
                  <a:solidFill>
                    <a:prstClr val="white"/>
                  </a:solidFill>
                  <a:effectLst/>
                  <a:uLnTx/>
                  <a:uFillTx/>
                  <a:ea typeface="微软雅黑" pitchFamily="34" charset="-122"/>
                </a:rPr>
                <a:t>片尾广告</a:t>
              </a:r>
            </a:p>
          </p:txBody>
        </p:sp>
      </p:grpSp>
      <p:sp>
        <p:nvSpPr>
          <p:cNvPr id="8" name="矩形 7"/>
          <p:cNvSpPr/>
          <p:nvPr userDrawn="1"/>
        </p:nvSpPr>
        <p:spPr>
          <a:xfrm>
            <a:off x="7342427" y="1647202"/>
            <a:ext cx="4164052" cy="430863"/>
          </a:xfrm>
          <a:prstGeom prst="rect">
            <a:avLst/>
          </a:prstGeom>
          <a:noFill/>
        </p:spPr>
        <p:txBody>
          <a:bodyPr wrap="square" lIns="91417" tIns="45708" rIns="91417" bIns="45708">
            <a:spAutoFit/>
          </a:bodyPr>
          <a:lstStyle/>
          <a:p>
            <a:pPr defTabSz="1218892"/>
            <a:r>
              <a:rPr lang="zh-CN" altLang="en-US" sz="2200" dirty="0">
                <a:solidFill>
                  <a:srgbClr val="00B0F0"/>
                </a:solidFill>
                <a:latin typeface="微软雅黑" pitchFamily="34" charset="-122"/>
                <a:ea typeface="微软雅黑" pitchFamily="34" charset="-122"/>
              </a:rPr>
              <a:t>一位平凡</a:t>
            </a:r>
            <a:r>
              <a:rPr lang="en-US" altLang="zh-CN" sz="2200" dirty="0">
                <a:solidFill>
                  <a:srgbClr val="00B0F0"/>
                </a:solidFill>
                <a:latin typeface="微软雅黑" pitchFamily="34" charset="-122"/>
                <a:ea typeface="微软雅黑" pitchFamily="34" charset="-122"/>
              </a:rPr>
              <a:t>80</a:t>
            </a:r>
            <a:r>
              <a:rPr lang="zh-CN" altLang="en-US" sz="2200" dirty="0">
                <a:solidFill>
                  <a:srgbClr val="00B0F0"/>
                </a:solidFill>
                <a:latin typeface="微软雅黑" pitchFamily="34" charset="-122"/>
                <a:ea typeface="微软雅黑" pitchFamily="34" charset="-122"/>
              </a:rPr>
              <a:t>后的职场与情感历程</a:t>
            </a:r>
          </a:p>
        </p:txBody>
      </p:sp>
      <p:pic>
        <p:nvPicPr>
          <p:cNvPr id="9" name="Picture 3" descr="D:\Teliss_Tong\Copy\定期备份\工作备份\！PPT图片及版面资源\06-PPT精选插图\05-头像\1000mb.ru (42).png"/>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107504" y="15510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19"/>
          <p:cNvSpPr txBox="1"/>
          <p:nvPr userDrawn="1"/>
        </p:nvSpPr>
        <p:spPr>
          <a:xfrm>
            <a:off x="6816378" y="2492896"/>
            <a:ext cx="4895452" cy="2166723"/>
          </a:xfrm>
          <a:prstGeom prst="rect">
            <a:avLst/>
          </a:prstGeom>
          <a:noFill/>
        </p:spPr>
        <p:txBody>
          <a:bodyPr wrap="square" lIns="91417" tIns="45708" rIns="91417" bIns="45708" rtlCol="0">
            <a:spAutoFit/>
          </a:bodyPr>
          <a:lstStyle/>
          <a:p>
            <a:pPr indent="-457164" defTabSz="1218892">
              <a:lnSpc>
                <a:spcPct val="130000"/>
              </a:lnSpc>
              <a:spcBef>
                <a:spcPts val="600"/>
              </a:spcBef>
              <a:spcAft>
                <a:spcPts val="600"/>
              </a:spcAft>
            </a:pPr>
            <a:r>
              <a:rPr lang="zh-CN" altLang="en-US" sz="1600" dirty="0">
                <a:solidFill>
                  <a:prstClr val="black">
                    <a:lumMod val="65000"/>
                    <a:lumOff val="35000"/>
                  </a:prstClr>
                </a:solidFill>
                <a:latin typeface="微软雅黑" pitchFamily="34" charset="-122"/>
                <a:ea typeface="微软雅黑" pitchFamily="34" charset="-122"/>
              </a:rPr>
              <a:t>我将毕业后的第一个十年称之为“黄金十年”，第二个十年称之为“白金十年”，第三个十年称之为“钻石十年”，以此来形容人生当中最青春蓬勃、年富力强和激情满怀的宝贵三十年。</a:t>
            </a:r>
            <a:endParaRPr lang="en-US" altLang="zh-CN" sz="1600" dirty="0">
              <a:solidFill>
                <a:prstClr val="black">
                  <a:lumMod val="65000"/>
                  <a:lumOff val="35000"/>
                </a:prstClr>
              </a:solidFill>
              <a:latin typeface="微软雅黑" pitchFamily="34" charset="-122"/>
              <a:ea typeface="微软雅黑" pitchFamily="34" charset="-122"/>
            </a:endParaRPr>
          </a:p>
          <a:p>
            <a:pPr indent="-457164" defTabSz="1218892">
              <a:lnSpc>
                <a:spcPct val="130000"/>
              </a:lnSpc>
              <a:spcBef>
                <a:spcPts val="600"/>
              </a:spcBef>
              <a:spcAft>
                <a:spcPts val="600"/>
              </a:spcAft>
            </a:pPr>
            <a:r>
              <a:rPr lang="zh-CN" altLang="en-US" sz="1600" dirty="0">
                <a:solidFill>
                  <a:prstClr val="black">
                    <a:lumMod val="65000"/>
                    <a:lumOff val="35000"/>
                  </a:prstClr>
                </a:solidFill>
                <a:latin typeface="微软雅黑" pitchFamily="34" charset="-122"/>
                <a:ea typeface="微软雅黑" pitchFamily="34" charset="-122"/>
              </a:rPr>
              <a:t>“我的黄金十年”写的就是毕业后，第一个十年所发生的职场与情感的那些事儿</a:t>
            </a:r>
            <a:r>
              <a:rPr lang="en-US" altLang="zh-CN" sz="1600" dirty="0">
                <a:solidFill>
                  <a:prstClr val="black">
                    <a:lumMod val="65000"/>
                    <a:lumOff val="35000"/>
                  </a:prstClr>
                </a:solidFill>
                <a:latin typeface="微软雅黑" pitchFamily="34" charset="-122"/>
                <a:ea typeface="微软雅黑" pitchFamily="34" charset="-122"/>
              </a:rPr>
              <a:t>……</a:t>
            </a:r>
            <a:endParaRPr lang="zh-CN" altLang="en-US" sz="1600" dirty="0">
              <a:solidFill>
                <a:prstClr val="black">
                  <a:lumMod val="65000"/>
                  <a:lumOff val="35000"/>
                </a:prstClr>
              </a:solidFill>
              <a:latin typeface="微软雅黑" pitchFamily="34" charset="-122"/>
              <a:ea typeface="微软雅黑" pitchFamily="34" charset="-122"/>
            </a:endParaRPr>
          </a:p>
        </p:txBody>
      </p:sp>
      <p:sp>
        <p:nvSpPr>
          <p:cNvPr id="11" name="矩形 10"/>
          <p:cNvSpPr/>
          <p:nvPr userDrawn="1"/>
        </p:nvSpPr>
        <p:spPr>
          <a:xfrm>
            <a:off x="7103318" y="5469419"/>
            <a:ext cx="4369405" cy="369308"/>
          </a:xfrm>
          <a:prstGeom prst="rect">
            <a:avLst/>
          </a:prstGeom>
        </p:spPr>
        <p:txBody>
          <a:bodyPr wrap="square" lIns="91417" tIns="45708" rIns="91417" bIns="45708">
            <a:spAutoFit/>
          </a:bodyPr>
          <a:lstStyle/>
          <a:p>
            <a:pPr defTabSz="1218892">
              <a:lnSpc>
                <a:spcPct val="150000"/>
              </a:lnSpc>
            </a:pPr>
            <a:r>
              <a:rPr lang="en-US" altLang="zh-CN" sz="1200" dirty="0">
                <a:solidFill>
                  <a:srgbClr val="1094EE"/>
                </a:solidFill>
                <a:latin typeface="Arial"/>
                <a:ea typeface="微软雅黑" pitchFamily="34" charset="-122"/>
                <a:cs typeface="Arial"/>
                <a:hlinkClick r:id="rId4"/>
              </a:rPr>
              <a:t>http://www.tianya.cn/publicforum/content/no20/1/317960.shtml</a:t>
            </a:r>
            <a:endParaRPr lang="en-US" altLang="zh-CN" sz="1200" dirty="0">
              <a:solidFill>
                <a:srgbClr val="1094EE"/>
              </a:solidFill>
              <a:latin typeface="Arial"/>
              <a:ea typeface="微软雅黑" pitchFamily="34" charset="-122"/>
              <a:cs typeface="Arial"/>
            </a:endParaRPr>
          </a:p>
        </p:txBody>
      </p:sp>
      <p:sp>
        <p:nvSpPr>
          <p:cNvPr id="12" name="矩形 11"/>
          <p:cNvSpPr/>
          <p:nvPr userDrawn="1"/>
        </p:nvSpPr>
        <p:spPr>
          <a:xfrm>
            <a:off x="7486441" y="5849451"/>
            <a:ext cx="3124698" cy="459871"/>
          </a:xfrm>
          <a:prstGeom prst="rect">
            <a:avLst/>
          </a:prstGeom>
          <a:noFill/>
          <a:ln w="25400" cap="flat" cmpd="sng" algn="ctr">
            <a:noFill/>
            <a:prstDash val="solid"/>
          </a:ln>
          <a:effectLst/>
        </p:spPr>
        <p:txBody>
          <a:bodyPr lIns="91417" tIns="45708" rIns="91417" bIns="45708" anchor="ctr"/>
          <a:lstStyle/>
          <a:p>
            <a:pPr algn="ctr" defTabSz="1218892">
              <a:defRPr/>
            </a:pPr>
            <a:r>
              <a:rPr lang="zh-CN" altLang="en-US" sz="1600" kern="0" dirty="0">
                <a:solidFill>
                  <a:prstClr val="white"/>
                </a:solidFill>
                <a:effectLst>
                  <a:glow rad="228600">
                    <a:srgbClr val="4F81BD">
                      <a:satMod val="175000"/>
                      <a:alpha val="40000"/>
                    </a:srgbClr>
                  </a:glow>
                </a:effectLst>
                <a:latin typeface="微软雅黑" pitchFamily="34" charset="-122"/>
                <a:ea typeface="微软雅黑" pitchFamily="34" charset="-122"/>
              </a:rPr>
              <a:t>自传体小说，请您多多捧场</a:t>
            </a:r>
            <a:r>
              <a:rPr lang="zh-CN" altLang="en-US" sz="1600" kern="0" dirty="0">
                <a:solidFill>
                  <a:prstClr val="white"/>
                </a:solidFill>
                <a:effectLst>
                  <a:glow rad="228600">
                    <a:srgbClr val="4F81BD">
                      <a:satMod val="175000"/>
                      <a:alpha val="40000"/>
                    </a:srgbClr>
                  </a:glow>
                </a:effectLst>
                <a:latin typeface="微软雅黑" pitchFamily="34" charset="-122"/>
                <a:ea typeface="微软雅黑" pitchFamily="34" charset="-122"/>
                <a:sym typeface="Wingdings" pitchFamily="2" charset="2"/>
              </a:rPr>
              <a:t>：）</a:t>
            </a:r>
            <a:endParaRPr lang="zh-CN" altLang="en-US" sz="1600" kern="0" dirty="0">
              <a:solidFill>
                <a:prstClr val="white"/>
              </a:solidFill>
              <a:effectLst>
                <a:glow rad="228600">
                  <a:srgbClr val="4F81BD">
                    <a:satMod val="175000"/>
                    <a:alpha val="40000"/>
                  </a:srgbClr>
                </a:glow>
              </a:effectLst>
              <a:latin typeface="微软雅黑" pitchFamily="34" charset="-122"/>
              <a:ea typeface="微软雅黑" pitchFamily="34" charset="-122"/>
            </a:endParaRPr>
          </a:p>
        </p:txBody>
      </p:sp>
      <p:pic>
        <p:nvPicPr>
          <p:cNvPr id="13" name="Picture 2" descr="D:\Teliss_Tong\Copy\定期备份\工作备份\！PPT图片及版面资源\06-PPT精选插图\04-图标\54D742BB28AE93477AE1424E5D991B5D.png"/>
          <p:cNvPicPr>
            <a:picLocks noChangeAspect="1" noChangeArrowheads="1"/>
          </p:cNvPicPr>
          <p:nvPr userDrawn="1"/>
        </p:nvPicPr>
        <p:blipFill>
          <a:blip r:embed="rId5" cstate="email">
            <a:extLst>
              <a:ext uri="{28A0092B-C50C-407E-A947-70E740481C1C}">
                <a14:useLocalDpi xmlns:a14="http://schemas.microsoft.com/office/drawing/2010/main"/>
              </a:ext>
            </a:extLst>
          </a:blip>
          <a:srcRect/>
          <a:stretch>
            <a:fillRect/>
          </a:stretch>
        </p:blipFill>
        <p:spPr bwMode="auto">
          <a:xfrm>
            <a:off x="10690798" y="5841269"/>
            <a:ext cx="396045" cy="396045"/>
          </a:xfrm>
          <a:prstGeom prst="rect">
            <a:avLst/>
          </a:prstGeom>
          <a:noFill/>
          <a:extLst>
            <a:ext uri="{909E8E84-426E-40DD-AFC4-6F175D3DCCD1}">
              <a14:hiddenFill xmlns:a14="http://schemas.microsoft.com/office/drawing/2010/main">
                <a:solidFill>
                  <a:srgbClr val="FFFFFF"/>
                </a:solidFill>
              </a14:hiddenFill>
            </a:ext>
          </a:extLst>
        </p:spPr>
      </p:pic>
      <p:pic>
        <p:nvPicPr>
          <p:cNvPr id="14" name="图片 1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490500" y="1673152"/>
            <a:ext cx="3265288" cy="3265288"/>
          </a:xfrm>
          <a:prstGeom prst="rect">
            <a:avLst/>
          </a:prstGeom>
          <a:effectLst>
            <a:outerShdw blurRad="63500" sx="102000" sy="102000" algn="ctr" rotWithShape="0">
              <a:prstClr val="black">
                <a:alpha val="40000"/>
              </a:prstClr>
            </a:outerShdw>
          </a:effectLst>
        </p:spPr>
      </p:pic>
      <p:sp>
        <p:nvSpPr>
          <p:cNvPr id="15" name="文本框 19"/>
          <p:cNvSpPr txBox="1"/>
          <p:nvPr userDrawn="1"/>
        </p:nvSpPr>
        <p:spPr>
          <a:xfrm>
            <a:off x="1490500" y="5219377"/>
            <a:ext cx="3265288" cy="523220"/>
          </a:xfrm>
          <a:prstGeom prst="rect">
            <a:avLst/>
          </a:prstGeom>
          <a:noFill/>
        </p:spPr>
        <p:txBody>
          <a:bodyPr wrap="square" rtlCol="0">
            <a:spAutoFit/>
          </a:bodyPr>
          <a:lstStyle/>
          <a:p>
            <a:pPr defTabSz="1218892"/>
            <a:r>
              <a:rPr lang="zh-CN" altLang="en-US" sz="2400" dirty="0" smtClean="0">
                <a:solidFill>
                  <a:srgbClr val="FF6600"/>
                </a:solidFill>
                <a:latin typeface="微软雅黑" panose="020B0503020204020204" pitchFamily="34" charset="-122"/>
                <a:ea typeface="微软雅黑" panose="020B0503020204020204" pitchFamily="34" charset="-122"/>
              </a:rPr>
              <a:t>布衣公众号：</a:t>
            </a:r>
            <a:r>
              <a:rPr lang="en-US" altLang="zh-CN" sz="2800" b="1" dirty="0" err="1" smtClean="0">
                <a:solidFill>
                  <a:srgbClr val="FF6600"/>
                </a:solidFill>
                <a:latin typeface="Arial Unicode MS" panose="020B0604020202020204" pitchFamily="34" charset="-122"/>
                <a:ea typeface="Arial Unicode MS" panose="020B0604020202020204" pitchFamily="34" charset="-122"/>
                <a:cs typeface="Arial Unicode MS" panose="020B0604020202020204" pitchFamily="34" charset="-122"/>
              </a:rPr>
              <a:t>hr-ppt</a:t>
            </a:r>
            <a:endParaRPr lang="zh-CN" altLang="en-US" sz="2800" b="1" dirty="0">
              <a:solidFill>
                <a:srgbClr val="FF660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val="904332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200" fill="hold"/>
                                        <p:tgtEl>
                                          <p:spTgt spid="5"/>
                                        </p:tgtEl>
                                        <p:attrNameLst>
                                          <p:attrName>ppt_x</p:attrName>
                                        </p:attrNameLst>
                                      </p:cBhvr>
                                      <p:tavLst>
                                        <p:tav tm="0">
                                          <p:val>
                                            <p:strVal val="1+#ppt_w/2"/>
                                          </p:val>
                                        </p:tav>
                                        <p:tav tm="100000">
                                          <p:val>
                                            <p:strVal val="#ppt_x"/>
                                          </p:val>
                                        </p:tav>
                                      </p:tavLst>
                                    </p:anim>
                                    <p:anim calcmode="lin" valueType="num">
                                      <p:cBhvr additive="base">
                                        <p:cTn id="11" dur="200" fill="hold"/>
                                        <p:tgtEl>
                                          <p:spTgt spid="5"/>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childTnLst>
                          </p:cTn>
                        </p:par>
                        <p:par>
                          <p:cTn id="20" fill="hold">
                            <p:stCondLst>
                              <p:cond delay="12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8"/>
                                        </p:tgtEl>
                                        <p:attrNameLst>
                                          <p:attrName>ppt_y</p:attrName>
                                        </p:attrNameLst>
                                      </p:cBhvr>
                                      <p:tavLst>
                                        <p:tav tm="0">
                                          <p:val>
                                            <p:strVal val="#ppt_y"/>
                                          </p:val>
                                        </p:tav>
                                        <p:tav tm="100000">
                                          <p:val>
                                            <p:strVal val="#ppt_y"/>
                                          </p:val>
                                        </p:tav>
                                      </p:tavLst>
                                    </p:anim>
                                    <p:anim calcmode="lin" valueType="num">
                                      <p:cBhvr>
                                        <p:cTn id="25"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8"/>
                                        </p:tgtEl>
                                      </p:cBhvr>
                                    </p:animEffect>
                                  </p:childTnLst>
                                </p:cTn>
                              </p:par>
                            </p:childTnLst>
                          </p:cTn>
                        </p:par>
                        <p:par>
                          <p:cTn id="28" fill="hold">
                            <p:stCondLst>
                              <p:cond delay="245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10"/>
                                        </p:tgtEl>
                                        <p:attrNameLst>
                                          <p:attrName>style.visibility</p:attrName>
                                        </p:attrNameLst>
                                      </p:cBhvr>
                                      <p:to>
                                        <p:strVal val="visible"/>
                                      </p:to>
                                    </p:set>
                                    <p:anim calcmode="discrete" valueType="clr">
                                      <p:cBhvr override="childStyle">
                                        <p:cTn id="31" dur="17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32" dur="170"/>
                                        <p:tgtEl>
                                          <p:spTgt spid="10"/>
                                        </p:tgtEl>
                                        <p:attrNameLst>
                                          <p:attrName>fillcolor</p:attrName>
                                        </p:attrNameLst>
                                      </p:cBhvr>
                                      <p:tavLst>
                                        <p:tav tm="0">
                                          <p:val>
                                            <p:clrVal>
                                              <a:schemeClr val="accent2"/>
                                            </p:clrVal>
                                          </p:val>
                                        </p:tav>
                                        <p:tav tm="50000">
                                          <p:val>
                                            <p:clrVal>
                                              <a:schemeClr val="hlink"/>
                                            </p:clrVal>
                                          </p:val>
                                        </p:tav>
                                      </p:tavLst>
                                    </p:anim>
                                    <p:set>
                                      <p:cBhvr>
                                        <p:cTn id="33" dur="170"/>
                                        <p:tgtEl>
                                          <p:spTgt spid="10"/>
                                        </p:tgtEl>
                                        <p:attrNameLst>
                                          <p:attrName>fill.type</p:attrName>
                                        </p:attrNameLst>
                                      </p:cBhvr>
                                      <p:to>
                                        <p:strVal val="solid"/>
                                      </p:to>
                                    </p:set>
                                  </p:childTnLst>
                                </p:cTn>
                              </p:par>
                            </p:childTnLst>
                          </p:cTn>
                        </p:par>
                        <p:par>
                          <p:cTn id="34" fill="hold">
                            <p:stCondLst>
                              <p:cond delay="12650"/>
                            </p:stCondLst>
                            <p:childTnLst>
                              <p:par>
                                <p:cTn id="35" presetID="42" presetClass="entr" presetSubtype="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1000" fill="hold"/>
                                        <p:tgtEl>
                                          <p:spTgt spid="11"/>
                                        </p:tgtEl>
                                        <p:attrNameLst>
                                          <p:attrName>ppt_y</p:attrName>
                                        </p:attrNameLst>
                                      </p:cBhvr>
                                      <p:tavLst>
                                        <p:tav tm="0">
                                          <p:val>
                                            <p:strVal val="#ppt_y+.1"/>
                                          </p:val>
                                        </p:tav>
                                        <p:tav tm="100000">
                                          <p:val>
                                            <p:strVal val="#ppt_y"/>
                                          </p:val>
                                        </p:tav>
                                      </p:tavLst>
                                    </p:anim>
                                  </p:childTnLst>
                                </p:cTn>
                              </p:par>
                            </p:childTnLst>
                          </p:cTn>
                        </p:par>
                        <p:par>
                          <p:cTn id="40" fill="hold">
                            <p:stCondLst>
                              <p:cond delay="13650"/>
                            </p:stCondLst>
                            <p:childTnLst>
                              <p:par>
                                <p:cTn id="41" presetID="10" presetClass="entr" presetSubtype="0"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2000"/>
                                        <p:tgtEl>
                                          <p:spTgt spid="13"/>
                                        </p:tgtEl>
                                      </p:cBhvr>
                                    </p:animEffect>
                                  </p:childTnLst>
                                </p:cTn>
                              </p:par>
                              <p:par>
                                <p:cTn id="44" presetID="26" presetClass="emph" presetSubtype="0" repeatCount="indefinite" fill="hold" nodeType="withEffect">
                                  <p:stCondLst>
                                    <p:cond delay="0"/>
                                  </p:stCondLst>
                                  <p:childTnLst>
                                    <p:animEffect transition="out" filter="fade">
                                      <p:cBhvr>
                                        <p:cTn id="45" dur="1000" tmFilter="0, 0; .2, .5; .8, .5; 1, 0"/>
                                        <p:tgtEl>
                                          <p:spTgt spid="13"/>
                                        </p:tgtEl>
                                      </p:cBhvr>
                                    </p:animEffect>
                                    <p:animScale>
                                      <p:cBhvr>
                                        <p:cTn id="46" dur="500" autoRev="1" fill="hold"/>
                                        <p:tgtEl>
                                          <p:spTgt spid="13"/>
                                        </p:tgtEl>
                                      </p:cBhvr>
                                      <p:by x="105000" y="105000"/>
                                    </p:animScale>
                                  </p:childTnLst>
                                </p:cTn>
                              </p:par>
                              <p:par>
                                <p:cTn id="47" presetID="42" presetClass="entr" presetSubtype="0"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1000"/>
                                        <p:tgtEl>
                                          <p:spTgt spid="12"/>
                                        </p:tgtEl>
                                      </p:cBhvr>
                                    </p:animEffect>
                                    <p:anim calcmode="lin" valueType="num">
                                      <p:cBhvr>
                                        <p:cTn id="50" dur="1000" fill="hold"/>
                                        <p:tgtEl>
                                          <p:spTgt spid="12"/>
                                        </p:tgtEl>
                                        <p:attrNameLst>
                                          <p:attrName>ppt_x</p:attrName>
                                        </p:attrNameLst>
                                      </p:cBhvr>
                                      <p:tavLst>
                                        <p:tav tm="0">
                                          <p:val>
                                            <p:strVal val="#ppt_x"/>
                                          </p:val>
                                        </p:tav>
                                        <p:tav tm="100000">
                                          <p:val>
                                            <p:strVal val="#ppt_x"/>
                                          </p:val>
                                        </p:tav>
                                      </p:tavLst>
                                    </p:anim>
                                    <p:anim calcmode="lin" valueType="num">
                                      <p:cBhvr>
                                        <p:cTn id="5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10" grpId="0"/>
      <p:bldP spid="11"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1"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1" y="1600202"/>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1" y="6356352"/>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2014/12/9</a:t>
            </a:fld>
            <a:endParaRPr lang="zh-CN" altLang="en-US"/>
          </a:p>
        </p:txBody>
      </p:sp>
      <p:sp>
        <p:nvSpPr>
          <p:cNvPr id="5" name="页脚占位符 4"/>
          <p:cNvSpPr>
            <a:spLocks noGrp="1"/>
          </p:cNvSpPr>
          <p:nvPr>
            <p:ph type="ftr" sz="quarter" idx="3"/>
          </p:nvPr>
        </p:nvSpPr>
        <p:spPr>
          <a:xfrm>
            <a:off x="4165601" y="6356352"/>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1" y="6356352"/>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4" r:id="rId5"/>
    <p:sldLayoutId id="2147483655" r:id="rId6"/>
    <p:sldLayoutId id="2147483656" r:id="rId7"/>
    <p:sldLayoutId id="2147483659" r:id="rId8"/>
    <p:sldLayoutId id="2147483660" r:id="rId9"/>
  </p:sldLayoutIdLst>
  <p:timing>
    <p:tnLst>
      <p:par>
        <p:cTn id="1" dur="indefinite" restart="never" nodeType="tmRoot"/>
      </p:par>
    </p:tnLst>
  </p:timing>
  <p:txStyles>
    <p:titleStyle>
      <a:lvl1pPr algn="ctr" defTabSz="914491" rtl="0" eaLnBrk="1" latinLnBrk="0" hangingPunct="1">
        <a:spcBef>
          <a:spcPct val="0"/>
        </a:spcBef>
        <a:buNone/>
        <a:defRPr sz="4400" kern="1200">
          <a:solidFill>
            <a:schemeClr val="tx1"/>
          </a:solidFill>
          <a:latin typeface="+mj-lt"/>
          <a:ea typeface="+mj-ea"/>
          <a:cs typeface="+mj-cs"/>
        </a:defRPr>
      </a:lvl1pPr>
    </p:titleStyle>
    <p:bodyStyle>
      <a:lvl1pPr marL="342934" indent="-342934" algn="l" defTabSz="914491"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24" indent="-285779" algn="l" defTabSz="914491"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114" indent="-228623" algn="l" defTabSz="914491"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60" indent="-228623" algn="l" defTabSz="914491"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606" indent="-228623" algn="l" defTabSz="914491"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851" indent="-228623" algn="l" defTabSz="91449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97" indent="-228623" algn="l" defTabSz="91449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343" indent="-228623" algn="l" defTabSz="91449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589" indent="-228623" algn="l" defTabSz="91449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91" rtl="0" eaLnBrk="1" latinLnBrk="0" hangingPunct="1">
        <a:defRPr sz="1800" kern="1200">
          <a:solidFill>
            <a:schemeClr val="tx1"/>
          </a:solidFill>
          <a:latin typeface="+mn-lt"/>
          <a:ea typeface="+mn-ea"/>
          <a:cs typeface="+mn-cs"/>
        </a:defRPr>
      </a:lvl1pPr>
      <a:lvl2pPr marL="457246" algn="l" defTabSz="914491" rtl="0" eaLnBrk="1" latinLnBrk="0" hangingPunct="1">
        <a:defRPr sz="1800" kern="1200">
          <a:solidFill>
            <a:schemeClr val="tx1"/>
          </a:solidFill>
          <a:latin typeface="+mn-lt"/>
          <a:ea typeface="+mn-ea"/>
          <a:cs typeface="+mn-cs"/>
        </a:defRPr>
      </a:lvl2pPr>
      <a:lvl3pPr marL="914491" algn="l" defTabSz="914491" rtl="0" eaLnBrk="1" latinLnBrk="0" hangingPunct="1">
        <a:defRPr sz="1800" kern="1200">
          <a:solidFill>
            <a:schemeClr val="tx1"/>
          </a:solidFill>
          <a:latin typeface="+mn-lt"/>
          <a:ea typeface="+mn-ea"/>
          <a:cs typeface="+mn-cs"/>
        </a:defRPr>
      </a:lvl3pPr>
      <a:lvl4pPr marL="1371737" algn="l" defTabSz="914491" rtl="0" eaLnBrk="1" latinLnBrk="0" hangingPunct="1">
        <a:defRPr sz="1800" kern="1200">
          <a:solidFill>
            <a:schemeClr val="tx1"/>
          </a:solidFill>
          <a:latin typeface="+mn-lt"/>
          <a:ea typeface="+mn-ea"/>
          <a:cs typeface="+mn-cs"/>
        </a:defRPr>
      </a:lvl4pPr>
      <a:lvl5pPr marL="1828983" algn="l" defTabSz="914491" rtl="0" eaLnBrk="1" latinLnBrk="0" hangingPunct="1">
        <a:defRPr sz="1800" kern="1200">
          <a:solidFill>
            <a:schemeClr val="tx1"/>
          </a:solidFill>
          <a:latin typeface="+mn-lt"/>
          <a:ea typeface="+mn-ea"/>
          <a:cs typeface="+mn-cs"/>
        </a:defRPr>
      </a:lvl5pPr>
      <a:lvl6pPr marL="2286229" algn="l" defTabSz="914491" rtl="0" eaLnBrk="1" latinLnBrk="0" hangingPunct="1">
        <a:defRPr sz="1800" kern="1200">
          <a:solidFill>
            <a:schemeClr val="tx1"/>
          </a:solidFill>
          <a:latin typeface="+mn-lt"/>
          <a:ea typeface="+mn-ea"/>
          <a:cs typeface="+mn-cs"/>
        </a:defRPr>
      </a:lvl6pPr>
      <a:lvl7pPr marL="2743474" algn="l" defTabSz="914491" rtl="0" eaLnBrk="1" latinLnBrk="0" hangingPunct="1">
        <a:defRPr sz="1800" kern="1200">
          <a:solidFill>
            <a:schemeClr val="tx1"/>
          </a:solidFill>
          <a:latin typeface="+mn-lt"/>
          <a:ea typeface="+mn-ea"/>
          <a:cs typeface="+mn-cs"/>
        </a:defRPr>
      </a:lvl7pPr>
      <a:lvl8pPr marL="3200720" algn="l" defTabSz="914491" rtl="0" eaLnBrk="1" latinLnBrk="0" hangingPunct="1">
        <a:defRPr sz="1800" kern="1200">
          <a:solidFill>
            <a:schemeClr val="tx1"/>
          </a:solidFill>
          <a:latin typeface="+mn-lt"/>
          <a:ea typeface="+mn-ea"/>
          <a:cs typeface="+mn-cs"/>
        </a:defRPr>
      </a:lvl8pPr>
      <a:lvl9pPr marL="3657966" algn="l" defTabSz="914491"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8" Type="http://schemas.openxmlformats.org/officeDocument/2006/relationships/image" Target="../media/image21.jpeg"/><Relationship Id="rId3" Type="http://schemas.microsoft.com/office/2007/relationships/hdphoto" Target="../media/hdphoto1.wdp"/><Relationship Id="rId7" Type="http://schemas.microsoft.com/office/2007/relationships/hdphoto" Target="../media/hdphoto2.wdp"/><Relationship Id="rId2" Type="http://schemas.openxmlformats.org/officeDocument/2006/relationships/image" Target="../media/image34.jpeg"/><Relationship Id="rId1" Type="http://schemas.openxmlformats.org/officeDocument/2006/relationships/slideLayout" Target="../slideLayouts/slideLayout2.xml"/><Relationship Id="rId6" Type="http://schemas.openxmlformats.org/officeDocument/2006/relationships/image" Target="../media/image20.jpeg"/><Relationship Id="rId5" Type="http://schemas.microsoft.com/office/2007/relationships/hdphoto" Target="../media/hdphoto4.wdp"/><Relationship Id="rId4" Type="http://schemas.openxmlformats.org/officeDocument/2006/relationships/image" Target="../media/image35.png"/><Relationship Id="rId9" Type="http://schemas.microsoft.com/office/2007/relationships/hdphoto" Target="../media/hdphoto3.wdp"/></Relationships>
</file>

<file path=ppt/slides/_rels/slide1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jpeg"/></Relationships>
</file>

<file path=ppt/slides/_rels/slide2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slide" Target="slide51.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8" Type="http://schemas.microsoft.com/office/2007/relationships/hdphoto" Target="../media/hdphoto3.wdp"/><Relationship Id="rId3" Type="http://schemas.microsoft.com/office/2007/relationships/hdphoto" Target="../media/hdphoto1.wdp"/><Relationship Id="rId7" Type="http://schemas.openxmlformats.org/officeDocument/2006/relationships/image" Target="../media/image21.jpeg"/><Relationship Id="rId2" Type="http://schemas.openxmlformats.org/officeDocument/2006/relationships/image" Target="../media/image19.jpe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20.jpeg"/><Relationship Id="rId4" Type="http://schemas.openxmlformats.org/officeDocument/2006/relationships/image" Target="../media/image16.jpeg"/></Relationships>
</file>

<file path=ppt/slides/_rels/slide3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8" Type="http://schemas.microsoft.com/office/2007/relationships/hdphoto" Target="../media/hdphoto3.wdp"/><Relationship Id="rId3" Type="http://schemas.microsoft.com/office/2007/relationships/hdphoto" Target="../media/hdphoto1.wdp"/><Relationship Id="rId7" Type="http://schemas.openxmlformats.org/officeDocument/2006/relationships/image" Target="../media/image21.jpeg"/><Relationship Id="rId2" Type="http://schemas.openxmlformats.org/officeDocument/2006/relationships/image" Target="../media/image51.jpeg"/><Relationship Id="rId1" Type="http://schemas.openxmlformats.org/officeDocument/2006/relationships/slideLayout" Target="../slideLayouts/slideLayout2.xml"/><Relationship Id="rId6" Type="http://schemas.openxmlformats.org/officeDocument/2006/relationships/image" Target="../media/image52.jpeg"/><Relationship Id="rId5" Type="http://schemas.microsoft.com/office/2007/relationships/hdphoto" Target="../media/hdphoto4.wdp"/><Relationship Id="rId4" Type="http://schemas.openxmlformats.org/officeDocument/2006/relationships/image" Target="../media/image35.png"/></Relationships>
</file>

<file path=ppt/slides/_rels/slide33.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8" Type="http://schemas.openxmlformats.org/officeDocument/2006/relationships/image" Target="../media/image56.jpeg"/><Relationship Id="rId3" Type="http://schemas.microsoft.com/office/2007/relationships/hdphoto" Target="../media/hdphoto1.wdp"/><Relationship Id="rId7" Type="http://schemas.microsoft.com/office/2007/relationships/hdphoto" Target="../media/hdphoto2.wdp"/><Relationship Id="rId2" Type="http://schemas.openxmlformats.org/officeDocument/2006/relationships/image" Target="../media/image51.jpeg"/><Relationship Id="rId1" Type="http://schemas.openxmlformats.org/officeDocument/2006/relationships/slideLayout" Target="../slideLayouts/slideLayout2.xml"/><Relationship Id="rId6" Type="http://schemas.openxmlformats.org/officeDocument/2006/relationships/image" Target="../media/image20.jpeg"/><Relationship Id="rId5" Type="http://schemas.microsoft.com/office/2007/relationships/hdphoto" Target="../media/hdphoto4.wdp"/><Relationship Id="rId4" Type="http://schemas.openxmlformats.org/officeDocument/2006/relationships/image" Target="../media/image35.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3671359"/>
      </p:ext>
    </p:extLst>
  </p:cSld>
  <p:clrMapOvr>
    <a:masterClrMapping/>
  </p:clrMapOvr>
  <p:transition>
    <p:newsfla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为什么要建设个人品牌</a:t>
            </a:r>
          </a:p>
        </p:txBody>
      </p:sp>
      <p:cxnSp>
        <p:nvCxnSpPr>
          <p:cNvPr id="5" name="直接连接符 4"/>
          <p:cNvCxnSpPr/>
          <p:nvPr/>
        </p:nvCxnSpPr>
        <p:spPr>
          <a:xfrm>
            <a:off x="1051010" y="1700583"/>
            <a:ext cx="0" cy="439306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sp>
        <p:nvSpPr>
          <p:cNvPr id="20" name="TextBox 19"/>
          <p:cNvSpPr txBox="1"/>
          <p:nvPr/>
        </p:nvSpPr>
        <p:spPr>
          <a:xfrm>
            <a:off x="593119" y="1952712"/>
            <a:ext cx="461665" cy="4347690"/>
          </a:xfrm>
          <a:prstGeom prst="rect">
            <a:avLst/>
          </a:prstGeom>
          <a:noFill/>
        </p:spPr>
        <p:txBody>
          <a:bodyPr vert="eaVert" wrap="square" rtlCol="0">
            <a:spAutoFit/>
          </a:bodyPr>
          <a:lstStyle/>
          <a:p>
            <a:pPr algn="ctr"/>
            <a:r>
              <a:rPr lang="zh-CN" altLang="en-US" spc="150" dirty="0">
                <a:solidFill>
                  <a:srgbClr val="FC6204"/>
                </a:solidFill>
                <a:latin typeface="微软雅黑" pitchFamily="34" charset="-122"/>
                <a:ea typeface="微软雅黑" pitchFamily="34" charset="-122"/>
              </a:rPr>
              <a:t>你自己才是个人品牌最大的受益者</a:t>
            </a:r>
            <a:endParaRPr lang="en-US" spc="150" dirty="0">
              <a:solidFill>
                <a:srgbClr val="FC6204"/>
              </a:solidFill>
              <a:latin typeface="微软雅黑" pitchFamily="34" charset="-122"/>
              <a:ea typeface="微软雅黑" pitchFamily="34" charset="-122"/>
            </a:endParaRPr>
          </a:p>
        </p:txBody>
      </p:sp>
      <p:sp>
        <p:nvSpPr>
          <p:cNvPr id="13" name="椭圆 12"/>
          <p:cNvSpPr/>
          <p:nvPr/>
        </p:nvSpPr>
        <p:spPr>
          <a:xfrm>
            <a:off x="910765" y="1980011"/>
            <a:ext cx="288038" cy="2880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pic>
        <p:nvPicPr>
          <p:cNvPr id="5122" name="Picture 2" descr="C:\Users\user\Desktop\未标题-1 拷贝.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785809" y="116201"/>
            <a:ext cx="10400132" cy="5617355"/>
          </a:xfrm>
          <a:prstGeom prst="rect">
            <a:avLst/>
          </a:prstGeom>
          <a:noFill/>
          <a:extLst>
            <a:ext uri="{909E8E84-426E-40DD-AFC4-6F175D3DCCD1}">
              <a14:hiddenFill xmlns:a14="http://schemas.microsoft.com/office/drawing/2010/main">
                <a:solidFill>
                  <a:srgbClr val="FFFFFF"/>
                </a:solidFill>
              </a14:hiddenFill>
            </a:ext>
          </a:extLst>
        </p:spPr>
      </p:pic>
      <p:sp>
        <p:nvSpPr>
          <p:cNvPr id="14" name="Text Box 44"/>
          <p:cNvSpPr txBox="1">
            <a:spLocks noChangeArrowheads="1"/>
          </p:cNvSpPr>
          <p:nvPr/>
        </p:nvSpPr>
        <p:spPr bwMode="auto">
          <a:xfrm>
            <a:off x="2351097" y="3474880"/>
            <a:ext cx="3888938" cy="175455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努力工作，把事情做好，当时有没人看见不是关键，短期内没有人知道也没关系，但是</a:t>
            </a:r>
            <a:r>
              <a:rPr lang="zh-CN" altLang="en-US" b="1" dirty="0">
                <a:solidFill>
                  <a:srgbClr val="FF0000"/>
                </a:solidFill>
              </a:rPr>
              <a:t>长期坚持下去，自己的个人品牌形象就会由内而外的展示出来，渐渐被公司认可，乃至最终被社会认可。</a:t>
            </a:r>
            <a:endParaRPr lang="en-US" b="1" dirty="0">
              <a:solidFill>
                <a:srgbClr val="FF0000"/>
              </a:solidFill>
            </a:endParaRPr>
          </a:p>
        </p:txBody>
      </p:sp>
      <p:sp>
        <p:nvSpPr>
          <p:cNvPr id="15" name="Text Box 44"/>
          <p:cNvSpPr txBox="1">
            <a:spLocks noChangeArrowheads="1"/>
          </p:cNvSpPr>
          <p:nvPr/>
        </p:nvSpPr>
        <p:spPr bwMode="auto">
          <a:xfrm>
            <a:off x="6456087" y="3429000"/>
            <a:ext cx="5113234" cy="175455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很显然，</a:t>
            </a:r>
            <a:r>
              <a:rPr lang="zh-CN" altLang="en-US" b="1" dirty="0">
                <a:solidFill>
                  <a:srgbClr val="FF0000"/>
                </a:solidFill>
              </a:rPr>
              <a:t>当个人品牌被广泛认可的时候，个人必将是“名利双收”</a:t>
            </a:r>
            <a:r>
              <a:rPr lang="zh-CN" altLang="en-US" dirty="0">
                <a:solidFill>
                  <a:schemeClr val="tx1">
                    <a:lumMod val="65000"/>
                    <a:lumOff val="35000"/>
                  </a:schemeClr>
                </a:solidFill>
              </a:rPr>
              <a:t>，个人也自然而然的成为最大的受益者。这个观念看起来简单，但是，真正认识这个观念则需要一定的时间。而且，很多人都将在职场的起起落落中，才能慢慢体会到这个观念的真谛。</a:t>
            </a:r>
            <a:endParaRPr lang="en-US" b="1" dirty="0">
              <a:solidFill>
                <a:schemeClr val="tx1">
                  <a:lumMod val="65000"/>
                  <a:lumOff val="35000"/>
                </a:schemeClr>
              </a:solidFill>
            </a:endParaRPr>
          </a:p>
        </p:txBody>
      </p:sp>
    </p:spTree>
    <p:extLst>
      <p:ext uri="{BB962C8B-B14F-4D97-AF65-F5344CB8AC3E}">
        <p14:creationId xmlns:p14="http://schemas.microsoft.com/office/powerpoint/2010/main" val="282549394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接连接符 12"/>
          <p:cNvCxnSpPr/>
          <p:nvPr/>
        </p:nvCxnSpPr>
        <p:spPr>
          <a:xfrm>
            <a:off x="1198818" y="1700583"/>
            <a:ext cx="10441360"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sp>
        <p:nvSpPr>
          <p:cNvPr id="3" name="TextBox 2"/>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为什么要建设个人品牌</a:t>
            </a:r>
          </a:p>
        </p:txBody>
      </p:sp>
      <p:cxnSp>
        <p:nvCxnSpPr>
          <p:cNvPr id="5" name="直接连接符 4"/>
          <p:cNvCxnSpPr/>
          <p:nvPr/>
        </p:nvCxnSpPr>
        <p:spPr>
          <a:xfrm>
            <a:off x="1051010" y="1700583"/>
            <a:ext cx="0" cy="439306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sp>
        <p:nvSpPr>
          <p:cNvPr id="20" name="TextBox 19"/>
          <p:cNvSpPr txBox="1"/>
          <p:nvPr/>
        </p:nvSpPr>
        <p:spPr>
          <a:xfrm>
            <a:off x="593119" y="1952712"/>
            <a:ext cx="461665" cy="4347690"/>
          </a:xfrm>
          <a:prstGeom prst="rect">
            <a:avLst/>
          </a:prstGeom>
          <a:noFill/>
        </p:spPr>
        <p:txBody>
          <a:bodyPr vert="eaVert" wrap="square" rtlCol="0">
            <a:spAutoFit/>
          </a:bodyPr>
          <a:lstStyle/>
          <a:p>
            <a:pPr algn="ctr"/>
            <a:r>
              <a:rPr lang="zh-CN" altLang="en-US" spc="150" dirty="0">
                <a:solidFill>
                  <a:srgbClr val="FC6204"/>
                </a:solidFill>
                <a:latin typeface="微软雅黑" pitchFamily="34" charset="-122"/>
                <a:ea typeface="微软雅黑" pitchFamily="34" charset="-122"/>
              </a:rPr>
              <a:t>你不建立品牌，别人就会给你贴上标签</a:t>
            </a:r>
            <a:endParaRPr lang="en-US" spc="150" dirty="0">
              <a:solidFill>
                <a:srgbClr val="FC6204"/>
              </a:solidFill>
              <a:latin typeface="微软雅黑" pitchFamily="34" charset="-122"/>
              <a:ea typeface="微软雅黑" pitchFamily="34" charset="-122"/>
            </a:endParaRPr>
          </a:p>
        </p:txBody>
      </p:sp>
      <p:sp>
        <p:nvSpPr>
          <p:cNvPr id="10" name="椭圆 9"/>
          <p:cNvSpPr/>
          <p:nvPr/>
        </p:nvSpPr>
        <p:spPr>
          <a:xfrm>
            <a:off x="910749" y="6885388"/>
            <a:ext cx="288038" cy="2880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3</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24" name="Text Box 44"/>
          <p:cNvSpPr txBox="1">
            <a:spLocks noChangeArrowheads="1"/>
          </p:cNvSpPr>
          <p:nvPr/>
        </p:nvSpPr>
        <p:spPr bwMode="auto">
          <a:xfrm>
            <a:off x="7104243" y="2361164"/>
            <a:ext cx="4753147" cy="308432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事实上，即使你从未潜心经营，在别人接触你的头几秒，你的个人形象已被标签化。人们常这样猜测：“说话打官腔，在政府部门工作？”“衣着很潮，时尚一族”“言辞犀利，直达重点，洞察力不错”。由于人脑固有的分类判断模式，你无法避免被标签化，别人也无可避免要标签化你，因此，</a:t>
            </a:r>
            <a:r>
              <a:rPr lang="zh-CN" altLang="en-US" b="1" dirty="0">
                <a:solidFill>
                  <a:srgbClr val="FF0000"/>
                </a:solidFill>
              </a:rPr>
              <a:t>我们需要做的是如何正面引导别人心中的“个人形象”，建立“个人品牌”，提升辨识度，降低误解，争取有利机会。</a:t>
            </a:r>
            <a:endParaRPr lang="en-US" b="1" dirty="0">
              <a:solidFill>
                <a:srgbClr val="FF0000"/>
              </a:solidFill>
            </a:endParaRPr>
          </a:p>
        </p:txBody>
      </p:sp>
      <p:pic>
        <p:nvPicPr>
          <p:cNvPr id="1026" name="Picture 2" descr="C:\Users\user\Desktop\未标题-1 拷贝.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444757" y="-447"/>
            <a:ext cx="2579226" cy="6840891"/>
          </a:xfrm>
          <a:prstGeom prst="rect">
            <a:avLst/>
          </a:prstGeom>
          <a:noFill/>
          <a:extLst>
            <a:ext uri="{909E8E84-426E-40DD-AFC4-6F175D3DCCD1}">
              <a14:hiddenFill xmlns:a14="http://schemas.microsoft.com/office/drawing/2010/main">
                <a:solidFill>
                  <a:srgbClr val="FFFFFF"/>
                </a:solidFill>
              </a14:hiddenFill>
            </a:ext>
          </a:extLst>
        </p:spPr>
      </p:pic>
      <p:cxnSp>
        <p:nvCxnSpPr>
          <p:cNvPr id="14" name="直接连接符 13"/>
          <p:cNvCxnSpPr/>
          <p:nvPr/>
        </p:nvCxnSpPr>
        <p:spPr>
          <a:xfrm>
            <a:off x="11643048" y="5373469"/>
            <a:ext cx="0" cy="720174"/>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cxnSp>
        <p:nvCxnSpPr>
          <p:cNvPr id="16" name="直接连接符 15"/>
          <p:cNvCxnSpPr/>
          <p:nvPr/>
        </p:nvCxnSpPr>
        <p:spPr>
          <a:xfrm>
            <a:off x="11641338" y="1844618"/>
            <a:ext cx="0" cy="432056"/>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3463600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par>
                                <p:cTn id="8" presetID="22" presetClass="entr" presetSubtype="1"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up)">
                                      <p:cBhvr>
                                        <p:cTn id="10" dur="500"/>
                                        <p:tgtEl>
                                          <p:spTgt spid="14"/>
                                        </p:tgtEl>
                                      </p:cBhvr>
                                    </p:animEffect>
                                  </p:childTnLst>
                                </p:cTn>
                              </p:par>
                              <p:par>
                                <p:cTn id="11" presetID="22" presetClass="entr" presetSubtype="1"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up)">
                                      <p:cBhvr>
                                        <p:cTn id="13" dur="500"/>
                                        <p:tgtEl>
                                          <p:spTgt spid="16"/>
                                        </p:tgtEl>
                                      </p:cBhvr>
                                    </p:animEffect>
                                  </p:childTnLst>
                                </p:cTn>
                              </p:par>
                            </p:childTnLst>
                          </p:cTn>
                        </p:par>
                        <p:par>
                          <p:cTn id="14" fill="hold">
                            <p:stCondLst>
                              <p:cond delay="500"/>
                            </p:stCondLst>
                            <p:childTnLst>
                              <p:par>
                                <p:cTn id="15" presetID="64" presetClass="path" presetSubtype="0" accel="50000" decel="50000" fill="hold" grpId="0" nodeType="afterEffect">
                                  <p:stCondLst>
                                    <p:cond delay="0"/>
                                  </p:stCondLst>
                                  <p:childTnLst>
                                    <p:animMotion origin="layout" path="M -2.11932E-6 -2.22045E-16 L -2.11932E-6 -0.71389 " pathEditMode="relative" rAng="0" ptsTypes="AA">
                                      <p:cBhvr>
                                        <p:cTn id="16" dur="500" fill="hold"/>
                                        <p:tgtEl>
                                          <p:spTgt spid="10"/>
                                        </p:tgtEl>
                                        <p:attrNameLst>
                                          <p:attrName>ppt_x</p:attrName>
                                          <p:attrName>ppt_y</p:attrName>
                                        </p:attrNameLst>
                                      </p:cBhvr>
                                      <p:rCtr x="0" y="-35694"/>
                                    </p:animMotion>
                                  </p:childTnLst>
                                </p:cTn>
                              </p:par>
                            </p:childTnLst>
                          </p:cTn>
                        </p:par>
                        <p:par>
                          <p:cTn id="17" fill="hold">
                            <p:stCondLst>
                              <p:cond delay="1000"/>
                            </p:stCondLst>
                            <p:childTnLst>
                              <p:par>
                                <p:cTn id="18" presetID="47" presetClass="entr" presetSubtype="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1000"/>
                                        <p:tgtEl>
                                          <p:spTgt spid="20"/>
                                        </p:tgtEl>
                                      </p:cBhvr>
                                    </p:animEffect>
                                    <p:anim calcmode="lin" valueType="num">
                                      <p:cBhvr>
                                        <p:cTn id="21" dur="1000" fill="hold"/>
                                        <p:tgtEl>
                                          <p:spTgt spid="20"/>
                                        </p:tgtEl>
                                        <p:attrNameLst>
                                          <p:attrName>ppt_x</p:attrName>
                                        </p:attrNameLst>
                                      </p:cBhvr>
                                      <p:tavLst>
                                        <p:tav tm="0">
                                          <p:val>
                                            <p:strVal val="#ppt_x"/>
                                          </p:val>
                                        </p:tav>
                                        <p:tav tm="100000">
                                          <p:val>
                                            <p:strVal val="#ppt_x"/>
                                          </p:val>
                                        </p:tav>
                                      </p:tavLst>
                                    </p:anim>
                                    <p:anim calcmode="lin" valueType="num">
                                      <p:cBhvr>
                                        <p:cTn id="22" dur="1000" fill="hold"/>
                                        <p:tgtEl>
                                          <p:spTgt spid="20"/>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1000"/>
                                        <p:tgtEl>
                                          <p:spTgt spid="24"/>
                                        </p:tgtEl>
                                      </p:cBhvr>
                                    </p:animEffect>
                                    <p:anim calcmode="lin" valueType="num">
                                      <p:cBhvr>
                                        <p:cTn id="27" dur="1000" fill="hold"/>
                                        <p:tgtEl>
                                          <p:spTgt spid="24"/>
                                        </p:tgtEl>
                                        <p:attrNameLst>
                                          <p:attrName>ppt_x</p:attrName>
                                        </p:attrNameLst>
                                      </p:cBhvr>
                                      <p:tavLst>
                                        <p:tav tm="0">
                                          <p:val>
                                            <p:strVal val="#ppt_x"/>
                                          </p:val>
                                        </p:tav>
                                        <p:tav tm="100000">
                                          <p:val>
                                            <p:strVal val="#ppt_x"/>
                                          </p:val>
                                        </p:tav>
                                      </p:tavLst>
                                    </p:anim>
                                    <p:anim calcmode="lin" valueType="num">
                                      <p:cBhvr>
                                        <p:cTn id="28"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0" grpId="0" animBg="1"/>
      <p:bldP spid="2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个人品牌的作用</a:t>
            </a:r>
          </a:p>
        </p:txBody>
      </p:sp>
      <p:cxnSp>
        <p:nvCxnSpPr>
          <p:cNvPr id="5" name="直接连接符 4"/>
          <p:cNvCxnSpPr/>
          <p:nvPr/>
        </p:nvCxnSpPr>
        <p:spPr>
          <a:xfrm>
            <a:off x="1051010" y="1700583"/>
            <a:ext cx="0" cy="439306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cxnSp>
        <p:nvCxnSpPr>
          <p:cNvPr id="7" name="直接连接符 6"/>
          <p:cNvCxnSpPr/>
          <p:nvPr/>
        </p:nvCxnSpPr>
        <p:spPr>
          <a:xfrm>
            <a:off x="1198818" y="1700583"/>
            <a:ext cx="10442520"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cxnSp>
        <p:nvCxnSpPr>
          <p:cNvPr id="13" name="直接连接符 12"/>
          <p:cNvCxnSpPr/>
          <p:nvPr/>
        </p:nvCxnSpPr>
        <p:spPr>
          <a:xfrm>
            <a:off x="11641338" y="620322"/>
            <a:ext cx="0" cy="936226"/>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sp>
        <p:nvSpPr>
          <p:cNvPr id="19" name="Text Box 44"/>
          <p:cNvSpPr txBox="1">
            <a:spLocks noChangeArrowheads="1"/>
          </p:cNvSpPr>
          <p:nvPr/>
        </p:nvSpPr>
        <p:spPr bwMode="auto">
          <a:xfrm>
            <a:off x="2855640" y="538895"/>
            <a:ext cx="8713680" cy="1089671"/>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t>越来越多的人开始有意识地进行个人品牌塑造，包括那些想引起上级注意并得到提升的销售人员，那些想在学术方面有所建树从而受到尊敬并拿到高额顾问佣金的教授，以及那些处处注意打扮并追求炒作效应以求“鹤立鸡群”的歌手或演员。那么，个人品牌究竟有哪些作用呢？</a:t>
            </a:r>
            <a:endParaRPr lang="en-US" dirty="0"/>
          </a:p>
        </p:txBody>
      </p:sp>
      <p:sp>
        <p:nvSpPr>
          <p:cNvPr id="20" name="TextBox 19"/>
          <p:cNvSpPr txBox="1"/>
          <p:nvPr/>
        </p:nvSpPr>
        <p:spPr>
          <a:xfrm>
            <a:off x="593119" y="1952712"/>
            <a:ext cx="461665" cy="4347690"/>
          </a:xfrm>
          <a:prstGeom prst="rect">
            <a:avLst/>
          </a:prstGeom>
          <a:noFill/>
        </p:spPr>
        <p:txBody>
          <a:bodyPr vert="eaVert" wrap="square" rtlCol="0">
            <a:spAutoFit/>
          </a:bodyPr>
          <a:lstStyle/>
          <a:p>
            <a:pPr algn="ctr"/>
            <a:r>
              <a:rPr lang="zh-CN" altLang="en-US" spc="150" dirty="0">
                <a:solidFill>
                  <a:srgbClr val="FC6204"/>
                </a:solidFill>
                <a:latin typeface="微软雅黑" pitchFamily="34" charset="-122"/>
                <a:ea typeface="微软雅黑" pitchFamily="34" charset="-122"/>
              </a:rPr>
              <a:t>竞争优势</a:t>
            </a:r>
            <a:endParaRPr lang="en-US" spc="150" dirty="0">
              <a:solidFill>
                <a:srgbClr val="FC6204"/>
              </a:solidFill>
              <a:latin typeface="微软雅黑" pitchFamily="34" charset="-122"/>
              <a:ea typeface="微软雅黑" pitchFamily="34" charset="-122"/>
            </a:endParaRPr>
          </a:p>
        </p:txBody>
      </p:sp>
      <p:sp>
        <p:nvSpPr>
          <p:cNvPr id="23" name="椭圆 22"/>
          <p:cNvSpPr/>
          <p:nvPr/>
        </p:nvSpPr>
        <p:spPr>
          <a:xfrm>
            <a:off x="11497319" y="-315426"/>
            <a:ext cx="288038" cy="2880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1</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25" name="Text Box 44"/>
          <p:cNvSpPr txBox="1">
            <a:spLocks noChangeArrowheads="1"/>
          </p:cNvSpPr>
          <p:nvPr/>
        </p:nvSpPr>
        <p:spPr bwMode="auto">
          <a:xfrm>
            <a:off x="1342853" y="2852861"/>
            <a:ext cx="5041216" cy="241943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在市场上，品牌商品意味着卖的贵、卖的快、卖的好，因为消费者对品牌商品的价格不敏感。同样，一旦一个人成功地塑造起与众不同的优秀品牌，他就会为目标受众所熟知，在市场上会拥有稳固的地位，产生其与竞争对手显著的差异，并可依赖其知名度而得到相应的利益。正如像金子那样发光</a:t>
            </a:r>
            <a:r>
              <a:rPr lang="zh-CN" altLang="en-US" dirty="0"/>
              <a:t>，</a:t>
            </a:r>
            <a:r>
              <a:rPr lang="zh-CN" altLang="en-US" b="1" dirty="0">
                <a:solidFill>
                  <a:srgbClr val="FF0000"/>
                </a:solidFill>
              </a:rPr>
              <a:t>你能在人群中崭露自己，你就能步入精英的行列。</a:t>
            </a:r>
            <a:endParaRPr lang="en-US" b="1" dirty="0">
              <a:solidFill>
                <a:srgbClr val="FF0000"/>
              </a:solidFill>
            </a:endParaRPr>
          </a:p>
        </p:txBody>
      </p:sp>
      <p:pic>
        <p:nvPicPr>
          <p:cNvPr id="2050" name="Picture 2" descr="C:\Users\user\Desktop\未标题-1 拷贝.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558146" y="190078"/>
            <a:ext cx="4363018" cy="66683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4072284"/>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1000"/>
                                        <p:tgtEl>
                                          <p:spTgt spid="19"/>
                                        </p:tgtEl>
                                      </p:cBhvr>
                                    </p:animEffect>
                                    <p:anim calcmode="lin" valueType="num">
                                      <p:cBhvr>
                                        <p:cTn id="21" dur="1000" fill="hold"/>
                                        <p:tgtEl>
                                          <p:spTgt spid="19"/>
                                        </p:tgtEl>
                                        <p:attrNameLst>
                                          <p:attrName>ppt_x</p:attrName>
                                        </p:attrNameLst>
                                      </p:cBhvr>
                                      <p:tavLst>
                                        <p:tav tm="0">
                                          <p:val>
                                            <p:strVal val="#ppt_x"/>
                                          </p:val>
                                        </p:tav>
                                        <p:tav tm="100000">
                                          <p:val>
                                            <p:strVal val="#ppt_x"/>
                                          </p:val>
                                        </p:tav>
                                      </p:tavLst>
                                    </p:anim>
                                    <p:anim calcmode="lin" valueType="num">
                                      <p:cBhvr>
                                        <p:cTn id="22"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path" presetSubtype="0" accel="50000" decel="50000" fill="hold" grpId="0" nodeType="clickEffect">
                                  <p:stCondLst>
                                    <p:cond delay="0"/>
                                  </p:stCondLst>
                                  <p:childTnLst>
                                    <p:animMotion origin="layout" path="M -5.70535E-7 -0.01065 L -5.70535E-7 0.27291 " pathEditMode="relative" rAng="0" ptsTypes="AA">
                                      <p:cBhvr>
                                        <p:cTn id="26" dur="500" fill="hold"/>
                                        <p:tgtEl>
                                          <p:spTgt spid="23"/>
                                        </p:tgtEl>
                                        <p:attrNameLst>
                                          <p:attrName>ppt_x</p:attrName>
                                          <p:attrName>ppt_y</p:attrName>
                                        </p:attrNameLst>
                                      </p:cBhvr>
                                      <p:rCtr x="0" y="14167"/>
                                    </p:animMotion>
                                  </p:childTnLst>
                                </p:cTn>
                              </p:par>
                            </p:childTnLst>
                          </p:cTn>
                        </p:par>
                        <p:par>
                          <p:cTn id="27" fill="hold">
                            <p:stCondLst>
                              <p:cond delay="500"/>
                            </p:stCondLst>
                            <p:childTnLst>
                              <p:par>
                                <p:cTn id="28" presetID="42" presetClass="path" presetSubtype="0" accel="50000" decel="50000" fill="hold" grpId="1" nodeType="afterEffect">
                                  <p:stCondLst>
                                    <p:cond delay="0"/>
                                  </p:stCondLst>
                                  <p:childTnLst>
                                    <p:animMotion origin="layout" path="M -5.70535E-7 0.27292 L -0.86857 0.27292 " pathEditMode="relative" rAng="0" ptsTypes="AA">
                                      <p:cBhvr>
                                        <p:cTn id="29" dur="2000" fill="hold"/>
                                        <p:tgtEl>
                                          <p:spTgt spid="23"/>
                                        </p:tgtEl>
                                        <p:attrNameLst>
                                          <p:attrName>ppt_x</p:attrName>
                                          <p:attrName>ppt_y</p:attrName>
                                        </p:attrNameLst>
                                      </p:cBhvr>
                                      <p:rCtr x="-43428" y="0"/>
                                    </p:animMotion>
                                  </p:childTnLst>
                                </p:cTn>
                              </p:par>
                            </p:childTnLst>
                          </p:cTn>
                        </p:par>
                        <p:par>
                          <p:cTn id="30" fill="hold">
                            <p:stCondLst>
                              <p:cond delay="2500"/>
                            </p:stCondLst>
                            <p:childTnLst>
                              <p:par>
                                <p:cTn id="31" presetID="42" presetClass="path" presetSubtype="0" accel="50000" decel="50000" fill="hold" grpId="2" nodeType="afterEffect">
                                  <p:stCondLst>
                                    <p:cond delay="0"/>
                                  </p:stCondLst>
                                  <p:childTnLst>
                                    <p:animMotion origin="layout" path="M -0.86857 0.27292 L -0.86857 0.33611 " pathEditMode="relative" rAng="0" ptsTypes="AA">
                                      <p:cBhvr>
                                        <p:cTn id="32" dur="500" fill="hold"/>
                                        <p:tgtEl>
                                          <p:spTgt spid="23"/>
                                        </p:tgtEl>
                                        <p:attrNameLst>
                                          <p:attrName>ppt_x</p:attrName>
                                          <p:attrName>ppt_y</p:attrName>
                                        </p:attrNameLst>
                                      </p:cBhvr>
                                      <p:rCtr x="0" y="3148"/>
                                    </p:animMotion>
                                  </p:childTnLst>
                                </p:cTn>
                              </p:par>
                            </p:childTnLst>
                          </p:cTn>
                        </p:par>
                        <p:par>
                          <p:cTn id="33" fill="hold">
                            <p:stCondLst>
                              <p:cond delay="3000"/>
                            </p:stCondLst>
                            <p:childTnLst>
                              <p:par>
                                <p:cTn id="34" presetID="47" presetClass="entr" presetSubtype="0"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1000"/>
                                        <p:tgtEl>
                                          <p:spTgt spid="20"/>
                                        </p:tgtEl>
                                      </p:cBhvr>
                                    </p:animEffect>
                                    <p:anim calcmode="lin" valueType="num">
                                      <p:cBhvr>
                                        <p:cTn id="37" dur="1000" fill="hold"/>
                                        <p:tgtEl>
                                          <p:spTgt spid="20"/>
                                        </p:tgtEl>
                                        <p:attrNameLst>
                                          <p:attrName>ppt_x</p:attrName>
                                        </p:attrNameLst>
                                      </p:cBhvr>
                                      <p:tavLst>
                                        <p:tav tm="0">
                                          <p:val>
                                            <p:strVal val="#ppt_x"/>
                                          </p:val>
                                        </p:tav>
                                        <p:tav tm="100000">
                                          <p:val>
                                            <p:strVal val="#ppt_x"/>
                                          </p:val>
                                        </p:tav>
                                      </p:tavLst>
                                    </p:anim>
                                    <p:anim calcmode="lin" valueType="num">
                                      <p:cBhvr>
                                        <p:cTn id="3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1000"/>
                                        <p:tgtEl>
                                          <p:spTgt spid="25"/>
                                        </p:tgtEl>
                                      </p:cBhvr>
                                    </p:animEffect>
                                    <p:anim calcmode="lin" valueType="num">
                                      <p:cBhvr>
                                        <p:cTn id="44" dur="1000" fill="hold"/>
                                        <p:tgtEl>
                                          <p:spTgt spid="25"/>
                                        </p:tgtEl>
                                        <p:attrNameLst>
                                          <p:attrName>ppt_x</p:attrName>
                                        </p:attrNameLst>
                                      </p:cBhvr>
                                      <p:tavLst>
                                        <p:tav tm="0">
                                          <p:val>
                                            <p:strVal val="#ppt_x"/>
                                          </p:val>
                                        </p:tav>
                                        <p:tav tm="100000">
                                          <p:val>
                                            <p:strVal val="#ppt_x"/>
                                          </p:val>
                                        </p:tav>
                                      </p:tavLst>
                                    </p:anim>
                                    <p:anim calcmode="lin" valueType="num">
                                      <p:cBhvr>
                                        <p:cTn id="45" dur="1000" fill="hold"/>
                                        <p:tgtEl>
                                          <p:spTgt spid="25"/>
                                        </p:tgtEl>
                                        <p:attrNameLst>
                                          <p:attrName>ppt_y</p:attrName>
                                        </p:attrNameLst>
                                      </p:cBhvr>
                                      <p:tavLst>
                                        <p:tav tm="0">
                                          <p:val>
                                            <p:strVal val="#ppt_y+.1"/>
                                          </p:val>
                                        </p:tav>
                                        <p:tav tm="100000">
                                          <p:val>
                                            <p:strVal val="#ppt_y"/>
                                          </p:val>
                                        </p:tav>
                                      </p:tavLst>
                                    </p:anim>
                                  </p:childTnLst>
                                </p:cTn>
                              </p:par>
                              <p:par>
                                <p:cTn id="46" presetID="10" presetClass="entr" presetSubtype="0" fill="hold" nodeType="withEffect">
                                  <p:stCondLst>
                                    <p:cond delay="0"/>
                                  </p:stCondLst>
                                  <p:childTnLst>
                                    <p:set>
                                      <p:cBhvr>
                                        <p:cTn id="47" dur="1" fill="hold">
                                          <p:stCondLst>
                                            <p:cond delay="0"/>
                                          </p:stCondLst>
                                        </p:cTn>
                                        <p:tgtEl>
                                          <p:spTgt spid="2050"/>
                                        </p:tgtEl>
                                        <p:attrNameLst>
                                          <p:attrName>style.visibility</p:attrName>
                                        </p:attrNameLst>
                                      </p:cBhvr>
                                      <p:to>
                                        <p:strVal val="visible"/>
                                      </p:to>
                                    </p:set>
                                    <p:animEffect transition="in" filter="fade">
                                      <p:cBhvr>
                                        <p:cTn id="48" dur="3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3" grpId="0" animBg="1"/>
      <p:bldP spid="23" grpId="1" animBg="1"/>
      <p:bldP spid="23" grpId="2" animBg="1"/>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个人品牌的作用</a:t>
            </a:r>
          </a:p>
        </p:txBody>
      </p:sp>
      <p:cxnSp>
        <p:nvCxnSpPr>
          <p:cNvPr id="5" name="直接连接符 4"/>
          <p:cNvCxnSpPr/>
          <p:nvPr/>
        </p:nvCxnSpPr>
        <p:spPr>
          <a:xfrm>
            <a:off x="1051010" y="1700583"/>
            <a:ext cx="0" cy="439306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sp>
        <p:nvSpPr>
          <p:cNvPr id="20" name="TextBox 19"/>
          <p:cNvSpPr txBox="1"/>
          <p:nvPr/>
        </p:nvSpPr>
        <p:spPr>
          <a:xfrm>
            <a:off x="593119" y="1952712"/>
            <a:ext cx="461665" cy="4347690"/>
          </a:xfrm>
          <a:prstGeom prst="rect">
            <a:avLst/>
          </a:prstGeom>
          <a:noFill/>
        </p:spPr>
        <p:txBody>
          <a:bodyPr vert="eaVert" wrap="square" rtlCol="0">
            <a:spAutoFit/>
          </a:bodyPr>
          <a:lstStyle/>
          <a:p>
            <a:pPr algn="ctr"/>
            <a:r>
              <a:rPr lang="zh-CN" altLang="en-US" spc="150" dirty="0">
                <a:solidFill>
                  <a:srgbClr val="FC6204"/>
                </a:solidFill>
                <a:latin typeface="微软雅黑" pitchFamily="34" charset="-122"/>
                <a:ea typeface="微软雅黑" pitchFamily="34" charset="-122"/>
              </a:rPr>
              <a:t>建立信任</a:t>
            </a:r>
            <a:endParaRPr lang="en-US" spc="150" dirty="0">
              <a:solidFill>
                <a:srgbClr val="FC6204"/>
              </a:solidFill>
              <a:latin typeface="微软雅黑" pitchFamily="34" charset="-122"/>
              <a:ea typeface="微软雅黑" pitchFamily="34" charset="-122"/>
            </a:endParaRPr>
          </a:p>
        </p:txBody>
      </p:sp>
      <p:sp>
        <p:nvSpPr>
          <p:cNvPr id="10" name="椭圆 9"/>
          <p:cNvSpPr/>
          <p:nvPr/>
        </p:nvSpPr>
        <p:spPr>
          <a:xfrm>
            <a:off x="910749" y="6885388"/>
            <a:ext cx="288038" cy="2880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24" name="Text Box 44"/>
          <p:cNvSpPr txBox="1">
            <a:spLocks noChangeArrowheads="1"/>
          </p:cNvSpPr>
          <p:nvPr/>
        </p:nvSpPr>
        <p:spPr bwMode="auto">
          <a:xfrm>
            <a:off x="8544591" y="1988653"/>
            <a:ext cx="3312799" cy="308432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我们在市场上买商品，愿意购买一些品牌商品，因为品牌商品知名度高，美誉度好，质量会有保证，虽然卖的贵，大家仍然愿意购买。这是因为大家对品牌产品的信任。同样，</a:t>
            </a:r>
            <a:r>
              <a:rPr lang="zh-CN" altLang="en-US" b="1" dirty="0">
                <a:solidFill>
                  <a:srgbClr val="FF0000"/>
                </a:solidFill>
              </a:rPr>
              <a:t>一个人拥有了良好的个人品牌，也会让人觉得你值得信赖</a:t>
            </a:r>
            <a:r>
              <a:rPr lang="zh-CN" altLang="en-US" dirty="0"/>
              <a:t>，</a:t>
            </a:r>
            <a:r>
              <a:rPr lang="zh-CN" altLang="en-US" dirty="0">
                <a:solidFill>
                  <a:schemeClr val="tx1">
                    <a:lumMod val="65000"/>
                    <a:lumOff val="35000"/>
                  </a:schemeClr>
                </a:solidFill>
              </a:rPr>
              <a:t>这样，你在于别人的合作过程，就更易于建立信任。</a:t>
            </a:r>
            <a:endParaRPr lang="en-US" dirty="0">
              <a:solidFill>
                <a:schemeClr val="tx1">
                  <a:lumMod val="65000"/>
                  <a:lumOff val="35000"/>
                </a:schemeClr>
              </a:solidFill>
            </a:endParaRPr>
          </a:p>
        </p:txBody>
      </p:sp>
      <p:cxnSp>
        <p:nvCxnSpPr>
          <p:cNvPr id="25" name="直接连接符 24"/>
          <p:cNvCxnSpPr/>
          <p:nvPr/>
        </p:nvCxnSpPr>
        <p:spPr>
          <a:xfrm>
            <a:off x="1198818" y="1700583"/>
            <a:ext cx="576139"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cxnSp>
        <p:nvCxnSpPr>
          <p:cNvPr id="26" name="直接连接符 25"/>
          <p:cNvCxnSpPr/>
          <p:nvPr/>
        </p:nvCxnSpPr>
        <p:spPr>
          <a:xfrm>
            <a:off x="11643048" y="5072976"/>
            <a:ext cx="0" cy="1020668"/>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cxnSp>
        <p:nvCxnSpPr>
          <p:cNvPr id="33" name="直接连接符 32"/>
          <p:cNvCxnSpPr/>
          <p:nvPr/>
        </p:nvCxnSpPr>
        <p:spPr>
          <a:xfrm>
            <a:off x="8544591" y="1700583"/>
            <a:ext cx="3098457"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pic>
        <p:nvPicPr>
          <p:cNvPr id="3075" name="Picture 3" descr="D:\Teliss_Tong\Copy\定期备份\工作备份\！PPT图片及版面资源\06-PPT精选插图\03-人物\Business_People_017_1024x683.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916756" y="908392"/>
            <a:ext cx="6442067" cy="4295804"/>
          </a:xfrm>
          <a:prstGeom prst="rect">
            <a:avLst/>
          </a:prstGeom>
          <a:noFill/>
          <a:ln w="28575">
            <a:solidFill>
              <a:srgbClr val="FF0066"/>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88355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grpId="0" nodeType="afterEffect">
                                  <p:stCondLst>
                                    <p:cond delay="0"/>
                                  </p:stCondLst>
                                  <p:childTnLst>
                                    <p:animMotion origin="layout" path="M -2.11932E-6 -2.22045E-16 L -2.11932E-6 -0.71389 " pathEditMode="relative" rAng="0" ptsTypes="AA">
                                      <p:cBhvr>
                                        <p:cTn id="6" dur="500" fill="hold"/>
                                        <p:tgtEl>
                                          <p:spTgt spid="10"/>
                                        </p:tgtEl>
                                        <p:attrNameLst>
                                          <p:attrName>ppt_x</p:attrName>
                                          <p:attrName>ppt_y</p:attrName>
                                        </p:attrNameLst>
                                      </p:cBhvr>
                                      <p:rCtr x="0" y="-35694"/>
                                    </p:animMotion>
                                  </p:childTnLst>
                                </p:cTn>
                              </p:par>
                            </p:childTnLst>
                          </p:cTn>
                        </p:par>
                        <p:par>
                          <p:cTn id="7" fill="hold">
                            <p:stCondLst>
                              <p:cond delay="500"/>
                            </p:stCondLst>
                            <p:childTnLst>
                              <p:par>
                                <p:cTn id="8" presetID="47" presetClass="entr" presetSubtype="0" fill="hold" grpId="0" nodeType="after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1000"/>
                                        <p:tgtEl>
                                          <p:spTgt spid="20"/>
                                        </p:tgtEl>
                                      </p:cBhvr>
                                    </p:animEffect>
                                    <p:anim calcmode="lin" valueType="num">
                                      <p:cBhvr>
                                        <p:cTn id="11" dur="1000" fill="hold"/>
                                        <p:tgtEl>
                                          <p:spTgt spid="20"/>
                                        </p:tgtEl>
                                        <p:attrNameLst>
                                          <p:attrName>ppt_x</p:attrName>
                                        </p:attrNameLst>
                                      </p:cBhvr>
                                      <p:tavLst>
                                        <p:tav tm="0">
                                          <p:val>
                                            <p:strVal val="#ppt_x"/>
                                          </p:val>
                                        </p:tav>
                                        <p:tav tm="100000">
                                          <p:val>
                                            <p:strVal val="#ppt_x"/>
                                          </p:val>
                                        </p:tav>
                                      </p:tavLst>
                                    </p:anim>
                                    <p:anim calcmode="lin" valueType="num">
                                      <p:cBhvr>
                                        <p:cTn id="12" dur="1000" fill="hold"/>
                                        <p:tgtEl>
                                          <p:spTgt spid="20"/>
                                        </p:tgtEl>
                                        <p:attrNameLst>
                                          <p:attrName>ppt_y</p:attrName>
                                        </p:attrNameLst>
                                      </p:cBhvr>
                                      <p:tavLst>
                                        <p:tav tm="0">
                                          <p:val>
                                            <p:strVal val="#ppt_y-.1"/>
                                          </p:val>
                                        </p:tav>
                                        <p:tav tm="100000">
                                          <p:val>
                                            <p:strVal val="#ppt_y"/>
                                          </p:val>
                                        </p:tav>
                                      </p:tavLst>
                                    </p:anim>
                                  </p:childTnLst>
                                </p:cTn>
                              </p:par>
                            </p:childTnLst>
                          </p:cTn>
                        </p:par>
                        <p:par>
                          <p:cTn id="13" fill="hold">
                            <p:stCondLst>
                              <p:cond delay="1500"/>
                            </p:stCondLst>
                            <p:childTnLst>
                              <p:par>
                                <p:cTn id="14" presetID="22" presetClass="entr" presetSubtype="8" fill="hold"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wipe(left)">
                                      <p:cBhvr>
                                        <p:cTn id="16" dur="500"/>
                                        <p:tgtEl>
                                          <p:spTgt spid="25"/>
                                        </p:tgtEl>
                                      </p:cBhvr>
                                    </p:animEffect>
                                  </p:childTnLst>
                                </p:cTn>
                              </p:par>
                              <p:par>
                                <p:cTn id="17" presetID="22" presetClass="entr" presetSubtype="8" fill="hold" nodeType="with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left)">
                                      <p:cBhvr>
                                        <p:cTn id="19" dur="500"/>
                                        <p:tgtEl>
                                          <p:spTgt spid="33"/>
                                        </p:tgtEl>
                                      </p:cBhvr>
                                    </p:animEffect>
                                  </p:childTnLst>
                                </p:cTn>
                              </p:par>
                              <p:par>
                                <p:cTn id="20" presetID="22" presetClass="entr" presetSubtype="1"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wipe(up)">
                                      <p:cBhvr>
                                        <p:cTn id="22" dur="500"/>
                                        <p:tgtEl>
                                          <p:spTgt spid="26"/>
                                        </p:tgtEl>
                                      </p:cBhvr>
                                    </p:animEffect>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1000"/>
                                        <p:tgtEl>
                                          <p:spTgt spid="24"/>
                                        </p:tgtEl>
                                      </p:cBhvr>
                                    </p:animEffect>
                                    <p:anim calcmode="lin" valueType="num">
                                      <p:cBhvr>
                                        <p:cTn id="27" dur="1000" fill="hold"/>
                                        <p:tgtEl>
                                          <p:spTgt spid="24"/>
                                        </p:tgtEl>
                                        <p:attrNameLst>
                                          <p:attrName>ppt_x</p:attrName>
                                        </p:attrNameLst>
                                      </p:cBhvr>
                                      <p:tavLst>
                                        <p:tav tm="0">
                                          <p:val>
                                            <p:strVal val="#ppt_x"/>
                                          </p:val>
                                        </p:tav>
                                        <p:tav tm="100000">
                                          <p:val>
                                            <p:strVal val="#ppt_x"/>
                                          </p:val>
                                        </p:tav>
                                      </p:tavLst>
                                    </p:anim>
                                    <p:anim calcmode="lin" valueType="num">
                                      <p:cBhvr>
                                        <p:cTn id="28" dur="1000" fill="hold"/>
                                        <p:tgtEl>
                                          <p:spTgt spid="24"/>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0"/>
                                  </p:stCondLst>
                                  <p:childTnLst>
                                    <p:set>
                                      <p:cBhvr>
                                        <p:cTn id="30" dur="1" fill="hold">
                                          <p:stCondLst>
                                            <p:cond delay="0"/>
                                          </p:stCondLst>
                                        </p:cTn>
                                        <p:tgtEl>
                                          <p:spTgt spid="3075"/>
                                        </p:tgtEl>
                                        <p:attrNameLst>
                                          <p:attrName>style.visibility</p:attrName>
                                        </p:attrNameLst>
                                      </p:cBhvr>
                                      <p:to>
                                        <p:strVal val="visible"/>
                                      </p:to>
                                    </p:set>
                                    <p:animEffect transition="in" filter="fade">
                                      <p:cBhvr>
                                        <p:cTn id="31" dur="1000"/>
                                        <p:tgtEl>
                                          <p:spTgt spid="3075"/>
                                        </p:tgtEl>
                                      </p:cBhvr>
                                    </p:animEffect>
                                    <p:anim calcmode="lin" valueType="num">
                                      <p:cBhvr>
                                        <p:cTn id="32" dur="1000" fill="hold"/>
                                        <p:tgtEl>
                                          <p:spTgt spid="3075"/>
                                        </p:tgtEl>
                                        <p:attrNameLst>
                                          <p:attrName>ppt_x</p:attrName>
                                        </p:attrNameLst>
                                      </p:cBhvr>
                                      <p:tavLst>
                                        <p:tav tm="0">
                                          <p:val>
                                            <p:strVal val="#ppt_x"/>
                                          </p:val>
                                        </p:tav>
                                        <p:tav tm="100000">
                                          <p:val>
                                            <p:strVal val="#ppt_x"/>
                                          </p:val>
                                        </p:tav>
                                      </p:tavLst>
                                    </p:anim>
                                    <p:anim calcmode="lin" valueType="num">
                                      <p:cBhvr>
                                        <p:cTn id="33" dur="1000" fill="hold"/>
                                        <p:tgtEl>
                                          <p:spTgt spid="30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0" grpId="0" animBg="1"/>
      <p:bldP spid="2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个人品牌的作用</a:t>
            </a:r>
          </a:p>
        </p:txBody>
      </p:sp>
      <p:cxnSp>
        <p:nvCxnSpPr>
          <p:cNvPr id="5" name="直接连接符 4"/>
          <p:cNvCxnSpPr/>
          <p:nvPr/>
        </p:nvCxnSpPr>
        <p:spPr>
          <a:xfrm>
            <a:off x="1051010" y="1700583"/>
            <a:ext cx="0" cy="439306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sp>
        <p:nvSpPr>
          <p:cNvPr id="20" name="TextBox 19"/>
          <p:cNvSpPr txBox="1"/>
          <p:nvPr/>
        </p:nvSpPr>
        <p:spPr>
          <a:xfrm>
            <a:off x="593119" y="1952712"/>
            <a:ext cx="461665" cy="4347690"/>
          </a:xfrm>
          <a:prstGeom prst="rect">
            <a:avLst/>
          </a:prstGeom>
          <a:noFill/>
        </p:spPr>
        <p:txBody>
          <a:bodyPr vert="eaVert" wrap="square" rtlCol="0">
            <a:spAutoFit/>
          </a:bodyPr>
          <a:lstStyle/>
          <a:p>
            <a:pPr algn="ctr"/>
            <a:r>
              <a:rPr lang="zh-CN" altLang="en-US" spc="150" dirty="0">
                <a:solidFill>
                  <a:srgbClr val="FC6204"/>
                </a:solidFill>
                <a:latin typeface="微软雅黑" pitchFamily="34" charset="-122"/>
                <a:ea typeface="微软雅黑" pitchFamily="34" charset="-122"/>
              </a:rPr>
              <a:t>存储增值</a:t>
            </a:r>
            <a:endParaRPr lang="en-US" spc="150" dirty="0">
              <a:solidFill>
                <a:srgbClr val="FC6204"/>
              </a:solidFill>
              <a:latin typeface="微软雅黑" pitchFamily="34" charset="-122"/>
              <a:ea typeface="微软雅黑" pitchFamily="34" charset="-122"/>
            </a:endParaRPr>
          </a:p>
        </p:txBody>
      </p:sp>
      <p:sp>
        <p:nvSpPr>
          <p:cNvPr id="10" name="椭圆 9"/>
          <p:cNvSpPr/>
          <p:nvPr/>
        </p:nvSpPr>
        <p:spPr>
          <a:xfrm>
            <a:off x="910749" y="6885388"/>
            <a:ext cx="288038" cy="2880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3</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24" name="Text Box 44"/>
          <p:cNvSpPr txBox="1">
            <a:spLocks noChangeArrowheads="1"/>
          </p:cNvSpPr>
          <p:nvPr/>
        </p:nvSpPr>
        <p:spPr bwMode="auto">
          <a:xfrm>
            <a:off x="8544591" y="2492774"/>
            <a:ext cx="3312799" cy="208672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企业品牌可以帮助企业存储形象、商誉、价值，并使得品牌资产随着品牌的提升而不断增值。同样，</a:t>
            </a:r>
            <a:r>
              <a:rPr lang="zh-CN" altLang="en-US" b="1" dirty="0">
                <a:solidFill>
                  <a:srgbClr val="FF0000"/>
                </a:solidFill>
              </a:rPr>
              <a:t>个人品牌也是一个人的无形资产</a:t>
            </a:r>
            <a:r>
              <a:rPr lang="en-US" altLang="zh-CN" dirty="0">
                <a:solidFill>
                  <a:schemeClr val="tx1">
                    <a:lumMod val="65000"/>
                    <a:lumOff val="35000"/>
                  </a:schemeClr>
                </a:solidFill>
              </a:rPr>
              <a:t>——</a:t>
            </a:r>
            <a:r>
              <a:rPr lang="zh-CN" altLang="en-US" dirty="0">
                <a:solidFill>
                  <a:schemeClr val="tx1">
                    <a:lumMod val="65000"/>
                    <a:lumOff val="35000"/>
                  </a:schemeClr>
                </a:solidFill>
              </a:rPr>
              <a:t>形象、能力、素质、声誉等，它也会随着个人品牌的提升而</a:t>
            </a:r>
            <a:r>
              <a:rPr lang="zh-CN" altLang="en-US" b="1" dirty="0">
                <a:solidFill>
                  <a:srgbClr val="FF0000"/>
                </a:solidFill>
              </a:rPr>
              <a:t>不断增值。</a:t>
            </a:r>
            <a:endParaRPr lang="en-US" b="1" dirty="0">
              <a:solidFill>
                <a:srgbClr val="FF0000"/>
              </a:solidFill>
            </a:endParaRPr>
          </a:p>
        </p:txBody>
      </p:sp>
      <p:cxnSp>
        <p:nvCxnSpPr>
          <p:cNvPr id="25" name="直接连接符 24"/>
          <p:cNvCxnSpPr/>
          <p:nvPr/>
        </p:nvCxnSpPr>
        <p:spPr>
          <a:xfrm>
            <a:off x="1198818" y="1700583"/>
            <a:ext cx="864209"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cxnSp>
        <p:nvCxnSpPr>
          <p:cNvPr id="26" name="直接连接符 25"/>
          <p:cNvCxnSpPr/>
          <p:nvPr/>
        </p:nvCxnSpPr>
        <p:spPr>
          <a:xfrm>
            <a:off x="11643048" y="5072976"/>
            <a:ext cx="0" cy="1020668"/>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cxnSp>
        <p:nvCxnSpPr>
          <p:cNvPr id="33" name="直接连接符 32"/>
          <p:cNvCxnSpPr/>
          <p:nvPr/>
        </p:nvCxnSpPr>
        <p:spPr>
          <a:xfrm>
            <a:off x="8544591" y="1700583"/>
            <a:ext cx="3098457"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cxnSp>
        <p:nvCxnSpPr>
          <p:cNvPr id="12" name="直接连接符 11"/>
          <p:cNvCxnSpPr/>
          <p:nvPr/>
        </p:nvCxnSpPr>
        <p:spPr>
          <a:xfrm>
            <a:off x="11641338" y="1844618"/>
            <a:ext cx="0" cy="432056"/>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pic>
        <p:nvPicPr>
          <p:cNvPr id="5122" name="Picture 2" descr="C:\Users\user\Desktop\未标题-3 拷贝.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855219" y="583073"/>
            <a:ext cx="4761305" cy="50359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72988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grpId="0" nodeType="afterEffect">
                                  <p:stCondLst>
                                    <p:cond delay="0"/>
                                  </p:stCondLst>
                                  <p:childTnLst>
                                    <p:animMotion origin="layout" path="M -2.11932E-6 -2.22045E-16 L -2.11932E-6 -0.71389 " pathEditMode="relative" rAng="0" ptsTypes="AA">
                                      <p:cBhvr>
                                        <p:cTn id="6" dur="500" fill="hold"/>
                                        <p:tgtEl>
                                          <p:spTgt spid="10"/>
                                        </p:tgtEl>
                                        <p:attrNameLst>
                                          <p:attrName>ppt_x</p:attrName>
                                          <p:attrName>ppt_y</p:attrName>
                                        </p:attrNameLst>
                                      </p:cBhvr>
                                      <p:rCtr x="0" y="-35694"/>
                                    </p:animMotion>
                                  </p:childTnLst>
                                </p:cTn>
                              </p:par>
                            </p:childTnLst>
                          </p:cTn>
                        </p:par>
                        <p:par>
                          <p:cTn id="7" fill="hold">
                            <p:stCondLst>
                              <p:cond delay="500"/>
                            </p:stCondLst>
                            <p:childTnLst>
                              <p:par>
                                <p:cTn id="8" presetID="47" presetClass="entr" presetSubtype="0" fill="hold" grpId="0" nodeType="after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1000"/>
                                        <p:tgtEl>
                                          <p:spTgt spid="20"/>
                                        </p:tgtEl>
                                      </p:cBhvr>
                                    </p:animEffect>
                                    <p:anim calcmode="lin" valueType="num">
                                      <p:cBhvr>
                                        <p:cTn id="11" dur="1000" fill="hold"/>
                                        <p:tgtEl>
                                          <p:spTgt spid="20"/>
                                        </p:tgtEl>
                                        <p:attrNameLst>
                                          <p:attrName>ppt_x</p:attrName>
                                        </p:attrNameLst>
                                      </p:cBhvr>
                                      <p:tavLst>
                                        <p:tav tm="0">
                                          <p:val>
                                            <p:strVal val="#ppt_x"/>
                                          </p:val>
                                        </p:tav>
                                        <p:tav tm="100000">
                                          <p:val>
                                            <p:strVal val="#ppt_x"/>
                                          </p:val>
                                        </p:tav>
                                      </p:tavLst>
                                    </p:anim>
                                    <p:anim calcmode="lin" valueType="num">
                                      <p:cBhvr>
                                        <p:cTn id="12" dur="1000" fill="hold"/>
                                        <p:tgtEl>
                                          <p:spTgt spid="20"/>
                                        </p:tgtEl>
                                        <p:attrNameLst>
                                          <p:attrName>ppt_y</p:attrName>
                                        </p:attrNameLst>
                                      </p:cBhvr>
                                      <p:tavLst>
                                        <p:tav tm="0">
                                          <p:val>
                                            <p:strVal val="#ppt_y-.1"/>
                                          </p:val>
                                        </p:tav>
                                        <p:tav tm="100000">
                                          <p:val>
                                            <p:strVal val="#ppt_y"/>
                                          </p:val>
                                        </p:tav>
                                      </p:tavLst>
                                    </p:anim>
                                  </p:childTnLst>
                                </p:cTn>
                              </p:par>
                            </p:childTnLst>
                          </p:cTn>
                        </p:par>
                        <p:par>
                          <p:cTn id="13" fill="hold">
                            <p:stCondLst>
                              <p:cond delay="1500"/>
                            </p:stCondLst>
                            <p:childTnLst>
                              <p:par>
                                <p:cTn id="14" presetID="22" presetClass="entr" presetSubtype="1"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up)">
                                      <p:cBhvr>
                                        <p:cTn id="16" dur="500"/>
                                        <p:tgtEl>
                                          <p:spTgt spid="12"/>
                                        </p:tgtEl>
                                      </p:cBhvr>
                                    </p:animEffect>
                                  </p:childTnLst>
                                </p:cTn>
                              </p:par>
                              <p:par>
                                <p:cTn id="17" presetID="22" presetClass="entr" presetSubtype="8" fill="hold"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left)">
                                      <p:cBhvr>
                                        <p:cTn id="19" dur="500"/>
                                        <p:tgtEl>
                                          <p:spTgt spid="25"/>
                                        </p:tgtEl>
                                      </p:cBhvr>
                                    </p:animEffect>
                                  </p:childTnLst>
                                </p:cTn>
                              </p:par>
                              <p:par>
                                <p:cTn id="20" presetID="22" presetClass="entr" presetSubtype="8" fill="hold"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wipe(left)">
                                      <p:cBhvr>
                                        <p:cTn id="22" dur="500"/>
                                        <p:tgtEl>
                                          <p:spTgt spid="33"/>
                                        </p:tgtEl>
                                      </p:cBhvr>
                                    </p:animEffect>
                                  </p:childTnLst>
                                </p:cTn>
                              </p:par>
                              <p:par>
                                <p:cTn id="23" presetID="22" presetClass="entr" presetSubtype="1" fill="hold" nodeType="with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wipe(up)">
                                      <p:cBhvr>
                                        <p:cTn id="25" dur="500"/>
                                        <p:tgtEl>
                                          <p:spTgt spid="26"/>
                                        </p:tgtEl>
                                      </p:cBhvr>
                                    </p:animEffect>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1000"/>
                                        <p:tgtEl>
                                          <p:spTgt spid="24"/>
                                        </p:tgtEl>
                                      </p:cBhvr>
                                    </p:animEffect>
                                    <p:anim calcmode="lin" valueType="num">
                                      <p:cBhvr>
                                        <p:cTn id="30" dur="1000" fill="hold"/>
                                        <p:tgtEl>
                                          <p:spTgt spid="24"/>
                                        </p:tgtEl>
                                        <p:attrNameLst>
                                          <p:attrName>ppt_x</p:attrName>
                                        </p:attrNameLst>
                                      </p:cBhvr>
                                      <p:tavLst>
                                        <p:tav tm="0">
                                          <p:val>
                                            <p:strVal val="#ppt_x"/>
                                          </p:val>
                                        </p:tav>
                                        <p:tav tm="100000">
                                          <p:val>
                                            <p:strVal val="#ppt_x"/>
                                          </p:val>
                                        </p:tav>
                                      </p:tavLst>
                                    </p:anim>
                                    <p:anim calcmode="lin" valueType="num">
                                      <p:cBhvr>
                                        <p:cTn id="31" dur="1000" fill="hold"/>
                                        <p:tgtEl>
                                          <p:spTgt spid="24"/>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5122"/>
                                        </p:tgtEl>
                                        <p:attrNameLst>
                                          <p:attrName>style.visibility</p:attrName>
                                        </p:attrNameLst>
                                      </p:cBhvr>
                                      <p:to>
                                        <p:strVal val="visible"/>
                                      </p:to>
                                    </p:set>
                                    <p:animEffect transition="in" filter="fade">
                                      <p:cBhvr>
                                        <p:cTn id="34" dur="1000"/>
                                        <p:tgtEl>
                                          <p:spTgt spid="5122"/>
                                        </p:tgtEl>
                                      </p:cBhvr>
                                    </p:animEffect>
                                    <p:anim calcmode="lin" valueType="num">
                                      <p:cBhvr>
                                        <p:cTn id="35" dur="1000" fill="hold"/>
                                        <p:tgtEl>
                                          <p:spTgt spid="5122"/>
                                        </p:tgtEl>
                                        <p:attrNameLst>
                                          <p:attrName>ppt_x</p:attrName>
                                        </p:attrNameLst>
                                      </p:cBhvr>
                                      <p:tavLst>
                                        <p:tav tm="0">
                                          <p:val>
                                            <p:strVal val="#ppt_x"/>
                                          </p:val>
                                        </p:tav>
                                        <p:tav tm="100000">
                                          <p:val>
                                            <p:strVal val="#ppt_x"/>
                                          </p:val>
                                        </p:tav>
                                      </p:tavLst>
                                    </p:anim>
                                    <p:anim calcmode="lin" valueType="num">
                                      <p:cBhvr>
                                        <p:cTn id="36" dur="1000" fill="hold"/>
                                        <p:tgtEl>
                                          <p:spTgt spid="51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0" grpId="0" animBg="1"/>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descr="C:\Users\user\Desktop\Photoxpress_5568237.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913243" y="908391"/>
            <a:ext cx="6453665" cy="4302443"/>
          </a:xfrm>
          <a:prstGeom prst="rect">
            <a:avLst/>
          </a:prstGeom>
          <a:noFill/>
          <a:ln w="28575">
            <a:solidFill>
              <a:srgbClr val="FF0066"/>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个人品牌的作用</a:t>
            </a:r>
          </a:p>
        </p:txBody>
      </p:sp>
      <p:cxnSp>
        <p:nvCxnSpPr>
          <p:cNvPr id="5" name="直接连接符 4"/>
          <p:cNvCxnSpPr/>
          <p:nvPr/>
        </p:nvCxnSpPr>
        <p:spPr>
          <a:xfrm>
            <a:off x="1051010" y="1700583"/>
            <a:ext cx="0" cy="439306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sp>
        <p:nvSpPr>
          <p:cNvPr id="20" name="TextBox 19"/>
          <p:cNvSpPr txBox="1"/>
          <p:nvPr/>
        </p:nvSpPr>
        <p:spPr>
          <a:xfrm>
            <a:off x="593119" y="1952712"/>
            <a:ext cx="461665" cy="4347690"/>
          </a:xfrm>
          <a:prstGeom prst="rect">
            <a:avLst/>
          </a:prstGeom>
          <a:noFill/>
        </p:spPr>
        <p:txBody>
          <a:bodyPr vert="eaVert" wrap="square" rtlCol="0">
            <a:spAutoFit/>
          </a:bodyPr>
          <a:lstStyle/>
          <a:p>
            <a:pPr algn="ctr"/>
            <a:r>
              <a:rPr lang="zh-CN" altLang="en-US" spc="150" dirty="0">
                <a:solidFill>
                  <a:srgbClr val="FC6204"/>
                </a:solidFill>
                <a:latin typeface="微软雅黑" pitchFamily="34" charset="-122"/>
                <a:ea typeface="微软雅黑" pitchFamily="34" charset="-122"/>
              </a:rPr>
              <a:t>口碑传播</a:t>
            </a:r>
            <a:endParaRPr lang="en-US" spc="150" dirty="0">
              <a:solidFill>
                <a:srgbClr val="FC6204"/>
              </a:solidFill>
              <a:latin typeface="微软雅黑" pitchFamily="34" charset="-122"/>
              <a:ea typeface="微软雅黑" pitchFamily="34" charset="-122"/>
            </a:endParaRPr>
          </a:p>
        </p:txBody>
      </p:sp>
      <p:sp>
        <p:nvSpPr>
          <p:cNvPr id="10" name="椭圆 9"/>
          <p:cNvSpPr/>
          <p:nvPr/>
        </p:nvSpPr>
        <p:spPr>
          <a:xfrm>
            <a:off x="910749" y="6885388"/>
            <a:ext cx="288038" cy="2880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4</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24" name="Text Box 44"/>
          <p:cNvSpPr txBox="1">
            <a:spLocks noChangeArrowheads="1"/>
          </p:cNvSpPr>
          <p:nvPr/>
        </p:nvSpPr>
        <p:spPr bwMode="auto">
          <a:xfrm>
            <a:off x="8544591" y="2492774"/>
            <a:ext cx="3312799" cy="241943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b="1" dirty="0">
                <a:solidFill>
                  <a:srgbClr val="FF0000"/>
                </a:solidFill>
              </a:rPr>
              <a:t>个人品牌是你永不落幕的广告</a:t>
            </a:r>
            <a:r>
              <a:rPr lang="zh-CN" altLang="en-US" dirty="0">
                <a:solidFill>
                  <a:schemeClr val="tx1">
                    <a:lumMod val="65000"/>
                    <a:lumOff val="35000"/>
                  </a:schemeClr>
                </a:solidFill>
              </a:rPr>
              <a:t>，如果你是某领域的领头羊，很多人就会慕名而来。姚明因精湛球艺而被选入</a:t>
            </a:r>
            <a:r>
              <a:rPr lang="en-US" altLang="zh-CN" dirty="0">
                <a:solidFill>
                  <a:schemeClr val="tx1">
                    <a:lumMod val="65000"/>
                    <a:lumOff val="35000"/>
                  </a:schemeClr>
                </a:solidFill>
              </a:rPr>
              <a:t>NBA</a:t>
            </a:r>
            <a:r>
              <a:rPr lang="zh-CN" altLang="en-US" dirty="0">
                <a:solidFill>
                  <a:schemeClr val="tx1">
                    <a:lumMod val="65000"/>
                    <a:lumOff val="35000"/>
                  </a:schemeClr>
                </a:solidFill>
              </a:rPr>
              <a:t>，而此后，很多品牌就不惜重金聘请他担任形象代言人。个人品牌的口碑传播，使得强者愈强的“马太效应”突出。</a:t>
            </a:r>
            <a:endParaRPr lang="en-US" dirty="0">
              <a:solidFill>
                <a:schemeClr val="tx1">
                  <a:lumMod val="65000"/>
                  <a:lumOff val="35000"/>
                </a:schemeClr>
              </a:solidFill>
            </a:endParaRPr>
          </a:p>
        </p:txBody>
      </p:sp>
      <p:cxnSp>
        <p:nvCxnSpPr>
          <p:cNvPr id="25" name="直接连接符 24"/>
          <p:cNvCxnSpPr/>
          <p:nvPr/>
        </p:nvCxnSpPr>
        <p:spPr>
          <a:xfrm>
            <a:off x="1198818" y="1700583"/>
            <a:ext cx="576139"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cxnSp>
        <p:nvCxnSpPr>
          <p:cNvPr id="26" name="直接连接符 25"/>
          <p:cNvCxnSpPr/>
          <p:nvPr/>
        </p:nvCxnSpPr>
        <p:spPr>
          <a:xfrm>
            <a:off x="11643048" y="5072976"/>
            <a:ext cx="0" cy="1020668"/>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cxnSp>
        <p:nvCxnSpPr>
          <p:cNvPr id="33" name="直接连接符 32"/>
          <p:cNvCxnSpPr/>
          <p:nvPr/>
        </p:nvCxnSpPr>
        <p:spPr>
          <a:xfrm>
            <a:off x="8544591" y="1700583"/>
            <a:ext cx="3098457"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cxnSp>
        <p:nvCxnSpPr>
          <p:cNvPr id="12" name="直接连接符 11"/>
          <p:cNvCxnSpPr/>
          <p:nvPr/>
        </p:nvCxnSpPr>
        <p:spPr>
          <a:xfrm>
            <a:off x="11641338" y="1844618"/>
            <a:ext cx="0" cy="432056"/>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42715632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grpId="0" nodeType="afterEffect">
                                  <p:stCondLst>
                                    <p:cond delay="0"/>
                                  </p:stCondLst>
                                  <p:childTnLst>
                                    <p:animMotion origin="layout" path="M -2.11932E-6 -2.22045E-16 L -2.11932E-6 -0.71389 " pathEditMode="relative" rAng="0" ptsTypes="AA">
                                      <p:cBhvr>
                                        <p:cTn id="6" dur="500" fill="hold"/>
                                        <p:tgtEl>
                                          <p:spTgt spid="10"/>
                                        </p:tgtEl>
                                        <p:attrNameLst>
                                          <p:attrName>ppt_x</p:attrName>
                                          <p:attrName>ppt_y</p:attrName>
                                        </p:attrNameLst>
                                      </p:cBhvr>
                                      <p:rCtr x="0" y="-35694"/>
                                    </p:animMotion>
                                  </p:childTnLst>
                                </p:cTn>
                              </p:par>
                            </p:childTnLst>
                          </p:cTn>
                        </p:par>
                        <p:par>
                          <p:cTn id="7" fill="hold">
                            <p:stCondLst>
                              <p:cond delay="500"/>
                            </p:stCondLst>
                            <p:childTnLst>
                              <p:par>
                                <p:cTn id="8" presetID="47" presetClass="entr" presetSubtype="0" fill="hold" grpId="0" nodeType="after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1000"/>
                                        <p:tgtEl>
                                          <p:spTgt spid="20"/>
                                        </p:tgtEl>
                                      </p:cBhvr>
                                    </p:animEffect>
                                    <p:anim calcmode="lin" valueType="num">
                                      <p:cBhvr>
                                        <p:cTn id="11" dur="1000" fill="hold"/>
                                        <p:tgtEl>
                                          <p:spTgt spid="20"/>
                                        </p:tgtEl>
                                        <p:attrNameLst>
                                          <p:attrName>ppt_x</p:attrName>
                                        </p:attrNameLst>
                                      </p:cBhvr>
                                      <p:tavLst>
                                        <p:tav tm="0">
                                          <p:val>
                                            <p:strVal val="#ppt_x"/>
                                          </p:val>
                                        </p:tav>
                                        <p:tav tm="100000">
                                          <p:val>
                                            <p:strVal val="#ppt_x"/>
                                          </p:val>
                                        </p:tav>
                                      </p:tavLst>
                                    </p:anim>
                                    <p:anim calcmode="lin" valueType="num">
                                      <p:cBhvr>
                                        <p:cTn id="12" dur="1000" fill="hold"/>
                                        <p:tgtEl>
                                          <p:spTgt spid="20"/>
                                        </p:tgtEl>
                                        <p:attrNameLst>
                                          <p:attrName>ppt_y</p:attrName>
                                        </p:attrNameLst>
                                      </p:cBhvr>
                                      <p:tavLst>
                                        <p:tav tm="0">
                                          <p:val>
                                            <p:strVal val="#ppt_y-.1"/>
                                          </p:val>
                                        </p:tav>
                                        <p:tav tm="100000">
                                          <p:val>
                                            <p:strVal val="#ppt_y"/>
                                          </p:val>
                                        </p:tav>
                                      </p:tavLst>
                                    </p:anim>
                                  </p:childTnLst>
                                </p:cTn>
                              </p:par>
                            </p:childTnLst>
                          </p:cTn>
                        </p:par>
                        <p:par>
                          <p:cTn id="13" fill="hold">
                            <p:stCondLst>
                              <p:cond delay="1500"/>
                            </p:stCondLst>
                            <p:childTnLst>
                              <p:par>
                                <p:cTn id="14" presetID="22" presetClass="entr" presetSubtype="1"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up)">
                                      <p:cBhvr>
                                        <p:cTn id="16" dur="500"/>
                                        <p:tgtEl>
                                          <p:spTgt spid="12"/>
                                        </p:tgtEl>
                                      </p:cBhvr>
                                    </p:animEffect>
                                  </p:childTnLst>
                                </p:cTn>
                              </p:par>
                              <p:par>
                                <p:cTn id="17" presetID="22" presetClass="entr" presetSubtype="8" fill="hold"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left)">
                                      <p:cBhvr>
                                        <p:cTn id="19" dur="500"/>
                                        <p:tgtEl>
                                          <p:spTgt spid="25"/>
                                        </p:tgtEl>
                                      </p:cBhvr>
                                    </p:animEffect>
                                  </p:childTnLst>
                                </p:cTn>
                              </p:par>
                              <p:par>
                                <p:cTn id="20" presetID="22" presetClass="entr" presetSubtype="8" fill="hold"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wipe(left)">
                                      <p:cBhvr>
                                        <p:cTn id="22" dur="500"/>
                                        <p:tgtEl>
                                          <p:spTgt spid="33"/>
                                        </p:tgtEl>
                                      </p:cBhvr>
                                    </p:animEffect>
                                  </p:childTnLst>
                                </p:cTn>
                              </p:par>
                              <p:par>
                                <p:cTn id="23" presetID="22" presetClass="entr" presetSubtype="1" fill="hold" nodeType="with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wipe(up)">
                                      <p:cBhvr>
                                        <p:cTn id="25" dur="500"/>
                                        <p:tgtEl>
                                          <p:spTgt spid="26"/>
                                        </p:tgtEl>
                                      </p:cBhvr>
                                    </p:animEffect>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1000"/>
                                        <p:tgtEl>
                                          <p:spTgt spid="24"/>
                                        </p:tgtEl>
                                      </p:cBhvr>
                                    </p:animEffect>
                                    <p:anim calcmode="lin" valueType="num">
                                      <p:cBhvr>
                                        <p:cTn id="30" dur="1000" fill="hold"/>
                                        <p:tgtEl>
                                          <p:spTgt spid="24"/>
                                        </p:tgtEl>
                                        <p:attrNameLst>
                                          <p:attrName>ppt_x</p:attrName>
                                        </p:attrNameLst>
                                      </p:cBhvr>
                                      <p:tavLst>
                                        <p:tav tm="0">
                                          <p:val>
                                            <p:strVal val="#ppt_x"/>
                                          </p:val>
                                        </p:tav>
                                        <p:tav tm="100000">
                                          <p:val>
                                            <p:strVal val="#ppt_x"/>
                                          </p:val>
                                        </p:tav>
                                      </p:tavLst>
                                    </p:anim>
                                    <p:anim calcmode="lin" valueType="num">
                                      <p:cBhvr>
                                        <p:cTn id="31" dur="1000" fill="hold"/>
                                        <p:tgtEl>
                                          <p:spTgt spid="24"/>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6147"/>
                                        </p:tgtEl>
                                        <p:attrNameLst>
                                          <p:attrName>style.visibility</p:attrName>
                                        </p:attrNameLst>
                                      </p:cBhvr>
                                      <p:to>
                                        <p:strVal val="visible"/>
                                      </p:to>
                                    </p:set>
                                    <p:animEffect transition="in" filter="fade">
                                      <p:cBhvr>
                                        <p:cTn id="34" dur="1000"/>
                                        <p:tgtEl>
                                          <p:spTgt spid="6147"/>
                                        </p:tgtEl>
                                      </p:cBhvr>
                                    </p:animEffect>
                                    <p:anim calcmode="lin" valueType="num">
                                      <p:cBhvr>
                                        <p:cTn id="35" dur="1000" fill="hold"/>
                                        <p:tgtEl>
                                          <p:spTgt spid="6147"/>
                                        </p:tgtEl>
                                        <p:attrNameLst>
                                          <p:attrName>ppt_x</p:attrName>
                                        </p:attrNameLst>
                                      </p:cBhvr>
                                      <p:tavLst>
                                        <p:tav tm="0">
                                          <p:val>
                                            <p:strVal val="#ppt_x"/>
                                          </p:val>
                                        </p:tav>
                                        <p:tav tm="100000">
                                          <p:val>
                                            <p:strVal val="#ppt_x"/>
                                          </p:val>
                                        </p:tav>
                                      </p:tavLst>
                                    </p:anim>
                                    <p:anim calcmode="lin" valueType="num">
                                      <p:cBhvr>
                                        <p:cTn id="36" dur="1000" fill="hold"/>
                                        <p:tgtEl>
                                          <p:spTgt spid="61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0" grpId="0" animBg="1"/>
      <p:bldP spid="2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solidFill>
                  <a:schemeClr val="accent2"/>
                </a:solidFill>
              </a:rPr>
              <a:t>目录</a:t>
            </a:r>
          </a:p>
        </p:txBody>
      </p:sp>
      <p:sp>
        <p:nvSpPr>
          <p:cNvPr id="3" name="斜纹 2"/>
          <p:cNvSpPr/>
          <p:nvPr/>
        </p:nvSpPr>
        <p:spPr>
          <a:xfrm rot="10800000" flipV="1">
            <a:off x="11065199" y="-10292"/>
            <a:ext cx="1126801" cy="990702"/>
          </a:xfrm>
          <a:prstGeom prst="diagStripe">
            <a:avLst/>
          </a:prstGeom>
          <a:ln/>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zh-CN" altLang="en-US" kern="0" dirty="0">
              <a:solidFill>
                <a:sysClr val="windowText" lastClr="000000"/>
              </a:solidFill>
              <a:ea typeface="微软雅黑"/>
            </a:endParaRPr>
          </a:p>
        </p:txBody>
      </p:sp>
      <p:sp>
        <p:nvSpPr>
          <p:cNvPr id="4" name="TextBox 3"/>
          <p:cNvSpPr txBox="1"/>
          <p:nvPr/>
        </p:nvSpPr>
        <p:spPr>
          <a:xfrm rot="2502323">
            <a:off x="11390933" y="208940"/>
            <a:ext cx="800323" cy="338598"/>
          </a:xfrm>
          <a:prstGeom prst="rect">
            <a:avLst/>
          </a:prstGeom>
          <a:noFill/>
        </p:spPr>
        <p:txBody>
          <a:bodyPr wrap="none" rtlCol="0">
            <a:spAutoFit/>
          </a:bodyPr>
          <a:lstStyle/>
          <a:p>
            <a:r>
              <a:rPr lang="zh-CN" altLang="en-US" sz="1600" dirty="0">
                <a:solidFill>
                  <a:prstClr val="white"/>
                </a:solidFill>
                <a:latin typeface="微软雅黑" pitchFamily="34" charset="-122"/>
                <a:ea typeface="微软雅黑" pitchFamily="34" charset="-122"/>
              </a:rPr>
              <a:t>过渡页</a:t>
            </a:r>
          </a:p>
        </p:txBody>
      </p:sp>
      <p:sp>
        <p:nvSpPr>
          <p:cNvPr id="14" name="燕尾形 13"/>
          <p:cNvSpPr/>
          <p:nvPr/>
        </p:nvSpPr>
        <p:spPr>
          <a:xfrm>
            <a:off x="3719707" y="1268478"/>
            <a:ext cx="2520328" cy="504066"/>
          </a:xfrm>
          <a:prstGeom prst="chevron">
            <a:avLst>
              <a:gd name="adj" fmla="val 17852"/>
            </a:avLst>
          </a:prstGeom>
          <a:gradFill>
            <a:gsLst>
              <a:gs pos="33000">
                <a:srgbClr val="C00000">
                  <a:lumMod val="60000"/>
                  <a:lumOff val="40000"/>
                </a:srgbClr>
              </a:gs>
              <a:gs pos="100000">
                <a:srgbClr val="C0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eaLnBrk="0" fontAlgn="base" hangingPunct="0">
              <a:lnSpc>
                <a:spcPct val="120000"/>
              </a:lnSpc>
              <a:spcBef>
                <a:spcPct val="0"/>
              </a:spcBef>
              <a:spcAft>
                <a:spcPct val="0"/>
              </a:spcAft>
            </a:pPr>
            <a:r>
              <a:rPr lang="zh-CN" altLang="en-US" kern="0" dirty="0">
                <a:solidFill>
                  <a:srgbClr val="F9F9F9"/>
                </a:solidFill>
                <a:latin typeface="Impact" pitchFamily="34" charset="0"/>
                <a:ea typeface="微软雅黑" pitchFamily="34" charset="-122"/>
              </a:rPr>
              <a:t>个人品牌价值与资产</a:t>
            </a:r>
          </a:p>
        </p:txBody>
      </p:sp>
      <p:sp>
        <p:nvSpPr>
          <p:cNvPr id="12" name="燕尾形 11"/>
          <p:cNvSpPr/>
          <p:nvPr/>
        </p:nvSpPr>
        <p:spPr>
          <a:xfrm>
            <a:off x="6456367" y="1268478"/>
            <a:ext cx="2520328" cy="504066"/>
          </a:xfrm>
          <a:prstGeom prst="chevron">
            <a:avLst>
              <a:gd name="adj" fmla="val 17852"/>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a:lnSpc>
                <a:spcPct val="120000"/>
              </a:lnSpc>
            </a:pPr>
            <a:r>
              <a:rPr lang="zh-CN" altLang="en-US" kern="0" dirty="0">
                <a:solidFill>
                  <a:srgbClr val="4D4D4D"/>
                </a:solidFill>
                <a:latin typeface="微软雅黑" pitchFamily="34" charset="-122"/>
                <a:ea typeface="微软雅黑" pitchFamily="34" charset="-122"/>
              </a:rPr>
              <a:t>个人品牌建设理念</a:t>
            </a:r>
          </a:p>
        </p:txBody>
      </p:sp>
      <p:sp>
        <p:nvSpPr>
          <p:cNvPr id="10" name="燕尾形 9"/>
          <p:cNvSpPr/>
          <p:nvPr/>
        </p:nvSpPr>
        <p:spPr>
          <a:xfrm>
            <a:off x="9193027" y="1268478"/>
            <a:ext cx="2520328" cy="504066"/>
          </a:xfrm>
          <a:prstGeom prst="chevron">
            <a:avLst>
              <a:gd name="adj" fmla="val 17852"/>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a:lnSpc>
                <a:spcPct val="120000"/>
              </a:lnSpc>
            </a:pPr>
            <a:r>
              <a:rPr lang="zh-CN" altLang="en-US" kern="0" dirty="0">
                <a:solidFill>
                  <a:srgbClr val="4D4D4D"/>
                </a:solidFill>
                <a:latin typeface="微软雅黑" pitchFamily="34" charset="-122"/>
                <a:ea typeface="微软雅黑" pitchFamily="34" charset="-122"/>
              </a:rPr>
              <a:t>个人品牌建设实施</a:t>
            </a:r>
          </a:p>
        </p:txBody>
      </p:sp>
      <p:sp>
        <p:nvSpPr>
          <p:cNvPr id="19" name="五边形 18"/>
          <p:cNvSpPr/>
          <p:nvPr/>
        </p:nvSpPr>
        <p:spPr>
          <a:xfrm>
            <a:off x="982766" y="1268478"/>
            <a:ext cx="2520328" cy="504066"/>
          </a:xfrm>
          <a:prstGeom prst="homePlate">
            <a:avLst>
              <a:gd name="adj" fmla="val 19708"/>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a:lnSpc>
                <a:spcPct val="120000"/>
              </a:lnSpc>
            </a:pPr>
            <a:r>
              <a:rPr lang="zh-CN" altLang="en-US" kern="0" dirty="0">
                <a:solidFill>
                  <a:srgbClr val="4D4D4D"/>
                </a:solidFill>
                <a:latin typeface="微软雅黑" pitchFamily="34" charset="-122"/>
                <a:ea typeface="微软雅黑" pitchFamily="34" charset="-122"/>
              </a:rPr>
              <a:t>个人品牌概述</a:t>
            </a:r>
          </a:p>
        </p:txBody>
      </p:sp>
      <p:pic>
        <p:nvPicPr>
          <p:cNvPr id="20" name="Picture 5" descr="C:\Documents and Settings\tdz\桌面\品牌价值1.jpg"/>
          <p:cNvPicPr>
            <a:picLocks noChangeAspect="1" noChangeArrowheads="1"/>
          </p:cNvPicPr>
          <p:nvPr/>
        </p:nvPicPr>
        <p:blipFill>
          <a:blip r:embed="rId2" cstate="email">
            <a:extLst>
              <a:ext uri="{BEBA8EAE-BF5A-486C-A8C5-ECC9F3942E4B}">
                <a14:imgProps xmlns:a14="http://schemas.microsoft.com/office/drawing/2010/main">
                  <a14:imgLayer r:embed="rId3"/>
                </a14:imgProps>
              </a:ext>
              <a:ext uri="{28A0092B-C50C-407E-A947-70E740481C1C}">
                <a14:useLocalDpi xmlns:a14="http://schemas.microsoft.com/office/drawing/2010/main"/>
              </a:ext>
            </a:extLst>
          </a:blip>
          <a:srcRect/>
          <a:stretch>
            <a:fillRect/>
          </a:stretch>
        </p:blipFill>
        <p:spPr bwMode="auto">
          <a:xfrm>
            <a:off x="3809718" y="1988652"/>
            <a:ext cx="2340305" cy="3744488"/>
          </a:xfrm>
          <a:prstGeom prst="rect">
            <a:avLst/>
          </a:prstGeom>
          <a:noFill/>
          <a:ln w="28575">
            <a:solidFill>
              <a:srgbClr val="FF0066"/>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074" name="Picture 2" descr="C:\Documents and Settings\tdz\桌面\概述.jpg"/>
          <p:cNvPicPr>
            <a:picLocks noChangeAspect="1" noChangeArrowheads="1"/>
          </p:cNvPicPr>
          <p:nvPr/>
        </p:nvPicPr>
        <p:blipFill>
          <a:blip r:embed="rId4" cstate="email">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a:stretch>
            <a:fillRect/>
          </a:stretch>
        </p:blipFill>
        <p:spPr bwMode="auto">
          <a:xfrm>
            <a:off x="1072778" y="1988652"/>
            <a:ext cx="2340305" cy="3744488"/>
          </a:xfrm>
          <a:prstGeom prst="rect">
            <a:avLst/>
          </a:prstGeom>
          <a:noFill/>
          <a:ln w="28575">
            <a:solidFill>
              <a:schemeClr val="bg1">
                <a:lumMod val="95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075" name="Picture 3" descr="C:\Documents and Settings\tdz\桌面\杜拉拉.jpg"/>
          <p:cNvPicPr>
            <a:picLocks noChangeAspect="1" noChangeArrowheads="1"/>
          </p:cNvPicPr>
          <p:nvPr/>
        </p:nvPicPr>
        <p:blipFill>
          <a:blip r:embed="rId6" cstate="email">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a:ext>
            </a:extLst>
          </a:blip>
          <a:srcRect/>
          <a:stretch>
            <a:fillRect/>
          </a:stretch>
        </p:blipFill>
        <p:spPr bwMode="auto">
          <a:xfrm>
            <a:off x="6546379" y="1988652"/>
            <a:ext cx="2340305" cy="3744488"/>
          </a:xfrm>
          <a:prstGeom prst="rect">
            <a:avLst/>
          </a:prstGeom>
          <a:noFill/>
          <a:ln w="28575">
            <a:solidFill>
              <a:schemeClr val="bg1">
                <a:lumMod val="95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076" name="Picture 4" descr="C:\Documents and Settings\tdz\桌面\百度HR刘冬.jpg"/>
          <p:cNvPicPr>
            <a:picLocks noChangeAspect="1" noChangeArrowheads="1"/>
          </p:cNvPicPr>
          <p:nvPr/>
        </p:nvPicPr>
        <p:blipFill>
          <a:blip r:embed="rId8" cstate="email">
            <a:extLst>
              <a:ext uri="{BEBA8EAE-BF5A-486C-A8C5-ECC9F3942E4B}">
                <a14:imgProps xmlns:a14="http://schemas.microsoft.com/office/drawing/2010/main">
                  <a14:imgLayer r:embed="rId9">
                    <a14:imgEffect>
                      <a14:saturation sat="0"/>
                    </a14:imgEffect>
                  </a14:imgLayer>
                </a14:imgProps>
              </a:ext>
              <a:ext uri="{28A0092B-C50C-407E-A947-70E740481C1C}">
                <a14:useLocalDpi xmlns:a14="http://schemas.microsoft.com/office/drawing/2010/main"/>
              </a:ext>
            </a:extLst>
          </a:blip>
          <a:srcRect/>
          <a:stretch>
            <a:fillRect/>
          </a:stretch>
        </p:blipFill>
        <p:spPr bwMode="auto">
          <a:xfrm>
            <a:off x="9283039" y="1988652"/>
            <a:ext cx="2340305" cy="3744488"/>
          </a:xfrm>
          <a:prstGeom prst="rect">
            <a:avLst/>
          </a:prstGeom>
          <a:noFill/>
          <a:ln w="28575">
            <a:solidFill>
              <a:schemeClr val="bg1">
                <a:lumMod val="95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1918992" y="5868298"/>
            <a:ext cx="3528851" cy="369380"/>
          </a:xfrm>
          <a:prstGeom prst="rect">
            <a:avLst/>
          </a:prstGeom>
          <a:noFill/>
        </p:spPr>
        <p:txBody>
          <a:bodyPr wrap="square" lIns="0" rtlCol="0">
            <a:spAutoFit/>
          </a:bodyPr>
          <a:lstStyle/>
          <a:p>
            <a:r>
              <a:rPr lang="zh-CN" altLang="en-US" dirty="0">
                <a:solidFill>
                  <a:srgbClr val="C0504D"/>
                </a:solidFill>
                <a:latin typeface="微软雅黑" pitchFamily="34" charset="-122"/>
                <a:ea typeface="微软雅黑" pitchFamily="34" charset="-122"/>
              </a:rPr>
              <a:t>个人品牌价值与资产</a:t>
            </a:r>
          </a:p>
        </p:txBody>
      </p:sp>
    </p:spTree>
    <p:extLst>
      <p:ext uri="{BB962C8B-B14F-4D97-AF65-F5344CB8AC3E}">
        <p14:creationId xmlns:p14="http://schemas.microsoft.com/office/powerpoint/2010/main" val="3433824937"/>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1" fill="hold" grpId="0" nodeType="clickEffect">
                                  <p:stCondLst>
                                    <p:cond delay="0"/>
                                  </p:stCondLst>
                                  <p:childTnLst>
                                    <p:anim calcmode="lin" valueType="num">
                                      <p:cBhvr additive="base">
                                        <p:cTn id="6" dur="200"/>
                                        <p:tgtEl>
                                          <p:spTgt spid="19"/>
                                        </p:tgtEl>
                                        <p:attrNameLst>
                                          <p:attrName>ppt_x</p:attrName>
                                        </p:attrNameLst>
                                      </p:cBhvr>
                                      <p:tavLst>
                                        <p:tav tm="0">
                                          <p:val>
                                            <p:strVal val="ppt_x"/>
                                          </p:val>
                                        </p:tav>
                                        <p:tav tm="100000">
                                          <p:val>
                                            <p:strVal val="ppt_x"/>
                                          </p:val>
                                        </p:tav>
                                      </p:tavLst>
                                    </p:anim>
                                    <p:anim calcmode="lin" valueType="num">
                                      <p:cBhvr additive="base">
                                        <p:cTn id="7" dur="200"/>
                                        <p:tgtEl>
                                          <p:spTgt spid="19"/>
                                        </p:tgtEl>
                                        <p:attrNameLst>
                                          <p:attrName>ppt_y</p:attrName>
                                        </p:attrNameLst>
                                      </p:cBhvr>
                                      <p:tavLst>
                                        <p:tav tm="0">
                                          <p:val>
                                            <p:strVal val="ppt_y"/>
                                          </p:val>
                                        </p:tav>
                                        <p:tav tm="100000">
                                          <p:val>
                                            <p:strVal val="0-ppt_h/2"/>
                                          </p:val>
                                        </p:tav>
                                      </p:tavLst>
                                    </p:anim>
                                    <p:set>
                                      <p:cBhvr>
                                        <p:cTn id="8" dur="1" fill="hold">
                                          <p:stCondLst>
                                            <p:cond delay="199"/>
                                          </p:stCondLst>
                                        </p:cTn>
                                        <p:tgtEl>
                                          <p:spTgt spid="19"/>
                                        </p:tgtEl>
                                        <p:attrNameLst>
                                          <p:attrName>style.visibility</p:attrName>
                                        </p:attrNameLst>
                                      </p:cBhvr>
                                      <p:to>
                                        <p:strVal val="hidden"/>
                                      </p:to>
                                    </p:set>
                                  </p:childTnLst>
                                </p:cTn>
                              </p:par>
                              <p:par>
                                <p:cTn id="9" presetID="2" presetClass="exit" presetSubtype="1" fill="hold" grpId="0" nodeType="withEffect">
                                  <p:stCondLst>
                                    <p:cond delay="100"/>
                                  </p:stCondLst>
                                  <p:childTnLst>
                                    <p:anim calcmode="lin" valueType="num">
                                      <p:cBhvr additive="base">
                                        <p:cTn id="10" dur="200"/>
                                        <p:tgtEl>
                                          <p:spTgt spid="12"/>
                                        </p:tgtEl>
                                        <p:attrNameLst>
                                          <p:attrName>ppt_x</p:attrName>
                                        </p:attrNameLst>
                                      </p:cBhvr>
                                      <p:tavLst>
                                        <p:tav tm="0">
                                          <p:val>
                                            <p:strVal val="ppt_x"/>
                                          </p:val>
                                        </p:tav>
                                        <p:tav tm="100000">
                                          <p:val>
                                            <p:strVal val="ppt_x"/>
                                          </p:val>
                                        </p:tav>
                                      </p:tavLst>
                                    </p:anim>
                                    <p:anim calcmode="lin" valueType="num">
                                      <p:cBhvr additive="base">
                                        <p:cTn id="11" dur="200"/>
                                        <p:tgtEl>
                                          <p:spTgt spid="12"/>
                                        </p:tgtEl>
                                        <p:attrNameLst>
                                          <p:attrName>ppt_y</p:attrName>
                                        </p:attrNameLst>
                                      </p:cBhvr>
                                      <p:tavLst>
                                        <p:tav tm="0">
                                          <p:val>
                                            <p:strVal val="ppt_y"/>
                                          </p:val>
                                        </p:tav>
                                        <p:tav tm="100000">
                                          <p:val>
                                            <p:strVal val="0-ppt_h/2"/>
                                          </p:val>
                                        </p:tav>
                                      </p:tavLst>
                                    </p:anim>
                                    <p:set>
                                      <p:cBhvr>
                                        <p:cTn id="12" dur="1" fill="hold">
                                          <p:stCondLst>
                                            <p:cond delay="199"/>
                                          </p:stCondLst>
                                        </p:cTn>
                                        <p:tgtEl>
                                          <p:spTgt spid="12"/>
                                        </p:tgtEl>
                                        <p:attrNameLst>
                                          <p:attrName>style.visibility</p:attrName>
                                        </p:attrNameLst>
                                      </p:cBhvr>
                                      <p:to>
                                        <p:strVal val="hidden"/>
                                      </p:to>
                                    </p:set>
                                  </p:childTnLst>
                                </p:cTn>
                              </p:par>
                              <p:par>
                                <p:cTn id="13" presetID="2" presetClass="exit" presetSubtype="1" fill="hold" grpId="0" nodeType="withEffect">
                                  <p:stCondLst>
                                    <p:cond delay="300"/>
                                  </p:stCondLst>
                                  <p:childTnLst>
                                    <p:anim calcmode="lin" valueType="num">
                                      <p:cBhvr additive="base">
                                        <p:cTn id="14" dur="200"/>
                                        <p:tgtEl>
                                          <p:spTgt spid="10"/>
                                        </p:tgtEl>
                                        <p:attrNameLst>
                                          <p:attrName>ppt_x</p:attrName>
                                        </p:attrNameLst>
                                      </p:cBhvr>
                                      <p:tavLst>
                                        <p:tav tm="0">
                                          <p:val>
                                            <p:strVal val="ppt_x"/>
                                          </p:val>
                                        </p:tav>
                                        <p:tav tm="100000">
                                          <p:val>
                                            <p:strVal val="ppt_x"/>
                                          </p:val>
                                        </p:tav>
                                      </p:tavLst>
                                    </p:anim>
                                    <p:anim calcmode="lin" valueType="num">
                                      <p:cBhvr additive="base">
                                        <p:cTn id="15" dur="200"/>
                                        <p:tgtEl>
                                          <p:spTgt spid="10"/>
                                        </p:tgtEl>
                                        <p:attrNameLst>
                                          <p:attrName>ppt_y</p:attrName>
                                        </p:attrNameLst>
                                      </p:cBhvr>
                                      <p:tavLst>
                                        <p:tav tm="0">
                                          <p:val>
                                            <p:strVal val="ppt_y"/>
                                          </p:val>
                                        </p:tav>
                                        <p:tav tm="100000">
                                          <p:val>
                                            <p:strVal val="0-ppt_h/2"/>
                                          </p:val>
                                        </p:tav>
                                      </p:tavLst>
                                    </p:anim>
                                    <p:set>
                                      <p:cBhvr>
                                        <p:cTn id="16" dur="1" fill="hold">
                                          <p:stCondLst>
                                            <p:cond delay="199"/>
                                          </p:stCondLst>
                                        </p:cTn>
                                        <p:tgtEl>
                                          <p:spTgt spid="10"/>
                                        </p:tgtEl>
                                        <p:attrNameLst>
                                          <p:attrName>style.visibility</p:attrName>
                                        </p:attrNameLst>
                                      </p:cBhvr>
                                      <p:to>
                                        <p:strVal val="hidden"/>
                                      </p:to>
                                    </p:set>
                                  </p:childTnLst>
                                </p:cTn>
                              </p:par>
                              <p:par>
                                <p:cTn id="17" presetID="2" presetClass="exit" presetSubtype="9" fill="hold" nodeType="withEffect">
                                  <p:stCondLst>
                                    <p:cond delay="0"/>
                                  </p:stCondLst>
                                  <p:childTnLst>
                                    <p:anim calcmode="lin" valueType="num">
                                      <p:cBhvr additive="base">
                                        <p:cTn id="18" dur="500"/>
                                        <p:tgtEl>
                                          <p:spTgt spid="3074"/>
                                        </p:tgtEl>
                                        <p:attrNameLst>
                                          <p:attrName>ppt_x</p:attrName>
                                        </p:attrNameLst>
                                      </p:cBhvr>
                                      <p:tavLst>
                                        <p:tav tm="0">
                                          <p:val>
                                            <p:strVal val="ppt_x"/>
                                          </p:val>
                                        </p:tav>
                                        <p:tav tm="100000">
                                          <p:val>
                                            <p:strVal val="0-ppt_w/2"/>
                                          </p:val>
                                        </p:tav>
                                      </p:tavLst>
                                    </p:anim>
                                    <p:anim calcmode="lin" valueType="num">
                                      <p:cBhvr additive="base">
                                        <p:cTn id="19" dur="500"/>
                                        <p:tgtEl>
                                          <p:spTgt spid="3074"/>
                                        </p:tgtEl>
                                        <p:attrNameLst>
                                          <p:attrName>ppt_y</p:attrName>
                                        </p:attrNameLst>
                                      </p:cBhvr>
                                      <p:tavLst>
                                        <p:tav tm="0">
                                          <p:val>
                                            <p:strVal val="ppt_y"/>
                                          </p:val>
                                        </p:tav>
                                        <p:tav tm="100000">
                                          <p:val>
                                            <p:strVal val="0-ppt_h/2"/>
                                          </p:val>
                                        </p:tav>
                                      </p:tavLst>
                                    </p:anim>
                                    <p:set>
                                      <p:cBhvr>
                                        <p:cTn id="20" dur="1" fill="hold">
                                          <p:stCondLst>
                                            <p:cond delay="499"/>
                                          </p:stCondLst>
                                        </p:cTn>
                                        <p:tgtEl>
                                          <p:spTgt spid="3074"/>
                                        </p:tgtEl>
                                        <p:attrNameLst>
                                          <p:attrName>style.visibility</p:attrName>
                                        </p:attrNameLst>
                                      </p:cBhvr>
                                      <p:to>
                                        <p:strVal val="hidden"/>
                                      </p:to>
                                    </p:set>
                                  </p:childTnLst>
                                </p:cTn>
                              </p:par>
                              <p:par>
                                <p:cTn id="21" presetID="8" presetClass="emph" presetSubtype="0" fill="hold" nodeType="withEffect">
                                  <p:stCondLst>
                                    <p:cond delay="0"/>
                                  </p:stCondLst>
                                  <p:childTnLst>
                                    <p:animRot by="21600000">
                                      <p:cBhvr>
                                        <p:cTn id="22" dur="500" fill="hold"/>
                                        <p:tgtEl>
                                          <p:spTgt spid="3074"/>
                                        </p:tgtEl>
                                        <p:attrNameLst>
                                          <p:attrName>r</p:attrName>
                                        </p:attrNameLst>
                                      </p:cBhvr>
                                    </p:animRot>
                                  </p:childTnLst>
                                </p:cTn>
                              </p:par>
                              <p:par>
                                <p:cTn id="23" presetID="2" presetClass="exit" presetSubtype="9" fill="hold" nodeType="withEffect">
                                  <p:stCondLst>
                                    <p:cond delay="100"/>
                                  </p:stCondLst>
                                  <p:childTnLst>
                                    <p:anim calcmode="lin" valueType="num">
                                      <p:cBhvr additive="base">
                                        <p:cTn id="24" dur="500"/>
                                        <p:tgtEl>
                                          <p:spTgt spid="3075"/>
                                        </p:tgtEl>
                                        <p:attrNameLst>
                                          <p:attrName>ppt_x</p:attrName>
                                        </p:attrNameLst>
                                      </p:cBhvr>
                                      <p:tavLst>
                                        <p:tav tm="0">
                                          <p:val>
                                            <p:strVal val="ppt_x"/>
                                          </p:val>
                                        </p:tav>
                                        <p:tav tm="100000">
                                          <p:val>
                                            <p:strVal val="0-ppt_w/2"/>
                                          </p:val>
                                        </p:tav>
                                      </p:tavLst>
                                    </p:anim>
                                    <p:anim calcmode="lin" valueType="num">
                                      <p:cBhvr additive="base">
                                        <p:cTn id="25" dur="500"/>
                                        <p:tgtEl>
                                          <p:spTgt spid="3075"/>
                                        </p:tgtEl>
                                        <p:attrNameLst>
                                          <p:attrName>ppt_y</p:attrName>
                                        </p:attrNameLst>
                                      </p:cBhvr>
                                      <p:tavLst>
                                        <p:tav tm="0">
                                          <p:val>
                                            <p:strVal val="ppt_y"/>
                                          </p:val>
                                        </p:tav>
                                        <p:tav tm="100000">
                                          <p:val>
                                            <p:strVal val="0-ppt_h/2"/>
                                          </p:val>
                                        </p:tav>
                                      </p:tavLst>
                                    </p:anim>
                                    <p:set>
                                      <p:cBhvr>
                                        <p:cTn id="26" dur="1" fill="hold">
                                          <p:stCondLst>
                                            <p:cond delay="499"/>
                                          </p:stCondLst>
                                        </p:cTn>
                                        <p:tgtEl>
                                          <p:spTgt spid="3075"/>
                                        </p:tgtEl>
                                        <p:attrNameLst>
                                          <p:attrName>style.visibility</p:attrName>
                                        </p:attrNameLst>
                                      </p:cBhvr>
                                      <p:to>
                                        <p:strVal val="hidden"/>
                                      </p:to>
                                    </p:set>
                                  </p:childTnLst>
                                </p:cTn>
                              </p:par>
                              <p:par>
                                <p:cTn id="27" presetID="8" presetClass="emph" presetSubtype="0" fill="hold" nodeType="withEffect">
                                  <p:stCondLst>
                                    <p:cond delay="100"/>
                                  </p:stCondLst>
                                  <p:childTnLst>
                                    <p:animRot by="21600000">
                                      <p:cBhvr>
                                        <p:cTn id="28" dur="500" fill="hold"/>
                                        <p:tgtEl>
                                          <p:spTgt spid="3075"/>
                                        </p:tgtEl>
                                        <p:attrNameLst>
                                          <p:attrName>r</p:attrName>
                                        </p:attrNameLst>
                                      </p:cBhvr>
                                    </p:animRot>
                                  </p:childTnLst>
                                </p:cTn>
                              </p:par>
                              <p:par>
                                <p:cTn id="29" presetID="2" presetClass="exit" presetSubtype="9" fill="hold" nodeType="withEffect">
                                  <p:stCondLst>
                                    <p:cond delay="200"/>
                                  </p:stCondLst>
                                  <p:childTnLst>
                                    <p:anim calcmode="lin" valueType="num">
                                      <p:cBhvr additive="base">
                                        <p:cTn id="30" dur="500"/>
                                        <p:tgtEl>
                                          <p:spTgt spid="3076"/>
                                        </p:tgtEl>
                                        <p:attrNameLst>
                                          <p:attrName>ppt_x</p:attrName>
                                        </p:attrNameLst>
                                      </p:cBhvr>
                                      <p:tavLst>
                                        <p:tav tm="0">
                                          <p:val>
                                            <p:strVal val="ppt_x"/>
                                          </p:val>
                                        </p:tav>
                                        <p:tav tm="100000">
                                          <p:val>
                                            <p:strVal val="0-ppt_w/2"/>
                                          </p:val>
                                        </p:tav>
                                      </p:tavLst>
                                    </p:anim>
                                    <p:anim calcmode="lin" valueType="num">
                                      <p:cBhvr additive="base">
                                        <p:cTn id="31" dur="500"/>
                                        <p:tgtEl>
                                          <p:spTgt spid="3076"/>
                                        </p:tgtEl>
                                        <p:attrNameLst>
                                          <p:attrName>ppt_y</p:attrName>
                                        </p:attrNameLst>
                                      </p:cBhvr>
                                      <p:tavLst>
                                        <p:tav tm="0">
                                          <p:val>
                                            <p:strVal val="ppt_y"/>
                                          </p:val>
                                        </p:tav>
                                        <p:tav tm="100000">
                                          <p:val>
                                            <p:strVal val="0-ppt_h/2"/>
                                          </p:val>
                                        </p:tav>
                                      </p:tavLst>
                                    </p:anim>
                                    <p:set>
                                      <p:cBhvr>
                                        <p:cTn id="32" dur="1" fill="hold">
                                          <p:stCondLst>
                                            <p:cond delay="499"/>
                                          </p:stCondLst>
                                        </p:cTn>
                                        <p:tgtEl>
                                          <p:spTgt spid="3076"/>
                                        </p:tgtEl>
                                        <p:attrNameLst>
                                          <p:attrName>style.visibility</p:attrName>
                                        </p:attrNameLst>
                                      </p:cBhvr>
                                      <p:to>
                                        <p:strVal val="hidden"/>
                                      </p:to>
                                    </p:set>
                                  </p:childTnLst>
                                </p:cTn>
                              </p:par>
                              <p:par>
                                <p:cTn id="33" presetID="8" presetClass="emph" presetSubtype="0" fill="hold" nodeType="withEffect">
                                  <p:stCondLst>
                                    <p:cond delay="200"/>
                                  </p:stCondLst>
                                  <p:childTnLst>
                                    <p:animRot by="21600000">
                                      <p:cBhvr>
                                        <p:cTn id="34" dur="500" fill="hold"/>
                                        <p:tgtEl>
                                          <p:spTgt spid="3076"/>
                                        </p:tgtEl>
                                        <p:attrNameLst>
                                          <p:attrName>r</p:attrName>
                                        </p:attrNameLst>
                                      </p:cBhvr>
                                    </p:animRot>
                                  </p:childTnLst>
                                </p:cTn>
                              </p:par>
                            </p:childTnLst>
                          </p:cTn>
                        </p:par>
                        <p:par>
                          <p:cTn id="35" fill="hold">
                            <p:stCondLst>
                              <p:cond delay="700"/>
                            </p:stCondLst>
                            <p:childTnLst>
                              <p:par>
                                <p:cTn id="36" presetID="56" presetClass="path" presetSubtype="0" accel="50000" decel="50000" fill="hold" nodeType="afterEffect">
                                  <p:stCondLst>
                                    <p:cond delay="0"/>
                                  </p:stCondLst>
                                  <p:childTnLst>
                                    <p:animMotion origin="layout" path="M -0.00313 -0.03654 L -0.19526 0.28862 " pathEditMode="relative" rAng="0" ptsTypes="AA">
                                      <p:cBhvr>
                                        <p:cTn id="37" dur="500" fill="hold"/>
                                        <p:tgtEl>
                                          <p:spTgt spid="20"/>
                                        </p:tgtEl>
                                        <p:attrNameLst>
                                          <p:attrName>ppt_x</p:attrName>
                                          <p:attrName>ppt_y</p:attrName>
                                        </p:attrNameLst>
                                      </p:cBhvr>
                                      <p:rCtr x="-9613" y="16258"/>
                                    </p:animMotion>
                                  </p:childTnLst>
                                </p:cTn>
                              </p:par>
                              <p:par>
                                <p:cTn id="38" presetID="53" presetClass="exit" presetSubtype="0" fill="hold" nodeType="withEffect">
                                  <p:stCondLst>
                                    <p:cond delay="0"/>
                                  </p:stCondLst>
                                  <p:childTnLst>
                                    <p:anim calcmode="lin" valueType="num">
                                      <p:cBhvr>
                                        <p:cTn id="39" dur="500"/>
                                        <p:tgtEl>
                                          <p:spTgt spid="20"/>
                                        </p:tgtEl>
                                        <p:attrNameLst>
                                          <p:attrName>ppt_w</p:attrName>
                                        </p:attrNameLst>
                                      </p:cBhvr>
                                      <p:tavLst>
                                        <p:tav tm="0">
                                          <p:val>
                                            <p:strVal val="ppt_w"/>
                                          </p:val>
                                        </p:tav>
                                        <p:tav tm="100000">
                                          <p:val>
                                            <p:fltVal val="0"/>
                                          </p:val>
                                        </p:tav>
                                      </p:tavLst>
                                    </p:anim>
                                    <p:anim calcmode="lin" valueType="num">
                                      <p:cBhvr>
                                        <p:cTn id="40" dur="500"/>
                                        <p:tgtEl>
                                          <p:spTgt spid="20"/>
                                        </p:tgtEl>
                                        <p:attrNameLst>
                                          <p:attrName>ppt_h</p:attrName>
                                        </p:attrNameLst>
                                      </p:cBhvr>
                                      <p:tavLst>
                                        <p:tav tm="0">
                                          <p:val>
                                            <p:strVal val="ppt_h"/>
                                          </p:val>
                                        </p:tav>
                                        <p:tav tm="100000">
                                          <p:val>
                                            <p:fltVal val="0"/>
                                          </p:val>
                                        </p:tav>
                                      </p:tavLst>
                                    </p:anim>
                                    <p:animEffect transition="out" filter="fade">
                                      <p:cBhvr>
                                        <p:cTn id="41" dur="500"/>
                                        <p:tgtEl>
                                          <p:spTgt spid="20"/>
                                        </p:tgtEl>
                                      </p:cBhvr>
                                    </p:animEffect>
                                    <p:set>
                                      <p:cBhvr>
                                        <p:cTn id="42" dur="1" fill="hold">
                                          <p:stCondLst>
                                            <p:cond delay="499"/>
                                          </p:stCondLst>
                                        </p:cTn>
                                        <p:tgtEl>
                                          <p:spTgt spid="20"/>
                                        </p:tgtEl>
                                        <p:attrNameLst>
                                          <p:attrName>style.visibility</p:attrName>
                                        </p:attrNameLst>
                                      </p:cBhvr>
                                      <p:to>
                                        <p:strVal val="hidden"/>
                                      </p:to>
                                    </p:set>
                                  </p:childTnLst>
                                </p:cTn>
                              </p:par>
                              <p:par>
                                <p:cTn id="43" presetID="56" presetClass="path" presetSubtype="0" accel="50000" decel="50000" fill="hold" grpId="0" nodeType="withEffect">
                                  <p:stCondLst>
                                    <p:cond delay="0"/>
                                  </p:stCondLst>
                                  <p:childTnLst>
                                    <p:animMotion origin="layout" path="M -2.90087E-6 -4.11656E-6 L -0.192 0.6346 " pathEditMode="relative" rAng="0" ptsTypes="AA">
                                      <p:cBhvr>
                                        <p:cTn id="44" dur="500" fill="hold"/>
                                        <p:tgtEl>
                                          <p:spTgt spid="14"/>
                                        </p:tgtEl>
                                        <p:attrNameLst>
                                          <p:attrName>ppt_x</p:attrName>
                                          <p:attrName>ppt_y</p:attrName>
                                        </p:attrNameLst>
                                      </p:cBhvr>
                                      <p:rCtr x="-9600" y="31730"/>
                                    </p:animMotion>
                                  </p:childTnLst>
                                </p:cTn>
                              </p:par>
                              <p:par>
                                <p:cTn id="45" presetID="53" presetClass="exit" presetSubtype="0" fill="hold" grpId="1" nodeType="withEffect">
                                  <p:stCondLst>
                                    <p:cond delay="0"/>
                                  </p:stCondLst>
                                  <p:childTnLst>
                                    <p:anim calcmode="lin" valueType="num">
                                      <p:cBhvr>
                                        <p:cTn id="46" dur="500"/>
                                        <p:tgtEl>
                                          <p:spTgt spid="14"/>
                                        </p:tgtEl>
                                        <p:attrNameLst>
                                          <p:attrName>ppt_w</p:attrName>
                                        </p:attrNameLst>
                                      </p:cBhvr>
                                      <p:tavLst>
                                        <p:tav tm="0">
                                          <p:val>
                                            <p:strVal val="ppt_w"/>
                                          </p:val>
                                        </p:tav>
                                        <p:tav tm="100000">
                                          <p:val>
                                            <p:fltVal val="0"/>
                                          </p:val>
                                        </p:tav>
                                      </p:tavLst>
                                    </p:anim>
                                    <p:anim calcmode="lin" valueType="num">
                                      <p:cBhvr>
                                        <p:cTn id="47" dur="500"/>
                                        <p:tgtEl>
                                          <p:spTgt spid="14"/>
                                        </p:tgtEl>
                                        <p:attrNameLst>
                                          <p:attrName>ppt_h</p:attrName>
                                        </p:attrNameLst>
                                      </p:cBhvr>
                                      <p:tavLst>
                                        <p:tav tm="0">
                                          <p:val>
                                            <p:strVal val="ppt_h"/>
                                          </p:val>
                                        </p:tav>
                                        <p:tav tm="100000">
                                          <p:val>
                                            <p:fltVal val="0"/>
                                          </p:val>
                                        </p:tav>
                                      </p:tavLst>
                                    </p:anim>
                                    <p:animEffect transition="out" filter="fade">
                                      <p:cBhvr>
                                        <p:cTn id="48" dur="500"/>
                                        <p:tgtEl>
                                          <p:spTgt spid="14"/>
                                        </p:tgtEl>
                                      </p:cBhvr>
                                    </p:animEffect>
                                    <p:set>
                                      <p:cBhvr>
                                        <p:cTn id="49" dur="1" fill="hold">
                                          <p:stCondLst>
                                            <p:cond delay="499"/>
                                          </p:stCondLst>
                                        </p:cTn>
                                        <p:tgtEl>
                                          <p:spTgt spid="14"/>
                                        </p:tgtEl>
                                        <p:attrNameLst>
                                          <p:attrName>style.visibility</p:attrName>
                                        </p:attrNameLst>
                                      </p:cBhvr>
                                      <p:to>
                                        <p:strVal val="hidden"/>
                                      </p:to>
                                    </p:set>
                                  </p:childTnLst>
                                </p:cTn>
                              </p:par>
                              <p:par>
                                <p:cTn id="50" presetID="53" presetClass="entr" presetSubtype="0" fill="hold" grpId="0" nodeType="withEffect">
                                  <p:stCondLst>
                                    <p:cond delay="10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fltVal val="0"/>
                                          </p:val>
                                        </p:tav>
                                        <p:tav tm="100000">
                                          <p:val>
                                            <p:strVal val="#ppt_w"/>
                                          </p:val>
                                        </p:tav>
                                      </p:tavLst>
                                    </p:anim>
                                    <p:anim calcmode="lin" valueType="num">
                                      <p:cBhvr>
                                        <p:cTn id="53" dur="500" fill="hold"/>
                                        <p:tgtEl>
                                          <p:spTgt spid="13"/>
                                        </p:tgtEl>
                                        <p:attrNameLst>
                                          <p:attrName>ppt_h</p:attrName>
                                        </p:attrNameLst>
                                      </p:cBhvr>
                                      <p:tavLst>
                                        <p:tav tm="0">
                                          <p:val>
                                            <p:fltVal val="0"/>
                                          </p:val>
                                        </p:tav>
                                        <p:tav tm="100000">
                                          <p:val>
                                            <p:strVal val="#ppt_h"/>
                                          </p:val>
                                        </p:tav>
                                      </p:tavLst>
                                    </p:anim>
                                    <p:animEffect transition="in" filter="fade">
                                      <p:cBhvr>
                                        <p:cTn id="5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2" grpId="0" animBg="1"/>
      <p:bldP spid="10" grpId="0" animBg="1"/>
      <p:bldP spid="19" grpId="0" animBg="1"/>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个人品牌价值</a:t>
            </a:r>
          </a:p>
        </p:txBody>
      </p:sp>
      <p:sp>
        <p:nvSpPr>
          <p:cNvPr id="10" name="TextBox 9"/>
          <p:cNvSpPr txBox="1"/>
          <p:nvPr/>
        </p:nvSpPr>
        <p:spPr>
          <a:xfrm>
            <a:off x="593119" y="1952712"/>
            <a:ext cx="461665" cy="4347690"/>
          </a:xfrm>
          <a:prstGeom prst="rect">
            <a:avLst/>
          </a:prstGeom>
          <a:noFill/>
        </p:spPr>
        <p:txBody>
          <a:bodyPr vert="eaVert" wrap="square" rtlCol="0">
            <a:spAutoFit/>
          </a:bodyPr>
          <a:lstStyle/>
          <a:p>
            <a:pPr algn="ctr"/>
            <a:r>
              <a:rPr lang="zh-CN" altLang="en-US" spc="150" dirty="0">
                <a:solidFill>
                  <a:srgbClr val="FC6204"/>
                </a:solidFill>
                <a:latin typeface="微软雅黑" pitchFamily="34" charset="-122"/>
                <a:ea typeface="微软雅黑" pitchFamily="34" charset="-122"/>
              </a:rPr>
              <a:t>个人品牌价值的含义</a:t>
            </a:r>
            <a:endParaRPr lang="en-US" spc="150" dirty="0">
              <a:solidFill>
                <a:srgbClr val="FC6204"/>
              </a:solidFill>
              <a:latin typeface="微软雅黑" pitchFamily="34" charset="-122"/>
              <a:ea typeface="微软雅黑" pitchFamily="34" charset="-122"/>
            </a:endParaRPr>
          </a:p>
        </p:txBody>
      </p:sp>
      <p:sp>
        <p:nvSpPr>
          <p:cNvPr id="12" name="Text Box 44"/>
          <p:cNvSpPr txBox="1">
            <a:spLocks noChangeArrowheads="1"/>
          </p:cNvSpPr>
          <p:nvPr/>
        </p:nvSpPr>
        <p:spPr bwMode="auto">
          <a:xfrm>
            <a:off x="8544591" y="1916635"/>
            <a:ext cx="3312799" cy="308432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几年前，巩俐在一则广告里笑了一笑（一句话都没说），价值</a:t>
            </a:r>
            <a:r>
              <a:rPr lang="en-US" altLang="zh-CN" dirty="0">
                <a:solidFill>
                  <a:schemeClr val="tx1">
                    <a:lumMod val="65000"/>
                    <a:lumOff val="35000"/>
                  </a:schemeClr>
                </a:solidFill>
              </a:rPr>
              <a:t>100</a:t>
            </a:r>
            <a:r>
              <a:rPr lang="zh-CN" altLang="en-US" dirty="0">
                <a:solidFill>
                  <a:schemeClr val="tx1">
                    <a:lumMod val="65000"/>
                    <a:lumOff val="35000"/>
                  </a:schemeClr>
                </a:solidFill>
              </a:rPr>
              <a:t>万元人民币。后来，一个名叫姚明的大个子身价超过了</a:t>
            </a:r>
            <a:r>
              <a:rPr lang="en-US" altLang="zh-CN" dirty="0">
                <a:solidFill>
                  <a:schemeClr val="tx1">
                    <a:lumMod val="65000"/>
                    <a:lumOff val="35000"/>
                  </a:schemeClr>
                </a:solidFill>
              </a:rPr>
              <a:t>5</a:t>
            </a:r>
            <a:r>
              <a:rPr lang="zh-CN" altLang="en-US" dirty="0">
                <a:solidFill>
                  <a:schemeClr val="tx1">
                    <a:lumMod val="65000"/>
                    <a:lumOff val="35000"/>
                  </a:schemeClr>
                </a:solidFill>
              </a:rPr>
              <a:t>亿美元。如果换作你、我，也能有这样的价值吗？不能！因为我们没有他们那样的品牌，因而我们就没有那样的身价。</a:t>
            </a:r>
            <a:r>
              <a:rPr lang="zh-CN" altLang="en-US" b="1" dirty="0">
                <a:solidFill>
                  <a:srgbClr val="FF0000"/>
                </a:solidFill>
              </a:rPr>
              <a:t>你的品牌就是你的身价！</a:t>
            </a:r>
            <a:r>
              <a:rPr lang="zh-CN" altLang="en-US" dirty="0">
                <a:solidFill>
                  <a:schemeClr val="tx1">
                    <a:lumMod val="65000"/>
                    <a:lumOff val="35000"/>
                  </a:schemeClr>
                </a:solidFill>
              </a:rPr>
              <a:t>那么，怎样理解个人品牌价值呢？</a:t>
            </a:r>
            <a:endParaRPr lang="en-US" dirty="0">
              <a:solidFill>
                <a:schemeClr val="tx1">
                  <a:lumMod val="65000"/>
                  <a:lumOff val="35000"/>
                </a:schemeClr>
              </a:solidFill>
            </a:endParaRPr>
          </a:p>
        </p:txBody>
      </p:sp>
      <p:cxnSp>
        <p:nvCxnSpPr>
          <p:cNvPr id="13" name="直接连接符 12"/>
          <p:cNvCxnSpPr/>
          <p:nvPr/>
        </p:nvCxnSpPr>
        <p:spPr>
          <a:xfrm>
            <a:off x="1198818" y="1700583"/>
            <a:ext cx="576139"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cxnSp>
        <p:nvCxnSpPr>
          <p:cNvPr id="14" name="直接连接符 13"/>
          <p:cNvCxnSpPr/>
          <p:nvPr/>
        </p:nvCxnSpPr>
        <p:spPr>
          <a:xfrm>
            <a:off x="11643048" y="5072976"/>
            <a:ext cx="0" cy="1020668"/>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cxnSp>
        <p:nvCxnSpPr>
          <p:cNvPr id="19" name="直接连接符 18"/>
          <p:cNvCxnSpPr/>
          <p:nvPr/>
        </p:nvCxnSpPr>
        <p:spPr>
          <a:xfrm>
            <a:off x="8544591" y="1700583"/>
            <a:ext cx="3098457"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pic>
        <p:nvPicPr>
          <p:cNvPr id="22" name="Picture 2" descr="http://photo.17ok.com/upload/2008/03/13/10/37628.1015081.jp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1912767" y="908392"/>
            <a:ext cx="6454140" cy="4302444"/>
          </a:xfrm>
          <a:prstGeom prst="rect">
            <a:avLst/>
          </a:prstGeom>
          <a:noFill/>
          <a:ln w="28575">
            <a:solidFill>
              <a:srgbClr val="FF0066"/>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cxnSp>
        <p:nvCxnSpPr>
          <p:cNvPr id="23" name="直接连接符 22"/>
          <p:cNvCxnSpPr/>
          <p:nvPr/>
        </p:nvCxnSpPr>
        <p:spPr>
          <a:xfrm>
            <a:off x="1051010" y="1700583"/>
            <a:ext cx="0" cy="439306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sp>
        <p:nvSpPr>
          <p:cNvPr id="11" name="椭圆 10"/>
          <p:cNvSpPr/>
          <p:nvPr/>
        </p:nvSpPr>
        <p:spPr>
          <a:xfrm>
            <a:off x="910749" y="6885388"/>
            <a:ext cx="288038" cy="2880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1</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Tree>
    <p:extLst>
      <p:ext uri="{BB962C8B-B14F-4D97-AF65-F5344CB8AC3E}">
        <p14:creationId xmlns:p14="http://schemas.microsoft.com/office/powerpoint/2010/main" val="17819526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ipe(down)">
                                      <p:cBhvr>
                                        <p:cTn id="13" dur="500"/>
                                        <p:tgtEl>
                                          <p:spTgt spid="23"/>
                                        </p:tgtEl>
                                      </p:cBhvr>
                                    </p:animEffect>
                                  </p:childTnLst>
                                </p:cTn>
                              </p:par>
                            </p:childTnLst>
                          </p:cTn>
                        </p:par>
                        <p:par>
                          <p:cTn id="14" fill="hold">
                            <p:stCondLst>
                              <p:cond delay="1500"/>
                            </p:stCondLst>
                            <p:childTnLst>
                              <p:par>
                                <p:cTn id="15" presetID="64" presetClass="path" presetSubtype="0" accel="50000" decel="50000" fill="hold" grpId="0" nodeType="afterEffect">
                                  <p:stCondLst>
                                    <p:cond delay="0"/>
                                  </p:stCondLst>
                                  <p:childTnLst>
                                    <p:animMotion origin="layout" path="M -2.11932E-6 -2.22045E-16 L -2.11932E-6 -0.71389 " pathEditMode="relative" rAng="0" ptsTypes="AA">
                                      <p:cBhvr>
                                        <p:cTn id="16" dur="500" fill="hold"/>
                                        <p:tgtEl>
                                          <p:spTgt spid="11"/>
                                        </p:tgtEl>
                                        <p:attrNameLst>
                                          <p:attrName>ppt_x</p:attrName>
                                          <p:attrName>ppt_y</p:attrName>
                                        </p:attrNameLst>
                                      </p:cBhvr>
                                      <p:rCtr x="0" y="-35694"/>
                                    </p:animMotion>
                                  </p:childTnLst>
                                </p:cTn>
                              </p:par>
                            </p:childTnLst>
                          </p:cTn>
                        </p:par>
                        <p:par>
                          <p:cTn id="17" fill="hold">
                            <p:stCondLst>
                              <p:cond delay="2000"/>
                            </p:stCondLst>
                            <p:childTnLst>
                              <p:par>
                                <p:cTn id="18" presetID="47"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1000"/>
                                        <p:tgtEl>
                                          <p:spTgt spid="10"/>
                                        </p:tgtEl>
                                      </p:cBhvr>
                                    </p:animEffect>
                                    <p:anim calcmode="lin" valueType="num">
                                      <p:cBhvr>
                                        <p:cTn id="21" dur="1000" fill="hold"/>
                                        <p:tgtEl>
                                          <p:spTgt spid="10"/>
                                        </p:tgtEl>
                                        <p:attrNameLst>
                                          <p:attrName>ppt_x</p:attrName>
                                        </p:attrNameLst>
                                      </p:cBhvr>
                                      <p:tavLst>
                                        <p:tav tm="0">
                                          <p:val>
                                            <p:strVal val="#ppt_x"/>
                                          </p:val>
                                        </p:tav>
                                        <p:tav tm="100000">
                                          <p:val>
                                            <p:strVal val="#ppt_x"/>
                                          </p:val>
                                        </p:tav>
                                      </p:tavLst>
                                    </p:anim>
                                    <p:anim calcmode="lin" valueType="num">
                                      <p:cBhvr>
                                        <p:cTn id="22" dur="1000" fill="hold"/>
                                        <p:tgtEl>
                                          <p:spTgt spid="10"/>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22" presetClass="entr" presetSubtype="8"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par>
                                <p:cTn id="27" presetID="22" presetClass="entr" presetSubtype="8"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left)">
                                      <p:cBhvr>
                                        <p:cTn id="29" dur="500"/>
                                        <p:tgtEl>
                                          <p:spTgt spid="19"/>
                                        </p:tgtEl>
                                      </p:cBhvr>
                                    </p:animEffect>
                                  </p:childTnLst>
                                </p:cTn>
                              </p:par>
                              <p:par>
                                <p:cTn id="30" presetID="22" presetClass="entr" presetSubtype="1" fill="hold"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up)">
                                      <p:cBhvr>
                                        <p:cTn id="32" dur="500"/>
                                        <p:tgtEl>
                                          <p:spTgt spid="14"/>
                                        </p:tgtEl>
                                      </p:cBhvr>
                                    </p:animEffect>
                                  </p:childTnLst>
                                </p:cTn>
                              </p:par>
                            </p:childTnLst>
                          </p:cTn>
                        </p:par>
                        <p:par>
                          <p:cTn id="33" fill="hold">
                            <p:stCondLst>
                              <p:cond delay="350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1000"/>
                                        <p:tgtEl>
                                          <p:spTgt spid="22"/>
                                        </p:tgtEl>
                                      </p:cBhvr>
                                    </p:animEffect>
                                    <p:anim calcmode="lin" valueType="num">
                                      <p:cBhvr>
                                        <p:cTn id="42" dur="1000" fill="hold"/>
                                        <p:tgtEl>
                                          <p:spTgt spid="22"/>
                                        </p:tgtEl>
                                        <p:attrNameLst>
                                          <p:attrName>ppt_x</p:attrName>
                                        </p:attrNameLst>
                                      </p:cBhvr>
                                      <p:tavLst>
                                        <p:tav tm="0">
                                          <p:val>
                                            <p:strVal val="#ppt_x"/>
                                          </p:val>
                                        </p:tav>
                                        <p:tav tm="100000">
                                          <p:val>
                                            <p:strVal val="#ppt_x"/>
                                          </p:val>
                                        </p:tav>
                                      </p:tavLst>
                                    </p:anim>
                                    <p:anim calcmode="lin" valueType="num">
                                      <p:cBhvr>
                                        <p:cTn id="4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2" grpId="0"/>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个人品牌价值</a:t>
            </a:r>
          </a:p>
        </p:txBody>
      </p:sp>
      <p:sp>
        <p:nvSpPr>
          <p:cNvPr id="10" name="TextBox 9"/>
          <p:cNvSpPr txBox="1"/>
          <p:nvPr/>
        </p:nvSpPr>
        <p:spPr>
          <a:xfrm>
            <a:off x="593119" y="1952712"/>
            <a:ext cx="461665" cy="4347690"/>
          </a:xfrm>
          <a:prstGeom prst="rect">
            <a:avLst/>
          </a:prstGeom>
          <a:noFill/>
        </p:spPr>
        <p:txBody>
          <a:bodyPr vert="eaVert" wrap="square" rtlCol="0">
            <a:spAutoFit/>
          </a:bodyPr>
          <a:lstStyle/>
          <a:p>
            <a:pPr algn="ctr"/>
            <a:r>
              <a:rPr lang="zh-CN" altLang="en-US" spc="150" dirty="0">
                <a:solidFill>
                  <a:srgbClr val="FC6204"/>
                </a:solidFill>
                <a:latin typeface="微软雅黑" pitchFamily="34" charset="-122"/>
                <a:ea typeface="微软雅黑" pitchFamily="34" charset="-122"/>
              </a:rPr>
              <a:t>个人品牌价值的含义</a:t>
            </a:r>
            <a:endParaRPr lang="en-US" spc="150" dirty="0">
              <a:solidFill>
                <a:srgbClr val="FC6204"/>
              </a:solidFill>
              <a:latin typeface="微软雅黑" pitchFamily="34" charset="-122"/>
              <a:ea typeface="微软雅黑" pitchFamily="34" charset="-122"/>
            </a:endParaRPr>
          </a:p>
        </p:txBody>
      </p:sp>
      <p:cxnSp>
        <p:nvCxnSpPr>
          <p:cNvPr id="13" name="直接连接符 12"/>
          <p:cNvCxnSpPr/>
          <p:nvPr/>
        </p:nvCxnSpPr>
        <p:spPr>
          <a:xfrm>
            <a:off x="1198818" y="1700583"/>
            <a:ext cx="576139"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cxnSp>
        <p:nvCxnSpPr>
          <p:cNvPr id="23" name="直接连接符 22"/>
          <p:cNvCxnSpPr/>
          <p:nvPr/>
        </p:nvCxnSpPr>
        <p:spPr>
          <a:xfrm>
            <a:off x="1051010" y="1700583"/>
            <a:ext cx="0" cy="439306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sp>
        <p:nvSpPr>
          <p:cNvPr id="15" name="椭圆 14"/>
          <p:cNvSpPr/>
          <p:nvPr/>
        </p:nvSpPr>
        <p:spPr>
          <a:xfrm>
            <a:off x="910765" y="1980011"/>
            <a:ext cx="288038" cy="2880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1</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16" name="Text Box 44"/>
          <p:cNvSpPr txBox="1">
            <a:spLocks noChangeArrowheads="1"/>
          </p:cNvSpPr>
          <p:nvPr/>
        </p:nvSpPr>
        <p:spPr bwMode="auto">
          <a:xfrm>
            <a:off x="6384070" y="2257184"/>
            <a:ext cx="5041216" cy="142211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别人为什么会选择我们？我们能给别人带来什么，这就是个人品牌价值。即是说，</a:t>
            </a:r>
            <a:r>
              <a:rPr lang="zh-CN" altLang="en-US" b="1" dirty="0">
                <a:solidFill>
                  <a:srgbClr val="FF0000"/>
                </a:solidFill>
              </a:rPr>
              <a:t>如果我把自己当成一件产品，我会如何推销我自己？我给客户带来的最大利益是什么？</a:t>
            </a:r>
            <a:endParaRPr lang="en-US" b="1" dirty="0">
              <a:solidFill>
                <a:srgbClr val="FF0000"/>
              </a:solidFill>
            </a:endParaRPr>
          </a:p>
        </p:txBody>
      </p:sp>
      <p:sp>
        <p:nvSpPr>
          <p:cNvPr id="17" name="Text Box 44"/>
          <p:cNvSpPr txBox="1">
            <a:spLocks noChangeArrowheads="1"/>
          </p:cNvSpPr>
          <p:nvPr/>
        </p:nvSpPr>
        <p:spPr bwMode="auto">
          <a:xfrm>
            <a:off x="6384070" y="3862612"/>
            <a:ext cx="5041216" cy="2086997"/>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也可以说，对个人品牌价值的描述也就相当于是你简历中的“自我评价”；或者说，</a:t>
            </a:r>
            <a:r>
              <a:rPr lang="zh-CN" altLang="en-US" b="1" dirty="0">
                <a:solidFill>
                  <a:srgbClr val="FF0000"/>
                </a:solidFill>
              </a:rPr>
              <a:t>你的品牌价值在于，当你离开这个位置时，一般人无法取代。</a:t>
            </a:r>
            <a:r>
              <a:rPr lang="zh-CN" altLang="en-US" dirty="0">
                <a:solidFill>
                  <a:schemeClr val="tx1">
                    <a:lumMod val="65000"/>
                    <a:lumOff val="35000"/>
                  </a:schemeClr>
                </a:solidFill>
              </a:rPr>
              <a:t>李开复是把个人品牌发挥到极致的人物，他出的自传据说销量就超过了百万，假如每本仅收两块钱版税，那就有</a:t>
            </a:r>
            <a:r>
              <a:rPr lang="en-US" altLang="zh-CN" dirty="0">
                <a:solidFill>
                  <a:schemeClr val="tx1">
                    <a:lumMod val="65000"/>
                    <a:lumOff val="35000"/>
                  </a:schemeClr>
                </a:solidFill>
              </a:rPr>
              <a:t>200</a:t>
            </a:r>
            <a:r>
              <a:rPr lang="zh-CN" altLang="en-US" dirty="0">
                <a:solidFill>
                  <a:schemeClr val="tx1">
                    <a:lumMod val="65000"/>
                    <a:lumOff val="35000"/>
                  </a:schemeClr>
                </a:solidFill>
              </a:rPr>
              <a:t>万收入了。</a:t>
            </a:r>
            <a:endParaRPr lang="en-US" dirty="0">
              <a:solidFill>
                <a:schemeClr val="tx1">
                  <a:lumMod val="65000"/>
                  <a:lumOff val="35000"/>
                </a:schemeClr>
              </a:solidFill>
            </a:endParaRPr>
          </a:p>
        </p:txBody>
      </p:sp>
      <p:pic>
        <p:nvPicPr>
          <p:cNvPr id="18"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063027" y="1700583"/>
            <a:ext cx="3486917" cy="278953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0" name="直接连接符 19"/>
          <p:cNvCxnSpPr/>
          <p:nvPr/>
        </p:nvCxnSpPr>
        <p:spPr>
          <a:xfrm>
            <a:off x="5735913" y="1700583"/>
            <a:ext cx="5904769"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cxnSp>
        <p:nvCxnSpPr>
          <p:cNvPr id="21" name="直接连接符 20"/>
          <p:cNvCxnSpPr/>
          <p:nvPr/>
        </p:nvCxnSpPr>
        <p:spPr>
          <a:xfrm>
            <a:off x="11651117" y="1846594"/>
            <a:ext cx="0" cy="396052"/>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8457651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par>
                                <p:cTn id="8" presetID="22" presetClass="entr" presetSubtype="8"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left)">
                                      <p:cBhvr>
                                        <p:cTn id="10" dur="500"/>
                                        <p:tgtEl>
                                          <p:spTgt spid="20"/>
                                        </p:tgtEl>
                                      </p:cBhvr>
                                    </p:animEffect>
                                  </p:childTnLst>
                                </p:cTn>
                              </p:par>
                              <p:par>
                                <p:cTn id="11" presetID="22" presetClass="entr" presetSubtype="1"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up)">
                                      <p:cBhvr>
                                        <p:cTn id="13" dur="500"/>
                                        <p:tgtEl>
                                          <p:spTgt spid="21"/>
                                        </p:tgtEl>
                                      </p:cBhvr>
                                    </p:animEffect>
                                  </p:childTnLst>
                                </p:cTn>
                              </p:par>
                            </p:childTnLst>
                          </p:cTn>
                        </p:par>
                        <p:par>
                          <p:cTn id="14" fill="hold">
                            <p:stCondLst>
                              <p:cond delay="500"/>
                            </p:stCondLst>
                            <p:childTnLst>
                              <p:par>
                                <p:cTn id="15" presetID="42"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1000"/>
                                        <p:tgtEl>
                                          <p:spTgt spid="17"/>
                                        </p:tgtEl>
                                      </p:cBhvr>
                                    </p:animEffect>
                                    <p:anim calcmode="lin" valueType="num">
                                      <p:cBhvr>
                                        <p:cTn id="24" dur="1000" fill="hold"/>
                                        <p:tgtEl>
                                          <p:spTgt spid="17"/>
                                        </p:tgtEl>
                                        <p:attrNameLst>
                                          <p:attrName>ppt_x</p:attrName>
                                        </p:attrNameLst>
                                      </p:cBhvr>
                                      <p:tavLst>
                                        <p:tav tm="0">
                                          <p:val>
                                            <p:strVal val="#ppt_x"/>
                                          </p:val>
                                        </p:tav>
                                        <p:tav tm="100000">
                                          <p:val>
                                            <p:strVal val="#ppt_x"/>
                                          </p:val>
                                        </p:tav>
                                      </p:tavLst>
                                    </p:anim>
                                    <p:anim calcmode="lin" valueType="num">
                                      <p:cBhvr>
                                        <p:cTn id="25" dur="1000" fill="hold"/>
                                        <p:tgtEl>
                                          <p:spTgt spid="17"/>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1000"/>
                                        <p:tgtEl>
                                          <p:spTgt spid="18"/>
                                        </p:tgtEl>
                                      </p:cBhvr>
                                    </p:animEffect>
                                    <p:anim calcmode="lin" valueType="num">
                                      <p:cBhvr>
                                        <p:cTn id="29" dur="1000" fill="hold"/>
                                        <p:tgtEl>
                                          <p:spTgt spid="18"/>
                                        </p:tgtEl>
                                        <p:attrNameLst>
                                          <p:attrName>ppt_x</p:attrName>
                                        </p:attrNameLst>
                                      </p:cBhvr>
                                      <p:tavLst>
                                        <p:tav tm="0">
                                          <p:val>
                                            <p:strVal val="#ppt_x"/>
                                          </p:val>
                                        </p:tav>
                                        <p:tav tm="100000">
                                          <p:val>
                                            <p:strVal val="#ppt_x"/>
                                          </p:val>
                                        </p:tav>
                                      </p:tavLst>
                                    </p:anim>
                                    <p:anim calcmode="lin" valueType="num">
                                      <p:cBhvr>
                                        <p:cTn id="3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个人品牌价值</a:t>
            </a:r>
          </a:p>
        </p:txBody>
      </p:sp>
      <p:sp>
        <p:nvSpPr>
          <p:cNvPr id="10" name="TextBox 9"/>
          <p:cNvSpPr txBox="1"/>
          <p:nvPr/>
        </p:nvSpPr>
        <p:spPr>
          <a:xfrm>
            <a:off x="593119" y="1952712"/>
            <a:ext cx="461665" cy="4347690"/>
          </a:xfrm>
          <a:prstGeom prst="rect">
            <a:avLst/>
          </a:prstGeom>
          <a:noFill/>
        </p:spPr>
        <p:txBody>
          <a:bodyPr vert="eaVert" wrap="square" rtlCol="0">
            <a:spAutoFit/>
          </a:bodyPr>
          <a:lstStyle/>
          <a:p>
            <a:pPr algn="ctr"/>
            <a:r>
              <a:rPr lang="zh-CN" altLang="en-US" spc="150" dirty="0">
                <a:solidFill>
                  <a:srgbClr val="FC6204"/>
                </a:solidFill>
                <a:latin typeface="微软雅黑" pitchFamily="34" charset="-122"/>
                <a:ea typeface="微软雅黑" pitchFamily="34" charset="-122"/>
              </a:rPr>
              <a:t>个人品牌价值的含义</a:t>
            </a:r>
            <a:endParaRPr lang="en-US" spc="150" dirty="0">
              <a:solidFill>
                <a:srgbClr val="FC6204"/>
              </a:solidFill>
              <a:latin typeface="微软雅黑" pitchFamily="34" charset="-122"/>
              <a:ea typeface="微软雅黑" pitchFamily="34" charset="-122"/>
            </a:endParaRPr>
          </a:p>
        </p:txBody>
      </p:sp>
      <p:cxnSp>
        <p:nvCxnSpPr>
          <p:cNvPr id="13" name="直接连接符 12"/>
          <p:cNvCxnSpPr/>
          <p:nvPr/>
        </p:nvCxnSpPr>
        <p:spPr>
          <a:xfrm>
            <a:off x="1198818" y="1700583"/>
            <a:ext cx="576139"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cxnSp>
        <p:nvCxnSpPr>
          <p:cNvPr id="23" name="直接连接符 22"/>
          <p:cNvCxnSpPr/>
          <p:nvPr/>
        </p:nvCxnSpPr>
        <p:spPr>
          <a:xfrm>
            <a:off x="1051010" y="1700583"/>
            <a:ext cx="0" cy="439306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sp>
        <p:nvSpPr>
          <p:cNvPr id="15" name="椭圆 14"/>
          <p:cNvSpPr/>
          <p:nvPr/>
        </p:nvSpPr>
        <p:spPr>
          <a:xfrm>
            <a:off x="910765" y="1980011"/>
            <a:ext cx="288038" cy="2880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1</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16" name="Text Box 44"/>
          <p:cNvSpPr txBox="1">
            <a:spLocks noChangeArrowheads="1"/>
          </p:cNvSpPr>
          <p:nvPr/>
        </p:nvSpPr>
        <p:spPr bwMode="auto">
          <a:xfrm>
            <a:off x="1918992" y="1484531"/>
            <a:ext cx="4609112" cy="142211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我们认为可以从两个方面来理解品牌价值。一</a:t>
            </a:r>
            <a:r>
              <a:rPr lang="zh-CN" altLang="zh-CN" dirty="0">
                <a:solidFill>
                  <a:schemeClr val="tx1">
                    <a:lumMod val="65000"/>
                    <a:lumOff val="35000"/>
                  </a:schemeClr>
                </a:solidFill>
              </a:rPr>
              <a:t>是从财务的角度，个人品牌价值指个人品牌在某一个时点、用类似有形资产评估方法计算出来的价值金额。比如，上述巩俐和姚明的身价。</a:t>
            </a:r>
            <a:endParaRPr lang="en-US" b="1" dirty="0">
              <a:solidFill>
                <a:schemeClr val="tx1">
                  <a:lumMod val="65000"/>
                  <a:lumOff val="35000"/>
                </a:schemeClr>
              </a:solidFill>
            </a:endParaRPr>
          </a:p>
        </p:txBody>
      </p:sp>
      <p:sp>
        <p:nvSpPr>
          <p:cNvPr id="17" name="Text Box 44"/>
          <p:cNvSpPr txBox="1">
            <a:spLocks noChangeArrowheads="1"/>
          </p:cNvSpPr>
          <p:nvPr/>
        </p:nvSpPr>
        <p:spPr bwMode="auto">
          <a:xfrm>
            <a:off x="1918992" y="3450046"/>
            <a:ext cx="4609112" cy="175455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二是从职场的角度来理解，用人单位或合作方为什么要选择我们？我们能为对方带来什么？所以，这里的个人品牌价值，就是指我们给雇佣方或合作方带来的价值，它包括三个层面：即</a:t>
            </a:r>
            <a:r>
              <a:rPr lang="zh-CN" altLang="en-US" b="1" dirty="0">
                <a:solidFill>
                  <a:srgbClr val="FF0000"/>
                </a:solidFill>
              </a:rPr>
              <a:t>职业价值、精神象征及个性风格。</a:t>
            </a:r>
            <a:endParaRPr lang="en-US" b="1" dirty="0">
              <a:solidFill>
                <a:srgbClr val="FF0000"/>
              </a:solidFill>
            </a:endParaRPr>
          </a:p>
        </p:txBody>
      </p:sp>
      <p:sp>
        <p:nvSpPr>
          <p:cNvPr id="44" name="Line 1602"/>
          <p:cNvSpPr>
            <a:spLocks noChangeShapeType="1"/>
          </p:cNvSpPr>
          <p:nvPr/>
        </p:nvSpPr>
        <p:spPr bwMode="auto">
          <a:xfrm>
            <a:off x="8268940" y="5299864"/>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45" name="Line 1603"/>
          <p:cNvSpPr>
            <a:spLocks noChangeShapeType="1"/>
          </p:cNvSpPr>
          <p:nvPr/>
        </p:nvSpPr>
        <p:spPr bwMode="auto">
          <a:xfrm>
            <a:off x="8268940" y="5299864"/>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46" name="Oval 2713"/>
          <p:cNvSpPr>
            <a:spLocks noChangeArrowheads="1"/>
          </p:cNvSpPr>
          <p:nvPr/>
        </p:nvSpPr>
        <p:spPr bwMode="auto">
          <a:xfrm>
            <a:off x="7213270" y="3756613"/>
            <a:ext cx="2764198" cy="630320"/>
          </a:xfrm>
          <a:prstGeom prst="ellipse">
            <a:avLst/>
          </a:prstGeom>
          <a:solidFill>
            <a:srgbClr val="EEECE1">
              <a:alpha val="36862"/>
            </a:srgbClr>
          </a:solidFill>
          <a:ln>
            <a:noFill/>
          </a:ln>
          <a:effectLst/>
          <a:extLst>
            <a:ext uri="{91240B29-F687-4F45-9708-019B960494DF}">
              <a14:hiddenLine xmlns:a14="http://schemas.microsoft.com/office/drawing/2010/main" w="9525">
                <a:solidFill>
                  <a:srgbClr val="99FF66"/>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91">
              <a:defRPr/>
            </a:pPr>
            <a:endParaRPr lang="zh-CN" altLang="en-US" kern="0" dirty="0">
              <a:solidFill>
                <a:sysClr val="windowText" lastClr="000000"/>
              </a:solidFill>
              <a:latin typeface="Impact" pitchFamily="34" charset="0"/>
              <a:ea typeface="微软雅黑" pitchFamily="34" charset="-122"/>
            </a:endParaRPr>
          </a:p>
        </p:txBody>
      </p:sp>
      <p:sp>
        <p:nvSpPr>
          <p:cNvPr id="47" name="灰色3"/>
          <p:cNvSpPr>
            <a:spLocks/>
          </p:cNvSpPr>
          <p:nvPr/>
        </p:nvSpPr>
        <p:spPr bwMode="auto">
          <a:xfrm>
            <a:off x="7854704" y="1313409"/>
            <a:ext cx="2249781" cy="1332085"/>
          </a:xfrm>
          <a:custGeom>
            <a:avLst/>
            <a:gdLst>
              <a:gd name="T0" fmla="*/ 0 w 1296"/>
              <a:gd name="T1" fmla="*/ 0 h 768"/>
              <a:gd name="T2" fmla="*/ 2147483647 w 1296"/>
              <a:gd name="T3" fmla="*/ 2147483647 h 768"/>
              <a:gd name="T4" fmla="*/ 2147483647 w 1296"/>
              <a:gd name="T5" fmla="*/ 2147483647 h 768"/>
              <a:gd name="T6" fmla="*/ 2147483647 w 1296"/>
              <a:gd name="T7" fmla="*/ 0 h 768"/>
              <a:gd name="T8" fmla="*/ 0 w 1296"/>
              <a:gd name="T9" fmla="*/ 0 h 7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96" h="768">
                <a:moveTo>
                  <a:pt x="0" y="0"/>
                </a:moveTo>
                <a:lnTo>
                  <a:pt x="432" y="768"/>
                </a:lnTo>
                <a:lnTo>
                  <a:pt x="1296" y="768"/>
                </a:lnTo>
                <a:lnTo>
                  <a:pt x="864" y="0"/>
                </a:lnTo>
                <a:lnTo>
                  <a:pt x="0" y="0"/>
                </a:lnTo>
                <a:close/>
              </a:path>
            </a:pathLst>
          </a:custGeom>
          <a:gradFill rotWithShape="1">
            <a:gsLst>
              <a:gs pos="0">
                <a:srgbClr val="DDDDDD"/>
              </a:gs>
              <a:gs pos="100000">
                <a:srgbClr val="FFFFFF"/>
              </a:gs>
            </a:gsLst>
            <a:lin ang="5400000" scaled="1"/>
          </a:gradFill>
          <a:ln w="3175">
            <a:solidFill>
              <a:srgbClr val="C0C0C0"/>
            </a:solidFill>
            <a:miter lim="800000"/>
            <a:headEnd/>
            <a:tailEnd/>
          </a:ln>
        </p:spPr>
        <p:txBody>
          <a:bodyPr wrap="none" anchor="ctr"/>
          <a:lstStyle/>
          <a:p>
            <a:endParaRPr lang="zh-CN" altLang="en-US" kern="0" dirty="0">
              <a:solidFill>
                <a:sysClr val="windowText" lastClr="000000"/>
              </a:solidFill>
              <a:ea typeface="微软雅黑" pitchFamily="34" charset="-122"/>
            </a:endParaRPr>
          </a:p>
        </p:txBody>
      </p:sp>
      <p:sp>
        <p:nvSpPr>
          <p:cNvPr id="48" name="灰色2"/>
          <p:cNvSpPr>
            <a:spLocks/>
          </p:cNvSpPr>
          <p:nvPr/>
        </p:nvSpPr>
        <p:spPr bwMode="auto">
          <a:xfrm>
            <a:off x="7843591" y="2729643"/>
            <a:ext cx="2249780" cy="1335261"/>
          </a:xfrm>
          <a:custGeom>
            <a:avLst/>
            <a:gdLst>
              <a:gd name="T0" fmla="*/ 0 w 1296"/>
              <a:gd name="T1" fmla="*/ 2147483647 h 768"/>
              <a:gd name="T2" fmla="*/ 2147483647 w 1296"/>
              <a:gd name="T3" fmla="*/ 2147483647 h 768"/>
              <a:gd name="T4" fmla="*/ 2147483647 w 1296"/>
              <a:gd name="T5" fmla="*/ 0 h 768"/>
              <a:gd name="T6" fmla="*/ 2147483647 w 1296"/>
              <a:gd name="T7" fmla="*/ 0 h 768"/>
              <a:gd name="T8" fmla="*/ 0 w 1296"/>
              <a:gd name="T9" fmla="*/ 2147483647 h 7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96" h="768">
                <a:moveTo>
                  <a:pt x="0" y="768"/>
                </a:moveTo>
                <a:lnTo>
                  <a:pt x="864" y="768"/>
                </a:lnTo>
                <a:lnTo>
                  <a:pt x="1296" y="0"/>
                </a:lnTo>
                <a:lnTo>
                  <a:pt x="432" y="0"/>
                </a:lnTo>
                <a:lnTo>
                  <a:pt x="0" y="768"/>
                </a:lnTo>
                <a:close/>
              </a:path>
            </a:pathLst>
          </a:custGeom>
          <a:gradFill rotWithShape="1">
            <a:gsLst>
              <a:gs pos="0">
                <a:srgbClr val="DDDDDD"/>
              </a:gs>
              <a:gs pos="100000">
                <a:srgbClr val="FFFFFF"/>
              </a:gs>
            </a:gsLst>
            <a:lin ang="5400000" scaled="1"/>
          </a:gradFill>
          <a:ln w="3175">
            <a:solidFill>
              <a:srgbClr val="C0C0C0"/>
            </a:solidFill>
            <a:miter lim="800000"/>
            <a:headEnd/>
            <a:tailEnd/>
          </a:ln>
        </p:spPr>
        <p:txBody>
          <a:bodyPr wrap="none" anchor="ctr"/>
          <a:lstStyle/>
          <a:p>
            <a:endParaRPr lang="zh-CN" altLang="en-US" kern="0" dirty="0">
              <a:solidFill>
                <a:sysClr val="windowText" lastClr="000000"/>
              </a:solidFill>
              <a:ea typeface="微软雅黑" pitchFamily="34" charset="-122"/>
            </a:endParaRPr>
          </a:p>
        </p:txBody>
      </p:sp>
      <p:sp>
        <p:nvSpPr>
          <p:cNvPr id="49" name="灰色1"/>
          <p:cNvSpPr>
            <a:spLocks/>
          </p:cNvSpPr>
          <p:nvPr/>
        </p:nvSpPr>
        <p:spPr bwMode="auto">
          <a:xfrm>
            <a:off x="7032272" y="1338812"/>
            <a:ext cx="1500383" cy="2665759"/>
          </a:xfrm>
          <a:custGeom>
            <a:avLst/>
            <a:gdLst>
              <a:gd name="T0" fmla="*/ 0 w 864"/>
              <a:gd name="T1" fmla="*/ 2147483647 h 1536"/>
              <a:gd name="T2" fmla="*/ 2147483647 w 864"/>
              <a:gd name="T3" fmla="*/ 2147483647 h 1536"/>
              <a:gd name="T4" fmla="*/ 2147483647 w 864"/>
              <a:gd name="T5" fmla="*/ 2147483647 h 1536"/>
              <a:gd name="T6" fmla="*/ 2147483647 w 864"/>
              <a:gd name="T7" fmla="*/ 0 h 1536"/>
              <a:gd name="T8" fmla="*/ 0 w 864"/>
              <a:gd name="T9" fmla="*/ 2147483647 h 15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64" h="1536">
                <a:moveTo>
                  <a:pt x="0" y="768"/>
                </a:moveTo>
                <a:lnTo>
                  <a:pt x="432" y="1536"/>
                </a:lnTo>
                <a:lnTo>
                  <a:pt x="864" y="768"/>
                </a:lnTo>
                <a:lnTo>
                  <a:pt x="432" y="0"/>
                </a:lnTo>
                <a:lnTo>
                  <a:pt x="0" y="768"/>
                </a:lnTo>
                <a:close/>
              </a:path>
            </a:pathLst>
          </a:custGeom>
          <a:gradFill rotWithShape="1">
            <a:gsLst>
              <a:gs pos="0">
                <a:srgbClr val="DDDDDD"/>
              </a:gs>
              <a:gs pos="100000">
                <a:srgbClr val="FFFFFF"/>
              </a:gs>
            </a:gsLst>
            <a:lin ang="5400000" scaled="1"/>
          </a:gradFill>
          <a:ln w="3175">
            <a:solidFill>
              <a:srgbClr val="C0C0C0"/>
            </a:solidFill>
            <a:miter lim="800000"/>
            <a:headEnd/>
            <a:tailEnd/>
          </a:ln>
        </p:spPr>
        <p:txBody>
          <a:bodyPr wrap="none" anchor="ctr"/>
          <a:lstStyle/>
          <a:p>
            <a:endParaRPr lang="zh-CN" altLang="en-US" kern="0" dirty="0">
              <a:solidFill>
                <a:sysClr val="windowText" lastClr="000000"/>
              </a:solidFill>
              <a:ea typeface="微软雅黑" pitchFamily="34" charset="-122"/>
            </a:endParaRPr>
          </a:p>
        </p:txBody>
      </p:sp>
      <p:sp>
        <p:nvSpPr>
          <p:cNvPr id="50" name="深色2"/>
          <p:cNvSpPr>
            <a:spLocks/>
          </p:cNvSpPr>
          <p:nvPr/>
        </p:nvSpPr>
        <p:spPr bwMode="auto">
          <a:xfrm>
            <a:off x="7854704" y="1306782"/>
            <a:ext cx="2249781" cy="1332085"/>
          </a:xfrm>
          <a:custGeom>
            <a:avLst/>
            <a:gdLst>
              <a:gd name="T0" fmla="*/ 0 w 1296"/>
              <a:gd name="T1" fmla="*/ 0 h 768"/>
              <a:gd name="T2" fmla="*/ 2147483647 w 1296"/>
              <a:gd name="T3" fmla="*/ 2147483647 h 768"/>
              <a:gd name="T4" fmla="*/ 2147483647 w 1296"/>
              <a:gd name="T5" fmla="*/ 2147483647 h 768"/>
              <a:gd name="T6" fmla="*/ 2147483647 w 1296"/>
              <a:gd name="T7" fmla="*/ 0 h 768"/>
              <a:gd name="T8" fmla="*/ 0 w 1296"/>
              <a:gd name="T9" fmla="*/ 0 h 7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96" h="768">
                <a:moveTo>
                  <a:pt x="0" y="0"/>
                </a:moveTo>
                <a:lnTo>
                  <a:pt x="432" y="768"/>
                </a:lnTo>
                <a:lnTo>
                  <a:pt x="1296" y="768"/>
                </a:lnTo>
                <a:lnTo>
                  <a:pt x="864" y="0"/>
                </a:lnTo>
                <a:lnTo>
                  <a:pt x="0" y="0"/>
                </a:lnTo>
                <a:close/>
              </a:path>
            </a:pathLst>
          </a:custGeom>
          <a:gradFill>
            <a:gsLst>
              <a:gs pos="100000">
                <a:srgbClr val="C00000">
                  <a:lumMod val="60000"/>
                  <a:lumOff val="40000"/>
                </a:srgbClr>
              </a:gs>
              <a:gs pos="0">
                <a:srgbClr val="C00000"/>
              </a:gs>
            </a:gsLst>
            <a:lin ang="16200000" scaled="0"/>
          </a:gradFill>
          <a:ln w="3175" cap="flat" cmpd="sng" algn="ctr">
            <a:solidFill>
              <a:srgbClr val="4BACC6">
                <a:lumMod val="60000"/>
                <a:lumOff val="40000"/>
              </a:srgbClr>
            </a:solidFill>
            <a:prstDash val="solid"/>
          </a:ln>
          <a:effectLst/>
        </p:spPr>
        <p:txBody>
          <a:bodyPr vert="eaVert" anchor="ctr"/>
          <a:lstStyle/>
          <a:p>
            <a:endParaRPr lang="zh-CN" altLang="en-US" sz="3200" kern="0" dirty="0">
              <a:solidFill>
                <a:sysClr val="window" lastClr="FFFFFF"/>
              </a:solidFill>
              <a:latin typeface="微软雅黑" pitchFamily="34" charset="-122"/>
              <a:ea typeface="微软雅黑" pitchFamily="34" charset="-122"/>
            </a:endParaRPr>
          </a:p>
        </p:txBody>
      </p:sp>
      <p:sp>
        <p:nvSpPr>
          <p:cNvPr id="51" name="深色3"/>
          <p:cNvSpPr>
            <a:spLocks/>
          </p:cNvSpPr>
          <p:nvPr/>
        </p:nvSpPr>
        <p:spPr bwMode="auto">
          <a:xfrm>
            <a:off x="7843591" y="2723017"/>
            <a:ext cx="2249780" cy="1335261"/>
          </a:xfrm>
          <a:custGeom>
            <a:avLst/>
            <a:gdLst>
              <a:gd name="T0" fmla="*/ 0 w 1296"/>
              <a:gd name="T1" fmla="*/ 2147483647 h 768"/>
              <a:gd name="T2" fmla="*/ 2147483647 w 1296"/>
              <a:gd name="T3" fmla="*/ 2147483647 h 768"/>
              <a:gd name="T4" fmla="*/ 2147483647 w 1296"/>
              <a:gd name="T5" fmla="*/ 0 h 768"/>
              <a:gd name="T6" fmla="*/ 2147483647 w 1296"/>
              <a:gd name="T7" fmla="*/ 0 h 768"/>
              <a:gd name="T8" fmla="*/ 0 w 1296"/>
              <a:gd name="T9" fmla="*/ 2147483647 h 7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96" h="768">
                <a:moveTo>
                  <a:pt x="0" y="768"/>
                </a:moveTo>
                <a:lnTo>
                  <a:pt x="864" y="768"/>
                </a:lnTo>
                <a:lnTo>
                  <a:pt x="1296" y="0"/>
                </a:lnTo>
                <a:lnTo>
                  <a:pt x="432" y="0"/>
                </a:lnTo>
                <a:lnTo>
                  <a:pt x="0" y="768"/>
                </a:lnTo>
                <a:close/>
              </a:path>
            </a:pathLst>
          </a:custGeom>
          <a:gradFill>
            <a:gsLst>
              <a:gs pos="100000">
                <a:srgbClr val="C00000">
                  <a:lumMod val="60000"/>
                  <a:lumOff val="40000"/>
                </a:srgbClr>
              </a:gs>
              <a:gs pos="0">
                <a:srgbClr val="C00000"/>
              </a:gs>
            </a:gsLst>
            <a:lin ang="16200000" scaled="0"/>
          </a:gradFill>
          <a:ln w="3175" cap="flat" cmpd="sng" algn="ctr">
            <a:solidFill>
              <a:srgbClr val="4BACC6">
                <a:lumMod val="60000"/>
                <a:lumOff val="40000"/>
              </a:srgbClr>
            </a:solidFill>
            <a:prstDash val="solid"/>
          </a:ln>
          <a:effectLst/>
        </p:spPr>
        <p:txBody>
          <a:bodyPr vert="eaVert" anchor="ctr"/>
          <a:lstStyle/>
          <a:p>
            <a:endParaRPr lang="zh-CN" altLang="en-US" sz="3200" kern="0" dirty="0">
              <a:solidFill>
                <a:sysClr val="window" lastClr="FFFFFF"/>
              </a:solidFill>
              <a:latin typeface="微软雅黑" pitchFamily="34" charset="-122"/>
              <a:ea typeface="微软雅黑" pitchFamily="34" charset="-122"/>
            </a:endParaRPr>
          </a:p>
        </p:txBody>
      </p:sp>
      <p:sp>
        <p:nvSpPr>
          <p:cNvPr id="52" name="深色1"/>
          <p:cNvSpPr>
            <a:spLocks/>
          </p:cNvSpPr>
          <p:nvPr/>
        </p:nvSpPr>
        <p:spPr bwMode="auto">
          <a:xfrm>
            <a:off x="7032272" y="1332185"/>
            <a:ext cx="1500383" cy="2665759"/>
          </a:xfrm>
          <a:custGeom>
            <a:avLst/>
            <a:gdLst>
              <a:gd name="T0" fmla="*/ 0 w 864"/>
              <a:gd name="T1" fmla="*/ 2147483647 h 1536"/>
              <a:gd name="T2" fmla="*/ 2147483647 w 864"/>
              <a:gd name="T3" fmla="*/ 2147483647 h 1536"/>
              <a:gd name="T4" fmla="*/ 2147483647 w 864"/>
              <a:gd name="T5" fmla="*/ 2147483647 h 1536"/>
              <a:gd name="T6" fmla="*/ 2147483647 w 864"/>
              <a:gd name="T7" fmla="*/ 0 h 1536"/>
              <a:gd name="T8" fmla="*/ 0 w 864"/>
              <a:gd name="T9" fmla="*/ 2147483647 h 15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64" h="1536">
                <a:moveTo>
                  <a:pt x="0" y="768"/>
                </a:moveTo>
                <a:lnTo>
                  <a:pt x="432" y="1536"/>
                </a:lnTo>
                <a:lnTo>
                  <a:pt x="864" y="768"/>
                </a:lnTo>
                <a:lnTo>
                  <a:pt x="432" y="0"/>
                </a:lnTo>
                <a:lnTo>
                  <a:pt x="0" y="768"/>
                </a:lnTo>
                <a:close/>
              </a:path>
            </a:pathLst>
          </a:custGeom>
          <a:gradFill>
            <a:gsLst>
              <a:gs pos="100000">
                <a:srgbClr val="C00000">
                  <a:lumMod val="60000"/>
                  <a:lumOff val="40000"/>
                </a:srgbClr>
              </a:gs>
              <a:gs pos="0">
                <a:srgbClr val="C00000"/>
              </a:gs>
            </a:gsLst>
            <a:lin ang="16200000" scaled="0"/>
          </a:gradFill>
          <a:ln w="3175" cap="flat" cmpd="sng" algn="ctr">
            <a:solidFill>
              <a:srgbClr val="4BACC6">
                <a:lumMod val="60000"/>
                <a:lumOff val="40000"/>
              </a:srgbClr>
            </a:solidFill>
            <a:prstDash val="solid"/>
          </a:ln>
          <a:effectLst/>
        </p:spPr>
        <p:txBody>
          <a:bodyPr vert="eaVert" anchor="ctr"/>
          <a:lstStyle/>
          <a:p>
            <a:endParaRPr lang="zh-CN" altLang="en-US" sz="3200" kern="0" dirty="0">
              <a:solidFill>
                <a:sysClr val="window" lastClr="FFFFFF"/>
              </a:solidFill>
              <a:latin typeface="微软雅黑" pitchFamily="34" charset="-122"/>
              <a:ea typeface="微软雅黑" pitchFamily="34" charset="-122"/>
            </a:endParaRPr>
          </a:p>
        </p:txBody>
      </p:sp>
      <p:sp>
        <p:nvSpPr>
          <p:cNvPr id="53" name="Line 1602"/>
          <p:cNvSpPr>
            <a:spLocks noChangeShapeType="1"/>
          </p:cNvSpPr>
          <p:nvPr/>
        </p:nvSpPr>
        <p:spPr bwMode="auto">
          <a:xfrm>
            <a:off x="8326254" y="5299864"/>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54" name="Line 1603"/>
          <p:cNvSpPr>
            <a:spLocks noChangeShapeType="1"/>
          </p:cNvSpPr>
          <p:nvPr/>
        </p:nvSpPr>
        <p:spPr bwMode="auto">
          <a:xfrm>
            <a:off x="8326254" y="5299864"/>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grpSp>
        <p:nvGrpSpPr>
          <p:cNvPr id="55" name="组合 54"/>
          <p:cNvGrpSpPr/>
          <p:nvPr/>
        </p:nvGrpSpPr>
        <p:grpSpPr>
          <a:xfrm>
            <a:off x="6384069" y="3828641"/>
            <a:ext cx="3960956" cy="1944253"/>
            <a:chOff x="6916551" y="3480392"/>
            <a:chExt cx="3960440" cy="1944000"/>
          </a:xfrm>
        </p:grpSpPr>
        <p:sp>
          <p:nvSpPr>
            <p:cNvPr id="56" name="TextBox 19"/>
            <p:cNvSpPr txBox="1">
              <a:spLocks noChangeArrowheads="1"/>
            </p:cNvSpPr>
            <p:nvPr/>
          </p:nvSpPr>
          <p:spPr bwMode="auto">
            <a:xfrm>
              <a:off x="6916551" y="5006352"/>
              <a:ext cx="1728238"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914491" eaLnBrk="1" hangingPunct="1">
                <a:lnSpc>
                  <a:spcPct val="120000"/>
                </a:lnSpc>
                <a:defRPr/>
              </a:pPr>
              <a:r>
                <a:rPr lang="zh-CN" altLang="en-US" sz="1600" b="1" kern="0" dirty="0">
                  <a:solidFill>
                    <a:srgbClr val="FF0000"/>
                  </a:solidFill>
                  <a:latin typeface="微软雅黑" pitchFamily="34" charset="-122"/>
                  <a:ea typeface="微软雅黑" pitchFamily="34" charset="-122"/>
                </a:rPr>
                <a:t>职业价值</a:t>
              </a:r>
            </a:p>
          </p:txBody>
        </p:sp>
        <p:cxnSp>
          <p:nvCxnSpPr>
            <p:cNvPr id="57" name="直接连接符 56"/>
            <p:cNvCxnSpPr/>
            <p:nvPr/>
          </p:nvCxnSpPr>
          <p:spPr>
            <a:xfrm>
              <a:off x="8667735" y="3480392"/>
              <a:ext cx="0" cy="1944000"/>
            </a:xfrm>
            <a:prstGeom prst="line">
              <a:avLst/>
            </a:prstGeom>
            <a:ln>
              <a:headEnd type="oval"/>
              <a:tailEnd type="oval"/>
            </a:ln>
            <a:effectLst>
              <a:outerShdw blurRad="50800" dist="38100" dir="5400000" algn="t" rotWithShape="0">
                <a:prstClr val="black">
                  <a:alpha val="40000"/>
                </a:prstClr>
              </a:outerShdw>
            </a:effectLst>
          </p:spPr>
          <p:style>
            <a:lnRef idx="1">
              <a:schemeClr val="accent6"/>
            </a:lnRef>
            <a:fillRef idx="0">
              <a:schemeClr val="accent6"/>
            </a:fillRef>
            <a:effectRef idx="0">
              <a:schemeClr val="accent6"/>
            </a:effectRef>
            <a:fontRef idx="minor">
              <a:schemeClr val="tx1"/>
            </a:fontRef>
          </p:style>
        </p:cxnSp>
        <p:sp>
          <p:nvSpPr>
            <p:cNvPr id="58" name="Rectangle 17"/>
            <p:cNvSpPr>
              <a:spLocks noChangeArrowheads="1"/>
            </p:cNvSpPr>
            <p:nvPr/>
          </p:nvSpPr>
          <p:spPr bwMode="auto">
            <a:xfrm>
              <a:off x="8687494" y="4997261"/>
              <a:ext cx="2189497" cy="362745"/>
            </a:xfrm>
            <a:prstGeom prst="rect">
              <a:avLst/>
            </a:prstGeom>
            <a:noFill/>
            <a:ln w="9525">
              <a:noFill/>
              <a:miter lim="800000"/>
              <a:headEnd/>
              <a:tailEnd/>
            </a:ln>
            <a:effectLst/>
          </p:spPr>
          <p:txBody>
            <a:bodyPr wrap="square">
              <a:spAutoFit/>
            </a:bodyPr>
            <a:lstStyle/>
            <a:p>
              <a:pPr>
                <a:lnSpc>
                  <a:spcPct val="120000"/>
                </a:lnSpc>
                <a:defRPr/>
              </a:pPr>
              <a:r>
                <a:rPr lang="zh-CN" altLang="en-US" sz="1600" dirty="0">
                  <a:solidFill>
                    <a:schemeClr val="tx1">
                      <a:lumMod val="65000"/>
                      <a:lumOff val="35000"/>
                    </a:schemeClr>
                  </a:solidFill>
                  <a:latin typeface="微软雅黑" pitchFamily="34" charset="-122"/>
                  <a:ea typeface="微软雅黑" pitchFamily="34" charset="-122"/>
                </a:rPr>
                <a:t>个人品牌立足的基石</a:t>
              </a:r>
            </a:p>
          </p:txBody>
        </p:sp>
      </p:grpSp>
      <p:grpSp>
        <p:nvGrpSpPr>
          <p:cNvPr id="59" name="组合 58"/>
          <p:cNvGrpSpPr/>
          <p:nvPr/>
        </p:nvGrpSpPr>
        <p:grpSpPr>
          <a:xfrm>
            <a:off x="9603803" y="1988654"/>
            <a:ext cx="2253587" cy="854662"/>
            <a:chOff x="8523719" y="2577155"/>
            <a:chExt cx="2253294" cy="854550"/>
          </a:xfrm>
        </p:grpSpPr>
        <p:cxnSp>
          <p:nvCxnSpPr>
            <p:cNvPr id="60" name="直接连接符 59"/>
            <p:cNvCxnSpPr/>
            <p:nvPr/>
          </p:nvCxnSpPr>
          <p:spPr>
            <a:xfrm>
              <a:off x="8523719" y="2976336"/>
              <a:ext cx="2179999" cy="0"/>
            </a:xfrm>
            <a:prstGeom prst="line">
              <a:avLst/>
            </a:prstGeom>
            <a:ln>
              <a:headEnd type="oval"/>
              <a:tailEnd type="oval"/>
            </a:ln>
            <a:effectLst>
              <a:outerShdw blurRad="50800" dist="38100" dir="5400000" algn="t" rotWithShape="0">
                <a:prstClr val="black">
                  <a:alpha val="40000"/>
                </a:prstClr>
              </a:outerShdw>
            </a:effectLst>
          </p:spPr>
          <p:style>
            <a:lnRef idx="1">
              <a:schemeClr val="accent6"/>
            </a:lnRef>
            <a:fillRef idx="0">
              <a:schemeClr val="accent6"/>
            </a:fillRef>
            <a:effectRef idx="0">
              <a:schemeClr val="accent6"/>
            </a:effectRef>
            <a:fontRef idx="minor">
              <a:schemeClr val="tx1"/>
            </a:fontRef>
          </p:style>
        </p:cxnSp>
        <p:sp>
          <p:nvSpPr>
            <p:cNvPr id="61" name="TextBox 19"/>
            <p:cNvSpPr txBox="1">
              <a:spLocks noChangeArrowheads="1"/>
            </p:cNvSpPr>
            <p:nvPr/>
          </p:nvSpPr>
          <p:spPr bwMode="auto">
            <a:xfrm>
              <a:off x="8975480" y="2577155"/>
              <a:ext cx="1728238"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914491" eaLnBrk="1" hangingPunct="1">
                <a:lnSpc>
                  <a:spcPct val="120000"/>
                </a:lnSpc>
                <a:defRPr/>
              </a:pPr>
              <a:r>
                <a:rPr lang="zh-CN" altLang="en-US" sz="1600" b="1" kern="0" dirty="0">
                  <a:solidFill>
                    <a:srgbClr val="FF0000"/>
                  </a:solidFill>
                  <a:latin typeface="微软雅黑" pitchFamily="34" charset="-122"/>
                  <a:ea typeface="微软雅黑" pitchFamily="34" charset="-122"/>
                </a:rPr>
                <a:t>个性风格</a:t>
              </a:r>
            </a:p>
          </p:txBody>
        </p:sp>
        <p:sp>
          <p:nvSpPr>
            <p:cNvPr id="62" name="Rectangle 17"/>
            <p:cNvSpPr>
              <a:spLocks noChangeArrowheads="1"/>
            </p:cNvSpPr>
            <p:nvPr/>
          </p:nvSpPr>
          <p:spPr bwMode="auto">
            <a:xfrm>
              <a:off x="8975480" y="3068960"/>
              <a:ext cx="1801533" cy="362745"/>
            </a:xfrm>
            <a:prstGeom prst="rect">
              <a:avLst/>
            </a:prstGeom>
            <a:noFill/>
            <a:ln w="9525">
              <a:noFill/>
              <a:miter lim="800000"/>
              <a:headEnd/>
              <a:tailEnd/>
            </a:ln>
            <a:effectLst/>
          </p:spPr>
          <p:txBody>
            <a:bodyPr wrap="square">
              <a:spAutoFit/>
            </a:bodyPr>
            <a:lstStyle/>
            <a:p>
              <a:pPr algn="r">
                <a:lnSpc>
                  <a:spcPct val="120000"/>
                </a:lnSpc>
                <a:defRPr/>
              </a:pPr>
              <a:r>
                <a:rPr lang="zh-CN" altLang="en-US" sz="1600" dirty="0">
                  <a:solidFill>
                    <a:schemeClr val="tx1">
                      <a:lumMod val="65000"/>
                      <a:lumOff val="35000"/>
                    </a:schemeClr>
                  </a:solidFill>
                  <a:latin typeface="微软雅黑" pitchFamily="34" charset="-122"/>
                  <a:ea typeface="微软雅黑" pitchFamily="34" charset="-122"/>
                </a:rPr>
                <a:t>强烈的个性特色</a:t>
              </a:r>
            </a:p>
          </p:txBody>
        </p:sp>
      </p:grpSp>
      <p:grpSp>
        <p:nvGrpSpPr>
          <p:cNvPr id="8" name="组合 7"/>
          <p:cNvGrpSpPr/>
          <p:nvPr/>
        </p:nvGrpSpPr>
        <p:grpSpPr>
          <a:xfrm>
            <a:off x="5519861" y="692340"/>
            <a:ext cx="4321043" cy="1900707"/>
            <a:chOff x="5519142" y="692696"/>
            <a:chExt cx="4320480" cy="1900460"/>
          </a:xfrm>
        </p:grpSpPr>
        <p:grpSp>
          <p:nvGrpSpPr>
            <p:cNvPr id="7" name="组合 6"/>
            <p:cNvGrpSpPr/>
            <p:nvPr/>
          </p:nvGrpSpPr>
          <p:grpSpPr>
            <a:xfrm>
              <a:off x="5519142" y="692696"/>
              <a:ext cx="1742940" cy="1900460"/>
              <a:chOff x="5519142" y="692696"/>
              <a:chExt cx="1742940" cy="1900460"/>
            </a:xfrm>
          </p:grpSpPr>
          <p:cxnSp>
            <p:nvCxnSpPr>
              <p:cNvPr id="67" name="直接连接符 66"/>
              <p:cNvCxnSpPr/>
              <p:nvPr/>
            </p:nvCxnSpPr>
            <p:spPr>
              <a:xfrm flipV="1">
                <a:off x="7262082" y="692696"/>
                <a:ext cx="0" cy="1900460"/>
              </a:xfrm>
              <a:prstGeom prst="line">
                <a:avLst/>
              </a:prstGeom>
              <a:ln>
                <a:headEnd type="oval"/>
                <a:tailEnd type="oval"/>
              </a:ln>
              <a:effectLst>
                <a:outerShdw blurRad="50800" dist="38100" dir="5400000" algn="t" rotWithShape="0">
                  <a:prstClr val="black">
                    <a:alpha val="40000"/>
                  </a:prstClr>
                </a:outerShdw>
              </a:effectLst>
            </p:spPr>
            <p:style>
              <a:lnRef idx="1">
                <a:schemeClr val="accent6"/>
              </a:lnRef>
              <a:fillRef idx="0">
                <a:schemeClr val="accent6"/>
              </a:fillRef>
              <a:effectRef idx="0">
                <a:schemeClr val="accent6"/>
              </a:effectRef>
              <a:fontRef idx="minor">
                <a:schemeClr val="tx1"/>
              </a:fontRef>
            </p:style>
          </p:cxnSp>
          <p:sp>
            <p:nvSpPr>
              <p:cNvPr id="68" name="TextBox 19"/>
              <p:cNvSpPr txBox="1">
                <a:spLocks noChangeArrowheads="1"/>
              </p:cNvSpPr>
              <p:nvPr/>
            </p:nvSpPr>
            <p:spPr bwMode="auto">
              <a:xfrm>
                <a:off x="5519142" y="701787"/>
                <a:ext cx="1728238"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algn="r" eaLnBrk="1" hangingPunct="1">
                  <a:lnSpc>
                    <a:spcPct val="120000"/>
                  </a:lnSpc>
                  <a:defRPr/>
                </a:pPr>
                <a:r>
                  <a:rPr lang="zh-CN" altLang="en-US" sz="1600" b="1" kern="0" dirty="0">
                    <a:solidFill>
                      <a:srgbClr val="FF0000"/>
                    </a:solidFill>
                    <a:latin typeface="微软雅黑" pitchFamily="34" charset="-122"/>
                    <a:ea typeface="微软雅黑" pitchFamily="34" charset="-122"/>
                  </a:rPr>
                  <a:t>精神象征</a:t>
                </a:r>
              </a:p>
            </p:txBody>
          </p:sp>
        </p:grpSp>
        <p:sp>
          <p:nvSpPr>
            <p:cNvPr id="69" name="Rectangle 17"/>
            <p:cNvSpPr>
              <a:spLocks noChangeArrowheads="1"/>
            </p:cNvSpPr>
            <p:nvPr/>
          </p:nvSpPr>
          <p:spPr bwMode="auto">
            <a:xfrm>
              <a:off x="7290085" y="692696"/>
              <a:ext cx="2549537" cy="362745"/>
            </a:xfrm>
            <a:prstGeom prst="rect">
              <a:avLst/>
            </a:prstGeom>
            <a:noFill/>
            <a:ln w="9525">
              <a:noFill/>
              <a:miter lim="800000"/>
              <a:headEnd/>
              <a:tailEnd/>
            </a:ln>
            <a:effectLst/>
          </p:spPr>
          <p:txBody>
            <a:bodyPr wrap="square">
              <a:spAutoFit/>
            </a:bodyPr>
            <a:lstStyle/>
            <a:p>
              <a:pPr>
                <a:lnSpc>
                  <a:spcPct val="120000"/>
                </a:lnSpc>
                <a:defRPr/>
              </a:pPr>
              <a:r>
                <a:rPr lang="zh-CN" altLang="en-US" sz="1600" dirty="0">
                  <a:solidFill>
                    <a:schemeClr val="tx1">
                      <a:lumMod val="65000"/>
                      <a:lumOff val="35000"/>
                    </a:schemeClr>
                  </a:solidFill>
                  <a:latin typeface="微软雅黑" pitchFamily="34" charset="-122"/>
                  <a:ea typeface="微软雅黑" pitchFamily="34" charset="-122"/>
                </a:rPr>
                <a:t>强大的感染力、影响力</a:t>
              </a:r>
            </a:p>
          </p:txBody>
        </p:sp>
      </p:grpSp>
    </p:spTree>
    <p:extLst>
      <p:ext uri="{BB962C8B-B14F-4D97-AF65-F5344CB8AC3E}">
        <p14:creationId xmlns:p14="http://schemas.microsoft.com/office/powerpoint/2010/main" val="26609902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1000"/>
                                        <p:tgtEl>
                                          <p:spTgt spid="16"/>
                                        </p:tgtEl>
                                      </p:cBhvr>
                                    </p:animEffect>
                                    <p:anim calcmode="lin" valueType="num">
                                      <p:cBhvr>
                                        <p:cTn id="12" dur="1000" fill="hold"/>
                                        <p:tgtEl>
                                          <p:spTgt spid="16"/>
                                        </p:tgtEl>
                                        <p:attrNameLst>
                                          <p:attrName>ppt_x</p:attrName>
                                        </p:attrNameLst>
                                      </p:cBhvr>
                                      <p:tavLst>
                                        <p:tav tm="0">
                                          <p:val>
                                            <p:strVal val="#ppt_x"/>
                                          </p:val>
                                        </p:tav>
                                        <p:tav tm="100000">
                                          <p:val>
                                            <p:strVal val="#ppt_x"/>
                                          </p:val>
                                        </p:tav>
                                      </p:tavLst>
                                    </p:anim>
                                    <p:anim calcmode="lin" valueType="num">
                                      <p:cBhvr>
                                        <p:cTn id="13" dur="1000" fill="hold"/>
                                        <p:tgtEl>
                                          <p:spTgt spid="16"/>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1000"/>
                                        <p:tgtEl>
                                          <p:spTgt spid="17"/>
                                        </p:tgtEl>
                                      </p:cBhvr>
                                    </p:animEffect>
                                    <p:anim calcmode="lin" valueType="num">
                                      <p:cBhvr>
                                        <p:cTn id="17" dur="1000" fill="hold"/>
                                        <p:tgtEl>
                                          <p:spTgt spid="17"/>
                                        </p:tgtEl>
                                        <p:attrNameLst>
                                          <p:attrName>ppt_x</p:attrName>
                                        </p:attrNameLst>
                                      </p:cBhvr>
                                      <p:tavLst>
                                        <p:tav tm="0">
                                          <p:val>
                                            <p:strVal val="#ppt_x"/>
                                          </p:val>
                                        </p:tav>
                                        <p:tav tm="100000">
                                          <p:val>
                                            <p:strVal val="#ppt_x"/>
                                          </p:val>
                                        </p:tav>
                                      </p:tavLst>
                                    </p:anim>
                                    <p:anim calcmode="lin" valueType="num">
                                      <p:cBhvr>
                                        <p:cTn id="1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wipe(down)">
                                      <p:cBhvr>
                                        <p:cTn id="23" dur="500"/>
                                        <p:tgtEl>
                                          <p:spTgt spid="4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fade">
                                      <p:cBhvr>
                                        <p:cTn id="26" dur="500"/>
                                        <p:tgtEl>
                                          <p:spTgt spid="46"/>
                                        </p:tgtEl>
                                      </p:cBhvr>
                                    </p:animEffect>
                                  </p:childTnLst>
                                </p:cTn>
                              </p:par>
                            </p:childTnLst>
                          </p:cTn>
                        </p:par>
                        <p:par>
                          <p:cTn id="27" fill="hold">
                            <p:stCondLst>
                              <p:cond delay="500"/>
                            </p:stCondLst>
                            <p:childTnLst>
                              <p:par>
                                <p:cTn id="28" presetID="10" presetClass="entr" presetSubtype="0" fill="hold" grpId="0" nodeType="afterEffect">
                                  <p:stCondLst>
                                    <p:cond delay="0"/>
                                  </p:stCondLst>
                                  <p:childTnLst>
                                    <p:set>
                                      <p:cBhvr>
                                        <p:cTn id="29" dur="1" fill="hold">
                                          <p:stCondLst>
                                            <p:cond delay="0"/>
                                          </p:stCondLst>
                                        </p:cTn>
                                        <p:tgtEl>
                                          <p:spTgt spid="51"/>
                                        </p:tgtEl>
                                        <p:attrNameLst>
                                          <p:attrName>style.visibility</p:attrName>
                                        </p:attrNameLst>
                                      </p:cBhvr>
                                      <p:to>
                                        <p:strVal val="visible"/>
                                      </p:to>
                                    </p:set>
                                    <p:animEffect transition="in" filter="fade">
                                      <p:cBhvr>
                                        <p:cTn id="30" dur="500"/>
                                        <p:tgtEl>
                                          <p:spTgt spid="51"/>
                                        </p:tgtEl>
                                      </p:cBhvr>
                                    </p:animEffect>
                                  </p:childTnLst>
                                </p:cTn>
                              </p:par>
                              <p:par>
                                <p:cTn id="31" presetID="10" presetClass="exit" presetSubtype="0" fill="hold" grpId="1" nodeType="withEffect">
                                  <p:stCondLst>
                                    <p:cond delay="0"/>
                                  </p:stCondLst>
                                  <p:childTnLst>
                                    <p:animEffect transition="out" filter="fade">
                                      <p:cBhvr>
                                        <p:cTn id="32" dur="500"/>
                                        <p:tgtEl>
                                          <p:spTgt spid="48"/>
                                        </p:tgtEl>
                                      </p:cBhvr>
                                    </p:animEffect>
                                    <p:set>
                                      <p:cBhvr>
                                        <p:cTn id="33" dur="1" fill="hold">
                                          <p:stCondLst>
                                            <p:cond delay="499"/>
                                          </p:stCondLst>
                                        </p:cTn>
                                        <p:tgtEl>
                                          <p:spTgt spid="48"/>
                                        </p:tgtEl>
                                        <p:attrNameLst>
                                          <p:attrName>style.visibility</p:attrName>
                                        </p:attrNameLst>
                                      </p:cBhvr>
                                      <p:to>
                                        <p:strVal val="hidden"/>
                                      </p:to>
                                    </p:set>
                                  </p:childTnLst>
                                </p:cTn>
                              </p:par>
                            </p:childTnLst>
                          </p:cTn>
                        </p:par>
                        <p:par>
                          <p:cTn id="34" fill="hold">
                            <p:stCondLst>
                              <p:cond delay="1000"/>
                            </p:stCondLst>
                            <p:childTnLst>
                              <p:par>
                                <p:cTn id="35" presetID="2" presetClass="entr" presetSubtype="1" fill="hold" nodeType="afterEffect">
                                  <p:stCondLst>
                                    <p:cond delay="0"/>
                                  </p:stCondLst>
                                  <p:childTnLst>
                                    <p:set>
                                      <p:cBhvr>
                                        <p:cTn id="36" dur="1" fill="hold">
                                          <p:stCondLst>
                                            <p:cond delay="0"/>
                                          </p:stCondLst>
                                        </p:cTn>
                                        <p:tgtEl>
                                          <p:spTgt spid="55"/>
                                        </p:tgtEl>
                                        <p:attrNameLst>
                                          <p:attrName>style.visibility</p:attrName>
                                        </p:attrNameLst>
                                      </p:cBhvr>
                                      <p:to>
                                        <p:strVal val="visible"/>
                                      </p:to>
                                    </p:set>
                                    <p:anim calcmode="lin" valueType="num">
                                      <p:cBhvr additive="base">
                                        <p:cTn id="37" dur="100" fill="hold"/>
                                        <p:tgtEl>
                                          <p:spTgt spid="55"/>
                                        </p:tgtEl>
                                        <p:attrNameLst>
                                          <p:attrName>ppt_x</p:attrName>
                                        </p:attrNameLst>
                                      </p:cBhvr>
                                      <p:tavLst>
                                        <p:tav tm="0">
                                          <p:val>
                                            <p:strVal val="#ppt_x"/>
                                          </p:val>
                                        </p:tav>
                                        <p:tav tm="100000">
                                          <p:val>
                                            <p:strVal val="#ppt_x"/>
                                          </p:val>
                                        </p:tav>
                                      </p:tavLst>
                                    </p:anim>
                                    <p:anim calcmode="lin" valueType="num">
                                      <p:cBhvr additive="base">
                                        <p:cTn id="38" dur="100" fill="hold"/>
                                        <p:tgtEl>
                                          <p:spTgt spid="55"/>
                                        </p:tgtEl>
                                        <p:attrNameLst>
                                          <p:attrName>ppt_y</p:attrName>
                                        </p:attrNameLst>
                                      </p:cBhvr>
                                      <p:tavLst>
                                        <p:tav tm="0">
                                          <p:val>
                                            <p:strVal val="0-#ppt_h/2"/>
                                          </p:val>
                                        </p:tav>
                                        <p:tav tm="100000">
                                          <p:val>
                                            <p:strVal val="#ppt_y"/>
                                          </p:val>
                                        </p:tav>
                                      </p:tavLst>
                                    </p:anim>
                                  </p:childTnLst>
                                </p:cTn>
                              </p:par>
                              <p:par>
                                <p:cTn id="39" presetID="10" presetClass="entr" presetSubtype="0" fill="hold" grpId="2" nodeType="withEffect">
                                  <p:stCondLst>
                                    <p:cond delay="0"/>
                                  </p:stCondLst>
                                  <p:childTnLst>
                                    <p:set>
                                      <p:cBhvr>
                                        <p:cTn id="40" dur="1" fill="hold">
                                          <p:stCondLst>
                                            <p:cond delay="0"/>
                                          </p:stCondLst>
                                        </p:cTn>
                                        <p:tgtEl>
                                          <p:spTgt spid="49"/>
                                        </p:tgtEl>
                                        <p:attrNameLst>
                                          <p:attrName>style.visibility</p:attrName>
                                        </p:attrNameLst>
                                      </p:cBhvr>
                                      <p:to>
                                        <p:strVal val="visible"/>
                                      </p:to>
                                    </p:set>
                                    <p:animEffect transition="in" filter="fade">
                                      <p:cBhvr>
                                        <p:cTn id="41" dur="500"/>
                                        <p:tgtEl>
                                          <p:spTgt spid="49"/>
                                        </p:tgtEl>
                                      </p:cBhvr>
                                    </p:animEffect>
                                  </p:childTnLst>
                                </p:cTn>
                              </p:par>
                            </p:childTnLst>
                          </p:cTn>
                        </p:par>
                        <p:par>
                          <p:cTn id="42" fill="hold">
                            <p:stCondLst>
                              <p:cond delay="1500"/>
                            </p:stCondLst>
                            <p:childTnLst>
                              <p:par>
                                <p:cTn id="43" presetID="10" presetClass="entr" presetSubtype="0" fill="hold" grpId="0" nodeType="afterEffect">
                                  <p:stCondLst>
                                    <p:cond delay="0"/>
                                  </p:stCondLst>
                                  <p:childTnLst>
                                    <p:set>
                                      <p:cBhvr>
                                        <p:cTn id="44" dur="1" fill="hold">
                                          <p:stCondLst>
                                            <p:cond delay="0"/>
                                          </p:stCondLst>
                                        </p:cTn>
                                        <p:tgtEl>
                                          <p:spTgt spid="52"/>
                                        </p:tgtEl>
                                        <p:attrNameLst>
                                          <p:attrName>style.visibility</p:attrName>
                                        </p:attrNameLst>
                                      </p:cBhvr>
                                      <p:to>
                                        <p:strVal val="visible"/>
                                      </p:to>
                                    </p:set>
                                    <p:animEffect transition="in" filter="fade">
                                      <p:cBhvr>
                                        <p:cTn id="45" dur="500"/>
                                        <p:tgtEl>
                                          <p:spTgt spid="52"/>
                                        </p:tgtEl>
                                      </p:cBhvr>
                                    </p:animEffect>
                                  </p:childTnLst>
                                </p:cTn>
                              </p:par>
                              <p:par>
                                <p:cTn id="46" presetID="10" presetClass="exit" presetSubtype="0" fill="hold" grpId="1" nodeType="withEffect">
                                  <p:stCondLst>
                                    <p:cond delay="0"/>
                                  </p:stCondLst>
                                  <p:childTnLst>
                                    <p:animEffect transition="out" filter="fade">
                                      <p:cBhvr>
                                        <p:cTn id="47" dur="500"/>
                                        <p:tgtEl>
                                          <p:spTgt spid="49"/>
                                        </p:tgtEl>
                                      </p:cBhvr>
                                    </p:animEffect>
                                    <p:set>
                                      <p:cBhvr>
                                        <p:cTn id="48" dur="1" fill="hold">
                                          <p:stCondLst>
                                            <p:cond delay="499"/>
                                          </p:stCondLst>
                                        </p:cTn>
                                        <p:tgtEl>
                                          <p:spTgt spid="49"/>
                                        </p:tgtEl>
                                        <p:attrNameLst>
                                          <p:attrName>style.visibility</p:attrName>
                                        </p:attrNameLst>
                                      </p:cBhvr>
                                      <p:to>
                                        <p:strVal val="hidden"/>
                                      </p:to>
                                    </p:set>
                                  </p:childTnLst>
                                </p:cTn>
                              </p:par>
                            </p:childTnLst>
                          </p:cTn>
                        </p:par>
                        <p:par>
                          <p:cTn id="49" fill="hold">
                            <p:stCondLst>
                              <p:cond delay="2000"/>
                            </p:stCondLst>
                            <p:childTnLst>
                              <p:par>
                                <p:cTn id="50" presetID="2" presetClass="entr" presetSubtype="1" fill="hold" nodeType="after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additive="base">
                                        <p:cTn id="52" dur="100" fill="hold"/>
                                        <p:tgtEl>
                                          <p:spTgt spid="8"/>
                                        </p:tgtEl>
                                        <p:attrNameLst>
                                          <p:attrName>ppt_x</p:attrName>
                                        </p:attrNameLst>
                                      </p:cBhvr>
                                      <p:tavLst>
                                        <p:tav tm="0">
                                          <p:val>
                                            <p:strVal val="#ppt_x"/>
                                          </p:val>
                                        </p:tav>
                                        <p:tav tm="100000">
                                          <p:val>
                                            <p:strVal val="#ppt_x"/>
                                          </p:val>
                                        </p:tav>
                                      </p:tavLst>
                                    </p:anim>
                                    <p:anim calcmode="lin" valueType="num">
                                      <p:cBhvr additive="base">
                                        <p:cTn id="53" dur="100" fill="hold"/>
                                        <p:tgtEl>
                                          <p:spTgt spid="8"/>
                                        </p:tgtEl>
                                        <p:attrNameLst>
                                          <p:attrName>ppt_y</p:attrName>
                                        </p:attrNameLst>
                                      </p:cBhvr>
                                      <p:tavLst>
                                        <p:tav tm="0">
                                          <p:val>
                                            <p:strVal val="0-#ppt_h/2"/>
                                          </p:val>
                                        </p:tav>
                                        <p:tav tm="100000">
                                          <p:val>
                                            <p:strVal val="#ppt_y"/>
                                          </p:val>
                                        </p:tav>
                                      </p:tavLst>
                                    </p:anim>
                                  </p:childTnLst>
                                </p:cTn>
                              </p:par>
                            </p:childTnLst>
                          </p:cTn>
                        </p:par>
                        <p:par>
                          <p:cTn id="54" fill="hold">
                            <p:stCondLst>
                              <p:cond delay="2100"/>
                            </p:stCondLst>
                            <p:childTnLst>
                              <p:par>
                                <p:cTn id="55" presetID="22" presetClass="entr" presetSubtype="4" fill="hold" grpId="0" nodeType="after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wipe(down)">
                                      <p:cBhvr>
                                        <p:cTn id="57" dur="500"/>
                                        <p:tgtEl>
                                          <p:spTgt spid="49"/>
                                        </p:tgtEl>
                                      </p:cBhvr>
                                    </p:animEffect>
                                  </p:childTnLst>
                                </p:cTn>
                              </p:par>
                            </p:childTnLst>
                          </p:cTn>
                        </p:par>
                        <p:par>
                          <p:cTn id="58" fill="hold">
                            <p:stCondLst>
                              <p:cond delay="2600"/>
                            </p:stCondLst>
                            <p:childTnLst>
                              <p:par>
                                <p:cTn id="59" presetID="22" presetClass="entr" presetSubtype="4" fill="hold" grpId="0" nodeType="afterEffect">
                                  <p:stCondLst>
                                    <p:cond delay="0"/>
                                  </p:stCondLst>
                                  <p:childTnLst>
                                    <p:set>
                                      <p:cBhvr>
                                        <p:cTn id="60" dur="1" fill="hold">
                                          <p:stCondLst>
                                            <p:cond delay="0"/>
                                          </p:stCondLst>
                                        </p:cTn>
                                        <p:tgtEl>
                                          <p:spTgt spid="47"/>
                                        </p:tgtEl>
                                        <p:attrNameLst>
                                          <p:attrName>style.visibility</p:attrName>
                                        </p:attrNameLst>
                                      </p:cBhvr>
                                      <p:to>
                                        <p:strVal val="visible"/>
                                      </p:to>
                                    </p:set>
                                    <p:animEffect transition="in" filter="wipe(down)">
                                      <p:cBhvr>
                                        <p:cTn id="61" dur="500"/>
                                        <p:tgtEl>
                                          <p:spTgt spid="47"/>
                                        </p:tgtEl>
                                      </p:cBhvr>
                                    </p:animEffect>
                                  </p:childTnLst>
                                </p:cTn>
                              </p:par>
                            </p:childTnLst>
                          </p:cTn>
                        </p:par>
                        <p:par>
                          <p:cTn id="62" fill="hold">
                            <p:stCondLst>
                              <p:cond delay="3100"/>
                            </p:stCondLst>
                            <p:childTnLst>
                              <p:par>
                                <p:cTn id="63" presetID="10" presetClass="entr" presetSubtype="0" fill="hold" grpId="0" nodeType="afterEffect">
                                  <p:stCondLst>
                                    <p:cond delay="0"/>
                                  </p:stCondLst>
                                  <p:childTnLst>
                                    <p:set>
                                      <p:cBhvr>
                                        <p:cTn id="64" dur="1" fill="hold">
                                          <p:stCondLst>
                                            <p:cond delay="0"/>
                                          </p:stCondLst>
                                        </p:cTn>
                                        <p:tgtEl>
                                          <p:spTgt spid="50"/>
                                        </p:tgtEl>
                                        <p:attrNameLst>
                                          <p:attrName>style.visibility</p:attrName>
                                        </p:attrNameLst>
                                      </p:cBhvr>
                                      <p:to>
                                        <p:strVal val="visible"/>
                                      </p:to>
                                    </p:set>
                                    <p:animEffect transition="in" filter="fade">
                                      <p:cBhvr>
                                        <p:cTn id="65" dur="500"/>
                                        <p:tgtEl>
                                          <p:spTgt spid="50"/>
                                        </p:tgtEl>
                                      </p:cBhvr>
                                    </p:animEffect>
                                  </p:childTnLst>
                                </p:cTn>
                              </p:par>
                              <p:par>
                                <p:cTn id="66" presetID="10" presetClass="exit" presetSubtype="0" fill="hold" grpId="1" nodeType="withEffect">
                                  <p:stCondLst>
                                    <p:cond delay="0"/>
                                  </p:stCondLst>
                                  <p:childTnLst>
                                    <p:animEffect transition="out" filter="fade">
                                      <p:cBhvr>
                                        <p:cTn id="67" dur="500"/>
                                        <p:tgtEl>
                                          <p:spTgt spid="47"/>
                                        </p:tgtEl>
                                      </p:cBhvr>
                                    </p:animEffect>
                                    <p:set>
                                      <p:cBhvr>
                                        <p:cTn id="68" dur="1" fill="hold">
                                          <p:stCondLst>
                                            <p:cond delay="499"/>
                                          </p:stCondLst>
                                        </p:cTn>
                                        <p:tgtEl>
                                          <p:spTgt spid="47"/>
                                        </p:tgtEl>
                                        <p:attrNameLst>
                                          <p:attrName>style.visibility</p:attrName>
                                        </p:attrNameLst>
                                      </p:cBhvr>
                                      <p:to>
                                        <p:strVal val="hidden"/>
                                      </p:to>
                                    </p:set>
                                  </p:childTnLst>
                                </p:cTn>
                              </p:par>
                            </p:childTnLst>
                          </p:cTn>
                        </p:par>
                        <p:par>
                          <p:cTn id="69" fill="hold">
                            <p:stCondLst>
                              <p:cond delay="3600"/>
                            </p:stCondLst>
                            <p:childTnLst>
                              <p:par>
                                <p:cTn id="70" presetID="2" presetClass="entr" presetSubtype="8" fill="hold" nodeType="afterEffect">
                                  <p:stCondLst>
                                    <p:cond delay="0"/>
                                  </p:stCondLst>
                                  <p:childTnLst>
                                    <p:set>
                                      <p:cBhvr>
                                        <p:cTn id="71" dur="1" fill="hold">
                                          <p:stCondLst>
                                            <p:cond delay="0"/>
                                          </p:stCondLst>
                                        </p:cTn>
                                        <p:tgtEl>
                                          <p:spTgt spid="59"/>
                                        </p:tgtEl>
                                        <p:attrNameLst>
                                          <p:attrName>style.visibility</p:attrName>
                                        </p:attrNameLst>
                                      </p:cBhvr>
                                      <p:to>
                                        <p:strVal val="visible"/>
                                      </p:to>
                                    </p:set>
                                    <p:anim calcmode="lin" valueType="num">
                                      <p:cBhvr additive="base">
                                        <p:cTn id="72" dur="100" fill="hold"/>
                                        <p:tgtEl>
                                          <p:spTgt spid="59"/>
                                        </p:tgtEl>
                                        <p:attrNameLst>
                                          <p:attrName>ppt_x</p:attrName>
                                        </p:attrNameLst>
                                      </p:cBhvr>
                                      <p:tavLst>
                                        <p:tav tm="0">
                                          <p:val>
                                            <p:strVal val="0-#ppt_w/2"/>
                                          </p:val>
                                        </p:tav>
                                        <p:tav tm="100000">
                                          <p:val>
                                            <p:strVal val="#ppt_x"/>
                                          </p:val>
                                        </p:tav>
                                      </p:tavLst>
                                    </p:anim>
                                    <p:anim calcmode="lin" valueType="num">
                                      <p:cBhvr additive="base">
                                        <p:cTn id="73" dur="100" fill="hold"/>
                                        <p:tgtEl>
                                          <p:spTgt spid="59"/>
                                        </p:tgtEl>
                                        <p:attrNameLst>
                                          <p:attrName>ppt_y</p:attrName>
                                        </p:attrNameLst>
                                      </p:cBhvr>
                                      <p:tavLst>
                                        <p:tav tm="0">
                                          <p:val>
                                            <p:strVal val="#ppt_y"/>
                                          </p:val>
                                        </p:tav>
                                        <p:tav tm="100000">
                                          <p:val>
                                            <p:strVal val="#ppt_y"/>
                                          </p:val>
                                        </p:tav>
                                      </p:tavLst>
                                    </p:anim>
                                  </p:childTnLst>
                                </p:cTn>
                              </p:par>
                              <p:par>
                                <p:cTn id="74" presetID="10" presetClass="entr" presetSubtype="0" fill="hold" grpId="2" nodeType="withEffect">
                                  <p:stCondLst>
                                    <p:cond delay="0"/>
                                  </p:stCondLst>
                                  <p:childTnLst>
                                    <p:set>
                                      <p:cBhvr>
                                        <p:cTn id="75" dur="1" fill="hold">
                                          <p:stCondLst>
                                            <p:cond delay="0"/>
                                          </p:stCondLst>
                                        </p:cTn>
                                        <p:tgtEl>
                                          <p:spTgt spid="47"/>
                                        </p:tgtEl>
                                        <p:attrNameLst>
                                          <p:attrName>style.visibility</p:attrName>
                                        </p:attrNameLst>
                                      </p:cBhvr>
                                      <p:to>
                                        <p:strVal val="visible"/>
                                      </p:to>
                                    </p:set>
                                    <p:animEffect transition="in" filter="fade">
                                      <p:cBhvr>
                                        <p:cTn id="76" dur="500"/>
                                        <p:tgtEl>
                                          <p:spTgt spid="47"/>
                                        </p:tgtEl>
                                      </p:cBhvr>
                                    </p:animEffect>
                                  </p:childTnLst>
                                </p:cTn>
                              </p:par>
                              <p:par>
                                <p:cTn id="77" presetID="10" presetClass="entr" presetSubtype="0" fill="hold" grpId="2" nodeType="withEffect">
                                  <p:stCondLst>
                                    <p:cond delay="0"/>
                                  </p:stCondLst>
                                  <p:childTnLst>
                                    <p:set>
                                      <p:cBhvr>
                                        <p:cTn id="78" dur="1" fill="hold">
                                          <p:stCondLst>
                                            <p:cond delay="0"/>
                                          </p:stCondLst>
                                        </p:cTn>
                                        <p:tgtEl>
                                          <p:spTgt spid="48"/>
                                        </p:tgtEl>
                                        <p:attrNameLst>
                                          <p:attrName>style.visibility</p:attrName>
                                        </p:attrNameLst>
                                      </p:cBhvr>
                                      <p:to>
                                        <p:strVal val="visible"/>
                                      </p:to>
                                    </p:set>
                                    <p:animEffect transition="in" filter="fade">
                                      <p:cBhvr>
                                        <p:cTn id="7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46" grpId="0" animBg="1"/>
      <p:bldP spid="47" grpId="0" animBg="1"/>
      <p:bldP spid="47" grpId="1" animBg="1"/>
      <p:bldP spid="47" grpId="2" animBg="1"/>
      <p:bldP spid="48" grpId="0" animBg="1"/>
      <p:bldP spid="48" grpId="1" animBg="1"/>
      <p:bldP spid="48" grpId="2" animBg="1"/>
      <p:bldP spid="49" grpId="0" animBg="1"/>
      <p:bldP spid="49" grpId="1" animBg="1"/>
      <p:bldP spid="49" grpId="2" animBg="1"/>
      <p:bldP spid="50" grpId="0" animBg="1"/>
      <p:bldP spid="51" grpId="0" animBg="1"/>
      <p:bldP spid="5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solidFill>
                  <a:schemeClr val="accent2"/>
                </a:solidFill>
              </a:rPr>
              <a:t>目录</a:t>
            </a:r>
          </a:p>
        </p:txBody>
      </p:sp>
      <p:sp>
        <p:nvSpPr>
          <p:cNvPr id="3" name="斜纹 2"/>
          <p:cNvSpPr/>
          <p:nvPr/>
        </p:nvSpPr>
        <p:spPr>
          <a:xfrm rot="10800000" flipV="1">
            <a:off x="11065199" y="-10292"/>
            <a:ext cx="1126801" cy="990702"/>
          </a:xfrm>
          <a:prstGeom prst="diagStripe">
            <a:avLst/>
          </a:prstGeom>
          <a:ln/>
        </p:spPr>
        <p:style>
          <a:lnRef idx="1">
            <a:schemeClr val="accent2"/>
          </a:lnRef>
          <a:fillRef idx="3">
            <a:schemeClr val="accent2"/>
          </a:fillRef>
          <a:effectRef idx="2">
            <a:schemeClr val="accent2"/>
          </a:effectRef>
          <a:fontRef idx="minor">
            <a:schemeClr val="lt1"/>
          </a:fontRef>
        </p:style>
        <p:txBody>
          <a:bodyPr anchor="ctr"/>
          <a:lstStyle/>
          <a:p>
            <a:pPr algn="ctr" defTabSz="914491">
              <a:defRPr/>
            </a:pPr>
            <a:endParaRPr lang="zh-CN" altLang="en-US" kern="0" dirty="0">
              <a:solidFill>
                <a:sysClr val="windowText" lastClr="000000"/>
              </a:solidFill>
              <a:ea typeface="微软雅黑"/>
            </a:endParaRPr>
          </a:p>
        </p:txBody>
      </p:sp>
      <p:sp>
        <p:nvSpPr>
          <p:cNvPr id="4" name="TextBox 3"/>
          <p:cNvSpPr txBox="1"/>
          <p:nvPr/>
        </p:nvSpPr>
        <p:spPr>
          <a:xfrm rot="2502323">
            <a:off x="11390933" y="208940"/>
            <a:ext cx="800323" cy="338598"/>
          </a:xfrm>
          <a:prstGeom prst="rect">
            <a:avLst/>
          </a:prstGeom>
          <a:noFill/>
        </p:spPr>
        <p:txBody>
          <a:bodyPr wrap="none" rtlCol="0">
            <a:spAutoFit/>
          </a:bodyPr>
          <a:lstStyle/>
          <a:p>
            <a:r>
              <a:rPr lang="zh-CN" altLang="en-US" sz="1600" dirty="0">
                <a:solidFill>
                  <a:prstClr val="white"/>
                </a:solidFill>
                <a:latin typeface="微软雅黑" pitchFamily="34" charset="-122"/>
                <a:ea typeface="微软雅黑" pitchFamily="34" charset="-122"/>
              </a:rPr>
              <a:t>目录页</a:t>
            </a:r>
          </a:p>
        </p:txBody>
      </p:sp>
      <p:sp>
        <p:nvSpPr>
          <p:cNvPr id="14" name="燕尾形 13"/>
          <p:cNvSpPr/>
          <p:nvPr/>
        </p:nvSpPr>
        <p:spPr>
          <a:xfrm>
            <a:off x="3719707" y="1268478"/>
            <a:ext cx="2520328" cy="504066"/>
          </a:xfrm>
          <a:prstGeom prst="chevron">
            <a:avLst>
              <a:gd name="adj" fmla="val 17852"/>
            </a:avLst>
          </a:prstGeom>
          <a:gradFill>
            <a:gsLst>
              <a:gs pos="33000">
                <a:srgbClr val="C00000">
                  <a:lumMod val="60000"/>
                  <a:lumOff val="40000"/>
                </a:srgbClr>
              </a:gs>
              <a:gs pos="100000">
                <a:srgbClr val="C0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eaLnBrk="0" fontAlgn="base" hangingPunct="0">
              <a:lnSpc>
                <a:spcPct val="120000"/>
              </a:lnSpc>
              <a:spcBef>
                <a:spcPct val="0"/>
              </a:spcBef>
              <a:spcAft>
                <a:spcPct val="0"/>
              </a:spcAft>
            </a:pPr>
            <a:r>
              <a:rPr lang="zh-CN" altLang="en-US" kern="0" dirty="0">
                <a:solidFill>
                  <a:srgbClr val="F9F9F9"/>
                </a:solidFill>
                <a:latin typeface="Impact" pitchFamily="34" charset="0"/>
                <a:ea typeface="微软雅黑" pitchFamily="34" charset="-122"/>
              </a:rPr>
              <a:t>个人品牌价值与资产</a:t>
            </a:r>
          </a:p>
        </p:txBody>
      </p:sp>
      <p:sp>
        <p:nvSpPr>
          <p:cNvPr id="12" name="燕尾形 11"/>
          <p:cNvSpPr/>
          <p:nvPr/>
        </p:nvSpPr>
        <p:spPr>
          <a:xfrm>
            <a:off x="6456367" y="1268478"/>
            <a:ext cx="2520328" cy="504066"/>
          </a:xfrm>
          <a:prstGeom prst="chevron">
            <a:avLst>
              <a:gd name="adj" fmla="val 17852"/>
            </a:avLst>
          </a:prstGeom>
          <a:gradFill>
            <a:gsLst>
              <a:gs pos="33000">
                <a:srgbClr val="C00000">
                  <a:lumMod val="60000"/>
                  <a:lumOff val="40000"/>
                </a:srgbClr>
              </a:gs>
              <a:gs pos="100000">
                <a:srgbClr val="C0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eaLnBrk="0" fontAlgn="base" hangingPunct="0">
              <a:lnSpc>
                <a:spcPct val="120000"/>
              </a:lnSpc>
              <a:spcBef>
                <a:spcPct val="0"/>
              </a:spcBef>
              <a:spcAft>
                <a:spcPct val="0"/>
              </a:spcAft>
            </a:pPr>
            <a:r>
              <a:rPr lang="zh-CN" altLang="en-US" kern="0" dirty="0">
                <a:solidFill>
                  <a:srgbClr val="F9F9F9"/>
                </a:solidFill>
                <a:latin typeface="Impact" pitchFamily="34" charset="0"/>
                <a:ea typeface="微软雅黑" pitchFamily="34" charset="-122"/>
              </a:rPr>
              <a:t>个人品牌建设理念</a:t>
            </a:r>
          </a:p>
        </p:txBody>
      </p:sp>
      <p:sp>
        <p:nvSpPr>
          <p:cNvPr id="10" name="燕尾形 9"/>
          <p:cNvSpPr/>
          <p:nvPr/>
        </p:nvSpPr>
        <p:spPr>
          <a:xfrm>
            <a:off x="9193027" y="1268478"/>
            <a:ext cx="2520328" cy="504066"/>
          </a:xfrm>
          <a:prstGeom prst="chevron">
            <a:avLst>
              <a:gd name="adj" fmla="val 17852"/>
            </a:avLst>
          </a:prstGeom>
          <a:gradFill>
            <a:gsLst>
              <a:gs pos="33000">
                <a:srgbClr val="C00000">
                  <a:lumMod val="60000"/>
                  <a:lumOff val="40000"/>
                </a:srgbClr>
              </a:gs>
              <a:gs pos="100000">
                <a:srgbClr val="C0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eaLnBrk="0" fontAlgn="base" hangingPunct="0">
              <a:lnSpc>
                <a:spcPct val="120000"/>
              </a:lnSpc>
              <a:spcBef>
                <a:spcPct val="0"/>
              </a:spcBef>
              <a:spcAft>
                <a:spcPct val="0"/>
              </a:spcAft>
            </a:pPr>
            <a:r>
              <a:rPr lang="zh-CN" altLang="en-US" kern="0" dirty="0">
                <a:solidFill>
                  <a:srgbClr val="F9F9F9"/>
                </a:solidFill>
                <a:latin typeface="Impact" pitchFamily="34" charset="0"/>
                <a:ea typeface="微软雅黑" pitchFamily="34" charset="-122"/>
              </a:rPr>
              <a:t>个人品牌建设实施</a:t>
            </a:r>
          </a:p>
        </p:txBody>
      </p:sp>
      <p:sp>
        <p:nvSpPr>
          <p:cNvPr id="19" name="五边形 18"/>
          <p:cNvSpPr/>
          <p:nvPr/>
        </p:nvSpPr>
        <p:spPr>
          <a:xfrm>
            <a:off x="982766" y="1268478"/>
            <a:ext cx="2520328" cy="504066"/>
          </a:xfrm>
          <a:prstGeom prst="homePlate">
            <a:avLst>
              <a:gd name="adj" fmla="val 19708"/>
            </a:avLst>
          </a:prstGeom>
          <a:gradFill>
            <a:gsLst>
              <a:gs pos="33000">
                <a:srgbClr val="C00000">
                  <a:lumMod val="60000"/>
                  <a:lumOff val="40000"/>
                </a:srgbClr>
              </a:gs>
              <a:gs pos="100000">
                <a:srgbClr val="C0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eaLnBrk="0" fontAlgn="base" hangingPunct="0">
              <a:lnSpc>
                <a:spcPct val="120000"/>
              </a:lnSpc>
              <a:spcBef>
                <a:spcPct val="0"/>
              </a:spcBef>
              <a:spcAft>
                <a:spcPct val="0"/>
              </a:spcAft>
            </a:pPr>
            <a:r>
              <a:rPr lang="zh-CN" altLang="en-US" kern="0" dirty="0">
                <a:solidFill>
                  <a:srgbClr val="F9F9F9"/>
                </a:solidFill>
                <a:latin typeface="Impact" pitchFamily="34" charset="0"/>
                <a:ea typeface="微软雅黑" pitchFamily="34" charset="-122"/>
              </a:rPr>
              <a:t>个人品牌概述</a:t>
            </a:r>
          </a:p>
        </p:txBody>
      </p:sp>
      <p:pic>
        <p:nvPicPr>
          <p:cNvPr id="20" name="Picture 5" descr="C:\Documents and Settings\tdz\桌面\品牌价值1.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809718" y="1988652"/>
            <a:ext cx="2340305" cy="3744488"/>
          </a:xfrm>
          <a:prstGeom prst="rect">
            <a:avLst/>
          </a:prstGeom>
          <a:noFill/>
          <a:ln w="28575">
            <a:solidFill>
              <a:srgbClr val="FF0066"/>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074" name="Picture 2" descr="C:\Documents and Settings\tdz\桌面\概述.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72778" y="1988652"/>
            <a:ext cx="2340305" cy="3744488"/>
          </a:xfrm>
          <a:prstGeom prst="rect">
            <a:avLst/>
          </a:prstGeom>
          <a:noFill/>
          <a:ln w="28575">
            <a:solidFill>
              <a:srgbClr val="FF0066"/>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075" name="Picture 3" descr="C:\Documents and Settings\tdz\桌面\杜拉拉.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546379" y="1988652"/>
            <a:ext cx="2340305" cy="3744488"/>
          </a:xfrm>
          <a:prstGeom prst="rect">
            <a:avLst/>
          </a:prstGeom>
          <a:noFill/>
          <a:ln w="28575">
            <a:solidFill>
              <a:srgbClr val="FF0066"/>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076" name="Picture 4" descr="C:\Documents and Settings\tdz\桌面\百度HR刘冬.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9283039" y="1988652"/>
            <a:ext cx="2340305" cy="3744488"/>
          </a:xfrm>
          <a:prstGeom prst="rect">
            <a:avLst/>
          </a:prstGeom>
          <a:noFill/>
          <a:ln w="28575">
            <a:solidFill>
              <a:srgbClr val="FF0066"/>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5924145"/>
      </p:ext>
    </p:extLst>
  </p:cSld>
  <p:clrMapOvr>
    <a:masterClrMapping/>
  </p:clrMapOvr>
  <mc:AlternateContent xmlns:mc="http://schemas.openxmlformats.org/markup-compatibility/2006" xmlns:p14="http://schemas.microsoft.com/office/powerpoint/2010/main">
    <mc:Choice Requires="p14">
      <p:transition spd="med">
        <p14:doors dir="ver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200"/>
                                        <p:tgtEl>
                                          <p:spTgt spid="19"/>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200"/>
                                        <p:tgtEl>
                                          <p:spTgt spid="14"/>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200"/>
                                        <p:tgtEl>
                                          <p:spTgt spid="12"/>
                                        </p:tgtEl>
                                      </p:cBhvr>
                                    </p:animEffect>
                                  </p:childTnLst>
                                </p:cTn>
                              </p:par>
                              <p:par>
                                <p:cTn id="14" presetID="10" presetClass="entr" presetSubtype="0" fill="hold" grpId="0" nodeType="withEffect">
                                  <p:stCondLst>
                                    <p:cond delay="30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200"/>
                                        <p:tgtEl>
                                          <p:spTgt spid="10"/>
                                        </p:tgtEl>
                                      </p:cBhvr>
                                    </p:animEffect>
                                  </p:childTnLst>
                                </p:cTn>
                              </p:par>
                            </p:childTnLst>
                          </p:cTn>
                        </p:par>
                        <p:par>
                          <p:cTn id="17" fill="hold">
                            <p:stCondLst>
                              <p:cond delay="500"/>
                            </p:stCondLst>
                            <p:childTnLst>
                              <p:par>
                                <p:cTn id="18" presetID="52" presetClass="entr" presetSubtype="0" fill="hold" nodeType="afterEffect">
                                  <p:stCondLst>
                                    <p:cond delay="0"/>
                                  </p:stCondLst>
                                  <p:childTnLst>
                                    <p:set>
                                      <p:cBhvr>
                                        <p:cTn id="19" dur="1" fill="hold">
                                          <p:stCondLst>
                                            <p:cond delay="0"/>
                                          </p:stCondLst>
                                        </p:cTn>
                                        <p:tgtEl>
                                          <p:spTgt spid="3074"/>
                                        </p:tgtEl>
                                        <p:attrNameLst>
                                          <p:attrName>style.visibility</p:attrName>
                                        </p:attrNameLst>
                                      </p:cBhvr>
                                      <p:to>
                                        <p:strVal val="visible"/>
                                      </p:to>
                                    </p:set>
                                    <p:animScale>
                                      <p:cBhvr>
                                        <p:cTn id="20" dur="1000" decel="50000" fill="hold">
                                          <p:stCondLst>
                                            <p:cond delay="0"/>
                                          </p:stCondLst>
                                        </p:cTn>
                                        <p:tgtEl>
                                          <p:spTgt spid="307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3074"/>
                                        </p:tgtEl>
                                        <p:attrNameLst>
                                          <p:attrName>ppt_x</p:attrName>
                                          <p:attrName>ppt_y</p:attrName>
                                        </p:attrNameLst>
                                      </p:cBhvr>
                                    </p:animMotion>
                                    <p:animEffect transition="in" filter="fade">
                                      <p:cBhvr>
                                        <p:cTn id="22" dur="1000"/>
                                        <p:tgtEl>
                                          <p:spTgt spid="3074"/>
                                        </p:tgtEl>
                                      </p:cBhvr>
                                    </p:animEffect>
                                  </p:childTnLst>
                                </p:cTn>
                              </p:par>
                              <p:par>
                                <p:cTn id="23" presetID="52" presetClass="entr" presetSubtype="0" fill="hold" nodeType="withEffect">
                                  <p:stCondLst>
                                    <p:cond delay="200"/>
                                  </p:stCondLst>
                                  <p:childTnLst>
                                    <p:set>
                                      <p:cBhvr>
                                        <p:cTn id="24" dur="1" fill="hold">
                                          <p:stCondLst>
                                            <p:cond delay="0"/>
                                          </p:stCondLst>
                                        </p:cTn>
                                        <p:tgtEl>
                                          <p:spTgt spid="20"/>
                                        </p:tgtEl>
                                        <p:attrNameLst>
                                          <p:attrName>style.visibility</p:attrName>
                                        </p:attrNameLst>
                                      </p:cBhvr>
                                      <p:to>
                                        <p:strVal val="visible"/>
                                      </p:to>
                                    </p:set>
                                    <p:animScale>
                                      <p:cBhvr>
                                        <p:cTn id="25"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20"/>
                                        </p:tgtEl>
                                        <p:attrNameLst>
                                          <p:attrName>ppt_x</p:attrName>
                                          <p:attrName>ppt_y</p:attrName>
                                        </p:attrNameLst>
                                      </p:cBhvr>
                                    </p:animMotion>
                                    <p:animEffect transition="in" filter="fade">
                                      <p:cBhvr>
                                        <p:cTn id="27" dur="1000"/>
                                        <p:tgtEl>
                                          <p:spTgt spid="20"/>
                                        </p:tgtEl>
                                      </p:cBhvr>
                                    </p:animEffect>
                                  </p:childTnLst>
                                </p:cTn>
                              </p:par>
                              <p:par>
                                <p:cTn id="28" presetID="52" presetClass="entr" presetSubtype="0" fill="hold" nodeType="withEffect">
                                  <p:stCondLst>
                                    <p:cond delay="400"/>
                                  </p:stCondLst>
                                  <p:childTnLst>
                                    <p:set>
                                      <p:cBhvr>
                                        <p:cTn id="29" dur="1" fill="hold">
                                          <p:stCondLst>
                                            <p:cond delay="0"/>
                                          </p:stCondLst>
                                        </p:cTn>
                                        <p:tgtEl>
                                          <p:spTgt spid="3075"/>
                                        </p:tgtEl>
                                        <p:attrNameLst>
                                          <p:attrName>style.visibility</p:attrName>
                                        </p:attrNameLst>
                                      </p:cBhvr>
                                      <p:to>
                                        <p:strVal val="visible"/>
                                      </p:to>
                                    </p:set>
                                    <p:animScale>
                                      <p:cBhvr>
                                        <p:cTn id="30" dur="1000" decel="50000" fill="hold">
                                          <p:stCondLst>
                                            <p:cond delay="0"/>
                                          </p:stCondLst>
                                        </p:cTn>
                                        <p:tgtEl>
                                          <p:spTgt spid="307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3075"/>
                                        </p:tgtEl>
                                        <p:attrNameLst>
                                          <p:attrName>ppt_x</p:attrName>
                                          <p:attrName>ppt_y</p:attrName>
                                        </p:attrNameLst>
                                      </p:cBhvr>
                                    </p:animMotion>
                                    <p:animEffect transition="in" filter="fade">
                                      <p:cBhvr>
                                        <p:cTn id="32" dur="1000"/>
                                        <p:tgtEl>
                                          <p:spTgt spid="3075"/>
                                        </p:tgtEl>
                                      </p:cBhvr>
                                    </p:animEffect>
                                  </p:childTnLst>
                                </p:cTn>
                              </p:par>
                              <p:par>
                                <p:cTn id="33" presetID="52" presetClass="entr" presetSubtype="0" fill="hold" nodeType="withEffect">
                                  <p:stCondLst>
                                    <p:cond delay="600"/>
                                  </p:stCondLst>
                                  <p:childTnLst>
                                    <p:set>
                                      <p:cBhvr>
                                        <p:cTn id="34" dur="1" fill="hold">
                                          <p:stCondLst>
                                            <p:cond delay="0"/>
                                          </p:stCondLst>
                                        </p:cTn>
                                        <p:tgtEl>
                                          <p:spTgt spid="3076"/>
                                        </p:tgtEl>
                                        <p:attrNameLst>
                                          <p:attrName>style.visibility</p:attrName>
                                        </p:attrNameLst>
                                      </p:cBhvr>
                                      <p:to>
                                        <p:strVal val="visible"/>
                                      </p:to>
                                    </p:set>
                                    <p:animScale>
                                      <p:cBhvr>
                                        <p:cTn id="35" dur="1000" decel="50000" fill="hold">
                                          <p:stCondLst>
                                            <p:cond delay="0"/>
                                          </p:stCondLst>
                                        </p:cTn>
                                        <p:tgtEl>
                                          <p:spTgt spid="307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3076"/>
                                        </p:tgtEl>
                                        <p:attrNameLst>
                                          <p:attrName>ppt_x</p:attrName>
                                          <p:attrName>ppt_y</p:attrName>
                                        </p:attrNameLst>
                                      </p:cBhvr>
                                    </p:animMotion>
                                    <p:animEffect transition="in" filter="fade">
                                      <p:cBhvr>
                                        <p:cTn id="37" dur="10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2" grpId="0" animBg="1"/>
      <p:bldP spid="10" grpId="0" animBg="1"/>
      <p:bldP spid="1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个人品牌价值</a:t>
            </a:r>
          </a:p>
        </p:txBody>
      </p:sp>
      <p:sp>
        <p:nvSpPr>
          <p:cNvPr id="10" name="TextBox 9"/>
          <p:cNvSpPr txBox="1"/>
          <p:nvPr/>
        </p:nvSpPr>
        <p:spPr>
          <a:xfrm>
            <a:off x="593119" y="1952712"/>
            <a:ext cx="461665" cy="4347690"/>
          </a:xfrm>
          <a:prstGeom prst="rect">
            <a:avLst/>
          </a:prstGeom>
          <a:noFill/>
        </p:spPr>
        <p:txBody>
          <a:bodyPr vert="eaVert" wrap="square" rtlCol="0">
            <a:spAutoFit/>
          </a:bodyPr>
          <a:lstStyle/>
          <a:p>
            <a:pPr algn="ctr"/>
            <a:r>
              <a:rPr lang="zh-CN" altLang="en-US" spc="150" dirty="0">
                <a:solidFill>
                  <a:srgbClr val="FC6204"/>
                </a:solidFill>
                <a:latin typeface="微软雅黑" pitchFamily="34" charset="-122"/>
                <a:ea typeface="微软雅黑" pitchFamily="34" charset="-122"/>
              </a:rPr>
              <a:t>个人品牌价值的三个层面</a:t>
            </a:r>
            <a:endParaRPr lang="en-US" spc="150" dirty="0">
              <a:solidFill>
                <a:srgbClr val="FC6204"/>
              </a:solidFill>
              <a:latin typeface="微软雅黑" pitchFamily="34" charset="-122"/>
              <a:ea typeface="微软雅黑" pitchFamily="34" charset="-122"/>
            </a:endParaRPr>
          </a:p>
        </p:txBody>
      </p:sp>
      <p:cxnSp>
        <p:nvCxnSpPr>
          <p:cNvPr id="13" name="直接连接符 12"/>
          <p:cNvCxnSpPr/>
          <p:nvPr/>
        </p:nvCxnSpPr>
        <p:spPr>
          <a:xfrm>
            <a:off x="1198818" y="1700583"/>
            <a:ext cx="4249025"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cxnSp>
        <p:nvCxnSpPr>
          <p:cNvPr id="14" name="直接连接符 13"/>
          <p:cNvCxnSpPr/>
          <p:nvPr/>
        </p:nvCxnSpPr>
        <p:spPr>
          <a:xfrm>
            <a:off x="5591878" y="1700583"/>
            <a:ext cx="0" cy="28807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cxnSp>
        <p:nvCxnSpPr>
          <p:cNvPr id="23" name="直接连接符 22"/>
          <p:cNvCxnSpPr/>
          <p:nvPr/>
        </p:nvCxnSpPr>
        <p:spPr>
          <a:xfrm>
            <a:off x="1051010" y="1700583"/>
            <a:ext cx="0" cy="439306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grpSp>
        <p:nvGrpSpPr>
          <p:cNvPr id="5" name="组合 4"/>
          <p:cNvGrpSpPr/>
          <p:nvPr/>
        </p:nvGrpSpPr>
        <p:grpSpPr>
          <a:xfrm>
            <a:off x="1260375" y="980409"/>
            <a:ext cx="612080" cy="625729"/>
            <a:chOff x="1260211" y="980728"/>
            <a:chExt cx="612000" cy="625648"/>
          </a:xfrm>
        </p:grpSpPr>
        <p:sp>
          <p:nvSpPr>
            <p:cNvPr id="17" name="椭圆 16"/>
            <p:cNvSpPr/>
            <p:nvPr/>
          </p:nvSpPr>
          <p:spPr bwMode="auto">
            <a:xfrm>
              <a:off x="1260211" y="994376"/>
              <a:ext cx="612000" cy="612000"/>
            </a:xfrm>
            <a:prstGeom prst="ellipse">
              <a:avLst/>
            </a:prstGeom>
            <a:solidFill>
              <a:srgbClr val="FF0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defRPr/>
              </a:pPr>
              <a:endParaRPr lang="zh-CN" altLang="en-US" sz="4400" dirty="0">
                <a:effectLst>
                  <a:outerShdw blurRad="38100" dist="38100" dir="2700000" algn="tl">
                    <a:srgbClr val="000000">
                      <a:alpha val="43137"/>
                    </a:srgbClr>
                  </a:outerShdw>
                </a:effectLst>
                <a:latin typeface="Broadway" pitchFamily="82" charset="0"/>
              </a:endParaRPr>
            </a:p>
          </p:txBody>
        </p:sp>
        <p:sp>
          <p:nvSpPr>
            <p:cNvPr id="18" name="TextBox 17"/>
            <p:cNvSpPr txBox="1"/>
            <p:nvPr/>
          </p:nvSpPr>
          <p:spPr>
            <a:xfrm>
              <a:off x="1324693" y="980728"/>
              <a:ext cx="546100" cy="615553"/>
            </a:xfrm>
            <a:prstGeom prst="rect">
              <a:avLst/>
            </a:prstGeom>
            <a:noFill/>
          </p:spPr>
          <p:txBody>
            <a:bodyPr>
              <a:spAutoFit/>
            </a:bodyPr>
            <a:lstStyle/>
            <a:p>
              <a:pPr defTabSz="914491">
                <a:defRPr/>
              </a:pPr>
              <a:r>
                <a:rPr lang="en-US" altLang="zh-CN" sz="3400" kern="0" dirty="0">
                  <a:solidFill>
                    <a:sysClr val="window" lastClr="FFFFFF"/>
                  </a:solidFill>
                  <a:latin typeface="Broadway" pitchFamily="82" charset="0"/>
                </a:rPr>
                <a:t>1</a:t>
              </a:r>
              <a:endParaRPr lang="zh-CN" altLang="en-US" sz="3400" kern="0" dirty="0">
                <a:solidFill>
                  <a:sysClr val="window" lastClr="FFFFFF"/>
                </a:solidFill>
                <a:latin typeface="Broadway" pitchFamily="82" charset="0"/>
              </a:endParaRPr>
            </a:p>
          </p:txBody>
        </p:sp>
      </p:grpSp>
      <p:sp>
        <p:nvSpPr>
          <p:cNvPr id="20" name="矩形 4"/>
          <p:cNvSpPr>
            <a:spLocks noChangeArrowheads="1"/>
          </p:cNvSpPr>
          <p:nvPr/>
        </p:nvSpPr>
        <p:spPr bwMode="auto">
          <a:xfrm>
            <a:off x="1995780" y="1030302"/>
            <a:ext cx="2155751" cy="646415"/>
          </a:xfrm>
          <a:prstGeom prst="rect">
            <a:avLst/>
          </a:prstGeom>
          <a:noFill/>
          <a:ln w="9525">
            <a:noFill/>
            <a:miter lim="800000"/>
            <a:headEnd/>
            <a:tailEnd/>
          </a:ln>
        </p:spPr>
        <p:txBody>
          <a:bodyPr wrap="square">
            <a:spAutoFit/>
          </a:bodyPr>
          <a:lstStyle/>
          <a:p>
            <a:pPr>
              <a:lnSpc>
                <a:spcPct val="150000"/>
              </a:lnSpc>
            </a:pPr>
            <a:r>
              <a:rPr lang="zh-CN" altLang="en-US" sz="24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职业价值</a:t>
            </a:r>
          </a:p>
        </p:txBody>
      </p:sp>
      <p:sp>
        <p:nvSpPr>
          <p:cNvPr id="21" name="Text Box 44"/>
          <p:cNvSpPr txBox="1">
            <a:spLocks noChangeArrowheads="1"/>
          </p:cNvSpPr>
          <p:nvPr/>
        </p:nvSpPr>
        <p:spPr bwMode="auto">
          <a:xfrm>
            <a:off x="1918992" y="2060670"/>
            <a:ext cx="4609112" cy="175455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职业价值是个人品牌立足的基石，它主要是指个人通过自己的工作所创造出的工作成果而被外界对象所感受到的价值。职业价值一般体现在个人所服务的企业或合作方的业绩增加、经营收入提高、效率提高等方面。</a:t>
            </a:r>
            <a:endParaRPr lang="en-US" dirty="0">
              <a:solidFill>
                <a:schemeClr val="tx1">
                  <a:lumMod val="65000"/>
                  <a:lumOff val="35000"/>
                </a:schemeClr>
              </a:solidFill>
            </a:endParaRPr>
          </a:p>
        </p:txBody>
      </p:sp>
      <p:sp>
        <p:nvSpPr>
          <p:cNvPr id="24" name="Text Box 44"/>
          <p:cNvSpPr txBox="1">
            <a:spLocks noChangeArrowheads="1"/>
          </p:cNvSpPr>
          <p:nvPr/>
        </p:nvSpPr>
        <p:spPr bwMode="auto">
          <a:xfrm>
            <a:off x="1918992" y="3906984"/>
            <a:ext cx="4609112" cy="175455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职业价值是绝大多数个人品牌发展初期的立身之本，</a:t>
            </a:r>
            <a:r>
              <a:rPr lang="zh-CN" altLang="en-US" b="1" dirty="0">
                <a:solidFill>
                  <a:srgbClr val="FF0000"/>
                </a:solidFill>
              </a:rPr>
              <a:t>没有职业价值为基础，个人品牌只能是空中楼阁。</a:t>
            </a:r>
            <a:r>
              <a:rPr lang="zh-CN" altLang="en-US" dirty="0">
                <a:solidFill>
                  <a:schemeClr val="tx1">
                    <a:lumMod val="65000"/>
                    <a:lumOff val="35000"/>
                  </a:schemeClr>
                </a:solidFill>
              </a:rPr>
              <a:t>比如，当我们想到姚明时，就会想到篮球；想到巩俐时，就会想到</a:t>
            </a:r>
            <a:r>
              <a:rPr lang="en-US" altLang="zh-CN" dirty="0">
                <a:solidFill>
                  <a:schemeClr val="tx1">
                    <a:lumMod val="65000"/>
                    <a:lumOff val="35000"/>
                  </a:schemeClr>
                </a:solidFill>
              </a:rPr>
              <a:t>《</a:t>
            </a:r>
            <a:r>
              <a:rPr lang="zh-CN" altLang="en-US" dirty="0">
                <a:solidFill>
                  <a:schemeClr val="tx1">
                    <a:lumMod val="65000"/>
                    <a:lumOff val="35000"/>
                  </a:schemeClr>
                </a:solidFill>
              </a:rPr>
              <a:t>大红灯笼高高挂</a:t>
            </a:r>
            <a:r>
              <a:rPr lang="en-US" altLang="zh-CN" dirty="0">
                <a:solidFill>
                  <a:schemeClr val="tx1">
                    <a:lumMod val="65000"/>
                    <a:lumOff val="35000"/>
                  </a:schemeClr>
                </a:solidFill>
              </a:rPr>
              <a:t>》</a:t>
            </a:r>
            <a:r>
              <a:rPr lang="zh-CN" altLang="en-US" dirty="0">
                <a:solidFill>
                  <a:schemeClr val="tx1">
                    <a:lumMod val="65000"/>
                    <a:lumOff val="35000"/>
                  </a:schemeClr>
                </a:solidFill>
              </a:rPr>
              <a:t>等电影。</a:t>
            </a:r>
            <a:endParaRPr lang="en-US" b="1" dirty="0">
              <a:solidFill>
                <a:schemeClr val="tx1">
                  <a:lumMod val="65000"/>
                  <a:lumOff val="35000"/>
                </a:schemeClr>
              </a:solidFill>
            </a:endParaRPr>
          </a:p>
        </p:txBody>
      </p:sp>
      <p:pic>
        <p:nvPicPr>
          <p:cNvPr id="1028" name="Picture 4" descr="C:\Documents and Settings\tdz\桌面\未标题-2 拷贝.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528104" y="-15939"/>
            <a:ext cx="4321043" cy="6874386"/>
          </a:xfrm>
          <a:prstGeom prst="rect">
            <a:avLst/>
          </a:prstGeom>
          <a:noFill/>
          <a:extLst>
            <a:ext uri="{909E8E84-426E-40DD-AFC4-6F175D3DCCD1}">
              <a14:hiddenFill xmlns:a14="http://schemas.microsoft.com/office/drawing/2010/main">
                <a:solidFill>
                  <a:srgbClr val="FFFFFF"/>
                </a:solidFill>
              </a14:hiddenFill>
            </a:ext>
          </a:extLst>
        </p:spPr>
      </p:pic>
      <p:sp>
        <p:nvSpPr>
          <p:cNvPr id="11" name="椭圆 10"/>
          <p:cNvSpPr/>
          <p:nvPr/>
        </p:nvSpPr>
        <p:spPr>
          <a:xfrm>
            <a:off x="910749" y="6885388"/>
            <a:ext cx="288038" cy="2880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Tree>
    <p:extLst>
      <p:ext uri="{BB962C8B-B14F-4D97-AF65-F5344CB8AC3E}">
        <p14:creationId xmlns:p14="http://schemas.microsoft.com/office/powerpoint/2010/main" val="30624817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grpId="0" nodeType="afterEffect">
                                  <p:stCondLst>
                                    <p:cond delay="0"/>
                                  </p:stCondLst>
                                  <p:childTnLst>
                                    <p:animMotion origin="layout" path="M -2.11932E-6 -2.22045E-16 L -2.11932E-6 -0.71389 " pathEditMode="relative" rAng="0" ptsTypes="AA">
                                      <p:cBhvr>
                                        <p:cTn id="6" dur="500" fill="hold"/>
                                        <p:tgtEl>
                                          <p:spTgt spid="11"/>
                                        </p:tgtEl>
                                        <p:attrNameLst>
                                          <p:attrName>ppt_x</p:attrName>
                                          <p:attrName>ppt_y</p:attrName>
                                        </p:attrNameLst>
                                      </p:cBhvr>
                                      <p:rCtr x="0" y="-35694"/>
                                    </p:animMotion>
                                  </p:childTnLst>
                                </p:cTn>
                              </p:par>
                            </p:childTnLst>
                          </p:cTn>
                        </p:par>
                        <p:par>
                          <p:cTn id="7" fill="hold">
                            <p:stCondLst>
                              <p:cond delay="500"/>
                            </p:stCondLst>
                            <p:childTnLst>
                              <p:par>
                                <p:cTn id="8" presetID="47" presetClass="entr" presetSubtype="0" fill="hold" grpId="0"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anim calcmode="lin" valueType="num">
                                      <p:cBhvr>
                                        <p:cTn id="11" dur="1000" fill="hold"/>
                                        <p:tgtEl>
                                          <p:spTgt spid="10"/>
                                        </p:tgtEl>
                                        <p:attrNameLst>
                                          <p:attrName>ppt_x</p:attrName>
                                        </p:attrNameLst>
                                      </p:cBhvr>
                                      <p:tavLst>
                                        <p:tav tm="0">
                                          <p:val>
                                            <p:strVal val="#ppt_x"/>
                                          </p:val>
                                        </p:tav>
                                        <p:tav tm="100000">
                                          <p:val>
                                            <p:strVal val="#ppt_x"/>
                                          </p:val>
                                        </p:tav>
                                      </p:tavLst>
                                    </p:anim>
                                    <p:anim calcmode="lin" valueType="num">
                                      <p:cBhvr>
                                        <p:cTn id="12" dur="1000" fill="hold"/>
                                        <p:tgtEl>
                                          <p:spTgt spid="10"/>
                                        </p:tgtEl>
                                        <p:attrNameLst>
                                          <p:attrName>ppt_y</p:attrName>
                                        </p:attrNameLst>
                                      </p:cBhvr>
                                      <p:tavLst>
                                        <p:tav tm="0">
                                          <p:val>
                                            <p:strVal val="#ppt_y-.1"/>
                                          </p:val>
                                        </p:tav>
                                        <p:tav tm="100000">
                                          <p:val>
                                            <p:strVal val="#ppt_y"/>
                                          </p:val>
                                        </p:tav>
                                      </p:tavLst>
                                    </p:anim>
                                  </p:childTnLst>
                                </p:cTn>
                              </p:par>
                            </p:childTnLst>
                          </p:cTn>
                        </p:par>
                        <p:par>
                          <p:cTn id="13" fill="hold">
                            <p:stCondLst>
                              <p:cond delay="1500"/>
                            </p:stCondLst>
                            <p:childTnLst>
                              <p:par>
                                <p:cTn id="14" presetID="22" presetClass="entr" presetSubtype="8"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par>
                                <p:cTn id="17" presetID="22" presetClass="entr" presetSubtype="1"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up)">
                                      <p:cBhvr>
                                        <p:cTn id="19" dur="500"/>
                                        <p:tgtEl>
                                          <p:spTgt spid="14"/>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47" presetClass="entr" presetSubtype="0"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1000"/>
                                        <p:tgtEl>
                                          <p:spTgt spid="20"/>
                                        </p:tgtEl>
                                      </p:cBhvr>
                                    </p:animEffect>
                                    <p:anim calcmode="lin" valueType="num">
                                      <p:cBhvr>
                                        <p:cTn id="28" dur="1000" fill="hold"/>
                                        <p:tgtEl>
                                          <p:spTgt spid="20"/>
                                        </p:tgtEl>
                                        <p:attrNameLst>
                                          <p:attrName>ppt_x</p:attrName>
                                        </p:attrNameLst>
                                      </p:cBhvr>
                                      <p:tavLst>
                                        <p:tav tm="0">
                                          <p:val>
                                            <p:strVal val="#ppt_x"/>
                                          </p:val>
                                        </p:tav>
                                        <p:tav tm="100000">
                                          <p:val>
                                            <p:strVal val="#ppt_x"/>
                                          </p:val>
                                        </p:tav>
                                      </p:tavLst>
                                    </p:anim>
                                    <p:anim calcmode="lin" valueType="num">
                                      <p:cBhvr>
                                        <p:cTn id="29" dur="1000" fill="hold"/>
                                        <p:tgtEl>
                                          <p:spTgt spid="20"/>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42" presetClass="entr" presetSubtype="0" fill="hold" grpId="0"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1000"/>
                                        <p:tgtEl>
                                          <p:spTgt spid="21"/>
                                        </p:tgtEl>
                                      </p:cBhvr>
                                    </p:animEffect>
                                    <p:anim calcmode="lin" valueType="num">
                                      <p:cBhvr>
                                        <p:cTn id="34" dur="1000" fill="hold"/>
                                        <p:tgtEl>
                                          <p:spTgt spid="21"/>
                                        </p:tgtEl>
                                        <p:attrNameLst>
                                          <p:attrName>ppt_x</p:attrName>
                                        </p:attrNameLst>
                                      </p:cBhvr>
                                      <p:tavLst>
                                        <p:tav tm="0">
                                          <p:val>
                                            <p:strVal val="#ppt_x"/>
                                          </p:val>
                                        </p:tav>
                                        <p:tav tm="100000">
                                          <p:val>
                                            <p:strVal val="#ppt_x"/>
                                          </p:val>
                                        </p:tav>
                                      </p:tavLst>
                                    </p:anim>
                                    <p:anim calcmode="lin" valueType="num">
                                      <p:cBhvr>
                                        <p:cTn id="35" dur="1000" fill="hold"/>
                                        <p:tgtEl>
                                          <p:spTgt spid="21"/>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1000"/>
                                        <p:tgtEl>
                                          <p:spTgt spid="24"/>
                                        </p:tgtEl>
                                      </p:cBhvr>
                                    </p:animEffect>
                                    <p:anim calcmode="lin" valueType="num">
                                      <p:cBhvr>
                                        <p:cTn id="39" dur="1000" fill="hold"/>
                                        <p:tgtEl>
                                          <p:spTgt spid="24"/>
                                        </p:tgtEl>
                                        <p:attrNameLst>
                                          <p:attrName>ppt_x</p:attrName>
                                        </p:attrNameLst>
                                      </p:cBhvr>
                                      <p:tavLst>
                                        <p:tav tm="0">
                                          <p:val>
                                            <p:strVal val="#ppt_x"/>
                                          </p:val>
                                        </p:tav>
                                        <p:tav tm="100000">
                                          <p:val>
                                            <p:strVal val="#ppt_x"/>
                                          </p:val>
                                        </p:tav>
                                      </p:tavLst>
                                    </p:anim>
                                    <p:anim calcmode="lin" valueType="num">
                                      <p:cBhvr>
                                        <p:cTn id="40" dur="1000" fill="hold"/>
                                        <p:tgtEl>
                                          <p:spTgt spid="24"/>
                                        </p:tgtEl>
                                        <p:attrNameLst>
                                          <p:attrName>ppt_y</p:attrName>
                                        </p:attrNameLst>
                                      </p:cBhvr>
                                      <p:tavLst>
                                        <p:tav tm="0">
                                          <p:val>
                                            <p:strVal val="#ppt_y-.1"/>
                                          </p:val>
                                        </p:tav>
                                        <p:tav tm="100000">
                                          <p:val>
                                            <p:strVal val="#ppt_y"/>
                                          </p:val>
                                        </p:tav>
                                      </p:tavLst>
                                    </p:anim>
                                  </p:childTnLst>
                                </p:cTn>
                              </p:par>
                              <p:par>
                                <p:cTn id="41" presetID="10" presetClass="entr" presetSubtype="0" fill="hold" nodeType="withEffect">
                                  <p:stCondLst>
                                    <p:cond delay="0"/>
                                  </p:stCondLst>
                                  <p:childTnLst>
                                    <p:set>
                                      <p:cBhvr>
                                        <p:cTn id="42" dur="1" fill="hold">
                                          <p:stCondLst>
                                            <p:cond delay="0"/>
                                          </p:stCondLst>
                                        </p:cTn>
                                        <p:tgtEl>
                                          <p:spTgt spid="1028"/>
                                        </p:tgtEl>
                                        <p:attrNameLst>
                                          <p:attrName>style.visibility</p:attrName>
                                        </p:attrNameLst>
                                      </p:cBhvr>
                                      <p:to>
                                        <p:strVal val="visible"/>
                                      </p:to>
                                    </p:set>
                                    <p:animEffect transition="in" filter="fade">
                                      <p:cBhvr>
                                        <p:cTn id="43" dur="16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0" grpId="0"/>
      <p:bldP spid="21" grpId="0"/>
      <p:bldP spid="24" grpId="0"/>
      <p:bldP spid="1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个人品牌价值</a:t>
            </a:r>
          </a:p>
        </p:txBody>
      </p:sp>
      <p:sp>
        <p:nvSpPr>
          <p:cNvPr id="10" name="TextBox 9"/>
          <p:cNvSpPr txBox="1"/>
          <p:nvPr/>
        </p:nvSpPr>
        <p:spPr>
          <a:xfrm>
            <a:off x="593119" y="1952712"/>
            <a:ext cx="461665" cy="4347690"/>
          </a:xfrm>
          <a:prstGeom prst="rect">
            <a:avLst/>
          </a:prstGeom>
          <a:noFill/>
        </p:spPr>
        <p:txBody>
          <a:bodyPr vert="eaVert" wrap="square" rtlCol="0">
            <a:spAutoFit/>
          </a:bodyPr>
          <a:lstStyle/>
          <a:p>
            <a:pPr algn="ctr"/>
            <a:r>
              <a:rPr lang="zh-CN" altLang="en-US" spc="150" dirty="0">
                <a:solidFill>
                  <a:srgbClr val="FC6204"/>
                </a:solidFill>
                <a:latin typeface="微软雅黑" pitchFamily="34" charset="-122"/>
                <a:ea typeface="微软雅黑" pitchFamily="34" charset="-122"/>
              </a:rPr>
              <a:t>个人品牌价值的三个层面</a:t>
            </a:r>
            <a:endParaRPr lang="en-US" spc="150" dirty="0">
              <a:solidFill>
                <a:srgbClr val="FC6204"/>
              </a:solidFill>
              <a:latin typeface="微软雅黑" pitchFamily="34" charset="-122"/>
              <a:ea typeface="微软雅黑" pitchFamily="34" charset="-122"/>
            </a:endParaRPr>
          </a:p>
        </p:txBody>
      </p:sp>
      <p:cxnSp>
        <p:nvCxnSpPr>
          <p:cNvPr id="13" name="直接连接符 12"/>
          <p:cNvCxnSpPr/>
          <p:nvPr/>
        </p:nvCxnSpPr>
        <p:spPr>
          <a:xfrm>
            <a:off x="1198818" y="1700583"/>
            <a:ext cx="4249025"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cxnSp>
        <p:nvCxnSpPr>
          <p:cNvPr id="23" name="直接连接符 22"/>
          <p:cNvCxnSpPr/>
          <p:nvPr/>
        </p:nvCxnSpPr>
        <p:spPr>
          <a:xfrm>
            <a:off x="1051010" y="1700583"/>
            <a:ext cx="0" cy="439306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grpSp>
        <p:nvGrpSpPr>
          <p:cNvPr id="5" name="组合 4"/>
          <p:cNvGrpSpPr/>
          <p:nvPr/>
        </p:nvGrpSpPr>
        <p:grpSpPr>
          <a:xfrm>
            <a:off x="1260375" y="980409"/>
            <a:ext cx="612080" cy="625729"/>
            <a:chOff x="1260211" y="980728"/>
            <a:chExt cx="612000" cy="625648"/>
          </a:xfrm>
        </p:grpSpPr>
        <p:sp>
          <p:nvSpPr>
            <p:cNvPr id="17" name="椭圆 16"/>
            <p:cNvSpPr/>
            <p:nvPr/>
          </p:nvSpPr>
          <p:spPr bwMode="auto">
            <a:xfrm>
              <a:off x="1260211" y="994376"/>
              <a:ext cx="612000" cy="612000"/>
            </a:xfrm>
            <a:prstGeom prst="ellipse">
              <a:avLst/>
            </a:prstGeom>
            <a:solidFill>
              <a:srgbClr val="FF0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defRPr/>
              </a:pPr>
              <a:endParaRPr lang="zh-CN" altLang="en-US" sz="4400" dirty="0">
                <a:effectLst>
                  <a:outerShdw blurRad="38100" dist="38100" dir="2700000" algn="tl">
                    <a:srgbClr val="000000">
                      <a:alpha val="43137"/>
                    </a:srgbClr>
                  </a:outerShdw>
                </a:effectLst>
                <a:latin typeface="Broadway" pitchFamily="82" charset="0"/>
              </a:endParaRPr>
            </a:p>
          </p:txBody>
        </p:sp>
        <p:sp>
          <p:nvSpPr>
            <p:cNvPr id="18" name="TextBox 17"/>
            <p:cNvSpPr txBox="1"/>
            <p:nvPr/>
          </p:nvSpPr>
          <p:spPr>
            <a:xfrm>
              <a:off x="1324693" y="980728"/>
              <a:ext cx="546100" cy="615553"/>
            </a:xfrm>
            <a:prstGeom prst="rect">
              <a:avLst/>
            </a:prstGeom>
            <a:noFill/>
          </p:spPr>
          <p:txBody>
            <a:bodyPr>
              <a:spAutoFit/>
            </a:bodyPr>
            <a:lstStyle/>
            <a:p>
              <a:pPr defTabSz="914491">
                <a:defRPr/>
              </a:pPr>
              <a:r>
                <a:rPr lang="en-US" altLang="zh-CN" sz="3400" kern="0" dirty="0">
                  <a:solidFill>
                    <a:sysClr val="window" lastClr="FFFFFF"/>
                  </a:solidFill>
                  <a:latin typeface="Broadway" pitchFamily="82" charset="0"/>
                </a:rPr>
                <a:t>2</a:t>
              </a:r>
              <a:endParaRPr lang="zh-CN" altLang="en-US" sz="3400" kern="0" dirty="0">
                <a:solidFill>
                  <a:sysClr val="window" lastClr="FFFFFF"/>
                </a:solidFill>
                <a:latin typeface="Broadway" pitchFamily="82" charset="0"/>
              </a:endParaRPr>
            </a:p>
          </p:txBody>
        </p:sp>
      </p:grpSp>
      <p:sp>
        <p:nvSpPr>
          <p:cNvPr id="20" name="矩形 4"/>
          <p:cNvSpPr>
            <a:spLocks noChangeArrowheads="1"/>
          </p:cNvSpPr>
          <p:nvPr/>
        </p:nvSpPr>
        <p:spPr bwMode="auto">
          <a:xfrm>
            <a:off x="1995780" y="1030302"/>
            <a:ext cx="2155751" cy="646415"/>
          </a:xfrm>
          <a:prstGeom prst="rect">
            <a:avLst/>
          </a:prstGeom>
          <a:noFill/>
          <a:ln w="9525">
            <a:noFill/>
            <a:miter lim="800000"/>
            <a:headEnd/>
            <a:tailEnd/>
          </a:ln>
        </p:spPr>
        <p:txBody>
          <a:bodyPr wrap="square">
            <a:spAutoFit/>
          </a:bodyPr>
          <a:lstStyle/>
          <a:p>
            <a:pPr>
              <a:lnSpc>
                <a:spcPct val="150000"/>
              </a:lnSpc>
            </a:pPr>
            <a:r>
              <a:rPr lang="zh-CN" altLang="en-US" sz="24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精神象征</a:t>
            </a:r>
          </a:p>
        </p:txBody>
      </p:sp>
      <p:sp>
        <p:nvSpPr>
          <p:cNvPr id="21" name="Text Box 44"/>
          <p:cNvSpPr txBox="1">
            <a:spLocks noChangeArrowheads="1"/>
          </p:cNvSpPr>
          <p:nvPr/>
        </p:nvSpPr>
        <p:spPr bwMode="auto">
          <a:xfrm>
            <a:off x="7896434" y="693847"/>
            <a:ext cx="4032971" cy="2086997"/>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精神象征主要表达的是个人品牌的道德修养、职业素养、内在涵养、意志品质及某一方面的精神力量等，它具有强大的感染力和影响力。</a:t>
            </a:r>
            <a:r>
              <a:rPr lang="zh-CN" altLang="zh-CN" b="1" dirty="0">
                <a:solidFill>
                  <a:srgbClr val="FF0000"/>
                </a:solidFill>
              </a:rPr>
              <a:t>个人品牌价值的精神象征层面表明个人品牌的最高发展境界是成为某一群体在某一方面的精神象征。</a:t>
            </a:r>
            <a:endParaRPr lang="en-US" b="1" dirty="0">
              <a:solidFill>
                <a:srgbClr val="FF0000"/>
              </a:solidFill>
            </a:endParaRPr>
          </a:p>
        </p:txBody>
      </p:sp>
      <p:sp>
        <p:nvSpPr>
          <p:cNvPr id="24" name="Text Box 44"/>
          <p:cNvSpPr txBox="1">
            <a:spLocks noChangeArrowheads="1"/>
          </p:cNvSpPr>
          <p:nvPr/>
        </p:nvSpPr>
        <p:spPr bwMode="auto">
          <a:xfrm>
            <a:off x="7896435" y="2998403"/>
            <a:ext cx="4032972" cy="2086997"/>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比如，当我们想到李开复时，就会想到他以谦和平等的姿态，热衷对中国莘莘学子谆谆的教诲；想到崔永元时，就会想到他敢说真话，热衷于中国贫困地区小学生“为孩子加一个菜”等慈善事业。这些，将会成为有同样追求的人的精神象征。</a:t>
            </a:r>
            <a:endParaRPr lang="en-US" b="1" dirty="0">
              <a:solidFill>
                <a:schemeClr val="tx1">
                  <a:lumMod val="65000"/>
                  <a:lumOff val="35000"/>
                </a:schemeClr>
              </a:solidFill>
            </a:endParaRPr>
          </a:p>
        </p:txBody>
      </p:sp>
      <p:sp>
        <p:nvSpPr>
          <p:cNvPr id="15" name="椭圆 14"/>
          <p:cNvSpPr/>
          <p:nvPr/>
        </p:nvSpPr>
        <p:spPr>
          <a:xfrm>
            <a:off x="910765" y="1980011"/>
            <a:ext cx="288038" cy="2880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pic>
        <p:nvPicPr>
          <p:cNvPr id="2050" name="Picture 2" descr="C:\Documents and Settings\tdz\桌面\0817371a2qppe1c8avpaqv.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1877920" y="1988653"/>
            <a:ext cx="5755163" cy="3666014"/>
          </a:xfrm>
          <a:prstGeom prst="rect">
            <a:avLst/>
          </a:prstGeom>
          <a:noFill/>
          <a:ln w="28575">
            <a:solidFill>
              <a:srgbClr val="FF0066"/>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cxnSp>
        <p:nvCxnSpPr>
          <p:cNvPr id="19" name="直接连接符 18"/>
          <p:cNvCxnSpPr/>
          <p:nvPr/>
        </p:nvCxnSpPr>
        <p:spPr>
          <a:xfrm>
            <a:off x="11643048" y="5229434"/>
            <a:ext cx="0" cy="864209"/>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cxnSp>
        <p:nvCxnSpPr>
          <p:cNvPr id="22" name="直接连接符 21"/>
          <p:cNvCxnSpPr/>
          <p:nvPr/>
        </p:nvCxnSpPr>
        <p:spPr>
          <a:xfrm>
            <a:off x="7602873" y="789765"/>
            <a:ext cx="0" cy="1020668"/>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0310175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1000"/>
                                        <p:tgtEl>
                                          <p:spTgt spid="20"/>
                                        </p:tgtEl>
                                      </p:cBhvr>
                                    </p:animEffect>
                                    <p:anim calcmode="lin" valueType="num">
                                      <p:cBhvr>
                                        <p:cTn id="12" dur="1000" fill="hold"/>
                                        <p:tgtEl>
                                          <p:spTgt spid="20"/>
                                        </p:tgtEl>
                                        <p:attrNameLst>
                                          <p:attrName>ppt_x</p:attrName>
                                        </p:attrNameLst>
                                      </p:cBhvr>
                                      <p:tavLst>
                                        <p:tav tm="0">
                                          <p:val>
                                            <p:strVal val="#ppt_x"/>
                                          </p:val>
                                        </p:tav>
                                        <p:tav tm="100000">
                                          <p:val>
                                            <p:strVal val="#ppt_x"/>
                                          </p:val>
                                        </p:tav>
                                      </p:tavLst>
                                    </p:anim>
                                    <p:anim calcmode="lin" valueType="num">
                                      <p:cBhvr>
                                        <p:cTn id="13" dur="1000" fill="hold"/>
                                        <p:tgtEl>
                                          <p:spTgt spid="20"/>
                                        </p:tgtEl>
                                        <p:attrNameLst>
                                          <p:attrName>ppt_y</p:attrName>
                                        </p:attrNameLst>
                                      </p:cBhvr>
                                      <p:tavLst>
                                        <p:tav tm="0">
                                          <p:val>
                                            <p:strVal val="#ppt_y-.1"/>
                                          </p:val>
                                        </p:tav>
                                        <p:tav tm="100000">
                                          <p:val>
                                            <p:strVal val="#ppt_y"/>
                                          </p:val>
                                        </p:tav>
                                      </p:tavLst>
                                    </p:anim>
                                  </p:childTnLst>
                                </p:cTn>
                              </p:par>
                              <p:par>
                                <p:cTn id="14" presetID="22" presetClass="entr" presetSubtype="1"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up)">
                                      <p:cBhvr>
                                        <p:cTn id="16" dur="500"/>
                                        <p:tgtEl>
                                          <p:spTgt spid="19"/>
                                        </p:tgtEl>
                                      </p:cBhvr>
                                    </p:animEffect>
                                  </p:childTnLst>
                                </p:cTn>
                              </p:par>
                              <p:par>
                                <p:cTn id="17" presetID="22" presetClass="entr" presetSubtype="4"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down)">
                                      <p:cBhvr>
                                        <p:cTn id="19" dur="500"/>
                                        <p:tgtEl>
                                          <p:spTgt spid="22"/>
                                        </p:tgtEl>
                                      </p:cBhvr>
                                    </p:animEffect>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1000"/>
                                        <p:tgtEl>
                                          <p:spTgt spid="21"/>
                                        </p:tgtEl>
                                      </p:cBhvr>
                                    </p:animEffect>
                                    <p:anim calcmode="lin" valueType="num">
                                      <p:cBhvr>
                                        <p:cTn id="24" dur="1000" fill="hold"/>
                                        <p:tgtEl>
                                          <p:spTgt spid="21"/>
                                        </p:tgtEl>
                                        <p:attrNameLst>
                                          <p:attrName>ppt_x</p:attrName>
                                        </p:attrNameLst>
                                      </p:cBhvr>
                                      <p:tavLst>
                                        <p:tav tm="0">
                                          <p:val>
                                            <p:strVal val="#ppt_x"/>
                                          </p:val>
                                        </p:tav>
                                        <p:tav tm="100000">
                                          <p:val>
                                            <p:strVal val="#ppt_x"/>
                                          </p:val>
                                        </p:tav>
                                      </p:tavLst>
                                    </p:anim>
                                    <p:anim calcmode="lin" valueType="num">
                                      <p:cBhvr>
                                        <p:cTn id="25" dur="1000" fill="hold"/>
                                        <p:tgtEl>
                                          <p:spTgt spid="21"/>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42" presetClass="entr" presetSubtype="0"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1000"/>
                                        <p:tgtEl>
                                          <p:spTgt spid="24"/>
                                        </p:tgtEl>
                                      </p:cBhvr>
                                    </p:animEffect>
                                    <p:anim calcmode="lin" valueType="num">
                                      <p:cBhvr>
                                        <p:cTn id="30" dur="1000" fill="hold"/>
                                        <p:tgtEl>
                                          <p:spTgt spid="24"/>
                                        </p:tgtEl>
                                        <p:attrNameLst>
                                          <p:attrName>ppt_x</p:attrName>
                                        </p:attrNameLst>
                                      </p:cBhvr>
                                      <p:tavLst>
                                        <p:tav tm="0">
                                          <p:val>
                                            <p:strVal val="#ppt_x"/>
                                          </p:val>
                                        </p:tav>
                                        <p:tav tm="100000">
                                          <p:val>
                                            <p:strVal val="#ppt_x"/>
                                          </p:val>
                                        </p:tav>
                                      </p:tavLst>
                                    </p:anim>
                                    <p:anim calcmode="lin" valueType="num">
                                      <p:cBhvr>
                                        <p:cTn id="31" dur="1000" fill="hold"/>
                                        <p:tgtEl>
                                          <p:spTgt spid="24"/>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2050"/>
                                        </p:tgtEl>
                                        <p:attrNameLst>
                                          <p:attrName>style.visibility</p:attrName>
                                        </p:attrNameLst>
                                      </p:cBhvr>
                                      <p:to>
                                        <p:strVal val="visible"/>
                                      </p:to>
                                    </p:set>
                                    <p:animEffect transition="in" filter="fade">
                                      <p:cBhvr>
                                        <p:cTn id="34" dur="1000"/>
                                        <p:tgtEl>
                                          <p:spTgt spid="2050"/>
                                        </p:tgtEl>
                                      </p:cBhvr>
                                    </p:animEffect>
                                    <p:anim calcmode="lin" valueType="num">
                                      <p:cBhvr>
                                        <p:cTn id="35" dur="1000" fill="hold"/>
                                        <p:tgtEl>
                                          <p:spTgt spid="2050"/>
                                        </p:tgtEl>
                                        <p:attrNameLst>
                                          <p:attrName>ppt_x</p:attrName>
                                        </p:attrNameLst>
                                      </p:cBhvr>
                                      <p:tavLst>
                                        <p:tav tm="0">
                                          <p:val>
                                            <p:strVal val="#ppt_x"/>
                                          </p:val>
                                        </p:tav>
                                        <p:tav tm="100000">
                                          <p:val>
                                            <p:strVal val="#ppt_x"/>
                                          </p:val>
                                        </p:tav>
                                      </p:tavLst>
                                    </p:anim>
                                    <p:anim calcmode="lin" valueType="num">
                                      <p:cBhvr>
                                        <p:cTn id="36"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个人品牌价值</a:t>
            </a:r>
          </a:p>
        </p:txBody>
      </p:sp>
      <p:sp>
        <p:nvSpPr>
          <p:cNvPr id="10" name="TextBox 9"/>
          <p:cNvSpPr txBox="1"/>
          <p:nvPr/>
        </p:nvSpPr>
        <p:spPr>
          <a:xfrm>
            <a:off x="593119" y="1952712"/>
            <a:ext cx="461665" cy="4347690"/>
          </a:xfrm>
          <a:prstGeom prst="rect">
            <a:avLst/>
          </a:prstGeom>
          <a:noFill/>
        </p:spPr>
        <p:txBody>
          <a:bodyPr vert="eaVert" wrap="square" rtlCol="0">
            <a:spAutoFit/>
          </a:bodyPr>
          <a:lstStyle/>
          <a:p>
            <a:pPr algn="ctr"/>
            <a:r>
              <a:rPr lang="zh-CN" altLang="en-US" spc="150" dirty="0">
                <a:solidFill>
                  <a:srgbClr val="FC6204"/>
                </a:solidFill>
                <a:latin typeface="微软雅黑" pitchFamily="34" charset="-122"/>
                <a:ea typeface="微软雅黑" pitchFamily="34" charset="-122"/>
              </a:rPr>
              <a:t>个人品牌价值的三个层面</a:t>
            </a:r>
            <a:endParaRPr lang="en-US" spc="150" dirty="0">
              <a:solidFill>
                <a:srgbClr val="FC6204"/>
              </a:solidFill>
              <a:latin typeface="微软雅黑" pitchFamily="34" charset="-122"/>
              <a:ea typeface="微软雅黑" pitchFamily="34" charset="-122"/>
            </a:endParaRPr>
          </a:p>
        </p:txBody>
      </p:sp>
      <p:cxnSp>
        <p:nvCxnSpPr>
          <p:cNvPr id="13" name="直接连接符 12"/>
          <p:cNvCxnSpPr/>
          <p:nvPr/>
        </p:nvCxnSpPr>
        <p:spPr>
          <a:xfrm>
            <a:off x="1198818" y="1700583"/>
            <a:ext cx="4249025"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cxnSp>
        <p:nvCxnSpPr>
          <p:cNvPr id="23" name="直接连接符 22"/>
          <p:cNvCxnSpPr/>
          <p:nvPr/>
        </p:nvCxnSpPr>
        <p:spPr>
          <a:xfrm>
            <a:off x="1051010" y="1700583"/>
            <a:ext cx="0" cy="439306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grpSp>
        <p:nvGrpSpPr>
          <p:cNvPr id="5" name="组合 4"/>
          <p:cNvGrpSpPr/>
          <p:nvPr/>
        </p:nvGrpSpPr>
        <p:grpSpPr>
          <a:xfrm>
            <a:off x="1260375" y="980409"/>
            <a:ext cx="612080" cy="625729"/>
            <a:chOff x="1260211" y="980728"/>
            <a:chExt cx="612000" cy="625648"/>
          </a:xfrm>
        </p:grpSpPr>
        <p:sp>
          <p:nvSpPr>
            <p:cNvPr id="17" name="椭圆 16"/>
            <p:cNvSpPr/>
            <p:nvPr/>
          </p:nvSpPr>
          <p:spPr bwMode="auto">
            <a:xfrm>
              <a:off x="1260211" y="994376"/>
              <a:ext cx="612000" cy="612000"/>
            </a:xfrm>
            <a:prstGeom prst="ellipse">
              <a:avLst/>
            </a:prstGeom>
            <a:solidFill>
              <a:srgbClr val="FF0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defRPr/>
              </a:pPr>
              <a:endParaRPr lang="zh-CN" altLang="en-US" sz="4400" dirty="0">
                <a:effectLst>
                  <a:outerShdw blurRad="38100" dist="38100" dir="2700000" algn="tl">
                    <a:srgbClr val="000000">
                      <a:alpha val="43137"/>
                    </a:srgbClr>
                  </a:outerShdw>
                </a:effectLst>
                <a:latin typeface="Broadway" pitchFamily="82" charset="0"/>
              </a:endParaRPr>
            </a:p>
          </p:txBody>
        </p:sp>
        <p:sp>
          <p:nvSpPr>
            <p:cNvPr id="18" name="TextBox 17"/>
            <p:cNvSpPr txBox="1"/>
            <p:nvPr/>
          </p:nvSpPr>
          <p:spPr>
            <a:xfrm>
              <a:off x="1324693" y="980728"/>
              <a:ext cx="546100" cy="615553"/>
            </a:xfrm>
            <a:prstGeom prst="rect">
              <a:avLst/>
            </a:prstGeom>
            <a:noFill/>
          </p:spPr>
          <p:txBody>
            <a:bodyPr>
              <a:spAutoFit/>
            </a:bodyPr>
            <a:lstStyle/>
            <a:p>
              <a:pPr defTabSz="914491">
                <a:defRPr/>
              </a:pPr>
              <a:r>
                <a:rPr lang="en-US" altLang="zh-CN" sz="3400" kern="0" dirty="0">
                  <a:solidFill>
                    <a:sysClr val="window" lastClr="FFFFFF"/>
                  </a:solidFill>
                  <a:latin typeface="Broadway" pitchFamily="82" charset="0"/>
                </a:rPr>
                <a:t>3</a:t>
              </a:r>
              <a:endParaRPr lang="zh-CN" altLang="en-US" sz="3400" kern="0" dirty="0">
                <a:solidFill>
                  <a:sysClr val="window" lastClr="FFFFFF"/>
                </a:solidFill>
                <a:latin typeface="Broadway" pitchFamily="82" charset="0"/>
              </a:endParaRPr>
            </a:p>
          </p:txBody>
        </p:sp>
      </p:grpSp>
      <p:sp>
        <p:nvSpPr>
          <p:cNvPr id="20" name="矩形 4"/>
          <p:cNvSpPr>
            <a:spLocks noChangeArrowheads="1"/>
          </p:cNvSpPr>
          <p:nvPr/>
        </p:nvSpPr>
        <p:spPr bwMode="auto">
          <a:xfrm>
            <a:off x="1995780" y="1030302"/>
            <a:ext cx="2155751" cy="646415"/>
          </a:xfrm>
          <a:prstGeom prst="rect">
            <a:avLst/>
          </a:prstGeom>
          <a:noFill/>
          <a:ln w="9525">
            <a:noFill/>
            <a:miter lim="800000"/>
            <a:headEnd/>
            <a:tailEnd/>
          </a:ln>
        </p:spPr>
        <p:txBody>
          <a:bodyPr wrap="square">
            <a:spAutoFit/>
          </a:bodyPr>
          <a:lstStyle/>
          <a:p>
            <a:pPr>
              <a:lnSpc>
                <a:spcPct val="150000"/>
              </a:lnSpc>
            </a:pPr>
            <a:r>
              <a:rPr lang="zh-CN" altLang="en-US" sz="24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个性风格</a:t>
            </a:r>
          </a:p>
        </p:txBody>
      </p:sp>
      <p:sp>
        <p:nvSpPr>
          <p:cNvPr id="21" name="Text Box 44"/>
          <p:cNvSpPr txBox="1">
            <a:spLocks noChangeArrowheads="1"/>
          </p:cNvSpPr>
          <p:nvPr/>
        </p:nvSpPr>
        <p:spPr bwMode="auto">
          <a:xfrm>
            <a:off x="7896434" y="693847"/>
            <a:ext cx="4032971" cy="175455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个人品牌不是抽象的，它建构于个人的特征之上</a:t>
            </a:r>
            <a:r>
              <a:rPr lang="zh-CN" altLang="zh-CN" dirty="0"/>
              <a:t>。</a:t>
            </a:r>
            <a:r>
              <a:rPr lang="zh-CN" altLang="zh-CN" b="1" dirty="0">
                <a:solidFill>
                  <a:srgbClr val="FF0000"/>
                </a:solidFill>
              </a:rPr>
              <a:t>人们从你的个</a:t>
            </a:r>
            <a:r>
              <a:rPr lang="zh-CN" altLang="en-US" b="1" dirty="0">
                <a:solidFill>
                  <a:srgbClr val="FF0000"/>
                </a:solidFill>
              </a:rPr>
              <a:t>性</a:t>
            </a:r>
            <a:r>
              <a:rPr lang="zh-CN" altLang="zh-CN" b="1" dirty="0">
                <a:solidFill>
                  <a:srgbClr val="FF0000"/>
                </a:solidFill>
              </a:rPr>
              <a:t>特征判断他们是否喜欢你，以及你的产品或者服务能否提供他们所寻求的价值。</a:t>
            </a:r>
            <a:r>
              <a:rPr lang="zh-CN" altLang="zh-CN" dirty="0">
                <a:solidFill>
                  <a:schemeClr val="tx1">
                    <a:lumMod val="65000"/>
                    <a:lumOff val="35000"/>
                  </a:schemeClr>
                </a:solidFill>
              </a:rPr>
              <a:t>因此，个人品牌通常都具有强烈的个性特色</a:t>
            </a:r>
            <a:r>
              <a:rPr lang="zh-CN" altLang="en-US" dirty="0">
                <a:solidFill>
                  <a:schemeClr val="tx1">
                    <a:lumMod val="65000"/>
                    <a:lumOff val="35000"/>
                  </a:schemeClr>
                </a:solidFill>
              </a:rPr>
              <a:t>。</a:t>
            </a:r>
            <a:endParaRPr lang="en-US" b="1" dirty="0">
              <a:solidFill>
                <a:schemeClr val="tx1">
                  <a:lumMod val="65000"/>
                  <a:lumOff val="35000"/>
                </a:schemeClr>
              </a:solidFill>
            </a:endParaRPr>
          </a:p>
        </p:txBody>
      </p:sp>
      <p:sp>
        <p:nvSpPr>
          <p:cNvPr id="24" name="Text Box 44"/>
          <p:cNvSpPr txBox="1">
            <a:spLocks noChangeArrowheads="1"/>
          </p:cNvSpPr>
          <p:nvPr/>
        </p:nvSpPr>
        <p:spPr bwMode="auto">
          <a:xfrm>
            <a:off x="7896435" y="2998403"/>
            <a:ext cx="4032972" cy="275188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比如国外一些成功的企业家各种不同的个性类型，既有沃尔玛的山姆型（事无巨细，永远坐着飞机到处检察，走动管理），也有注重细节、追求完美的乔布斯型，又有通用汽车的“绝对无私”型（从不与下属交往，以免破坏管理时的客观性），更有日本人松下幸之助以人为本，老家长兼哲学家式的个人风格。</a:t>
            </a:r>
            <a:endParaRPr lang="en-US" b="1" dirty="0">
              <a:solidFill>
                <a:schemeClr val="tx1">
                  <a:lumMod val="65000"/>
                  <a:lumOff val="35000"/>
                </a:schemeClr>
              </a:solidFill>
            </a:endParaRPr>
          </a:p>
        </p:txBody>
      </p:sp>
      <p:sp>
        <p:nvSpPr>
          <p:cNvPr id="15" name="椭圆 14"/>
          <p:cNvSpPr/>
          <p:nvPr/>
        </p:nvSpPr>
        <p:spPr>
          <a:xfrm>
            <a:off x="910765" y="1980011"/>
            <a:ext cx="288038" cy="2880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cxnSp>
        <p:nvCxnSpPr>
          <p:cNvPr id="19" name="直接连接符 18"/>
          <p:cNvCxnSpPr/>
          <p:nvPr/>
        </p:nvCxnSpPr>
        <p:spPr>
          <a:xfrm>
            <a:off x="11643048" y="5661539"/>
            <a:ext cx="0" cy="432104"/>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cxnSp>
        <p:nvCxnSpPr>
          <p:cNvPr id="22" name="直接连接符 21"/>
          <p:cNvCxnSpPr/>
          <p:nvPr/>
        </p:nvCxnSpPr>
        <p:spPr>
          <a:xfrm>
            <a:off x="7602873" y="789765"/>
            <a:ext cx="0" cy="1020668"/>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pic>
        <p:nvPicPr>
          <p:cNvPr id="25" name="Picture 2" descr="C:\Documents and Settings\tdz\桌面\xpic1122.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1871037" y="1988652"/>
            <a:ext cx="5762046" cy="3708827"/>
          </a:xfrm>
          <a:prstGeom prst="rect">
            <a:avLst/>
          </a:prstGeom>
          <a:noFill/>
          <a:ln w="28575">
            <a:solidFill>
              <a:srgbClr val="FF0066"/>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12788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1000"/>
                                        <p:tgtEl>
                                          <p:spTgt spid="20"/>
                                        </p:tgtEl>
                                      </p:cBhvr>
                                    </p:animEffect>
                                    <p:anim calcmode="lin" valueType="num">
                                      <p:cBhvr>
                                        <p:cTn id="12" dur="1000" fill="hold"/>
                                        <p:tgtEl>
                                          <p:spTgt spid="20"/>
                                        </p:tgtEl>
                                        <p:attrNameLst>
                                          <p:attrName>ppt_x</p:attrName>
                                        </p:attrNameLst>
                                      </p:cBhvr>
                                      <p:tavLst>
                                        <p:tav tm="0">
                                          <p:val>
                                            <p:strVal val="#ppt_x"/>
                                          </p:val>
                                        </p:tav>
                                        <p:tav tm="100000">
                                          <p:val>
                                            <p:strVal val="#ppt_x"/>
                                          </p:val>
                                        </p:tav>
                                      </p:tavLst>
                                    </p:anim>
                                    <p:anim calcmode="lin" valueType="num">
                                      <p:cBhvr>
                                        <p:cTn id="13" dur="1000" fill="hold"/>
                                        <p:tgtEl>
                                          <p:spTgt spid="20"/>
                                        </p:tgtEl>
                                        <p:attrNameLst>
                                          <p:attrName>ppt_y</p:attrName>
                                        </p:attrNameLst>
                                      </p:cBhvr>
                                      <p:tavLst>
                                        <p:tav tm="0">
                                          <p:val>
                                            <p:strVal val="#ppt_y-.1"/>
                                          </p:val>
                                        </p:tav>
                                        <p:tav tm="100000">
                                          <p:val>
                                            <p:strVal val="#ppt_y"/>
                                          </p:val>
                                        </p:tav>
                                      </p:tavLst>
                                    </p:anim>
                                  </p:childTnLst>
                                </p:cTn>
                              </p:par>
                              <p:par>
                                <p:cTn id="14" presetID="22" presetClass="entr" presetSubtype="1"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up)">
                                      <p:cBhvr>
                                        <p:cTn id="16" dur="500"/>
                                        <p:tgtEl>
                                          <p:spTgt spid="19"/>
                                        </p:tgtEl>
                                      </p:cBhvr>
                                    </p:animEffect>
                                  </p:childTnLst>
                                </p:cTn>
                              </p:par>
                              <p:par>
                                <p:cTn id="17" presetID="22" presetClass="entr" presetSubtype="4"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down)">
                                      <p:cBhvr>
                                        <p:cTn id="19" dur="500"/>
                                        <p:tgtEl>
                                          <p:spTgt spid="22"/>
                                        </p:tgtEl>
                                      </p:cBhvr>
                                    </p:animEffect>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1000"/>
                                        <p:tgtEl>
                                          <p:spTgt spid="21"/>
                                        </p:tgtEl>
                                      </p:cBhvr>
                                    </p:animEffect>
                                    <p:anim calcmode="lin" valueType="num">
                                      <p:cBhvr>
                                        <p:cTn id="24" dur="1000" fill="hold"/>
                                        <p:tgtEl>
                                          <p:spTgt spid="21"/>
                                        </p:tgtEl>
                                        <p:attrNameLst>
                                          <p:attrName>ppt_x</p:attrName>
                                        </p:attrNameLst>
                                      </p:cBhvr>
                                      <p:tavLst>
                                        <p:tav tm="0">
                                          <p:val>
                                            <p:strVal val="#ppt_x"/>
                                          </p:val>
                                        </p:tav>
                                        <p:tav tm="100000">
                                          <p:val>
                                            <p:strVal val="#ppt_x"/>
                                          </p:val>
                                        </p:tav>
                                      </p:tavLst>
                                    </p:anim>
                                    <p:anim calcmode="lin" valueType="num">
                                      <p:cBhvr>
                                        <p:cTn id="25" dur="1000" fill="hold"/>
                                        <p:tgtEl>
                                          <p:spTgt spid="21"/>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42" presetClass="entr" presetSubtype="0"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1000"/>
                                        <p:tgtEl>
                                          <p:spTgt spid="24"/>
                                        </p:tgtEl>
                                      </p:cBhvr>
                                    </p:animEffect>
                                    <p:anim calcmode="lin" valueType="num">
                                      <p:cBhvr>
                                        <p:cTn id="30" dur="1000" fill="hold"/>
                                        <p:tgtEl>
                                          <p:spTgt spid="24"/>
                                        </p:tgtEl>
                                        <p:attrNameLst>
                                          <p:attrName>ppt_x</p:attrName>
                                        </p:attrNameLst>
                                      </p:cBhvr>
                                      <p:tavLst>
                                        <p:tav tm="0">
                                          <p:val>
                                            <p:strVal val="#ppt_x"/>
                                          </p:val>
                                        </p:tav>
                                        <p:tav tm="100000">
                                          <p:val>
                                            <p:strVal val="#ppt_x"/>
                                          </p:val>
                                        </p:tav>
                                      </p:tavLst>
                                    </p:anim>
                                    <p:anim calcmode="lin" valueType="num">
                                      <p:cBhvr>
                                        <p:cTn id="31" dur="1000" fill="hold"/>
                                        <p:tgtEl>
                                          <p:spTgt spid="24"/>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1000"/>
                                        <p:tgtEl>
                                          <p:spTgt spid="25"/>
                                        </p:tgtEl>
                                      </p:cBhvr>
                                    </p:animEffect>
                                    <p:anim calcmode="lin" valueType="num">
                                      <p:cBhvr>
                                        <p:cTn id="35" dur="1000" fill="hold"/>
                                        <p:tgtEl>
                                          <p:spTgt spid="25"/>
                                        </p:tgtEl>
                                        <p:attrNameLst>
                                          <p:attrName>ppt_x</p:attrName>
                                        </p:attrNameLst>
                                      </p:cBhvr>
                                      <p:tavLst>
                                        <p:tav tm="0">
                                          <p:val>
                                            <p:strVal val="#ppt_x"/>
                                          </p:val>
                                        </p:tav>
                                        <p:tav tm="100000">
                                          <p:val>
                                            <p:strVal val="#ppt_x"/>
                                          </p:val>
                                        </p:tav>
                                      </p:tavLst>
                                    </p:anim>
                                    <p:anim calcmode="lin" valueType="num">
                                      <p:cBhvr>
                                        <p:cTn id="3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个人品牌价值</a:t>
            </a:r>
          </a:p>
        </p:txBody>
      </p:sp>
      <p:sp>
        <p:nvSpPr>
          <p:cNvPr id="10" name="TextBox 9"/>
          <p:cNvSpPr txBox="1"/>
          <p:nvPr/>
        </p:nvSpPr>
        <p:spPr>
          <a:xfrm>
            <a:off x="593119" y="1952712"/>
            <a:ext cx="461665" cy="4347690"/>
          </a:xfrm>
          <a:prstGeom prst="rect">
            <a:avLst/>
          </a:prstGeom>
          <a:noFill/>
        </p:spPr>
        <p:txBody>
          <a:bodyPr vert="eaVert" wrap="square" rtlCol="0">
            <a:spAutoFit/>
          </a:bodyPr>
          <a:lstStyle/>
          <a:p>
            <a:pPr algn="ctr"/>
            <a:r>
              <a:rPr lang="zh-CN" altLang="en-US" spc="150" dirty="0">
                <a:solidFill>
                  <a:srgbClr val="FC6204"/>
                </a:solidFill>
                <a:latin typeface="微软雅黑" pitchFamily="34" charset="-122"/>
                <a:ea typeface="微软雅黑" pitchFamily="34" charset="-122"/>
              </a:rPr>
              <a:t>个人品牌价值的三个层面</a:t>
            </a:r>
            <a:endParaRPr lang="en-US" spc="150" dirty="0">
              <a:solidFill>
                <a:srgbClr val="FC6204"/>
              </a:solidFill>
              <a:latin typeface="微软雅黑" pitchFamily="34" charset="-122"/>
              <a:ea typeface="微软雅黑" pitchFamily="34" charset="-122"/>
            </a:endParaRPr>
          </a:p>
        </p:txBody>
      </p:sp>
      <p:cxnSp>
        <p:nvCxnSpPr>
          <p:cNvPr id="13" name="直接连接符 12"/>
          <p:cNvCxnSpPr/>
          <p:nvPr/>
        </p:nvCxnSpPr>
        <p:spPr>
          <a:xfrm>
            <a:off x="1198818" y="1700583"/>
            <a:ext cx="4249025"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cxnSp>
        <p:nvCxnSpPr>
          <p:cNvPr id="23" name="直接连接符 22"/>
          <p:cNvCxnSpPr/>
          <p:nvPr/>
        </p:nvCxnSpPr>
        <p:spPr>
          <a:xfrm>
            <a:off x="1051010" y="1700583"/>
            <a:ext cx="0" cy="439306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grpSp>
        <p:nvGrpSpPr>
          <p:cNvPr id="5" name="组合 4"/>
          <p:cNvGrpSpPr/>
          <p:nvPr/>
        </p:nvGrpSpPr>
        <p:grpSpPr>
          <a:xfrm>
            <a:off x="1260375" y="980409"/>
            <a:ext cx="612080" cy="625729"/>
            <a:chOff x="1260211" y="980728"/>
            <a:chExt cx="612000" cy="625648"/>
          </a:xfrm>
        </p:grpSpPr>
        <p:sp>
          <p:nvSpPr>
            <p:cNvPr id="17" name="椭圆 16"/>
            <p:cNvSpPr/>
            <p:nvPr/>
          </p:nvSpPr>
          <p:spPr bwMode="auto">
            <a:xfrm>
              <a:off x="1260211" y="994376"/>
              <a:ext cx="612000" cy="612000"/>
            </a:xfrm>
            <a:prstGeom prst="ellipse">
              <a:avLst/>
            </a:prstGeom>
            <a:solidFill>
              <a:srgbClr val="FF0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defRPr/>
              </a:pPr>
              <a:endParaRPr lang="zh-CN" altLang="en-US" sz="4400" dirty="0">
                <a:effectLst>
                  <a:outerShdw blurRad="38100" dist="38100" dir="2700000" algn="tl">
                    <a:srgbClr val="000000">
                      <a:alpha val="43137"/>
                    </a:srgbClr>
                  </a:outerShdw>
                </a:effectLst>
                <a:latin typeface="Broadway" pitchFamily="82" charset="0"/>
              </a:endParaRPr>
            </a:p>
          </p:txBody>
        </p:sp>
        <p:sp>
          <p:nvSpPr>
            <p:cNvPr id="18" name="TextBox 17"/>
            <p:cNvSpPr txBox="1"/>
            <p:nvPr/>
          </p:nvSpPr>
          <p:spPr>
            <a:xfrm>
              <a:off x="1324693" y="980728"/>
              <a:ext cx="546100" cy="615553"/>
            </a:xfrm>
            <a:prstGeom prst="rect">
              <a:avLst/>
            </a:prstGeom>
            <a:noFill/>
          </p:spPr>
          <p:txBody>
            <a:bodyPr>
              <a:spAutoFit/>
            </a:bodyPr>
            <a:lstStyle/>
            <a:p>
              <a:pPr defTabSz="914491">
                <a:defRPr/>
              </a:pPr>
              <a:r>
                <a:rPr lang="en-US" altLang="zh-CN" sz="3400" kern="0" dirty="0">
                  <a:solidFill>
                    <a:sysClr val="window" lastClr="FFFFFF"/>
                  </a:solidFill>
                  <a:latin typeface="Broadway" pitchFamily="82" charset="0"/>
                </a:rPr>
                <a:t>3</a:t>
              </a:r>
              <a:endParaRPr lang="zh-CN" altLang="en-US" sz="3400" kern="0" dirty="0">
                <a:solidFill>
                  <a:sysClr val="window" lastClr="FFFFFF"/>
                </a:solidFill>
                <a:latin typeface="Broadway" pitchFamily="82" charset="0"/>
              </a:endParaRPr>
            </a:p>
          </p:txBody>
        </p:sp>
      </p:grpSp>
      <p:sp>
        <p:nvSpPr>
          <p:cNvPr id="20" name="矩形 4"/>
          <p:cNvSpPr>
            <a:spLocks noChangeArrowheads="1"/>
          </p:cNvSpPr>
          <p:nvPr/>
        </p:nvSpPr>
        <p:spPr bwMode="auto">
          <a:xfrm>
            <a:off x="1995780" y="1030302"/>
            <a:ext cx="2155751" cy="646415"/>
          </a:xfrm>
          <a:prstGeom prst="rect">
            <a:avLst/>
          </a:prstGeom>
          <a:noFill/>
          <a:ln w="9525">
            <a:noFill/>
            <a:miter lim="800000"/>
            <a:headEnd/>
            <a:tailEnd/>
          </a:ln>
        </p:spPr>
        <p:txBody>
          <a:bodyPr wrap="square">
            <a:spAutoFit/>
          </a:bodyPr>
          <a:lstStyle/>
          <a:p>
            <a:pPr>
              <a:lnSpc>
                <a:spcPct val="150000"/>
              </a:lnSpc>
            </a:pPr>
            <a:r>
              <a:rPr lang="zh-CN" altLang="en-US" sz="24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个性风格</a:t>
            </a:r>
          </a:p>
        </p:txBody>
      </p:sp>
      <p:sp>
        <p:nvSpPr>
          <p:cNvPr id="15" name="椭圆 14"/>
          <p:cNvSpPr/>
          <p:nvPr/>
        </p:nvSpPr>
        <p:spPr>
          <a:xfrm>
            <a:off x="910765" y="1980011"/>
            <a:ext cx="288038" cy="2880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pic>
        <p:nvPicPr>
          <p:cNvPr id="4101" name="Picture 5" descr="C:\Documents and Settings\tdz\桌面\未标题-1 拷贝.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8688626" y="94816"/>
            <a:ext cx="3505656" cy="6668368"/>
          </a:xfrm>
          <a:prstGeom prst="rect">
            <a:avLst/>
          </a:prstGeom>
          <a:noFill/>
          <a:extLst>
            <a:ext uri="{909E8E84-426E-40DD-AFC4-6F175D3DCCD1}">
              <a14:hiddenFill xmlns:a14="http://schemas.microsoft.com/office/drawing/2010/main">
                <a:solidFill>
                  <a:srgbClr val="FFFFFF"/>
                </a:solidFill>
              </a14:hiddenFill>
            </a:ext>
          </a:extLst>
        </p:spPr>
      </p:pic>
      <p:sp>
        <p:nvSpPr>
          <p:cNvPr id="27" name="Text Box 44"/>
          <p:cNvSpPr txBox="1">
            <a:spLocks noChangeArrowheads="1"/>
          </p:cNvSpPr>
          <p:nvPr/>
        </p:nvSpPr>
        <p:spPr bwMode="auto">
          <a:xfrm>
            <a:off x="1918992" y="2060670"/>
            <a:ext cx="6265512" cy="142211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他是一位天才的书法家，</a:t>
            </a:r>
            <a:r>
              <a:rPr lang="en-US" altLang="zh-CN" dirty="0">
                <a:solidFill>
                  <a:schemeClr val="tx1">
                    <a:lumMod val="65000"/>
                    <a:lumOff val="35000"/>
                  </a:schemeClr>
                </a:solidFill>
              </a:rPr>
              <a:t>9</a:t>
            </a:r>
            <a:r>
              <a:rPr lang="zh-CN" altLang="zh-CN" dirty="0">
                <a:solidFill>
                  <a:schemeClr val="tx1">
                    <a:lumMod val="65000"/>
                    <a:lumOff val="35000"/>
                  </a:schemeClr>
                </a:solidFill>
              </a:rPr>
              <a:t>岁时参加日本青少年书法展就在东京掀起一股旋风。他的</a:t>
            </a:r>
            <a:r>
              <a:rPr lang="en-US" altLang="zh-CN" dirty="0">
                <a:solidFill>
                  <a:schemeClr val="tx1">
                    <a:lumMod val="65000"/>
                    <a:lumOff val="35000"/>
                  </a:schemeClr>
                </a:solidFill>
              </a:rPr>
              <a:t>4</a:t>
            </a:r>
            <a:r>
              <a:rPr lang="zh-CN" altLang="zh-CN" dirty="0">
                <a:solidFill>
                  <a:schemeClr val="tx1">
                    <a:lumMod val="65000"/>
                    <a:lumOff val="35000"/>
                  </a:schemeClr>
                </a:solidFill>
              </a:rPr>
              <a:t>幅作品全部被私人收藏，总价值</a:t>
            </a:r>
            <a:r>
              <a:rPr lang="en-US" altLang="zh-CN" dirty="0">
                <a:solidFill>
                  <a:schemeClr val="tx1">
                    <a:lumMod val="65000"/>
                    <a:lumOff val="35000"/>
                  </a:schemeClr>
                </a:solidFill>
              </a:rPr>
              <a:t>1400</a:t>
            </a:r>
            <a:r>
              <a:rPr lang="zh-CN" altLang="zh-CN" dirty="0">
                <a:solidFill>
                  <a:schemeClr val="tx1">
                    <a:lumMod val="65000"/>
                    <a:lumOff val="35000"/>
                  </a:schemeClr>
                </a:solidFill>
              </a:rPr>
              <a:t>万日元。当时，日本最著名的书法家小田村夫曾这么预言，在日本未来的书法界，必将会升起一颗璀璨的新星。</a:t>
            </a:r>
            <a:endParaRPr lang="en-US" dirty="0">
              <a:solidFill>
                <a:schemeClr val="tx1">
                  <a:lumMod val="65000"/>
                  <a:lumOff val="35000"/>
                </a:schemeClr>
              </a:solidFill>
            </a:endParaRPr>
          </a:p>
        </p:txBody>
      </p:sp>
      <p:sp>
        <p:nvSpPr>
          <p:cNvPr id="28" name="Text Box 44"/>
          <p:cNvSpPr txBox="1">
            <a:spLocks noChangeArrowheads="1"/>
          </p:cNvSpPr>
          <p:nvPr/>
        </p:nvSpPr>
        <p:spPr bwMode="auto">
          <a:xfrm>
            <a:off x="1918992" y="3762950"/>
            <a:ext cx="6265512" cy="175455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然而，</a:t>
            </a:r>
            <a:r>
              <a:rPr lang="en-US" altLang="zh-CN" dirty="0">
                <a:solidFill>
                  <a:schemeClr val="tx1">
                    <a:lumMod val="65000"/>
                    <a:lumOff val="35000"/>
                  </a:schemeClr>
                </a:solidFill>
              </a:rPr>
              <a:t>20</a:t>
            </a:r>
            <a:r>
              <a:rPr lang="zh-CN" altLang="en-US" dirty="0">
                <a:solidFill>
                  <a:schemeClr val="tx1">
                    <a:lumMod val="65000"/>
                    <a:lumOff val="35000"/>
                  </a:schemeClr>
                </a:solidFill>
              </a:rPr>
              <a:t>年过去了，一些寂寂无名的人脱颖而出，而他却销声匿迹了。是谁断送了这位天才的前程呢</a:t>
            </a:r>
            <a:r>
              <a:rPr lang="en-US" altLang="zh-CN" dirty="0">
                <a:solidFill>
                  <a:schemeClr val="tx1">
                    <a:lumMod val="65000"/>
                    <a:lumOff val="35000"/>
                  </a:schemeClr>
                </a:solidFill>
              </a:rPr>
              <a:t>?</a:t>
            </a:r>
            <a:r>
              <a:rPr lang="zh-CN" altLang="en-US" dirty="0">
                <a:solidFill>
                  <a:schemeClr val="tx1">
                    <a:lumMod val="65000"/>
                    <a:lumOff val="35000"/>
                  </a:schemeClr>
                </a:solidFill>
              </a:rPr>
              <a:t>在</a:t>
            </a:r>
            <a:r>
              <a:rPr lang="en-US" altLang="zh-CN" dirty="0">
                <a:solidFill>
                  <a:schemeClr val="tx1">
                    <a:lumMod val="65000"/>
                    <a:lumOff val="35000"/>
                  </a:schemeClr>
                </a:solidFill>
              </a:rPr>
              <a:t>2001</a:t>
            </a:r>
            <a:r>
              <a:rPr lang="zh-CN" altLang="en-US" dirty="0">
                <a:solidFill>
                  <a:schemeClr val="tx1">
                    <a:lumMod val="65000"/>
                    <a:lumOff val="35000"/>
                  </a:schemeClr>
                </a:solidFill>
              </a:rPr>
              <a:t>年九州岛的樱花节，小田村夫专门拜访了这位小时候名震四岛的天才。在看了天才书法家的作品之后，他仰天长叹，说了这么一句话：“右军啊！你毁了多少神童。”</a:t>
            </a:r>
            <a:endParaRPr lang="en-US" b="1" dirty="0">
              <a:solidFill>
                <a:schemeClr val="tx1">
                  <a:lumMod val="65000"/>
                  <a:lumOff val="35000"/>
                </a:schemeClr>
              </a:solidFill>
            </a:endParaRPr>
          </a:p>
        </p:txBody>
      </p:sp>
      <p:grpSp>
        <p:nvGrpSpPr>
          <p:cNvPr id="7" name="组合 6"/>
          <p:cNvGrpSpPr/>
          <p:nvPr/>
        </p:nvGrpSpPr>
        <p:grpSpPr>
          <a:xfrm>
            <a:off x="5319577" y="764357"/>
            <a:ext cx="1565022" cy="811938"/>
            <a:chOff x="5318884" y="764704"/>
            <a:chExt cx="1564818" cy="811832"/>
          </a:xfrm>
        </p:grpSpPr>
        <p:cxnSp>
          <p:nvCxnSpPr>
            <p:cNvPr id="26" name="直接连接符 25"/>
            <p:cNvCxnSpPr/>
            <p:nvPr/>
          </p:nvCxnSpPr>
          <p:spPr>
            <a:xfrm>
              <a:off x="5447134" y="764704"/>
              <a:ext cx="0" cy="811832"/>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pic>
          <p:nvPicPr>
            <p:cNvPr id="4105" name="Picture 9" descr="C:\Documents and Settings\tdz\桌面\红色坎肩.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318884" y="864114"/>
              <a:ext cx="1564818" cy="69280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5735166" y="1052736"/>
              <a:ext cx="715260" cy="369332"/>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案 例</a:t>
              </a:r>
            </a:p>
          </p:txBody>
        </p:sp>
      </p:grpSp>
    </p:spTree>
    <p:extLst>
      <p:ext uri="{BB962C8B-B14F-4D97-AF65-F5344CB8AC3E}">
        <p14:creationId xmlns:p14="http://schemas.microsoft.com/office/powerpoint/2010/main" val="27842434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个人品牌价值</a:t>
            </a:r>
          </a:p>
        </p:txBody>
      </p:sp>
      <p:sp>
        <p:nvSpPr>
          <p:cNvPr id="10" name="TextBox 9"/>
          <p:cNvSpPr txBox="1"/>
          <p:nvPr/>
        </p:nvSpPr>
        <p:spPr>
          <a:xfrm>
            <a:off x="593119" y="1952712"/>
            <a:ext cx="461665" cy="4347690"/>
          </a:xfrm>
          <a:prstGeom prst="rect">
            <a:avLst/>
          </a:prstGeom>
          <a:noFill/>
        </p:spPr>
        <p:txBody>
          <a:bodyPr vert="eaVert" wrap="square" rtlCol="0">
            <a:spAutoFit/>
          </a:bodyPr>
          <a:lstStyle/>
          <a:p>
            <a:pPr algn="ctr"/>
            <a:r>
              <a:rPr lang="zh-CN" altLang="en-US" spc="150" dirty="0">
                <a:solidFill>
                  <a:srgbClr val="FC6204"/>
                </a:solidFill>
                <a:latin typeface="微软雅黑" pitchFamily="34" charset="-122"/>
                <a:ea typeface="微软雅黑" pitchFamily="34" charset="-122"/>
              </a:rPr>
              <a:t>个人品牌价值的三个层面</a:t>
            </a:r>
            <a:endParaRPr lang="en-US" spc="150" dirty="0">
              <a:solidFill>
                <a:srgbClr val="FC6204"/>
              </a:solidFill>
              <a:latin typeface="微软雅黑" pitchFamily="34" charset="-122"/>
              <a:ea typeface="微软雅黑" pitchFamily="34" charset="-122"/>
            </a:endParaRPr>
          </a:p>
        </p:txBody>
      </p:sp>
      <p:cxnSp>
        <p:nvCxnSpPr>
          <p:cNvPr id="13" name="直接连接符 12"/>
          <p:cNvCxnSpPr/>
          <p:nvPr/>
        </p:nvCxnSpPr>
        <p:spPr>
          <a:xfrm>
            <a:off x="1198818" y="1700583"/>
            <a:ext cx="4249025"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cxnSp>
        <p:nvCxnSpPr>
          <p:cNvPr id="23" name="直接连接符 22"/>
          <p:cNvCxnSpPr/>
          <p:nvPr/>
        </p:nvCxnSpPr>
        <p:spPr>
          <a:xfrm>
            <a:off x="1051010" y="1700583"/>
            <a:ext cx="0" cy="439306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grpSp>
        <p:nvGrpSpPr>
          <p:cNvPr id="5" name="组合 4"/>
          <p:cNvGrpSpPr/>
          <p:nvPr/>
        </p:nvGrpSpPr>
        <p:grpSpPr>
          <a:xfrm>
            <a:off x="1260375" y="980409"/>
            <a:ext cx="612080" cy="625729"/>
            <a:chOff x="1260211" y="980728"/>
            <a:chExt cx="612000" cy="625648"/>
          </a:xfrm>
        </p:grpSpPr>
        <p:sp>
          <p:nvSpPr>
            <p:cNvPr id="17" name="椭圆 16"/>
            <p:cNvSpPr/>
            <p:nvPr/>
          </p:nvSpPr>
          <p:spPr bwMode="auto">
            <a:xfrm>
              <a:off x="1260211" y="994376"/>
              <a:ext cx="612000" cy="612000"/>
            </a:xfrm>
            <a:prstGeom prst="ellipse">
              <a:avLst/>
            </a:prstGeom>
            <a:solidFill>
              <a:srgbClr val="FF0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defRPr/>
              </a:pPr>
              <a:endParaRPr lang="zh-CN" altLang="en-US" sz="4400" dirty="0">
                <a:effectLst>
                  <a:outerShdw blurRad="38100" dist="38100" dir="2700000" algn="tl">
                    <a:srgbClr val="000000">
                      <a:alpha val="43137"/>
                    </a:srgbClr>
                  </a:outerShdw>
                </a:effectLst>
                <a:latin typeface="Broadway" pitchFamily="82" charset="0"/>
              </a:endParaRPr>
            </a:p>
          </p:txBody>
        </p:sp>
        <p:sp>
          <p:nvSpPr>
            <p:cNvPr id="18" name="TextBox 17"/>
            <p:cNvSpPr txBox="1"/>
            <p:nvPr/>
          </p:nvSpPr>
          <p:spPr>
            <a:xfrm>
              <a:off x="1324693" y="980728"/>
              <a:ext cx="546100" cy="615553"/>
            </a:xfrm>
            <a:prstGeom prst="rect">
              <a:avLst/>
            </a:prstGeom>
            <a:noFill/>
          </p:spPr>
          <p:txBody>
            <a:bodyPr>
              <a:spAutoFit/>
            </a:bodyPr>
            <a:lstStyle/>
            <a:p>
              <a:pPr defTabSz="914491">
                <a:defRPr/>
              </a:pPr>
              <a:r>
                <a:rPr lang="en-US" altLang="zh-CN" sz="3400" kern="0" dirty="0">
                  <a:solidFill>
                    <a:sysClr val="window" lastClr="FFFFFF"/>
                  </a:solidFill>
                  <a:latin typeface="Broadway" pitchFamily="82" charset="0"/>
                </a:rPr>
                <a:t>3</a:t>
              </a:r>
              <a:endParaRPr lang="zh-CN" altLang="en-US" sz="3400" kern="0" dirty="0">
                <a:solidFill>
                  <a:sysClr val="window" lastClr="FFFFFF"/>
                </a:solidFill>
                <a:latin typeface="Broadway" pitchFamily="82" charset="0"/>
              </a:endParaRPr>
            </a:p>
          </p:txBody>
        </p:sp>
      </p:grpSp>
      <p:sp>
        <p:nvSpPr>
          <p:cNvPr id="20" name="矩形 4"/>
          <p:cNvSpPr>
            <a:spLocks noChangeArrowheads="1"/>
          </p:cNvSpPr>
          <p:nvPr/>
        </p:nvSpPr>
        <p:spPr bwMode="auto">
          <a:xfrm>
            <a:off x="1995780" y="1030302"/>
            <a:ext cx="2155751" cy="646415"/>
          </a:xfrm>
          <a:prstGeom prst="rect">
            <a:avLst/>
          </a:prstGeom>
          <a:noFill/>
          <a:ln w="9525">
            <a:noFill/>
            <a:miter lim="800000"/>
            <a:headEnd/>
            <a:tailEnd/>
          </a:ln>
        </p:spPr>
        <p:txBody>
          <a:bodyPr wrap="square">
            <a:spAutoFit/>
          </a:bodyPr>
          <a:lstStyle/>
          <a:p>
            <a:pPr>
              <a:lnSpc>
                <a:spcPct val="150000"/>
              </a:lnSpc>
            </a:pPr>
            <a:r>
              <a:rPr lang="zh-CN" altLang="en-US" sz="24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个性风格</a:t>
            </a:r>
          </a:p>
        </p:txBody>
      </p:sp>
      <p:sp>
        <p:nvSpPr>
          <p:cNvPr id="15" name="椭圆 14"/>
          <p:cNvSpPr/>
          <p:nvPr/>
        </p:nvSpPr>
        <p:spPr>
          <a:xfrm>
            <a:off x="910765" y="1980011"/>
            <a:ext cx="288038" cy="2880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27" name="Text Box 44"/>
          <p:cNvSpPr txBox="1">
            <a:spLocks noChangeArrowheads="1"/>
          </p:cNvSpPr>
          <p:nvPr/>
        </p:nvSpPr>
        <p:spPr bwMode="auto">
          <a:xfrm>
            <a:off x="7464330" y="620323"/>
            <a:ext cx="4313858" cy="175455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右军是谁？右军是王羲之，</a:t>
            </a:r>
            <a:r>
              <a:rPr lang="en-US" altLang="zh-CN" dirty="0">
                <a:solidFill>
                  <a:schemeClr val="tx1">
                    <a:lumMod val="65000"/>
                    <a:lumOff val="35000"/>
                  </a:schemeClr>
                </a:solidFill>
              </a:rPr>
              <a:t>1600</a:t>
            </a:r>
            <a:r>
              <a:rPr lang="zh-CN" altLang="zh-CN" dirty="0">
                <a:solidFill>
                  <a:schemeClr val="tx1">
                    <a:lumMod val="65000"/>
                    <a:lumOff val="35000"/>
                  </a:schemeClr>
                </a:solidFill>
              </a:rPr>
              <a:t>多年前的中国大书法家。小田村夫为什么说是书法大家毁了他们的神童呢</a:t>
            </a:r>
            <a:r>
              <a:rPr lang="en-US" altLang="zh-CN" dirty="0">
                <a:solidFill>
                  <a:schemeClr val="tx1">
                    <a:lumMod val="65000"/>
                    <a:lumOff val="35000"/>
                  </a:schemeClr>
                </a:solidFill>
              </a:rPr>
              <a:t>?</a:t>
            </a:r>
            <a:r>
              <a:rPr lang="zh-CN" altLang="zh-CN" dirty="0">
                <a:solidFill>
                  <a:schemeClr val="tx1">
                    <a:lumMod val="65000"/>
                    <a:lumOff val="35000"/>
                  </a:schemeClr>
                </a:solidFill>
              </a:rPr>
              <a:t>原来这位神童临摹王羲之的书帖成瘾，经过</a:t>
            </a:r>
            <a:r>
              <a:rPr lang="en-US" altLang="zh-CN" dirty="0">
                <a:solidFill>
                  <a:schemeClr val="tx1">
                    <a:lumMod val="65000"/>
                    <a:lumOff val="35000"/>
                  </a:schemeClr>
                </a:solidFill>
              </a:rPr>
              <a:t>20</a:t>
            </a:r>
            <a:r>
              <a:rPr lang="zh-CN" altLang="zh-CN" dirty="0">
                <a:solidFill>
                  <a:schemeClr val="tx1">
                    <a:lumMod val="65000"/>
                    <a:lumOff val="35000"/>
                  </a:schemeClr>
                </a:solidFill>
              </a:rPr>
              <a:t>年的苦练，把自己的书法个性磨得一点都没有了。</a:t>
            </a:r>
            <a:endParaRPr lang="en-US" dirty="0">
              <a:solidFill>
                <a:schemeClr val="tx1">
                  <a:lumMod val="65000"/>
                  <a:lumOff val="35000"/>
                </a:schemeClr>
              </a:solidFill>
            </a:endParaRPr>
          </a:p>
        </p:txBody>
      </p:sp>
      <p:sp>
        <p:nvSpPr>
          <p:cNvPr id="28" name="Text Box 44"/>
          <p:cNvSpPr txBox="1">
            <a:spLocks noChangeArrowheads="1"/>
          </p:cNvSpPr>
          <p:nvPr/>
        </p:nvSpPr>
        <p:spPr bwMode="auto">
          <a:xfrm>
            <a:off x="7464330" y="2672062"/>
            <a:ext cx="4313858" cy="142211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现在，他的字与王羲之的比较起来，几乎能够达到乱真的程度，可是自己的东西一丝都找不到。在鉴赏家眼里，他的书法已不再是艺术，</a:t>
            </a:r>
            <a:r>
              <a:rPr lang="zh-CN" altLang="en-US" b="1" dirty="0">
                <a:solidFill>
                  <a:srgbClr val="FF0000"/>
                </a:solidFill>
              </a:rPr>
              <a:t>而是令人厌恶的仿制品。 </a:t>
            </a:r>
            <a:endParaRPr lang="en-US" b="1" dirty="0">
              <a:solidFill>
                <a:srgbClr val="FF0000"/>
              </a:solidFill>
            </a:endParaRPr>
          </a:p>
        </p:txBody>
      </p:sp>
      <p:cxnSp>
        <p:nvCxnSpPr>
          <p:cNvPr id="26" name="直接连接符 25"/>
          <p:cNvCxnSpPr/>
          <p:nvPr/>
        </p:nvCxnSpPr>
        <p:spPr>
          <a:xfrm>
            <a:off x="5447844" y="764357"/>
            <a:ext cx="0" cy="811938"/>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sp>
        <p:nvSpPr>
          <p:cNvPr id="6" name="TextBox 5"/>
          <p:cNvSpPr txBox="1"/>
          <p:nvPr/>
        </p:nvSpPr>
        <p:spPr>
          <a:xfrm>
            <a:off x="5735913" y="1052427"/>
            <a:ext cx="715353"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案 例</a:t>
            </a:r>
          </a:p>
        </p:txBody>
      </p:sp>
      <p:pic>
        <p:nvPicPr>
          <p:cNvPr id="5122" name="Picture 2" descr="C:\Documents and Settings\tdz\桌面\未标题-1 拷贝.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82766" y="1984649"/>
            <a:ext cx="6769633" cy="4873799"/>
          </a:xfrm>
          <a:prstGeom prst="rect">
            <a:avLst/>
          </a:prstGeom>
          <a:noFill/>
          <a:extLst>
            <a:ext uri="{909E8E84-426E-40DD-AFC4-6F175D3DCCD1}">
              <a14:hiddenFill xmlns:a14="http://schemas.microsoft.com/office/drawing/2010/main">
                <a:solidFill>
                  <a:srgbClr val="FFFFFF"/>
                </a:solidFill>
              </a14:hiddenFill>
            </a:ext>
          </a:extLst>
        </p:spPr>
      </p:pic>
      <p:cxnSp>
        <p:nvCxnSpPr>
          <p:cNvPr id="21" name="直接连接符 20"/>
          <p:cNvCxnSpPr/>
          <p:nvPr/>
        </p:nvCxnSpPr>
        <p:spPr>
          <a:xfrm>
            <a:off x="5600263" y="764357"/>
            <a:ext cx="1864067"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cxnSp>
        <p:nvCxnSpPr>
          <p:cNvPr id="22" name="直接连接符 21"/>
          <p:cNvCxnSpPr/>
          <p:nvPr/>
        </p:nvCxnSpPr>
        <p:spPr>
          <a:xfrm>
            <a:off x="11641338" y="4094175"/>
            <a:ext cx="0" cy="1999468"/>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pic>
        <p:nvPicPr>
          <p:cNvPr id="5123" name="Picture 3" descr="E:\仝德志文件，勿删！\03-参考文档\！PPT图片及版面资源\06-PPT精选插图\04-图标\红色坎肩.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240035" y="655907"/>
            <a:ext cx="1092342" cy="1193955"/>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p:cNvSpPr txBox="1"/>
          <p:nvPr/>
        </p:nvSpPr>
        <p:spPr>
          <a:xfrm>
            <a:off x="6556738" y="924160"/>
            <a:ext cx="415552" cy="646415"/>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案</a:t>
            </a:r>
            <a:endParaRPr lang="en-US" altLang="zh-CN" dirty="0">
              <a:solidFill>
                <a:schemeClr val="bg1"/>
              </a:solidFill>
              <a:latin typeface="微软雅黑" pitchFamily="34" charset="-122"/>
              <a:ea typeface="微软雅黑" pitchFamily="34" charset="-122"/>
            </a:endParaRPr>
          </a:p>
          <a:p>
            <a:r>
              <a:rPr lang="zh-CN" altLang="en-US" dirty="0">
                <a:solidFill>
                  <a:schemeClr val="bg1"/>
                </a:solidFill>
                <a:latin typeface="微软雅黑" pitchFamily="34" charset="-122"/>
                <a:ea typeface="微软雅黑" pitchFamily="34" charset="-122"/>
              </a:rPr>
              <a:t>例</a:t>
            </a:r>
          </a:p>
        </p:txBody>
      </p:sp>
    </p:spTree>
    <p:extLst>
      <p:ext uri="{BB962C8B-B14F-4D97-AF65-F5344CB8AC3E}">
        <p14:creationId xmlns:p14="http://schemas.microsoft.com/office/powerpoint/2010/main" val="33929035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个人品牌价值</a:t>
            </a:r>
          </a:p>
        </p:txBody>
      </p:sp>
      <p:sp>
        <p:nvSpPr>
          <p:cNvPr id="10" name="TextBox 9"/>
          <p:cNvSpPr txBox="1"/>
          <p:nvPr/>
        </p:nvSpPr>
        <p:spPr>
          <a:xfrm>
            <a:off x="593119" y="1952712"/>
            <a:ext cx="461665" cy="4347690"/>
          </a:xfrm>
          <a:prstGeom prst="rect">
            <a:avLst/>
          </a:prstGeom>
          <a:noFill/>
        </p:spPr>
        <p:txBody>
          <a:bodyPr vert="eaVert" wrap="square" rtlCol="0">
            <a:spAutoFit/>
          </a:bodyPr>
          <a:lstStyle/>
          <a:p>
            <a:pPr algn="ctr"/>
            <a:r>
              <a:rPr lang="zh-CN" altLang="en-US" spc="150" dirty="0">
                <a:solidFill>
                  <a:srgbClr val="FC6204"/>
                </a:solidFill>
                <a:latin typeface="微软雅黑" pitchFamily="34" charset="-122"/>
                <a:ea typeface="微软雅黑" pitchFamily="34" charset="-122"/>
              </a:rPr>
              <a:t>个人品牌的核心价值</a:t>
            </a:r>
            <a:endParaRPr lang="en-US" spc="150" dirty="0">
              <a:solidFill>
                <a:srgbClr val="FC6204"/>
              </a:solidFill>
              <a:latin typeface="微软雅黑" pitchFamily="34" charset="-122"/>
              <a:ea typeface="微软雅黑" pitchFamily="34" charset="-122"/>
            </a:endParaRPr>
          </a:p>
        </p:txBody>
      </p:sp>
      <p:cxnSp>
        <p:nvCxnSpPr>
          <p:cNvPr id="13" name="直接连接符 12"/>
          <p:cNvCxnSpPr/>
          <p:nvPr/>
        </p:nvCxnSpPr>
        <p:spPr>
          <a:xfrm>
            <a:off x="1198818" y="1700583"/>
            <a:ext cx="4249025"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cxnSp>
        <p:nvCxnSpPr>
          <p:cNvPr id="14" name="直接连接符 13"/>
          <p:cNvCxnSpPr/>
          <p:nvPr/>
        </p:nvCxnSpPr>
        <p:spPr>
          <a:xfrm>
            <a:off x="5591878" y="1700583"/>
            <a:ext cx="0" cy="28807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cxnSp>
        <p:nvCxnSpPr>
          <p:cNvPr id="23" name="直接连接符 22"/>
          <p:cNvCxnSpPr/>
          <p:nvPr/>
        </p:nvCxnSpPr>
        <p:spPr>
          <a:xfrm>
            <a:off x="1051010" y="1700583"/>
            <a:ext cx="0" cy="439306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sp>
        <p:nvSpPr>
          <p:cNvPr id="21" name="Text Box 44"/>
          <p:cNvSpPr txBox="1">
            <a:spLocks noChangeArrowheads="1"/>
          </p:cNvSpPr>
          <p:nvPr/>
        </p:nvSpPr>
        <p:spPr bwMode="auto">
          <a:xfrm>
            <a:off x="1918992" y="2185166"/>
            <a:ext cx="4609112" cy="142211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我们认为个人品牌的核心价值就是个人品牌价值中的核心部分。</a:t>
            </a:r>
            <a:r>
              <a:rPr lang="zh-CN" altLang="zh-CN" b="1" dirty="0">
                <a:solidFill>
                  <a:srgbClr val="FF0000"/>
                </a:solidFill>
              </a:rPr>
              <a:t>个人品牌核心价值既可以是职业价值，也可以情感价值或个性风格，还可以是三者的和谐统一。</a:t>
            </a:r>
            <a:endParaRPr lang="en-US" b="1" dirty="0">
              <a:solidFill>
                <a:srgbClr val="FF0000"/>
              </a:solidFill>
            </a:endParaRPr>
          </a:p>
        </p:txBody>
      </p:sp>
      <p:sp>
        <p:nvSpPr>
          <p:cNvPr id="24" name="Text Box 44"/>
          <p:cNvSpPr txBox="1">
            <a:spLocks noChangeArrowheads="1"/>
          </p:cNvSpPr>
          <p:nvPr/>
        </p:nvSpPr>
        <p:spPr bwMode="auto">
          <a:xfrm>
            <a:off x="1918992" y="3906984"/>
            <a:ext cx="4609112" cy="142211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其实每种模式都不乏成功案例，比如，精湛而又高超的武艺，成就了李小龙；楚人季布，成为了诚信的精神象征；成龙的喜剧式打斗风格，也是其票房的有力保障……</a:t>
            </a:r>
            <a:endParaRPr lang="en-US" b="1" dirty="0">
              <a:solidFill>
                <a:schemeClr val="tx1">
                  <a:lumMod val="65000"/>
                  <a:lumOff val="35000"/>
                </a:schemeClr>
              </a:solidFill>
            </a:endParaRPr>
          </a:p>
        </p:txBody>
      </p:sp>
      <p:sp>
        <p:nvSpPr>
          <p:cNvPr id="11" name="椭圆 10"/>
          <p:cNvSpPr/>
          <p:nvPr/>
        </p:nvSpPr>
        <p:spPr>
          <a:xfrm>
            <a:off x="910749" y="6885388"/>
            <a:ext cx="288038" cy="2880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3</a:t>
            </a:r>
            <a:endParaRPr lang="zh-CN" altLang="en-US" dirty="0">
              <a:solidFill>
                <a:prstClr val="white"/>
              </a:solidFill>
              <a:latin typeface="Arial Unicode MS" pitchFamily="34" charset="-122"/>
              <a:ea typeface="Arial Unicode MS" pitchFamily="34" charset="-122"/>
              <a:cs typeface="Arial Unicode MS" pitchFamily="34" charset="-122"/>
            </a:endParaRPr>
          </a:p>
        </p:txBody>
      </p:sp>
      <p:pic>
        <p:nvPicPr>
          <p:cNvPr id="1026" name="Picture 2" descr="C:\Documents and Settings\tdz\桌面\72f082025aafa40fb3960264ab64034f78f01933.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104244" y="-447"/>
            <a:ext cx="4544017" cy="58872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807664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grpId="0" nodeType="afterEffect">
                                  <p:stCondLst>
                                    <p:cond delay="0"/>
                                  </p:stCondLst>
                                  <p:childTnLst>
                                    <p:animMotion origin="layout" path="M -2.11932E-6 -2.22045E-16 L -2.11932E-6 -0.71389 " pathEditMode="relative" rAng="0" ptsTypes="AA">
                                      <p:cBhvr>
                                        <p:cTn id="6" dur="500" fill="hold"/>
                                        <p:tgtEl>
                                          <p:spTgt spid="11"/>
                                        </p:tgtEl>
                                        <p:attrNameLst>
                                          <p:attrName>ppt_x</p:attrName>
                                          <p:attrName>ppt_y</p:attrName>
                                        </p:attrNameLst>
                                      </p:cBhvr>
                                      <p:rCtr x="0" y="-35694"/>
                                    </p:animMotion>
                                  </p:childTnLst>
                                </p:cTn>
                              </p:par>
                            </p:childTnLst>
                          </p:cTn>
                        </p:par>
                        <p:par>
                          <p:cTn id="7" fill="hold">
                            <p:stCondLst>
                              <p:cond delay="500"/>
                            </p:stCondLst>
                            <p:childTnLst>
                              <p:par>
                                <p:cTn id="8" presetID="47" presetClass="entr" presetSubtype="0" fill="hold" grpId="0"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anim calcmode="lin" valueType="num">
                                      <p:cBhvr>
                                        <p:cTn id="11" dur="1000" fill="hold"/>
                                        <p:tgtEl>
                                          <p:spTgt spid="10"/>
                                        </p:tgtEl>
                                        <p:attrNameLst>
                                          <p:attrName>ppt_x</p:attrName>
                                        </p:attrNameLst>
                                      </p:cBhvr>
                                      <p:tavLst>
                                        <p:tav tm="0">
                                          <p:val>
                                            <p:strVal val="#ppt_x"/>
                                          </p:val>
                                        </p:tav>
                                        <p:tav tm="100000">
                                          <p:val>
                                            <p:strVal val="#ppt_x"/>
                                          </p:val>
                                        </p:tav>
                                      </p:tavLst>
                                    </p:anim>
                                    <p:anim calcmode="lin" valueType="num">
                                      <p:cBhvr>
                                        <p:cTn id="12" dur="1000" fill="hold"/>
                                        <p:tgtEl>
                                          <p:spTgt spid="10"/>
                                        </p:tgtEl>
                                        <p:attrNameLst>
                                          <p:attrName>ppt_y</p:attrName>
                                        </p:attrNameLst>
                                      </p:cBhvr>
                                      <p:tavLst>
                                        <p:tav tm="0">
                                          <p:val>
                                            <p:strVal val="#ppt_y-.1"/>
                                          </p:val>
                                        </p:tav>
                                        <p:tav tm="100000">
                                          <p:val>
                                            <p:strVal val="#ppt_y"/>
                                          </p:val>
                                        </p:tav>
                                      </p:tavLst>
                                    </p:anim>
                                  </p:childTnLst>
                                </p:cTn>
                              </p:par>
                            </p:childTnLst>
                          </p:cTn>
                        </p:par>
                        <p:par>
                          <p:cTn id="13" fill="hold">
                            <p:stCondLst>
                              <p:cond delay="1500"/>
                            </p:stCondLst>
                            <p:childTnLst>
                              <p:par>
                                <p:cTn id="14" presetID="22" presetClass="entr" presetSubtype="8"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par>
                                <p:cTn id="17" presetID="22" presetClass="entr" presetSubtype="1"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up)">
                                      <p:cBhvr>
                                        <p:cTn id="19" dur="500"/>
                                        <p:tgtEl>
                                          <p:spTgt spid="14"/>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1000"/>
                                        <p:tgtEl>
                                          <p:spTgt spid="21"/>
                                        </p:tgtEl>
                                      </p:cBhvr>
                                    </p:animEffect>
                                    <p:anim calcmode="lin" valueType="num">
                                      <p:cBhvr>
                                        <p:cTn id="24" dur="1000" fill="hold"/>
                                        <p:tgtEl>
                                          <p:spTgt spid="21"/>
                                        </p:tgtEl>
                                        <p:attrNameLst>
                                          <p:attrName>ppt_x</p:attrName>
                                        </p:attrNameLst>
                                      </p:cBhvr>
                                      <p:tavLst>
                                        <p:tav tm="0">
                                          <p:val>
                                            <p:strVal val="#ppt_x"/>
                                          </p:val>
                                        </p:tav>
                                        <p:tav tm="100000">
                                          <p:val>
                                            <p:strVal val="#ppt_x"/>
                                          </p:val>
                                        </p:tav>
                                      </p:tavLst>
                                    </p:anim>
                                    <p:anim calcmode="lin" valueType="num">
                                      <p:cBhvr>
                                        <p:cTn id="25" dur="1000" fill="hold"/>
                                        <p:tgtEl>
                                          <p:spTgt spid="21"/>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1000"/>
                                        <p:tgtEl>
                                          <p:spTgt spid="24"/>
                                        </p:tgtEl>
                                      </p:cBhvr>
                                    </p:animEffect>
                                    <p:anim calcmode="lin" valueType="num">
                                      <p:cBhvr>
                                        <p:cTn id="29" dur="1000" fill="hold"/>
                                        <p:tgtEl>
                                          <p:spTgt spid="24"/>
                                        </p:tgtEl>
                                        <p:attrNameLst>
                                          <p:attrName>ppt_x</p:attrName>
                                        </p:attrNameLst>
                                      </p:cBhvr>
                                      <p:tavLst>
                                        <p:tav tm="0">
                                          <p:val>
                                            <p:strVal val="#ppt_x"/>
                                          </p:val>
                                        </p:tav>
                                        <p:tav tm="100000">
                                          <p:val>
                                            <p:strVal val="#ppt_x"/>
                                          </p:val>
                                        </p:tav>
                                      </p:tavLst>
                                    </p:anim>
                                    <p:anim calcmode="lin" valueType="num">
                                      <p:cBhvr>
                                        <p:cTn id="30"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1" grpId="0"/>
      <p:bldP spid="24" grpId="0"/>
      <p:bldP spid="1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个人品牌价值</a:t>
            </a:r>
          </a:p>
        </p:txBody>
      </p:sp>
      <p:sp>
        <p:nvSpPr>
          <p:cNvPr id="10" name="TextBox 9"/>
          <p:cNvSpPr txBox="1"/>
          <p:nvPr/>
        </p:nvSpPr>
        <p:spPr>
          <a:xfrm>
            <a:off x="593119" y="1952712"/>
            <a:ext cx="461665" cy="4347690"/>
          </a:xfrm>
          <a:prstGeom prst="rect">
            <a:avLst/>
          </a:prstGeom>
          <a:noFill/>
        </p:spPr>
        <p:txBody>
          <a:bodyPr vert="eaVert" wrap="square" rtlCol="0">
            <a:spAutoFit/>
          </a:bodyPr>
          <a:lstStyle/>
          <a:p>
            <a:pPr algn="ctr"/>
            <a:r>
              <a:rPr lang="zh-CN" altLang="en-US" spc="150" dirty="0">
                <a:solidFill>
                  <a:srgbClr val="FC6204"/>
                </a:solidFill>
                <a:latin typeface="微软雅黑" pitchFamily="34" charset="-122"/>
                <a:ea typeface="微软雅黑" pitchFamily="34" charset="-122"/>
              </a:rPr>
              <a:t>个人品牌的核心价值</a:t>
            </a:r>
            <a:endParaRPr lang="en-US" spc="150" dirty="0">
              <a:solidFill>
                <a:srgbClr val="FC6204"/>
              </a:solidFill>
              <a:latin typeface="微软雅黑" pitchFamily="34" charset="-122"/>
              <a:ea typeface="微软雅黑" pitchFamily="34" charset="-122"/>
            </a:endParaRPr>
          </a:p>
        </p:txBody>
      </p:sp>
      <p:cxnSp>
        <p:nvCxnSpPr>
          <p:cNvPr id="13" name="直接连接符 12"/>
          <p:cNvCxnSpPr/>
          <p:nvPr/>
        </p:nvCxnSpPr>
        <p:spPr>
          <a:xfrm>
            <a:off x="1198818" y="1700583"/>
            <a:ext cx="4249025"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cxnSp>
        <p:nvCxnSpPr>
          <p:cNvPr id="14" name="直接连接符 13"/>
          <p:cNvCxnSpPr/>
          <p:nvPr/>
        </p:nvCxnSpPr>
        <p:spPr>
          <a:xfrm>
            <a:off x="5591878" y="1700583"/>
            <a:ext cx="0" cy="28807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cxnSp>
        <p:nvCxnSpPr>
          <p:cNvPr id="23" name="直接连接符 22"/>
          <p:cNvCxnSpPr/>
          <p:nvPr/>
        </p:nvCxnSpPr>
        <p:spPr>
          <a:xfrm>
            <a:off x="1051010" y="1700583"/>
            <a:ext cx="0" cy="439306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sp>
        <p:nvSpPr>
          <p:cNvPr id="21" name="Text Box 44"/>
          <p:cNvSpPr txBox="1">
            <a:spLocks noChangeArrowheads="1"/>
          </p:cNvSpPr>
          <p:nvPr/>
        </p:nvSpPr>
        <p:spPr bwMode="auto">
          <a:xfrm>
            <a:off x="1918992" y="2150922"/>
            <a:ext cx="4897182" cy="142211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b="1" dirty="0">
                <a:solidFill>
                  <a:srgbClr val="FF0000"/>
                </a:solidFill>
              </a:rPr>
              <a:t>个人品牌的核心价值是个人品牌的精髓，是品牌的灵魂，是驱动人们认同、喜欢乃至爱上一个个人品牌的主要力量。</a:t>
            </a:r>
            <a:r>
              <a:rPr lang="zh-CN" altLang="zh-CN" dirty="0">
                <a:solidFill>
                  <a:schemeClr val="tx1">
                    <a:lumMod val="65000"/>
                    <a:lumOff val="35000"/>
                  </a:schemeClr>
                </a:solidFill>
              </a:rPr>
              <a:t>定位并全力维护和宣扬个人品牌的核心价值已成为许多人建立个人品牌的共识。</a:t>
            </a:r>
            <a:endParaRPr lang="en-US" b="1" dirty="0">
              <a:solidFill>
                <a:schemeClr val="tx1">
                  <a:lumMod val="65000"/>
                  <a:lumOff val="35000"/>
                </a:schemeClr>
              </a:solidFill>
            </a:endParaRPr>
          </a:p>
        </p:txBody>
      </p:sp>
      <p:sp>
        <p:nvSpPr>
          <p:cNvPr id="24" name="Text Box 44"/>
          <p:cNvSpPr txBox="1">
            <a:spLocks noChangeArrowheads="1"/>
          </p:cNvSpPr>
          <p:nvPr/>
        </p:nvSpPr>
        <p:spPr bwMode="auto">
          <a:xfrm>
            <a:off x="1918992" y="4246026"/>
            <a:ext cx="4897182" cy="1089671"/>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而是否拥有核心价值，也是个人品牌经营是否成功的重要标志之一。那么，个人品牌核心价值究竟选择那种模式为最佳呢？</a:t>
            </a:r>
            <a:endParaRPr lang="en-US" b="1" dirty="0">
              <a:solidFill>
                <a:schemeClr val="tx1">
                  <a:lumMod val="65000"/>
                  <a:lumOff val="35000"/>
                </a:schemeClr>
              </a:solidFill>
            </a:endParaRPr>
          </a:p>
        </p:txBody>
      </p:sp>
      <p:sp>
        <p:nvSpPr>
          <p:cNvPr id="12" name="椭圆 11"/>
          <p:cNvSpPr/>
          <p:nvPr/>
        </p:nvSpPr>
        <p:spPr>
          <a:xfrm>
            <a:off x="910765" y="1980011"/>
            <a:ext cx="288038" cy="2880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3</a:t>
            </a:r>
            <a:endParaRPr lang="zh-CN" altLang="en-US" dirty="0">
              <a:solidFill>
                <a:prstClr val="white"/>
              </a:solidFill>
              <a:latin typeface="Arial Unicode MS" pitchFamily="34" charset="-122"/>
              <a:ea typeface="Arial Unicode MS" pitchFamily="34" charset="-122"/>
              <a:cs typeface="Arial Unicode MS" pitchFamily="34" charset="-122"/>
            </a:endParaRPr>
          </a:p>
        </p:txBody>
      </p:sp>
      <p:pic>
        <p:nvPicPr>
          <p:cNvPr id="16" name="Picture 3" descr="E:\仝德志文件，勿删！\03-参考文档\！PPT图片及版面资源\06-PPT精选插图\03-人物\xpic3339.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7320251" y="-447"/>
            <a:ext cx="4320563" cy="58553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3077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个人品牌价值</a:t>
            </a:r>
          </a:p>
        </p:txBody>
      </p:sp>
      <p:sp>
        <p:nvSpPr>
          <p:cNvPr id="10" name="TextBox 9"/>
          <p:cNvSpPr txBox="1"/>
          <p:nvPr/>
        </p:nvSpPr>
        <p:spPr>
          <a:xfrm>
            <a:off x="593119" y="1952712"/>
            <a:ext cx="461665" cy="4347690"/>
          </a:xfrm>
          <a:prstGeom prst="rect">
            <a:avLst/>
          </a:prstGeom>
          <a:noFill/>
        </p:spPr>
        <p:txBody>
          <a:bodyPr vert="eaVert" wrap="square" rtlCol="0">
            <a:spAutoFit/>
          </a:bodyPr>
          <a:lstStyle/>
          <a:p>
            <a:pPr algn="ctr"/>
            <a:r>
              <a:rPr lang="zh-CN" altLang="en-US" spc="150" dirty="0">
                <a:solidFill>
                  <a:srgbClr val="FC6204"/>
                </a:solidFill>
                <a:latin typeface="微软雅黑" pitchFamily="34" charset="-122"/>
                <a:ea typeface="微软雅黑" pitchFamily="34" charset="-122"/>
              </a:rPr>
              <a:t>个人品牌的核心价值</a:t>
            </a:r>
            <a:endParaRPr lang="en-US" spc="150" dirty="0">
              <a:solidFill>
                <a:srgbClr val="FC6204"/>
              </a:solidFill>
              <a:latin typeface="微软雅黑" pitchFamily="34" charset="-122"/>
              <a:ea typeface="微软雅黑" pitchFamily="34" charset="-122"/>
            </a:endParaRPr>
          </a:p>
        </p:txBody>
      </p:sp>
      <p:cxnSp>
        <p:nvCxnSpPr>
          <p:cNvPr id="13" name="直接连接符 12"/>
          <p:cNvCxnSpPr/>
          <p:nvPr/>
        </p:nvCxnSpPr>
        <p:spPr>
          <a:xfrm>
            <a:off x="1198818" y="1700583"/>
            <a:ext cx="4249025"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cxnSp>
        <p:nvCxnSpPr>
          <p:cNvPr id="14" name="直接连接符 13"/>
          <p:cNvCxnSpPr/>
          <p:nvPr/>
        </p:nvCxnSpPr>
        <p:spPr>
          <a:xfrm>
            <a:off x="5591878" y="1700583"/>
            <a:ext cx="0" cy="28807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cxnSp>
        <p:nvCxnSpPr>
          <p:cNvPr id="23" name="直接连接符 22"/>
          <p:cNvCxnSpPr/>
          <p:nvPr/>
        </p:nvCxnSpPr>
        <p:spPr>
          <a:xfrm>
            <a:off x="1051010" y="1700583"/>
            <a:ext cx="0" cy="439306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sp>
        <p:nvSpPr>
          <p:cNvPr id="21" name="Text Box 44"/>
          <p:cNvSpPr txBox="1">
            <a:spLocks noChangeArrowheads="1"/>
          </p:cNvSpPr>
          <p:nvPr/>
        </p:nvSpPr>
        <p:spPr bwMode="auto">
          <a:xfrm>
            <a:off x="1918992" y="2150922"/>
            <a:ext cx="5617355" cy="175455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这主要以个人品牌的核心价值能否对目标群体产生最大感染力，并同竞争对手形成差异为原则。但要注意：</a:t>
            </a:r>
            <a:r>
              <a:rPr lang="zh-CN" altLang="zh-CN" b="1" dirty="0">
                <a:solidFill>
                  <a:srgbClr val="FF0000"/>
                </a:solidFill>
              </a:rPr>
              <a:t>职业价值是是精神象征及个人风格的基石，它们只有在坚实可靠的职业价值的强力支撑下，才更有说服力感染力。</a:t>
            </a:r>
            <a:r>
              <a:rPr lang="zh-CN" altLang="en-US" dirty="0">
                <a:solidFill>
                  <a:schemeClr val="tx1">
                    <a:lumMod val="65000"/>
                    <a:lumOff val="35000"/>
                  </a:schemeClr>
                </a:solidFill>
              </a:rPr>
              <a:t>切不可本末倒置，否则，“皮之不存，毛将焉附”？</a:t>
            </a:r>
            <a:endParaRPr lang="en-US" b="1" dirty="0">
              <a:solidFill>
                <a:schemeClr val="tx1">
                  <a:lumMod val="65000"/>
                  <a:lumOff val="35000"/>
                </a:schemeClr>
              </a:solidFill>
            </a:endParaRPr>
          </a:p>
        </p:txBody>
      </p:sp>
      <p:sp>
        <p:nvSpPr>
          <p:cNvPr id="24" name="Text Box 44"/>
          <p:cNvSpPr txBox="1">
            <a:spLocks noChangeArrowheads="1"/>
          </p:cNvSpPr>
          <p:nvPr/>
        </p:nvSpPr>
        <p:spPr bwMode="auto">
          <a:xfrm>
            <a:off x="1918992" y="4123036"/>
            <a:ext cx="5617355" cy="142211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然而，从事同样职业的人非常多，一个人如果在职业价值方面没有超乎绝伦的优势，</a:t>
            </a:r>
            <a:r>
              <a:rPr lang="zh-CN" altLang="en-US" b="1" dirty="0">
                <a:solidFill>
                  <a:srgbClr val="FF0000"/>
                </a:solidFill>
              </a:rPr>
              <a:t>在保持职业价值水准的基础上，要开拓出个人品牌价值的精神象征和个性风格两个层面</a:t>
            </a:r>
            <a:r>
              <a:rPr lang="zh-CN" altLang="en-US" dirty="0"/>
              <a:t>，</a:t>
            </a:r>
            <a:r>
              <a:rPr lang="zh-CN" altLang="en-US" dirty="0">
                <a:solidFill>
                  <a:schemeClr val="tx1">
                    <a:lumMod val="65000"/>
                    <a:lumOff val="35000"/>
                  </a:schemeClr>
                </a:solidFill>
              </a:rPr>
              <a:t>并努力使之成为自己的核心价值。</a:t>
            </a:r>
            <a:endParaRPr lang="en-US" b="1" dirty="0">
              <a:solidFill>
                <a:schemeClr val="tx1">
                  <a:lumMod val="65000"/>
                  <a:lumOff val="35000"/>
                </a:schemeClr>
              </a:solidFill>
            </a:endParaRPr>
          </a:p>
        </p:txBody>
      </p:sp>
      <p:sp>
        <p:nvSpPr>
          <p:cNvPr id="12" name="椭圆 11"/>
          <p:cNvSpPr/>
          <p:nvPr/>
        </p:nvSpPr>
        <p:spPr>
          <a:xfrm>
            <a:off x="910765" y="1980011"/>
            <a:ext cx="288038" cy="2880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3</a:t>
            </a:r>
            <a:endParaRPr lang="zh-CN" altLang="en-US" dirty="0">
              <a:solidFill>
                <a:prstClr val="white"/>
              </a:solidFill>
              <a:latin typeface="Arial Unicode MS" pitchFamily="34" charset="-122"/>
              <a:ea typeface="Arial Unicode MS" pitchFamily="34" charset="-122"/>
              <a:cs typeface="Arial Unicode MS" pitchFamily="34" charset="-122"/>
            </a:endParaRPr>
          </a:p>
        </p:txBody>
      </p:sp>
      <p:pic>
        <p:nvPicPr>
          <p:cNvPr id="15" name="Picture 2" descr="E:\仝德志文件，勿删！\03-参考文档\！PPT图片及版面资源\06-PPT精选插图\03-人物\96B7968937EB7BA7D24F6D0E4F4A598F.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738231" y="-447"/>
            <a:ext cx="3902583" cy="58522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67303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个人品牌资产</a:t>
            </a:r>
          </a:p>
        </p:txBody>
      </p:sp>
      <p:grpSp>
        <p:nvGrpSpPr>
          <p:cNvPr id="11" name="组合 10"/>
          <p:cNvGrpSpPr/>
          <p:nvPr/>
        </p:nvGrpSpPr>
        <p:grpSpPr>
          <a:xfrm>
            <a:off x="5292770" y="2132687"/>
            <a:ext cx="1661382" cy="1655788"/>
            <a:chOff x="1616752" y="4473115"/>
            <a:chExt cx="867016" cy="864096"/>
          </a:xfrm>
          <a:effectLst>
            <a:reflection blurRad="6350" stA="8000" endPos="23000" dir="5400000" sy="-100000" algn="bl" rotWithShape="0"/>
          </a:effectLst>
        </p:grpSpPr>
        <p:sp>
          <p:nvSpPr>
            <p:cNvPr id="12" name="椭圆 11"/>
            <p:cNvSpPr/>
            <p:nvPr/>
          </p:nvSpPr>
          <p:spPr>
            <a:xfrm>
              <a:off x="1619672" y="4473115"/>
              <a:ext cx="864096" cy="864096"/>
            </a:xfrm>
            <a:prstGeom prst="ellipse">
              <a:avLst/>
            </a:prstGeom>
            <a:gradFill flip="none" rotWithShape="1">
              <a:gsLst>
                <a:gs pos="18000">
                  <a:srgbClr val="119707"/>
                </a:gs>
                <a:gs pos="74000">
                  <a:srgbClr val="8AD53F"/>
                </a:gs>
                <a:gs pos="100000">
                  <a:srgbClr val="BCEB6F"/>
                </a:gs>
              </a:gsLst>
              <a:lin ang="189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14" name="椭圆 13"/>
            <p:cNvSpPr/>
            <p:nvPr/>
          </p:nvSpPr>
          <p:spPr>
            <a:xfrm>
              <a:off x="1616752" y="4473115"/>
              <a:ext cx="864096" cy="864096"/>
            </a:xfrm>
            <a:prstGeom prst="ellipse">
              <a:avLst/>
            </a:prstGeom>
            <a:gradFill flip="none" rotWithShape="1">
              <a:gsLst>
                <a:gs pos="68000">
                  <a:srgbClr val="119707">
                    <a:alpha val="45000"/>
                  </a:srgbClr>
                </a:gs>
                <a:gs pos="84000">
                  <a:schemeClr val="bg1">
                    <a:alpha val="0"/>
                  </a:schemeClr>
                </a:gs>
                <a:gs pos="56000">
                  <a:schemeClr val="bg1">
                    <a:alpha val="0"/>
                  </a:schemeClr>
                </a:gs>
              </a:gsLst>
              <a:path path="circle">
                <a:fillToRect l="50000" t="50000" r="50000" b="50000"/>
              </a:path>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15" name="椭圆 14"/>
            <p:cNvSpPr/>
            <p:nvPr/>
          </p:nvSpPr>
          <p:spPr>
            <a:xfrm>
              <a:off x="1871700" y="4504639"/>
              <a:ext cx="360040" cy="178491"/>
            </a:xfrm>
            <a:prstGeom prst="ellipse">
              <a:avLst/>
            </a:prstGeom>
            <a:gradFill flip="none" rotWithShape="1">
              <a:gsLst>
                <a:gs pos="84000">
                  <a:schemeClr val="bg1">
                    <a:alpha val="0"/>
                  </a:schemeClr>
                </a:gs>
                <a:gs pos="12000">
                  <a:schemeClr val="bg1">
                    <a:alpha val="6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grpSp>
      <p:sp>
        <p:nvSpPr>
          <p:cNvPr id="16" name="TextBox 15"/>
          <p:cNvSpPr txBox="1">
            <a:spLocks noChangeArrowheads="1"/>
          </p:cNvSpPr>
          <p:nvPr/>
        </p:nvSpPr>
        <p:spPr bwMode="auto">
          <a:xfrm flipH="1">
            <a:off x="5776874" y="2624452"/>
            <a:ext cx="1111317" cy="400162"/>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000" b="1" kern="0" dirty="0">
                <a:solidFill>
                  <a:prstClr val="white"/>
                </a:solidFill>
                <a:latin typeface="微软雅黑" pitchFamily="34" charset="-122"/>
                <a:ea typeface="微软雅黑" pitchFamily="34" charset="-122"/>
              </a:rPr>
              <a:t>美誉度</a:t>
            </a:r>
            <a:endParaRPr lang="en-US" altLang="zh-CN" sz="2000" b="1" kern="0" dirty="0">
              <a:solidFill>
                <a:prstClr val="white"/>
              </a:solidFill>
              <a:latin typeface="微软雅黑" pitchFamily="34" charset="-122"/>
              <a:ea typeface="微软雅黑" pitchFamily="34" charset="-122"/>
            </a:endParaRPr>
          </a:p>
        </p:txBody>
      </p:sp>
      <p:grpSp>
        <p:nvGrpSpPr>
          <p:cNvPr id="18" name="组合 17"/>
          <p:cNvGrpSpPr/>
          <p:nvPr/>
        </p:nvGrpSpPr>
        <p:grpSpPr>
          <a:xfrm>
            <a:off x="1954879" y="2115330"/>
            <a:ext cx="1661382" cy="1655790"/>
            <a:chOff x="1954624" y="2656115"/>
            <a:chExt cx="1661166" cy="1655574"/>
          </a:xfrm>
        </p:grpSpPr>
        <p:grpSp>
          <p:nvGrpSpPr>
            <p:cNvPr id="21" name="组合 20"/>
            <p:cNvGrpSpPr/>
            <p:nvPr/>
          </p:nvGrpSpPr>
          <p:grpSpPr>
            <a:xfrm>
              <a:off x="1954624" y="2656115"/>
              <a:ext cx="1661166" cy="1655574"/>
              <a:chOff x="1616752" y="4473115"/>
              <a:chExt cx="867016" cy="864097"/>
            </a:xfrm>
            <a:effectLst>
              <a:reflection blurRad="6350" stA="14000" endPos="29000" dist="50800" dir="5400000" sy="-100000" algn="bl" rotWithShape="0"/>
            </a:effectLst>
          </p:grpSpPr>
          <p:sp>
            <p:nvSpPr>
              <p:cNvPr id="27" name="椭圆 26"/>
              <p:cNvSpPr/>
              <p:nvPr/>
            </p:nvSpPr>
            <p:spPr>
              <a:xfrm>
                <a:off x="1619672" y="4473116"/>
                <a:ext cx="864096" cy="864096"/>
              </a:xfrm>
              <a:prstGeom prst="ellipse">
                <a:avLst/>
              </a:prstGeom>
              <a:gradFill flip="none" rotWithShape="1">
                <a:gsLst>
                  <a:gs pos="43000">
                    <a:srgbClr val="FF7711"/>
                  </a:gs>
                  <a:gs pos="67000">
                    <a:srgbClr val="FFAA01"/>
                  </a:gs>
                  <a:gs pos="100000">
                    <a:srgbClr val="FECE02"/>
                  </a:gs>
                  <a:gs pos="0">
                    <a:srgbClr val="C73E01"/>
                  </a:gs>
                  <a:gs pos="80000">
                    <a:srgbClr val="FFC000"/>
                  </a:gs>
                </a:gsLst>
                <a:lin ang="162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28" name="椭圆 27"/>
              <p:cNvSpPr/>
              <p:nvPr/>
            </p:nvSpPr>
            <p:spPr>
              <a:xfrm>
                <a:off x="1616752" y="4473115"/>
                <a:ext cx="864096" cy="864096"/>
              </a:xfrm>
              <a:prstGeom prst="ellipse">
                <a:avLst/>
              </a:prstGeom>
              <a:gradFill flip="none" rotWithShape="1">
                <a:gsLst>
                  <a:gs pos="68000">
                    <a:srgbClr val="ED4A01">
                      <a:alpha val="80000"/>
                    </a:srgbClr>
                  </a:gs>
                  <a:gs pos="80000">
                    <a:schemeClr val="bg1">
                      <a:alpha val="0"/>
                    </a:schemeClr>
                  </a:gs>
                  <a:gs pos="52000">
                    <a:schemeClr val="bg1">
                      <a:alpha val="0"/>
                    </a:schemeClr>
                  </a:gs>
                </a:gsLst>
                <a:path path="circle">
                  <a:fillToRect l="50000" t="50000" r="50000" b="50000"/>
                </a:path>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29" name="椭圆 28"/>
              <p:cNvSpPr/>
              <p:nvPr/>
            </p:nvSpPr>
            <p:spPr>
              <a:xfrm>
                <a:off x="1871700" y="4504639"/>
                <a:ext cx="360040" cy="178491"/>
              </a:xfrm>
              <a:prstGeom prst="ellipse">
                <a:avLst/>
              </a:prstGeom>
              <a:gradFill flip="none" rotWithShape="1">
                <a:gsLst>
                  <a:gs pos="84000">
                    <a:schemeClr val="bg1">
                      <a:alpha val="0"/>
                    </a:schemeClr>
                  </a:gs>
                  <a:gs pos="12000">
                    <a:schemeClr val="bg1">
                      <a:alpha val="6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grpSp>
        <p:sp>
          <p:nvSpPr>
            <p:cNvPr id="22" name="任意多边形 21"/>
            <p:cNvSpPr/>
            <p:nvPr/>
          </p:nvSpPr>
          <p:spPr>
            <a:xfrm>
              <a:off x="1974850" y="3162300"/>
              <a:ext cx="438150" cy="641350"/>
            </a:xfrm>
            <a:custGeom>
              <a:avLst/>
              <a:gdLst>
                <a:gd name="connsiteX0" fmla="*/ 317500 w 438150"/>
                <a:gd name="connsiteY0" fmla="*/ 482600 h 641350"/>
                <a:gd name="connsiteX1" fmla="*/ 63500 w 438150"/>
                <a:gd name="connsiteY1" fmla="*/ 641350 h 641350"/>
                <a:gd name="connsiteX2" fmla="*/ 0 w 438150"/>
                <a:gd name="connsiteY2" fmla="*/ 438150 h 641350"/>
                <a:gd name="connsiteX3" fmla="*/ 368300 w 438150"/>
                <a:gd name="connsiteY3" fmla="*/ 0 h 641350"/>
                <a:gd name="connsiteX4" fmla="*/ 438150 w 438150"/>
                <a:gd name="connsiteY4" fmla="*/ 133350 h 641350"/>
                <a:gd name="connsiteX5" fmla="*/ 317500 w 438150"/>
                <a:gd name="connsiteY5" fmla="*/ 482600 h 641350"/>
                <a:gd name="connsiteX0" fmla="*/ 317500 w 438150"/>
                <a:gd name="connsiteY0" fmla="*/ 482600 h 641350"/>
                <a:gd name="connsiteX1" fmla="*/ 63500 w 438150"/>
                <a:gd name="connsiteY1" fmla="*/ 641350 h 641350"/>
                <a:gd name="connsiteX2" fmla="*/ 0 w 438150"/>
                <a:gd name="connsiteY2" fmla="*/ 438150 h 641350"/>
                <a:gd name="connsiteX3" fmla="*/ 368300 w 438150"/>
                <a:gd name="connsiteY3" fmla="*/ 0 h 641350"/>
                <a:gd name="connsiteX4" fmla="*/ 438150 w 438150"/>
                <a:gd name="connsiteY4" fmla="*/ 133350 h 641350"/>
                <a:gd name="connsiteX5" fmla="*/ 317500 w 438150"/>
                <a:gd name="connsiteY5" fmla="*/ 482600 h 641350"/>
                <a:gd name="connsiteX0" fmla="*/ 317500 w 438150"/>
                <a:gd name="connsiteY0" fmla="*/ 482600 h 641350"/>
                <a:gd name="connsiteX1" fmla="*/ 63500 w 438150"/>
                <a:gd name="connsiteY1" fmla="*/ 641350 h 641350"/>
                <a:gd name="connsiteX2" fmla="*/ 0 w 438150"/>
                <a:gd name="connsiteY2" fmla="*/ 438150 h 641350"/>
                <a:gd name="connsiteX3" fmla="*/ 368300 w 438150"/>
                <a:gd name="connsiteY3" fmla="*/ 0 h 641350"/>
                <a:gd name="connsiteX4" fmla="*/ 438150 w 438150"/>
                <a:gd name="connsiteY4" fmla="*/ 133350 h 641350"/>
                <a:gd name="connsiteX5" fmla="*/ 317500 w 438150"/>
                <a:gd name="connsiteY5" fmla="*/ 482600 h 641350"/>
                <a:gd name="connsiteX0" fmla="*/ 317500 w 438150"/>
                <a:gd name="connsiteY0" fmla="*/ 482600 h 641350"/>
                <a:gd name="connsiteX1" fmla="*/ 63500 w 438150"/>
                <a:gd name="connsiteY1" fmla="*/ 641350 h 641350"/>
                <a:gd name="connsiteX2" fmla="*/ 0 w 438150"/>
                <a:gd name="connsiteY2" fmla="*/ 438150 h 641350"/>
                <a:gd name="connsiteX3" fmla="*/ 368300 w 438150"/>
                <a:gd name="connsiteY3" fmla="*/ 0 h 641350"/>
                <a:gd name="connsiteX4" fmla="*/ 438150 w 438150"/>
                <a:gd name="connsiteY4" fmla="*/ 133350 h 641350"/>
                <a:gd name="connsiteX5" fmla="*/ 317500 w 438150"/>
                <a:gd name="connsiteY5" fmla="*/ 482600 h 641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150" h="641350">
                  <a:moveTo>
                    <a:pt x="317500" y="482600"/>
                  </a:moveTo>
                  <a:lnTo>
                    <a:pt x="63500" y="641350"/>
                  </a:lnTo>
                  <a:cubicBezTo>
                    <a:pt x="45508" y="621242"/>
                    <a:pt x="2117" y="543983"/>
                    <a:pt x="0" y="438150"/>
                  </a:cubicBezTo>
                  <a:lnTo>
                    <a:pt x="368300" y="0"/>
                  </a:lnTo>
                  <a:lnTo>
                    <a:pt x="438150" y="133350"/>
                  </a:lnTo>
                  <a:cubicBezTo>
                    <a:pt x="404283" y="376767"/>
                    <a:pt x="357717" y="366183"/>
                    <a:pt x="317500" y="482600"/>
                  </a:cubicBezTo>
                  <a:close/>
                </a:path>
              </a:pathLst>
            </a:custGeom>
            <a:gradFill flip="none" rotWithShape="1">
              <a:gsLst>
                <a:gs pos="42000">
                  <a:srgbClr val="FF7711"/>
                </a:gs>
                <a:gs pos="80000">
                  <a:srgbClr val="FFAA01">
                    <a:lumMod val="98000"/>
                    <a:lumOff val="2000"/>
                  </a:srgbClr>
                </a:gs>
                <a:gs pos="97000">
                  <a:srgbClr val="FECE02">
                    <a:alpha val="0"/>
                  </a:srgbClr>
                </a:gs>
                <a:gs pos="3000">
                  <a:srgbClr val="E14D0B"/>
                </a:gs>
              </a:gsLst>
              <a:lin ang="19800000" scaled="0"/>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24" name="TextBox 11"/>
            <p:cNvSpPr txBox="1">
              <a:spLocks noChangeArrowheads="1"/>
            </p:cNvSpPr>
            <p:nvPr/>
          </p:nvSpPr>
          <p:spPr bwMode="auto">
            <a:xfrm flipH="1">
              <a:off x="2058269" y="3209464"/>
              <a:ext cx="1252352" cy="400110"/>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2000" b="1" kern="0" dirty="0">
                  <a:solidFill>
                    <a:prstClr val="white"/>
                  </a:solidFill>
                  <a:latin typeface="微软雅黑" pitchFamily="34" charset="-122"/>
                  <a:ea typeface="微软雅黑" pitchFamily="34" charset="-122"/>
                </a:rPr>
                <a:t>知名度</a:t>
              </a:r>
              <a:endParaRPr lang="en-US" altLang="zh-CN" sz="2000" b="1" kern="0" dirty="0">
                <a:solidFill>
                  <a:prstClr val="white"/>
                </a:solidFill>
                <a:latin typeface="微软雅黑" pitchFamily="34" charset="-122"/>
                <a:ea typeface="微软雅黑" pitchFamily="34" charset="-122"/>
              </a:endParaRPr>
            </a:p>
          </p:txBody>
        </p:sp>
      </p:grpSp>
      <p:grpSp>
        <p:nvGrpSpPr>
          <p:cNvPr id="30" name="组合 29"/>
          <p:cNvGrpSpPr/>
          <p:nvPr/>
        </p:nvGrpSpPr>
        <p:grpSpPr>
          <a:xfrm>
            <a:off x="3261507" y="1786068"/>
            <a:ext cx="2443350" cy="2435123"/>
            <a:chOff x="1616752" y="4473115"/>
            <a:chExt cx="867016" cy="864096"/>
          </a:xfrm>
          <a:effectLst>
            <a:reflection blurRad="6350" stA="27000" endPos="24000" dist="50800" dir="5400000" sy="-100000" algn="bl" rotWithShape="0"/>
          </a:effectLst>
        </p:grpSpPr>
        <p:sp>
          <p:nvSpPr>
            <p:cNvPr id="31" name="椭圆 30"/>
            <p:cNvSpPr/>
            <p:nvPr/>
          </p:nvSpPr>
          <p:spPr>
            <a:xfrm>
              <a:off x="1619672" y="4473115"/>
              <a:ext cx="864096" cy="864096"/>
            </a:xfrm>
            <a:prstGeom prst="ellipse">
              <a:avLst/>
            </a:prstGeom>
            <a:gradFill flip="none" rotWithShape="1">
              <a:gsLst>
                <a:gs pos="0">
                  <a:srgbClr val="BE1247"/>
                </a:gs>
                <a:gs pos="27000">
                  <a:srgbClr val="D2144F"/>
                </a:gs>
                <a:gs pos="66000">
                  <a:srgbClr val="BE1247">
                    <a:alpha val="69000"/>
                  </a:srgbClr>
                </a:gs>
                <a:gs pos="100000">
                  <a:srgbClr val="FA9496">
                    <a:alpha val="50000"/>
                  </a:srgbClr>
                </a:gs>
              </a:gsLst>
              <a:lin ang="162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32" name="椭圆 31"/>
            <p:cNvSpPr/>
            <p:nvPr/>
          </p:nvSpPr>
          <p:spPr>
            <a:xfrm>
              <a:off x="1616752" y="4473115"/>
              <a:ext cx="864096" cy="864096"/>
            </a:xfrm>
            <a:prstGeom prst="ellipse">
              <a:avLst/>
            </a:prstGeom>
            <a:gradFill flip="none" rotWithShape="1">
              <a:gsLst>
                <a:gs pos="68000">
                  <a:srgbClr val="BE1247">
                    <a:alpha val="80000"/>
                  </a:srgbClr>
                </a:gs>
                <a:gs pos="80000">
                  <a:schemeClr val="bg1">
                    <a:alpha val="0"/>
                  </a:schemeClr>
                </a:gs>
                <a:gs pos="52000">
                  <a:schemeClr val="bg1">
                    <a:alpha val="0"/>
                  </a:schemeClr>
                </a:gs>
              </a:gsLst>
              <a:path path="circle">
                <a:fillToRect l="50000" t="50000" r="50000" b="50000"/>
              </a:path>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33" name="椭圆 32"/>
            <p:cNvSpPr/>
            <p:nvPr/>
          </p:nvSpPr>
          <p:spPr>
            <a:xfrm>
              <a:off x="1871700" y="4504639"/>
              <a:ext cx="360040" cy="178491"/>
            </a:xfrm>
            <a:prstGeom prst="ellipse">
              <a:avLst/>
            </a:prstGeom>
            <a:gradFill flip="none" rotWithShape="1">
              <a:gsLst>
                <a:gs pos="84000">
                  <a:schemeClr val="bg1">
                    <a:alpha val="0"/>
                  </a:schemeClr>
                </a:gs>
                <a:gs pos="12000">
                  <a:schemeClr val="bg1">
                    <a:alpha val="6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grpSp>
      <p:sp>
        <p:nvSpPr>
          <p:cNvPr id="34" name="TextBox 11"/>
          <p:cNvSpPr txBox="1">
            <a:spLocks noChangeArrowheads="1"/>
          </p:cNvSpPr>
          <p:nvPr/>
        </p:nvSpPr>
        <p:spPr bwMode="auto">
          <a:xfrm flipH="1">
            <a:off x="3311052" y="2636809"/>
            <a:ext cx="2286434" cy="523288"/>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2800" b="1" kern="0" dirty="0">
                <a:solidFill>
                  <a:prstClr val="white"/>
                </a:solidFill>
                <a:latin typeface="微软雅黑" pitchFamily="34" charset="-122"/>
                <a:ea typeface="微软雅黑" pitchFamily="34" charset="-122"/>
              </a:rPr>
              <a:t>忠诚度</a:t>
            </a:r>
            <a:endParaRPr lang="en-US" altLang="zh-CN" sz="2800" b="1" kern="0" dirty="0">
              <a:solidFill>
                <a:prstClr val="white"/>
              </a:solidFill>
              <a:latin typeface="微软雅黑" pitchFamily="34" charset="-122"/>
              <a:ea typeface="微软雅黑" pitchFamily="34" charset="-122"/>
            </a:endParaRPr>
          </a:p>
        </p:txBody>
      </p:sp>
      <p:grpSp>
        <p:nvGrpSpPr>
          <p:cNvPr id="4" name="组合 3"/>
          <p:cNvGrpSpPr/>
          <p:nvPr/>
        </p:nvGrpSpPr>
        <p:grpSpPr>
          <a:xfrm>
            <a:off x="8652565" y="1538115"/>
            <a:ext cx="2808366" cy="2808366"/>
            <a:chOff x="8651438" y="1880776"/>
            <a:chExt cx="2808000" cy="2808000"/>
          </a:xfrm>
        </p:grpSpPr>
        <p:sp>
          <p:nvSpPr>
            <p:cNvPr id="40" name="椭圆 39"/>
            <p:cNvSpPr/>
            <p:nvPr/>
          </p:nvSpPr>
          <p:spPr>
            <a:xfrm>
              <a:off x="8651438" y="1880776"/>
              <a:ext cx="2808000" cy="2808000"/>
            </a:xfrm>
            <a:prstGeom prst="ellipse">
              <a:avLst/>
            </a:prstGeom>
            <a:solidFill>
              <a:srgbClr val="32AEDA">
                <a:alpha val="40000"/>
              </a:srgbClr>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8831590" y="2060776"/>
              <a:ext cx="2448000" cy="2448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a:hlinkClick r:id="rId2" action="ppaction://hlinksldjump"/>
            </p:cNvPr>
            <p:cNvSpPr txBox="1"/>
            <p:nvPr/>
          </p:nvSpPr>
          <p:spPr>
            <a:xfrm>
              <a:off x="9047534" y="2620069"/>
              <a:ext cx="2088232" cy="138499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个人品牌是个人最重要的无形资产。在这里，我们可以直接借鉴对商品品牌的研究成果，对个人品牌资产的价值评判，我们同样可以从知名度、美誉度、忠诚度三个方面加以界定。</a:t>
              </a:r>
              <a:endParaRPr lang="en-US" altLang="zh-CN" sz="12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11121932"/>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1000"/>
                                        <p:tgtEl>
                                          <p:spTgt spid="30"/>
                                        </p:tgtEl>
                                      </p:cBhvr>
                                    </p:animEffect>
                                    <p:anim calcmode="lin" valueType="num">
                                      <p:cBhvr>
                                        <p:cTn id="23" dur="1000" fill="hold"/>
                                        <p:tgtEl>
                                          <p:spTgt spid="30"/>
                                        </p:tgtEl>
                                        <p:attrNameLst>
                                          <p:attrName>ppt_x</p:attrName>
                                        </p:attrNameLst>
                                      </p:cBhvr>
                                      <p:tavLst>
                                        <p:tav tm="0">
                                          <p:val>
                                            <p:strVal val="#ppt_x"/>
                                          </p:val>
                                        </p:tav>
                                        <p:tav tm="100000">
                                          <p:val>
                                            <p:strVal val="#ppt_x"/>
                                          </p:val>
                                        </p:tav>
                                      </p:tavLst>
                                    </p:anim>
                                    <p:anim calcmode="lin" valueType="num">
                                      <p:cBhvr>
                                        <p:cTn id="24" dur="1000" fill="hold"/>
                                        <p:tgtEl>
                                          <p:spTgt spid="3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1000"/>
                                        <p:tgtEl>
                                          <p:spTgt spid="34"/>
                                        </p:tgtEl>
                                      </p:cBhvr>
                                    </p:animEffect>
                                    <p:anim calcmode="lin" valueType="num">
                                      <p:cBhvr>
                                        <p:cTn id="28" dur="1000" fill="hold"/>
                                        <p:tgtEl>
                                          <p:spTgt spid="34"/>
                                        </p:tgtEl>
                                        <p:attrNameLst>
                                          <p:attrName>ppt_x</p:attrName>
                                        </p:attrNameLst>
                                      </p:cBhvr>
                                      <p:tavLst>
                                        <p:tav tm="0">
                                          <p:val>
                                            <p:strVal val="#ppt_x"/>
                                          </p:val>
                                        </p:tav>
                                        <p:tav tm="100000">
                                          <p:val>
                                            <p:strVal val="#ppt_x"/>
                                          </p:val>
                                        </p:tav>
                                      </p:tavLst>
                                    </p:anim>
                                    <p:anim calcmode="lin" valueType="num">
                                      <p:cBhvr>
                                        <p:cTn id="29"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3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4223548" y="1202783"/>
            <a:ext cx="3478053" cy="3478053"/>
          </a:xfrm>
          <a:prstGeom prst="ellipse">
            <a:avLst/>
          </a:prstGeom>
          <a:blipFill>
            <a:blip r:embed="rId2" cstate="email">
              <a:extLst>
                <a:ext uri="{28A0092B-C50C-407E-A947-70E740481C1C}">
                  <a14:useLocalDpi xmlns:a14="http://schemas.microsoft.com/office/drawing/2010/main"/>
                </a:ext>
              </a:extLst>
            </a:blip>
            <a:stretch>
              <a:fillRect/>
            </a:stretch>
          </a:blipFill>
          <a:ln>
            <a:solidFill>
              <a:schemeClr val="accent6"/>
            </a:solid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p:cNvGrpSpPr/>
          <p:nvPr/>
        </p:nvGrpSpPr>
        <p:grpSpPr>
          <a:xfrm>
            <a:off x="8472573" y="1090662"/>
            <a:ext cx="3492455" cy="3492455"/>
            <a:chOff x="3824661" y="1640915"/>
            <a:chExt cx="3492000" cy="3492000"/>
          </a:xfrm>
          <a:effectLst>
            <a:reflection blurRad="6350" stA="50000" endA="300" endPos="38500" dist="50800" dir="5400000" sy="-100000" algn="bl" rotWithShape="0"/>
          </a:effectLst>
        </p:grpSpPr>
        <p:grpSp>
          <p:nvGrpSpPr>
            <p:cNvPr id="30" name="组合 29"/>
            <p:cNvGrpSpPr/>
            <p:nvPr/>
          </p:nvGrpSpPr>
          <p:grpSpPr>
            <a:xfrm>
              <a:off x="3824661" y="1640915"/>
              <a:ext cx="3492000" cy="3492000"/>
              <a:chOff x="3744276" y="791994"/>
              <a:chExt cx="3492000" cy="3492000"/>
            </a:xfrm>
          </p:grpSpPr>
          <p:sp>
            <p:nvSpPr>
              <p:cNvPr id="32" name="椭圆 31"/>
              <p:cNvSpPr/>
              <p:nvPr/>
            </p:nvSpPr>
            <p:spPr>
              <a:xfrm>
                <a:off x="3744276" y="791994"/>
                <a:ext cx="3492000" cy="3492000"/>
              </a:xfrm>
              <a:prstGeom prst="ellipse">
                <a:avLst/>
              </a:prstGeom>
              <a:solidFill>
                <a:srgbClr val="FF9679">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924276" y="971994"/>
                <a:ext cx="3132000" cy="31320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30">
              <a:hlinkClick r:id="" action="ppaction://noaction"/>
            </p:cNvPr>
            <p:cNvSpPr txBox="1"/>
            <p:nvPr/>
          </p:nvSpPr>
          <p:spPr>
            <a:xfrm>
              <a:off x="4272354" y="2489910"/>
              <a:ext cx="2688664" cy="1815882"/>
            </a:xfrm>
            <a:prstGeom prst="rect">
              <a:avLst/>
            </a:prstGeom>
            <a:noFill/>
          </p:spPr>
          <p:txBody>
            <a:bodyPr wrap="square" rtlCol="0">
              <a:spAutoFit/>
            </a:bodyPr>
            <a:lstStyle/>
            <a:p>
              <a:pPr algn="ctr"/>
              <a:r>
                <a:rPr lang="zh-CN" altLang="en-US" sz="1400" dirty="0">
                  <a:solidFill>
                    <a:schemeClr val="bg1"/>
                  </a:solidFill>
                  <a:latin typeface="微软雅黑" pitchFamily="34" charset="-122"/>
                  <a:ea typeface="微软雅黑" pitchFamily="34" charset="-122"/>
                </a:rPr>
                <a:t>指个人被公众知晓、了解的程度。历史上曾出现很多词语来描述知名度，如名望、名人、明星、偶像等，这些词语意味着在芸芸众生中脱颖而出，意味着一种赢得别人关注或享受到优质服务的能力。知名度的最大好处就是能让你引起别人的注意。</a:t>
              </a:r>
            </a:p>
          </p:txBody>
        </p:sp>
      </p:grpSp>
      <p:sp>
        <p:nvSpPr>
          <p:cNvPr id="2" name="TextBox 1"/>
          <p:cNvSpPr txBox="1"/>
          <p:nvPr/>
        </p:nvSpPr>
        <p:spPr>
          <a:xfrm>
            <a:off x="593119" y="1952712"/>
            <a:ext cx="461665" cy="4347690"/>
          </a:xfrm>
          <a:prstGeom prst="rect">
            <a:avLst/>
          </a:prstGeom>
          <a:noFill/>
        </p:spPr>
        <p:txBody>
          <a:bodyPr vert="eaVert" wrap="square" rtlCol="0">
            <a:spAutoFit/>
          </a:bodyPr>
          <a:lstStyle/>
          <a:p>
            <a:pPr algn="ctr"/>
            <a:r>
              <a:rPr lang="zh-CN" altLang="en-US" spc="150" dirty="0">
                <a:solidFill>
                  <a:srgbClr val="FC6204"/>
                </a:solidFill>
                <a:latin typeface="微软雅黑" pitchFamily="34" charset="-122"/>
                <a:ea typeface="微软雅黑" pitchFamily="34" charset="-122"/>
              </a:rPr>
              <a:t>个人品牌知名度</a:t>
            </a:r>
            <a:endParaRPr lang="en-US" spc="150" dirty="0">
              <a:solidFill>
                <a:srgbClr val="FC6204"/>
              </a:solidFill>
              <a:latin typeface="微软雅黑" pitchFamily="34" charset="-122"/>
              <a:ea typeface="微软雅黑" pitchFamily="34" charset="-122"/>
            </a:endParaRPr>
          </a:p>
        </p:txBody>
      </p:sp>
      <p:cxnSp>
        <p:nvCxnSpPr>
          <p:cNvPr id="3" name="直接连接符 2"/>
          <p:cNvCxnSpPr/>
          <p:nvPr/>
        </p:nvCxnSpPr>
        <p:spPr>
          <a:xfrm>
            <a:off x="1051010" y="1700583"/>
            <a:ext cx="0" cy="439306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sp>
        <p:nvSpPr>
          <p:cNvPr id="4" name="椭圆 3"/>
          <p:cNvSpPr/>
          <p:nvPr/>
        </p:nvSpPr>
        <p:spPr>
          <a:xfrm>
            <a:off x="910749" y="6885388"/>
            <a:ext cx="288038" cy="2880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1</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5" name="TextBox 4"/>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个人品牌资产</a:t>
            </a:r>
          </a:p>
        </p:txBody>
      </p:sp>
      <p:grpSp>
        <p:nvGrpSpPr>
          <p:cNvPr id="7" name="组合 6"/>
          <p:cNvGrpSpPr/>
          <p:nvPr/>
        </p:nvGrpSpPr>
        <p:grpSpPr>
          <a:xfrm>
            <a:off x="1846975" y="2115330"/>
            <a:ext cx="1661382" cy="1655790"/>
            <a:chOff x="1954624" y="2656115"/>
            <a:chExt cx="1661166" cy="1655574"/>
          </a:xfrm>
          <a:effectLst>
            <a:reflection blurRad="6350" stA="50000" endA="300" endPos="38500" dist="50800" dir="5400000" sy="-100000" algn="bl" rotWithShape="0"/>
          </a:effectLst>
        </p:grpSpPr>
        <p:grpSp>
          <p:nvGrpSpPr>
            <p:cNvPr id="8" name="组合 7"/>
            <p:cNvGrpSpPr/>
            <p:nvPr/>
          </p:nvGrpSpPr>
          <p:grpSpPr>
            <a:xfrm>
              <a:off x="1954624" y="2656115"/>
              <a:ext cx="1661166" cy="1655574"/>
              <a:chOff x="1616752" y="4473115"/>
              <a:chExt cx="867016" cy="864097"/>
            </a:xfrm>
            <a:effectLst>
              <a:reflection blurRad="6350" stA="14000" endPos="29000" dist="50800" dir="5400000" sy="-100000" algn="bl" rotWithShape="0"/>
            </a:effectLst>
          </p:grpSpPr>
          <p:sp>
            <p:nvSpPr>
              <p:cNvPr id="11" name="椭圆 10"/>
              <p:cNvSpPr/>
              <p:nvPr/>
            </p:nvSpPr>
            <p:spPr>
              <a:xfrm>
                <a:off x="1619672" y="4473116"/>
                <a:ext cx="864096" cy="864096"/>
              </a:xfrm>
              <a:prstGeom prst="ellipse">
                <a:avLst/>
              </a:prstGeom>
              <a:gradFill flip="none" rotWithShape="1">
                <a:gsLst>
                  <a:gs pos="43000">
                    <a:srgbClr val="FF7711"/>
                  </a:gs>
                  <a:gs pos="67000">
                    <a:srgbClr val="FFAA01"/>
                  </a:gs>
                  <a:gs pos="100000">
                    <a:srgbClr val="FECE02"/>
                  </a:gs>
                  <a:gs pos="0">
                    <a:srgbClr val="C73E01"/>
                  </a:gs>
                  <a:gs pos="80000">
                    <a:srgbClr val="FFC000"/>
                  </a:gs>
                </a:gsLst>
                <a:lin ang="162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12" name="椭圆 11"/>
              <p:cNvSpPr/>
              <p:nvPr/>
            </p:nvSpPr>
            <p:spPr>
              <a:xfrm>
                <a:off x="1616752" y="4473115"/>
                <a:ext cx="864096" cy="864096"/>
              </a:xfrm>
              <a:prstGeom prst="ellipse">
                <a:avLst/>
              </a:prstGeom>
              <a:gradFill flip="none" rotWithShape="1">
                <a:gsLst>
                  <a:gs pos="68000">
                    <a:srgbClr val="ED4A01">
                      <a:alpha val="80000"/>
                    </a:srgbClr>
                  </a:gs>
                  <a:gs pos="80000">
                    <a:schemeClr val="bg1">
                      <a:alpha val="0"/>
                    </a:schemeClr>
                  </a:gs>
                  <a:gs pos="52000">
                    <a:schemeClr val="bg1">
                      <a:alpha val="0"/>
                    </a:schemeClr>
                  </a:gs>
                </a:gsLst>
                <a:path path="circle">
                  <a:fillToRect l="50000" t="50000" r="50000" b="50000"/>
                </a:path>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13" name="椭圆 12"/>
              <p:cNvSpPr/>
              <p:nvPr/>
            </p:nvSpPr>
            <p:spPr>
              <a:xfrm>
                <a:off x="1871700" y="4504639"/>
                <a:ext cx="360040" cy="178491"/>
              </a:xfrm>
              <a:prstGeom prst="ellipse">
                <a:avLst/>
              </a:prstGeom>
              <a:gradFill flip="none" rotWithShape="1">
                <a:gsLst>
                  <a:gs pos="84000">
                    <a:schemeClr val="bg1">
                      <a:alpha val="0"/>
                    </a:schemeClr>
                  </a:gs>
                  <a:gs pos="12000">
                    <a:schemeClr val="bg1">
                      <a:alpha val="6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grpSp>
        <p:sp>
          <p:nvSpPr>
            <p:cNvPr id="9" name="任意多边形 8"/>
            <p:cNvSpPr/>
            <p:nvPr/>
          </p:nvSpPr>
          <p:spPr>
            <a:xfrm>
              <a:off x="1974850" y="3162300"/>
              <a:ext cx="438150" cy="641350"/>
            </a:xfrm>
            <a:custGeom>
              <a:avLst/>
              <a:gdLst>
                <a:gd name="connsiteX0" fmla="*/ 317500 w 438150"/>
                <a:gd name="connsiteY0" fmla="*/ 482600 h 641350"/>
                <a:gd name="connsiteX1" fmla="*/ 63500 w 438150"/>
                <a:gd name="connsiteY1" fmla="*/ 641350 h 641350"/>
                <a:gd name="connsiteX2" fmla="*/ 0 w 438150"/>
                <a:gd name="connsiteY2" fmla="*/ 438150 h 641350"/>
                <a:gd name="connsiteX3" fmla="*/ 368300 w 438150"/>
                <a:gd name="connsiteY3" fmla="*/ 0 h 641350"/>
                <a:gd name="connsiteX4" fmla="*/ 438150 w 438150"/>
                <a:gd name="connsiteY4" fmla="*/ 133350 h 641350"/>
                <a:gd name="connsiteX5" fmla="*/ 317500 w 438150"/>
                <a:gd name="connsiteY5" fmla="*/ 482600 h 641350"/>
                <a:gd name="connsiteX0" fmla="*/ 317500 w 438150"/>
                <a:gd name="connsiteY0" fmla="*/ 482600 h 641350"/>
                <a:gd name="connsiteX1" fmla="*/ 63500 w 438150"/>
                <a:gd name="connsiteY1" fmla="*/ 641350 h 641350"/>
                <a:gd name="connsiteX2" fmla="*/ 0 w 438150"/>
                <a:gd name="connsiteY2" fmla="*/ 438150 h 641350"/>
                <a:gd name="connsiteX3" fmla="*/ 368300 w 438150"/>
                <a:gd name="connsiteY3" fmla="*/ 0 h 641350"/>
                <a:gd name="connsiteX4" fmla="*/ 438150 w 438150"/>
                <a:gd name="connsiteY4" fmla="*/ 133350 h 641350"/>
                <a:gd name="connsiteX5" fmla="*/ 317500 w 438150"/>
                <a:gd name="connsiteY5" fmla="*/ 482600 h 641350"/>
                <a:gd name="connsiteX0" fmla="*/ 317500 w 438150"/>
                <a:gd name="connsiteY0" fmla="*/ 482600 h 641350"/>
                <a:gd name="connsiteX1" fmla="*/ 63500 w 438150"/>
                <a:gd name="connsiteY1" fmla="*/ 641350 h 641350"/>
                <a:gd name="connsiteX2" fmla="*/ 0 w 438150"/>
                <a:gd name="connsiteY2" fmla="*/ 438150 h 641350"/>
                <a:gd name="connsiteX3" fmla="*/ 368300 w 438150"/>
                <a:gd name="connsiteY3" fmla="*/ 0 h 641350"/>
                <a:gd name="connsiteX4" fmla="*/ 438150 w 438150"/>
                <a:gd name="connsiteY4" fmla="*/ 133350 h 641350"/>
                <a:gd name="connsiteX5" fmla="*/ 317500 w 438150"/>
                <a:gd name="connsiteY5" fmla="*/ 482600 h 641350"/>
                <a:gd name="connsiteX0" fmla="*/ 317500 w 438150"/>
                <a:gd name="connsiteY0" fmla="*/ 482600 h 641350"/>
                <a:gd name="connsiteX1" fmla="*/ 63500 w 438150"/>
                <a:gd name="connsiteY1" fmla="*/ 641350 h 641350"/>
                <a:gd name="connsiteX2" fmla="*/ 0 w 438150"/>
                <a:gd name="connsiteY2" fmla="*/ 438150 h 641350"/>
                <a:gd name="connsiteX3" fmla="*/ 368300 w 438150"/>
                <a:gd name="connsiteY3" fmla="*/ 0 h 641350"/>
                <a:gd name="connsiteX4" fmla="*/ 438150 w 438150"/>
                <a:gd name="connsiteY4" fmla="*/ 133350 h 641350"/>
                <a:gd name="connsiteX5" fmla="*/ 317500 w 438150"/>
                <a:gd name="connsiteY5" fmla="*/ 482600 h 641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150" h="641350">
                  <a:moveTo>
                    <a:pt x="317500" y="482600"/>
                  </a:moveTo>
                  <a:lnTo>
                    <a:pt x="63500" y="641350"/>
                  </a:lnTo>
                  <a:cubicBezTo>
                    <a:pt x="45508" y="621242"/>
                    <a:pt x="2117" y="543983"/>
                    <a:pt x="0" y="438150"/>
                  </a:cubicBezTo>
                  <a:lnTo>
                    <a:pt x="368300" y="0"/>
                  </a:lnTo>
                  <a:lnTo>
                    <a:pt x="438150" y="133350"/>
                  </a:lnTo>
                  <a:cubicBezTo>
                    <a:pt x="404283" y="376767"/>
                    <a:pt x="357717" y="366183"/>
                    <a:pt x="317500" y="482600"/>
                  </a:cubicBezTo>
                  <a:close/>
                </a:path>
              </a:pathLst>
            </a:custGeom>
            <a:gradFill flip="none" rotWithShape="1">
              <a:gsLst>
                <a:gs pos="42000">
                  <a:srgbClr val="FF7711"/>
                </a:gs>
                <a:gs pos="80000">
                  <a:srgbClr val="FFAA01">
                    <a:lumMod val="98000"/>
                    <a:lumOff val="2000"/>
                  </a:srgbClr>
                </a:gs>
                <a:gs pos="97000">
                  <a:srgbClr val="FECE02">
                    <a:alpha val="0"/>
                  </a:srgbClr>
                </a:gs>
                <a:gs pos="3000">
                  <a:srgbClr val="E14D0B"/>
                </a:gs>
              </a:gsLst>
              <a:lin ang="19800000" scaled="0"/>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10" name="TextBox 11"/>
            <p:cNvSpPr txBox="1">
              <a:spLocks noChangeArrowheads="1"/>
            </p:cNvSpPr>
            <p:nvPr/>
          </p:nvSpPr>
          <p:spPr bwMode="auto">
            <a:xfrm flipH="1">
              <a:off x="2058269" y="3209464"/>
              <a:ext cx="1252352" cy="400110"/>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2000" b="1" kern="0" dirty="0">
                  <a:solidFill>
                    <a:prstClr val="white"/>
                  </a:solidFill>
                  <a:latin typeface="微软雅黑" pitchFamily="34" charset="-122"/>
                  <a:ea typeface="微软雅黑" pitchFamily="34" charset="-122"/>
                </a:rPr>
                <a:t>知名度</a:t>
              </a:r>
              <a:endParaRPr lang="en-US" altLang="zh-CN" sz="2000" b="1" kern="0" dirty="0">
                <a:solidFill>
                  <a:prstClr val="white"/>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14355400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grpId="0" nodeType="afterEffect">
                                  <p:stCondLst>
                                    <p:cond delay="0"/>
                                  </p:stCondLst>
                                  <p:childTnLst>
                                    <p:animMotion origin="layout" path="M -2.11932E-6 -2.22045E-16 L -2.11932E-6 -0.71389 " pathEditMode="relative" rAng="0" ptsTypes="AA">
                                      <p:cBhvr>
                                        <p:cTn id="6" dur="500" fill="hold"/>
                                        <p:tgtEl>
                                          <p:spTgt spid="4"/>
                                        </p:tgtEl>
                                        <p:attrNameLst>
                                          <p:attrName>ppt_x</p:attrName>
                                          <p:attrName>ppt_y</p:attrName>
                                        </p:attrNameLst>
                                      </p:cBhvr>
                                      <p:rCtr x="0" y="-35694"/>
                                    </p:animMotion>
                                  </p:childTnLst>
                                </p:cTn>
                              </p:par>
                            </p:childTnLst>
                          </p:cTn>
                        </p:par>
                        <p:par>
                          <p:cTn id="7" fill="hold">
                            <p:stCondLst>
                              <p:cond delay="500"/>
                            </p:stCondLst>
                            <p:childTnLst>
                              <p:par>
                                <p:cTn id="8" presetID="47" presetClass="entr" presetSubtype="0"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3" presetClass="entr" presetSubtype="528" fill="hold" nodeType="afterEffect">
                                  <p:stCondLst>
                                    <p:cond delay="0"/>
                                  </p:stCondLst>
                                  <p:childTnLst>
                                    <p:set>
                                      <p:cBhvr>
                                        <p:cTn id="25" dur="1" fill="hold">
                                          <p:stCondLst>
                                            <p:cond delay="0"/>
                                          </p:stCondLst>
                                        </p:cTn>
                                        <p:tgtEl>
                                          <p:spTgt spid="29"/>
                                        </p:tgtEl>
                                        <p:attrNameLst>
                                          <p:attrName>style.visibility</p:attrName>
                                        </p:attrNameLst>
                                      </p:cBhvr>
                                      <p:to>
                                        <p:strVal val="visible"/>
                                      </p:to>
                                    </p:set>
                                    <p:anim calcmode="lin" valueType="num">
                                      <p:cBhvr>
                                        <p:cTn id="26" dur="500" fill="hold"/>
                                        <p:tgtEl>
                                          <p:spTgt spid="29"/>
                                        </p:tgtEl>
                                        <p:attrNameLst>
                                          <p:attrName>ppt_w</p:attrName>
                                        </p:attrNameLst>
                                      </p:cBhvr>
                                      <p:tavLst>
                                        <p:tav tm="0">
                                          <p:val>
                                            <p:fltVal val="0"/>
                                          </p:val>
                                        </p:tav>
                                        <p:tav tm="100000">
                                          <p:val>
                                            <p:strVal val="#ppt_w"/>
                                          </p:val>
                                        </p:tav>
                                      </p:tavLst>
                                    </p:anim>
                                    <p:anim calcmode="lin" valueType="num">
                                      <p:cBhvr>
                                        <p:cTn id="27" dur="500" fill="hold"/>
                                        <p:tgtEl>
                                          <p:spTgt spid="29"/>
                                        </p:tgtEl>
                                        <p:attrNameLst>
                                          <p:attrName>ppt_h</p:attrName>
                                        </p:attrNameLst>
                                      </p:cBhvr>
                                      <p:tavLst>
                                        <p:tav tm="0">
                                          <p:val>
                                            <p:fltVal val="0"/>
                                          </p:val>
                                        </p:tav>
                                        <p:tav tm="100000">
                                          <p:val>
                                            <p:strVal val="#ppt_h"/>
                                          </p:val>
                                        </p:tav>
                                      </p:tavLst>
                                    </p:anim>
                                    <p:anim calcmode="lin" valueType="num">
                                      <p:cBhvr>
                                        <p:cTn id="28" dur="500" fill="hold"/>
                                        <p:tgtEl>
                                          <p:spTgt spid="29"/>
                                        </p:tgtEl>
                                        <p:attrNameLst>
                                          <p:attrName>ppt_x</p:attrName>
                                        </p:attrNameLst>
                                      </p:cBhvr>
                                      <p:tavLst>
                                        <p:tav tm="0">
                                          <p:val>
                                            <p:fltVal val="0.5"/>
                                          </p:val>
                                        </p:tav>
                                        <p:tav tm="100000">
                                          <p:val>
                                            <p:strVal val="#ppt_x"/>
                                          </p:val>
                                        </p:tav>
                                      </p:tavLst>
                                    </p:anim>
                                    <p:anim calcmode="lin" valueType="num">
                                      <p:cBhvr>
                                        <p:cTn id="29" dur="500" fill="hold"/>
                                        <p:tgtEl>
                                          <p:spTgt spid="29"/>
                                        </p:tgtEl>
                                        <p:attrNameLst>
                                          <p:attrName>ppt_y</p:attrName>
                                        </p:attrNameLst>
                                      </p:cBhvr>
                                      <p:tavLst>
                                        <p:tav tm="0">
                                          <p:val>
                                            <p:fltVal val="0.5"/>
                                          </p:val>
                                        </p:tav>
                                        <p:tav tm="100000">
                                          <p:val>
                                            <p:strVal val="#ppt_y"/>
                                          </p:val>
                                        </p:tav>
                                      </p:tavLst>
                                    </p:anim>
                                  </p:childTnLst>
                                </p:cTn>
                              </p:par>
                              <p:par>
                                <p:cTn id="30" presetID="6" presetClass="emph" presetSubtype="0" autoRev="1" fill="hold" nodeType="withEffect">
                                  <p:stCondLst>
                                    <p:cond delay="500"/>
                                  </p:stCondLst>
                                  <p:childTnLst>
                                    <p:animScale>
                                      <p:cBhvr>
                                        <p:cTn id="31" dur="150" fill="hold"/>
                                        <p:tgtEl>
                                          <p:spTgt spid="29"/>
                                        </p:tgtEl>
                                      </p:cBhvr>
                                      <p:by x="108000" y="108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solidFill>
                  <a:schemeClr val="accent2"/>
                </a:solidFill>
              </a:rPr>
              <a:t>目录</a:t>
            </a:r>
          </a:p>
        </p:txBody>
      </p:sp>
      <p:sp>
        <p:nvSpPr>
          <p:cNvPr id="3" name="斜纹 2"/>
          <p:cNvSpPr/>
          <p:nvPr/>
        </p:nvSpPr>
        <p:spPr>
          <a:xfrm rot="10800000" flipV="1">
            <a:off x="11065199" y="-10292"/>
            <a:ext cx="1126801" cy="990702"/>
          </a:xfrm>
          <a:prstGeom prst="diagStripe">
            <a:avLst/>
          </a:prstGeom>
          <a:ln/>
        </p:spPr>
        <p:style>
          <a:lnRef idx="1">
            <a:schemeClr val="accent2"/>
          </a:lnRef>
          <a:fillRef idx="3">
            <a:schemeClr val="accent2"/>
          </a:fillRef>
          <a:effectRef idx="2">
            <a:schemeClr val="accent2"/>
          </a:effectRef>
          <a:fontRef idx="minor">
            <a:schemeClr val="lt1"/>
          </a:fontRef>
        </p:style>
        <p:txBody>
          <a:bodyPr anchor="ctr"/>
          <a:lstStyle/>
          <a:p>
            <a:pPr algn="ctr" defTabSz="914491">
              <a:defRPr/>
            </a:pPr>
            <a:endParaRPr lang="zh-CN" altLang="en-US" kern="0" dirty="0">
              <a:solidFill>
                <a:sysClr val="windowText" lastClr="000000"/>
              </a:solidFill>
              <a:ea typeface="微软雅黑"/>
            </a:endParaRPr>
          </a:p>
        </p:txBody>
      </p:sp>
      <p:sp>
        <p:nvSpPr>
          <p:cNvPr id="4" name="TextBox 3"/>
          <p:cNvSpPr txBox="1"/>
          <p:nvPr/>
        </p:nvSpPr>
        <p:spPr>
          <a:xfrm rot="2502323">
            <a:off x="11390933" y="208940"/>
            <a:ext cx="800323" cy="338598"/>
          </a:xfrm>
          <a:prstGeom prst="rect">
            <a:avLst/>
          </a:prstGeom>
          <a:noFill/>
        </p:spPr>
        <p:txBody>
          <a:bodyPr wrap="none" rtlCol="0">
            <a:spAutoFit/>
          </a:bodyPr>
          <a:lstStyle/>
          <a:p>
            <a:r>
              <a:rPr lang="zh-CN" altLang="en-US" sz="1600" dirty="0">
                <a:solidFill>
                  <a:prstClr val="white"/>
                </a:solidFill>
                <a:latin typeface="微软雅黑" pitchFamily="34" charset="-122"/>
                <a:ea typeface="微软雅黑" pitchFamily="34" charset="-122"/>
              </a:rPr>
              <a:t>过渡页</a:t>
            </a:r>
          </a:p>
        </p:txBody>
      </p:sp>
      <p:sp>
        <p:nvSpPr>
          <p:cNvPr id="14" name="燕尾形 13"/>
          <p:cNvSpPr/>
          <p:nvPr/>
        </p:nvSpPr>
        <p:spPr>
          <a:xfrm>
            <a:off x="3719707" y="1268478"/>
            <a:ext cx="2520328" cy="504066"/>
          </a:xfrm>
          <a:prstGeom prst="chevron">
            <a:avLst>
              <a:gd name="adj" fmla="val 17852"/>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a:lnSpc>
                <a:spcPct val="120000"/>
              </a:lnSpc>
            </a:pPr>
            <a:r>
              <a:rPr lang="zh-CN" altLang="en-US" kern="0" dirty="0">
                <a:solidFill>
                  <a:srgbClr val="4D4D4D"/>
                </a:solidFill>
                <a:latin typeface="微软雅黑" pitchFamily="34" charset="-122"/>
                <a:ea typeface="微软雅黑" pitchFamily="34" charset="-122"/>
              </a:rPr>
              <a:t>个人品牌价值与资产</a:t>
            </a:r>
          </a:p>
        </p:txBody>
      </p:sp>
      <p:sp>
        <p:nvSpPr>
          <p:cNvPr id="12" name="燕尾形 11"/>
          <p:cNvSpPr/>
          <p:nvPr/>
        </p:nvSpPr>
        <p:spPr>
          <a:xfrm>
            <a:off x="6456367" y="1268478"/>
            <a:ext cx="2520328" cy="504066"/>
          </a:xfrm>
          <a:prstGeom prst="chevron">
            <a:avLst>
              <a:gd name="adj" fmla="val 17852"/>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a:lnSpc>
                <a:spcPct val="120000"/>
              </a:lnSpc>
            </a:pPr>
            <a:r>
              <a:rPr lang="zh-CN" altLang="en-US" kern="0" dirty="0">
                <a:solidFill>
                  <a:srgbClr val="4D4D4D"/>
                </a:solidFill>
                <a:latin typeface="微软雅黑" pitchFamily="34" charset="-122"/>
                <a:ea typeface="微软雅黑" pitchFamily="34" charset="-122"/>
              </a:rPr>
              <a:t>个人品牌建设理念</a:t>
            </a:r>
          </a:p>
        </p:txBody>
      </p:sp>
      <p:sp>
        <p:nvSpPr>
          <p:cNvPr id="10" name="燕尾形 9"/>
          <p:cNvSpPr/>
          <p:nvPr/>
        </p:nvSpPr>
        <p:spPr>
          <a:xfrm>
            <a:off x="9193027" y="1268478"/>
            <a:ext cx="2520328" cy="504066"/>
          </a:xfrm>
          <a:prstGeom prst="chevron">
            <a:avLst>
              <a:gd name="adj" fmla="val 17852"/>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a:lnSpc>
                <a:spcPct val="120000"/>
              </a:lnSpc>
            </a:pPr>
            <a:r>
              <a:rPr lang="zh-CN" altLang="en-US" kern="0" dirty="0">
                <a:solidFill>
                  <a:srgbClr val="4D4D4D"/>
                </a:solidFill>
                <a:latin typeface="微软雅黑" pitchFamily="34" charset="-122"/>
                <a:ea typeface="微软雅黑" pitchFamily="34" charset="-122"/>
              </a:rPr>
              <a:t>个人品牌建设实施</a:t>
            </a:r>
          </a:p>
        </p:txBody>
      </p:sp>
      <p:sp>
        <p:nvSpPr>
          <p:cNvPr id="19" name="五边形 18"/>
          <p:cNvSpPr/>
          <p:nvPr/>
        </p:nvSpPr>
        <p:spPr>
          <a:xfrm>
            <a:off x="982766" y="1268478"/>
            <a:ext cx="2520328" cy="504066"/>
          </a:xfrm>
          <a:prstGeom prst="homePlate">
            <a:avLst>
              <a:gd name="adj" fmla="val 19708"/>
            </a:avLst>
          </a:prstGeom>
          <a:gradFill>
            <a:gsLst>
              <a:gs pos="33000">
                <a:srgbClr val="C00000">
                  <a:lumMod val="60000"/>
                  <a:lumOff val="40000"/>
                </a:srgbClr>
              </a:gs>
              <a:gs pos="100000">
                <a:srgbClr val="C0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eaLnBrk="0" fontAlgn="base" hangingPunct="0">
              <a:lnSpc>
                <a:spcPct val="120000"/>
              </a:lnSpc>
              <a:spcBef>
                <a:spcPct val="0"/>
              </a:spcBef>
              <a:spcAft>
                <a:spcPct val="0"/>
              </a:spcAft>
            </a:pPr>
            <a:r>
              <a:rPr lang="zh-CN" altLang="en-US" kern="0" dirty="0">
                <a:solidFill>
                  <a:srgbClr val="F9F9F9"/>
                </a:solidFill>
                <a:latin typeface="Impact" pitchFamily="34" charset="0"/>
                <a:ea typeface="微软雅黑" pitchFamily="34" charset="-122"/>
              </a:rPr>
              <a:t>个人品牌概述</a:t>
            </a:r>
          </a:p>
        </p:txBody>
      </p:sp>
      <p:pic>
        <p:nvPicPr>
          <p:cNvPr id="20" name="Picture 5" descr="C:\Documents and Settings\tdz\桌面\品牌价值1.jpg"/>
          <p:cNvPicPr>
            <a:picLocks noChangeAspect="1" noChangeArrowheads="1"/>
          </p:cNvPicPr>
          <p:nvPr/>
        </p:nvPicPr>
        <p:blipFill>
          <a:blip r:embed="rId2" cstate="email">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a:fillRect/>
          </a:stretch>
        </p:blipFill>
        <p:spPr bwMode="auto">
          <a:xfrm>
            <a:off x="3809718" y="1988652"/>
            <a:ext cx="2340305" cy="3744488"/>
          </a:xfrm>
          <a:prstGeom prst="rect">
            <a:avLst/>
          </a:prstGeom>
          <a:noFill/>
          <a:ln w="28575">
            <a:solidFill>
              <a:schemeClr val="bg1">
                <a:lumMod val="95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074" name="Picture 2" descr="C:\Documents and Settings\tdz\桌面\概述.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72778" y="1988652"/>
            <a:ext cx="2340305" cy="3744488"/>
          </a:xfrm>
          <a:prstGeom prst="rect">
            <a:avLst/>
          </a:prstGeom>
          <a:noFill/>
          <a:ln w="28575">
            <a:solidFill>
              <a:srgbClr val="FF0066"/>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075" name="Picture 3" descr="C:\Documents and Settings\tdz\桌面\杜拉拉.jpg"/>
          <p:cNvPicPr>
            <a:picLocks noChangeAspect="1" noChangeArrowheads="1"/>
          </p:cNvPicPr>
          <p:nvPr/>
        </p:nvPicPr>
        <p:blipFill>
          <a:blip r:embed="rId5" cstate="email">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a:ext>
            </a:extLst>
          </a:blip>
          <a:srcRect/>
          <a:stretch>
            <a:fillRect/>
          </a:stretch>
        </p:blipFill>
        <p:spPr bwMode="auto">
          <a:xfrm>
            <a:off x="6546379" y="1988652"/>
            <a:ext cx="2340305" cy="3744488"/>
          </a:xfrm>
          <a:prstGeom prst="rect">
            <a:avLst/>
          </a:prstGeom>
          <a:noFill/>
          <a:ln w="28575">
            <a:solidFill>
              <a:schemeClr val="bg1">
                <a:lumMod val="95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076" name="Picture 4" descr="C:\Documents and Settings\tdz\桌面\百度HR刘冬.jpg"/>
          <p:cNvPicPr>
            <a:picLocks noChangeAspect="1" noChangeArrowheads="1"/>
          </p:cNvPicPr>
          <p:nvPr/>
        </p:nvPicPr>
        <p:blipFill>
          <a:blip r:embed="rId7" cstate="email">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a:ext>
            </a:extLst>
          </a:blip>
          <a:srcRect/>
          <a:stretch>
            <a:fillRect/>
          </a:stretch>
        </p:blipFill>
        <p:spPr bwMode="auto">
          <a:xfrm>
            <a:off x="9283039" y="1988652"/>
            <a:ext cx="2340305" cy="3744488"/>
          </a:xfrm>
          <a:prstGeom prst="rect">
            <a:avLst/>
          </a:prstGeom>
          <a:noFill/>
          <a:ln w="28575">
            <a:solidFill>
              <a:schemeClr val="bg1">
                <a:lumMod val="95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1918992" y="5868298"/>
            <a:ext cx="3528851" cy="369380"/>
          </a:xfrm>
          <a:prstGeom prst="rect">
            <a:avLst/>
          </a:prstGeom>
          <a:noFill/>
        </p:spPr>
        <p:txBody>
          <a:bodyPr wrap="square" lIns="0" rtlCol="0">
            <a:spAutoFit/>
          </a:bodyPr>
          <a:lstStyle/>
          <a:p>
            <a:r>
              <a:rPr lang="zh-CN" altLang="en-US" dirty="0">
                <a:solidFill>
                  <a:srgbClr val="FF0000"/>
                </a:solidFill>
                <a:latin typeface="微软雅黑" pitchFamily="34" charset="-122"/>
                <a:ea typeface="微软雅黑" pitchFamily="34" charset="-122"/>
              </a:rPr>
              <a:t>个人品牌概述</a:t>
            </a:r>
          </a:p>
        </p:txBody>
      </p:sp>
    </p:spTree>
    <p:extLst>
      <p:ext uri="{BB962C8B-B14F-4D97-AF65-F5344CB8AC3E}">
        <p14:creationId xmlns:p14="http://schemas.microsoft.com/office/powerpoint/2010/main" val="24925459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1" fill="hold" grpId="0" nodeType="clickEffect">
                                  <p:stCondLst>
                                    <p:cond delay="0"/>
                                  </p:stCondLst>
                                  <p:childTnLst>
                                    <p:anim calcmode="lin" valueType="num">
                                      <p:cBhvr additive="base">
                                        <p:cTn id="6" dur="200"/>
                                        <p:tgtEl>
                                          <p:spTgt spid="14"/>
                                        </p:tgtEl>
                                        <p:attrNameLst>
                                          <p:attrName>ppt_x</p:attrName>
                                        </p:attrNameLst>
                                      </p:cBhvr>
                                      <p:tavLst>
                                        <p:tav tm="0">
                                          <p:val>
                                            <p:strVal val="ppt_x"/>
                                          </p:val>
                                        </p:tav>
                                        <p:tav tm="100000">
                                          <p:val>
                                            <p:strVal val="ppt_x"/>
                                          </p:val>
                                        </p:tav>
                                      </p:tavLst>
                                    </p:anim>
                                    <p:anim calcmode="lin" valueType="num">
                                      <p:cBhvr additive="base">
                                        <p:cTn id="7" dur="200"/>
                                        <p:tgtEl>
                                          <p:spTgt spid="14"/>
                                        </p:tgtEl>
                                        <p:attrNameLst>
                                          <p:attrName>ppt_y</p:attrName>
                                        </p:attrNameLst>
                                      </p:cBhvr>
                                      <p:tavLst>
                                        <p:tav tm="0">
                                          <p:val>
                                            <p:strVal val="ppt_y"/>
                                          </p:val>
                                        </p:tav>
                                        <p:tav tm="100000">
                                          <p:val>
                                            <p:strVal val="0-ppt_h/2"/>
                                          </p:val>
                                        </p:tav>
                                      </p:tavLst>
                                    </p:anim>
                                    <p:set>
                                      <p:cBhvr>
                                        <p:cTn id="8" dur="1" fill="hold">
                                          <p:stCondLst>
                                            <p:cond delay="199"/>
                                          </p:stCondLst>
                                        </p:cTn>
                                        <p:tgtEl>
                                          <p:spTgt spid="14"/>
                                        </p:tgtEl>
                                        <p:attrNameLst>
                                          <p:attrName>style.visibility</p:attrName>
                                        </p:attrNameLst>
                                      </p:cBhvr>
                                      <p:to>
                                        <p:strVal val="hidden"/>
                                      </p:to>
                                    </p:set>
                                  </p:childTnLst>
                                </p:cTn>
                              </p:par>
                              <p:par>
                                <p:cTn id="9" presetID="2" presetClass="exit" presetSubtype="1" fill="hold" grpId="0" nodeType="withEffect">
                                  <p:stCondLst>
                                    <p:cond delay="100"/>
                                  </p:stCondLst>
                                  <p:childTnLst>
                                    <p:anim calcmode="lin" valueType="num">
                                      <p:cBhvr additive="base">
                                        <p:cTn id="10" dur="200"/>
                                        <p:tgtEl>
                                          <p:spTgt spid="12"/>
                                        </p:tgtEl>
                                        <p:attrNameLst>
                                          <p:attrName>ppt_x</p:attrName>
                                        </p:attrNameLst>
                                      </p:cBhvr>
                                      <p:tavLst>
                                        <p:tav tm="0">
                                          <p:val>
                                            <p:strVal val="ppt_x"/>
                                          </p:val>
                                        </p:tav>
                                        <p:tav tm="100000">
                                          <p:val>
                                            <p:strVal val="ppt_x"/>
                                          </p:val>
                                        </p:tav>
                                      </p:tavLst>
                                    </p:anim>
                                    <p:anim calcmode="lin" valueType="num">
                                      <p:cBhvr additive="base">
                                        <p:cTn id="11" dur="200"/>
                                        <p:tgtEl>
                                          <p:spTgt spid="12"/>
                                        </p:tgtEl>
                                        <p:attrNameLst>
                                          <p:attrName>ppt_y</p:attrName>
                                        </p:attrNameLst>
                                      </p:cBhvr>
                                      <p:tavLst>
                                        <p:tav tm="0">
                                          <p:val>
                                            <p:strVal val="ppt_y"/>
                                          </p:val>
                                        </p:tav>
                                        <p:tav tm="100000">
                                          <p:val>
                                            <p:strVal val="0-ppt_h/2"/>
                                          </p:val>
                                        </p:tav>
                                      </p:tavLst>
                                    </p:anim>
                                    <p:set>
                                      <p:cBhvr>
                                        <p:cTn id="12" dur="1" fill="hold">
                                          <p:stCondLst>
                                            <p:cond delay="199"/>
                                          </p:stCondLst>
                                        </p:cTn>
                                        <p:tgtEl>
                                          <p:spTgt spid="12"/>
                                        </p:tgtEl>
                                        <p:attrNameLst>
                                          <p:attrName>style.visibility</p:attrName>
                                        </p:attrNameLst>
                                      </p:cBhvr>
                                      <p:to>
                                        <p:strVal val="hidden"/>
                                      </p:to>
                                    </p:set>
                                  </p:childTnLst>
                                </p:cTn>
                              </p:par>
                              <p:par>
                                <p:cTn id="13" presetID="2" presetClass="exit" presetSubtype="1" fill="hold" grpId="0" nodeType="withEffect">
                                  <p:stCondLst>
                                    <p:cond delay="300"/>
                                  </p:stCondLst>
                                  <p:childTnLst>
                                    <p:anim calcmode="lin" valueType="num">
                                      <p:cBhvr additive="base">
                                        <p:cTn id="14" dur="200"/>
                                        <p:tgtEl>
                                          <p:spTgt spid="10"/>
                                        </p:tgtEl>
                                        <p:attrNameLst>
                                          <p:attrName>ppt_x</p:attrName>
                                        </p:attrNameLst>
                                      </p:cBhvr>
                                      <p:tavLst>
                                        <p:tav tm="0">
                                          <p:val>
                                            <p:strVal val="ppt_x"/>
                                          </p:val>
                                        </p:tav>
                                        <p:tav tm="100000">
                                          <p:val>
                                            <p:strVal val="ppt_x"/>
                                          </p:val>
                                        </p:tav>
                                      </p:tavLst>
                                    </p:anim>
                                    <p:anim calcmode="lin" valueType="num">
                                      <p:cBhvr additive="base">
                                        <p:cTn id="15" dur="200"/>
                                        <p:tgtEl>
                                          <p:spTgt spid="10"/>
                                        </p:tgtEl>
                                        <p:attrNameLst>
                                          <p:attrName>ppt_y</p:attrName>
                                        </p:attrNameLst>
                                      </p:cBhvr>
                                      <p:tavLst>
                                        <p:tav tm="0">
                                          <p:val>
                                            <p:strVal val="ppt_y"/>
                                          </p:val>
                                        </p:tav>
                                        <p:tav tm="100000">
                                          <p:val>
                                            <p:strVal val="0-ppt_h/2"/>
                                          </p:val>
                                        </p:tav>
                                      </p:tavLst>
                                    </p:anim>
                                    <p:set>
                                      <p:cBhvr>
                                        <p:cTn id="16" dur="1" fill="hold">
                                          <p:stCondLst>
                                            <p:cond delay="199"/>
                                          </p:stCondLst>
                                        </p:cTn>
                                        <p:tgtEl>
                                          <p:spTgt spid="10"/>
                                        </p:tgtEl>
                                        <p:attrNameLst>
                                          <p:attrName>style.visibility</p:attrName>
                                        </p:attrNameLst>
                                      </p:cBhvr>
                                      <p:to>
                                        <p:strVal val="hidden"/>
                                      </p:to>
                                    </p:set>
                                  </p:childTnLst>
                                </p:cTn>
                              </p:par>
                              <p:par>
                                <p:cTn id="17" presetID="2" presetClass="exit" presetSubtype="9" fill="hold" nodeType="withEffect">
                                  <p:stCondLst>
                                    <p:cond delay="0"/>
                                  </p:stCondLst>
                                  <p:childTnLst>
                                    <p:anim calcmode="lin" valueType="num">
                                      <p:cBhvr additive="base">
                                        <p:cTn id="18" dur="500"/>
                                        <p:tgtEl>
                                          <p:spTgt spid="20"/>
                                        </p:tgtEl>
                                        <p:attrNameLst>
                                          <p:attrName>ppt_x</p:attrName>
                                        </p:attrNameLst>
                                      </p:cBhvr>
                                      <p:tavLst>
                                        <p:tav tm="0">
                                          <p:val>
                                            <p:strVal val="ppt_x"/>
                                          </p:val>
                                        </p:tav>
                                        <p:tav tm="100000">
                                          <p:val>
                                            <p:strVal val="0-ppt_w/2"/>
                                          </p:val>
                                        </p:tav>
                                      </p:tavLst>
                                    </p:anim>
                                    <p:anim calcmode="lin" valueType="num">
                                      <p:cBhvr additive="base">
                                        <p:cTn id="19" dur="500"/>
                                        <p:tgtEl>
                                          <p:spTgt spid="20"/>
                                        </p:tgtEl>
                                        <p:attrNameLst>
                                          <p:attrName>ppt_y</p:attrName>
                                        </p:attrNameLst>
                                      </p:cBhvr>
                                      <p:tavLst>
                                        <p:tav tm="0">
                                          <p:val>
                                            <p:strVal val="ppt_y"/>
                                          </p:val>
                                        </p:tav>
                                        <p:tav tm="100000">
                                          <p:val>
                                            <p:strVal val="0-ppt_h/2"/>
                                          </p:val>
                                        </p:tav>
                                      </p:tavLst>
                                    </p:anim>
                                    <p:set>
                                      <p:cBhvr>
                                        <p:cTn id="20" dur="1" fill="hold">
                                          <p:stCondLst>
                                            <p:cond delay="499"/>
                                          </p:stCondLst>
                                        </p:cTn>
                                        <p:tgtEl>
                                          <p:spTgt spid="20"/>
                                        </p:tgtEl>
                                        <p:attrNameLst>
                                          <p:attrName>style.visibility</p:attrName>
                                        </p:attrNameLst>
                                      </p:cBhvr>
                                      <p:to>
                                        <p:strVal val="hidden"/>
                                      </p:to>
                                    </p:set>
                                  </p:childTnLst>
                                </p:cTn>
                              </p:par>
                              <p:par>
                                <p:cTn id="21" presetID="8" presetClass="emph" presetSubtype="0" fill="hold" nodeType="withEffect">
                                  <p:stCondLst>
                                    <p:cond delay="0"/>
                                  </p:stCondLst>
                                  <p:childTnLst>
                                    <p:animRot by="21600000">
                                      <p:cBhvr>
                                        <p:cTn id="22" dur="500" fill="hold"/>
                                        <p:tgtEl>
                                          <p:spTgt spid="20"/>
                                        </p:tgtEl>
                                        <p:attrNameLst>
                                          <p:attrName>r</p:attrName>
                                        </p:attrNameLst>
                                      </p:cBhvr>
                                    </p:animRot>
                                  </p:childTnLst>
                                </p:cTn>
                              </p:par>
                              <p:par>
                                <p:cTn id="23" presetID="2" presetClass="exit" presetSubtype="9" fill="hold" nodeType="withEffect">
                                  <p:stCondLst>
                                    <p:cond delay="100"/>
                                  </p:stCondLst>
                                  <p:childTnLst>
                                    <p:anim calcmode="lin" valueType="num">
                                      <p:cBhvr additive="base">
                                        <p:cTn id="24" dur="500"/>
                                        <p:tgtEl>
                                          <p:spTgt spid="3075"/>
                                        </p:tgtEl>
                                        <p:attrNameLst>
                                          <p:attrName>ppt_x</p:attrName>
                                        </p:attrNameLst>
                                      </p:cBhvr>
                                      <p:tavLst>
                                        <p:tav tm="0">
                                          <p:val>
                                            <p:strVal val="ppt_x"/>
                                          </p:val>
                                        </p:tav>
                                        <p:tav tm="100000">
                                          <p:val>
                                            <p:strVal val="0-ppt_w/2"/>
                                          </p:val>
                                        </p:tav>
                                      </p:tavLst>
                                    </p:anim>
                                    <p:anim calcmode="lin" valueType="num">
                                      <p:cBhvr additive="base">
                                        <p:cTn id="25" dur="500"/>
                                        <p:tgtEl>
                                          <p:spTgt spid="3075"/>
                                        </p:tgtEl>
                                        <p:attrNameLst>
                                          <p:attrName>ppt_y</p:attrName>
                                        </p:attrNameLst>
                                      </p:cBhvr>
                                      <p:tavLst>
                                        <p:tav tm="0">
                                          <p:val>
                                            <p:strVal val="ppt_y"/>
                                          </p:val>
                                        </p:tav>
                                        <p:tav tm="100000">
                                          <p:val>
                                            <p:strVal val="0-ppt_h/2"/>
                                          </p:val>
                                        </p:tav>
                                      </p:tavLst>
                                    </p:anim>
                                    <p:set>
                                      <p:cBhvr>
                                        <p:cTn id="26" dur="1" fill="hold">
                                          <p:stCondLst>
                                            <p:cond delay="499"/>
                                          </p:stCondLst>
                                        </p:cTn>
                                        <p:tgtEl>
                                          <p:spTgt spid="3075"/>
                                        </p:tgtEl>
                                        <p:attrNameLst>
                                          <p:attrName>style.visibility</p:attrName>
                                        </p:attrNameLst>
                                      </p:cBhvr>
                                      <p:to>
                                        <p:strVal val="hidden"/>
                                      </p:to>
                                    </p:set>
                                  </p:childTnLst>
                                </p:cTn>
                              </p:par>
                              <p:par>
                                <p:cTn id="27" presetID="8" presetClass="emph" presetSubtype="0" fill="hold" nodeType="withEffect">
                                  <p:stCondLst>
                                    <p:cond delay="100"/>
                                  </p:stCondLst>
                                  <p:childTnLst>
                                    <p:animRot by="21600000">
                                      <p:cBhvr>
                                        <p:cTn id="28" dur="500" fill="hold"/>
                                        <p:tgtEl>
                                          <p:spTgt spid="3075"/>
                                        </p:tgtEl>
                                        <p:attrNameLst>
                                          <p:attrName>r</p:attrName>
                                        </p:attrNameLst>
                                      </p:cBhvr>
                                    </p:animRot>
                                  </p:childTnLst>
                                </p:cTn>
                              </p:par>
                              <p:par>
                                <p:cTn id="29" presetID="2" presetClass="exit" presetSubtype="9" fill="hold" nodeType="withEffect">
                                  <p:stCondLst>
                                    <p:cond delay="200"/>
                                  </p:stCondLst>
                                  <p:childTnLst>
                                    <p:anim calcmode="lin" valueType="num">
                                      <p:cBhvr additive="base">
                                        <p:cTn id="30" dur="500"/>
                                        <p:tgtEl>
                                          <p:spTgt spid="3076"/>
                                        </p:tgtEl>
                                        <p:attrNameLst>
                                          <p:attrName>ppt_x</p:attrName>
                                        </p:attrNameLst>
                                      </p:cBhvr>
                                      <p:tavLst>
                                        <p:tav tm="0">
                                          <p:val>
                                            <p:strVal val="ppt_x"/>
                                          </p:val>
                                        </p:tav>
                                        <p:tav tm="100000">
                                          <p:val>
                                            <p:strVal val="0-ppt_w/2"/>
                                          </p:val>
                                        </p:tav>
                                      </p:tavLst>
                                    </p:anim>
                                    <p:anim calcmode="lin" valueType="num">
                                      <p:cBhvr additive="base">
                                        <p:cTn id="31" dur="500"/>
                                        <p:tgtEl>
                                          <p:spTgt spid="3076"/>
                                        </p:tgtEl>
                                        <p:attrNameLst>
                                          <p:attrName>ppt_y</p:attrName>
                                        </p:attrNameLst>
                                      </p:cBhvr>
                                      <p:tavLst>
                                        <p:tav tm="0">
                                          <p:val>
                                            <p:strVal val="ppt_y"/>
                                          </p:val>
                                        </p:tav>
                                        <p:tav tm="100000">
                                          <p:val>
                                            <p:strVal val="0-ppt_h/2"/>
                                          </p:val>
                                        </p:tav>
                                      </p:tavLst>
                                    </p:anim>
                                    <p:set>
                                      <p:cBhvr>
                                        <p:cTn id="32" dur="1" fill="hold">
                                          <p:stCondLst>
                                            <p:cond delay="499"/>
                                          </p:stCondLst>
                                        </p:cTn>
                                        <p:tgtEl>
                                          <p:spTgt spid="3076"/>
                                        </p:tgtEl>
                                        <p:attrNameLst>
                                          <p:attrName>style.visibility</p:attrName>
                                        </p:attrNameLst>
                                      </p:cBhvr>
                                      <p:to>
                                        <p:strVal val="hidden"/>
                                      </p:to>
                                    </p:set>
                                  </p:childTnLst>
                                </p:cTn>
                              </p:par>
                              <p:par>
                                <p:cTn id="33" presetID="8" presetClass="emph" presetSubtype="0" fill="hold" nodeType="withEffect">
                                  <p:stCondLst>
                                    <p:cond delay="200"/>
                                  </p:stCondLst>
                                  <p:childTnLst>
                                    <p:animRot by="21600000">
                                      <p:cBhvr>
                                        <p:cTn id="34" dur="500" fill="hold"/>
                                        <p:tgtEl>
                                          <p:spTgt spid="3076"/>
                                        </p:tgtEl>
                                        <p:attrNameLst>
                                          <p:attrName>r</p:attrName>
                                        </p:attrNameLst>
                                      </p:cBhvr>
                                    </p:animRot>
                                  </p:childTnLst>
                                </p:cTn>
                              </p:par>
                            </p:childTnLst>
                          </p:cTn>
                        </p:par>
                        <p:par>
                          <p:cTn id="35" fill="hold">
                            <p:stCondLst>
                              <p:cond delay="700"/>
                            </p:stCondLst>
                            <p:childTnLst>
                              <p:par>
                                <p:cTn id="36" presetID="56" presetClass="path" presetSubtype="0" accel="50000" decel="50000" fill="hold" nodeType="afterEffect">
                                  <p:stCondLst>
                                    <p:cond delay="0"/>
                                  </p:stCondLst>
                                  <p:childTnLst>
                                    <p:animMotion origin="layout" path="M 3.72802E-6 -2.18316E-6 L -0.003 0.30435 " pathEditMode="relative" rAng="0" ptsTypes="AA">
                                      <p:cBhvr>
                                        <p:cTn id="37" dur="500" fill="hold"/>
                                        <p:tgtEl>
                                          <p:spTgt spid="3074"/>
                                        </p:tgtEl>
                                        <p:attrNameLst>
                                          <p:attrName>ppt_x</p:attrName>
                                          <p:attrName>ppt_y</p:attrName>
                                        </p:attrNameLst>
                                      </p:cBhvr>
                                      <p:rCtr x="-156" y="15217"/>
                                    </p:animMotion>
                                  </p:childTnLst>
                                </p:cTn>
                              </p:par>
                              <p:par>
                                <p:cTn id="38" presetID="53" presetClass="exit" presetSubtype="0" fill="hold" nodeType="withEffect">
                                  <p:stCondLst>
                                    <p:cond delay="0"/>
                                  </p:stCondLst>
                                  <p:childTnLst>
                                    <p:anim calcmode="lin" valueType="num">
                                      <p:cBhvr>
                                        <p:cTn id="39" dur="500"/>
                                        <p:tgtEl>
                                          <p:spTgt spid="3074"/>
                                        </p:tgtEl>
                                        <p:attrNameLst>
                                          <p:attrName>ppt_w</p:attrName>
                                        </p:attrNameLst>
                                      </p:cBhvr>
                                      <p:tavLst>
                                        <p:tav tm="0">
                                          <p:val>
                                            <p:strVal val="ppt_w"/>
                                          </p:val>
                                        </p:tav>
                                        <p:tav tm="100000">
                                          <p:val>
                                            <p:fltVal val="0"/>
                                          </p:val>
                                        </p:tav>
                                      </p:tavLst>
                                    </p:anim>
                                    <p:anim calcmode="lin" valueType="num">
                                      <p:cBhvr>
                                        <p:cTn id="40" dur="500"/>
                                        <p:tgtEl>
                                          <p:spTgt spid="3074"/>
                                        </p:tgtEl>
                                        <p:attrNameLst>
                                          <p:attrName>ppt_h</p:attrName>
                                        </p:attrNameLst>
                                      </p:cBhvr>
                                      <p:tavLst>
                                        <p:tav tm="0">
                                          <p:val>
                                            <p:strVal val="ppt_h"/>
                                          </p:val>
                                        </p:tav>
                                        <p:tav tm="100000">
                                          <p:val>
                                            <p:fltVal val="0"/>
                                          </p:val>
                                        </p:tav>
                                      </p:tavLst>
                                    </p:anim>
                                    <p:animEffect transition="out" filter="fade">
                                      <p:cBhvr>
                                        <p:cTn id="41" dur="500"/>
                                        <p:tgtEl>
                                          <p:spTgt spid="3074"/>
                                        </p:tgtEl>
                                      </p:cBhvr>
                                    </p:animEffect>
                                    <p:set>
                                      <p:cBhvr>
                                        <p:cTn id="42" dur="1" fill="hold">
                                          <p:stCondLst>
                                            <p:cond delay="499"/>
                                          </p:stCondLst>
                                        </p:cTn>
                                        <p:tgtEl>
                                          <p:spTgt spid="3074"/>
                                        </p:tgtEl>
                                        <p:attrNameLst>
                                          <p:attrName>style.visibility</p:attrName>
                                        </p:attrNameLst>
                                      </p:cBhvr>
                                      <p:to>
                                        <p:strVal val="hidden"/>
                                      </p:to>
                                    </p:set>
                                  </p:childTnLst>
                                </p:cTn>
                              </p:par>
                              <p:par>
                                <p:cTn id="43" presetID="56" presetClass="path" presetSubtype="0" accel="50000" decel="50000" fill="hold" grpId="0" nodeType="withEffect">
                                  <p:stCondLst>
                                    <p:cond delay="0"/>
                                  </p:stCondLst>
                                  <p:childTnLst>
                                    <p:animMotion origin="layout" path="M 3.98723E-6 -4.11656E-6 L -0.00287 0.64524 " pathEditMode="relative" rAng="0" ptsTypes="AA">
                                      <p:cBhvr>
                                        <p:cTn id="44" dur="500" fill="hold"/>
                                        <p:tgtEl>
                                          <p:spTgt spid="19"/>
                                        </p:tgtEl>
                                        <p:attrNameLst>
                                          <p:attrName>ppt_x</p:attrName>
                                          <p:attrName>ppt_y</p:attrName>
                                        </p:attrNameLst>
                                      </p:cBhvr>
                                      <p:rCtr x="-143" y="32262"/>
                                    </p:animMotion>
                                  </p:childTnLst>
                                </p:cTn>
                              </p:par>
                              <p:par>
                                <p:cTn id="45" presetID="53" presetClass="exit" presetSubtype="0" fill="hold" grpId="1" nodeType="withEffect">
                                  <p:stCondLst>
                                    <p:cond delay="0"/>
                                  </p:stCondLst>
                                  <p:childTnLst>
                                    <p:anim calcmode="lin" valueType="num">
                                      <p:cBhvr>
                                        <p:cTn id="46" dur="500"/>
                                        <p:tgtEl>
                                          <p:spTgt spid="19"/>
                                        </p:tgtEl>
                                        <p:attrNameLst>
                                          <p:attrName>ppt_w</p:attrName>
                                        </p:attrNameLst>
                                      </p:cBhvr>
                                      <p:tavLst>
                                        <p:tav tm="0">
                                          <p:val>
                                            <p:strVal val="ppt_w"/>
                                          </p:val>
                                        </p:tav>
                                        <p:tav tm="100000">
                                          <p:val>
                                            <p:fltVal val="0"/>
                                          </p:val>
                                        </p:tav>
                                      </p:tavLst>
                                    </p:anim>
                                    <p:anim calcmode="lin" valueType="num">
                                      <p:cBhvr>
                                        <p:cTn id="47" dur="500"/>
                                        <p:tgtEl>
                                          <p:spTgt spid="19"/>
                                        </p:tgtEl>
                                        <p:attrNameLst>
                                          <p:attrName>ppt_h</p:attrName>
                                        </p:attrNameLst>
                                      </p:cBhvr>
                                      <p:tavLst>
                                        <p:tav tm="0">
                                          <p:val>
                                            <p:strVal val="ppt_h"/>
                                          </p:val>
                                        </p:tav>
                                        <p:tav tm="100000">
                                          <p:val>
                                            <p:fltVal val="0"/>
                                          </p:val>
                                        </p:tav>
                                      </p:tavLst>
                                    </p:anim>
                                    <p:animEffect transition="out" filter="fade">
                                      <p:cBhvr>
                                        <p:cTn id="48" dur="500"/>
                                        <p:tgtEl>
                                          <p:spTgt spid="19"/>
                                        </p:tgtEl>
                                      </p:cBhvr>
                                    </p:animEffect>
                                    <p:set>
                                      <p:cBhvr>
                                        <p:cTn id="49" dur="1" fill="hold">
                                          <p:stCondLst>
                                            <p:cond delay="499"/>
                                          </p:stCondLst>
                                        </p:cTn>
                                        <p:tgtEl>
                                          <p:spTgt spid="19"/>
                                        </p:tgtEl>
                                        <p:attrNameLst>
                                          <p:attrName>style.visibility</p:attrName>
                                        </p:attrNameLst>
                                      </p:cBhvr>
                                      <p:to>
                                        <p:strVal val="hidden"/>
                                      </p:to>
                                    </p:set>
                                  </p:childTnLst>
                                </p:cTn>
                              </p:par>
                              <p:par>
                                <p:cTn id="50" presetID="53" presetClass="entr" presetSubtype="0" fill="hold" grpId="0" nodeType="withEffect">
                                  <p:stCondLst>
                                    <p:cond delay="30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fltVal val="0"/>
                                          </p:val>
                                        </p:tav>
                                        <p:tav tm="100000">
                                          <p:val>
                                            <p:strVal val="#ppt_w"/>
                                          </p:val>
                                        </p:tav>
                                      </p:tavLst>
                                    </p:anim>
                                    <p:anim calcmode="lin" valueType="num">
                                      <p:cBhvr>
                                        <p:cTn id="53" dur="500" fill="hold"/>
                                        <p:tgtEl>
                                          <p:spTgt spid="13"/>
                                        </p:tgtEl>
                                        <p:attrNameLst>
                                          <p:attrName>ppt_h</p:attrName>
                                        </p:attrNameLst>
                                      </p:cBhvr>
                                      <p:tavLst>
                                        <p:tav tm="0">
                                          <p:val>
                                            <p:fltVal val="0"/>
                                          </p:val>
                                        </p:tav>
                                        <p:tav tm="100000">
                                          <p:val>
                                            <p:strVal val="#ppt_h"/>
                                          </p:val>
                                        </p:tav>
                                      </p:tavLst>
                                    </p:anim>
                                    <p:animEffect transition="in" filter="fade">
                                      <p:cBhvr>
                                        <p:cTn id="5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2" grpId="0" animBg="1"/>
      <p:bldP spid="10" grpId="0" animBg="1"/>
      <p:bldP spid="19" grpId="0" animBg="1"/>
      <p:bldP spid="19" grpId="1" animBg="1"/>
      <p:bldP spid="1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椭圆 16"/>
          <p:cNvSpPr/>
          <p:nvPr/>
        </p:nvSpPr>
        <p:spPr>
          <a:xfrm>
            <a:off x="4223548" y="1202783"/>
            <a:ext cx="3478053" cy="3478053"/>
          </a:xfrm>
          <a:prstGeom prst="ellipse">
            <a:avLst/>
          </a:prstGeom>
          <a:blipFill>
            <a:blip r:embed="rId2"/>
            <a:stretch>
              <a:fillRect/>
            </a:stretch>
          </a:blipFill>
          <a:ln>
            <a:solidFill>
              <a:srgbClr val="92D050"/>
            </a:solid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593119" y="1952712"/>
            <a:ext cx="461665" cy="4347690"/>
          </a:xfrm>
          <a:prstGeom prst="rect">
            <a:avLst/>
          </a:prstGeom>
          <a:noFill/>
        </p:spPr>
        <p:txBody>
          <a:bodyPr vert="eaVert" wrap="square" rtlCol="0">
            <a:spAutoFit/>
          </a:bodyPr>
          <a:lstStyle/>
          <a:p>
            <a:pPr algn="ctr"/>
            <a:r>
              <a:rPr lang="zh-CN" altLang="en-US" spc="150" dirty="0">
                <a:solidFill>
                  <a:srgbClr val="FC6204"/>
                </a:solidFill>
                <a:latin typeface="微软雅黑" pitchFamily="34" charset="-122"/>
                <a:ea typeface="微软雅黑" pitchFamily="34" charset="-122"/>
              </a:rPr>
              <a:t>个人品牌美誉度</a:t>
            </a:r>
            <a:endParaRPr lang="en-US" spc="150" dirty="0">
              <a:solidFill>
                <a:srgbClr val="FC6204"/>
              </a:solidFill>
              <a:latin typeface="微软雅黑" pitchFamily="34" charset="-122"/>
              <a:ea typeface="微软雅黑" pitchFamily="34" charset="-122"/>
            </a:endParaRPr>
          </a:p>
        </p:txBody>
      </p:sp>
      <p:cxnSp>
        <p:nvCxnSpPr>
          <p:cNvPr id="3" name="直接连接符 2"/>
          <p:cNvCxnSpPr/>
          <p:nvPr/>
        </p:nvCxnSpPr>
        <p:spPr>
          <a:xfrm>
            <a:off x="1051010" y="1700583"/>
            <a:ext cx="0" cy="439306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sp>
        <p:nvSpPr>
          <p:cNvPr id="4" name="椭圆 3"/>
          <p:cNvSpPr/>
          <p:nvPr/>
        </p:nvSpPr>
        <p:spPr>
          <a:xfrm>
            <a:off x="910749" y="6885388"/>
            <a:ext cx="288038" cy="2880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5" name="TextBox 4"/>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个人品牌资产</a:t>
            </a:r>
          </a:p>
        </p:txBody>
      </p:sp>
      <p:grpSp>
        <p:nvGrpSpPr>
          <p:cNvPr id="6" name="组合 5"/>
          <p:cNvGrpSpPr/>
          <p:nvPr/>
        </p:nvGrpSpPr>
        <p:grpSpPr>
          <a:xfrm>
            <a:off x="1846975" y="2116919"/>
            <a:ext cx="1661382" cy="1655788"/>
            <a:chOff x="1950274" y="2117090"/>
            <a:chExt cx="1661166" cy="1655572"/>
          </a:xfrm>
          <a:effectLst>
            <a:reflection blurRad="6350" stA="50000" endA="300" endPos="38500" dist="50800" dir="5400000" sy="-100000" algn="bl" rotWithShape="0"/>
          </a:effectLst>
        </p:grpSpPr>
        <p:grpSp>
          <p:nvGrpSpPr>
            <p:cNvPr id="23" name="组合 22"/>
            <p:cNvGrpSpPr/>
            <p:nvPr/>
          </p:nvGrpSpPr>
          <p:grpSpPr>
            <a:xfrm>
              <a:off x="1950274" y="2117090"/>
              <a:ext cx="1661166" cy="1655572"/>
              <a:chOff x="1616752" y="4473115"/>
              <a:chExt cx="867016" cy="864096"/>
            </a:xfrm>
            <a:effectLst>
              <a:reflection blurRad="6350" stA="8000" endPos="23000" dir="5400000" sy="-100000" algn="bl" rotWithShape="0"/>
            </a:effectLst>
          </p:grpSpPr>
          <p:sp>
            <p:nvSpPr>
              <p:cNvPr id="24" name="椭圆 23"/>
              <p:cNvSpPr/>
              <p:nvPr/>
            </p:nvSpPr>
            <p:spPr>
              <a:xfrm>
                <a:off x="1619672" y="4473115"/>
                <a:ext cx="864096" cy="864096"/>
              </a:xfrm>
              <a:prstGeom prst="ellipse">
                <a:avLst/>
              </a:prstGeom>
              <a:gradFill flip="none" rotWithShape="1">
                <a:gsLst>
                  <a:gs pos="18000">
                    <a:srgbClr val="119707"/>
                  </a:gs>
                  <a:gs pos="74000">
                    <a:srgbClr val="8AD53F"/>
                  </a:gs>
                  <a:gs pos="100000">
                    <a:srgbClr val="BCEB6F"/>
                  </a:gs>
                </a:gsLst>
                <a:lin ang="189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25" name="椭圆 24"/>
              <p:cNvSpPr/>
              <p:nvPr/>
            </p:nvSpPr>
            <p:spPr>
              <a:xfrm>
                <a:off x="1616752" y="4473115"/>
                <a:ext cx="864096" cy="864096"/>
              </a:xfrm>
              <a:prstGeom prst="ellipse">
                <a:avLst/>
              </a:prstGeom>
              <a:gradFill flip="none" rotWithShape="1">
                <a:gsLst>
                  <a:gs pos="68000">
                    <a:srgbClr val="119707">
                      <a:alpha val="45000"/>
                    </a:srgbClr>
                  </a:gs>
                  <a:gs pos="84000">
                    <a:schemeClr val="bg1">
                      <a:alpha val="0"/>
                    </a:schemeClr>
                  </a:gs>
                  <a:gs pos="56000">
                    <a:schemeClr val="bg1">
                      <a:alpha val="0"/>
                    </a:schemeClr>
                  </a:gs>
                </a:gsLst>
                <a:path path="circle">
                  <a:fillToRect l="50000" t="50000" r="50000" b="50000"/>
                </a:path>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26" name="椭圆 25"/>
              <p:cNvSpPr/>
              <p:nvPr/>
            </p:nvSpPr>
            <p:spPr>
              <a:xfrm>
                <a:off x="1871700" y="4504639"/>
                <a:ext cx="360040" cy="178491"/>
              </a:xfrm>
              <a:prstGeom prst="ellipse">
                <a:avLst/>
              </a:prstGeom>
              <a:gradFill flip="none" rotWithShape="1">
                <a:gsLst>
                  <a:gs pos="84000">
                    <a:schemeClr val="bg1">
                      <a:alpha val="0"/>
                    </a:schemeClr>
                  </a:gs>
                  <a:gs pos="12000">
                    <a:schemeClr val="bg1">
                      <a:alpha val="6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grpSp>
        <p:sp>
          <p:nvSpPr>
            <p:cNvPr id="27" name="TextBox 26"/>
            <p:cNvSpPr txBox="1">
              <a:spLocks noChangeArrowheads="1"/>
            </p:cNvSpPr>
            <p:nvPr/>
          </p:nvSpPr>
          <p:spPr bwMode="auto">
            <a:xfrm flipH="1">
              <a:off x="2247730" y="2636912"/>
              <a:ext cx="1111172" cy="400110"/>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000" b="1" kern="0" dirty="0">
                  <a:solidFill>
                    <a:prstClr val="white"/>
                  </a:solidFill>
                  <a:latin typeface="微软雅黑" pitchFamily="34" charset="-122"/>
                  <a:ea typeface="微软雅黑" pitchFamily="34" charset="-122"/>
                </a:rPr>
                <a:t>美誉度</a:t>
              </a:r>
              <a:endParaRPr lang="en-US" altLang="zh-CN" sz="2000" b="1" kern="0" dirty="0">
                <a:solidFill>
                  <a:prstClr val="white"/>
                </a:solidFill>
                <a:latin typeface="微软雅黑" pitchFamily="34" charset="-122"/>
                <a:ea typeface="微软雅黑" pitchFamily="34" charset="-122"/>
              </a:endParaRPr>
            </a:p>
          </p:txBody>
        </p:sp>
      </p:grpSp>
      <p:grpSp>
        <p:nvGrpSpPr>
          <p:cNvPr id="42" name="组合 41"/>
          <p:cNvGrpSpPr/>
          <p:nvPr/>
        </p:nvGrpSpPr>
        <p:grpSpPr>
          <a:xfrm>
            <a:off x="8472573" y="1090662"/>
            <a:ext cx="3492455" cy="3492455"/>
            <a:chOff x="8471470" y="1122905"/>
            <a:chExt cx="3492000" cy="3492000"/>
          </a:xfrm>
          <a:effectLst>
            <a:reflection blurRad="6350" stA="50000" endA="300" endPos="38500" dist="50800" dir="5400000" sy="-100000" algn="bl" rotWithShape="0"/>
          </a:effectLst>
        </p:grpSpPr>
        <p:sp>
          <p:nvSpPr>
            <p:cNvPr id="43" name="椭圆 42"/>
            <p:cNvSpPr/>
            <p:nvPr/>
          </p:nvSpPr>
          <p:spPr>
            <a:xfrm>
              <a:off x="8471470" y="1122905"/>
              <a:ext cx="3492000" cy="3492000"/>
            </a:xfrm>
            <a:prstGeom prst="ellipse">
              <a:avLst/>
            </a:prstGeom>
            <a:solidFill>
              <a:srgbClr val="A9E329">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8651470" y="1302905"/>
              <a:ext cx="3132000" cy="3132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44">
              <a:hlinkClick r:id="" action="ppaction://noaction"/>
            </p:cNvPr>
            <p:cNvSpPr txBox="1"/>
            <p:nvPr/>
          </p:nvSpPr>
          <p:spPr>
            <a:xfrm>
              <a:off x="8919163" y="1971900"/>
              <a:ext cx="2688664" cy="2031325"/>
            </a:xfrm>
            <a:prstGeom prst="rect">
              <a:avLst/>
            </a:prstGeom>
            <a:noFill/>
          </p:spPr>
          <p:txBody>
            <a:bodyPr wrap="square" rtlCol="0">
              <a:spAutoFit/>
            </a:bodyPr>
            <a:lstStyle/>
            <a:p>
              <a:pPr algn="ctr"/>
              <a:r>
                <a:rPr lang="zh-CN" altLang="en-US" sz="1400" dirty="0">
                  <a:solidFill>
                    <a:schemeClr val="bg1"/>
                  </a:solidFill>
                  <a:latin typeface="微软雅黑" pitchFamily="34" charset="-122"/>
                  <a:ea typeface="微软雅黑" pitchFamily="34" charset="-122"/>
                </a:rPr>
                <a:t>是指个人获得公众信任、支持和赞许的程度，即公众对个人的整体印象和评价。潘金莲之所以臭名昭著，是因为她的品牌美誉度过低造成的。一个人可以一夜成名，快速提升知名度，但美誉度则需要通过长期的、细心的个人经营，十年如一日地保持良好的个人形象，才能建立起来。</a:t>
              </a:r>
            </a:p>
          </p:txBody>
        </p:sp>
      </p:grpSp>
    </p:spTree>
    <p:extLst>
      <p:ext uri="{BB962C8B-B14F-4D97-AF65-F5344CB8AC3E}">
        <p14:creationId xmlns:p14="http://schemas.microsoft.com/office/powerpoint/2010/main" val="269128176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grpId="0" nodeType="afterEffect">
                                  <p:stCondLst>
                                    <p:cond delay="0"/>
                                  </p:stCondLst>
                                  <p:childTnLst>
                                    <p:animMotion origin="layout" path="M -2.11932E-6 -2.22045E-16 L -2.11932E-6 -0.71389 " pathEditMode="relative" rAng="0" ptsTypes="AA">
                                      <p:cBhvr>
                                        <p:cTn id="6" dur="500" fill="hold"/>
                                        <p:tgtEl>
                                          <p:spTgt spid="4"/>
                                        </p:tgtEl>
                                        <p:attrNameLst>
                                          <p:attrName>ppt_x</p:attrName>
                                          <p:attrName>ppt_y</p:attrName>
                                        </p:attrNameLst>
                                      </p:cBhvr>
                                      <p:rCtr x="0" y="-35694"/>
                                    </p:animMotion>
                                  </p:childTnLst>
                                </p:cTn>
                              </p:par>
                            </p:childTnLst>
                          </p:cTn>
                        </p:par>
                        <p:par>
                          <p:cTn id="7" fill="hold">
                            <p:stCondLst>
                              <p:cond delay="500"/>
                            </p:stCondLst>
                            <p:childTnLst>
                              <p:par>
                                <p:cTn id="8" presetID="47" presetClass="entr" presetSubtype="0"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1000"/>
                                        <p:tgtEl>
                                          <p:spTgt spid="17"/>
                                        </p:tgtEl>
                                      </p:cBhvr>
                                    </p:animEffect>
                                    <p:anim calcmode="lin" valueType="num">
                                      <p:cBhvr>
                                        <p:cTn id="21" dur="1000" fill="hold"/>
                                        <p:tgtEl>
                                          <p:spTgt spid="17"/>
                                        </p:tgtEl>
                                        <p:attrNameLst>
                                          <p:attrName>ppt_x</p:attrName>
                                        </p:attrNameLst>
                                      </p:cBhvr>
                                      <p:tavLst>
                                        <p:tav tm="0">
                                          <p:val>
                                            <p:strVal val="#ppt_x"/>
                                          </p:val>
                                        </p:tav>
                                        <p:tav tm="100000">
                                          <p:val>
                                            <p:strVal val="#ppt_x"/>
                                          </p:val>
                                        </p:tav>
                                      </p:tavLst>
                                    </p:anim>
                                    <p:anim calcmode="lin" valueType="num">
                                      <p:cBhvr>
                                        <p:cTn id="22" dur="1000" fill="hold"/>
                                        <p:tgtEl>
                                          <p:spTgt spid="17"/>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3" presetClass="entr" presetSubtype="528" fill="hold" nodeType="afterEffect">
                                  <p:stCondLst>
                                    <p:cond delay="0"/>
                                  </p:stCondLst>
                                  <p:childTnLst>
                                    <p:set>
                                      <p:cBhvr>
                                        <p:cTn id="25" dur="1" fill="hold">
                                          <p:stCondLst>
                                            <p:cond delay="0"/>
                                          </p:stCondLst>
                                        </p:cTn>
                                        <p:tgtEl>
                                          <p:spTgt spid="42"/>
                                        </p:tgtEl>
                                        <p:attrNameLst>
                                          <p:attrName>style.visibility</p:attrName>
                                        </p:attrNameLst>
                                      </p:cBhvr>
                                      <p:to>
                                        <p:strVal val="visible"/>
                                      </p:to>
                                    </p:set>
                                    <p:anim calcmode="lin" valueType="num">
                                      <p:cBhvr>
                                        <p:cTn id="26" dur="500" fill="hold"/>
                                        <p:tgtEl>
                                          <p:spTgt spid="42"/>
                                        </p:tgtEl>
                                        <p:attrNameLst>
                                          <p:attrName>ppt_w</p:attrName>
                                        </p:attrNameLst>
                                      </p:cBhvr>
                                      <p:tavLst>
                                        <p:tav tm="0">
                                          <p:val>
                                            <p:fltVal val="0"/>
                                          </p:val>
                                        </p:tav>
                                        <p:tav tm="100000">
                                          <p:val>
                                            <p:strVal val="#ppt_w"/>
                                          </p:val>
                                        </p:tav>
                                      </p:tavLst>
                                    </p:anim>
                                    <p:anim calcmode="lin" valueType="num">
                                      <p:cBhvr>
                                        <p:cTn id="27" dur="500" fill="hold"/>
                                        <p:tgtEl>
                                          <p:spTgt spid="42"/>
                                        </p:tgtEl>
                                        <p:attrNameLst>
                                          <p:attrName>ppt_h</p:attrName>
                                        </p:attrNameLst>
                                      </p:cBhvr>
                                      <p:tavLst>
                                        <p:tav tm="0">
                                          <p:val>
                                            <p:fltVal val="0"/>
                                          </p:val>
                                        </p:tav>
                                        <p:tav tm="100000">
                                          <p:val>
                                            <p:strVal val="#ppt_h"/>
                                          </p:val>
                                        </p:tav>
                                      </p:tavLst>
                                    </p:anim>
                                    <p:anim calcmode="lin" valueType="num">
                                      <p:cBhvr>
                                        <p:cTn id="28" dur="500" fill="hold"/>
                                        <p:tgtEl>
                                          <p:spTgt spid="42"/>
                                        </p:tgtEl>
                                        <p:attrNameLst>
                                          <p:attrName>ppt_x</p:attrName>
                                        </p:attrNameLst>
                                      </p:cBhvr>
                                      <p:tavLst>
                                        <p:tav tm="0">
                                          <p:val>
                                            <p:fltVal val="0.5"/>
                                          </p:val>
                                        </p:tav>
                                        <p:tav tm="100000">
                                          <p:val>
                                            <p:strVal val="#ppt_x"/>
                                          </p:val>
                                        </p:tav>
                                      </p:tavLst>
                                    </p:anim>
                                    <p:anim calcmode="lin" valueType="num">
                                      <p:cBhvr>
                                        <p:cTn id="29" dur="500" fill="hold"/>
                                        <p:tgtEl>
                                          <p:spTgt spid="42"/>
                                        </p:tgtEl>
                                        <p:attrNameLst>
                                          <p:attrName>ppt_y</p:attrName>
                                        </p:attrNameLst>
                                      </p:cBhvr>
                                      <p:tavLst>
                                        <p:tav tm="0">
                                          <p:val>
                                            <p:fltVal val="0.5"/>
                                          </p:val>
                                        </p:tav>
                                        <p:tav tm="100000">
                                          <p:val>
                                            <p:strVal val="#ppt_y"/>
                                          </p:val>
                                        </p:tav>
                                      </p:tavLst>
                                    </p:anim>
                                  </p:childTnLst>
                                </p:cTn>
                              </p:par>
                              <p:par>
                                <p:cTn id="30" presetID="6" presetClass="emph" presetSubtype="0" autoRev="1" fill="hold" nodeType="withEffect">
                                  <p:stCondLst>
                                    <p:cond delay="500"/>
                                  </p:stCondLst>
                                  <p:childTnLst>
                                    <p:animScale>
                                      <p:cBhvr>
                                        <p:cTn id="31" dur="150" fill="hold"/>
                                        <p:tgtEl>
                                          <p:spTgt spid="42"/>
                                        </p:tgtEl>
                                      </p:cBhvr>
                                      <p:by x="108000" y="108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 grpId="0"/>
      <p:bldP spid="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椭圆 15"/>
          <p:cNvSpPr/>
          <p:nvPr/>
        </p:nvSpPr>
        <p:spPr>
          <a:xfrm>
            <a:off x="4223548" y="1202783"/>
            <a:ext cx="3478053" cy="3478053"/>
          </a:xfrm>
          <a:prstGeom prst="ellipse">
            <a:avLst/>
          </a:prstGeom>
          <a:blipFill>
            <a:blip r:embed="rId2" cstate="email">
              <a:extLst>
                <a:ext uri="{28A0092B-C50C-407E-A947-70E740481C1C}">
                  <a14:useLocalDpi xmlns:a14="http://schemas.microsoft.com/office/drawing/2010/main"/>
                </a:ext>
              </a:extLst>
            </a:blip>
            <a:stretch>
              <a:fillRect/>
            </a:stretch>
          </a:blipFill>
          <a:ln>
            <a:solidFill>
              <a:srgbClr val="FF0000"/>
            </a:solid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593119" y="1952712"/>
            <a:ext cx="461665" cy="4347690"/>
          </a:xfrm>
          <a:prstGeom prst="rect">
            <a:avLst/>
          </a:prstGeom>
          <a:noFill/>
        </p:spPr>
        <p:txBody>
          <a:bodyPr vert="eaVert" wrap="square" rtlCol="0">
            <a:spAutoFit/>
          </a:bodyPr>
          <a:lstStyle/>
          <a:p>
            <a:pPr algn="ctr"/>
            <a:r>
              <a:rPr lang="zh-CN" altLang="en-US" spc="150" dirty="0">
                <a:solidFill>
                  <a:srgbClr val="FC6204"/>
                </a:solidFill>
                <a:latin typeface="微软雅黑" pitchFamily="34" charset="-122"/>
                <a:ea typeface="微软雅黑" pitchFamily="34" charset="-122"/>
              </a:rPr>
              <a:t>个人品牌忠诚度</a:t>
            </a:r>
            <a:endParaRPr lang="en-US" spc="150" dirty="0">
              <a:solidFill>
                <a:srgbClr val="FC6204"/>
              </a:solidFill>
              <a:latin typeface="微软雅黑" pitchFamily="34" charset="-122"/>
              <a:ea typeface="微软雅黑" pitchFamily="34" charset="-122"/>
            </a:endParaRPr>
          </a:p>
        </p:txBody>
      </p:sp>
      <p:cxnSp>
        <p:nvCxnSpPr>
          <p:cNvPr id="3" name="直接连接符 2"/>
          <p:cNvCxnSpPr/>
          <p:nvPr/>
        </p:nvCxnSpPr>
        <p:spPr>
          <a:xfrm>
            <a:off x="1051010" y="1700583"/>
            <a:ext cx="0" cy="439306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sp>
        <p:nvSpPr>
          <p:cNvPr id="4" name="椭圆 3"/>
          <p:cNvSpPr/>
          <p:nvPr/>
        </p:nvSpPr>
        <p:spPr>
          <a:xfrm>
            <a:off x="910749" y="6885388"/>
            <a:ext cx="288038" cy="2880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3</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5" name="TextBox 4"/>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个人品牌资产</a:t>
            </a:r>
          </a:p>
        </p:txBody>
      </p:sp>
      <p:grpSp>
        <p:nvGrpSpPr>
          <p:cNvPr id="18" name="组合 17"/>
          <p:cNvGrpSpPr/>
          <p:nvPr/>
        </p:nvGrpSpPr>
        <p:grpSpPr>
          <a:xfrm>
            <a:off x="8472573" y="1090662"/>
            <a:ext cx="3492455" cy="3492455"/>
            <a:chOff x="8471470" y="1090967"/>
            <a:chExt cx="3492000" cy="3492000"/>
          </a:xfrm>
          <a:effectLst>
            <a:reflection blurRad="6350" stA="50000" endA="300" endPos="38500" dist="50800" dir="5400000" sy="-100000" algn="bl" rotWithShape="0"/>
          </a:effectLst>
        </p:grpSpPr>
        <p:sp>
          <p:nvSpPr>
            <p:cNvPr id="19" name="椭圆 18"/>
            <p:cNvSpPr/>
            <p:nvPr/>
          </p:nvSpPr>
          <p:spPr>
            <a:xfrm>
              <a:off x="8471470" y="1090967"/>
              <a:ext cx="3492000" cy="3492000"/>
            </a:xfrm>
            <a:prstGeom prst="ellipse">
              <a:avLst/>
            </a:prstGeom>
            <a:solidFill>
              <a:srgbClr val="FF9679">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8651470" y="1270967"/>
              <a:ext cx="3132000" cy="3132000"/>
            </a:xfrm>
            <a:prstGeom prst="ellipse">
              <a:avLst/>
            </a:prstGeom>
            <a:solidFill>
              <a:srgbClr val="BE1247"/>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21" name="TextBox 20">
              <a:hlinkClick r:id="" action="ppaction://noaction"/>
            </p:cNvPr>
            <p:cNvSpPr txBox="1"/>
            <p:nvPr/>
          </p:nvSpPr>
          <p:spPr>
            <a:xfrm>
              <a:off x="8975526" y="2252191"/>
              <a:ext cx="2632301" cy="1323439"/>
            </a:xfrm>
            <a:prstGeom prst="rect">
              <a:avLst/>
            </a:prstGeom>
            <a:noFill/>
          </p:spPr>
          <p:txBody>
            <a:bodyPr wrap="square" rtlCol="0">
              <a:spAutoFit/>
            </a:bodyPr>
            <a:lstStyle/>
            <a:p>
              <a:pPr algn="ctr"/>
              <a:r>
                <a:rPr lang="zh-CN" altLang="en-US" sz="1600" dirty="0">
                  <a:solidFill>
                    <a:schemeClr val="bg1"/>
                  </a:solidFill>
                  <a:latin typeface="微软雅黑" pitchFamily="34" charset="-122"/>
                  <a:ea typeface="微软雅黑" pitchFamily="34" charset="-122"/>
                </a:rPr>
                <a:t>是指个人被持续关注、持续认可、持续支持、持续获得机会的程度。如同粉丝对明星的忠诚。个人品牌忠诚度是个人品牌打造的终极目标。</a:t>
              </a:r>
            </a:p>
          </p:txBody>
        </p:sp>
      </p:grpSp>
      <p:grpSp>
        <p:nvGrpSpPr>
          <p:cNvPr id="22" name="组合 21"/>
          <p:cNvGrpSpPr/>
          <p:nvPr/>
        </p:nvGrpSpPr>
        <p:grpSpPr>
          <a:xfrm>
            <a:off x="1852569" y="2116919"/>
            <a:ext cx="1655788" cy="1655788"/>
            <a:chOff x="1852328" y="2117090"/>
            <a:chExt cx="1655572" cy="1655572"/>
          </a:xfrm>
          <a:effectLst>
            <a:reflection blurRad="6350" stA="50000" endA="300" endPos="38500" dist="50800" dir="5400000" sy="-100000" algn="bl" rotWithShape="0"/>
          </a:effectLst>
        </p:grpSpPr>
        <p:sp>
          <p:nvSpPr>
            <p:cNvPr id="28" name="椭圆 27"/>
            <p:cNvSpPr/>
            <p:nvPr/>
          </p:nvSpPr>
          <p:spPr>
            <a:xfrm>
              <a:off x="1852329" y="2117090"/>
              <a:ext cx="1655571" cy="1655572"/>
            </a:xfrm>
            <a:prstGeom prst="ellipse">
              <a:avLst/>
            </a:prstGeom>
            <a:gradFill flip="none" rotWithShape="1">
              <a:gsLst>
                <a:gs pos="0">
                  <a:srgbClr val="BE1247"/>
                </a:gs>
                <a:gs pos="27000">
                  <a:srgbClr val="D2144F"/>
                </a:gs>
                <a:gs pos="66000">
                  <a:srgbClr val="BE1247">
                    <a:alpha val="69000"/>
                  </a:srgbClr>
                </a:gs>
                <a:gs pos="100000">
                  <a:srgbClr val="FA9496">
                    <a:alpha val="50000"/>
                  </a:srgbClr>
                </a:gs>
              </a:gsLst>
              <a:lin ang="162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29" name="椭圆 28"/>
            <p:cNvSpPr/>
            <p:nvPr/>
          </p:nvSpPr>
          <p:spPr>
            <a:xfrm>
              <a:off x="1852328" y="2117090"/>
              <a:ext cx="1655571" cy="1655572"/>
            </a:xfrm>
            <a:prstGeom prst="ellipse">
              <a:avLst/>
            </a:prstGeom>
            <a:gradFill flip="none" rotWithShape="1">
              <a:gsLst>
                <a:gs pos="68000">
                  <a:srgbClr val="BE1247">
                    <a:alpha val="80000"/>
                  </a:srgbClr>
                </a:gs>
                <a:gs pos="80000">
                  <a:schemeClr val="bg1">
                    <a:alpha val="0"/>
                  </a:schemeClr>
                </a:gs>
                <a:gs pos="52000">
                  <a:schemeClr val="bg1">
                    <a:alpha val="0"/>
                  </a:schemeClr>
                </a:gs>
              </a:gsLst>
              <a:path path="circle">
                <a:fillToRect l="50000" t="50000" r="50000" b="50000"/>
              </a:path>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31" name="椭圆 30"/>
            <p:cNvSpPr/>
            <p:nvPr/>
          </p:nvSpPr>
          <p:spPr>
            <a:xfrm>
              <a:off x="2335204" y="2177489"/>
              <a:ext cx="689821" cy="341981"/>
            </a:xfrm>
            <a:prstGeom prst="ellipse">
              <a:avLst/>
            </a:prstGeom>
            <a:gradFill flip="none" rotWithShape="1">
              <a:gsLst>
                <a:gs pos="84000">
                  <a:schemeClr val="bg1">
                    <a:alpha val="0"/>
                  </a:schemeClr>
                </a:gs>
                <a:gs pos="12000">
                  <a:schemeClr val="bg1">
                    <a:alpha val="6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32" name="TextBox 31"/>
            <p:cNvSpPr txBox="1">
              <a:spLocks noChangeArrowheads="1"/>
            </p:cNvSpPr>
            <p:nvPr/>
          </p:nvSpPr>
          <p:spPr bwMode="auto">
            <a:xfrm flipH="1">
              <a:off x="2144190" y="2636912"/>
              <a:ext cx="1111172" cy="400110"/>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000" b="1" kern="0" dirty="0">
                  <a:solidFill>
                    <a:prstClr val="white"/>
                  </a:solidFill>
                  <a:latin typeface="微软雅黑" pitchFamily="34" charset="-122"/>
                  <a:ea typeface="微软雅黑" pitchFamily="34" charset="-122"/>
                </a:rPr>
                <a:t>忠诚度</a:t>
              </a:r>
              <a:endParaRPr lang="en-US" altLang="zh-CN" sz="2000" b="1" kern="0" dirty="0">
                <a:solidFill>
                  <a:prstClr val="white"/>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59084011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grpId="0" nodeType="afterEffect">
                                  <p:stCondLst>
                                    <p:cond delay="0"/>
                                  </p:stCondLst>
                                  <p:childTnLst>
                                    <p:animMotion origin="layout" path="M -2.11932E-6 -2.22045E-16 L -2.11932E-6 -0.71389 " pathEditMode="relative" rAng="0" ptsTypes="AA">
                                      <p:cBhvr>
                                        <p:cTn id="6" dur="500" fill="hold"/>
                                        <p:tgtEl>
                                          <p:spTgt spid="4"/>
                                        </p:tgtEl>
                                        <p:attrNameLst>
                                          <p:attrName>ppt_x</p:attrName>
                                          <p:attrName>ppt_y</p:attrName>
                                        </p:attrNameLst>
                                      </p:cBhvr>
                                      <p:rCtr x="0" y="-35694"/>
                                    </p:animMotion>
                                  </p:childTnLst>
                                </p:cTn>
                              </p:par>
                            </p:childTnLst>
                          </p:cTn>
                        </p:par>
                        <p:par>
                          <p:cTn id="7" fill="hold">
                            <p:stCondLst>
                              <p:cond delay="500"/>
                            </p:stCondLst>
                            <p:childTnLst>
                              <p:par>
                                <p:cTn id="8" presetID="47" presetClass="entr" presetSubtype="0"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1000"/>
                                        <p:tgtEl>
                                          <p:spTgt spid="22"/>
                                        </p:tgtEl>
                                      </p:cBhvr>
                                    </p:animEffect>
                                    <p:anim calcmode="lin" valueType="num">
                                      <p:cBhvr>
                                        <p:cTn id="16" dur="1000" fill="hold"/>
                                        <p:tgtEl>
                                          <p:spTgt spid="22"/>
                                        </p:tgtEl>
                                        <p:attrNameLst>
                                          <p:attrName>ppt_x</p:attrName>
                                        </p:attrNameLst>
                                      </p:cBhvr>
                                      <p:tavLst>
                                        <p:tav tm="0">
                                          <p:val>
                                            <p:strVal val="#ppt_x"/>
                                          </p:val>
                                        </p:tav>
                                        <p:tav tm="100000">
                                          <p:val>
                                            <p:strVal val="#ppt_x"/>
                                          </p:val>
                                        </p:tav>
                                      </p:tavLst>
                                    </p:anim>
                                    <p:anim calcmode="lin" valueType="num">
                                      <p:cBhvr>
                                        <p:cTn id="17" dur="1000" fill="hold"/>
                                        <p:tgtEl>
                                          <p:spTgt spid="22"/>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1000"/>
                                        <p:tgtEl>
                                          <p:spTgt spid="16"/>
                                        </p:tgtEl>
                                      </p:cBhvr>
                                    </p:animEffect>
                                    <p:anim calcmode="lin" valueType="num">
                                      <p:cBhvr>
                                        <p:cTn id="21" dur="1000" fill="hold"/>
                                        <p:tgtEl>
                                          <p:spTgt spid="16"/>
                                        </p:tgtEl>
                                        <p:attrNameLst>
                                          <p:attrName>ppt_x</p:attrName>
                                        </p:attrNameLst>
                                      </p:cBhvr>
                                      <p:tavLst>
                                        <p:tav tm="0">
                                          <p:val>
                                            <p:strVal val="#ppt_x"/>
                                          </p:val>
                                        </p:tav>
                                        <p:tav tm="100000">
                                          <p:val>
                                            <p:strVal val="#ppt_x"/>
                                          </p:val>
                                        </p:tav>
                                      </p:tavLst>
                                    </p:anim>
                                    <p:anim calcmode="lin" valueType="num">
                                      <p:cBhvr>
                                        <p:cTn id="22" dur="1000" fill="hold"/>
                                        <p:tgtEl>
                                          <p:spTgt spid="16"/>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3" presetClass="entr" presetSubtype="528"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 calcmode="lin" valueType="num">
                                      <p:cBhvr>
                                        <p:cTn id="28" dur="500" fill="hold"/>
                                        <p:tgtEl>
                                          <p:spTgt spid="18"/>
                                        </p:tgtEl>
                                        <p:attrNameLst>
                                          <p:attrName>ppt_x</p:attrName>
                                        </p:attrNameLst>
                                      </p:cBhvr>
                                      <p:tavLst>
                                        <p:tav tm="0">
                                          <p:val>
                                            <p:fltVal val="0.5"/>
                                          </p:val>
                                        </p:tav>
                                        <p:tav tm="100000">
                                          <p:val>
                                            <p:strVal val="#ppt_x"/>
                                          </p:val>
                                        </p:tav>
                                      </p:tavLst>
                                    </p:anim>
                                    <p:anim calcmode="lin" valueType="num">
                                      <p:cBhvr>
                                        <p:cTn id="29" dur="500" fill="hold"/>
                                        <p:tgtEl>
                                          <p:spTgt spid="18"/>
                                        </p:tgtEl>
                                        <p:attrNameLst>
                                          <p:attrName>ppt_y</p:attrName>
                                        </p:attrNameLst>
                                      </p:cBhvr>
                                      <p:tavLst>
                                        <p:tav tm="0">
                                          <p:val>
                                            <p:fltVal val="0.5"/>
                                          </p:val>
                                        </p:tav>
                                        <p:tav tm="100000">
                                          <p:val>
                                            <p:strVal val="#ppt_y"/>
                                          </p:val>
                                        </p:tav>
                                      </p:tavLst>
                                    </p:anim>
                                  </p:childTnLst>
                                </p:cTn>
                              </p:par>
                              <p:par>
                                <p:cTn id="30" presetID="6" presetClass="emph" presetSubtype="0" autoRev="1" fill="hold" nodeType="withEffect">
                                  <p:stCondLst>
                                    <p:cond delay="500"/>
                                  </p:stCondLst>
                                  <p:childTnLst>
                                    <p:animScale>
                                      <p:cBhvr>
                                        <p:cTn id="31" dur="150" fill="hold"/>
                                        <p:tgtEl>
                                          <p:spTgt spid="18"/>
                                        </p:tgtEl>
                                      </p:cBhvr>
                                      <p:by x="108000" y="108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 grpId="0"/>
      <p:bldP spid="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solidFill>
                  <a:schemeClr val="accent2"/>
                </a:solidFill>
              </a:rPr>
              <a:t>目录</a:t>
            </a:r>
          </a:p>
        </p:txBody>
      </p:sp>
      <p:sp>
        <p:nvSpPr>
          <p:cNvPr id="3" name="斜纹 2"/>
          <p:cNvSpPr/>
          <p:nvPr/>
        </p:nvSpPr>
        <p:spPr>
          <a:xfrm rot="10800000" flipV="1">
            <a:off x="11065199" y="-10292"/>
            <a:ext cx="1126801" cy="990702"/>
          </a:xfrm>
          <a:prstGeom prst="diagStripe">
            <a:avLst/>
          </a:prstGeom>
          <a:ln/>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zh-CN" altLang="en-US" kern="0" dirty="0">
              <a:solidFill>
                <a:sysClr val="windowText" lastClr="000000"/>
              </a:solidFill>
              <a:ea typeface="微软雅黑"/>
            </a:endParaRPr>
          </a:p>
        </p:txBody>
      </p:sp>
      <p:sp>
        <p:nvSpPr>
          <p:cNvPr id="4" name="TextBox 3"/>
          <p:cNvSpPr txBox="1"/>
          <p:nvPr/>
        </p:nvSpPr>
        <p:spPr>
          <a:xfrm rot="2502323">
            <a:off x="11390933" y="208940"/>
            <a:ext cx="800323" cy="338598"/>
          </a:xfrm>
          <a:prstGeom prst="rect">
            <a:avLst/>
          </a:prstGeom>
          <a:noFill/>
        </p:spPr>
        <p:txBody>
          <a:bodyPr wrap="none" rtlCol="0">
            <a:spAutoFit/>
          </a:bodyPr>
          <a:lstStyle/>
          <a:p>
            <a:r>
              <a:rPr lang="zh-CN" altLang="en-US" sz="1600" dirty="0">
                <a:solidFill>
                  <a:prstClr val="white"/>
                </a:solidFill>
                <a:latin typeface="微软雅黑" pitchFamily="34" charset="-122"/>
                <a:ea typeface="微软雅黑" pitchFamily="34" charset="-122"/>
              </a:rPr>
              <a:t>过渡页</a:t>
            </a:r>
          </a:p>
        </p:txBody>
      </p:sp>
      <p:sp>
        <p:nvSpPr>
          <p:cNvPr id="14" name="燕尾形 13"/>
          <p:cNvSpPr/>
          <p:nvPr/>
        </p:nvSpPr>
        <p:spPr>
          <a:xfrm>
            <a:off x="3719707" y="1268478"/>
            <a:ext cx="2520328" cy="504066"/>
          </a:xfrm>
          <a:prstGeom prst="chevron">
            <a:avLst>
              <a:gd name="adj" fmla="val 17852"/>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a:lnSpc>
                <a:spcPct val="120000"/>
              </a:lnSpc>
            </a:pPr>
            <a:r>
              <a:rPr lang="zh-CN" altLang="en-US" kern="0" dirty="0">
                <a:solidFill>
                  <a:srgbClr val="4D4D4D"/>
                </a:solidFill>
                <a:latin typeface="微软雅黑" pitchFamily="34" charset="-122"/>
                <a:ea typeface="微软雅黑" pitchFamily="34" charset="-122"/>
              </a:rPr>
              <a:t>个人品牌价值与资产</a:t>
            </a:r>
          </a:p>
        </p:txBody>
      </p:sp>
      <p:sp>
        <p:nvSpPr>
          <p:cNvPr id="12" name="燕尾形 11"/>
          <p:cNvSpPr/>
          <p:nvPr/>
        </p:nvSpPr>
        <p:spPr>
          <a:xfrm>
            <a:off x="6456367" y="1268478"/>
            <a:ext cx="2520328" cy="504066"/>
          </a:xfrm>
          <a:prstGeom prst="chevron">
            <a:avLst>
              <a:gd name="adj" fmla="val 17852"/>
            </a:avLst>
          </a:prstGeom>
          <a:gradFill>
            <a:gsLst>
              <a:gs pos="33000">
                <a:srgbClr val="C00000">
                  <a:lumMod val="60000"/>
                  <a:lumOff val="40000"/>
                </a:srgbClr>
              </a:gs>
              <a:gs pos="100000">
                <a:srgbClr val="C0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eaLnBrk="0" fontAlgn="base" hangingPunct="0">
              <a:lnSpc>
                <a:spcPct val="120000"/>
              </a:lnSpc>
              <a:spcBef>
                <a:spcPct val="0"/>
              </a:spcBef>
              <a:spcAft>
                <a:spcPct val="0"/>
              </a:spcAft>
            </a:pPr>
            <a:r>
              <a:rPr lang="zh-CN" altLang="en-US" kern="0" dirty="0">
                <a:solidFill>
                  <a:srgbClr val="F9F9F9"/>
                </a:solidFill>
                <a:latin typeface="Impact" pitchFamily="34" charset="0"/>
                <a:ea typeface="微软雅黑" pitchFamily="34" charset="-122"/>
              </a:rPr>
              <a:t>个人品牌建设理念</a:t>
            </a:r>
          </a:p>
        </p:txBody>
      </p:sp>
      <p:sp>
        <p:nvSpPr>
          <p:cNvPr id="10" name="燕尾形 9"/>
          <p:cNvSpPr/>
          <p:nvPr/>
        </p:nvSpPr>
        <p:spPr>
          <a:xfrm>
            <a:off x="9193027" y="1268478"/>
            <a:ext cx="2520328" cy="504066"/>
          </a:xfrm>
          <a:prstGeom prst="chevron">
            <a:avLst>
              <a:gd name="adj" fmla="val 17852"/>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a:lnSpc>
                <a:spcPct val="120000"/>
              </a:lnSpc>
            </a:pPr>
            <a:r>
              <a:rPr lang="zh-CN" altLang="en-US" kern="0" dirty="0">
                <a:solidFill>
                  <a:srgbClr val="4D4D4D"/>
                </a:solidFill>
                <a:latin typeface="微软雅黑" pitchFamily="34" charset="-122"/>
                <a:ea typeface="微软雅黑" pitchFamily="34" charset="-122"/>
              </a:rPr>
              <a:t>个人品牌建设实施</a:t>
            </a:r>
          </a:p>
        </p:txBody>
      </p:sp>
      <p:sp>
        <p:nvSpPr>
          <p:cNvPr id="19" name="五边形 18"/>
          <p:cNvSpPr/>
          <p:nvPr/>
        </p:nvSpPr>
        <p:spPr>
          <a:xfrm>
            <a:off x="982766" y="1268478"/>
            <a:ext cx="2520328" cy="504066"/>
          </a:xfrm>
          <a:prstGeom prst="homePlate">
            <a:avLst>
              <a:gd name="adj" fmla="val 19708"/>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a:lnSpc>
                <a:spcPct val="120000"/>
              </a:lnSpc>
            </a:pPr>
            <a:r>
              <a:rPr lang="zh-CN" altLang="en-US" kern="0" dirty="0">
                <a:solidFill>
                  <a:srgbClr val="4D4D4D"/>
                </a:solidFill>
                <a:latin typeface="微软雅黑" pitchFamily="34" charset="-122"/>
                <a:ea typeface="微软雅黑" pitchFamily="34" charset="-122"/>
              </a:rPr>
              <a:t>个人品牌概述</a:t>
            </a:r>
          </a:p>
        </p:txBody>
      </p:sp>
      <p:pic>
        <p:nvPicPr>
          <p:cNvPr id="20" name="Picture 5" descr="C:\Documents and Settings\tdz\桌面\品牌价值1.jpg"/>
          <p:cNvPicPr>
            <a:picLocks noChangeAspect="1" noChangeArrowheads="1"/>
          </p:cNvPicPr>
          <p:nvPr/>
        </p:nvPicPr>
        <p:blipFill>
          <a:blip r:embed="rId2" cstate="email">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a:fillRect/>
          </a:stretch>
        </p:blipFill>
        <p:spPr bwMode="auto">
          <a:xfrm>
            <a:off x="3809718" y="1988652"/>
            <a:ext cx="2340305" cy="3744488"/>
          </a:xfrm>
          <a:prstGeom prst="rect">
            <a:avLst/>
          </a:prstGeom>
          <a:noFill/>
          <a:ln w="28575">
            <a:solidFill>
              <a:schemeClr val="bg1">
                <a:lumMod val="95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074" name="Picture 2" descr="C:\Documents and Settings\tdz\桌面\概述.jpg"/>
          <p:cNvPicPr>
            <a:picLocks noChangeAspect="1" noChangeArrowheads="1"/>
          </p:cNvPicPr>
          <p:nvPr/>
        </p:nvPicPr>
        <p:blipFill>
          <a:blip r:embed="rId4" cstate="email">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a:stretch>
            <a:fillRect/>
          </a:stretch>
        </p:blipFill>
        <p:spPr bwMode="auto">
          <a:xfrm>
            <a:off x="1072778" y="1988652"/>
            <a:ext cx="2340305" cy="3744488"/>
          </a:xfrm>
          <a:prstGeom prst="rect">
            <a:avLst/>
          </a:prstGeom>
          <a:noFill/>
          <a:ln w="28575">
            <a:solidFill>
              <a:schemeClr val="bg1">
                <a:lumMod val="95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075" name="Picture 3" descr="C:\Documents and Settings\tdz\桌面\杜拉拉.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546379" y="1988652"/>
            <a:ext cx="2340305" cy="3744488"/>
          </a:xfrm>
          <a:prstGeom prst="rect">
            <a:avLst/>
          </a:prstGeom>
          <a:noFill/>
          <a:ln w="28575">
            <a:solidFill>
              <a:srgbClr val="FF0066"/>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076" name="Picture 4" descr="C:\Documents and Settings\tdz\桌面\百度HR刘冬.jpg"/>
          <p:cNvPicPr>
            <a:picLocks noChangeAspect="1" noChangeArrowheads="1"/>
          </p:cNvPicPr>
          <p:nvPr/>
        </p:nvPicPr>
        <p:blipFill>
          <a:blip r:embed="rId7" cstate="email">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a:ext>
            </a:extLst>
          </a:blip>
          <a:srcRect/>
          <a:stretch>
            <a:fillRect/>
          </a:stretch>
        </p:blipFill>
        <p:spPr bwMode="auto">
          <a:xfrm>
            <a:off x="9283039" y="1988652"/>
            <a:ext cx="2340305" cy="3744488"/>
          </a:xfrm>
          <a:prstGeom prst="rect">
            <a:avLst/>
          </a:prstGeom>
          <a:noFill/>
          <a:ln w="28575">
            <a:solidFill>
              <a:schemeClr val="bg1">
                <a:lumMod val="95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1918992" y="5868298"/>
            <a:ext cx="3528851" cy="369380"/>
          </a:xfrm>
          <a:prstGeom prst="rect">
            <a:avLst/>
          </a:prstGeom>
          <a:noFill/>
        </p:spPr>
        <p:txBody>
          <a:bodyPr wrap="square" lIns="0" rtlCol="0">
            <a:spAutoFit/>
          </a:bodyPr>
          <a:lstStyle/>
          <a:p>
            <a:r>
              <a:rPr lang="zh-CN" altLang="en-US" dirty="0">
                <a:solidFill>
                  <a:srgbClr val="FF0000"/>
                </a:solidFill>
                <a:latin typeface="微软雅黑" pitchFamily="34" charset="-122"/>
                <a:ea typeface="微软雅黑" pitchFamily="34" charset="-122"/>
              </a:rPr>
              <a:t>个人品牌建设理念</a:t>
            </a:r>
          </a:p>
        </p:txBody>
      </p:sp>
    </p:spTree>
    <p:extLst>
      <p:ext uri="{BB962C8B-B14F-4D97-AF65-F5344CB8AC3E}">
        <p14:creationId xmlns:p14="http://schemas.microsoft.com/office/powerpoint/2010/main" val="3471570024"/>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1" fill="hold" grpId="0" nodeType="clickEffect">
                                  <p:stCondLst>
                                    <p:cond delay="0"/>
                                  </p:stCondLst>
                                  <p:childTnLst>
                                    <p:anim calcmode="lin" valueType="num">
                                      <p:cBhvr additive="base">
                                        <p:cTn id="6" dur="200"/>
                                        <p:tgtEl>
                                          <p:spTgt spid="19"/>
                                        </p:tgtEl>
                                        <p:attrNameLst>
                                          <p:attrName>ppt_x</p:attrName>
                                        </p:attrNameLst>
                                      </p:cBhvr>
                                      <p:tavLst>
                                        <p:tav tm="0">
                                          <p:val>
                                            <p:strVal val="ppt_x"/>
                                          </p:val>
                                        </p:tav>
                                        <p:tav tm="100000">
                                          <p:val>
                                            <p:strVal val="ppt_x"/>
                                          </p:val>
                                        </p:tav>
                                      </p:tavLst>
                                    </p:anim>
                                    <p:anim calcmode="lin" valueType="num">
                                      <p:cBhvr additive="base">
                                        <p:cTn id="7" dur="200"/>
                                        <p:tgtEl>
                                          <p:spTgt spid="19"/>
                                        </p:tgtEl>
                                        <p:attrNameLst>
                                          <p:attrName>ppt_y</p:attrName>
                                        </p:attrNameLst>
                                      </p:cBhvr>
                                      <p:tavLst>
                                        <p:tav tm="0">
                                          <p:val>
                                            <p:strVal val="ppt_y"/>
                                          </p:val>
                                        </p:tav>
                                        <p:tav tm="100000">
                                          <p:val>
                                            <p:strVal val="0-ppt_h/2"/>
                                          </p:val>
                                        </p:tav>
                                      </p:tavLst>
                                    </p:anim>
                                    <p:set>
                                      <p:cBhvr>
                                        <p:cTn id="8" dur="1" fill="hold">
                                          <p:stCondLst>
                                            <p:cond delay="199"/>
                                          </p:stCondLst>
                                        </p:cTn>
                                        <p:tgtEl>
                                          <p:spTgt spid="19"/>
                                        </p:tgtEl>
                                        <p:attrNameLst>
                                          <p:attrName>style.visibility</p:attrName>
                                        </p:attrNameLst>
                                      </p:cBhvr>
                                      <p:to>
                                        <p:strVal val="hidden"/>
                                      </p:to>
                                    </p:set>
                                  </p:childTnLst>
                                </p:cTn>
                              </p:par>
                              <p:par>
                                <p:cTn id="9" presetID="2" presetClass="exit" presetSubtype="1" fill="hold" grpId="0" nodeType="withEffect">
                                  <p:stCondLst>
                                    <p:cond delay="100"/>
                                  </p:stCondLst>
                                  <p:childTnLst>
                                    <p:anim calcmode="lin" valueType="num">
                                      <p:cBhvr additive="base">
                                        <p:cTn id="10" dur="200"/>
                                        <p:tgtEl>
                                          <p:spTgt spid="14"/>
                                        </p:tgtEl>
                                        <p:attrNameLst>
                                          <p:attrName>ppt_x</p:attrName>
                                        </p:attrNameLst>
                                      </p:cBhvr>
                                      <p:tavLst>
                                        <p:tav tm="0">
                                          <p:val>
                                            <p:strVal val="ppt_x"/>
                                          </p:val>
                                        </p:tav>
                                        <p:tav tm="100000">
                                          <p:val>
                                            <p:strVal val="ppt_x"/>
                                          </p:val>
                                        </p:tav>
                                      </p:tavLst>
                                    </p:anim>
                                    <p:anim calcmode="lin" valueType="num">
                                      <p:cBhvr additive="base">
                                        <p:cTn id="11" dur="200"/>
                                        <p:tgtEl>
                                          <p:spTgt spid="14"/>
                                        </p:tgtEl>
                                        <p:attrNameLst>
                                          <p:attrName>ppt_y</p:attrName>
                                        </p:attrNameLst>
                                      </p:cBhvr>
                                      <p:tavLst>
                                        <p:tav tm="0">
                                          <p:val>
                                            <p:strVal val="ppt_y"/>
                                          </p:val>
                                        </p:tav>
                                        <p:tav tm="100000">
                                          <p:val>
                                            <p:strVal val="0-ppt_h/2"/>
                                          </p:val>
                                        </p:tav>
                                      </p:tavLst>
                                    </p:anim>
                                    <p:set>
                                      <p:cBhvr>
                                        <p:cTn id="12" dur="1" fill="hold">
                                          <p:stCondLst>
                                            <p:cond delay="199"/>
                                          </p:stCondLst>
                                        </p:cTn>
                                        <p:tgtEl>
                                          <p:spTgt spid="14"/>
                                        </p:tgtEl>
                                        <p:attrNameLst>
                                          <p:attrName>style.visibility</p:attrName>
                                        </p:attrNameLst>
                                      </p:cBhvr>
                                      <p:to>
                                        <p:strVal val="hidden"/>
                                      </p:to>
                                    </p:set>
                                  </p:childTnLst>
                                </p:cTn>
                              </p:par>
                              <p:par>
                                <p:cTn id="13" presetID="2" presetClass="exit" presetSubtype="1" fill="hold" grpId="0" nodeType="withEffect">
                                  <p:stCondLst>
                                    <p:cond delay="300"/>
                                  </p:stCondLst>
                                  <p:childTnLst>
                                    <p:anim calcmode="lin" valueType="num">
                                      <p:cBhvr additive="base">
                                        <p:cTn id="14" dur="200"/>
                                        <p:tgtEl>
                                          <p:spTgt spid="10"/>
                                        </p:tgtEl>
                                        <p:attrNameLst>
                                          <p:attrName>ppt_x</p:attrName>
                                        </p:attrNameLst>
                                      </p:cBhvr>
                                      <p:tavLst>
                                        <p:tav tm="0">
                                          <p:val>
                                            <p:strVal val="ppt_x"/>
                                          </p:val>
                                        </p:tav>
                                        <p:tav tm="100000">
                                          <p:val>
                                            <p:strVal val="ppt_x"/>
                                          </p:val>
                                        </p:tav>
                                      </p:tavLst>
                                    </p:anim>
                                    <p:anim calcmode="lin" valueType="num">
                                      <p:cBhvr additive="base">
                                        <p:cTn id="15" dur="200"/>
                                        <p:tgtEl>
                                          <p:spTgt spid="10"/>
                                        </p:tgtEl>
                                        <p:attrNameLst>
                                          <p:attrName>ppt_y</p:attrName>
                                        </p:attrNameLst>
                                      </p:cBhvr>
                                      <p:tavLst>
                                        <p:tav tm="0">
                                          <p:val>
                                            <p:strVal val="ppt_y"/>
                                          </p:val>
                                        </p:tav>
                                        <p:tav tm="100000">
                                          <p:val>
                                            <p:strVal val="0-ppt_h/2"/>
                                          </p:val>
                                        </p:tav>
                                      </p:tavLst>
                                    </p:anim>
                                    <p:set>
                                      <p:cBhvr>
                                        <p:cTn id="16" dur="1" fill="hold">
                                          <p:stCondLst>
                                            <p:cond delay="199"/>
                                          </p:stCondLst>
                                        </p:cTn>
                                        <p:tgtEl>
                                          <p:spTgt spid="10"/>
                                        </p:tgtEl>
                                        <p:attrNameLst>
                                          <p:attrName>style.visibility</p:attrName>
                                        </p:attrNameLst>
                                      </p:cBhvr>
                                      <p:to>
                                        <p:strVal val="hidden"/>
                                      </p:to>
                                    </p:set>
                                  </p:childTnLst>
                                </p:cTn>
                              </p:par>
                              <p:par>
                                <p:cTn id="17" presetID="2" presetClass="exit" presetSubtype="9" fill="hold" nodeType="withEffect">
                                  <p:stCondLst>
                                    <p:cond delay="0"/>
                                  </p:stCondLst>
                                  <p:childTnLst>
                                    <p:anim calcmode="lin" valueType="num">
                                      <p:cBhvr additive="base">
                                        <p:cTn id="18" dur="500"/>
                                        <p:tgtEl>
                                          <p:spTgt spid="3074"/>
                                        </p:tgtEl>
                                        <p:attrNameLst>
                                          <p:attrName>ppt_x</p:attrName>
                                        </p:attrNameLst>
                                      </p:cBhvr>
                                      <p:tavLst>
                                        <p:tav tm="0">
                                          <p:val>
                                            <p:strVal val="ppt_x"/>
                                          </p:val>
                                        </p:tav>
                                        <p:tav tm="100000">
                                          <p:val>
                                            <p:strVal val="0-ppt_w/2"/>
                                          </p:val>
                                        </p:tav>
                                      </p:tavLst>
                                    </p:anim>
                                    <p:anim calcmode="lin" valueType="num">
                                      <p:cBhvr additive="base">
                                        <p:cTn id="19" dur="500"/>
                                        <p:tgtEl>
                                          <p:spTgt spid="3074"/>
                                        </p:tgtEl>
                                        <p:attrNameLst>
                                          <p:attrName>ppt_y</p:attrName>
                                        </p:attrNameLst>
                                      </p:cBhvr>
                                      <p:tavLst>
                                        <p:tav tm="0">
                                          <p:val>
                                            <p:strVal val="ppt_y"/>
                                          </p:val>
                                        </p:tav>
                                        <p:tav tm="100000">
                                          <p:val>
                                            <p:strVal val="0-ppt_h/2"/>
                                          </p:val>
                                        </p:tav>
                                      </p:tavLst>
                                    </p:anim>
                                    <p:set>
                                      <p:cBhvr>
                                        <p:cTn id="20" dur="1" fill="hold">
                                          <p:stCondLst>
                                            <p:cond delay="499"/>
                                          </p:stCondLst>
                                        </p:cTn>
                                        <p:tgtEl>
                                          <p:spTgt spid="3074"/>
                                        </p:tgtEl>
                                        <p:attrNameLst>
                                          <p:attrName>style.visibility</p:attrName>
                                        </p:attrNameLst>
                                      </p:cBhvr>
                                      <p:to>
                                        <p:strVal val="hidden"/>
                                      </p:to>
                                    </p:set>
                                  </p:childTnLst>
                                </p:cTn>
                              </p:par>
                              <p:par>
                                <p:cTn id="21" presetID="8" presetClass="emph" presetSubtype="0" fill="hold" nodeType="withEffect">
                                  <p:stCondLst>
                                    <p:cond delay="0"/>
                                  </p:stCondLst>
                                  <p:childTnLst>
                                    <p:animRot by="21600000">
                                      <p:cBhvr>
                                        <p:cTn id="22" dur="500" fill="hold"/>
                                        <p:tgtEl>
                                          <p:spTgt spid="3074"/>
                                        </p:tgtEl>
                                        <p:attrNameLst>
                                          <p:attrName>r</p:attrName>
                                        </p:attrNameLst>
                                      </p:cBhvr>
                                    </p:animRot>
                                  </p:childTnLst>
                                </p:cTn>
                              </p:par>
                              <p:par>
                                <p:cTn id="23" presetID="2" presetClass="exit" presetSubtype="9" fill="hold" nodeType="withEffect">
                                  <p:stCondLst>
                                    <p:cond delay="100"/>
                                  </p:stCondLst>
                                  <p:childTnLst>
                                    <p:anim calcmode="lin" valueType="num">
                                      <p:cBhvr additive="base">
                                        <p:cTn id="24" dur="500"/>
                                        <p:tgtEl>
                                          <p:spTgt spid="20"/>
                                        </p:tgtEl>
                                        <p:attrNameLst>
                                          <p:attrName>ppt_x</p:attrName>
                                        </p:attrNameLst>
                                      </p:cBhvr>
                                      <p:tavLst>
                                        <p:tav tm="0">
                                          <p:val>
                                            <p:strVal val="ppt_x"/>
                                          </p:val>
                                        </p:tav>
                                        <p:tav tm="100000">
                                          <p:val>
                                            <p:strVal val="0-ppt_w/2"/>
                                          </p:val>
                                        </p:tav>
                                      </p:tavLst>
                                    </p:anim>
                                    <p:anim calcmode="lin" valueType="num">
                                      <p:cBhvr additive="base">
                                        <p:cTn id="25" dur="500"/>
                                        <p:tgtEl>
                                          <p:spTgt spid="20"/>
                                        </p:tgtEl>
                                        <p:attrNameLst>
                                          <p:attrName>ppt_y</p:attrName>
                                        </p:attrNameLst>
                                      </p:cBhvr>
                                      <p:tavLst>
                                        <p:tav tm="0">
                                          <p:val>
                                            <p:strVal val="ppt_y"/>
                                          </p:val>
                                        </p:tav>
                                        <p:tav tm="100000">
                                          <p:val>
                                            <p:strVal val="0-ppt_h/2"/>
                                          </p:val>
                                        </p:tav>
                                      </p:tavLst>
                                    </p:anim>
                                    <p:set>
                                      <p:cBhvr>
                                        <p:cTn id="26" dur="1" fill="hold">
                                          <p:stCondLst>
                                            <p:cond delay="499"/>
                                          </p:stCondLst>
                                        </p:cTn>
                                        <p:tgtEl>
                                          <p:spTgt spid="20"/>
                                        </p:tgtEl>
                                        <p:attrNameLst>
                                          <p:attrName>style.visibility</p:attrName>
                                        </p:attrNameLst>
                                      </p:cBhvr>
                                      <p:to>
                                        <p:strVal val="hidden"/>
                                      </p:to>
                                    </p:set>
                                  </p:childTnLst>
                                </p:cTn>
                              </p:par>
                              <p:par>
                                <p:cTn id="27" presetID="8" presetClass="emph" presetSubtype="0" fill="hold" nodeType="withEffect">
                                  <p:stCondLst>
                                    <p:cond delay="100"/>
                                  </p:stCondLst>
                                  <p:childTnLst>
                                    <p:animRot by="21600000">
                                      <p:cBhvr>
                                        <p:cTn id="28" dur="500" fill="hold"/>
                                        <p:tgtEl>
                                          <p:spTgt spid="20"/>
                                        </p:tgtEl>
                                        <p:attrNameLst>
                                          <p:attrName>r</p:attrName>
                                        </p:attrNameLst>
                                      </p:cBhvr>
                                    </p:animRot>
                                  </p:childTnLst>
                                </p:cTn>
                              </p:par>
                              <p:par>
                                <p:cTn id="29" presetID="2" presetClass="exit" presetSubtype="9" fill="hold" nodeType="withEffect">
                                  <p:stCondLst>
                                    <p:cond delay="200"/>
                                  </p:stCondLst>
                                  <p:childTnLst>
                                    <p:anim calcmode="lin" valueType="num">
                                      <p:cBhvr additive="base">
                                        <p:cTn id="30" dur="500"/>
                                        <p:tgtEl>
                                          <p:spTgt spid="3076"/>
                                        </p:tgtEl>
                                        <p:attrNameLst>
                                          <p:attrName>ppt_x</p:attrName>
                                        </p:attrNameLst>
                                      </p:cBhvr>
                                      <p:tavLst>
                                        <p:tav tm="0">
                                          <p:val>
                                            <p:strVal val="ppt_x"/>
                                          </p:val>
                                        </p:tav>
                                        <p:tav tm="100000">
                                          <p:val>
                                            <p:strVal val="0-ppt_w/2"/>
                                          </p:val>
                                        </p:tav>
                                      </p:tavLst>
                                    </p:anim>
                                    <p:anim calcmode="lin" valueType="num">
                                      <p:cBhvr additive="base">
                                        <p:cTn id="31" dur="500"/>
                                        <p:tgtEl>
                                          <p:spTgt spid="3076"/>
                                        </p:tgtEl>
                                        <p:attrNameLst>
                                          <p:attrName>ppt_y</p:attrName>
                                        </p:attrNameLst>
                                      </p:cBhvr>
                                      <p:tavLst>
                                        <p:tav tm="0">
                                          <p:val>
                                            <p:strVal val="ppt_y"/>
                                          </p:val>
                                        </p:tav>
                                        <p:tav tm="100000">
                                          <p:val>
                                            <p:strVal val="0-ppt_h/2"/>
                                          </p:val>
                                        </p:tav>
                                      </p:tavLst>
                                    </p:anim>
                                    <p:set>
                                      <p:cBhvr>
                                        <p:cTn id="32" dur="1" fill="hold">
                                          <p:stCondLst>
                                            <p:cond delay="499"/>
                                          </p:stCondLst>
                                        </p:cTn>
                                        <p:tgtEl>
                                          <p:spTgt spid="3076"/>
                                        </p:tgtEl>
                                        <p:attrNameLst>
                                          <p:attrName>style.visibility</p:attrName>
                                        </p:attrNameLst>
                                      </p:cBhvr>
                                      <p:to>
                                        <p:strVal val="hidden"/>
                                      </p:to>
                                    </p:set>
                                  </p:childTnLst>
                                </p:cTn>
                              </p:par>
                              <p:par>
                                <p:cTn id="33" presetID="8" presetClass="emph" presetSubtype="0" fill="hold" nodeType="withEffect">
                                  <p:stCondLst>
                                    <p:cond delay="200"/>
                                  </p:stCondLst>
                                  <p:childTnLst>
                                    <p:animRot by="21600000">
                                      <p:cBhvr>
                                        <p:cTn id="34" dur="500" fill="hold"/>
                                        <p:tgtEl>
                                          <p:spTgt spid="3076"/>
                                        </p:tgtEl>
                                        <p:attrNameLst>
                                          <p:attrName>r</p:attrName>
                                        </p:attrNameLst>
                                      </p:cBhvr>
                                    </p:animRot>
                                  </p:childTnLst>
                                </p:cTn>
                              </p:par>
                            </p:childTnLst>
                          </p:cTn>
                        </p:par>
                        <p:par>
                          <p:cTn id="35" fill="hold">
                            <p:stCondLst>
                              <p:cond delay="700"/>
                            </p:stCondLst>
                            <p:childTnLst>
                              <p:par>
                                <p:cTn id="36" presetID="56" presetClass="path" presetSubtype="0" accel="50000" decel="50000" fill="hold" nodeType="afterEffect">
                                  <p:stCondLst>
                                    <p:cond delay="0"/>
                                  </p:stCondLst>
                                  <p:childTnLst>
                                    <p:animMotion origin="layout" path="M 2.1102E-7 -2.18316E-6 L -0.42829 0.30435 " pathEditMode="relative" rAng="0" ptsTypes="AA">
                                      <p:cBhvr>
                                        <p:cTn id="37" dur="500" fill="hold"/>
                                        <p:tgtEl>
                                          <p:spTgt spid="3075"/>
                                        </p:tgtEl>
                                        <p:attrNameLst>
                                          <p:attrName>ppt_x</p:attrName>
                                          <p:attrName>ppt_y</p:attrName>
                                        </p:attrNameLst>
                                      </p:cBhvr>
                                      <p:rCtr x="-21415" y="15217"/>
                                    </p:animMotion>
                                  </p:childTnLst>
                                </p:cTn>
                              </p:par>
                              <p:par>
                                <p:cTn id="38" presetID="53" presetClass="exit" presetSubtype="0" fill="hold" nodeType="withEffect">
                                  <p:stCondLst>
                                    <p:cond delay="0"/>
                                  </p:stCondLst>
                                  <p:childTnLst>
                                    <p:anim calcmode="lin" valueType="num">
                                      <p:cBhvr>
                                        <p:cTn id="39" dur="500"/>
                                        <p:tgtEl>
                                          <p:spTgt spid="3075"/>
                                        </p:tgtEl>
                                        <p:attrNameLst>
                                          <p:attrName>ppt_w</p:attrName>
                                        </p:attrNameLst>
                                      </p:cBhvr>
                                      <p:tavLst>
                                        <p:tav tm="0">
                                          <p:val>
                                            <p:strVal val="ppt_w"/>
                                          </p:val>
                                        </p:tav>
                                        <p:tav tm="100000">
                                          <p:val>
                                            <p:fltVal val="0"/>
                                          </p:val>
                                        </p:tav>
                                      </p:tavLst>
                                    </p:anim>
                                    <p:anim calcmode="lin" valueType="num">
                                      <p:cBhvr>
                                        <p:cTn id="40" dur="500"/>
                                        <p:tgtEl>
                                          <p:spTgt spid="3075"/>
                                        </p:tgtEl>
                                        <p:attrNameLst>
                                          <p:attrName>ppt_h</p:attrName>
                                        </p:attrNameLst>
                                      </p:cBhvr>
                                      <p:tavLst>
                                        <p:tav tm="0">
                                          <p:val>
                                            <p:strVal val="ppt_h"/>
                                          </p:val>
                                        </p:tav>
                                        <p:tav tm="100000">
                                          <p:val>
                                            <p:fltVal val="0"/>
                                          </p:val>
                                        </p:tav>
                                      </p:tavLst>
                                    </p:anim>
                                    <p:animEffect transition="out" filter="fade">
                                      <p:cBhvr>
                                        <p:cTn id="41" dur="500"/>
                                        <p:tgtEl>
                                          <p:spTgt spid="3075"/>
                                        </p:tgtEl>
                                      </p:cBhvr>
                                    </p:animEffect>
                                    <p:set>
                                      <p:cBhvr>
                                        <p:cTn id="42" dur="1" fill="hold">
                                          <p:stCondLst>
                                            <p:cond delay="499"/>
                                          </p:stCondLst>
                                        </p:cTn>
                                        <p:tgtEl>
                                          <p:spTgt spid="3075"/>
                                        </p:tgtEl>
                                        <p:attrNameLst>
                                          <p:attrName>style.visibility</p:attrName>
                                        </p:attrNameLst>
                                      </p:cBhvr>
                                      <p:to>
                                        <p:strVal val="hidden"/>
                                      </p:to>
                                    </p:set>
                                  </p:childTnLst>
                                </p:cTn>
                              </p:par>
                              <p:par>
                                <p:cTn id="43" presetID="56" presetClass="path" presetSubtype="0" accel="50000" decel="50000" fill="hold" grpId="0" nodeType="withEffect">
                                  <p:stCondLst>
                                    <p:cond delay="0"/>
                                  </p:stCondLst>
                                  <p:childTnLst>
                                    <p:animMotion origin="layout" path="M 2.1102E-7 -4.11656E-6 L -0.42243 0.64524 " pathEditMode="relative" rAng="0" ptsTypes="AA">
                                      <p:cBhvr>
                                        <p:cTn id="44" dur="500" fill="hold"/>
                                        <p:tgtEl>
                                          <p:spTgt spid="12"/>
                                        </p:tgtEl>
                                        <p:attrNameLst>
                                          <p:attrName>ppt_x</p:attrName>
                                          <p:attrName>ppt_y</p:attrName>
                                        </p:attrNameLst>
                                      </p:cBhvr>
                                      <p:rCtr x="-21128" y="32262"/>
                                    </p:animMotion>
                                  </p:childTnLst>
                                </p:cTn>
                              </p:par>
                              <p:par>
                                <p:cTn id="45" presetID="53" presetClass="exit" presetSubtype="0" fill="hold" grpId="1" nodeType="withEffect">
                                  <p:stCondLst>
                                    <p:cond delay="0"/>
                                  </p:stCondLst>
                                  <p:childTnLst>
                                    <p:anim calcmode="lin" valueType="num">
                                      <p:cBhvr>
                                        <p:cTn id="46" dur="500"/>
                                        <p:tgtEl>
                                          <p:spTgt spid="12"/>
                                        </p:tgtEl>
                                        <p:attrNameLst>
                                          <p:attrName>ppt_w</p:attrName>
                                        </p:attrNameLst>
                                      </p:cBhvr>
                                      <p:tavLst>
                                        <p:tav tm="0">
                                          <p:val>
                                            <p:strVal val="ppt_w"/>
                                          </p:val>
                                        </p:tav>
                                        <p:tav tm="100000">
                                          <p:val>
                                            <p:fltVal val="0"/>
                                          </p:val>
                                        </p:tav>
                                      </p:tavLst>
                                    </p:anim>
                                    <p:anim calcmode="lin" valueType="num">
                                      <p:cBhvr>
                                        <p:cTn id="47" dur="500"/>
                                        <p:tgtEl>
                                          <p:spTgt spid="12"/>
                                        </p:tgtEl>
                                        <p:attrNameLst>
                                          <p:attrName>ppt_h</p:attrName>
                                        </p:attrNameLst>
                                      </p:cBhvr>
                                      <p:tavLst>
                                        <p:tav tm="0">
                                          <p:val>
                                            <p:strVal val="ppt_h"/>
                                          </p:val>
                                        </p:tav>
                                        <p:tav tm="100000">
                                          <p:val>
                                            <p:fltVal val="0"/>
                                          </p:val>
                                        </p:tav>
                                      </p:tavLst>
                                    </p:anim>
                                    <p:animEffect transition="out" filter="fade">
                                      <p:cBhvr>
                                        <p:cTn id="48" dur="500"/>
                                        <p:tgtEl>
                                          <p:spTgt spid="12"/>
                                        </p:tgtEl>
                                      </p:cBhvr>
                                    </p:animEffect>
                                    <p:set>
                                      <p:cBhvr>
                                        <p:cTn id="49" dur="1" fill="hold">
                                          <p:stCondLst>
                                            <p:cond delay="499"/>
                                          </p:stCondLst>
                                        </p:cTn>
                                        <p:tgtEl>
                                          <p:spTgt spid="12"/>
                                        </p:tgtEl>
                                        <p:attrNameLst>
                                          <p:attrName>style.visibility</p:attrName>
                                        </p:attrNameLst>
                                      </p:cBhvr>
                                      <p:to>
                                        <p:strVal val="hidden"/>
                                      </p:to>
                                    </p:set>
                                  </p:childTnLst>
                                </p:cTn>
                              </p:par>
                              <p:par>
                                <p:cTn id="50" presetID="53" presetClass="entr" presetSubtype="0" fill="hold" grpId="0" nodeType="withEffect">
                                  <p:stCondLst>
                                    <p:cond delay="30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fltVal val="0"/>
                                          </p:val>
                                        </p:tav>
                                        <p:tav tm="100000">
                                          <p:val>
                                            <p:strVal val="#ppt_w"/>
                                          </p:val>
                                        </p:tav>
                                      </p:tavLst>
                                    </p:anim>
                                    <p:anim calcmode="lin" valueType="num">
                                      <p:cBhvr>
                                        <p:cTn id="53" dur="500" fill="hold"/>
                                        <p:tgtEl>
                                          <p:spTgt spid="13"/>
                                        </p:tgtEl>
                                        <p:attrNameLst>
                                          <p:attrName>ppt_h</p:attrName>
                                        </p:attrNameLst>
                                      </p:cBhvr>
                                      <p:tavLst>
                                        <p:tav tm="0">
                                          <p:val>
                                            <p:fltVal val="0"/>
                                          </p:val>
                                        </p:tav>
                                        <p:tav tm="100000">
                                          <p:val>
                                            <p:strVal val="#ppt_h"/>
                                          </p:val>
                                        </p:tav>
                                      </p:tavLst>
                                    </p:anim>
                                    <p:animEffect transition="in" filter="fade">
                                      <p:cBhvr>
                                        <p:cTn id="5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2" grpId="0" animBg="1"/>
      <p:bldP spid="12" grpId="1" animBg="1"/>
      <p:bldP spid="10" grpId="0" animBg="1"/>
      <p:bldP spid="19" grpId="0" animBg="1"/>
      <p:bldP spid="1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593119" y="1952712"/>
            <a:ext cx="461665" cy="4347690"/>
          </a:xfrm>
          <a:prstGeom prst="rect">
            <a:avLst/>
          </a:prstGeom>
          <a:noFill/>
        </p:spPr>
        <p:txBody>
          <a:bodyPr vert="eaVert" wrap="square" rtlCol="0">
            <a:spAutoFit/>
          </a:bodyPr>
          <a:lstStyle/>
          <a:p>
            <a:pPr algn="ctr"/>
            <a:r>
              <a:rPr lang="zh-CN" altLang="en-US" spc="150" dirty="0">
                <a:solidFill>
                  <a:srgbClr val="FC6204"/>
                </a:solidFill>
                <a:latin typeface="微软雅黑" pitchFamily="34" charset="-122"/>
                <a:ea typeface="微软雅黑" pitchFamily="34" charset="-122"/>
              </a:rPr>
              <a:t>每个人都可以塑造成为品牌</a:t>
            </a:r>
            <a:endParaRPr lang="en-US" spc="150" dirty="0">
              <a:solidFill>
                <a:srgbClr val="FC6204"/>
              </a:solidFill>
              <a:latin typeface="微软雅黑" pitchFamily="34" charset="-122"/>
              <a:ea typeface="微软雅黑" pitchFamily="34" charset="-122"/>
            </a:endParaRPr>
          </a:p>
        </p:txBody>
      </p:sp>
      <p:sp>
        <p:nvSpPr>
          <p:cNvPr id="12" name="Text Box 44"/>
          <p:cNvSpPr txBox="1">
            <a:spLocks noChangeArrowheads="1"/>
          </p:cNvSpPr>
          <p:nvPr/>
        </p:nvSpPr>
        <p:spPr bwMode="auto">
          <a:xfrm>
            <a:off x="1630923" y="1556548"/>
            <a:ext cx="3672989" cy="175455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世界上没有完全相同的两片叶子，</a:t>
            </a:r>
            <a:r>
              <a:rPr lang="zh-CN" altLang="en-US" b="1" dirty="0">
                <a:solidFill>
                  <a:srgbClr val="FF0000"/>
                </a:solidFill>
              </a:rPr>
              <a:t>每个人都有一份自己独特的优秀。</a:t>
            </a:r>
            <a:r>
              <a:rPr lang="zh-CN" altLang="en-US" dirty="0">
                <a:solidFill>
                  <a:schemeClr val="tx1">
                    <a:lumMod val="65000"/>
                    <a:lumOff val="35000"/>
                  </a:schemeClr>
                </a:solidFill>
              </a:rPr>
              <a:t>个人品牌不是为少数人准备的，每个人都有机会实现个人品牌，只要自己愿意投入精力去经营。</a:t>
            </a:r>
            <a:endParaRPr lang="en-US" dirty="0">
              <a:solidFill>
                <a:schemeClr val="tx1">
                  <a:lumMod val="65000"/>
                  <a:lumOff val="35000"/>
                </a:schemeClr>
              </a:solidFill>
            </a:endParaRPr>
          </a:p>
        </p:txBody>
      </p:sp>
      <p:cxnSp>
        <p:nvCxnSpPr>
          <p:cNvPr id="23" name="直接连接符 22"/>
          <p:cNvCxnSpPr/>
          <p:nvPr/>
        </p:nvCxnSpPr>
        <p:spPr>
          <a:xfrm>
            <a:off x="1051010" y="1700583"/>
            <a:ext cx="0" cy="439306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sp>
        <p:nvSpPr>
          <p:cNvPr id="11" name="椭圆 10"/>
          <p:cNvSpPr/>
          <p:nvPr/>
        </p:nvSpPr>
        <p:spPr>
          <a:xfrm>
            <a:off x="910749" y="6885388"/>
            <a:ext cx="288038" cy="2880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1</a:t>
            </a:r>
            <a:endParaRPr lang="zh-CN" altLang="en-US" dirty="0">
              <a:solidFill>
                <a:prstClr val="white"/>
              </a:solidFill>
              <a:latin typeface="Arial Unicode MS" pitchFamily="34" charset="-122"/>
              <a:ea typeface="Arial Unicode MS" pitchFamily="34" charset="-122"/>
              <a:cs typeface="Arial Unicode MS" pitchFamily="34" charset="-122"/>
            </a:endParaRPr>
          </a:p>
        </p:txBody>
      </p:sp>
      <p:pic>
        <p:nvPicPr>
          <p:cNvPr id="6146" name="Picture 2" descr="E:\仝德志文件，勿删！\03-参考文档\！PPT图片及版面资源\06-PPT精选插图\04-图标\E6C32F7CC4676ABE853B05F147085657.pn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l="5821" t="4600" r="6737" b="7034"/>
          <a:stretch/>
        </p:blipFill>
        <p:spPr bwMode="auto">
          <a:xfrm>
            <a:off x="5303912" y="1052427"/>
            <a:ext cx="6595911" cy="4430688"/>
          </a:xfrm>
          <a:prstGeom prst="rect">
            <a:avLst/>
          </a:prstGeom>
          <a:noFill/>
          <a:extLst>
            <a:ext uri="{909E8E84-426E-40DD-AFC4-6F175D3DCCD1}">
              <a14:hiddenFill xmlns:a14="http://schemas.microsoft.com/office/drawing/2010/main">
                <a:solidFill>
                  <a:srgbClr val="FFFFFF"/>
                </a:solidFill>
              </a14:hiddenFill>
            </a:ext>
          </a:extLst>
        </p:spPr>
      </p:pic>
      <p:cxnSp>
        <p:nvCxnSpPr>
          <p:cNvPr id="15" name="直接连接符 14"/>
          <p:cNvCxnSpPr/>
          <p:nvPr/>
        </p:nvCxnSpPr>
        <p:spPr>
          <a:xfrm>
            <a:off x="1198818" y="1700583"/>
            <a:ext cx="432104"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5732537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500"/>
                                        <p:tgtEl>
                                          <p:spTgt spid="2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64" presetClass="path" presetSubtype="0" accel="50000" decel="50000" fill="hold" grpId="0" nodeType="afterEffect">
                                  <p:stCondLst>
                                    <p:cond delay="0"/>
                                  </p:stCondLst>
                                  <p:childTnLst>
                                    <p:animMotion origin="layout" path="M -2.11932E-6 -2.22045E-16 L -2.11932E-6 -0.71389 " pathEditMode="relative" rAng="0" ptsTypes="AA">
                                      <p:cBhvr>
                                        <p:cTn id="14" dur="500" fill="hold"/>
                                        <p:tgtEl>
                                          <p:spTgt spid="11"/>
                                        </p:tgtEl>
                                        <p:attrNameLst>
                                          <p:attrName>ppt_x</p:attrName>
                                          <p:attrName>ppt_y</p:attrName>
                                        </p:attrNameLst>
                                      </p:cBhvr>
                                      <p:rCtr x="0" y="-35694"/>
                                    </p:animMotion>
                                  </p:childTnLst>
                                </p:cTn>
                              </p:par>
                            </p:childTnLst>
                          </p:cTn>
                        </p:par>
                        <p:par>
                          <p:cTn id="15" fill="hold">
                            <p:stCondLst>
                              <p:cond delay="1500"/>
                            </p:stCondLst>
                            <p:childTnLst>
                              <p:par>
                                <p:cTn id="16" presetID="47"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2" presetClass="entr" presetSubtype="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1"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593119" y="1952712"/>
            <a:ext cx="461665" cy="4347690"/>
          </a:xfrm>
          <a:prstGeom prst="rect">
            <a:avLst/>
          </a:prstGeom>
          <a:noFill/>
        </p:spPr>
        <p:txBody>
          <a:bodyPr vert="eaVert" wrap="square" rtlCol="0">
            <a:spAutoFit/>
          </a:bodyPr>
          <a:lstStyle/>
          <a:p>
            <a:pPr algn="ctr"/>
            <a:r>
              <a:rPr lang="zh-CN" altLang="en-US" spc="150" dirty="0">
                <a:solidFill>
                  <a:srgbClr val="FC6204"/>
                </a:solidFill>
                <a:latin typeface="微软雅黑" pitchFamily="34" charset="-122"/>
                <a:ea typeface="微软雅黑" pitchFamily="34" charset="-122"/>
              </a:rPr>
              <a:t>内在品德修养比外在形象更重要</a:t>
            </a:r>
            <a:endParaRPr lang="en-US" spc="150" dirty="0">
              <a:solidFill>
                <a:srgbClr val="FC6204"/>
              </a:solidFill>
              <a:latin typeface="微软雅黑" pitchFamily="34" charset="-122"/>
              <a:ea typeface="微软雅黑" pitchFamily="34" charset="-122"/>
            </a:endParaRPr>
          </a:p>
        </p:txBody>
      </p:sp>
      <p:cxnSp>
        <p:nvCxnSpPr>
          <p:cNvPr id="23" name="直接连接符 22"/>
          <p:cNvCxnSpPr/>
          <p:nvPr/>
        </p:nvCxnSpPr>
        <p:spPr>
          <a:xfrm>
            <a:off x="1051010" y="1700583"/>
            <a:ext cx="0" cy="439306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sp>
        <p:nvSpPr>
          <p:cNvPr id="11" name="椭圆 10"/>
          <p:cNvSpPr/>
          <p:nvPr/>
        </p:nvSpPr>
        <p:spPr>
          <a:xfrm>
            <a:off x="910749" y="6885388"/>
            <a:ext cx="288038" cy="2880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cxnSp>
        <p:nvCxnSpPr>
          <p:cNvPr id="15" name="直接连接符 14"/>
          <p:cNvCxnSpPr/>
          <p:nvPr/>
        </p:nvCxnSpPr>
        <p:spPr>
          <a:xfrm>
            <a:off x="1198818" y="1700583"/>
            <a:ext cx="432104"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cxnSp>
        <p:nvCxnSpPr>
          <p:cNvPr id="16" name="直接连接符 15"/>
          <p:cNvCxnSpPr/>
          <p:nvPr/>
        </p:nvCxnSpPr>
        <p:spPr>
          <a:xfrm>
            <a:off x="6456087" y="764357"/>
            <a:ext cx="828108"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cxnSp>
        <p:nvCxnSpPr>
          <p:cNvPr id="17" name="直接连接符 16"/>
          <p:cNvCxnSpPr/>
          <p:nvPr/>
        </p:nvCxnSpPr>
        <p:spPr>
          <a:xfrm>
            <a:off x="6312052" y="764357"/>
            <a:ext cx="0" cy="694036"/>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pic>
        <p:nvPicPr>
          <p:cNvPr id="18" name="Picture 2" descr="E:\仝德志文件，勿删！\03-参考文档\！PPT图片及版面资源\06-PPT精选插图\03-人物\淡定.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7411426" y="-4016"/>
            <a:ext cx="4229386" cy="5776471"/>
          </a:xfrm>
          <a:prstGeom prst="rect">
            <a:avLst/>
          </a:prstGeom>
          <a:noFill/>
          <a:extLst>
            <a:ext uri="{909E8E84-426E-40DD-AFC4-6F175D3DCCD1}">
              <a14:hiddenFill xmlns:a14="http://schemas.microsoft.com/office/drawing/2010/main">
                <a:solidFill>
                  <a:srgbClr val="FFFFFF"/>
                </a:solidFill>
              </a14:hiddenFill>
            </a:ext>
          </a:extLst>
        </p:spPr>
      </p:pic>
      <p:sp>
        <p:nvSpPr>
          <p:cNvPr id="19" name="Text Box 44"/>
          <p:cNvSpPr txBox="1">
            <a:spLocks noChangeArrowheads="1"/>
          </p:cNvSpPr>
          <p:nvPr/>
        </p:nvSpPr>
        <p:spPr bwMode="auto">
          <a:xfrm>
            <a:off x="1918992" y="1556548"/>
            <a:ext cx="4609112" cy="175455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品牌即人品，</a:t>
            </a:r>
            <a:r>
              <a:rPr lang="zh-CN" altLang="en-US" b="1" dirty="0">
                <a:solidFill>
                  <a:srgbClr val="FF0000"/>
                </a:solidFill>
              </a:rPr>
              <a:t>个人品牌必须以内在的品德修养为基础。</a:t>
            </a:r>
            <a:r>
              <a:rPr lang="zh-CN" altLang="en-US" dirty="0">
                <a:solidFill>
                  <a:schemeClr val="tx1">
                    <a:lumMod val="65000"/>
                    <a:lumOff val="35000"/>
                  </a:schemeClr>
                </a:solidFill>
              </a:rPr>
              <a:t>不管是在公司里还是在家里，凭一个人在电话里讲话的方式，就可以判断出其教养水准。在“透视”个人品牌时，需要记住一句话：“路遥知马力，日久见人心”。</a:t>
            </a:r>
            <a:endParaRPr lang="en-US" altLang="zh-CN" dirty="0">
              <a:solidFill>
                <a:schemeClr val="tx1">
                  <a:lumMod val="65000"/>
                  <a:lumOff val="35000"/>
                </a:schemeClr>
              </a:solidFill>
            </a:endParaRPr>
          </a:p>
        </p:txBody>
      </p:sp>
      <p:sp>
        <p:nvSpPr>
          <p:cNvPr id="20" name="Text Box 44"/>
          <p:cNvSpPr txBox="1">
            <a:spLocks noChangeArrowheads="1"/>
          </p:cNvSpPr>
          <p:nvPr/>
        </p:nvSpPr>
        <p:spPr bwMode="auto">
          <a:xfrm>
            <a:off x="1918992" y="3645052"/>
            <a:ext cx="4609112" cy="175455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个人在树立自己的品牌时，应该努力除去自己身上的道德污点，全面提高自己的综合素质。否则，再富有魅力的个人品牌也只是一层薄薄的窗户纸，一捅就破，随即“原形毕露”，成为“人人喊打的过街老鼠”。</a:t>
            </a:r>
            <a:endParaRPr lang="en-US" altLang="zh-CN" dirty="0">
              <a:solidFill>
                <a:schemeClr val="tx1">
                  <a:lumMod val="65000"/>
                  <a:lumOff val="35000"/>
                </a:schemeClr>
              </a:solidFill>
            </a:endParaRPr>
          </a:p>
        </p:txBody>
      </p:sp>
    </p:spTree>
    <p:extLst>
      <p:ext uri="{BB962C8B-B14F-4D97-AF65-F5344CB8AC3E}">
        <p14:creationId xmlns:p14="http://schemas.microsoft.com/office/powerpoint/2010/main" val="28182180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500"/>
                                        <p:tgtEl>
                                          <p:spTgt spid="2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64" presetClass="path" presetSubtype="0" accel="50000" decel="50000" fill="hold" grpId="0" nodeType="afterEffect">
                                  <p:stCondLst>
                                    <p:cond delay="0"/>
                                  </p:stCondLst>
                                  <p:childTnLst>
                                    <p:animMotion origin="layout" path="M -2.11932E-6 -2.22045E-16 L -2.11932E-6 -0.71389 " pathEditMode="relative" rAng="0" ptsTypes="AA">
                                      <p:cBhvr>
                                        <p:cTn id="14" dur="500" fill="hold"/>
                                        <p:tgtEl>
                                          <p:spTgt spid="11"/>
                                        </p:tgtEl>
                                        <p:attrNameLst>
                                          <p:attrName>ppt_x</p:attrName>
                                          <p:attrName>ppt_y</p:attrName>
                                        </p:attrNameLst>
                                      </p:cBhvr>
                                      <p:rCtr x="0" y="-35694"/>
                                    </p:animMotion>
                                  </p:childTnLst>
                                </p:cTn>
                              </p:par>
                            </p:childTnLst>
                          </p:cTn>
                        </p:par>
                        <p:par>
                          <p:cTn id="15" fill="hold">
                            <p:stCondLst>
                              <p:cond delay="1500"/>
                            </p:stCondLst>
                            <p:childTnLst>
                              <p:par>
                                <p:cTn id="16" presetID="47"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par>
                                <p:cTn id="21" presetID="22" presetClass="entr" presetSubtype="8"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500"/>
                                        <p:tgtEl>
                                          <p:spTgt spid="16"/>
                                        </p:tgtEl>
                                      </p:cBhvr>
                                    </p:animEffect>
                                  </p:childTnLst>
                                </p:cTn>
                              </p:par>
                              <p:par>
                                <p:cTn id="24" presetID="22" presetClass="entr" presetSubtype="4"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down)">
                                      <p:cBhvr>
                                        <p:cTn id="26" dur="500"/>
                                        <p:tgtEl>
                                          <p:spTgt spid="17"/>
                                        </p:tgtEl>
                                      </p:cBhvr>
                                    </p:animEffect>
                                  </p:childTnLst>
                                </p:cTn>
                              </p:par>
                            </p:childTnLst>
                          </p:cTn>
                        </p:par>
                        <p:par>
                          <p:cTn id="27" fill="hold">
                            <p:stCondLst>
                              <p:cond delay="2500"/>
                            </p:stCondLst>
                            <p:childTnLst>
                              <p:par>
                                <p:cTn id="28" presetID="42" presetClass="entr" presetSubtype="0"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1000"/>
                                        <p:tgtEl>
                                          <p:spTgt spid="19"/>
                                        </p:tgtEl>
                                      </p:cBhvr>
                                    </p:animEffect>
                                    <p:anim calcmode="lin" valueType="num">
                                      <p:cBhvr>
                                        <p:cTn id="31" dur="1000" fill="hold"/>
                                        <p:tgtEl>
                                          <p:spTgt spid="19"/>
                                        </p:tgtEl>
                                        <p:attrNameLst>
                                          <p:attrName>ppt_x</p:attrName>
                                        </p:attrNameLst>
                                      </p:cBhvr>
                                      <p:tavLst>
                                        <p:tav tm="0">
                                          <p:val>
                                            <p:strVal val="#ppt_x"/>
                                          </p:val>
                                        </p:tav>
                                        <p:tav tm="100000">
                                          <p:val>
                                            <p:strVal val="#ppt_x"/>
                                          </p:val>
                                        </p:tav>
                                      </p:tavLst>
                                    </p:anim>
                                    <p:anim calcmode="lin" valueType="num">
                                      <p:cBhvr>
                                        <p:cTn id="32" dur="1000" fill="hold"/>
                                        <p:tgtEl>
                                          <p:spTgt spid="19"/>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1000"/>
                                        <p:tgtEl>
                                          <p:spTgt spid="20"/>
                                        </p:tgtEl>
                                      </p:cBhvr>
                                    </p:animEffect>
                                    <p:anim calcmode="lin" valueType="num">
                                      <p:cBhvr>
                                        <p:cTn id="36" dur="1000" fill="hold"/>
                                        <p:tgtEl>
                                          <p:spTgt spid="20"/>
                                        </p:tgtEl>
                                        <p:attrNameLst>
                                          <p:attrName>ppt_x</p:attrName>
                                        </p:attrNameLst>
                                      </p:cBhvr>
                                      <p:tavLst>
                                        <p:tav tm="0">
                                          <p:val>
                                            <p:strVal val="#ppt_x"/>
                                          </p:val>
                                        </p:tav>
                                        <p:tav tm="100000">
                                          <p:val>
                                            <p:strVal val="#ppt_x"/>
                                          </p:val>
                                        </p:tav>
                                      </p:tavLst>
                                    </p:anim>
                                    <p:anim calcmode="lin" valueType="num">
                                      <p:cBhvr>
                                        <p:cTn id="37"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9" grpId="0"/>
      <p:bldP spid="2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593119" y="1952712"/>
            <a:ext cx="461665" cy="4347690"/>
          </a:xfrm>
          <a:prstGeom prst="rect">
            <a:avLst/>
          </a:prstGeom>
          <a:noFill/>
        </p:spPr>
        <p:txBody>
          <a:bodyPr vert="eaVert" wrap="square" rtlCol="0">
            <a:spAutoFit/>
          </a:bodyPr>
          <a:lstStyle/>
          <a:p>
            <a:pPr algn="ctr"/>
            <a:r>
              <a:rPr lang="zh-CN" altLang="en-US" spc="150" dirty="0">
                <a:solidFill>
                  <a:srgbClr val="FC6204"/>
                </a:solidFill>
                <a:latin typeface="微软雅黑" pitchFamily="34" charset="-122"/>
                <a:ea typeface="微软雅黑" pitchFamily="34" charset="-122"/>
              </a:rPr>
              <a:t>个人品牌打造并非一蹴而就</a:t>
            </a:r>
            <a:endParaRPr lang="en-US" spc="150" dirty="0">
              <a:solidFill>
                <a:srgbClr val="FC6204"/>
              </a:solidFill>
              <a:latin typeface="微软雅黑" pitchFamily="34" charset="-122"/>
              <a:ea typeface="微软雅黑" pitchFamily="34" charset="-122"/>
            </a:endParaRPr>
          </a:p>
        </p:txBody>
      </p:sp>
      <p:sp>
        <p:nvSpPr>
          <p:cNvPr id="12" name="Text Box 44"/>
          <p:cNvSpPr txBox="1">
            <a:spLocks noChangeArrowheads="1"/>
          </p:cNvSpPr>
          <p:nvPr/>
        </p:nvSpPr>
        <p:spPr bwMode="auto">
          <a:xfrm>
            <a:off x="1918992" y="1556548"/>
            <a:ext cx="4609112" cy="175455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个人品牌打造并非一蹴而就，需要精准的定位加上长期的努力。正如刘德华的成名之路，是一个多年积累、努力拼搏的漫长历程，可以说他的资质当初并不被人认可，有人批评他演技差，有人说他唱歌很难听。</a:t>
            </a:r>
            <a:endParaRPr lang="en-US" dirty="0">
              <a:solidFill>
                <a:schemeClr val="tx1">
                  <a:lumMod val="65000"/>
                  <a:lumOff val="35000"/>
                </a:schemeClr>
              </a:solidFill>
            </a:endParaRPr>
          </a:p>
        </p:txBody>
      </p:sp>
      <p:cxnSp>
        <p:nvCxnSpPr>
          <p:cNvPr id="23" name="直接连接符 22"/>
          <p:cNvCxnSpPr/>
          <p:nvPr/>
        </p:nvCxnSpPr>
        <p:spPr>
          <a:xfrm>
            <a:off x="1051010" y="1700583"/>
            <a:ext cx="0" cy="439306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sp>
        <p:nvSpPr>
          <p:cNvPr id="11" name="椭圆 10"/>
          <p:cNvSpPr/>
          <p:nvPr/>
        </p:nvSpPr>
        <p:spPr>
          <a:xfrm>
            <a:off x="910749" y="6885388"/>
            <a:ext cx="288038" cy="2880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3</a:t>
            </a:r>
            <a:endParaRPr lang="zh-CN" altLang="en-US" dirty="0">
              <a:solidFill>
                <a:prstClr val="white"/>
              </a:solidFill>
              <a:latin typeface="Arial Unicode MS" pitchFamily="34" charset="-122"/>
              <a:ea typeface="Arial Unicode MS" pitchFamily="34" charset="-122"/>
              <a:cs typeface="Arial Unicode MS" pitchFamily="34" charset="-122"/>
            </a:endParaRPr>
          </a:p>
        </p:txBody>
      </p:sp>
      <p:cxnSp>
        <p:nvCxnSpPr>
          <p:cNvPr id="15" name="直接连接符 14"/>
          <p:cNvCxnSpPr/>
          <p:nvPr/>
        </p:nvCxnSpPr>
        <p:spPr>
          <a:xfrm>
            <a:off x="1198818" y="1700583"/>
            <a:ext cx="720094"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sp>
        <p:nvSpPr>
          <p:cNvPr id="8" name="Text Box 44"/>
          <p:cNvSpPr txBox="1">
            <a:spLocks noChangeArrowheads="1"/>
          </p:cNvSpPr>
          <p:nvPr/>
        </p:nvSpPr>
        <p:spPr bwMode="auto">
          <a:xfrm>
            <a:off x="1918992" y="3645052"/>
            <a:ext cx="4609112" cy="175455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但是凭着自身的不断努力与辛勤的付出，最终成就了“品牌”的辉煌。个人品牌的成功决非偶然，不要期望一夜成名，而是要能够耐得住寂寞，坚持不懈地努力付出。</a:t>
            </a:r>
            <a:r>
              <a:rPr lang="zh-CN" altLang="zh-CN" b="1" dirty="0">
                <a:solidFill>
                  <a:srgbClr val="FF0000"/>
                </a:solidFill>
              </a:rPr>
              <a:t>所谓功到自然成，火候到了，自然会“不鸣则已，一鸣惊人”。</a:t>
            </a:r>
            <a:endParaRPr lang="en-US" b="1" dirty="0">
              <a:solidFill>
                <a:srgbClr val="FF0000"/>
              </a:solidFill>
            </a:endParaRPr>
          </a:p>
        </p:txBody>
      </p:sp>
      <p:pic>
        <p:nvPicPr>
          <p:cNvPr id="14" name="Picture 2" descr="C:\Documents and Settings\tdz\桌面\12378230561.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449268" y="-448"/>
            <a:ext cx="4191546" cy="5772902"/>
          </a:xfrm>
          <a:prstGeom prst="rect">
            <a:avLst/>
          </a:prstGeom>
          <a:noFill/>
          <a:extLst>
            <a:ext uri="{909E8E84-426E-40DD-AFC4-6F175D3DCCD1}">
              <a14:hiddenFill xmlns:a14="http://schemas.microsoft.com/office/drawing/2010/main">
                <a:solidFill>
                  <a:srgbClr val="FFFFFF"/>
                </a:solidFill>
              </a14:hiddenFill>
            </a:ext>
          </a:extLst>
        </p:spPr>
      </p:pic>
      <p:cxnSp>
        <p:nvCxnSpPr>
          <p:cNvPr id="16" name="直接连接符 15"/>
          <p:cNvCxnSpPr/>
          <p:nvPr/>
        </p:nvCxnSpPr>
        <p:spPr>
          <a:xfrm>
            <a:off x="6456087" y="764357"/>
            <a:ext cx="828108"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cxnSp>
        <p:nvCxnSpPr>
          <p:cNvPr id="17" name="直接连接符 16"/>
          <p:cNvCxnSpPr/>
          <p:nvPr/>
        </p:nvCxnSpPr>
        <p:spPr>
          <a:xfrm>
            <a:off x="6312052" y="764357"/>
            <a:ext cx="0" cy="694036"/>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31946688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500"/>
                                        <p:tgtEl>
                                          <p:spTgt spid="2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par>
                                <p:cTn id="12" presetID="22" presetClass="entr" presetSubtype="8" fill="hold"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wipe(left)">
                                      <p:cBhvr>
                                        <p:cTn id="14" dur="500"/>
                                        <p:tgtEl>
                                          <p:spTgt spid="16"/>
                                        </p:tgtEl>
                                      </p:cBhvr>
                                    </p:animEffect>
                                  </p:childTnLst>
                                </p:cTn>
                              </p:par>
                              <p:par>
                                <p:cTn id="15" presetID="22" presetClass="entr" presetSubtype="4"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down)">
                                      <p:cBhvr>
                                        <p:cTn id="17" dur="500"/>
                                        <p:tgtEl>
                                          <p:spTgt spid="17"/>
                                        </p:tgtEl>
                                      </p:cBhvr>
                                    </p:animEffect>
                                  </p:childTnLst>
                                </p:cTn>
                              </p:par>
                            </p:childTnLst>
                          </p:cTn>
                        </p:par>
                        <p:par>
                          <p:cTn id="18" fill="hold">
                            <p:stCondLst>
                              <p:cond delay="1000"/>
                            </p:stCondLst>
                            <p:childTnLst>
                              <p:par>
                                <p:cTn id="19" presetID="64" presetClass="path" presetSubtype="0" accel="50000" decel="50000" fill="hold" grpId="0" nodeType="afterEffect">
                                  <p:stCondLst>
                                    <p:cond delay="0"/>
                                  </p:stCondLst>
                                  <p:childTnLst>
                                    <p:animMotion origin="layout" path="M -2.11932E-6 -2.22045E-16 L -2.11932E-6 -0.71389 " pathEditMode="relative" rAng="0" ptsTypes="AA">
                                      <p:cBhvr>
                                        <p:cTn id="20" dur="500" fill="hold"/>
                                        <p:tgtEl>
                                          <p:spTgt spid="11"/>
                                        </p:tgtEl>
                                        <p:attrNameLst>
                                          <p:attrName>ppt_x</p:attrName>
                                          <p:attrName>ppt_y</p:attrName>
                                        </p:attrNameLst>
                                      </p:cBhvr>
                                      <p:rCtr x="0" y="-35694"/>
                                    </p:animMotion>
                                  </p:childTnLst>
                                </p:cTn>
                              </p:par>
                            </p:childTnLst>
                          </p:cTn>
                        </p:par>
                        <p:par>
                          <p:cTn id="21" fill="hold">
                            <p:stCondLst>
                              <p:cond delay="1500"/>
                            </p:stCondLst>
                            <p:childTnLst>
                              <p:par>
                                <p:cTn id="22" presetID="47"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42" presetClass="entr" presetSubtype="0"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000"/>
                                        <p:tgtEl>
                                          <p:spTgt spid="12"/>
                                        </p:tgtEl>
                                      </p:cBhvr>
                                    </p:animEffect>
                                    <p:anim calcmode="lin" valueType="num">
                                      <p:cBhvr>
                                        <p:cTn id="31" dur="1000" fill="hold"/>
                                        <p:tgtEl>
                                          <p:spTgt spid="12"/>
                                        </p:tgtEl>
                                        <p:attrNameLst>
                                          <p:attrName>ppt_x</p:attrName>
                                        </p:attrNameLst>
                                      </p:cBhvr>
                                      <p:tavLst>
                                        <p:tav tm="0">
                                          <p:val>
                                            <p:strVal val="#ppt_x"/>
                                          </p:val>
                                        </p:tav>
                                        <p:tav tm="100000">
                                          <p:val>
                                            <p:strVal val="#ppt_x"/>
                                          </p:val>
                                        </p:tav>
                                      </p:tavLst>
                                    </p:anim>
                                    <p:anim calcmode="lin" valueType="num">
                                      <p:cBhvr>
                                        <p:cTn id="32" dur="1000" fill="hold"/>
                                        <p:tgtEl>
                                          <p:spTgt spid="12"/>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1" grpId="0" animBg="1"/>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593119" y="1952712"/>
            <a:ext cx="461665" cy="4347690"/>
          </a:xfrm>
          <a:prstGeom prst="rect">
            <a:avLst/>
          </a:prstGeom>
          <a:noFill/>
        </p:spPr>
        <p:txBody>
          <a:bodyPr vert="eaVert" wrap="square" rtlCol="0">
            <a:spAutoFit/>
          </a:bodyPr>
          <a:lstStyle/>
          <a:p>
            <a:pPr algn="ctr"/>
            <a:r>
              <a:rPr lang="zh-CN" altLang="en-US" spc="150" dirty="0">
                <a:solidFill>
                  <a:srgbClr val="FC6204"/>
                </a:solidFill>
                <a:latin typeface="微软雅黑" pitchFamily="34" charset="-122"/>
                <a:ea typeface="微软雅黑" pitchFamily="34" charset="-122"/>
              </a:rPr>
              <a:t>个人品牌必须终生打造与悉心维护</a:t>
            </a:r>
            <a:endParaRPr lang="en-US" spc="150" dirty="0">
              <a:solidFill>
                <a:srgbClr val="FC6204"/>
              </a:solidFill>
              <a:latin typeface="微软雅黑" pitchFamily="34" charset="-122"/>
              <a:ea typeface="微软雅黑" pitchFamily="34" charset="-122"/>
            </a:endParaRPr>
          </a:p>
        </p:txBody>
      </p:sp>
      <p:sp>
        <p:nvSpPr>
          <p:cNvPr id="12" name="Text Box 44"/>
          <p:cNvSpPr txBox="1">
            <a:spLocks noChangeArrowheads="1"/>
          </p:cNvSpPr>
          <p:nvPr/>
        </p:nvSpPr>
        <p:spPr bwMode="auto">
          <a:xfrm>
            <a:off x="1991010" y="1175681"/>
            <a:ext cx="9578311" cy="390492"/>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个人品牌建立困难，破坏却容易，比如唐骏。下面这些道理谁都明白，可是我们却常常忽略</a:t>
            </a:r>
            <a:r>
              <a:rPr lang="zh-CN" altLang="en-US" dirty="0">
                <a:solidFill>
                  <a:schemeClr val="tx1">
                    <a:lumMod val="65000"/>
                    <a:lumOff val="35000"/>
                  </a:schemeClr>
                </a:solidFill>
              </a:rPr>
              <a:t>。</a:t>
            </a:r>
            <a:endParaRPr lang="en-US" dirty="0">
              <a:solidFill>
                <a:schemeClr val="tx1">
                  <a:lumMod val="65000"/>
                  <a:lumOff val="35000"/>
                </a:schemeClr>
              </a:solidFill>
            </a:endParaRPr>
          </a:p>
        </p:txBody>
      </p:sp>
      <p:cxnSp>
        <p:nvCxnSpPr>
          <p:cNvPr id="23" name="直接连接符 22"/>
          <p:cNvCxnSpPr/>
          <p:nvPr/>
        </p:nvCxnSpPr>
        <p:spPr>
          <a:xfrm>
            <a:off x="1051010" y="1700583"/>
            <a:ext cx="0" cy="439306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sp>
        <p:nvSpPr>
          <p:cNvPr id="11" name="椭圆 10"/>
          <p:cNvSpPr/>
          <p:nvPr/>
        </p:nvSpPr>
        <p:spPr>
          <a:xfrm>
            <a:off x="910749" y="6885388"/>
            <a:ext cx="288038" cy="2880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4</a:t>
            </a:r>
            <a:endParaRPr lang="zh-CN" altLang="en-US" dirty="0">
              <a:solidFill>
                <a:prstClr val="white"/>
              </a:solidFill>
              <a:latin typeface="Arial Unicode MS" pitchFamily="34" charset="-122"/>
              <a:ea typeface="Arial Unicode MS" pitchFamily="34" charset="-122"/>
              <a:cs typeface="Arial Unicode MS" pitchFamily="34" charset="-122"/>
            </a:endParaRPr>
          </a:p>
        </p:txBody>
      </p:sp>
      <p:cxnSp>
        <p:nvCxnSpPr>
          <p:cNvPr id="15" name="直接连接符 14"/>
          <p:cNvCxnSpPr/>
          <p:nvPr/>
        </p:nvCxnSpPr>
        <p:spPr>
          <a:xfrm>
            <a:off x="1198818" y="1700583"/>
            <a:ext cx="720094"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cxnSp>
        <p:nvCxnSpPr>
          <p:cNvPr id="13" name="直接连接符 12"/>
          <p:cNvCxnSpPr/>
          <p:nvPr/>
        </p:nvCxnSpPr>
        <p:spPr>
          <a:xfrm>
            <a:off x="1918912" y="1175681"/>
            <a:ext cx="0" cy="390543"/>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sp>
        <p:nvSpPr>
          <p:cNvPr id="18" name="文本1"/>
          <p:cNvSpPr/>
          <p:nvPr/>
        </p:nvSpPr>
        <p:spPr>
          <a:xfrm>
            <a:off x="4513520" y="1951456"/>
            <a:ext cx="5471419" cy="693179"/>
          </a:xfrm>
          <a:prstGeom prst="rect">
            <a:avLst/>
          </a:prstGeom>
          <a:gradFill>
            <a:gsLst>
              <a:gs pos="33000">
                <a:srgbClr val="C00000">
                  <a:lumMod val="60000"/>
                  <a:lumOff val="40000"/>
                </a:srgbClr>
              </a:gs>
              <a:gs pos="100000">
                <a:srgbClr val="C00000"/>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lvl="0" algn="ctr">
              <a:lnSpc>
                <a:spcPct val="120000"/>
              </a:lnSpc>
              <a:defRPr/>
            </a:pPr>
            <a:r>
              <a:rPr lang="zh-CN" altLang="en-US" sz="2000" kern="0" dirty="0">
                <a:solidFill>
                  <a:srgbClr val="F9F9F9"/>
                </a:solidFill>
                <a:latin typeface="微软雅黑" pitchFamily="34" charset="-122"/>
                <a:ea typeface="微软雅黑" pitchFamily="34" charset="-122"/>
              </a:rPr>
              <a:t>个人品牌必须终生打造与悉心维护</a:t>
            </a:r>
          </a:p>
        </p:txBody>
      </p:sp>
      <p:sp>
        <p:nvSpPr>
          <p:cNvPr id="19" name="深色1"/>
          <p:cNvSpPr>
            <a:spLocks noChangeArrowheads="1"/>
          </p:cNvSpPr>
          <p:nvPr/>
        </p:nvSpPr>
        <p:spPr bwMode="ltGray">
          <a:xfrm>
            <a:off x="4228518" y="1943504"/>
            <a:ext cx="570004" cy="687624"/>
          </a:xfrm>
          <a:prstGeom prst="homePlate">
            <a:avLst>
              <a:gd name="adj" fmla="val 25000"/>
            </a:avLst>
          </a:prstGeom>
          <a:gradFill>
            <a:gsLst>
              <a:gs pos="33000">
                <a:srgbClr val="C00000">
                  <a:lumMod val="60000"/>
                  <a:lumOff val="40000"/>
                </a:srgbClr>
              </a:gs>
              <a:gs pos="100000">
                <a:srgbClr val="C00000"/>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a:extLst/>
        </p:spPr>
        <p:txBody>
          <a:bodyPr anchor="ctr"/>
          <a:lstStyle/>
          <a:p>
            <a:pPr algn="ctr" defTabSz="914491">
              <a:lnSpc>
                <a:spcPct val="120000"/>
              </a:lnSpc>
              <a:defRPr/>
            </a:pPr>
            <a:endParaRPr lang="zh-CN" altLang="zh-CN" sz="2000" kern="0">
              <a:solidFill>
                <a:srgbClr val="F9F9F9"/>
              </a:solidFill>
              <a:latin typeface="微软雅黑" pitchFamily="34" charset="-122"/>
              <a:ea typeface="微软雅黑" pitchFamily="34" charset="-122"/>
            </a:endParaRPr>
          </a:p>
        </p:txBody>
      </p:sp>
      <p:sp>
        <p:nvSpPr>
          <p:cNvPr id="20" name="文本2"/>
          <p:cNvSpPr/>
          <p:nvPr/>
        </p:nvSpPr>
        <p:spPr>
          <a:xfrm>
            <a:off x="4654318" y="2644635"/>
            <a:ext cx="5330621" cy="661122"/>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lvl="0">
              <a:lnSpc>
                <a:spcPct val="120000"/>
              </a:lnSpc>
              <a:defRPr/>
            </a:pPr>
            <a:r>
              <a:rPr lang="zh-CN" altLang="en-US" sz="1400" kern="0" dirty="0">
                <a:solidFill>
                  <a:srgbClr val="4D4D4D"/>
                </a:solidFill>
                <a:latin typeface="微软雅黑" pitchFamily="34" charset="-122"/>
                <a:ea typeface="微软雅黑" pitchFamily="34" charset="-122"/>
              </a:rPr>
              <a:t>一个人信用破产之后，要想重新建立信用，实在太难了。</a:t>
            </a:r>
          </a:p>
        </p:txBody>
      </p:sp>
      <p:sp>
        <p:nvSpPr>
          <p:cNvPr id="21" name="深色2"/>
          <p:cNvSpPr/>
          <p:nvPr/>
        </p:nvSpPr>
        <p:spPr>
          <a:xfrm>
            <a:off x="4228518" y="2643309"/>
            <a:ext cx="431514" cy="663773"/>
          </a:xfrm>
          <a:prstGeom prst="rect">
            <a:avLst/>
          </a:prstGeom>
          <a:gradFill>
            <a:gsLst>
              <a:gs pos="33000">
                <a:srgbClr val="C00000">
                  <a:lumMod val="60000"/>
                  <a:lumOff val="40000"/>
                </a:srgbClr>
              </a:gs>
              <a:gs pos="100000">
                <a:srgbClr val="C00000"/>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gn="ctr" defTabSz="914491">
              <a:lnSpc>
                <a:spcPct val="120000"/>
              </a:lnSpc>
              <a:defRPr/>
            </a:pPr>
            <a:r>
              <a:rPr lang="en-US" altLang="zh-CN" sz="2000" kern="0" dirty="0">
                <a:solidFill>
                  <a:srgbClr val="FFFFFF"/>
                </a:solidFill>
                <a:latin typeface="微软雅黑" pitchFamily="34" charset="-122"/>
                <a:ea typeface="微软雅黑" pitchFamily="34" charset="-122"/>
              </a:rPr>
              <a:t>1</a:t>
            </a:r>
            <a:endParaRPr lang="zh-CN" altLang="en-US" sz="2000" kern="0" dirty="0">
              <a:solidFill>
                <a:srgbClr val="FFFFFF"/>
              </a:solidFill>
              <a:latin typeface="微软雅黑" pitchFamily="34" charset="-122"/>
              <a:ea typeface="微软雅黑" pitchFamily="34" charset="-122"/>
            </a:endParaRPr>
          </a:p>
        </p:txBody>
      </p:sp>
      <p:sp>
        <p:nvSpPr>
          <p:cNvPr id="22" name="文本3"/>
          <p:cNvSpPr/>
          <p:nvPr/>
        </p:nvSpPr>
        <p:spPr>
          <a:xfrm>
            <a:off x="4654318" y="3308408"/>
            <a:ext cx="5330621" cy="661122"/>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lvl="0">
              <a:lnSpc>
                <a:spcPct val="120000"/>
              </a:lnSpc>
              <a:defRPr/>
            </a:pPr>
            <a:r>
              <a:rPr lang="zh-CN" altLang="en-US" sz="1400" kern="0" dirty="0">
                <a:solidFill>
                  <a:srgbClr val="4D4D4D"/>
                </a:solidFill>
                <a:latin typeface="微软雅黑" pitchFamily="34" charset="-122"/>
                <a:ea typeface="微软雅黑" pitchFamily="34" charset="-122"/>
              </a:rPr>
              <a:t>要修养被尊敬的人格，需经过长时间的被信任，但要人格破产却非常容易。</a:t>
            </a:r>
          </a:p>
        </p:txBody>
      </p:sp>
      <p:sp>
        <p:nvSpPr>
          <p:cNvPr id="24" name="深色3"/>
          <p:cNvSpPr/>
          <p:nvPr/>
        </p:nvSpPr>
        <p:spPr>
          <a:xfrm>
            <a:off x="4228518" y="3307083"/>
            <a:ext cx="431514" cy="663773"/>
          </a:xfrm>
          <a:prstGeom prst="rect">
            <a:avLst/>
          </a:prstGeom>
          <a:gradFill>
            <a:gsLst>
              <a:gs pos="33000">
                <a:srgbClr val="C00000">
                  <a:lumMod val="60000"/>
                  <a:lumOff val="40000"/>
                </a:srgbClr>
              </a:gs>
              <a:gs pos="100000">
                <a:srgbClr val="C00000"/>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gn="ctr" defTabSz="914491">
              <a:lnSpc>
                <a:spcPct val="120000"/>
              </a:lnSpc>
              <a:defRPr/>
            </a:pPr>
            <a:r>
              <a:rPr lang="en-US" altLang="zh-CN" sz="2000" kern="0" dirty="0">
                <a:solidFill>
                  <a:srgbClr val="FFFFFF"/>
                </a:solidFill>
                <a:latin typeface="微软雅黑" pitchFamily="34" charset="-122"/>
                <a:ea typeface="微软雅黑" pitchFamily="34" charset="-122"/>
              </a:rPr>
              <a:t>2</a:t>
            </a:r>
            <a:endParaRPr lang="zh-CN" altLang="en-US" sz="2000" kern="0" dirty="0">
              <a:solidFill>
                <a:srgbClr val="FFFFFF"/>
              </a:solidFill>
              <a:latin typeface="微软雅黑" pitchFamily="34" charset="-122"/>
              <a:ea typeface="微软雅黑" pitchFamily="34" charset="-122"/>
            </a:endParaRPr>
          </a:p>
        </p:txBody>
      </p:sp>
      <p:sp>
        <p:nvSpPr>
          <p:cNvPr id="25" name="文本4"/>
          <p:cNvSpPr/>
          <p:nvPr/>
        </p:nvSpPr>
        <p:spPr>
          <a:xfrm>
            <a:off x="4654318" y="3972182"/>
            <a:ext cx="5330621" cy="661122"/>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lvl="0">
              <a:lnSpc>
                <a:spcPct val="120000"/>
              </a:lnSpc>
              <a:defRPr/>
            </a:pPr>
            <a:r>
              <a:rPr lang="zh-CN" altLang="en-US" sz="1400" kern="0" dirty="0">
                <a:solidFill>
                  <a:srgbClr val="4D4D4D"/>
                </a:solidFill>
                <a:latin typeface="微软雅黑" pitchFamily="34" charset="-122"/>
                <a:ea typeface="微软雅黑" pitchFamily="34" charset="-122"/>
              </a:rPr>
              <a:t>做事失败可以重来，做人失败却不能重来。</a:t>
            </a:r>
          </a:p>
        </p:txBody>
      </p:sp>
      <p:sp>
        <p:nvSpPr>
          <p:cNvPr id="26" name="深色4"/>
          <p:cNvSpPr/>
          <p:nvPr/>
        </p:nvSpPr>
        <p:spPr>
          <a:xfrm>
            <a:off x="4228518" y="3970856"/>
            <a:ext cx="431514" cy="663773"/>
          </a:xfrm>
          <a:prstGeom prst="rect">
            <a:avLst/>
          </a:prstGeom>
          <a:gradFill>
            <a:gsLst>
              <a:gs pos="33000">
                <a:srgbClr val="C00000">
                  <a:lumMod val="60000"/>
                  <a:lumOff val="40000"/>
                </a:srgbClr>
              </a:gs>
              <a:gs pos="100000">
                <a:srgbClr val="C00000"/>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gn="ctr" defTabSz="914491">
              <a:lnSpc>
                <a:spcPct val="120000"/>
              </a:lnSpc>
              <a:defRPr/>
            </a:pPr>
            <a:r>
              <a:rPr lang="en-US" altLang="zh-CN" sz="2000" kern="0" dirty="0">
                <a:solidFill>
                  <a:srgbClr val="FFFFFF"/>
                </a:solidFill>
                <a:latin typeface="微软雅黑" pitchFamily="34" charset="-122"/>
                <a:ea typeface="微软雅黑" pitchFamily="34" charset="-122"/>
              </a:rPr>
              <a:t>3</a:t>
            </a:r>
            <a:endParaRPr lang="zh-CN" altLang="en-US" sz="2000" kern="0" dirty="0">
              <a:solidFill>
                <a:srgbClr val="FFFFFF"/>
              </a:solidFill>
              <a:latin typeface="微软雅黑" pitchFamily="34" charset="-122"/>
              <a:ea typeface="微软雅黑" pitchFamily="34" charset="-122"/>
            </a:endParaRPr>
          </a:p>
        </p:txBody>
      </p:sp>
      <p:sp>
        <p:nvSpPr>
          <p:cNvPr id="27" name="文本5"/>
          <p:cNvSpPr/>
          <p:nvPr/>
        </p:nvSpPr>
        <p:spPr>
          <a:xfrm>
            <a:off x="4654318" y="4623387"/>
            <a:ext cx="5330621" cy="661122"/>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lvl="0">
              <a:lnSpc>
                <a:spcPct val="120000"/>
              </a:lnSpc>
              <a:defRPr/>
            </a:pPr>
            <a:r>
              <a:rPr lang="zh-CN" altLang="en-US" sz="1400" kern="0" dirty="0">
                <a:solidFill>
                  <a:srgbClr val="4D4D4D"/>
                </a:solidFill>
                <a:latin typeface="微软雅黑" pitchFamily="34" charset="-122"/>
                <a:ea typeface="微软雅黑" pitchFamily="34" charset="-122"/>
              </a:rPr>
              <a:t>人的一生，不要留任何把柄，否则迟早变成致命伤（曾仕强）。</a:t>
            </a:r>
          </a:p>
        </p:txBody>
      </p:sp>
      <p:sp>
        <p:nvSpPr>
          <p:cNvPr id="28" name="深色5"/>
          <p:cNvSpPr/>
          <p:nvPr/>
        </p:nvSpPr>
        <p:spPr>
          <a:xfrm>
            <a:off x="4228518" y="4622062"/>
            <a:ext cx="431514" cy="663773"/>
          </a:xfrm>
          <a:prstGeom prst="rect">
            <a:avLst/>
          </a:prstGeom>
          <a:gradFill>
            <a:gsLst>
              <a:gs pos="33000">
                <a:srgbClr val="C00000">
                  <a:lumMod val="60000"/>
                  <a:lumOff val="40000"/>
                </a:srgbClr>
              </a:gs>
              <a:gs pos="100000">
                <a:srgbClr val="C00000"/>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gn="ctr" defTabSz="914491">
              <a:lnSpc>
                <a:spcPct val="120000"/>
              </a:lnSpc>
              <a:defRPr/>
            </a:pPr>
            <a:r>
              <a:rPr lang="en-US" altLang="zh-CN" sz="2000" kern="0" dirty="0">
                <a:solidFill>
                  <a:srgbClr val="FFFFFF"/>
                </a:solidFill>
                <a:latin typeface="微软雅黑" pitchFamily="34" charset="-122"/>
                <a:ea typeface="微软雅黑" pitchFamily="34" charset="-122"/>
              </a:rPr>
              <a:t>4</a:t>
            </a:r>
            <a:endParaRPr lang="zh-CN" altLang="en-US" sz="2000" kern="0" dirty="0">
              <a:solidFill>
                <a:srgbClr val="FFFFFF"/>
              </a:solidFill>
              <a:latin typeface="微软雅黑" pitchFamily="34" charset="-122"/>
              <a:ea typeface="微软雅黑" pitchFamily="34" charset="-122"/>
            </a:endParaRPr>
          </a:p>
        </p:txBody>
      </p:sp>
      <p:sp>
        <p:nvSpPr>
          <p:cNvPr id="29" name="文本6"/>
          <p:cNvSpPr/>
          <p:nvPr/>
        </p:nvSpPr>
        <p:spPr>
          <a:xfrm>
            <a:off x="4654318" y="5287160"/>
            <a:ext cx="5330621" cy="661122"/>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lvl="0">
              <a:lnSpc>
                <a:spcPct val="120000"/>
              </a:lnSpc>
              <a:defRPr/>
            </a:pPr>
            <a:r>
              <a:rPr lang="zh-CN" altLang="en-US" sz="1400" kern="0" dirty="0">
                <a:solidFill>
                  <a:srgbClr val="4D4D4D"/>
                </a:solidFill>
                <a:latin typeface="微软雅黑" pitchFamily="34" charset="-122"/>
                <a:ea typeface="微软雅黑" pitchFamily="34" charset="-122"/>
              </a:rPr>
              <a:t>其实我们每时每刻都在为自己建造着生命的归宿，今天的任何一个不负责任的后果，都会在以后的某个地方等着你。</a:t>
            </a:r>
          </a:p>
        </p:txBody>
      </p:sp>
      <p:sp>
        <p:nvSpPr>
          <p:cNvPr id="30" name="深色6"/>
          <p:cNvSpPr/>
          <p:nvPr/>
        </p:nvSpPr>
        <p:spPr>
          <a:xfrm>
            <a:off x="4228518" y="5285835"/>
            <a:ext cx="431514" cy="663773"/>
          </a:xfrm>
          <a:prstGeom prst="rect">
            <a:avLst/>
          </a:prstGeom>
          <a:gradFill>
            <a:gsLst>
              <a:gs pos="33000">
                <a:srgbClr val="C00000">
                  <a:lumMod val="60000"/>
                  <a:lumOff val="40000"/>
                </a:srgbClr>
              </a:gs>
              <a:gs pos="100000">
                <a:srgbClr val="C00000"/>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gn="ctr" defTabSz="914491">
              <a:lnSpc>
                <a:spcPct val="120000"/>
              </a:lnSpc>
              <a:defRPr/>
            </a:pPr>
            <a:r>
              <a:rPr lang="en-US" altLang="zh-CN" sz="2000" kern="0" dirty="0">
                <a:solidFill>
                  <a:srgbClr val="FFFFFF"/>
                </a:solidFill>
                <a:latin typeface="微软雅黑" pitchFamily="34" charset="-122"/>
                <a:ea typeface="微软雅黑" pitchFamily="34" charset="-122"/>
              </a:rPr>
              <a:t>5</a:t>
            </a:r>
            <a:endParaRPr lang="zh-CN" altLang="en-US" sz="2000" kern="0" dirty="0">
              <a:solidFill>
                <a:srgbClr val="FFFFFF"/>
              </a:solidFill>
              <a:latin typeface="微软雅黑" pitchFamily="34" charset="-122"/>
              <a:ea typeface="微软雅黑" pitchFamily="34" charset="-122"/>
            </a:endParaRPr>
          </a:p>
        </p:txBody>
      </p:sp>
    </p:spTree>
    <p:extLst>
      <p:ext uri="{BB962C8B-B14F-4D97-AF65-F5344CB8AC3E}">
        <p14:creationId xmlns:p14="http://schemas.microsoft.com/office/powerpoint/2010/main" val="853168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500"/>
                                        <p:tgtEl>
                                          <p:spTgt spid="2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64" presetClass="path" presetSubtype="0" accel="50000" decel="50000" fill="hold" grpId="0" nodeType="afterEffect">
                                  <p:stCondLst>
                                    <p:cond delay="0"/>
                                  </p:stCondLst>
                                  <p:childTnLst>
                                    <p:animMotion origin="layout" path="M -2.11932E-6 -2.22045E-16 L -2.11932E-6 -0.71389 " pathEditMode="relative" rAng="0" ptsTypes="AA">
                                      <p:cBhvr>
                                        <p:cTn id="14" dur="500" fill="hold"/>
                                        <p:tgtEl>
                                          <p:spTgt spid="11"/>
                                        </p:tgtEl>
                                        <p:attrNameLst>
                                          <p:attrName>ppt_x</p:attrName>
                                          <p:attrName>ppt_y</p:attrName>
                                        </p:attrNameLst>
                                      </p:cBhvr>
                                      <p:rCtr x="0" y="-35694"/>
                                    </p:animMotion>
                                  </p:childTnLst>
                                </p:cTn>
                              </p:par>
                            </p:childTnLst>
                          </p:cTn>
                        </p:par>
                        <p:par>
                          <p:cTn id="15" fill="hold">
                            <p:stCondLst>
                              <p:cond delay="1500"/>
                            </p:stCondLst>
                            <p:childTnLst>
                              <p:par>
                                <p:cTn id="16" presetID="47"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2" presetClass="entr" presetSubtype="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par>
                                <p:cTn id="27" presetID="22" presetClass="entr" presetSubtype="4"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down)">
                                      <p:cBhvr>
                                        <p:cTn id="29" dur="500"/>
                                        <p:tgtEl>
                                          <p:spTgt spid="13"/>
                                        </p:tgtEl>
                                      </p:cBhvr>
                                    </p:animEffect>
                                  </p:childTnLst>
                                </p:cTn>
                              </p:par>
                            </p:childTnLst>
                          </p:cTn>
                        </p:par>
                        <p:par>
                          <p:cTn id="30" fill="hold">
                            <p:stCondLst>
                              <p:cond delay="3500"/>
                            </p:stCondLst>
                            <p:childTnLst>
                              <p:par>
                                <p:cTn id="31" presetID="2" presetClass="entr" presetSubtype="8"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fill="hold"/>
                                        <p:tgtEl>
                                          <p:spTgt spid="19"/>
                                        </p:tgtEl>
                                        <p:attrNameLst>
                                          <p:attrName>ppt_x</p:attrName>
                                        </p:attrNameLst>
                                      </p:cBhvr>
                                      <p:tavLst>
                                        <p:tav tm="0">
                                          <p:val>
                                            <p:strVal val="0-#ppt_w/2"/>
                                          </p:val>
                                        </p:tav>
                                        <p:tav tm="100000">
                                          <p:val>
                                            <p:strVal val="#ppt_x"/>
                                          </p:val>
                                        </p:tav>
                                      </p:tavLst>
                                    </p:anim>
                                    <p:anim calcmode="lin" valueType="num">
                                      <p:cBhvr additive="base">
                                        <p:cTn id="34" dur="500" fill="hold"/>
                                        <p:tgtEl>
                                          <p:spTgt spid="19"/>
                                        </p:tgtEl>
                                        <p:attrNameLst>
                                          <p:attrName>ppt_y</p:attrName>
                                        </p:attrNameLst>
                                      </p:cBhvr>
                                      <p:tavLst>
                                        <p:tav tm="0">
                                          <p:val>
                                            <p:strVal val="#ppt_y"/>
                                          </p:val>
                                        </p:tav>
                                        <p:tav tm="100000">
                                          <p:val>
                                            <p:strVal val="#ppt_y"/>
                                          </p:val>
                                        </p:tav>
                                      </p:tavLst>
                                    </p:anim>
                                  </p:childTnLst>
                                </p:cTn>
                              </p:par>
                            </p:childTnLst>
                          </p:cTn>
                        </p:par>
                        <p:par>
                          <p:cTn id="35" fill="hold">
                            <p:stCondLst>
                              <p:cond delay="4000"/>
                            </p:stCondLst>
                            <p:childTnLst>
                              <p:par>
                                <p:cTn id="36" presetID="22" presetClass="entr" presetSubtype="8"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left)">
                                      <p:cBhvr>
                                        <p:cTn id="38" dur="500"/>
                                        <p:tgtEl>
                                          <p:spTgt spid="18"/>
                                        </p:tgtEl>
                                      </p:cBhvr>
                                    </p:animEffect>
                                  </p:childTnLst>
                                </p:cTn>
                              </p:par>
                            </p:childTnLst>
                          </p:cTn>
                        </p:par>
                        <p:par>
                          <p:cTn id="39" fill="hold">
                            <p:stCondLst>
                              <p:cond delay="4500"/>
                            </p:stCondLst>
                            <p:childTnLst>
                              <p:par>
                                <p:cTn id="40" presetID="53" presetClass="entr" presetSubtype="16"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p:cTn id="42" dur="500" fill="hold"/>
                                        <p:tgtEl>
                                          <p:spTgt spid="21"/>
                                        </p:tgtEl>
                                        <p:attrNameLst>
                                          <p:attrName>ppt_w</p:attrName>
                                        </p:attrNameLst>
                                      </p:cBhvr>
                                      <p:tavLst>
                                        <p:tav tm="0">
                                          <p:val>
                                            <p:fltVal val="0"/>
                                          </p:val>
                                        </p:tav>
                                        <p:tav tm="100000">
                                          <p:val>
                                            <p:strVal val="#ppt_w"/>
                                          </p:val>
                                        </p:tav>
                                      </p:tavLst>
                                    </p:anim>
                                    <p:anim calcmode="lin" valueType="num">
                                      <p:cBhvr>
                                        <p:cTn id="43" dur="500" fill="hold"/>
                                        <p:tgtEl>
                                          <p:spTgt spid="21"/>
                                        </p:tgtEl>
                                        <p:attrNameLst>
                                          <p:attrName>ppt_h</p:attrName>
                                        </p:attrNameLst>
                                      </p:cBhvr>
                                      <p:tavLst>
                                        <p:tav tm="0">
                                          <p:val>
                                            <p:fltVal val="0"/>
                                          </p:val>
                                        </p:tav>
                                        <p:tav tm="100000">
                                          <p:val>
                                            <p:strVal val="#ppt_h"/>
                                          </p:val>
                                        </p:tav>
                                      </p:tavLst>
                                    </p:anim>
                                    <p:animEffect transition="in" filter="fade">
                                      <p:cBhvr>
                                        <p:cTn id="44" dur="500"/>
                                        <p:tgtEl>
                                          <p:spTgt spid="21"/>
                                        </p:tgtEl>
                                      </p:cBhvr>
                                    </p:animEffect>
                                  </p:childTnLst>
                                </p:cTn>
                              </p:par>
                            </p:childTnLst>
                          </p:cTn>
                        </p:par>
                        <p:par>
                          <p:cTn id="45" fill="hold">
                            <p:stCondLst>
                              <p:cond delay="5000"/>
                            </p:stCondLst>
                            <p:childTnLst>
                              <p:par>
                                <p:cTn id="46" presetID="22" presetClass="entr" presetSubtype="8"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left)">
                                      <p:cBhvr>
                                        <p:cTn id="48" dur="500"/>
                                        <p:tgtEl>
                                          <p:spTgt spid="20"/>
                                        </p:tgtEl>
                                      </p:cBhvr>
                                    </p:animEffect>
                                  </p:childTnLst>
                                </p:cTn>
                              </p:par>
                            </p:childTnLst>
                          </p:cTn>
                        </p:par>
                        <p:par>
                          <p:cTn id="49" fill="hold">
                            <p:stCondLst>
                              <p:cond delay="5500"/>
                            </p:stCondLst>
                            <p:childTnLst>
                              <p:par>
                                <p:cTn id="50" presetID="53" presetClass="entr" presetSubtype="16"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p:cTn id="52" dur="500" fill="hold"/>
                                        <p:tgtEl>
                                          <p:spTgt spid="24"/>
                                        </p:tgtEl>
                                        <p:attrNameLst>
                                          <p:attrName>ppt_w</p:attrName>
                                        </p:attrNameLst>
                                      </p:cBhvr>
                                      <p:tavLst>
                                        <p:tav tm="0">
                                          <p:val>
                                            <p:fltVal val="0"/>
                                          </p:val>
                                        </p:tav>
                                        <p:tav tm="100000">
                                          <p:val>
                                            <p:strVal val="#ppt_w"/>
                                          </p:val>
                                        </p:tav>
                                      </p:tavLst>
                                    </p:anim>
                                    <p:anim calcmode="lin" valueType="num">
                                      <p:cBhvr>
                                        <p:cTn id="53" dur="500" fill="hold"/>
                                        <p:tgtEl>
                                          <p:spTgt spid="24"/>
                                        </p:tgtEl>
                                        <p:attrNameLst>
                                          <p:attrName>ppt_h</p:attrName>
                                        </p:attrNameLst>
                                      </p:cBhvr>
                                      <p:tavLst>
                                        <p:tav tm="0">
                                          <p:val>
                                            <p:fltVal val="0"/>
                                          </p:val>
                                        </p:tav>
                                        <p:tav tm="100000">
                                          <p:val>
                                            <p:strVal val="#ppt_h"/>
                                          </p:val>
                                        </p:tav>
                                      </p:tavLst>
                                    </p:anim>
                                    <p:animEffect transition="in" filter="fade">
                                      <p:cBhvr>
                                        <p:cTn id="54" dur="500"/>
                                        <p:tgtEl>
                                          <p:spTgt spid="24"/>
                                        </p:tgtEl>
                                      </p:cBhvr>
                                    </p:animEffect>
                                  </p:childTnLst>
                                </p:cTn>
                              </p:par>
                            </p:childTnLst>
                          </p:cTn>
                        </p:par>
                        <p:par>
                          <p:cTn id="55" fill="hold">
                            <p:stCondLst>
                              <p:cond delay="6000"/>
                            </p:stCondLst>
                            <p:childTnLst>
                              <p:par>
                                <p:cTn id="56" presetID="22" presetClass="entr" presetSubtype="8" fill="hold" grpId="0" nodeType="after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wipe(left)">
                                      <p:cBhvr>
                                        <p:cTn id="58" dur="500"/>
                                        <p:tgtEl>
                                          <p:spTgt spid="22"/>
                                        </p:tgtEl>
                                      </p:cBhvr>
                                    </p:animEffect>
                                  </p:childTnLst>
                                </p:cTn>
                              </p:par>
                            </p:childTnLst>
                          </p:cTn>
                        </p:par>
                        <p:par>
                          <p:cTn id="59" fill="hold">
                            <p:stCondLst>
                              <p:cond delay="6500"/>
                            </p:stCondLst>
                            <p:childTnLst>
                              <p:par>
                                <p:cTn id="60" presetID="53" presetClass="entr" presetSubtype="16" fill="hold" grpId="0" nodeType="afterEffect">
                                  <p:stCondLst>
                                    <p:cond delay="0"/>
                                  </p:stCondLst>
                                  <p:childTnLst>
                                    <p:set>
                                      <p:cBhvr>
                                        <p:cTn id="61" dur="1" fill="hold">
                                          <p:stCondLst>
                                            <p:cond delay="0"/>
                                          </p:stCondLst>
                                        </p:cTn>
                                        <p:tgtEl>
                                          <p:spTgt spid="26"/>
                                        </p:tgtEl>
                                        <p:attrNameLst>
                                          <p:attrName>style.visibility</p:attrName>
                                        </p:attrNameLst>
                                      </p:cBhvr>
                                      <p:to>
                                        <p:strVal val="visible"/>
                                      </p:to>
                                    </p:set>
                                    <p:anim calcmode="lin" valueType="num">
                                      <p:cBhvr>
                                        <p:cTn id="62" dur="500" fill="hold"/>
                                        <p:tgtEl>
                                          <p:spTgt spid="26"/>
                                        </p:tgtEl>
                                        <p:attrNameLst>
                                          <p:attrName>ppt_w</p:attrName>
                                        </p:attrNameLst>
                                      </p:cBhvr>
                                      <p:tavLst>
                                        <p:tav tm="0">
                                          <p:val>
                                            <p:fltVal val="0"/>
                                          </p:val>
                                        </p:tav>
                                        <p:tav tm="100000">
                                          <p:val>
                                            <p:strVal val="#ppt_w"/>
                                          </p:val>
                                        </p:tav>
                                      </p:tavLst>
                                    </p:anim>
                                    <p:anim calcmode="lin" valueType="num">
                                      <p:cBhvr>
                                        <p:cTn id="63" dur="500" fill="hold"/>
                                        <p:tgtEl>
                                          <p:spTgt spid="26"/>
                                        </p:tgtEl>
                                        <p:attrNameLst>
                                          <p:attrName>ppt_h</p:attrName>
                                        </p:attrNameLst>
                                      </p:cBhvr>
                                      <p:tavLst>
                                        <p:tav tm="0">
                                          <p:val>
                                            <p:fltVal val="0"/>
                                          </p:val>
                                        </p:tav>
                                        <p:tav tm="100000">
                                          <p:val>
                                            <p:strVal val="#ppt_h"/>
                                          </p:val>
                                        </p:tav>
                                      </p:tavLst>
                                    </p:anim>
                                    <p:animEffect transition="in" filter="fade">
                                      <p:cBhvr>
                                        <p:cTn id="64" dur="500"/>
                                        <p:tgtEl>
                                          <p:spTgt spid="26"/>
                                        </p:tgtEl>
                                      </p:cBhvr>
                                    </p:animEffect>
                                  </p:childTnLst>
                                </p:cTn>
                              </p:par>
                            </p:childTnLst>
                          </p:cTn>
                        </p:par>
                        <p:par>
                          <p:cTn id="65" fill="hold">
                            <p:stCondLst>
                              <p:cond delay="7000"/>
                            </p:stCondLst>
                            <p:childTnLst>
                              <p:par>
                                <p:cTn id="66" presetID="22" presetClass="entr" presetSubtype="8"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wipe(left)">
                                      <p:cBhvr>
                                        <p:cTn id="68" dur="500"/>
                                        <p:tgtEl>
                                          <p:spTgt spid="25"/>
                                        </p:tgtEl>
                                      </p:cBhvr>
                                    </p:animEffect>
                                  </p:childTnLst>
                                </p:cTn>
                              </p:par>
                            </p:childTnLst>
                          </p:cTn>
                        </p:par>
                        <p:par>
                          <p:cTn id="69" fill="hold">
                            <p:stCondLst>
                              <p:cond delay="7500"/>
                            </p:stCondLst>
                            <p:childTnLst>
                              <p:par>
                                <p:cTn id="70" presetID="53" presetClass="entr" presetSubtype="16" fill="hold" grpId="0" nodeType="afterEffect">
                                  <p:stCondLst>
                                    <p:cond delay="0"/>
                                  </p:stCondLst>
                                  <p:childTnLst>
                                    <p:set>
                                      <p:cBhvr>
                                        <p:cTn id="71" dur="1" fill="hold">
                                          <p:stCondLst>
                                            <p:cond delay="0"/>
                                          </p:stCondLst>
                                        </p:cTn>
                                        <p:tgtEl>
                                          <p:spTgt spid="28"/>
                                        </p:tgtEl>
                                        <p:attrNameLst>
                                          <p:attrName>style.visibility</p:attrName>
                                        </p:attrNameLst>
                                      </p:cBhvr>
                                      <p:to>
                                        <p:strVal val="visible"/>
                                      </p:to>
                                    </p:set>
                                    <p:anim calcmode="lin" valueType="num">
                                      <p:cBhvr>
                                        <p:cTn id="72" dur="500" fill="hold"/>
                                        <p:tgtEl>
                                          <p:spTgt spid="28"/>
                                        </p:tgtEl>
                                        <p:attrNameLst>
                                          <p:attrName>ppt_w</p:attrName>
                                        </p:attrNameLst>
                                      </p:cBhvr>
                                      <p:tavLst>
                                        <p:tav tm="0">
                                          <p:val>
                                            <p:fltVal val="0"/>
                                          </p:val>
                                        </p:tav>
                                        <p:tav tm="100000">
                                          <p:val>
                                            <p:strVal val="#ppt_w"/>
                                          </p:val>
                                        </p:tav>
                                      </p:tavLst>
                                    </p:anim>
                                    <p:anim calcmode="lin" valueType="num">
                                      <p:cBhvr>
                                        <p:cTn id="73" dur="500" fill="hold"/>
                                        <p:tgtEl>
                                          <p:spTgt spid="28"/>
                                        </p:tgtEl>
                                        <p:attrNameLst>
                                          <p:attrName>ppt_h</p:attrName>
                                        </p:attrNameLst>
                                      </p:cBhvr>
                                      <p:tavLst>
                                        <p:tav tm="0">
                                          <p:val>
                                            <p:fltVal val="0"/>
                                          </p:val>
                                        </p:tav>
                                        <p:tav tm="100000">
                                          <p:val>
                                            <p:strVal val="#ppt_h"/>
                                          </p:val>
                                        </p:tav>
                                      </p:tavLst>
                                    </p:anim>
                                    <p:animEffect transition="in" filter="fade">
                                      <p:cBhvr>
                                        <p:cTn id="74" dur="500"/>
                                        <p:tgtEl>
                                          <p:spTgt spid="28"/>
                                        </p:tgtEl>
                                      </p:cBhvr>
                                    </p:animEffect>
                                  </p:childTnLst>
                                </p:cTn>
                              </p:par>
                            </p:childTnLst>
                          </p:cTn>
                        </p:par>
                        <p:par>
                          <p:cTn id="75" fill="hold">
                            <p:stCondLst>
                              <p:cond delay="8000"/>
                            </p:stCondLst>
                            <p:childTnLst>
                              <p:par>
                                <p:cTn id="76" presetID="22" presetClass="entr" presetSubtype="8" fill="hold" grpId="0" nodeType="afterEffect">
                                  <p:stCondLst>
                                    <p:cond delay="0"/>
                                  </p:stCondLst>
                                  <p:childTnLst>
                                    <p:set>
                                      <p:cBhvr>
                                        <p:cTn id="77" dur="1" fill="hold">
                                          <p:stCondLst>
                                            <p:cond delay="0"/>
                                          </p:stCondLst>
                                        </p:cTn>
                                        <p:tgtEl>
                                          <p:spTgt spid="27"/>
                                        </p:tgtEl>
                                        <p:attrNameLst>
                                          <p:attrName>style.visibility</p:attrName>
                                        </p:attrNameLst>
                                      </p:cBhvr>
                                      <p:to>
                                        <p:strVal val="visible"/>
                                      </p:to>
                                    </p:set>
                                    <p:animEffect transition="in" filter="wipe(left)">
                                      <p:cBhvr>
                                        <p:cTn id="78" dur="500"/>
                                        <p:tgtEl>
                                          <p:spTgt spid="27"/>
                                        </p:tgtEl>
                                      </p:cBhvr>
                                    </p:animEffect>
                                  </p:childTnLst>
                                </p:cTn>
                              </p:par>
                            </p:childTnLst>
                          </p:cTn>
                        </p:par>
                        <p:par>
                          <p:cTn id="79" fill="hold">
                            <p:stCondLst>
                              <p:cond delay="8500"/>
                            </p:stCondLst>
                            <p:childTnLst>
                              <p:par>
                                <p:cTn id="80" presetID="53" presetClass="entr" presetSubtype="16" fill="hold" grpId="0" nodeType="afterEffect">
                                  <p:stCondLst>
                                    <p:cond delay="0"/>
                                  </p:stCondLst>
                                  <p:childTnLst>
                                    <p:set>
                                      <p:cBhvr>
                                        <p:cTn id="81" dur="1" fill="hold">
                                          <p:stCondLst>
                                            <p:cond delay="0"/>
                                          </p:stCondLst>
                                        </p:cTn>
                                        <p:tgtEl>
                                          <p:spTgt spid="30"/>
                                        </p:tgtEl>
                                        <p:attrNameLst>
                                          <p:attrName>style.visibility</p:attrName>
                                        </p:attrNameLst>
                                      </p:cBhvr>
                                      <p:to>
                                        <p:strVal val="visible"/>
                                      </p:to>
                                    </p:set>
                                    <p:anim calcmode="lin" valueType="num">
                                      <p:cBhvr>
                                        <p:cTn id="82" dur="500" fill="hold"/>
                                        <p:tgtEl>
                                          <p:spTgt spid="30"/>
                                        </p:tgtEl>
                                        <p:attrNameLst>
                                          <p:attrName>ppt_w</p:attrName>
                                        </p:attrNameLst>
                                      </p:cBhvr>
                                      <p:tavLst>
                                        <p:tav tm="0">
                                          <p:val>
                                            <p:fltVal val="0"/>
                                          </p:val>
                                        </p:tav>
                                        <p:tav tm="100000">
                                          <p:val>
                                            <p:strVal val="#ppt_w"/>
                                          </p:val>
                                        </p:tav>
                                      </p:tavLst>
                                    </p:anim>
                                    <p:anim calcmode="lin" valueType="num">
                                      <p:cBhvr>
                                        <p:cTn id="83" dur="500" fill="hold"/>
                                        <p:tgtEl>
                                          <p:spTgt spid="30"/>
                                        </p:tgtEl>
                                        <p:attrNameLst>
                                          <p:attrName>ppt_h</p:attrName>
                                        </p:attrNameLst>
                                      </p:cBhvr>
                                      <p:tavLst>
                                        <p:tav tm="0">
                                          <p:val>
                                            <p:fltVal val="0"/>
                                          </p:val>
                                        </p:tav>
                                        <p:tav tm="100000">
                                          <p:val>
                                            <p:strVal val="#ppt_h"/>
                                          </p:val>
                                        </p:tav>
                                      </p:tavLst>
                                    </p:anim>
                                    <p:animEffect transition="in" filter="fade">
                                      <p:cBhvr>
                                        <p:cTn id="84" dur="500"/>
                                        <p:tgtEl>
                                          <p:spTgt spid="30"/>
                                        </p:tgtEl>
                                      </p:cBhvr>
                                    </p:animEffect>
                                  </p:childTnLst>
                                </p:cTn>
                              </p:par>
                            </p:childTnLst>
                          </p:cTn>
                        </p:par>
                        <p:par>
                          <p:cTn id="85" fill="hold">
                            <p:stCondLst>
                              <p:cond delay="9000"/>
                            </p:stCondLst>
                            <p:childTnLst>
                              <p:par>
                                <p:cTn id="86" presetID="22" presetClass="entr" presetSubtype="8" fill="hold" grpId="0" nodeType="afterEffect">
                                  <p:stCondLst>
                                    <p:cond delay="0"/>
                                  </p:stCondLst>
                                  <p:childTnLst>
                                    <p:set>
                                      <p:cBhvr>
                                        <p:cTn id="87" dur="1" fill="hold">
                                          <p:stCondLst>
                                            <p:cond delay="0"/>
                                          </p:stCondLst>
                                        </p:cTn>
                                        <p:tgtEl>
                                          <p:spTgt spid="29"/>
                                        </p:tgtEl>
                                        <p:attrNameLst>
                                          <p:attrName>style.visibility</p:attrName>
                                        </p:attrNameLst>
                                      </p:cBhvr>
                                      <p:to>
                                        <p:strVal val="visible"/>
                                      </p:to>
                                    </p:set>
                                    <p:animEffect transition="in" filter="wipe(left)">
                                      <p:cBhvr>
                                        <p:cTn id="8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1" grpId="0" animBg="1"/>
      <p:bldP spid="18" grpId="0" animBg="1"/>
      <p:bldP spid="19" grpId="0" animBg="1"/>
      <p:bldP spid="20" grpId="0" animBg="1"/>
      <p:bldP spid="21" grpId="0" animBg="1"/>
      <p:bldP spid="22" grpId="0" animBg="1"/>
      <p:bldP spid="24" grpId="0" animBg="1"/>
      <p:bldP spid="25" grpId="0" animBg="1"/>
      <p:bldP spid="26" grpId="0" animBg="1"/>
      <p:bldP spid="27" grpId="0" animBg="1"/>
      <p:bldP spid="28" grpId="0" animBg="1"/>
      <p:bldP spid="29" grpId="0" animBg="1"/>
      <p:bldP spid="30"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solidFill>
                  <a:schemeClr val="accent2"/>
                </a:solidFill>
              </a:rPr>
              <a:t>目录</a:t>
            </a:r>
          </a:p>
        </p:txBody>
      </p:sp>
      <p:sp>
        <p:nvSpPr>
          <p:cNvPr id="3" name="斜纹 2"/>
          <p:cNvSpPr/>
          <p:nvPr/>
        </p:nvSpPr>
        <p:spPr>
          <a:xfrm rot="10800000" flipV="1">
            <a:off x="11065199" y="-10292"/>
            <a:ext cx="1126801" cy="990702"/>
          </a:xfrm>
          <a:prstGeom prst="diagStripe">
            <a:avLst/>
          </a:prstGeom>
          <a:ln/>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zh-CN" altLang="en-US" kern="0" dirty="0">
              <a:solidFill>
                <a:sysClr val="windowText" lastClr="000000"/>
              </a:solidFill>
              <a:ea typeface="微软雅黑"/>
            </a:endParaRPr>
          </a:p>
        </p:txBody>
      </p:sp>
      <p:sp>
        <p:nvSpPr>
          <p:cNvPr id="4" name="TextBox 3"/>
          <p:cNvSpPr txBox="1"/>
          <p:nvPr/>
        </p:nvSpPr>
        <p:spPr>
          <a:xfrm rot="2502323">
            <a:off x="11390933" y="208940"/>
            <a:ext cx="800323" cy="338598"/>
          </a:xfrm>
          <a:prstGeom prst="rect">
            <a:avLst/>
          </a:prstGeom>
          <a:noFill/>
        </p:spPr>
        <p:txBody>
          <a:bodyPr wrap="none" rtlCol="0">
            <a:spAutoFit/>
          </a:bodyPr>
          <a:lstStyle/>
          <a:p>
            <a:r>
              <a:rPr lang="zh-CN" altLang="en-US" sz="1600" dirty="0">
                <a:solidFill>
                  <a:prstClr val="white"/>
                </a:solidFill>
                <a:latin typeface="微软雅黑" pitchFamily="34" charset="-122"/>
                <a:ea typeface="微软雅黑" pitchFamily="34" charset="-122"/>
              </a:rPr>
              <a:t>过渡页</a:t>
            </a:r>
          </a:p>
        </p:txBody>
      </p:sp>
      <p:sp>
        <p:nvSpPr>
          <p:cNvPr id="14" name="燕尾形 13"/>
          <p:cNvSpPr/>
          <p:nvPr/>
        </p:nvSpPr>
        <p:spPr>
          <a:xfrm>
            <a:off x="3719707" y="1268478"/>
            <a:ext cx="2520328" cy="504066"/>
          </a:xfrm>
          <a:prstGeom prst="chevron">
            <a:avLst>
              <a:gd name="adj" fmla="val 17852"/>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a:lnSpc>
                <a:spcPct val="120000"/>
              </a:lnSpc>
            </a:pPr>
            <a:r>
              <a:rPr lang="zh-CN" altLang="en-US" kern="0" dirty="0">
                <a:solidFill>
                  <a:srgbClr val="4D4D4D"/>
                </a:solidFill>
                <a:latin typeface="微软雅黑" pitchFamily="34" charset="-122"/>
                <a:ea typeface="微软雅黑" pitchFamily="34" charset="-122"/>
              </a:rPr>
              <a:t>个人品牌价值与资产</a:t>
            </a:r>
          </a:p>
        </p:txBody>
      </p:sp>
      <p:sp>
        <p:nvSpPr>
          <p:cNvPr id="12" name="燕尾形 11"/>
          <p:cNvSpPr/>
          <p:nvPr/>
        </p:nvSpPr>
        <p:spPr>
          <a:xfrm>
            <a:off x="6456367" y="1268478"/>
            <a:ext cx="2520328" cy="504066"/>
          </a:xfrm>
          <a:prstGeom prst="chevron">
            <a:avLst>
              <a:gd name="adj" fmla="val 17852"/>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a:lnSpc>
                <a:spcPct val="120000"/>
              </a:lnSpc>
            </a:pPr>
            <a:r>
              <a:rPr lang="zh-CN" altLang="en-US" kern="0" dirty="0">
                <a:solidFill>
                  <a:srgbClr val="4D4D4D"/>
                </a:solidFill>
                <a:latin typeface="微软雅黑" pitchFamily="34" charset="-122"/>
                <a:ea typeface="微软雅黑" pitchFamily="34" charset="-122"/>
              </a:rPr>
              <a:t>个人品牌建设理念</a:t>
            </a:r>
          </a:p>
        </p:txBody>
      </p:sp>
      <p:sp>
        <p:nvSpPr>
          <p:cNvPr id="10" name="燕尾形 9"/>
          <p:cNvSpPr/>
          <p:nvPr/>
        </p:nvSpPr>
        <p:spPr>
          <a:xfrm>
            <a:off x="9193027" y="1268478"/>
            <a:ext cx="2520328" cy="504066"/>
          </a:xfrm>
          <a:prstGeom prst="chevron">
            <a:avLst>
              <a:gd name="adj" fmla="val 17852"/>
            </a:avLst>
          </a:prstGeom>
          <a:gradFill>
            <a:gsLst>
              <a:gs pos="33000">
                <a:srgbClr val="C00000">
                  <a:lumMod val="60000"/>
                  <a:lumOff val="40000"/>
                </a:srgbClr>
              </a:gs>
              <a:gs pos="100000">
                <a:srgbClr val="C0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eaLnBrk="0" fontAlgn="base" hangingPunct="0">
              <a:lnSpc>
                <a:spcPct val="120000"/>
              </a:lnSpc>
              <a:spcBef>
                <a:spcPct val="0"/>
              </a:spcBef>
              <a:spcAft>
                <a:spcPct val="0"/>
              </a:spcAft>
            </a:pPr>
            <a:r>
              <a:rPr lang="zh-CN" altLang="en-US" kern="0" dirty="0">
                <a:solidFill>
                  <a:srgbClr val="F9F9F9"/>
                </a:solidFill>
                <a:latin typeface="Impact" pitchFamily="34" charset="0"/>
                <a:ea typeface="微软雅黑" pitchFamily="34" charset="-122"/>
              </a:rPr>
              <a:t>个人品牌建设实施</a:t>
            </a:r>
          </a:p>
        </p:txBody>
      </p:sp>
      <p:sp>
        <p:nvSpPr>
          <p:cNvPr id="19" name="五边形 18"/>
          <p:cNvSpPr/>
          <p:nvPr/>
        </p:nvSpPr>
        <p:spPr>
          <a:xfrm>
            <a:off x="982766" y="1268478"/>
            <a:ext cx="2520328" cy="504066"/>
          </a:xfrm>
          <a:prstGeom prst="homePlate">
            <a:avLst>
              <a:gd name="adj" fmla="val 19708"/>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a:lnSpc>
                <a:spcPct val="120000"/>
              </a:lnSpc>
            </a:pPr>
            <a:r>
              <a:rPr lang="zh-CN" altLang="en-US" kern="0" dirty="0">
                <a:solidFill>
                  <a:srgbClr val="4D4D4D"/>
                </a:solidFill>
                <a:latin typeface="微软雅黑" pitchFamily="34" charset="-122"/>
                <a:ea typeface="微软雅黑" pitchFamily="34" charset="-122"/>
              </a:rPr>
              <a:t>个人品牌概述</a:t>
            </a:r>
          </a:p>
        </p:txBody>
      </p:sp>
      <p:pic>
        <p:nvPicPr>
          <p:cNvPr id="20" name="Picture 5" descr="C:\Documents and Settings\tdz\桌面\品牌价值1.jpg"/>
          <p:cNvPicPr>
            <a:picLocks noChangeAspect="1" noChangeArrowheads="1"/>
          </p:cNvPicPr>
          <p:nvPr/>
        </p:nvPicPr>
        <p:blipFill>
          <a:blip r:embed="rId2" cstate="email">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a:fillRect/>
          </a:stretch>
        </p:blipFill>
        <p:spPr bwMode="auto">
          <a:xfrm>
            <a:off x="3809718" y="1988652"/>
            <a:ext cx="2340305" cy="3744488"/>
          </a:xfrm>
          <a:prstGeom prst="rect">
            <a:avLst/>
          </a:prstGeom>
          <a:noFill/>
          <a:ln w="28575">
            <a:solidFill>
              <a:schemeClr val="bg1">
                <a:lumMod val="95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074" name="Picture 2" descr="C:\Documents and Settings\tdz\桌面\概述.jpg"/>
          <p:cNvPicPr>
            <a:picLocks noChangeAspect="1" noChangeArrowheads="1"/>
          </p:cNvPicPr>
          <p:nvPr/>
        </p:nvPicPr>
        <p:blipFill>
          <a:blip r:embed="rId4" cstate="email">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a:stretch>
            <a:fillRect/>
          </a:stretch>
        </p:blipFill>
        <p:spPr bwMode="auto">
          <a:xfrm>
            <a:off x="1072778" y="1988652"/>
            <a:ext cx="2340305" cy="3744488"/>
          </a:xfrm>
          <a:prstGeom prst="rect">
            <a:avLst/>
          </a:prstGeom>
          <a:noFill/>
          <a:ln w="28575">
            <a:solidFill>
              <a:schemeClr val="bg1">
                <a:lumMod val="95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075" name="Picture 3" descr="C:\Documents and Settings\tdz\桌面\杜拉拉.jpg"/>
          <p:cNvPicPr>
            <a:picLocks noChangeAspect="1" noChangeArrowheads="1"/>
          </p:cNvPicPr>
          <p:nvPr/>
        </p:nvPicPr>
        <p:blipFill>
          <a:blip r:embed="rId6" cstate="email">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a:ext>
            </a:extLst>
          </a:blip>
          <a:srcRect/>
          <a:stretch>
            <a:fillRect/>
          </a:stretch>
        </p:blipFill>
        <p:spPr bwMode="auto">
          <a:xfrm>
            <a:off x="6546379" y="1988652"/>
            <a:ext cx="2340305" cy="3744488"/>
          </a:xfrm>
          <a:prstGeom prst="rect">
            <a:avLst/>
          </a:prstGeom>
          <a:noFill/>
          <a:ln w="28575">
            <a:solidFill>
              <a:schemeClr val="bg1">
                <a:lumMod val="95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076" name="Picture 4" descr="C:\Documents and Settings\tdz\桌面\百度HR刘冬.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9283039" y="1988652"/>
            <a:ext cx="2340305" cy="3744488"/>
          </a:xfrm>
          <a:prstGeom prst="rect">
            <a:avLst/>
          </a:prstGeom>
          <a:noFill/>
          <a:ln w="28575">
            <a:solidFill>
              <a:srgbClr val="FF0066"/>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1918992" y="5868298"/>
            <a:ext cx="3528851" cy="369380"/>
          </a:xfrm>
          <a:prstGeom prst="rect">
            <a:avLst/>
          </a:prstGeom>
          <a:noFill/>
        </p:spPr>
        <p:txBody>
          <a:bodyPr wrap="square" lIns="0" rtlCol="0">
            <a:spAutoFit/>
          </a:bodyPr>
          <a:lstStyle/>
          <a:p>
            <a:r>
              <a:rPr lang="zh-CN" altLang="en-US" dirty="0">
                <a:solidFill>
                  <a:srgbClr val="FF0000"/>
                </a:solidFill>
                <a:latin typeface="微软雅黑" pitchFamily="34" charset="-122"/>
                <a:ea typeface="微软雅黑" pitchFamily="34" charset="-122"/>
              </a:rPr>
              <a:t>个人品牌建设实施</a:t>
            </a:r>
          </a:p>
        </p:txBody>
      </p:sp>
    </p:spTree>
    <p:extLst>
      <p:ext uri="{BB962C8B-B14F-4D97-AF65-F5344CB8AC3E}">
        <p14:creationId xmlns:p14="http://schemas.microsoft.com/office/powerpoint/2010/main" val="3471570024"/>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1" fill="hold" grpId="0" nodeType="clickEffect">
                                  <p:stCondLst>
                                    <p:cond delay="0"/>
                                  </p:stCondLst>
                                  <p:childTnLst>
                                    <p:anim calcmode="lin" valueType="num">
                                      <p:cBhvr additive="base">
                                        <p:cTn id="6" dur="200"/>
                                        <p:tgtEl>
                                          <p:spTgt spid="19"/>
                                        </p:tgtEl>
                                        <p:attrNameLst>
                                          <p:attrName>ppt_x</p:attrName>
                                        </p:attrNameLst>
                                      </p:cBhvr>
                                      <p:tavLst>
                                        <p:tav tm="0">
                                          <p:val>
                                            <p:strVal val="ppt_x"/>
                                          </p:val>
                                        </p:tav>
                                        <p:tav tm="100000">
                                          <p:val>
                                            <p:strVal val="ppt_x"/>
                                          </p:val>
                                        </p:tav>
                                      </p:tavLst>
                                    </p:anim>
                                    <p:anim calcmode="lin" valueType="num">
                                      <p:cBhvr additive="base">
                                        <p:cTn id="7" dur="200"/>
                                        <p:tgtEl>
                                          <p:spTgt spid="19"/>
                                        </p:tgtEl>
                                        <p:attrNameLst>
                                          <p:attrName>ppt_y</p:attrName>
                                        </p:attrNameLst>
                                      </p:cBhvr>
                                      <p:tavLst>
                                        <p:tav tm="0">
                                          <p:val>
                                            <p:strVal val="ppt_y"/>
                                          </p:val>
                                        </p:tav>
                                        <p:tav tm="100000">
                                          <p:val>
                                            <p:strVal val="0-ppt_h/2"/>
                                          </p:val>
                                        </p:tav>
                                      </p:tavLst>
                                    </p:anim>
                                    <p:set>
                                      <p:cBhvr>
                                        <p:cTn id="8" dur="1" fill="hold">
                                          <p:stCondLst>
                                            <p:cond delay="199"/>
                                          </p:stCondLst>
                                        </p:cTn>
                                        <p:tgtEl>
                                          <p:spTgt spid="19"/>
                                        </p:tgtEl>
                                        <p:attrNameLst>
                                          <p:attrName>style.visibility</p:attrName>
                                        </p:attrNameLst>
                                      </p:cBhvr>
                                      <p:to>
                                        <p:strVal val="hidden"/>
                                      </p:to>
                                    </p:set>
                                  </p:childTnLst>
                                </p:cTn>
                              </p:par>
                              <p:par>
                                <p:cTn id="9" presetID="2" presetClass="exit" presetSubtype="1" fill="hold" grpId="0" nodeType="withEffect">
                                  <p:stCondLst>
                                    <p:cond delay="100"/>
                                  </p:stCondLst>
                                  <p:childTnLst>
                                    <p:anim calcmode="lin" valueType="num">
                                      <p:cBhvr additive="base">
                                        <p:cTn id="10" dur="200"/>
                                        <p:tgtEl>
                                          <p:spTgt spid="12"/>
                                        </p:tgtEl>
                                        <p:attrNameLst>
                                          <p:attrName>ppt_x</p:attrName>
                                        </p:attrNameLst>
                                      </p:cBhvr>
                                      <p:tavLst>
                                        <p:tav tm="0">
                                          <p:val>
                                            <p:strVal val="ppt_x"/>
                                          </p:val>
                                        </p:tav>
                                        <p:tav tm="100000">
                                          <p:val>
                                            <p:strVal val="ppt_x"/>
                                          </p:val>
                                        </p:tav>
                                      </p:tavLst>
                                    </p:anim>
                                    <p:anim calcmode="lin" valueType="num">
                                      <p:cBhvr additive="base">
                                        <p:cTn id="11" dur="200"/>
                                        <p:tgtEl>
                                          <p:spTgt spid="12"/>
                                        </p:tgtEl>
                                        <p:attrNameLst>
                                          <p:attrName>ppt_y</p:attrName>
                                        </p:attrNameLst>
                                      </p:cBhvr>
                                      <p:tavLst>
                                        <p:tav tm="0">
                                          <p:val>
                                            <p:strVal val="ppt_y"/>
                                          </p:val>
                                        </p:tav>
                                        <p:tav tm="100000">
                                          <p:val>
                                            <p:strVal val="0-ppt_h/2"/>
                                          </p:val>
                                        </p:tav>
                                      </p:tavLst>
                                    </p:anim>
                                    <p:set>
                                      <p:cBhvr>
                                        <p:cTn id="12" dur="1" fill="hold">
                                          <p:stCondLst>
                                            <p:cond delay="199"/>
                                          </p:stCondLst>
                                        </p:cTn>
                                        <p:tgtEl>
                                          <p:spTgt spid="12"/>
                                        </p:tgtEl>
                                        <p:attrNameLst>
                                          <p:attrName>style.visibility</p:attrName>
                                        </p:attrNameLst>
                                      </p:cBhvr>
                                      <p:to>
                                        <p:strVal val="hidden"/>
                                      </p:to>
                                    </p:set>
                                  </p:childTnLst>
                                </p:cTn>
                              </p:par>
                              <p:par>
                                <p:cTn id="13" presetID="2" presetClass="exit" presetSubtype="1" fill="hold" grpId="0" nodeType="withEffect">
                                  <p:stCondLst>
                                    <p:cond delay="200"/>
                                  </p:stCondLst>
                                  <p:childTnLst>
                                    <p:anim calcmode="lin" valueType="num">
                                      <p:cBhvr additive="base">
                                        <p:cTn id="14" dur="200"/>
                                        <p:tgtEl>
                                          <p:spTgt spid="14"/>
                                        </p:tgtEl>
                                        <p:attrNameLst>
                                          <p:attrName>ppt_x</p:attrName>
                                        </p:attrNameLst>
                                      </p:cBhvr>
                                      <p:tavLst>
                                        <p:tav tm="0">
                                          <p:val>
                                            <p:strVal val="ppt_x"/>
                                          </p:val>
                                        </p:tav>
                                        <p:tav tm="100000">
                                          <p:val>
                                            <p:strVal val="ppt_x"/>
                                          </p:val>
                                        </p:tav>
                                      </p:tavLst>
                                    </p:anim>
                                    <p:anim calcmode="lin" valueType="num">
                                      <p:cBhvr additive="base">
                                        <p:cTn id="15" dur="200"/>
                                        <p:tgtEl>
                                          <p:spTgt spid="14"/>
                                        </p:tgtEl>
                                        <p:attrNameLst>
                                          <p:attrName>ppt_y</p:attrName>
                                        </p:attrNameLst>
                                      </p:cBhvr>
                                      <p:tavLst>
                                        <p:tav tm="0">
                                          <p:val>
                                            <p:strVal val="ppt_y"/>
                                          </p:val>
                                        </p:tav>
                                        <p:tav tm="100000">
                                          <p:val>
                                            <p:strVal val="0-ppt_h/2"/>
                                          </p:val>
                                        </p:tav>
                                      </p:tavLst>
                                    </p:anim>
                                    <p:set>
                                      <p:cBhvr>
                                        <p:cTn id="16" dur="1" fill="hold">
                                          <p:stCondLst>
                                            <p:cond delay="199"/>
                                          </p:stCondLst>
                                        </p:cTn>
                                        <p:tgtEl>
                                          <p:spTgt spid="14"/>
                                        </p:tgtEl>
                                        <p:attrNameLst>
                                          <p:attrName>style.visibility</p:attrName>
                                        </p:attrNameLst>
                                      </p:cBhvr>
                                      <p:to>
                                        <p:strVal val="hidden"/>
                                      </p:to>
                                    </p:set>
                                  </p:childTnLst>
                                </p:cTn>
                              </p:par>
                              <p:par>
                                <p:cTn id="17" presetID="2" presetClass="exit" presetSubtype="9" fill="hold" nodeType="withEffect">
                                  <p:stCondLst>
                                    <p:cond delay="0"/>
                                  </p:stCondLst>
                                  <p:childTnLst>
                                    <p:anim calcmode="lin" valueType="num">
                                      <p:cBhvr additive="base">
                                        <p:cTn id="18" dur="500"/>
                                        <p:tgtEl>
                                          <p:spTgt spid="3074"/>
                                        </p:tgtEl>
                                        <p:attrNameLst>
                                          <p:attrName>ppt_x</p:attrName>
                                        </p:attrNameLst>
                                      </p:cBhvr>
                                      <p:tavLst>
                                        <p:tav tm="0">
                                          <p:val>
                                            <p:strVal val="ppt_x"/>
                                          </p:val>
                                        </p:tav>
                                        <p:tav tm="100000">
                                          <p:val>
                                            <p:strVal val="0-ppt_w/2"/>
                                          </p:val>
                                        </p:tav>
                                      </p:tavLst>
                                    </p:anim>
                                    <p:anim calcmode="lin" valueType="num">
                                      <p:cBhvr additive="base">
                                        <p:cTn id="19" dur="500"/>
                                        <p:tgtEl>
                                          <p:spTgt spid="3074"/>
                                        </p:tgtEl>
                                        <p:attrNameLst>
                                          <p:attrName>ppt_y</p:attrName>
                                        </p:attrNameLst>
                                      </p:cBhvr>
                                      <p:tavLst>
                                        <p:tav tm="0">
                                          <p:val>
                                            <p:strVal val="ppt_y"/>
                                          </p:val>
                                        </p:tav>
                                        <p:tav tm="100000">
                                          <p:val>
                                            <p:strVal val="0-ppt_h/2"/>
                                          </p:val>
                                        </p:tav>
                                      </p:tavLst>
                                    </p:anim>
                                    <p:set>
                                      <p:cBhvr>
                                        <p:cTn id="20" dur="1" fill="hold">
                                          <p:stCondLst>
                                            <p:cond delay="499"/>
                                          </p:stCondLst>
                                        </p:cTn>
                                        <p:tgtEl>
                                          <p:spTgt spid="3074"/>
                                        </p:tgtEl>
                                        <p:attrNameLst>
                                          <p:attrName>style.visibility</p:attrName>
                                        </p:attrNameLst>
                                      </p:cBhvr>
                                      <p:to>
                                        <p:strVal val="hidden"/>
                                      </p:to>
                                    </p:set>
                                  </p:childTnLst>
                                </p:cTn>
                              </p:par>
                              <p:par>
                                <p:cTn id="21" presetID="8" presetClass="emph" presetSubtype="0" fill="hold" nodeType="withEffect">
                                  <p:stCondLst>
                                    <p:cond delay="0"/>
                                  </p:stCondLst>
                                  <p:childTnLst>
                                    <p:animRot by="21600000">
                                      <p:cBhvr>
                                        <p:cTn id="22" dur="500" fill="hold"/>
                                        <p:tgtEl>
                                          <p:spTgt spid="3074"/>
                                        </p:tgtEl>
                                        <p:attrNameLst>
                                          <p:attrName>r</p:attrName>
                                        </p:attrNameLst>
                                      </p:cBhvr>
                                    </p:animRot>
                                  </p:childTnLst>
                                </p:cTn>
                              </p:par>
                              <p:par>
                                <p:cTn id="23" presetID="2" presetClass="exit" presetSubtype="9" fill="hold" nodeType="withEffect">
                                  <p:stCondLst>
                                    <p:cond delay="100"/>
                                  </p:stCondLst>
                                  <p:childTnLst>
                                    <p:anim calcmode="lin" valueType="num">
                                      <p:cBhvr additive="base">
                                        <p:cTn id="24" dur="500"/>
                                        <p:tgtEl>
                                          <p:spTgt spid="20"/>
                                        </p:tgtEl>
                                        <p:attrNameLst>
                                          <p:attrName>ppt_x</p:attrName>
                                        </p:attrNameLst>
                                      </p:cBhvr>
                                      <p:tavLst>
                                        <p:tav tm="0">
                                          <p:val>
                                            <p:strVal val="ppt_x"/>
                                          </p:val>
                                        </p:tav>
                                        <p:tav tm="100000">
                                          <p:val>
                                            <p:strVal val="0-ppt_w/2"/>
                                          </p:val>
                                        </p:tav>
                                      </p:tavLst>
                                    </p:anim>
                                    <p:anim calcmode="lin" valueType="num">
                                      <p:cBhvr additive="base">
                                        <p:cTn id="25" dur="500"/>
                                        <p:tgtEl>
                                          <p:spTgt spid="20"/>
                                        </p:tgtEl>
                                        <p:attrNameLst>
                                          <p:attrName>ppt_y</p:attrName>
                                        </p:attrNameLst>
                                      </p:cBhvr>
                                      <p:tavLst>
                                        <p:tav tm="0">
                                          <p:val>
                                            <p:strVal val="ppt_y"/>
                                          </p:val>
                                        </p:tav>
                                        <p:tav tm="100000">
                                          <p:val>
                                            <p:strVal val="0-ppt_h/2"/>
                                          </p:val>
                                        </p:tav>
                                      </p:tavLst>
                                    </p:anim>
                                    <p:set>
                                      <p:cBhvr>
                                        <p:cTn id="26" dur="1" fill="hold">
                                          <p:stCondLst>
                                            <p:cond delay="499"/>
                                          </p:stCondLst>
                                        </p:cTn>
                                        <p:tgtEl>
                                          <p:spTgt spid="20"/>
                                        </p:tgtEl>
                                        <p:attrNameLst>
                                          <p:attrName>style.visibility</p:attrName>
                                        </p:attrNameLst>
                                      </p:cBhvr>
                                      <p:to>
                                        <p:strVal val="hidden"/>
                                      </p:to>
                                    </p:set>
                                  </p:childTnLst>
                                </p:cTn>
                              </p:par>
                              <p:par>
                                <p:cTn id="27" presetID="8" presetClass="emph" presetSubtype="0" fill="hold" nodeType="withEffect">
                                  <p:stCondLst>
                                    <p:cond delay="100"/>
                                  </p:stCondLst>
                                  <p:childTnLst>
                                    <p:animRot by="21600000">
                                      <p:cBhvr>
                                        <p:cTn id="28" dur="500" fill="hold"/>
                                        <p:tgtEl>
                                          <p:spTgt spid="20"/>
                                        </p:tgtEl>
                                        <p:attrNameLst>
                                          <p:attrName>r</p:attrName>
                                        </p:attrNameLst>
                                      </p:cBhvr>
                                    </p:animRot>
                                  </p:childTnLst>
                                </p:cTn>
                              </p:par>
                              <p:par>
                                <p:cTn id="29" presetID="2" presetClass="exit" presetSubtype="9" fill="hold" nodeType="withEffect">
                                  <p:stCondLst>
                                    <p:cond delay="200"/>
                                  </p:stCondLst>
                                  <p:childTnLst>
                                    <p:anim calcmode="lin" valueType="num">
                                      <p:cBhvr additive="base">
                                        <p:cTn id="30" dur="500"/>
                                        <p:tgtEl>
                                          <p:spTgt spid="3075"/>
                                        </p:tgtEl>
                                        <p:attrNameLst>
                                          <p:attrName>ppt_x</p:attrName>
                                        </p:attrNameLst>
                                      </p:cBhvr>
                                      <p:tavLst>
                                        <p:tav tm="0">
                                          <p:val>
                                            <p:strVal val="ppt_x"/>
                                          </p:val>
                                        </p:tav>
                                        <p:tav tm="100000">
                                          <p:val>
                                            <p:strVal val="0-ppt_w/2"/>
                                          </p:val>
                                        </p:tav>
                                      </p:tavLst>
                                    </p:anim>
                                    <p:anim calcmode="lin" valueType="num">
                                      <p:cBhvr additive="base">
                                        <p:cTn id="31" dur="500"/>
                                        <p:tgtEl>
                                          <p:spTgt spid="3075"/>
                                        </p:tgtEl>
                                        <p:attrNameLst>
                                          <p:attrName>ppt_y</p:attrName>
                                        </p:attrNameLst>
                                      </p:cBhvr>
                                      <p:tavLst>
                                        <p:tav tm="0">
                                          <p:val>
                                            <p:strVal val="ppt_y"/>
                                          </p:val>
                                        </p:tav>
                                        <p:tav tm="100000">
                                          <p:val>
                                            <p:strVal val="0-ppt_h/2"/>
                                          </p:val>
                                        </p:tav>
                                      </p:tavLst>
                                    </p:anim>
                                    <p:set>
                                      <p:cBhvr>
                                        <p:cTn id="32" dur="1" fill="hold">
                                          <p:stCondLst>
                                            <p:cond delay="499"/>
                                          </p:stCondLst>
                                        </p:cTn>
                                        <p:tgtEl>
                                          <p:spTgt spid="3075"/>
                                        </p:tgtEl>
                                        <p:attrNameLst>
                                          <p:attrName>style.visibility</p:attrName>
                                        </p:attrNameLst>
                                      </p:cBhvr>
                                      <p:to>
                                        <p:strVal val="hidden"/>
                                      </p:to>
                                    </p:set>
                                  </p:childTnLst>
                                </p:cTn>
                              </p:par>
                              <p:par>
                                <p:cTn id="33" presetID="8" presetClass="emph" presetSubtype="0" fill="hold" nodeType="withEffect">
                                  <p:stCondLst>
                                    <p:cond delay="200"/>
                                  </p:stCondLst>
                                  <p:childTnLst>
                                    <p:animRot by="21600000">
                                      <p:cBhvr>
                                        <p:cTn id="34" dur="500" fill="hold"/>
                                        <p:tgtEl>
                                          <p:spTgt spid="3075"/>
                                        </p:tgtEl>
                                        <p:attrNameLst>
                                          <p:attrName>r</p:attrName>
                                        </p:attrNameLst>
                                      </p:cBhvr>
                                    </p:animRot>
                                  </p:childTnLst>
                                </p:cTn>
                              </p:par>
                            </p:childTnLst>
                          </p:cTn>
                        </p:par>
                        <p:par>
                          <p:cTn id="35" fill="hold">
                            <p:stCondLst>
                              <p:cond delay="700"/>
                            </p:stCondLst>
                            <p:childTnLst>
                              <p:par>
                                <p:cTn id="36" presetID="56" presetClass="path" presetSubtype="0" accel="50000" decel="50000" fill="hold" nodeType="afterEffect">
                                  <p:stCondLst>
                                    <p:cond delay="0"/>
                                  </p:stCondLst>
                                  <p:childTnLst>
                                    <p:animMotion origin="layout" path="M 3.32291E-6 -2.18316E-6 L -0.64114 0.32516 " pathEditMode="relative" rAng="0" ptsTypes="AA">
                                      <p:cBhvr>
                                        <p:cTn id="37" dur="500" fill="hold"/>
                                        <p:tgtEl>
                                          <p:spTgt spid="3076"/>
                                        </p:tgtEl>
                                        <p:attrNameLst>
                                          <p:attrName>ppt_x</p:attrName>
                                          <p:attrName>ppt_y</p:attrName>
                                        </p:attrNameLst>
                                      </p:cBhvr>
                                      <p:rCtr x="-32057" y="16258"/>
                                    </p:animMotion>
                                  </p:childTnLst>
                                </p:cTn>
                              </p:par>
                              <p:par>
                                <p:cTn id="38" presetID="53" presetClass="exit" presetSubtype="0" fill="hold" nodeType="withEffect">
                                  <p:stCondLst>
                                    <p:cond delay="0"/>
                                  </p:stCondLst>
                                  <p:childTnLst>
                                    <p:anim calcmode="lin" valueType="num">
                                      <p:cBhvr>
                                        <p:cTn id="39" dur="500"/>
                                        <p:tgtEl>
                                          <p:spTgt spid="3076"/>
                                        </p:tgtEl>
                                        <p:attrNameLst>
                                          <p:attrName>ppt_w</p:attrName>
                                        </p:attrNameLst>
                                      </p:cBhvr>
                                      <p:tavLst>
                                        <p:tav tm="0">
                                          <p:val>
                                            <p:strVal val="ppt_w"/>
                                          </p:val>
                                        </p:tav>
                                        <p:tav tm="100000">
                                          <p:val>
                                            <p:fltVal val="0"/>
                                          </p:val>
                                        </p:tav>
                                      </p:tavLst>
                                    </p:anim>
                                    <p:anim calcmode="lin" valueType="num">
                                      <p:cBhvr>
                                        <p:cTn id="40" dur="500"/>
                                        <p:tgtEl>
                                          <p:spTgt spid="3076"/>
                                        </p:tgtEl>
                                        <p:attrNameLst>
                                          <p:attrName>ppt_h</p:attrName>
                                        </p:attrNameLst>
                                      </p:cBhvr>
                                      <p:tavLst>
                                        <p:tav tm="0">
                                          <p:val>
                                            <p:strVal val="ppt_h"/>
                                          </p:val>
                                        </p:tav>
                                        <p:tav tm="100000">
                                          <p:val>
                                            <p:fltVal val="0"/>
                                          </p:val>
                                        </p:tav>
                                      </p:tavLst>
                                    </p:anim>
                                    <p:animEffect transition="out" filter="fade">
                                      <p:cBhvr>
                                        <p:cTn id="41" dur="500"/>
                                        <p:tgtEl>
                                          <p:spTgt spid="3076"/>
                                        </p:tgtEl>
                                      </p:cBhvr>
                                    </p:animEffect>
                                    <p:set>
                                      <p:cBhvr>
                                        <p:cTn id="42" dur="1" fill="hold">
                                          <p:stCondLst>
                                            <p:cond delay="499"/>
                                          </p:stCondLst>
                                        </p:cTn>
                                        <p:tgtEl>
                                          <p:spTgt spid="3076"/>
                                        </p:tgtEl>
                                        <p:attrNameLst>
                                          <p:attrName>style.visibility</p:attrName>
                                        </p:attrNameLst>
                                      </p:cBhvr>
                                      <p:to>
                                        <p:strVal val="hidden"/>
                                      </p:to>
                                    </p:set>
                                  </p:childTnLst>
                                </p:cTn>
                              </p:par>
                              <p:par>
                                <p:cTn id="43" presetID="56" presetClass="path" presetSubtype="0" accel="50000" decel="50000" fill="hold" grpId="0" nodeType="withEffect">
                                  <p:stCondLst>
                                    <p:cond delay="0"/>
                                  </p:stCondLst>
                                  <p:childTnLst>
                                    <p:animMotion origin="layout" path="M 3.32291E-6 -4.11656E-6 L -0.63515 0.66605 " pathEditMode="relative" rAng="0" ptsTypes="AA">
                                      <p:cBhvr>
                                        <p:cTn id="44" dur="500" fill="hold"/>
                                        <p:tgtEl>
                                          <p:spTgt spid="10"/>
                                        </p:tgtEl>
                                        <p:attrNameLst>
                                          <p:attrName>ppt_x</p:attrName>
                                          <p:attrName>ppt_y</p:attrName>
                                        </p:attrNameLst>
                                      </p:cBhvr>
                                      <p:rCtr x="-31757" y="33302"/>
                                    </p:animMotion>
                                  </p:childTnLst>
                                </p:cTn>
                              </p:par>
                              <p:par>
                                <p:cTn id="45" presetID="53" presetClass="exit" presetSubtype="0" fill="hold" grpId="1" nodeType="withEffect">
                                  <p:stCondLst>
                                    <p:cond delay="0"/>
                                  </p:stCondLst>
                                  <p:childTnLst>
                                    <p:anim calcmode="lin" valueType="num">
                                      <p:cBhvr>
                                        <p:cTn id="46" dur="500"/>
                                        <p:tgtEl>
                                          <p:spTgt spid="10"/>
                                        </p:tgtEl>
                                        <p:attrNameLst>
                                          <p:attrName>ppt_w</p:attrName>
                                        </p:attrNameLst>
                                      </p:cBhvr>
                                      <p:tavLst>
                                        <p:tav tm="0">
                                          <p:val>
                                            <p:strVal val="ppt_w"/>
                                          </p:val>
                                        </p:tav>
                                        <p:tav tm="100000">
                                          <p:val>
                                            <p:fltVal val="0"/>
                                          </p:val>
                                        </p:tav>
                                      </p:tavLst>
                                    </p:anim>
                                    <p:anim calcmode="lin" valueType="num">
                                      <p:cBhvr>
                                        <p:cTn id="47" dur="500"/>
                                        <p:tgtEl>
                                          <p:spTgt spid="10"/>
                                        </p:tgtEl>
                                        <p:attrNameLst>
                                          <p:attrName>ppt_h</p:attrName>
                                        </p:attrNameLst>
                                      </p:cBhvr>
                                      <p:tavLst>
                                        <p:tav tm="0">
                                          <p:val>
                                            <p:strVal val="ppt_h"/>
                                          </p:val>
                                        </p:tav>
                                        <p:tav tm="100000">
                                          <p:val>
                                            <p:fltVal val="0"/>
                                          </p:val>
                                        </p:tav>
                                      </p:tavLst>
                                    </p:anim>
                                    <p:animEffect transition="out" filter="fade">
                                      <p:cBhvr>
                                        <p:cTn id="48" dur="500"/>
                                        <p:tgtEl>
                                          <p:spTgt spid="10"/>
                                        </p:tgtEl>
                                      </p:cBhvr>
                                    </p:animEffect>
                                    <p:set>
                                      <p:cBhvr>
                                        <p:cTn id="49" dur="1" fill="hold">
                                          <p:stCondLst>
                                            <p:cond delay="499"/>
                                          </p:stCondLst>
                                        </p:cTn>
                                        <p:tgtEl>
                                          <p:spTgt spid="10"/>
                                        </p:tgtEl>
                                        <p:attrNameLst>
                                          <p:attrName>style.visibility</p:attrName>
                                        </p:attrNameLst>
                                      </p:cBhvr>
                                      <p:to>
                                        <p:strVal val="hidden"/>
                                      </p:to>
                                    </p:set>
                                  </p:childTnLst>
                                </p:cTn>
                              </p:par>
                              <p:par>
                                <p:cTn id="50" presetID="53" presetClass="entr" presetSubtype="0" fill="hold" grpId="0" nodeType="withEffect">
                                  <p:stCondLst>
                                    <p:cond delay="10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fltVal val="0"/>
                                          </p:val>
                                        </p:tav>
                                        <p:tav tm="100000">
                                          <p:val>
                                            <p:strVal val="#ppt_w"/>
                                          </p:val>
                                        </p:tav>
                                      </p:tavLst>
                                    </p:anim>
                                    <p:anim calcmode="lin" valueType="num">
                                      <p:cBhvr>
                                        <p:cTn id="53" dur="500" fill="hold"/>
                                        <p:tgtEl>
                                          <p:spTgt spid="13"/>
                                        </p:tgtEl>
                                        <p:attrNameLst>
                                          <p:attrName>ppt_h</p:attrName>
                                        </p:attrNameLst>
                                      </p:cBhvr>
                                      <p:tavLst>
                                        <p:tav tm="0">
                                          <p:val>
                                            <p:fltVal val="0"/>
                                          </p:val>
                                        </p:tav>
                                        <p:tav tm="100000">
                                          <p:val>
                                            <p:strVal val="#ppt_h"/>
                                          </p:val>
                                        </p:tav>
                                      </p:tavLst>
                                    </p:anim>
                                    <p:animEffect transition="in" filter="fade">
                                      <p:cBhvr>
                                        <p:cTn id="5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2" grpId="0" animBg="1"/>
      <p:bldP spid="10" grpId="0" animBg="1"/>
      <p:bldP spid="10" grpId="1" animBg="1"/>
      <p:bldP spid="19" grpId="0" animBg="1"/>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深色箭头3"/>
          <p:cNvGrpSpPr/>
          <p:nvPr/>
        </p:nvGrpSpPr>
        <p:grpSpPr>
          <a:xfrm>
            <a:off x="7472430" y="1613939"/>
            <a:ext cx="3323492" cy="3327426"/>
            <a:chOff x="5084154" y="3291992"/>
            <a:chExt cx="3323059" cy="3326993"/>
          </a:xfrm>
        </p:grpSpPr>
        <p:sp>
          <p:nvSpPr>
            <p:cNvPr id="22" name="箭头3"/>
            <p:cNvSpPr>
              <a:spLocks/>
            </p:cNvSpPr>
            <p:nvPr/>
          </p:nvSpPr>
          <p:spPr bwMode="auto">
            <a:xfrm>
              <a:off x="5084154" y="4471203"/>
              <a:ext cx="1948668" cy="2147782"/>
            </a:xfrm>
            <a:custGeom>
              <a:avLst/>
              <a:gdLst>
                <a:gd name="T0" fmla="*/ 2976 w 3207"/>
                <a:gd name="T1" fmla="*/ 1912 h 3537"/>
                <a:gd name="T2" fmla="*/ 1591 w 3207"/>
                <a:gd name="T3" fmla="*/ 352 h 3537"/>
                <a:gd name="T4" fmla="*/ 823 w 3207"/>
                <a:gd name="T5" fmla="*/ 0 h 3537"/>
                <a:gd name="T6" fmla="*/ 7 w 3207"/>
                <a:gd name="T7" fmla="*/ 624 h 3537"/>
                <a:gd name="T8" fmla="*/ 0 w 3207"/>
                <a:gd name="T9" fmla="*/ 619 h 3537"/>
                <a:gd name="T10" fmla="*/ 3207 w 3207"/>
                <a:gd name="T11" fmla="*/ 3536 h 3537"/>
                <a:gd name="T12" fmla="*/ 3204 w 3207"/>
                <a:gd name="T13" fmla="*/ 3537 h 3537"/>
                <a:gd name="T14" fmla="*/ 3207 w 3207"/>
                <a:gd name="T15" fmla="*/ 3536 h 3537"/>
                <a:gd name="T16" fmla="*/ 2599 w 3207"/>
                <a:gd name="T17" fmla="*/ 2736 h 3537"/>
                <a:gd name="T18" fmla="*/ 2983 w 3207"/>
                <a:gd name="T19" fmla="*/ 1904 h 3537"/>
                <a:gd name="T20" fmla="*/ 2976 w 3207"/>
                <a:gd name="T21" fmla="*/ 1912 h 3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7" h="3537">
                  <a:moveTo>
                    <a:pt x="2976" y="1912"/>
                  </a:moveTo>
                  <a:cubicBezTo>
                    <a:pt x="2207" y="1803"/>
                    <a:pt x="1613" y="1150"/>
                    <a:pt x="1591" y="352"/>
                  </a:cubicBezTo>
                  <a:lnTo>
                    <a:pt x="823" y="0"/>
                  </a:lnTo>
                  <a:lnTo>
                    <a:pt x="7" y="624"/>
                  </a:lnTo>
                  <a:lnTo>
                    <a:pt x="0" y="619"/>
                  </a:lnTo>
                  <a:cubicBezTo>
                    <a:pt x="152" y="2256"/>
                    <a:pt x="1528" y="3537"/>
                    <a:pt x="3207" y="3536"/>
                  </a:cubicBezTo>
                  <a:lnTo>
                    <a:pt x="3204" y="3537"/>
                  </a:lnTo>
                  <a:cubicBezTo>
                    <a:pt x="3205" y="3537"/>
                    <a:pt x="3206" y="3537"/>
                    <a:pt x="3207" y="3536"/>
                  </a:cubicBezTo>
                  <a:lnTo>
                    <a:pt x="2599" y="2736"/>
                  </a:lnTo>
                  <a:lnTo>
                    <a:pt x="2983" y="1904"/>
                  </a:lnTo>
                  <a:lnTo>
                    <a:pt x="2976" y="1912"/>
                  </a:lnTo>
                  <a:close/>
                </a:path>
              </a:pathLst>
            </a:custGeom>
            <a:gradFill>
              <a:gsLst>
                <a:gs pos="33000">
                  <a:srgbClr val="C00000">
                    <a:lumMod val="60000"/>
                    <a:lumOff val="40000"/>
                  </a:srgbClr>
                </a:gs>
                <a:gs pos="100000">
                  <a:srgbClr val="C0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0" rIns="0" anchor="b"/>
            <a:lstStyle/>
            <a:p>
              <a:pPr defTabSz="914491">
                <a:lnSpc>
                  <a:spcPct val="120000"/>
                </a:lnSpc>
                <a:spcBef>
                  <a:spcPts val="600"/>
                </a:spcBef>
                <a:spcAft>
                  <a:spcPts val="600"/>
                </a:spcAft>
                <a:defRPr/>
              </a:pPr>
              <a:endParaRPr lang="zh-CN" altLang="en-US" sz="2800" b="1" kern="0">
                <a:solidFill>
                  <a:sysClr val="window" lastClr="FFFFFF"/>
                </a:solidFill>
                <a:latin typeface="Impact" pitchFamily="34" charset="0"/>
                <a:ea typeface="微软雅黑" pitchFamily="34" charset="-122"/>
              </a:endParaRPr>
            </a:p>
          </p:txBody>
        </p:sp>
        <p:sp>
          <p:nvSpPr>
            <p:cNvPr id="23" name="文本3"/>
            <p:cNvSpPr/>
            <p:nvPr/>
          </p:nvSpPr>
          <p:spPr>
            <a:xfrm rot="14003510">
              <a:off x="5656813" y="3291991"/>
              <a:ext cx="2750400" cy="2750401"/>
            </a:xfrm>
            <a:prstGeom prst="rect">
              <a:avLst/>
            </a:prstGeom>
            <a:noFill/>
            <a:ln w="25400" cap="flat" cmpd="sng" algn="ctr">
              <a:noFill/>
              <a:prstDash val="solid"/>
            </a:ln>
            <a:effectLst/>
          </p:spPr>
          <p:txBody>
            <a:bodyPr spcFirstLastPara="1" lIns="89623" tIns="44812" rIns="89623" bIns="44812" numCol="1" anchor="ctr">
              <a:prstTxWarp prst="textArchUp">
                <a:avLst/>
              </a:prstTxWarp>
            </a:bodyPr>
            <a:lstStyle/>
            <a:p>
              <a:pPr algn="ctr" defTabSz="914491">
                <a:defRPr/>
              </a:pPr>
              <a:r>
                <a:rPr lang="zh-CN" altLang="en-US" kern="0" dirty="0">
                  <a:solidFill>
                    <a:srgbClr val="FFFFFF"/>
                  </a:solidFill>
                  <a:latin typeface="微软雅黑" pitchFamily="34" charset="-122"/>
                  <a:ea typeface="微软雅黑" pitchFamily="34" charset="-122"/>
                </a:rPr>
                <a:t>个人品牌维护提升</a:t>
              </a:r>
            </a:p>
          </p:txBody>
        </p:sp>
      </p:grpSp>
      <p:grpSp>
        <p:nvGrpSpPr>
          <p:cNvPr id="24" name="深色箭头2"/>
          <p:cNvGrpSpPr/>
          <p:nvPr/>
        </p:nvGrpSpPr>
        <p:grpSpPr>
          <a:xfrm>
            <a:off x="8045163" y="1613939"/>
            <a:ext cx="3329972" cy="3319327"/>
            <a:chOff x="5656813" y="3291992"/>
            <a:chExt cx="3329538" cy="3318895"/>
          </a:xfrm>
        </p:grpSpPr>
        <p:sp>
          <p:nvSpPr>
            <p:cNvPr id="25" name="箭头2"/>
            <p:cNvSpPr>
              <a:spLocks/>
            </p:cNvSpPr>
            <p:nvPr/>
          </p:nvSpPr>
          <p:spPr bwMode="auto">
            <a:xfrm>
              <a:off x="6838443" y="4662333"/>
              <a:ext cx="2147908" cy="1948554"/>
            </a:xfrm>
            <a:custGeom>
              <a:avLst/>
              <a:gdLst>
                <a:gd name="T0" fmla="*/ 1910 w 3536"/>
                <a:gd name="T1" fmla="*/ 230 h 3207"/>
                <a:gd name="T2" fmla="*/ 352 w 3536"/>
                <a:gd name="T3" fmla="*/ 1604 h 3207"/>
                <a:gd name="T4" fmla="*/ 0 w 3536"/>
                <a:gd name="T5" fmla="*/ 2388 h 3207"/>
                <a:gd name="T6" fmla="*/ 624 w 3536"/>
                <a:gd name="T7" fmla="*/ 3204 h 3207"/>
                <a:gd name="T8" fmla="*/ 618 w 3536"/>
                <a:gd name="T9" fmla="*/ 3207 h 3207"/>
                <a:gd name="T10" fmla="*/ 3536 w 3536"/>
                <a:gd name="T11" fmla="*/ 4 h 3207"/>
                <a:gd name="T12" fmla="*/ 3534 w 3536"/>
                <a:gd name="T13" fmla="*/ 2 h 3207"/>
                <a:gd name="T14" fmla="*/ 3536 w 3536"/>
                <a:gd name="T15" fmla="*/ 4 h 3207"/>
                <a:gd name="T16" fmla="*/ 2736 w 3536"/>
                <a:gd name="T17" fmla="*/ 596 h 3207"/>
                <a:gd name="T18" fmla="*/ 1904 w 3536"/>
                <a:gd name="T19" fmla="*/ 228 h 3207"/>
                <a:gd name="T20" fmla="*/ 1910 w 3536"/>
                <a:gd name="T21" fmla="*/ 230 h 3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36" h="3207">
                  <a:moveTo>
                    <a:pt x="1910" y="230"/>
                  </a:moveTo>
                  <a:cubicBezTo>
                    <a:pt x="1801" y="1000"/>
                    <a:pt x="1147" y="1595"/>
                    <a:pt x="352" y="1604"/>
                  </a:cubicBezTo>
                  <a:lnTo>
                    <a:pt x="0" y="2388"/>
                  </a:lnTo>
                  <a:lnTo>
                    <a:pt x="624" y="3204"/>
                  </a:lnTo>
                  <a:lnTo>
                    <a:pt x="618" y="3207"/>
                  </a:lnTo>
                  <a:cubicBezTo>
                    <a:pt x="2254" y="3055"/>
                    <a:pt x="3534" y="1678"/>
                    <a:pt x="3536" y="4"/>
                  </a:cubicBezTo>
                  <a:lnTo>
                    <a:pt x="3534" y="2"/>
                  </a:lnTo>
                  <a:cubicBezTo>
                    <a:pt x="3534" y="1"/>
                    <a:pt x="3534" y="0"/>
                    <a:pt x="3536" y="4"/>
                  </a:cubicBezTo>
                  <a:lnTo>
                    <a:pt x="2736" y="596"/>
                  </a:lnTo>
                  <a:lnTo>
                    <a:pt x="1904" y="228"/>
                  </a:lnTo>
                  <a:lnTo>
                    <a:pt x="1910" y="230"/>
                  </a:lnTo>
                  <a:close/>
                </a:path>
              </a:pathLst>
            </a:custGeom>
            <a:gradFill>
              <a:gsLst>
                <a:gs pos="33000">
                  <a:srgbClr val="C00000">
                    <a:lumMod val="60000"/>
                    <a:lumOff val="40000"/>
                  </a:srgbClr>
                </a:gs>
                <a:gs pos="100000">
                  <a:srgbClr val="C0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0" rIns="0" anchor="b"/>
            <a:lstStyle/>
            <a:p>
              <a:pPr defTabSz="914491">
                <a:lnSpc>
                  <a:spcPct val="120000"/>
                </a:lnSpc>
                <a:spcBef>
                  <a:spcPts val="600"/>
                </a:spcBef>
                <a:spcAft>
                  <a:spcPts val="600"/>
                </a:spcAft>
                <a:defRPr/>
              </a:pPr>
              <a:endParaRPr lang="zh-CN" altLang="en-US" sz="2800" b="1" kern="0">
                <a:solidFill>
                  <a:sysClr val="window" lastClr="FFFFFF"/>
                </a:solidFill>
                <a:latin typeface="Impact" pitchFamily="34" charset="0"/>
                <a:ea typeface="微软雅黑" pitchFamily="34" charset="-122"/>
              </a:endParaRPr>
            </a:p>
          </p:txBody>
        </p:sp>
        <p:sp>
          <p:nvSpPr>
            <p:cNvPr id="26" name="文本2"/>
            <p:cNvSpPr/>
            <p:nvPr/>
          </p:nvSpPr>
          <p:spPr>
            <a:xfrm rot="8603510">
              <a:off x="5656813" y="3291992"/>
              <a:ext cx="2750400" cy="2750401"/>
            </a:xfrm>
            <a:prstGeom prst="rect">
              <a:avLst/>
            </a:prstGeom>
            <a:noFill/>
            <a:ln w="25400" cap="flat" cmpd="sng" algn="ctr">
              <a:noFill/>
              <a:prstDash val="solid"/>
            </a:ln>
            <a:effectLst/>
          </p:spPr>
          <p:txBody>
            <a:bodyPr spcFirstLastPara="1" lIns="89623" tIns="44812" rIns="89623" bIns="44812" numCol="1" anchor="ctr">
              <a:prstTxWarp prst="textArchUp">
                <a:avLst/>
              </a:prstTxWarp>
            </a:bodyPr>
            <a:lstStyle/>
            <a:p>
              <a:pPr algn="ctr" defTabSz="914491">
                <a:defRPr/>
              </a:pPr>
              <a:r>
                <a:rPr lang="zh-CN" altLang="en-US" kern="0" dirty="0">
                  <a:solidFill>
                    <a:srgbClr val="FFFFFF"/>
                  </a:solidFill>
                  <a:latin typeface="微软雅黑" pitchFamily="34" charset="-122"/>
                  <a:ea typeface="微软雅黑" pitchFamily="34" charset="-122"/>
                </a:rPr>
                <a:t>个人品牌传播推广</a:t>
              </a:r>
            </a:p>
          </p:txBody>
        </p:sp>
      </p:grpSp>
      <p:grpSp>
        <p:nvGrpSpPr>
          <p:cNvPr id="27" name="深色箭头1"/>
          <p:cNvGrpSpPr/>
          <p:nvPr/>
        </p:nvGrpSpPr>
        <p:grpSpPr>
          <a:xfrm>
            <a:off x="8045164" y="1030791"/>
            <a:ext cx="3320250" cy="3333905"/>
            <a:chOff x="5656814" y="2708920"/>
            <a:chExt cx="3319818" cy="3333471"/>
          </a:xfrm>
        </p:grpSpPr>
        <p:sp>
          <p:nvSpPr>
            <p:cNvPr id="28" name="箭头1"/>
            <p:cNvSpPr>
              <a:spLocks/>
            </p:cNvSpPr>
            <p:nvPr/>
          </p:nvSpPr>
          <p:spPr bwMode="auto">
            <a:xfrm>
              <a:off x="7029584" y="2708920"/>
              <a:ext cx="1947048" cy="2151021"/>
            </a:xfrm>
            <a:custGeom>
              <a:avLst/>
              <a:gdLst>
                <a:gd name="T0" fmla="*/ 1606 w 3207"/>
                <a:gd name="T1" fmla="*/ 3189 h 3541"/>
                <a:gd name="T2" fmla="*/ 2390 w 3207"/>
                <a:gd name="T3" fmla="*/ 3541 h 3541"/>
                <a:gd name="T4" fmla="*/ 3206 w 3207"/>
                <a:gd name="T5" fmla="*/ 2917 h 3541"/>
                <a:gd name="T6" fmla="*/ 3207 w 3207"/>
                <a:gd name="T7" fmla="*/ 2918 h 3541"/>
                <a:gd name="T8" fmla="*/ 6 w 3207"/>
                <a:gd name="T9" fmla="*/ 5 h 3541"/>
                <a:gd name="T10" fmla="*/ 3 w 3207"/>
                <a:gd name="T11" fmla="*/ 0 h 3541"/>
                <a:gd name="T12" fmla="*/ 6 w 3207"/>
                <a:gd name="T13" fmla="*/ 5 h 3541"/>
                <a:gd name="T14" fmla="*/ 598 w 3207"/>
                <a:gd name="T15" fmla="*/ 805 h 3541"/>
                <a:gd name="T16" fmla="*/ 230 w 3207"/>
                <a:gd name="T17" fmla="*/ 1621 h 3541"/>
                <a:gd name="T18" fmla="*/ 231 w 3207"/>
                <a:gd name="T19" fmla="*/ 1625 h 3541"/>
                <a:gd name="T20" fmla="*/ 1606 w 3207"/>
                <a:gd name="T21" fmla="*/ 3189 h 3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7" h="3541">
                  <a:moveTo>
                    <a:pt x="1606" y="3189"/>
                  </a:moveTo>
                  <a:lnTo>
                    <a:pt x="2390" y="3541"/>
                  </a:lnTo>
                  <a:lnTo>
                    <a:pt x="3206" y="2917"/>
                  </a:lnTo>
                  <a:lnTo>
                    <a:pt x="3207" y="2918"/>
                  </a:lnTo>
                  <a:cubicBezTo>
                    <a:pt x="3055" y="1282"/>
                    <a:pt x="1679" y="0"/>
                    <a:pt x="6" y="5"/>
                  </a:cubicBezTo>
                  <a:lnTo>
                    <a:pt x="3" y="0"/>
                  </a:lnTo>
                  <a:cubicBezTo>
                    <a:pt x="2" y="0"/>
                    <a:pt x="0" y="0"/>
                    <a:pt x="6" y="5"/>
                  </a:cubicBezTo>
                  <a:lnTo>
                    <a:pt x="598" y="805"/>
                  </a:lnTo>
                  <a:lnTo>
                    <a:pt x="230" y="1621"/>
                  </a:lnTo>
                  <a:lnTo>
                    <a:pt x="231" y="1625"/>
                  </a:lnTo>
                  <a:cubicBezTo>
                    <a:pt x="1000" y="1734"/>
                    <a:pt x="1594" y="2388"/>
                    <a:pt x="1606" y="3189"/>
                  </a:cubicBezTo>
                  <a:close/>
                </a:path>
              </a:pathLst>
            </a:custGeom>
            <a:gradFill>
              <a:gsLst>
                <a:gs pos="33000">
                  <a:srgbClr val="C00000">
                    <a:lumMod val="60000"/>
                    <a:lumOff val="40000"/>
                  </a:srgbClr>
                </a:gs>
                <a:gs pos="100000">
                  <a:srgbClr val="C0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0" rIns="0" anchor="b"/>
            <a:lstStyle/>
            <a:p>
              <a:pPr defTabSz="914491">
                <a:lnSpc>
                  <a:spcPct val="120000"/>
                </a:lnSpc>
                <a:spcBef>
                  <a:spcPts val="600"/>
                </a:spcBef>
                <a:spcAft>
                  <a:spcPts val="600"/>
                </a:spcAft>
                <a:defRPr/>
              </a:pPr>
              <a:endParaRPr lang="zh-CN" altLang="en-US" sz="2800" b="1" kern="0">
                <a:solidFill>
                  <a:sysClr val="window" lastClr="FFFFFF"/>
                </a:solidFill>
                <a:latin typeface="Impact" pitchFamily="34" charset="0"/>
                <a:ea typeface="微软雅黑" pitchFamily="34" charset="-122"/>
              </a:endParaRPr>
            </a:p>
          </p:txBody>
        </p:sp>
        <p:sp>
          <p:nvSpPr>
            <p:cNvPr id="29" name="文本1"/>
            <p:cNvSpPr/>
            <p:nvPr/>
          </p:nvSpPr>
          <p:spPr>
            <a:xfrm rot="3203510">
              <a:off x="5656813" y="3291991"/>
              <a:ext cx="2750401" cy="2750400"/>
            </a:xfrm>
            <a:prstGeom prst="rect">
              <a:avLst/>
            </a:prstGeom>
            <a:noFill/>
            <a:ln w="25400" cap="flat" cmpd="sng" algn="ctr">
              <a:noFill/>
              <a:prstDash val="solid"/>
            </a:ln>
            <a:effectLst/>
          </p:spPr>
          <p:txBody>
            <a:bodyPr spcFirstLastPara="1" lIns="89623" tIns="44812" rIns="89623" bIns="44812" numCol="1" anchor="ctr">
              <a:prstTxWarp prst="textArchUp">
                <a:avLst/>
              </a:prstTxWarp>
            </a:bodyPr>
            <a:lstStyle/>
            <a:p>
              <a:pPr algn="ctr" defTabSz="914491">
                <a:defRPr/>
              </a:pPr>
              <a:r>
                <a:rPr lang="zh-CN" altLang="en-US" kern="0" dirty="0">
                  <a:solidFill>
                    <a:srgbClr val="F9F9F9"/>
                  </a:solidFill>
                  <a:latin typeface="微软雅黑" pitchFamily="34" charset="-122"/>
                  <a:ea typeface="微软雅黑" pitchFamily="34" charset="-122"/>
                </a:rPr>
                <a:t>个人品牌识别设计</a:t>
              </a:r>
            </a:p>
          </p:txBody>
        </p:sp>
      </p:grpSp>
      <p:grpSp>
        <p:nvGrpSpPr>
          <p:cNvPr id="18" name="深色箭头4"/>
          <p:cNvGrpSpPr/>
          <p:nvPr/>
        </p:nvGrpSpPr>
        <p:grpSpPr>
          <a:xfrm>
            <a:off x="7464331" y="1038892"/>
            <a:ext cx="3331591" cy="3325806"/>
            <a:chOff x="5076056" y="2717020"/>
            <a:chExt cx="3331157" cy="3325373"/>
          </a:xfrm>
        </p:grpSpPr>
        <p:sp>
          <p:nvSpPr>
            <p:cNvPr id="19" name="箭头4"/>
            <p:cNvSpPr>
              <a:spLocks/>
            </p:cNvSpPr>
            <p:nvPr/>
          </p:nvSpPr>
          <p:spPr bwMode="auto">
            <a:xfrm>
              <a:off x="5076056" y="2717020"/>
              <a:ext cx="2151148" cy="1948554"/>
            </a:xfrm>
            <a:custGeom>
              <a:avLst/>
              <a:gdLst>
                <a:gd name="T0" fmla="*/ 1625 w 3541"/>
                <a:gd name="T1" fmla="*/ 2978 h 3207"/>
                <a:gd name="T2" fmla="*/ 3189 w 3541"/>
                <a:gd name="T3" fmla="*/ 1591 h 3207"/>
                <a:gd name="T4" fmla="*/ 3541 w 3541"/>
                <a:gd name="T5" fmla="*/ 823 h 3207"/>
                <a:gd name="T6" fmla="*/ 2917 w 3541"/>
                <a:gd name="T7" fmla="*/ 7 h 3207"/>
                <a:gd name="T8" fmla="*/ 2916 w 3541"/>
                <a:gd name="T9" fmla="*/ 0 h 3207"/>
                <a:gd name="T10" fmla="*/ 5 w 3541"/>
                <a:gd name="T11" fmla="*/ 3207 h 3207"/>
                <a:gd name="T12" fmla="*/ 0 w 3541"/>
                <a:gd name="T13" fmla="*/ 3205 h 3207"/>
                <a:gd name="T14" fmla="*/ 5 w 3541"/>
                <a:gd name="T15" fmla="*/ 3207 h 3207"/>
                <a:gd name="T16" fmla="*/ 805 w 3541"/>
                <a:gd name="T17" fmla="*/ 2599 h 3207"/>
                <a:gd name="T18" fmla="*/ 1621 w 3541"/>
                <a:gd name="T19" fmla="*/ 2983 h 3207"/>
                <a:gd name="T20" fmla="*/ 1625 w 3541"/>
                <a:gd name="T21" fmla="*/ 2978 h 3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41" h="3207">
                  <a:moveTo>
                    <a:pt x="1625" y="2978"/>
                  </a:moveTo>
                  <a:cubicBezTo>
                    <a:pt x="1734" y="2207"/>
                    <a:pt x="2388" y="1612"/>
                    <a:pt x="3189" y="1591"/>
                  </a:cubicBezTo>
                  <a:lnTo>
                    <a:pt x="3541" y="823"/>
                  </a:lnTo>
                  <a:lnTo>
                    <a:pt x="2917" y="7"/>
                  </a:lnTo>
                  <a:lnTo>
                    <a:pt x="2916" y="0"/>
                  </a:lnTo>
                  <a:cubicBezTo>
                    <a:pt x="1281" y="152"/>
                    <a:pt x="0" y="1529"/>
                    <a:pt x="5" y="3207"/>
                  </a:cubicBezTo>
                  <a:lnTo>
                    <a:pt x="0" y="3205"/>
                  </a:lnTo>
                  <a:cubicBezTo>
                    <a:pt x="0" y="3206"/>
                    <a:pt x="0" y="3207"/>
                    <a:pt x="5" y="3207"/>
                  </a:cubicBezTo>
                  <a:lnTo>
                    <a:pt x="805" y="2599"/>
                  </a:lnTo>
                  <a:lnTo>
                    <a:pt x="1621" y="2983"/>
                  </a:lnTo>
                  <a:lnTo>
                    <a:pt x="1625" y="2978"/>
                  </a:lnTo>
                  <a:close/>
                </a:path>
              </a:pathLst>
            </a:custGeom>
            <a:gradFill>
              <a:gsLst>
                <a:gs pos="33000">
                  <a:srgbClr val="C00000">
                    <a:lumMod val="60000"/>
                    <a:lumOff val="40000"/>
                  </a:srgbClr>
                </a:gs>
                <a:gs pos="100000">
                  <a:srgbClr val="C0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0" rIns="0" anchor="b"/>
            <a:lstStyle/>
            <a:p>
              <a:pPr defTabSz="914491">
                <a:lnSpc>
                  <a:spcPct val="120000"/>
                </a:lnSpc>
                <a:spcBef>
                  <a:spcPts val="600"/>
                </a:spcBef>
                <a:spcAft>
                  <a:spcPts val="600"/>
                </a:spcAft>
                <a:defRPr/>
              </a:pPr>
              <a:endParaRPr lang="zh-CN" altLang="en-US" sz="2800" b="1" kern="0">
                <a:solidFill>
                  <a:sysClr val="window" lastClr="FFFFFF"/>
                </a:solidFill>
                <a:latin typeface="Impact" pitchFamily="34" charset="0"/>
                <a:ea typeface="微软雅黑" pitchFamily="34" charset="-122"/>
              </a:endParaRPr>
            </a:p>
          </p:txBody>
        </p:sp>
        <p:sp>
          <p:nvSpPr>
            <p:cNvPr id="20" name="文本4"/>
            <p:cNvSpPr/>
            <p:nvPr/>
          </p:nvSpPr>
          <p:spPr>
            <a:xfrm rot="19403510">
              <a:off x="5656813" y="3291992"/>
              <a:ext cx="2750400" cy="2750401"/>
            </a:xfrm>
            <a:prstGeom prst="rect">
              <a:avLst/>
            </a:prstGeom>
            <a:noFill/>
            <a:ln w="25400" cap="flat" cmpd="sng" algn="ctr">
              <a:noFill/>
              <a:prstDash val="solid"/>
            </a:ln>
            <a:effectLst/>
          </p:spPr>
          <p:txBody>
            <a:bodyPr spcFirstLastPara="1" lIns="89623" tIns="44812" rIns="89623" bIns="44812" numCol="1" anchor="ctr">
              <a:prstTxWarp prst="textArchUp">
                <a:avLst/>
              </a:prstTxWarp>
            </a:bodyPr>
            <a:lstStyle/>
            <a:p>
              <a:pPr algn="ctr" defTabSz="914491">
                <a:defRPr/>
              </a:pPr>
              <a:r>
                <a:rPr lang="zh-CN" altLang="en-US" kern="0" dirty="0">
                  <a:solidFill>
                    <a:srgbClr val="FFFFFF"/>
                  </a:solidFill>
                  <a:latin typeface="微软雅黑" pitchFamily="34" charset="-122"/>
                  <a:ea typeface="微软雅黑" pitchFamily="34" charset="-122"/>
                </a:rPr>
                <a:t>个人品牌定位</a:t>
              </a:r>
            </a:p>
          </p:txBody>
        </p:sp>
      </p:grpSp>
      <p:sp>
        <p:nvSpPr>
          <p:cNvPr id="4" name="Text Box 44"/>
          <p:cNvSpPr txBox="1">
            <a:spLocks noChangeArrowheads="1"/>
          </p:cNvSpPr>
          <p:nvPr/>
        </p:nvSpPr>
        <p:spPr bwMode="auto">
          <a:xfrm>
            <a:off x="1702940" y="1530658"/>
            <a:ext cx="5473180"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建立个人品牌是一门赢得喜爱的艺术。在这个红男绿女、色彩斑斓、人声鼎沸、变化万千的商业社会中，如何赢得那种一见钟情的喜爱，已经是非常困难的事情。想要保持那种一如既往的喜爱，则更是难上加难。所以，你必须利用自己的个人品牌，在商业社会的喧嚣声中脱颖而出。</a:t>
            </a:r>
            <a:endParaRPr lang="en-US" dirty="0">
              <a:solidFill>
                <a:schemeClr val="tx1">
                  <a:lumMod val="65000"/>
                  <a:lumOff val="35000"/>
                </a:schemeClr>
              </a:solidFill>
            </a:endParaRPr>
          </a:p>
        </p:txBody>
      </p:sp>
      <p:sp>
        <p:nvSpPr>
          <p:cNvPr id="5" name="Text Box 44"/>
          <p:cNvSpPr txBox="1">
            <a:spLocks noChangeArrowheads="1"/>
          </p:cNvSpPr>
          <p:nvPr/>
        </p:nvSpPr>
        <p:spPr bwMode="auto">
          <a:xfrm>
            <a:off x="1702940" y="3430507"/>
            <a:ext cx="5473180" cy="142211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可以从以下四个环节来开展个人品牌的建设：个人品牌定位—→个人品牌识别设计—→个人品牌传播推广—→个人品牌维护提升。这四个环节是相互联系、循环反复、不断完善的一个过程。</a:t>
            </a:r>
          </a:p>
        </p:txBody>
      </p:sp>
    </p:spTree>
    <p:extLst>
      <p:ext uri="{BB962C8B-B14F-4D97-AF65-F5344CB8AC3E}">
        <p14:creationId xmlns:p14="http://schemas.microsoft.com/office/powerpoint/2010/main" val="365290685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500"/>
                                        <p:tgtEl>
                                          <p:spTgt spid="27"/>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个人品牌定位</a:t>
            </a:r>
          </a:p>
        </p:txBody>
      </p:sp>
      <p:pic>
        <p:nvPicPr>
          <p:cNvPr id="1031" name="Picture 7" descr="C:\Documents and Settings\tdz\桌面\未标题-1 拷贝.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8165577" y="-6626"/>
            <a:ext cx="4026424" cy="3975618"/>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35" name="深色圆1"/>
          <p:cNvGrpSpPr/>
          <p:nvPr/>
        </p:nvGrpSpPr>
        <p:grpSpPr>
          <a:xfrm>
            <a:off x="2240975" y="2241396"/>
            <a:ext cx="2376796" cy="2375209"/>
            <a:chOff x="2423929" y="2241550"/>
            <a:chExt cx="2376487" cy="2374900"/>
          </a:xfrm>
        </p:grpSpPr>
        <p:sp>
          <p:nvSpPr>
            <p:cNvPr id="36" name="椭圆 1"/>
            <p:cNvSpPr/>
            <p:nvPr/>
          </p:nvSpPr>
          <p:spPr>
            <a:xfrm>
              <a:off x="2423929" y="2241550"/>
              <a:ext cx="2160587" cy="2374900"/>
            </a:xfrm>
            <a:custGeom>
              <a:avLst/>
              <a:gdLst/>
              <a:ahLst/>
              <a:cxnLst/>
              <a:rect l="l" t="t" r="r" b="b"/>
              <a:pathLst>
                <a:path w="2160240" h="2376264">
                  <a:moveTo>
                    <a:pt x="1188132" y="0"/>
                  </a:moveTo>
                  <a:cubicBezTo>
                    <a:pt x="1590403" y="0"/>
                    <a:pt x="1945982" y="199917"/>
                    <a:pt x="2160240" y="506305"/>
                  </a:cubicBezTo>
                  <a:cubicBezTo>
                    <a:pt x="2023867" y="698904"/>
                    <a:pt x="1944216" y="934216"/>
                    <a:pt x="1944216" y="1188132"/>
                  </a:cubicBezTo>
                  <a:cubicBezTo>
                    <a:pt x="1944216" y="1442048"/>
                    <a:pt x="2023867" y="1677360"/>
                    <a:pt x="2160240" y="1869959"/>
                  </a:cubicBezTo>
                  <a:cubicBezTo>
                    <a:pt x="1945982" y="2176348"/>
                    <a:pt x="1590403" y="2376264"/>
                    <a:pt x="1188132" y="2376264"/>
                  </a:cubicBezTo>
                  <a:cubicBezTo>
                    <a:pt x="531945" y="2376264"/>
                    <a:pt x="0" y="1844319"/>
                    <a:pt x="0" y="1188132"/>
                  </a:cubicBezTo>
                  <a:cubicBezTo>
                    <a:pt x="0" y="531945"/>
                    <a:pt x="531945" y="0"/>
                    <a:pt x="1188132" y="0"/>
                  </a:cubicBezTo>
                  <a:close/>
                </a:path>
              </a:pathLst>
            </a:custGeom>
            <a:gradFill>
              <a:gsLst>
                <a:gs pos="0">
                  <a:srgbClr val="C00000">
                    <a:lumMod val="60000"/>
                    <a:lumOff val="40000"/>
                  </a:srgbClr>
                </a:gs>
                <a:gs pos="100000">
                  <a:srgbClr val="C00000"/>
                </a:gs>
              </a:gsLst>
              <a:lin ang="5400000" scaled="0"/>
            </a:gradFill>
            <a:ln w="3175" cap="flat" cmpd="sng" algn="ctr">
              <a:solidFill>
                <a:srgbClr val="C00000">
                  <a:lumMod val="60000"/>
                  <a:lumOff val="40000"/>
                </a:srgbClr>
              </a:solidFill>
              <a:prstDash val="solid"/>
            </a:ln>
            <a:effectLst>
              <a:outerShdw blurRad="50800" dist="38100" dir="2700000" algn="tl" rotWithShape="0">
                <a:prstClr val="black">
                  <a:alpha val="40000"/>
                </a:prstClr>
              </a:outerShdw>
            </a:effectLst>
          </p:spPr>
          <p:txBody>
            <a:bodyPr rIns="360047" anchor="ctr"/>
            <a:lstStyle/>
            <a:p>
              <a:pPr lvl="0" algn="ctr">
                <a:lnSpc>
                  <a:spcPct val="150000"/>
                </a:lnSpc>
                <a:defRPr/>
              </a:pPr>
              <a:r>
                <a:rPr lang="zh-CN" altLang="en-US" b="1" kern="0" dirty="0">
                  <a:solidFill>
                    <a:sysClr val="window" lastClr="FFFFFF"/>
                  </a:solidFill>
                  <a:latin typeface="微软雅黑" pitchFamily="34" charset="-122"/>
                  <a:ea typeface="微软雅黑" pitchFamily="34" charset="-122"/>
                </a:rPr>
                <a:t>需求定位</a:t>
              </a:r>
              <a:endParaRPr lang="en-US" altLang="zh-CN" b="1" kern="0" dirty="0">
                <a:solidFill>
                  <a:sysClr val="window" lastClr="FFFFFF"/>
                </a:solidFill>
                <a:latin typeface="微软雅黑" pitchFamily="34" charset="-122"/>
                <a:ea typeface="微软雅黑" pitchFamily="34" charset="-122"/>
              </a:endParaRPr>
            </a:p>
            <a:p>
              <a:pPr lvl="0" algn="ctr">
                <a:lnSpc>
                  <a:spcPct val="150000"/>
                </a:lnSpc>
                <a:defRPr/>
              </a:pPr>
              <a:r>
                <a:rPr lang="zh-CN" altLang="en-US" sz="1400" kern="0" dirty="0">
                  <a:solidFill>
                    <a:sysClr val="window" lastClr="FFFFFF"/>
                  </a:solidFill>
                  <a:latin typeface="微软雅黑" pitchFamily="34" charset="-122"/>
                  <a:ea typeface="微软雅黑" pitchFamily="34" charset="-122"/>
                </a:rPr>
                <a:t>个人品牌的目标对象</a:t>
              </a:r>
            </a:p>
          </p:txBody>
        </p:sp>
        <p:sp>
          <p:nvSpPr>
            <p:cNvPr id="37" name="椭圆 9"/>
            <p:cNvSpPr/>
            <p:nvPr/>
          </p:nvSpPr>
          <p:spPr>
            <a:xfrm>
              <a:off x="4368616" y="2747963"/>
              <a:ext cx="431800" cy="1362075"/>
            </a:xfrm>
            <a:custGeom>
              <a:avLst/>
              <a:gdLst/>
              <a:ahLst/>
              <a:cxnLst/>
              <a:rect l="l" t="t" r="r" b="b"/>
              <a:pathLst>
                <a:path w="432048" h="1363654">
                  <a:moveTo>
                    <a:pt x="216024" y="0"/>
                  </a:moveTo>
                  <a:cubicBezTo>
                    <a:pt x="352397" y="192599"/>
                    <a:pt x="432048" y="427911"/>
                    <a:pt x="432048" y="681827"/>
                  </a:cubicBezTo>
                  <a:cubicBezTo>
                    <a:pt x="432048" y="935743"/>
                    <a:pt x="352397" y="1171055"/>
                    <a:pt x="216024" y="1363654"/>
                  </a:cubicBezTo>
                  <a:cubicBezTo>
                    <a:pt x="79651" y="1171055"/>
                    <a:pt x="0" y="935743"/>
                    <a:pt x="0" y="681827"/>
                  </a:cubicBezTo>
                  <a:cubicBezTo>
                    <a:pt x="0" y="427911"/>
                    <a:pt x="79651" y="192599"/>
                    <a:pt x="216024" y="0"/>
                  </a:cubicBezTo>
                  <a:close/>
                </a:path>
              </a:pathLst>
            </a:custGeom>
            <a:gradFill>
              <a:gsLst>
                <a:gs pos="0">
                  <a:srgbClr val="C00000">
                    <a:lumMod val="60000"/>
                    <a:lumOff val="40000"/>
                  </a:srgbClr>
                </a:gs>
                <a:gs pos="100000">
                  <a:srgbClr val="C00000"/>
                </a:gs>
              </a:gsLst>
              <a:lin ang="5400000" scaled="0"/>
            </a:gradFill>
            <a:ln w="3175" cap="flat" cmpd="sng" algn="ctr">
              <a:solidFill>
                <a:srgbClr val="C00000">
                  <a:lumMod val="60000"/>
                  <a:lumOff val="40000"/>
                </a:srgbClr>
              </a:solidFill>
              <a:prstDash val="solid"/>
            </a:ln>
            <a:effectLst>
              <a:outerShdw blurRad="50800" dist="38100" dir="2700000" algn="tl" rotWithShape="0">
                <a:prstClr val="black">
                  <a:alpha val="40000"/>
                </a:prstClr>
              </a:outerShdw>
            </a:effectLst>
          </p:spPr>
          <p:txBody>
            <a:bodyPr rIns="360047" anchor="ctr"/>
            <a:lstStyle/>
            <a:p>
              <a:pPr algn="ctr" defTabSz="914491">
                <a:lnSpc>
                  <a:spcPct val="150000"/>
                </a:lnSpc>
                <a:defRPr/>
              </a:pPr>
              <a:endParaRPr lang="zh-CN" altLang="en-US" sz="1400" b="1" kern="0" dirty="0">
                <a:solidFill>
                  <a:sysClr val="window" lastClr="FFFFFF"/>
                </a:solidFill>
                <a:latin typeface="微软雅黑" pitchFamily="34" charset="-122"/>
                <a:ea typeface="微软雅黑" pitchFamily="34" charset="-122"/>
              </a:endParaRPr>
            </a:p>
          </p:txBody>
        </p:sp>
      </p:grpSp>
      <p:grpSp>
        <p:nvGrpSpPr>
          <p:cNvPr id="38" name="浅色圆1"/>
          <p:cNvGrpSpPr/>
          <p:nvPr/>
        </p:nvGrpSpPr>
        <p:grpSpPr>
          <a:xfrm>
            <a:off x="4185915" y="2241396"/>
            <a:ext cx="2376797" cy="2375209"/>
            <a:chOff x="4368616" y="2241550"/>
            <a:chExt cx="2376488" cy="2374900"/>
          </a:xfrm>
        </p:grpSpPr>
        <p:sp>
          <p:nvSpPr>
            <p:cNvPr id="39" name="椭圆 13"/>
            <p:cNvSpPr/>
            <p:nvPr/>
          </p:nvSpPr>
          <p:spPr>
            <a:xfrm>
              <a:off x="4584516" y="2241550"/>
              <a:ext cx="2160588" cy="2374900"/>
            </a:xfrm>
            <a:custGeom>
              <a:avLst/>
              <a:gdLst/>
              <a:ahLst/>
              <a:cxnLst/>
              <a:rect l="l" t="t" r="r" b="b"/>
              <a:pathLst>
                <a:path w="2160240" h="2376264">
                  <a:moveTo>
                    <a:pt x="972108" y="0"/>
                  </a:moveTo>
                  <a:cubicBezTo>
                    <a:pt x="1628295" y="0"/>
                    <a:pt x="2160240" y="531945"/>
                    <a:pt x="2160240" y="1188132"/>
                  </a:cubicBezTo>
                  <a:cubicBezTo>
                    <a:pt x="2160240" y="1844319"/>
                    <a:pt x="1628295" y="2376264"/>
                    <a:pt x="972108" y="2376264"/>
                  </a:cubicBezTo>
                  <a:cubicBezTo>
                    <a:pt x="569837" y="2376264"/>
                    <a:pt x="214259" y="2176348"/>
                    <a:pt x="0" y="1869959"/>
                  </a:cubicBezTo>
                  <a:cubicBezTo>
                    <a:pt x="136373" y="1677360"/>
                    <a:pt x="216024" y="1442048"/>
                    <a:pt x="216024" y="1188132"/>
                  </a:cubicBezTo>
                  <a:cubicBezTo>
                    <a:pt x="216024" y="934216"/>
                    <a:pt x="136373" y="698904"/>
                    <a:pt x="0" y="506305"/>
                  </a:cubicBezTo>
                  <a:cubicBezTo>
                    <a:pt x="214259" y="199917"/>
                    <a:pt x="569837" y="0"/>
                    <a:pt x="972108" y="0"/>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360047" anchor="ctr"/>
            <a:lstStyle/>
            <a:p>
              <a:pPr lvl="0" algn="ctr">
                <a:lnSpc>
                  <a:spcPct val="150000"/>
                </a:lnSpc>
                <a:defRPr/>
              </a:pPr>
              <a:r>
                <a:rPr lang="zh-CN" altLang="en-US" b="1" kern="0" dirty="0">
                  <a:solidFill>
                    <a:srgbClr val="4D4D4D"/>
                  </a:solidFill>
                  <a:latin typeface="微软雅黑" pitchFamily="34" charset="-122"/>
                  <a:ea typeface="微软雅黑" pitchFamily="34" charset="-122"/>
                </a:rPr>
                <a:t>给予定位</a:t>
              </a:r>
              <a:endParaRPr lang="en-US" altLang="zh-CN" b="1" kern="0" dirty="0">
                <a:solidFill>
                  <a:srgbClr val="4D4D4D"/>
                </a:solidFill>
                <a:latin typeface="微软雅黑" pitchFamily="34" charset="-122"/>
                <a:ea typeface="微软雅黑" pitchFamily="34" charset="-122"/>
              </a:endParaRPr>
            </a:p>
            <a:p>
              <a:pPr lvl="0" algn="ctr">
                <a:lnSpc>
                  <a:spcPct val="150000"/>
                </a:lnSpc>
                <a:defRPr/>
              </a:pPr>
              <a:r>
                <a:rPr lang="zh-CN" altLang="en-US" sz="1400" kern="0" dirty="0">
                  <a:solidFill>
                    <a:srgbClr val="4D4D4D"/>
                  </a:solidFill>
                  <a:latin typeface="微软雅黑" pitchFamily="34" charset="-122"/>
                  <a:ea typeface="微软雅黑" pitchFamily="34" charset="-122"/>
                </a:rPr>
                <a:t>个人品牌的核心价值</a:t>
              </a:r>
            </a:p>
          </p:txBody>
        </p:sp>
        <p:sp>
          <p:nvSpPr>
            <p:cNvPr id="40" name="椭圆 9"/>
            <p:cNvSpPr/>
            <p:nvPr/>
          </p:nvSpPr>
          <p:spPr>
            <a:xfrm>
              <a:off x="4368616" y="2747963"/>
              <a:ext cx="431800" cy="1362075"/>
            </a:xfrm>
            <a:custGeom>
              <a:avLst/>
              <a:gdLst/>
              <a:ahLst/>
              <a:cxnLst/>
              <a:rect l="l" t="t" r="r" b="b"/>
              <a:pathLst>
                <a:path w="432048" h="1363654">
                  <a:moveTo>
                    <a:pt x="216024" y="0"/>
                  </a:moveTo>
                  <a:cubicBezTo>
                    <a:pt x="352397" y="192599"/>
                    <a:pt x="432048" y="427911"/>
                    <a:pt x="432048" y="681827"/>
                  </a:cubicBezTo>
                  <a:cubicBezTo>
                    <a:pt x="432048" y="935743"/>
                    <a:pt x="352397" y="1171055"/>
                    <a:pt x="216024" y="1363654"/>
                  </a:cubicBezTo>
                  <a:cubicBezTo>
                    <a:pt x="79651" y="1171055"/>
                    <a:pt x="0" y="935743"/>
                    <a:pt x="0" y="681827"/>
                  </a:cubicBezTo>
                  <a:cubicBezTo>
                    <a:pt x="0" y="427911"/>
                    <a:pt x="79651" y="192599"/>
                    <a:pt x="216024" y="0"/>
                  </a:cubicBezTo>
                  <a:close/>
                </a:path>
              </a:pathLst>
            </a:custGeom>
            <a:solidFill>
              <a:srgbClr val="C00000">
                <a:lumMod val="40000"/>
                <a:lumOff val="60000"/>
              </a:srgbClr>
            </a:solidFill>
            <a:ln w="3175" cap="flat" cmpd="sng" algn="ctr">
              <a:solidFill>
                <a:srgbClr val="C00000">
                  <a:lumMod val="20000"/>
                  <a:lumOff val="80000"/>
                </a:srgbClr>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52" tIns="45726" rIns="91452" bIns="45726" numCol="1" spcCol="0" rtlCol="0" fromWordArt="0" anchor="ctr" anchorCtr="0" forceAA="0" compatLnSpc="1">
              <a:prstTxWarp prst="textNoShape">
                <a:avLst/>
              </a:prstTxWarp>
              <a:noAutofit/>
            </a:bodyPr>
            <a:lstStyle/>
            <a:p>
              <a:pPr algn="ctr" defTabSz="914491">
                <a:defRPr/>
              </a:pPr>
              <a:endParaRPr lang="zh-CN" altLang="en-US" kern="0" dirty="0">
                <a:solidFill>
                  <a:sysClr val="window" lastClr="FFFFFF"/>
                </a:solidFill>
                <a:latin typeface="Impact" pitchFamily="34" charset="0"/>
                <a:ea typeface="微软雅黑" pitchFamily="34" charset="-122"/>
              </a:endParaRPr>
            </a:p>
          </p:txBody>
        </p:sp>
      </p:grpSp>
      <p:grpSp>
        <p:nvGrpSpPr>
          <p:cNvPr id="41" name="左文本"/>
          <p:cNvGrpSpPr/>
          <p:nvPr/>
        </p:nvGrpSpPr>
        <p:grpSpPr>
          <a:xfrm>
            <a:off x="550662" y="2924879"/>
            <a:ext cx="3418977" cy="1189044"/>
            <a:chOff x="733837" y="2924944"/>
            <a:chExt cx="3418532" cy="1188889"/>
          </a:xfrm>
        </p:grpSpPr>
        <p:sp>
          <p:nvSpPr>
            <p:cNvPr id="42" name="左文本"/>
            <p:cNvSpPr txBox="1">
              <a:spLocks noChangeArrowheads="1"/>
            </p:cNvSpPr>
            <p:nvPr/>
          </p:nvSpPr>
          <p:spPr bwMode="auto">
            <a:xfrm>
              <a:off x="733837" y="2924944"/>
              <a:ext cx="1644015"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50000"/>
                </a:lnSpc>
                <a:defRPr/>
              </a:pPr>
              <a:r>
                <a:rPr lang="zh-CN" altLang="en-US" sz="1400" kern="0" dirty="0">
                  <a:solidFill>
                    <a:schemeClr val="tx1">
                      <a:lumMod val="65000"/>
                      <a:lumOff val="35000"/>
                    </a:schemeClr>
                  </a:solidFill>
                  <a:latin typeface="微软雅黑" pitchFamily="34" charset="-122"/>
                  <a:ea typeface="微软雅黑" pitchFamily="34" charset="-122"/>
                </a:rPr>
                <a:t>类似于商品品牌的目标市场和目标消费群体定位。</a:t>
              </a:r>
            </a:p>
          </p:txBody>
        </p:sp>
        <p:cxnSp>
          <p:nvCxnSpPr>
            <p:cNvPr id="43" name="左线条"/>
            <p:cNvCxnSpPr/>
            <p:nvPr/>
          </p:nvCxnSpPr>
          <p:spPr>
            <a:xfrm>
              <a:off x="827584" y="4113833"/>
              <a:ext cx="3324785" cy="0"/>
            </a:xfrm>
            <a:prstGeom prst="line">
              <a:avLst/>
            </a:prstGeom>
            <a:noFill/>
            <a:ln w="9525" cap="flat" cmpd="sng" algn="ctr">
              <a:solidFill>
                <a:srgbClr val="7D7D7D"/>
              </a:solidFill>
              <a:prstDash val="solid"/>
              <a:headEnd type="oval"/>
              <a:tailEnd type="oval"/>
            </a:ln>
            <a:effectLst/>
          </p:spPr>
        </p:cxnSp>
      </p:grpSp>
      <p:grpSp>
        <p:nvGrpSpPr>
          <p:cNvPr id="44" name="右文本"/>
          <p:cNvGrpSpPr/>
          <p:nvPr/>
        </p:nvGrpSpPr>
        <p:grpSpPr>
          <a:xfrm>
            <a:off x="4833352" y="2924879"/>
            <a:ext cx="3504758" cy="1189044"/>
            <a:chOff x="5015969" y="2924944"/>
            <a:chExt cx="3504302" cy="1188889"/>
          </a:xfrm>
        </p:grpSpPr>
        <p:sp>
          <p:nvSpPr>
            <p:cNvPr id="45" name="右文本"/>
            <p:cNvSpPr txBox="1">
              <a:spLocks noChangeArrowheads="1"/>
            </p:cNvSpPr>
            <p:nvPr/>
          </p:nvSpPr>
          <p:spPr bwMode="auto">
            <a:xfrm>
              <a:off x="6804248" y="2924944"/>
              <a:ext cx="1716023"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algn="r" eaLnBrk="1" hangingPunct="1">
                <a:lnSpc>
                  <a:spcPct val="150000"/>
                </a:lnSpc>
                <a:defRPr/>
              </a:pPr>
              <a:r>
                <a:rPr lang="zh-CN" altLang="en-US" sz="1400" kern="0" dirty="0">
                  <a:solidFill>
                    <a:schemeClr val="tx1">
                      <a:lumMod val="65000"/>
                      <a:lumOff val="35000"/>
                    </a:schemeClr>
                  </a:solidFill>
                  <a:latin typeface="微软雅黑" pitchFamily="34" charset="-122"/>
                  <a:ea typeface="微软雅黑" pitchFamily="34" charset="-122"/>
                </a:rPr>
                <a:t>特别是个人品牌的职业价值，即个人的专业技能定位。</a:t>
              </a:r>
            </a:p>
          </p:txBody>
        </p:sp>
        <p:cxnSp>
          <p:nvCxnSpPr>
            <p:cNvPr id="46" name="右线条"/>
            <p:cNvCxnSpPr/>
            <p:nvPr/>
          </p:nvCxnSpPr>
          <p:spPr>
            <a:xfrm>
              <a:off x="5015969" y="4113833"/>
              <a:ext cx="3444463" cy="0"/>
            </a:xfrm>
            <a:prstGeom prst="line">
              <a:avLst/>
            </a:prstGeom>
            <a:noFill/>
            <a:ln w="9525" cap="flat" cmpd="sng" algn="ctr">
              <a:solidFill>
                <a:srgbClr val="7D7D7D"/>
              </a:solidFill>
              <a:prstDash val="solid"/>
              <a:headEnd type="oval"/>
              <a:tailEnd type="oval"/>
            </a:ln>
            <a:effectLst/>
          </p:spPr>
        </p:cxnSp>
      </p:grpSp>
    </p:spTree>
    <p:extLst>
      <p:ext uri="{BB962C8B-B14F-4D97-AF65-F5344CB8AC3E}">
        <p14:creationId xmlns:p14="http://schemas.microsoft.com/office/powerpoint/2010/main" val="2531168181"/>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heel(1)">
                                      <p:cBhvr>
                                        <p:cTn id="7" dur="2000"/>
                                        <p:tgtEl>
                                          <p:spTgt spid="35"/>
                                        </p:tgtEl>
                                      </p:cBhvr>
                                    </p:animEffect>
                                  </p:childTnLst>
                                </p:cTn>
                              </p:par>
                              <p:par>
                                <p:cTn id="8" presetID="21" presetClass="entr" presetSubtype="1" fill="hold"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wheel(1)">
                                      <p:cBhvr>
                                        <p:cTn id="10" dur="2000"/>
                                        <p:tgtEl>
                                          <p:spTgt spid="38"/>
                                        </p:tgtEl>
                                      </p:cBhvr>
                                    </p:animEffect>
                                  </p:childTnLst>
                                </p:cTn>
                              </p:par>
                            </p:childTnLst>
                          </p:cTn>
                        </p:par>
                        <p:par>
                          <p:cTn id="11" fill="hold">
                            <p:stCondLst>
                              <p:cond delay="2000"/>
                            </p:stCondLst>
                            <p:childTnLst>
                              <p:par>
                                <p:cTn id="12" presetID="22" presetClass="entr" presetSubtype="2" fill="hold" nodeType="after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wipe(right)">
                                      <p:cBhvr>
                                        <p:cTn id="14" dur="500"/>
                                        <p:tgtEl>
                                          <p:spTgt spid="41"/>
                                        </p:tgtEl>
                                      </p:cBhvr>
                                    </p:animEffect>
                                  </p:childTnLst>
                                </p:cTn>
                              </p:par>
                              <p:par>
                                <p:cTn id="15" presetID="22" presetClass="entr" presetSubtype="8" fill="hold" nodeType="with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wipe(left)">
                                      <p:cBhvr>
                                        <p:cTn id="1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什么是个人品牌</a:t>
            </a:r>
          </a:p>
        </p:txBody>
      </p:sp>
      <p:pic>
        <p:nvPicPr>
          <p:cNvPr id="1026" name="Picture 2" descr="http://www.microcaptrends.com/sites/default/files/styles/blog-view-img/public/coke_disc%5B1%5D.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201739" y="-446"/>
            <a:ext cx="5305538" cy="4509707"/>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1918992" y="2133039"/>
            <a:ext cx="3456450" cy="3456450"/>
            <a:chOff x="1918742" y="2133208"/>
            <a:chExt cx="3456000" cy="3456000"/>
          </a:xfrm>
        </p:grpSpPr>
        <p:grpSp>
          <p:nvGrpSpPr>
            <p:cNvPr id="15" name="组合 14"/>
            <p:cNvGrpSpPr/>
            <p:nvPr/>
          </p:nvGrpSpPr>
          <p:grpSpPr>
            <a:xfrm>
              <a:off x="1918742" y="2133208"/>
              <a:ext cx="3456000" cy="3456000"/>
              <a:chOff x="3744276" y="791994"/>
              <a:chExt cx="3456000" cy="3456000"/>
            </a:xfrm>
          </p:grpSpPr>
          <p:sp>
            <p:nvSpPr>
              <p:cNvPr id="16" name="椭圆 15"/>
              <p:cNvSpPr/>
              <p:nvPr/>
            </p:nvSpPr>
            <p:spPr>
              <a:xfrm>
                <a:off x="3744276" y="791994"/>
                <a:ext cx="3456000" cy="3456000"/>
              </a:xfrm>
              <a:prstGeom prst="ellipse">
                <a:avLst/>
              </a:prstGeom>
              <a:solidFill>
                <a:srgbClr val="FF9679">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3942276" y="989994"/>
                <a:ext cx="3060000" cy="3060000"/>
              </a:xfrm>
              <a:prstGeom prst="ellipse">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a:hlinkClick r:id="" action="ppaction://noaction"/>
            </p:cNvPr>
            <p:cNvSpPr txBox="1"/>
            <p:nvPr/>
          </p:nvSpPr>
          <p:spPr>
            <a:xfrm>
              <a:off x="2411220" y="2854639"/>
              <a:ext cx="2603865" cy="2302553"/>
            </a:xfrm>
            <a:prstGeom prst="rect">
              <a:avLst/>
            </a:prstGeom>
            <a:noFill/>
          </p:spPr>
          <p:txBody>
            <a:bodyPr wrap="square" rtlCol="0">
              <a:spAutoFit/>
            </a:bodyPr>
            <a:lstStyle/>
            <a:p>
              <a:pPr algn="ctr">
                <a:lnSpc>
                  <a:spcPct val="114000"/>
                </a:lnSpc>
              </a:pPr>
              <a:r>
                <a:rPr lang="zh-CN" altLang="en-US" sz="1400" dirty="0">
                  <a:solidFill>
                    <a:schemeClr val="bg1"/>
                  </a:solidFill>
                  <a:latin typeface="微软雅黑" pitchFamily="34" charset="-122"/>
                  <a:ea typeface="微软雅黑" pitchFamily="34" charset="-122"/>
                </a:rPr>
                <a:t>提起品牌，我们首先想到的是企业，是商品，比如可口可乐、</a:t>
              </a:r>
              <a:r>
                <a:rPr lang="en-US" altLang="zh-CN" sz="1400" dirty="0">
                  <a:solidFill>
                    <a:schemeClr val="bg1"/>
                  </a:solidFill>
                  <a:latin typeface="微软雅黑" pitchFamily="34" charset="-122"/>
                  <a:ea typeface="微软雅黑" pitchFamily="34" charset="-122"/>
                </a:rPr>
                <a:t>IBM</a:t>
              </a:r>
              <a:r>
                <a:rPr lang="zh-CN" altLang="en-US" sz="1400" dirty="0">
                  <a:solidFill>
                    <a:schemeClr val="bg1"/>
                  </a:solidFill>
                  <a:latin typeface="微软雅黑" pitchFamily="34" charset="-122"/>
                  <a:ea typeface="微软雅黑" pitchFamily="34" charset="-122"/>
                </a:rPr>
                <a:t>、</a:t>
              </a:r>
              <a:r>
                <a:rPr lang="en-US" altLang="zh-CN" sz="1400" dirty="0">
                  <a:solidFill>
                    <a:schemeClr val="bg1"/>
                  </a:solidFill>
                  <a:latin typeface="微软雅黑" pitchFamily="34" charset="-122"/>
                  <a:ea typeface="微软雅黑" pitchFamily="34" charset="-122"/>
                </a:rPr>
                <a:t>SONY</a:t>
              </a:r>
              <a:r>
                <a:rPr lang="zh-CN" altLang="en-US" sz="1400" dirty="0">
                  <a:solidFill>
                    <a:schemeClr val="bg1"/>
                  </a:solidFill>
                  <a:latin typeface="微软雅黑" pitchFamily="34" charset="-122"/>
                  <a:ea typeface="微软雅黑" pitchFamily="34" charset="-122"/>
                </a:rPr>
                <a:t>等，我们想到这些品牌，就会联想到他们优质的产品和良好的企业形象。不仅是企业、产品需要建立品牌，个人也需要在职场中建立个人品牌。那么，什么是个人品牌呢？</a:t>
              </a:r>
            </a:p>
          </p:txBody>
        </p:sp>
      </p:grpSp>
    </p:spTree>
    <p:extLst>
      <p:ext uri="{BB962C8B-B14F-4D97-AF65-F5344CB8AC3E}">
        <p14:creationId xmlns:p14="http://schemas.microsoft.com/office/powerpoint/2010/main" val="32773216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52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 calcmode="lin" valueType="num">
                                      <p:cBhvr>
                                        <p:cTn id="15" dur="500" fill="hold"/>
                                        <p:tgtEl>
                                          <p:spTgt spid="2"/>
                                        </p:tgtEl>
                                        <p:attrNameLst>
                                          <p:attrName>ppt_x</p:attrName>
                                        </p:attrNameLst>
                                      </p:cBhvr>
                                      <p:tavLst>
                                        <p:tav tm="0">
                                          <p:val>
                                            <p:fltVal val="0.5"/>
                                          </p:val>
                                        </p:tav>
                                        <p:tav tm="100000">
                                          <p:val>
                                            <p:strVal val="#ppt_x"/>
                                          </p:val>
                                        </p:tav>
                                      </p:tavLst>
                                    </p:anim>
                                    <p:anim calcmode="lin" valueType="num">
                                      <p:cBhvr>
                                        <p:cTn id="16" dur="500" fill="hold"/>
                                        <p:tgtEl>
                                          <p:spTgt spid="2"/>
                                        </p:tgtEl>
                                        <p:attrNameLst>
                                          <p:attrName>ppt_y</p:attrName>
                                        </p:attrNameLst>
                                      </p:cBhvr>
                                      <p:tavLst>
                                        <p:tav tm="0">
                                          <p:val>
                                            <p:fltVal val="0.5"/>
                                          </p:val>
                                        </p:tav>
                                        <p:tav tm="100000">
                                          <p:val>
                                            <p:strVal val="#ppt_y"/>
                                          </p:val>
                                        </p:tav>
                                      </p:tavLst>
                                    </p:anim>
                                  </p:childTnLst>
                                </p:cTn>
                              </p:par>
                              <p:par>
                                <p:cTn id="17" presetID="6" presetClass="emph" presetSubtype="0" autoRev="1" fill="hold" nodeType="withEffect">
                                  <p:stCondLst>
                                    <p:cond delay="500"/>
                                  </p:stCondLst>
                                  <p:childTnLst>
                                    <p:animScale>
                                      <p:cBhvr>
                                        <p:cTn id="18" dur="150" fill="hold"/>
                                        <p:tgtEl>
                                          <p:spTgt spid="2"/>
                                        </p:tgtEl>
                                      </p:cBhvr>
                                      <p:by x="108000" y="108000"/>
                                    </p:animScale>
                                  </p:childTnLst>
                                </p:cTn>
                              </p:par>
                              <p:par>
                                <p:cTn id="19" presetID="14" presetClass="entr" presetSubtype="10" fill="hold" nodeType="withEffect">
                                  <p:stCondLst>
                                    <p:cond delay="500"/>
                                  </p:stCondLst>
                                  <p:childTnLst>
                                    <p:set>
                                      <p:cBhvr>
                                        <p:cTn id="20" dur="1" fill="hold">
                                          <p:stCondLst>
                                            <p:cond delay="0"/>
                                          </p:stCondLst>
                                        </p:cTn>
                                        <p:tgtEl>
                                          <p:spTgt spid="1026"/>
                                        </p:tgtEl>
                                        <p:attrNameLst>
                                          <p:attrName>style.visibility</p:attrName>
                                        </p:attrNameLst>
                                      </p:cBhvr>
                                      <p:to>
                                        <p:strVal val="visible"/>
                                      </p:to>
                                    </p:set>
                                    <p:animEffect transition="in" filter="randombar(horizontal)">
                                      <p:cBhvr>
                                        <p:cTn id="21"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个人品牌定位</a:t>
            </a:r>
          </a:p>
        </p:txBody>
      </p:sp>
      <p:pic>
        <p:nvPicPr>
          <p:cNvPr id="1032" name="Picture 8" descr="E:\仝德志文件，勿删！\03-参考文档\！PPT图片及版面资源\06-PPT精选插图\02-商务\锚.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600122" y="1333599"/>
            <a:ext cx="5196662" cy="3247679"/>
          </a:xfrm>
          <a:prstGeom prst="rect">
            <a:avLst/>
          </a:prstGeom>
          <a:noFill/>
          <a:ln w="28575">
            <a:solidFill>
              <a:srgbClr val="FF0066"/>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4" name="Text Box 44"/>
          <p:cNvSpPr txBox="1">
            <a:spLocks noChangeArrowheads="1"/>
          </p:cNvSpPr>
          <p:nvPr/>
        </p:nvSpPr>
        <p:spPr bwMode="auto">
          <a:xfrm>
            <a:off x="1702940" y="1268479"/>
            <a:ext cx="4753147" cy="142211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需求定位：</a:t>
            </a:r>
            <a:r>
              <a:rPr lang="zh-CN" altLang="zh-CN" dirty="0">
                <a:solidFill>
                  <a:schemeClr val="tx1">
                    <a:lumMod val="65000"/>
                    <a:lumOff val="35000"/>
                  </a:schemeClr>
                </a:solidFill>
              </a:rPr>
              <a:t>刘德华的定位就非常明确，那就是定位于华人圈。曾多人邀他去好莱坞发展，被</a:t>
            </a:r>
            <a:r>
              <a:rPr lang="zh-CN" altLang="en-US" dirty="0">
                <a:solidFill>
                  <a:schemeClr val="tx1">
                    <a:lumMod val="65000"/>
                    <a:lumOff val="35000"/>
                  </a:schemeClr>
                </a:solidFill>
              </a:rPr>
              <a:t>他</a:t>
            </a:r>
            <a:r>
              <a:rPr lang="zh-CN" altLang="zh-CN" dirty="0">
                <a:solidFill>
                  <a:schemeClr val="tx1">
                    <a:lumMod val="65000"/>
                    <a:lumOff val="35000"/>
                  </a:schemeClr>
                </a:solidFill>
              </a:rPr>
              <a:t>拒绝。定位于华人圈，让</a:t>
            </a:r>
            <a:r>
              <a:rPr lang="zh-CN" altLang="en-US" dirty="0">
                <a:solidFill>
                  <a:schemeClr val="tx1">
                    <a:lumMod val="65000"/>
                    <a:lumOff val="35000"/>
                  </a:schemeClr>
                </a:solidFill>
              </a:rPr>
              <a:t>他</a:t>
            </a:r>
            <a:r>
              <a:rPr lang="zh-CN" altLang="zh-CN" dirty="0">
                <a:solidFill>
                  <a:schemeClr val="tx1">
                    <a:lumMod val="65000"/>
                    <a:lumOff val="35000"/>
                  </a:schemeClr>
                </a:solidFill>
              </a:rPr>
              <a:t>游刃有余，并在亚洲甚至世界范围内依然有很大的影响力。</a:t>
            </a:r>
            <a:endParaRPr lang="en-US" dirty="0">
              <a:solidFill>
                <a:schemeClr val="tx1">
                  <a:lumMod val="65000"/>
                  <a:lumOff val="35000"/>
                </a:schemeClr>
              </a:solidFill>
            </a:endParaRPr>
          </a:p>
        </p:txBody>
      </p:sp>
      <p:sp>
        <p:nvSpPr>
          <p:cNvPr id="55" name="Text Box 44"/>
          <p:cNvSpPr txBox="1">
            <a:spLocks noChangeArrowheads="1"/>
          </p:cNvSpPr>
          <p:nvPr/>
        </p:nvSpPr>
        <p:spPr bwMode="auto">
          <a:xfrm>
            <a:off x="1702940" y="2924879"/>
            <a:ext cx="4753147" cy="175455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给予定位，即个人品牌的核心价值，特别是职业价值定位。可按照</a:t>
            </a:r>
            <a:r>
              <a:rPr lang="en-US" altLang="zh-CN" dirty="0">
                <a:solidFill>
                  <a:schemeClr val="tx1">
                    <a:lumMod val="65000"/>
                    <a:lumOff val="35000"/>
                  </a:schemeClr>
                </a:solidFill>
              </a:rPr>
              <a:t>SWOT</a:t>
            </a:r>
            <a:r>
              <a:rPr lang="zh-CN" altLang="en-US" dirty="0">
                <a:solidFill>
                  <a:schemeClr val="tx1">
                    <a:lumMod val="65000"/>
                    <a:lumOff val="35000"/>
                  </a:schemeClr>
                </a:solidFill>
              </a:rPr>
              <a:t>分析工具来分析个人內部的优势与劣势以及外部环境的机会与威胁，并以</a:t>
            </a:r>
            <a:r>
              <a:rPr lang="zh-CN" altLang="en-US" b="1" dirty="0">
                <a:solidFill>
                  <a:srgbClr val="FF0000"/>
                </a:solidFill>
              </a:rPr>
              <a:t>发挥优势、弥补劣势，抓住机会，规避威胁</a:t>
            </a:r>
            <a:r>
              <a:rPr lang="zh-CN" altLang="en-US" dirty="0">
                <a:solidFill>
                  <a:schemeClr val="tx1">
                    <a:lumMod val="65000"/>
                    <a:lumOff val="35000"/>
                  </a:schemeClr>
                </a:solidFill>
              </a:rPr>
              <a:t>为原则，来选择自己的最佳职业定位（职业锚）。</a:t>
            </a:r>
            <a:endParaRPr lang="zh-CN" altLang="zh-CN" dirty="0">
              <a:solidFill>
                <a:schemeClr val="tx1">
                  <a:lumMod val="65000"/>
                  <a:lumOff val="35000"/>
                </a:schemeClr>
              </a:solidFill>
            </a:endParaRPr>
          </a:p>
        </p:txBody>
      </p:sp>
      <p:cxnSp>
        <p:nvCxnSpPr>
          <p:cNvPr id="56" name="直接连接符 55"/>
          <p:cNvCxnSpPr/>
          <p:nvPr/>
        </p:nvCxnSpPr>
        <p:spPr>
          <a:xfrm>
            <a:off x="11641338" y="4797330"/>
            <a:ext cx="0" cy="1296313"/>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72467650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1000"/>
                                        <p:tgtEl>
                                          <p:spTgt spid="54"/>
                                        </p:tgtEl>
                                      </p:cBhvr>
                                    </p:animEffect>
                                    <p:anim calcmode="lin" valueType="num">
                                      <p:cBhvr>
                                        <p:cTn id="8" dur="1000" fill="hold"/>
                                        <p:tgtEl>
                                          <p:spTgt spid="54"/>
                                        </p:tgtEl>
                                        <p:attrNameLst>
                                          <p:attrName>ppt_x</p:attrName>
                                        </p:attrNameLst>
                                      </p:cBhvr>
                                      <p:tavLst>
                                        <p:tav tm="0">
                                          <p:val>
                                            <p:strVal val="#ppt_x"/>
                                          </p:val>
                                        </p:tav>
                                        <p:tav tm="100000">
                                          <p:val>
                                            <p:strVal val="#ppt_x"/>
                                          </p:val>
                                        </p:tav>
                                      </p:tavLst>
                                    </p:anim>
                                    <p:anim calcmode="lin" valueType="num">
                                      <p:cBhvr>
                                        <p:cTn id="9" dur="1000" fill="hold"/>
                                        <p:tgtEl>
                                          <p:spTgt spid="54"/>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55"/>
                                        </p:tgtEl>
                                        <p:attrNameLst>
                                          <p:attrName>style.visibility</p:attrName>
                                        </p:attrNameLst>
                                      </p:cBhvr>
                                      <p:to>
                                        <p:strVal val="visible"/>
                                      </p:to>
                                    </p:set>
                                    <p:animEffect transition="in" filter="fade">
                                      <p:cBhvr>
                                        <p:cTn id="12" dur="1000"/>
                                        <p:tgtEl>
                                          <p:spTgt spid="55"/>
                                        </p:tgtEl>
                                      </p:cBhvr>
                                    </p:animEffect>
                                    <p:anim calcmode="lin" valueType="num">
                                      <p:cBhvr>
                                        <p:cTn id="13" dur="1000" fill="hold"/>
                                        <p:tgtEl>
                                          <p:spTgt spid="55"/>
                                        </p:tgtEl>
                                        <p:attrNameLst>
                                          <p:attrName>ppt_x</p:attrName>
                                        </p:attrNameLst>
                                      </p:cBhvr>
                                      <p:tavLst>
                                        <p:tav tm="0">
                                          <p:val>
                                            <p:strVal val="#ppt_x"/>
                                          </p:val>
                                        </p:tav>
                                        <p:tav tm="100000">
                                          <p:val>
                                            <p:strVal val="#ppt_x"/>
                                          </p:val>
                                        </p:tav>
                                      </p:tavLst>
                                    </p:anim>
                                    <p:anim calcmode="lin" valueType="num">
                                      <p:cBhvr>
                                        <p:cTn id="14"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个人品牌识别设计</a:t>
            </a:r>
          </a:p>
        </p:txBody>
      </p:sp>
      <p:cxnSp>
        <p:nvCxnSpPr>
          <p:cNvPr id="56" name="直接连接符 55"/>
          <p:cNvCxnSpPr/>
          <p:nvPr/>
        </p:nvCxnSpPr>
        <p:spPr>
          <a:xfrm>
            <a:off x="11641338" y="5589521"/>
            <a:ext cx="0" cy="504122"/>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pic>
        <p:nvPicPr>
          <p:cNvPr id="1026" name="Picture 2" descr="http://file11.mafengwo.net/M00/3A/4E/wKgBpU5Av6bcoWzIAAFokeWFcjk34.jpe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690400" y="-446"/>
            <a:ext cx="3968900" cy="5445933"/>
          </a:xfrm>
          <a:prstGeom prst="rect">
            <a:avLst/>
          </a:prstGeom>
          <a:noFill/>
          <a:extLst>
            <a:ext uri="{909E8E84-426E-40DD-AFC4-6F175D3DCCD1}">
              <a14:hiddenFill xmlns:a14="http://schemas.microsoft.com/office/drawing/2010/main">
                <a:solidFill>
                  <a:srgbClr val="FFFFFF"/>
                </a:solidFill>
              </a14:hiddenFill>
            </a:ext>
          </a:extLst>
        </p:spPr>
      </p:pic>
      <p:sp>
        <p:nvSpPr>
          <p:cNvPr id="7" name="Text Box 44"/>
          <p:cNvSpPr txBox="1">
            <a:spLocks noChangeArrowheads="1"/>
          </p:cNvSpPr>
          <p:nvPr/>
        </p:nvSpPr>
        <p:spPr bwMode="auto">
          <a:xfrm>
            <a:off x="1702940" y="2106550"/>
            <a:ext cx="5689373"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建立个人品牌的首要条件就是让人们清楚的记得你，在这个极度商业化的社会里，人们每天直接</a:t>
            </a:r>
            <a:r>
              <a:rPr lang="zh-CN" altLang="en-US" dirty="0">
                <a:solidFill>
                  <a:schemeClr val="tx1">
                    <a:lumMod val="65000"/>
                    <a:lumOff val="35000"/>
                  </a:schemeClr>
                </a:solidFill>
              </a:rPr>
              <a:t>或</a:t>
            </a:r>
            <a:r>
              <a:rPr lang="zh-CN" altLang="zh-CN" dirty="0">
                <a:solidFill>
                  <a:schemeClr val="tx1">
                    <a:lumMod val="65000"/>
                    <a:lumOff val="35000"/>
                  </a:schemeClr>
                </a:solidFill>
              </a:rPr>
              <a:t>间接接触到的各类信息数不胜数，包括商业的、人文的、军事的、政治的、生活相关柴、米、油、盐的、道听途说野史轶闻的等等等等，可谓举不胜举。</a:t>
            </a:r>
            <a:endParaRPr lang="en-US" dirty="0">
              <a:solidFill>
                <a:schemeClr val="tx1">
                  <a:lumMod val="65000"/>
                  <a:lumOff val="35000"/>
                </a:schemeClr>
              </a:solidFill>
            </a:endParaRPr>
          </a:p>
        </p:txBody>
      </p:sp>
      <p:sp>
        <p:nvSpPr>
          <p:cNvPr id="8" name="Text Box 44"/>
          <p:cNvSpPr txBox="1">
            <a:spLocks noChangeArrowheads="1"/>
          </p:cNvSpPr>
          <p:nvPr/>
        </p:nvSpPr>
        <p:spPr bwMode="auto">
          <a:xfrm>
            <a:off x="1702940" y="4023373"/>
            <a:ext cx="5689373"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要让人们清楚的记得你的重要方法之一就是</a:t>
            </a:r>
            <a:r>
              <a:rPr lang="zh-CN" altLang="en-US" b="1" dirty="0">
                <a:solidFill>
                  <a:srgbClr val="FF0000"/>
                </a:solidFill>
              </a:rPr>
              <a:t>建立自己独特的个性的视觉形象。</a:t>
            </a:r>
            <a:r>
              <a:rPr lang="zh-CN" altLang="en-US" dirty="0">
                <a:solidFill>
                  <a:schemeClr val="tx1">
                    <a:lumMod val="65000"/>
                    <a:lumOff val="35000"/>
                  </a:schemeClr>
                </a:solidFill>
              </a:rPr>
              <a:t>因此，你要根据自己的个人品牌定位给自己设计相应的个人形象，发型、服饰、手表、手机、包包、汽车等。</a:t>
            </a:r>
            <a:endParaRPr lang="zh-CN" altLang="zh-CN" dirty="0">
              <a:solidFill>
                <a:schemeClr val="tx1">
                  <a:lumMod val="65000"/>
                  <a:lumOff val="35000"/>
                </a:schemeClr>
              </a:solidFill>
            </a:endParaRPr>
          </a:p>
        </p:txBody>
      </p:sp>
      <p:cxnSp>
        <p:nvCxnSpPr>
          <p:cNvPr id="9" name="直接连接符 8"/>
          <p:cNvCxnSpPr/>
          <p:nvPr/>
        </p:nvCxnSpPr>
        <p:spPr>
          <a:xfrm>
            <a:off x="1702940" y="1340496"/>
            <a:ext cx="5833408"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cxnSp>
        <p:nvCxnSpPr>
          <p:cNvPr id="10" name="直接连接符 9"/>
          <p:cNvCxnSpPr/>
          <p:nvPr/>
        </p:nvCxnSpPr>
        <p:spPr>
          <a:xfrm>
            <a:off x="1702940" y="1484531"/>
            <a:ext cx="0" cy="694036"/>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3611694105"/>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par>
                                <p:cTn id="11" presetID="22" presetClass="entr" presetSubtype="1" fill="hold" nodeType="with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wipe(up)">
                                      <p:cBhvr>
                                        <p:cTn id="13" dur="500"/>
                                        <p:tgtEl>
                                          <p:spTgt spid="56"/>
                                        </p:tgtEl>
                                      </p:cBhvr>
                                    </p:animEffect>
                                  </p:childTnLst>
                                </p:cTn>
                              </p:par>
                            </p:childTnLst>
                          </p:cTn>
                        </p:par>
                        <p:par>
                          <p:cTn id="14" fill="hold">
                            <p:stCondLst>
                              <p:cond delay="50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img.bzdao.com/11768/2629445.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7690400" y="-445"/>
            <a:ext cx="3982033" cy="5445932"/>
          </a:xfrm>
          <a:prstGeom prst="rect">
            <a:avLst/>
          </a:prstGeom>
          <a:noFill/>
          <a:extLst>
            <a:ext uri="{909E8E84-426E-40DD-AFC4-6F175D3DCCD1}">
              <a14:hiddenFill xmlns:a14="http://schemas.microsoft.com/office/drawing/2010/main">
                <a:solidFill>
                  <a:srgbClr val="FFFFFF"/>
                </a:solidFill>
              </a14:hiddenFill>
            </a:ext>
          </a:extLst>
        </p:spPr>
      </p:pic>
      <p:sp>
        <p:nvSpPr>
          <p:cNvPr id="30" name="TextBox 29"/>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个人品牌识别设计</a:t>
            </a:r>
          </a:p>
        </p:txBody>
      </p:sp>
      <p:cxnSp>
        <p:nvCxnSpPr>
          <p:cNvPr id="56" name="直接连接符 55"/>
          <p:cNvCxnSpPr/>
          <p:nvPr/>
        </p:nvCxnSpPr>
        <p:spPr>
          <a:xfrm>
            <a:off x="11641338" y="5589521"/>
            <a:ext cx="0" cy="504122"/>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sp>
        <p:nvSpPr>
          <p:cNvPr id="7" name="Text Box 44"/>
          <p:cNvSpPr txBox="1">
            <a:spLocks noChangeArrowheads="1"/>
          </p:cNvSpPr>
          <p:nvPr/>
        </p:nvSpPr>
        <p:spPr bwMode="auto">
          <a:xfrm>
            <a:off x="1702940" y="2132687"/>
            <a:ext cx="5689373" cy="142211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诸葛亮的夫人姓黄名硕。诸葛亮还未迎娶黄硕时，在诸葛亮与她的父亲襄阳名士黄承彦谈论国家大事时，黄硕在一旁听。后来黄硕送与诸葛亮一把羽扇，诸葛亮问其何意，黄让亮猜，亮想来想去不得而知，说一定是作为定情信物吧。</a:t>
            </a:r>
            <a:endParaRPr lang="en-US" dirty="0">
              <a:solidFill>
                <a:schemeClr val="tx1">
                  <a:lumMod val="65000"/>
                  <a:lumOff val="35000"/>
                </a:schemeClr>
              </a:solidFill>
            </a:endParaRPr>
          </a:p>
        </p:txBody>
      </p:sp>
      <p:sp>
        <p:nvSpPr>
          <p:cNvPr id="8" name="Text Box 44"/>
          <p:cNvSpPr txBox="1">
            <a:spLocks noChangeArrowheads="1"/>
          </p:cNvSpPr>
          <p:nvPr/>
        </p:nvSpPr>
        <p:spPr bwMode="auto">
          <a:xfrm>
            <a:off x="1702940" y="4023373"/>
            <a:ext cx="5689373" cy="142211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黄硕说，你只知其一不知其二，那天在家父面前畅谈，看你眉飞色舞，喜怒皆形于色，这如何做得大事！成为一个真正的士人需有</a:t>
            </a:r>
            <a:r>
              <a:rPr lang="zh-CN" altLang="en-US" b="1" dirty="0">
                <a:solidFill>
                  <a:srgbClr val="FF0000"/>
                </a:solidFill>
              </a:rPr>
              <a:t>“泰山崩于前，而色不变”</a:t>
            </a:r>
            <a:r>
              <a:rPr lang="zh-CN" altLang="en-US" dirty="0">
                <a:solidFill>
                  <a:schemeClr val="tx1">
                    <a:lumMod val="65000"/>
                    <a:lumOff val="35000"/>
                  </a:schemeClr>
                </a:solidFill>
              </a:rPr>
              <a:t>的修养气度。给你这把扇子以遮面！</a:t>
            </a:r>
            <a:endParaRPr lang="zh-CN" altLang="zh-CN" dirty="0">
              <a:solidFill>
                <a:schemeClr val="tx1">
                  <a:lumMod val="65000"/>
                  <a:lumOff val="35000"/>
                </a:schemeClr>
              </a:solidFill>
            </a:endParaRPr>
          </a:p>
        </p:txBody>
      </p:sp>
      <p:cxnSp>
        <p:nvCxnSpPr>
          <p:cNvPr id="9" name="直接连接符 8"/>
          <p:cNvCxnSpPr/>
          <p:nvPr/>
        </p:nvCxnSpPr>
        <p:spPr>
          <a:xfrm>
            <a:off x="1702940" y="1340496"/>
            <a:ext cx="5833408"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cxnSp>
        <p:nvCxnSpPr>
          <p:cNvPr id="10" name="直接连接符 9"/>
          <p:cNvCxnSpPr/>
          <p:nvPr/>
        </p:nvCxnSpPr>
        <p:spPr>
          <a:xfrm>
            <a:off x="1702940" y="1484531"/>
            <a:ext cx="0" cy="694036"/>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4954831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par>
                                <p:cTn id="11" presetID="22" presetClass="entr" presetSubtype="1" fill="hold" nodeType="with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wipe(up)">
                                      <p:cBhvr>
                                        <p:cTn id="13" dur="500"/>
                                        <p:tgtEl>
                                          <p:spTgt spid="56"/>
                                        </p:tgtEl>
                                      </p:cBhvr>
                                    </p:animEffect>
                                  </p:childTnLst>
                                </p:cTn>
                              </p:par>
                            </p:childTnLst>
                          </p:cTn>
                        </p:par>
                        <p:par>
                          <p:cTn id="14" fill="hold">
                            <p:stCondLst>
                              <p:cond delay="50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i-7.vcimg.com/resize/f6c5edb23b9ee6621e58d494c754b9e5132389(600x)/thumb.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570469" y="134858"/>
            <a:ext cx="5134644" cy="6096795"/>
          </a:xfrm>
          <a:prstGeom prst="rect">
            <a:avLst/>
          </a:prstGeom>
          <a:noFill/>
          <a:extLst>
            <a:ext uri="{909E8E84-426E-40DD-AFC4-6F175D3DCCD1}">
              <a14:hiddenFill xmlns:a14="http://schemas.microsoft.com/office/drawing/2010/main">
                <a:solidFill>
                  <a:srgbClr val="FFFFFF"/>
                </a:solidFill>
              </a14:hiddenFill>
            </a:ext>
          </a:extLst>
        </p:spPr>
      </p:pic>
      <p:sp>
        <p:nvSpPr>
          <p:cNvPr id="30" name="TextBox 29"/>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个人品牌识别设计</a:t>
            </a:r>
          </a:p>
        </p:txBody>
      </p:sp>
      <p:cxnSp>
        <p:nvCxnSpPr>
          <p:cNvPr id="56" name="直接连接符 55"/>
          <p:cNvCxnSpPr/>
          <p:nvPr/>
        </p:nvCxnSpPr>
        <p:spPr>
          <a:xfrm>
            <a:off x="11641338" y="5589521"/>
            <a:ext cx="0" cy="504122"/>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sp>
        <p:nvSpPr>
          <p:cNvPr id="7" name="Text Box 44"/>
          <p:cNvSpPr txBox="1">
            <a:spLocks noChangeArrowheads="1"/>
          </p:cNvSpPr>
          <p:nvPr/>
        </p:nvSpPr>
        <p:spPr bwMode="auto">
          <a:xfrm>
            <a:off x="910748" y="1970646"/>
            <a:ext cx="5113243" cy="208672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于是，无论春秋冬夏，每当诸葛亮出场时，他都拿着那把扇子。以掩饰自己喜怒哀乐，迷惑对方。因此，这把羽扇也成为了诸葛亮千百年来特定的品牌识别符合，诸葛亮还通过端坐四轮车，头戴纶巾，身披鹤氅，手拿羽扇，来</a:t>
            </a:r>
            <a:r>
              <a:rPr lang="zh-CN" altLang="zh-CN" b="1" dirty="0">
                <a:solidFill>
                  <a:srgbClr val="FF0000"/>
                </a:solidFill>
              </a:rPr>
              <a:t>塑造一幅高人逸士的形象。这些都作为他个人品牌形象一个标志。</a:t>
            </a:r>
            <a:endParaRPr lang="en-US" b="1" dirty="0">
              <a:solidFill>
                <a:srgbClr val="FF0000"/>
              </a:solidFill>
            </a:endParaRPr>
          </a:p>
        </p:txBody>
      </p:sp>
    </p:spTree>
    <p:extLst>
      <p:ext uri="{BB962C8B-B14F-4D97-AF65-F5344CB8AC3E}">
        <p14:creationId xmlns:p14="http://schemas.microsoft.com/office/powerpoint/2010/main" val="6616242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up)">
                                      <p:cBhvr>
                                        <p:cTn id="7" dur="500"/>
                                        <p:tgtEl>
                                          <p:spTgt spid="5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个人品牌识别设计</a:t>
            </a:r>
          </a:p>
        </p:txBody>
      </p:sp>
      <p:grpSp>
        <p:nvGrpSpPr>
          <p:cNvPr id="6" name="组合 5"/>
          <p:cNvGrpSpPr/>
          <p:nvPr/>
        </p:nvGrpSpPr>
        <p:grpSpPr>
          <a:xfrm>
            <a:off x="478645" y="1872963"/>
            <a:ext cx="2268295" cy="2268295"/>
            <a:chOff x="3824661" y="1640915"/>
            <a:chExt cx="2268000" cy="2268000"/>
          </a:xfrm>
        </p:grpSpPr>
        <p:grpSp>
          <p:nvGrpSpPr>
            <p:cNvPr id="8" name="组合 7"/>
            <p:cNvGrpSpPr/>
            <p:nvPr/>
          </p:nvGrpSpPr>
          <p:grpSpPr>
            <a:xfrm>
              <a:off x="3824661" y="1640915"/>
              <a:ext cx="2268000" cy="2268000"/>
              <a:chOff x="3744276" y="791994"/>
              <a:chExt cx="2268000" cy="2268000"/>
            </a:xfrm>
          </p:grpSpPr>
          <p:sp>
            <p:nvSpPr>
              <p:cNvPr id="10" name="椭圆 9"/>
              <p:cNvSpPr/>
              <p:nvPr/>
            </p:nvSpPr>
            <p:spPr>
              <a:xfrm>
                <a:off x="3744276" y="791994"/>
                <a:ext cx="2268000" cy="2268000"/>
              </a:xfrm>
              <a:prstGeom prst="ellipse">
                <a:avLst/>
              </a:prstGeom>
              <a:solidFill>
                <a:srgbClr val="FF9679">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3903816" y="951534"/>
                <a:ext cx="1908000" cy="1908000"/>
              </a:xfrm>
              <a:prstGeom prst="ellipse">
                <a:avLst/>
              </a:prstGeom>
              <a:pattFill prst="ltUpDiag">
                <a:fgClr>
                  <a:srgbClr val="FF9679"/>
                </a:fgClr>
                <a:bgClr>
                  <a:srgbClr val="FF7955"/>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TextBox 8">
              <a:hlinkClick r:id="" action="ppaction://noaction"/>
            </p:cNvPr>
            <p:cNvSpPr txBox="1"/>
            <p:nvPr/>
          </p:nvSpPr>
          <p:spPr>
            <a:xfrm>
              <a:off x="4184701" y="2099787"/>
              <a:ext cx="1635623" cy="1384995"/>
            </a:xfrm>
            <a:prstGeom prst="rect">
              <a:avLst/>
            </a:prstGeom>
            <a:noFill/>
          </p:spPr>
          <p:txBody>
            <a:bodyPr wrap="square" rtlCol="0">
              <a:spAutoFit/>
            </a:bodyPr>
            <a:lstStyle/>
            <a:p>
              <a:pPr algn="ctr"/>
              <a:r>
                <a:rPr lang="zh-CN" altLang="en-US" sz="1200" dirty="0">
                  <a:solidFill>
                    <a:schemeClr val="bg1"/>
                  </a:solidFill>
                  <a:latin typeface="微软雅黑" pitchFamily="34" charset="-122"/>
                  <a:ea typeface="微软雅黑" pitchFamily="34" charset="-122"/>
                </a:rPr>
                <a:t>在互联网时代，人们很多时间通过博客、微博以及</a:t>
              </a:r>
              <a:r>
                <a:rPr lang="en-US" altLang="zh-CN" sz="1200" dirty="0">
                  <a:solidFill>
                    <a:schemeClr val="bg1"/>
                  </a:solidFill>
                  <a:latin typeface="微软雅黑" pitchFamily="34" charset="-122"/>
                  <a:ea typeface="微软雅黑" pitchFamily="34" charset="-122"/>
                </a:rPr>
                <a:t>QQ</a:t>
              </a:r>
              <a:r>
                <a:rPr lang="zh-CN" altLang="en-US" sz="1200" dirty="0">
                  <a:solidFill>
                    <a:schemeClr val="bg1"/>
                  </a:solidFill>
                  <a:latin typeface="微软雅黑" pitchFamily="34" charset="-122"/>
                  <a:ea typeface="微软雅黑" pitchFamily="34" charset="-122"/>
                </a:rPr>
                <a:t>、</a:t>
              </a:r>
              <a:r>
                <a:rPr lang="en-US" altLang="zh-CN" sz="1200" dirty="0">
                  <a:solidFill>
                    <a:schemeClr val="bg1"/>
                  </a:solidFill>
                  <a:latin typeface="微软雅黑" pitchFamily="34" charset="-122"/>
                  <a:ea typeface="微软雅黑" pitchFamily="34" charset="-122"/>
                </a:rPr>
                <a:t>MSN</a:t>
              </a:r>
              <a:r>
                <a:rPr lang="zh-CN" altLang="en-US" sz="1200" dirty="0">
                  <a:solidFill>
                    <a:schemeClr val="bg1"/>
                  </a:solidFill>
                  <a:latin typeface="微软雅黑" pitchFamily="34" charset="-122"/>
                  <a:ea typeface="微软雅黑" pitchFamily="34" charset="-122"/>
                </a:rPr>
                <a:t>、</a:t>
              </a:r>
              <a:r>
                <a:rPr lang="en-US" altLang="zh-CN" sz="1200" dirty="0">
                  <a:solidFill>
                    <a:schemeClr val="bg1"/>
                  </a:solidFill>
                  <a:latin typeface="微软雅黑" pitchFamily="34" charset="-122"/>
                  <a:ea typeface="微软雅黑" pitchFamily="34" charset="-122"/>
                </a:rPr>
                <a:t>Skype</a:t>
              </a:r>
              <a:r>
                <a:rPr lang="zh-CN" altLang="en-US" sz="1200" dirty="0">
                  <a:solidFill>
                    <a:schemeClr val="bg1"/>
                  </a:solidFill>
                  <a:latin typeface="微软雅黑" pitchFamily="34" charset="-122"/>
                  <a:ea typeface="微软雅黑" pitchFamily="34" charset="-122"/>
                </a:rPr>
                <a:t>等</a:t>
              </a:r>
              <a:r>
                <a:rPr lang="en-US" altLang="zh-CN" sz="1200" dirty="0">
                  <a:solidFill>
                    <a:schemeClr val="bg1"/>
                  </a:solidFill>
                  <a:latin typeface="微软雅黑" pitchFamily="34" charset="-122"/>
                  <a:ea typeface="微软雅黑" pitchFamily="34" charset="-122"/>
                </a:rPr>
                <a:t>IM</a:t>
              </a:r>
              <a:r>
                <a:rPr lang="zh-CN" altLang="en-US" sz="1200" dirty="0">
                  <a:solidFill>
                    <a:schemeClr val="bg1"/>
                  </a:solidFill>
                  <a:latin typeface="微软雅黑" pitchFamily="34" charset="-122"/>
                  <a:ea typeface="微软雅黑" pitchFamily="34" charset="-122"/>
                </a:rPr>
                <a:t>软件对外进行沟通与交流。因此，我们也不能忽略网上的形象。</a:t>
              </a:r>
            </a:p>
          </p:txBody>
        </p:sp>
      </p:grpSp>
      <p:pic>
        <p:nvPicPr>
          <p:cNvPr id="12" name="Picture 3" descr="C:\Users\user\Desktop\未标题-1 拷贝.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481872" y="1196462"/>
            <a:ext cx="3143390" cy="3463550"/>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6672139" y="-243886"/>
            <a:ext cx="4032973" cy="4982772"/>
          </a:xfrm>
          <a:prstGeom prst="rect">
            <a:avLst/>
          </a:prstGeom>
          <a:ln>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cxnSp>
        <p:nvCxnSpPr>
          <p:cNvPr id="14" name="直接连接符 13"/>
          <p:cNvCxnSpPr/>
          <p:nvPr/>
        </p:nvCxnSpPr>
        <p:spPr>
          <a:xfrm>
            <a:off x="2746940" y="4738886"/>
            <a:ext cx="3431247"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pic>
        <p:nvPicPr>
          <p:cNvPr id="5125" name="Picture 5" descr="C:\Documents and Settings\Teliss_Tong\桌面\未标题-4 拷贝.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528104" y="86361"/>
            <a:ext cx="2340305" cy="750014"/>
          </a:xfrm>
          <a:prstGeom prst="rect">
            <a:avLst/>
          </a:prstGeom>
          <a:noFill/>
          <a:extLst>
            <a:ext uri="{909E8E84-426E-40DD-AFC4-6F175D3DCCD1}">
              <a14:hiddenFill xmlns:a14="http://schemas.microsoft.com/office/drawing/2010/main">
                <a:solidFill>
                  <a:srgbClr val="FFFFFF"/>
                </a:solidFill>
              </a14:hiddenFill>
            </a:ext>
          </a:extLst>
        </p:spPr>
      </p:pic>
      <p:grpSp>
        <p:nvGrpSpPr>
          <p:cNvPr id="5" name="组合 4"/>
          <p:cNvGrpSpPr/>
          <p:nvPr/>
        </p:nvGrpSpPr>
        <p:grpSpPr>
          <a:xfrm>
            <a:off x="6758674" y="291771"/>
            <a:ext cx="3802403" cy="4289507"/>
            <a:chOff x="6757794" y="292180"/>
            <a:chExt cx="3801908" cy="4288948"/>
          </a:xfrm>
        </p:grpSpPr>
        <p:sp>
          <p:nvSpPr>
            <p:cNvPr id="13" name="Text Box 44"/>
            <p:cNvSpPr txBox="1">
              <a:spLocks noChangeArrowheads="1"/>
            </p:cNvSpPr>
            <p:nvPr/>
          </p:nvSpPr>
          <p:spPr bwMode="auto">
            <a:xfrm>
              <a:off x="6887294" y="1164808"/>
              <a:ext cx="3672408" cy="341632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随着互联网的普及，越来越多的人习惯见面叫网名，真名反而被忽略了。起一个符合自身特色、亲和力强、容易记忆，印象深刻的名字是非常有必要的。</a:t>
              </a:r>
              <a:r>
                <a:rPr lang="zh-CN" altLang="zh-CN" b="1" dirty="0">
                  <a:solidFill>
                    <a:srgbClr val="FF0000"/>
                  </a:solidFill>
                </a:rPr>
                <a:t>一个好的名字，会让人一眼记住，留下不可磨灭的印象。</a:t>
              </a:r>
              <a:r>
                <a:rPr lang="zh-CN" altLang="zh-CN" dirty="0">
                  <a:solidFill>
                    <a:schemeClr val="tx1">
                      <a:lumMod val="65000"/>
                      <a:lumOff val="35000"/>
                    </a:schemeClr>
                  </a:solidFill>
                </a:rPr>
                <a:t>这也是建立个人品牌的基础。同时，无论是在什么地方注册服务，都要坚持使用完全相同的用户名。这样更能让人记住你，也更能发挥品牌的宣传效应。</a:t>
              </a:r>
              <a:endParaRPr lang="en-US" dirty="0">
                <a:solidFill>
                  <a:schemeClr val="tx1">
                    <a:lumMod val="65000"/>
                    <a:lumOff val="35000"/>
                  </a:schemeClr>
                </a:solidFill>
              </a:endParaRPr>
            </a:p>
          </p:txBody>
        </p:sp>
        <p:sp>
          <p:nvSpPr>
            <p:cNvPr id="4" name="TextBox 3"/>
            <p:cNvSpPr txBox="1"/>
            <p:nvPr/>
          </p:nvSpPr>
          <p:spPr>
            <a:xfrm>
              <a:off x="6757794" y="292180"/>
              <a:ext cx="1569660" cy="369332"/>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取一个好网名</a:t>
              </a:r>
            </a:p>
          </p:txBody>
        </p:sp>
      </p:grpSp>
      <p:grpSp>
        <p:nvGrpSpPr>
          <p:cNvPr id="25" name="组合 24"/>
          <p:cNvGrpSpPr/>
          <p:nvPr/>
        </p:nvGrpSpPr>
        <p:grpSpPr>
          <a:xfrm>
            <a:off x="5994422" y="836374"/>
            <a:ext cx="461665" cy="3744904"/>
            <a:chOff x="3318307" y="2815284"/>
            <a:chExt cx="461605" cy="3744416"/>
          </a:xfrm>
        </p:grpSpPr>
        <p:cxnSp>
          <p:nvCxnSpPr>
            <p:cNvPr id="26" name="直接箭头连接符 25"/>
            <p:cNvCxnSpPr/>
            <p:nvPr/>
          </p:nvCxnSpPr>
          <p:spPr>
            <a:xfrm flipV="1">
              <a:off x="3502832" y="2815284"/>
              <a:ext cx="0" cy="3744416"/>
            </a:xfrm>
            <a:prstGeom prst="straightConnector1">
              <a:avLst/>
            </a:prstGeom>
            <a:ln>
              <a:prstDash val="sysDot"/>
              <a:headEnd type="oval"/>
              <a:tailEnd type="arrow"/>
            </a:ln>
          </p:spPr>
          <p:style>
            <a:lnRef idx="1">
              <a:schemeClr val="accent6"/>
            </a:lnRef>
            <a:fillRef idx="0">
              <a:schemeClr val="accent6"/>
            </a:fillRef>
            <a:effectRef idx="0">
              <a:schemeClr val="accent6"/>
            </a:effectRef>
            <a:fontRef idx="minor">
              <a:schemeClr val="tx1"/>
            </a:fontRef>
          </p:style>
        </p:cxnSp>
        <p:sp>
          <p:nvSpPr>
            <p:cNvPr id="27" name="TextBox 26"/>
            <p:cNvSpPr txBox="1"/>
            <p:nvPr/>
          </p:nvSpPr>
          <p:spPr>
            <a:xfrm>
              <a:off x="3318307" y="4084314"/>
              <a:ext cx="461605" cy="1323258"/>
            </a:xfrm>
            <a:prstGeom prst="rect">
              <a:avLst/>
            </a:prstGeom>
            <a:solidFill>
              <a:schemeClr val="bg1"/>
            </a:solidFill>
          </p:spPr>
          <p:txBody>
            <a:bodyPr vert="eaVert" wrap="square" rtlCol="0">
              <a:spAutoFit/>
            </a:bodyPr>
            <a:lstStyle/>
            <a:p>
              <a:pPr algn="ctr"/>
              <a:r>
                <a:rPr lang="zh-CN" altLang="en-US" spc="150" dirty="0">
                  <a:solidFill>
                    <a:srgbClr val="00B0F0"/>
                  </a:solidFill>
                  <a:latin typeface="微软雅黑" pitchFamily="34" charset="-122"/>
                  <a:ea typeface="微软雅黑" pitchFamily="34" charset="-122"/>
                </a:rPr>
                <a:t>布衣公子</a:t>
              </a:r>
              <a:endParaRPr lang="en-US" spc="150" dirty="0">
                <a:solidFill>
                  <a:srgbClr val="00B0F0"/>
                </a:solidFill>
                <a:latin typeface="微软雅黑" pitchFamily="34" charset="-122"/>
                <a:ea typeface="微软雅黑" pitchFamily="34" charset="-122"/>
              </a:endParaRPr>
            </a:p>
          </p:txBody>
        </p:sp>
      </p:grpSp>
    </p:spTree>
    <p:extLst>
      <p:ext uri="{BB962C8B-B14F-4D97-AF65-F5344CB8AC3E}">
        <p14:creationId xmlns:p14="http://schemas.microsoft.com/office/powerpoint/2010/main" val="4826851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ppt_x</p:attrName>
                                        </p:attrNameLst>
                                      </p:cBhvr>
                                      <p:tavLst>
                                        <p:tav tm="0">
                                          <p:val>
                                            <p:fltVal val="0.5"/>
                                          </p:val>
                                        </p:tav>
                                        <p:tav tm="100000">
                                          <p:val>
                                            <p:strVal val="#ppt_x"/>
                                          </p:val>
                                        </p:tav>
                                      </p:tavLst>
                                    </p:anim>
                                    <p:anim calcmode="lin" valueType="num">
                                      <p:cBhvr>
                                        <p:cTn id="10" dur="500" fill="hold"/>
                                        <p:tgtEl>
                                          <p:spTgt spid="6"/>
                                        </p:tgtEl>
                                        <p:attrNameLst>
                                          <p:attrName>ppt_y</p:attrName>
                                        </p:attrNameLst>
                                      </p:cBhvr>
                                      <p:tavLst>
                                        <p:tav tm="0">
                                          <p:val>
                                            <p:fltVal val="0.5"/>
                                          </p:val>
                                        </p:tav>
                                        <p:tav tm="100000">
                                          <p:val>
                                            <p:strVal val="#ppt_y"/>
                                          </p:val>
                                        </p:tav>
                                      </p:tavLst>
                                    </p:anim>
                                  </p:childTnLst>
                                </p:cTn>
                              </p:par>
                              <p:par>
                                <p:cTn id="11" presetID="6" presetClass="emph" presetSubtype="0" autoRev="1" fill="hold" nodeType="withEffect">
                                  <p:stCondLst>
                                    <p:cond delay="500"/>
                                  </p:stCondLst>
                                  <p:childTnLst>
                                    <p:animScale>
                                      <p:cBhvr>
                                        <p:cTn id="12" dur="150" fill="hold"/>
                                        <p:tgtEl>
                                          <p:spTgt spid="6"/>
                                        </p:tgtEl>
                                      </p:cBhvr>
                                      <p:by x="108000" y="108000"/>
                                    </p:animScale>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nodeType="clickEffect">
                                  <p:stCondLst>
                                    <p:cond delay="0"/>
                                  </p:stCondLst>
                                  <p:childTnLst>
                                    <p:animEffect transition="out" filter="dissolve">
                                      <p:cBhvr>
                                        <p:cTn id="16" dur="200"/>
                                        <p:tgtEl>
                                          <p:spTgt spid="6"/>
                                        </p:tgtEl>
                                      </p:cBhvr>
                                    </p:animEffect>
                                    <p:set>
                                      <p:cBhvr>
                                        <p:cTn id="17" dur="1" fill="hold">
                                          <p:stCondLst>
                                            <p:cond delay="199"/>
                                          </p:stCondLst>
                                        </p:cTn>
                                        <p:tgtEl>
                                          <p:spTgt spid="6"/>
                                        </p:tgtEl>
                                        <p:attrNameLst>
                                          <p:attrName>style.visibility</p:attrName>
                                        </p:attrNameLst>
                                      </p:cBhvr>
                                      <p:to>
                                        <p:strVal val="hidden"/>
                                      </p:to>
                                    </p:set>
                                  </p:childTnLst>
                                </p:cTn>
                              </p:par>
                              <p:par>
                                <p:cTn id="18" presetID="23" presetClass="exit" presetSubtype="32" fill="hold" nodeType="withEffect">
                                  <p:stCondLst>
                                    <p:cond delay="0"/>
                                  </p:stCondLst>
                                  <p:childTnLst>
                                    <p:anim calcmode="lin" valueType="num">
                                      <p:cBhvr>
                                        <p:cTn id="19" dur="200"/>
                                        <p:tgtEl>
                                          <p:spTgt spid="6"/>
                                        </p:tgtEl>
                                        <p:attrNameLst>
                                          <p:attrName>ppt_w</p:attrName>
                                        </p:attrNameLst>
                                      </p:cBhvr>
                                      <p:tavLst>
                                        <p:tav tm="0">
                                          <p:val>
                                            <p:strVal val="ppt_w"/>
                                          </p:val>
                                        </p:tav>
                                        <p:tav tm="100000">
                                          <p:val>
                                            <p:fltVal val="0"/>
                                          </p:val>
                                        </p:tav>
                                      </p:tavLst>
                                    </p:anim>
                                    <p:anim calcmode="lin" valueType="num">
                                      <p:cBhvr>
                                        <p:cTn id="20" dur="200"/>
                                        <p:tgtEl>
                                          <p:spTgt spid="6"/>
                                        </p:tgtEl>
                                        <p:attrNameLst>
                                          <p:attrName>ppt_h</p:attrName>
                                        </p:attrNameLst>
                                      </p:cBhvr>
                                      <p:tavLst>
                                        <p:tav tm="0">
                                          <p:val>
                                            <p:strVal val="ppt_h"/>
                                          </p:val>
                                        </p:tav>
                                        <p:tav tm="100000">
                                          <p:val>
                                            <p:fltVal val="0"/>
                                          </p:val>
                                        </p:tav>
                                      </p:tavLst>
                                    </p:anim>
                                    <p:set>
                                      <p:cBhvr>
                                        <p:cTn id="21" dur="1" fill="hold">
                                          <p:stCondLst>
                                            <p:cond delay="199"/>
                                          </p:stCondLst>
                                        </p:cTn>
                                        <p:tgtEl>
                                          <p:spTgt spid="6"/>
                                        </p:tgtEl>
                                        <p:attrNameLst>
                                          <p:attrName>style.visibility</p:attrName>
                                        </p:attrNameLst>
                                      </p:cBhvr>
                                      <p:to>
                                        <p:strVal val="hidden"/>
                                      </p:to>
                                    </p:set>
                                  </p:childTnLst>
                                </p:cTn>
                              </p:par>
                            </p:childTnLst>
                          </p:cTn>
                        </p:par>
                        <p:par>
                          <p:cTn id="22" fill="hold">
                            <p:stCondLst>
                              <p:cond delay="200"/>
                            </p:stCondLst>
                            <p:childTnLst>
                              <p:par>
                                <p:cTn id="23" presetID="2" presetClass="entr" presetSubtype="8"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200" fill="hold"/>
                                        <p:tgtEl>
                                          <p:spTgt spid="12"/>
                                        </p:tgtEl>
                                        <p:attrNameLst>
                                          <p:attrName>ppt_x</p:attrName>
                                        </p:attrNameLst>
                                      </p:cBhvr>
                                      <p:tavLst>
                                        <p:tav tm="0">
                                          <p:val>
                                            <p:strVal val="0-#ppt_w/2"/>
                                          </p:val>
                                        </p:tav>
                                        <p:tav tm="100000">
                                          <p:val>
                                            <p:strVal val="#ppt_x"/>
                                          </p:val>
                                        </p:tav>
                                      </p:tavLst>
                                    </p:anim>
                                    <p:anim calcmode="lin" valueType="num">
                                      <p:cBhvr additive="base">
                                        <p:cTn id="26" dur="200" fill="hold"/>
                                        <p:tgtEl>
                                          <p:spTgt spid="12"/>
                                        </p:tgtEl>
                                        <p:attrNameLst>
                                          <p:attrName>ppt_y</p:attrName>
                                        </p:attrNameLst>
                                      </p:cBhvr>
                                      <p:tavLst>
                                        <p:tav tm="0">
                                          <p:val>
                                            <p:strVal val="#ppt_y"/>
                                          </p:val>
                                        </p:tav>
                                        <p:tav tm="100000">
                                          <p:val>
                                            <p:strVal val="#ppt_y"/>
                                          </p:val>
                                        </p:tav>
                                      </p:tavLst>
                                    </p:anim>
                                  </p:childTnLst>
                                </p:cTn>
                              </p:par>
                            </p:childTnLst>
                          </p:cTn>
                        </p:par>
                        <p:par>
                          <p:cTn id="27" fill="hold">
                            <p:stCondLst>
                              <p:cond delay="400"/>
                            </p:stCondLst>
                            <p:childTnLst>
                              <p:par>
                                <p:cTn id="28" presetID="2" presetClass="entr" presetSubtype="4" fill="hold"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200" fill="hold"/>
                                        <p:tgtEl>
                                          <p:spTgt spid="25"/>
                                        </p:tgtEl>
                                        <p:attrNameLst>
                                          <p:attrName>ppt_x</p:attrName>
                                        </p:attrNameLst>
                                      </p:cBhvr>
                                      <p:tavLst>
                                        <p:tav tm="0">
                                          <p:val>
                                            <p:strVal val="#ppt_x"/>
                                          </p:val>
                                        </p:tav>
                                        <p:tav tm="100000">
                                          <p:val>
                                            <p:strVal val="#ppt_x"/>
                                          </p:val>
                                        </p:tav>
                                      </p:tavLst>
                                    </p:anim>
                                    <p:anim calcmode="lin" valueType="num">
                                      <p:cBhvr additive="base">
                                        <p:cTn id="31" dur="200" fill="hold"/>
                                        <p:tgtEl>
                                          <p:spTgt spid="25"/>
                                        </p:tgtEl>
                                        <p:attrNameLst>
                                          <p:attrName>ppt_y</p:attrName>
                                        </p:attrNameLst>
                                      </p:cBhvr>
                                      <p:tavLst>
                                        <p:tav tm="0">
                                          <p:val>
                                            <p:strVal val="1+#ppt_h/2"/>
                                          </p:val>
                                        </p:tav>
                                        <p:tav tm="100000">
                                          <p:val>
                                            <p:strVal val="#ppt_y"/>
                                          </p:val>
                                        </p:tav>
                                      </p:tavLst>
                                    </p:anim>
                                  </p:childTnLst>
                                </p:cTn>
                              </p:par>
                              <p:par>
                                <p:cTn id="32" presetID="22" presetClass="entr" presetSubtype="8" fill="hold"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left)">
                                      <p:cBhvr>
                                        <p:cTn id="34" dur="500"/>
                                        <p:tgtEl>
                                          <p:spTgt spid="14"/>
                                        </p:tgtEl>
                                      </p:cBhvr>
                                    </p:animEffect>
                                  </p:childTnLst>
                                </p:cTn>
                              </p:par>
                            </p:childTnLst>
                          </p:cTn>
                        </p:par>
                        <p:par>
                          <p:cTn id="35" fill="hold">
                            <p:stCondLst>
                              <p:cond delay="900"/>
                            </p:stCondLst>
                            <p:childTnLst>
                              <p:par>
                                <p:cTn id="36" presetID="23" presetClass="entr" presetSubtype="528"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p:cTn id="38" dur="500" fill="hold"/>
                                        <p:tgtEl>
                                          <p:spTgt spid="5"/>
                                        </p:tgtEl>
                                        <p:attrNameLst>
                                          <p:attrName>ppt_w</p:attrName>
                                        </p:attrNameLst>
                                      </p:cBhvr>
                                      <p:tavLst>
                                        <p:tav tm="0">
                                          <p:val>
                                            <p:fltVal val="0"/>
                                          </p:val>
                                        </p:tav>
                                        <p:tav tm="100000">
                                          <p:val>
                                            <p:strVal val="#ppt_w"/>
                                          </p:val>
                                        </p:tav>
                                      </p:tavLst>
                                    </p:anim>
                                    <p:anim calcmode="lin" valueType="num">
                                      <p:cBhvr>
                                        <p:cTn id="39" dur="500" fill="hold"/>
                                        <p:tgtEl>
                                          <p:spTgt spid="5"/>
                                        </p:tgtEl>
                                        <p:attrNameLst>
                                          <p:attrName>ppt_h</p:attrName>
                                        </p:attrNameLst>
                                      </p:cBhvr>
                                      <p:tavLst>
                                        <p:tav tm="0">
                                          <p:val>
                                            <p:fltVal val="0"/>
                                          </p:val>
                                        </p:tav>
                                        <p:tav tm="100000">
                                          <p:val>
                                            <p:strVal val="#ppt_h"/>
                                          </p:val>
                                        </p:tav>
                                      </p:tavLst>
                                    </p:anim>
                                    <p:anim calcmode="lin" valueType="num">
                                      <p:cBhvr>
                                        <p:cTn id="40" dur="500" fill="hold"/>
                                        <p:tgtEl>
                                          <p:spTgt spid="5"/>
                                        </p:tgtEl>
                                        <p:attrNameLst>
                                          <p:attrName>ppt_x</p:attrName>
                                        </p:attrNameLst>
                                      </p:cBhvr>
                                      <p:tavLst>
                                        <p:tav tm="0">
                                          <p:val>
                                            <p:fltVal val="0.5"/>
                                          </p:val>
                                        </p:tav>
                                        <p:tav tm="100000">
                                          <p:val>
                                            <p:strVal val="#ppt_x"/>
                                          </p:val>
                                        </p:tav>
                                      </p:tavLst>
                                    </p:anim>
                                    <p:anim calcmode="lin" valueType="num">
                                      <p:cBhvr>
                                        <p:cTn id="41" dur="500" fill="hold"/>
                                        <p:tgtEl>
                                          <p:spTgt spid="5"/>
                                        </p:tgtEl>
                                        <p:attrNameLst>
                                          <p:attrName>ppt_y</p:attrName>
                                        </p:attrNameLst>
                                      </p:cBhvr>
                                      <p:tavLst>
                                        <p:tav tm="0">
                                          <p:val>
                                            <p:fltVal val="0.5"/>
                                          </p:val>
                                        </p:tav>
                                        <p:tav tm="100000">
                                          <p:val>
                                            <p:strVal val="#ppt_y"/>
                                          </p:val>
                                        </p:tav>
                                      </p:tavLst>
                                    </p:anim>
                                  </p:childTnLst>
                                </p:cTn>
                              </p:par>
                              <p:par>
                                <p:cTn id="42" presetID="6" presetClass="emph" presetSubtype="0" autoRev="1" fill="hold" nodeType="withEffect">
                                  <p:stCondLst>
                                    <p:cond delay="500"/>
                                  </p:stCondLst>
                                  <p:childTnLst>
                                    <p:animScale>
                                      <p:cBhvr>
                                        <p:cTn id="43" dur="150" fill="hold"/>
                                        <p:tgtEl>
                                          <p:spTgt spid="5"/>
                                        </p:tgtEl>
                                      </p:cBhvr>
                                      <p:by x="108000" y="108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descr="C:\Documents and Settings\Teliss_Tong\桌面\未标题-1 拷贝.jp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0" y="961376"/>
            <a:ext cx="6705471" cy="3777510"/>
          </a:xfrm>
          <a:prstGeom prst="rect">
            <a:avLst/>
          </a:prstGeom>
          <a:noFill/>
          <a:extLst>
            <a:ext uri="{909E8E84-426E-40DD-AFC4-6F175D3DCCD1}">
              <a14:hiddenFill xmlns:a14="http://schemas.microsoft.com/office/drawing/2010/main">
                <a:solidFill>
                  <a:srgbClr val="FFFFFF"/>
                </a:solidFill>
              </a14:hiddenFill>
            </a:ext>
          </a:extLst>
        </p:spPr>
      </p:pic>
      <p:sp>
        <p:nvSpPr>
          <p:cNvPr id="30" name="TextBox 29"/>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个人品牌识别设计</a:t>
            </a:r>
          </a:p>
        </p:txBody>
      </p:sp>
      <p:sp>
        <p:nvSpPr>
          <p:cNvPr id="2" name="矩形 1"/>
          <p:cNvSpPr/>
          <p:nvPr/>
        </p:nvSpPr>
        <p:spPr>
          <a:xfrm>
            <a:off x="6672139" y="-243886"/>
            <a:ext cx="4032973" cy="4982772"/>
          </a:xfrm>
          <a:prstGeom prst="rect">
            <a:avLst/>
          </a:prstGeom>
          <a:ln>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pic>
        <p:nvPicPr>
          <p:cNvPr id="5125" name="Picture 5" descr="C:\Documents and Settings\Teliss_Tong\桌面\未标题-4 拷贝.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528104" y="86361"/>
            <a:ext cx="2340305" cy="750014"/>
          </a:xfrm>
          <a:prstGeom prst="rect">
            <a:avLst/>
          </a:prstGeom>
          <a:noFill/>
          <a:extLst>
            <a:ext uri="{909E8E84-426E-40DD-AFC4-6F175D3DCCD1}">
              <a14:hiddenFill xmlns:a14="http://schemas.microsoft.com/office/drawing/2010/main">
                <a:solidFill>
                  <a:srgbClr val="FFFFFF"/>
                </a:solidFill>
              </a14:hiddenFill>
            </a:ext>
          </a:extLst>
        </p:spPr>
      </p:pic>
      <p:grpSp>
        <p:nvGrpSpPr>
          <p:cNvPr id="5" name="组合 4"/>
          <p:cNvGrpSpPr/>
          <p:nvPr/>
        </p:nvGrpSpPr>
        <p:grpSpPr>
          <a:xfrm>
            <a:off x="6758674" y="291772"/>
            <a:ext cx="3802403" cy="3957064"/>
            <a:chOff x="6757794" y="292180"/>
            <a:chExt cx="3801908" cy="3956549"/>
          </a:xfrm>
        </p:grpSpPr>
        <p:sp>
          <p:nvSpPr>
            <p:cNvPr id="13" name="Text Box 44"/>
            <p:cNvSpPr txBox="1">
              <a:spLocks noChangeArrowheads="1"/>
            </p:cNvSpPr>
            <p:nvPr/>
          </p:nvSpPr>
          <p:spPr bwMode="auto">
            <a:xfrm>
              <a:off x="6887294" y="1164808"/>
              <a:ext cx="3672408" cy="3083921"/>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在网上每天接触的人很多，见过一次两次，根本记不住你长啥样。因此，当你在一个</a:t>
              </a:r>
              <a:r>
                <a:rPr lang="en-US" altLang="zh-CN" dirty="0">
                  <a:solidFill>
                    <a:schemeClr val="tx1">
                      <a:lumMod val="65000"/>
                      <a:lumOff val="35000"/>
                    </a:schemeClr>
                  </a:solidFill>
                </a:rPr>
                <a:t>Web</a:t>
              </a:r>
              <a:r>
                <a:rPr lang="zh-CN" altLang="en-US" dirty="0">
                  <a:solidFill>
                    <a:schemeClr val="tx1">
                      <a:lumMod val="65000"/>
                      <a:lumOff val="35000"/>
                    </a:schemeClr>
                  </a:solidFill>
                </a:rPr>
                <a:t>服务上创建一个帐户的时候，大多数系统会要求你上传个人资料图片。</a:t>
              </a:r>
              <a:r>
                <a:rPr lang="zh-CN" altLang="en-US" b="1" dirty="0">
                  <a:solidFill>
                    <a:srgbClr val="FF0000"/>
                  </a:solidFill>
                </a:rPr>
                <a:t>要尽量用自己的真实照片做头像，让人记住你的长相。</a:t>
              </a:r>
              <a:r>
                <a:rPr lang="zh-CN" altLang="en-US" dirty="0">
                  <a:solidFill>
                    <a:schemeClr val="tx1">
                      <a:lumMod val="65000"/>
                      <a:lumOff val="35000"/>
                    </a:schemeClr>
                  </a:solidFill>
                </a:rPr>
                <a:t>同时，务必让你注册的每一项服务都使用同一张图片。加强个人品牌的标识的重复冲击，形成较为深刻的记忆。</a:t>
              </a:r>
              <a:endParaRPr lang="en-US" dirty="0">
                <a:solidFill>
                  <a:schemeClr val="tx1">
                    <a:lumMod val="65000"/>
                    <a:lumOff val="35000"/>
                  </a:schemeClr>
                </a:solidFill>
              </a:endParaRPr>
            </a:p>
          </p:txBody>
        </p:sp>
        <p:sp>
          <p:nvSpPr>
            <p:cNvPr id="4" name="TextBox 3"/>
            <p:cNvSpPr txBox="1"/>
            <p:nvPr/>
          </p:nvSpPr>
          <p:spPr>
            <a:xfrm>
              <a:off x="6757794" y="292180"/>
              <a:ext cx="1800493" cy="369332"/>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尽量用真实头像</a:t>
              </a:r>
            </a:p>
          </p:txBody>
        </p:sp>
      </p:grpSp>
    </p:spTree>
    <p:extLst>
      <p:ext uri="{BB962C8B-B14F-4D97-AF65-F5344CB8AC3E}">
        <p14:creationId xmlns:p14="http://schemas.microsoft.com/office/powerpoint/2010/main" val="24919124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ppt_x</p:attrName>
                                        </p:attrNameLst>
                                      </p:cBhvr>
                                      <p:tavLst>
                                        <p:tav tm="0">
                                          <p:val>
                                            <p:fltVal val="0.5"/>
                                          </p:val>
                                        </p:tav>
                                        <p:tav tm="100000">
                                          <p:val>
                                            <p:strVal val="#ppt_x"/>
                                          </p:val>
                                        </p:tav>
                                      </p:tavLst>
                                    </p:anim>
                                    <p:anim calcmode="lin" valueType="num">
                                      <p:cBhvr>
                                        <p:cTn id="10" dur="500" fill="hold"/>
                                        <p:tgtEl>
                                          <p:spTgt spid="5"/>
                                        </p:tgtEl>
                                        <p:attrNameLst>
                                          <p:attrName>ppt_y</p:attrName>
                                        </p:attrNameLst>
                                      </p:cBhvr>
                                      <p:tavLst>
                                        <p:tav tm="0">
                                          <p:val>
                                            <p:fltVal val="0.5"/>
                                          </p:val>
                                        </p:tav>
                                        <p:tav tm="100000">
                                          <p:val>
                                            <p:strVal val="#ppt_y"/>
                                          </p:val>
                                        </p:tav>
                                      </p:tavLst>
                                    </p:anim>
                                  </p:childTnLst>
                                </p:cTn>
                              </p:par>
                              <p:par>
                                <p:cTn id="11" presetID="6" presetClass="emph" presetSubtype="0" autoRev="1" fill="hold" nodeType="withEffect">
                                  <p:stCondLst>
                                    <p:cond delay="500"/>
                                  </p:stCondLst>
                                  <p:childTnLst>
                                    <p:animScale>
                                      <p:cBhvr>
                                        <p:cTn id="12" dur="150" fill="hold"/>
                                        <p:tgtEl>
                                          <p:spTgt spid="5"/>
                                        </p:tgtEl>
                                      </p:cBhvr>
                                      <p:by x="108000" y="108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descr="C:\Documents and Settings\Teliss_Tong\桌面\未标题-1 拷贝.jp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97495" y="1077743"/>
            <a:ext cx="7048104" cy="3645375"/>
          </a:xfrm>
          <a:prstGeom prst="rect">
            <a:avLst/>
          </a:prstGeom>
          <a:noFill/>
          <a:ln w="28575">
            <a:solidFill>
              <a:schemeClr val="accent6">
                <a:lumMod val="60000"/>
                <a:lumOff val="40000"/>
              </a:schemeClr>
            </a:solidFill>
          </a:ln>
          <a:extLst>
            <a:ext uri="{909E8E84-426E-40DD-AFC4-6F175D3DCCD1}">
              <a14:hiddenFill xmlns:a14="http://schemas.microsoft.com/office/drawing/2010/main">
                <a:solidFill>
                  <a:srgbClr val="FFFFFF"/>
                </a:solidFill>
              </a14:hiddenFill>
            </a:ext>
          </a:extLst>
        </p:spPr>
      </p:pic>
      <p:sp>
        <p:nvSpPr>
          <p:cNvPr id="30" name="TextBox 29"/>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个人品牌识别设计</a:t>
            </a:r>
          </a:p>
        </p:txBody>
      </p:sp>
      <p:sp>
        <p:nvSpPr>
          <p:cNvPr id="2" name="矩形 1"/>
          <p:cNvSpPr/>
          <p:nvPr/>
        </p:nvSpPr>
        <p:spPr>
          <a:xfrm>
            <a:off x="6672139" y="-243886"/>
            <a:ext cx="4032973" cy="4982772"/>
          </a:xfrm>
          <a:prstGeom prst="rect">
            <a:avLst/>
          </a:prstGeom>
          <a:ln>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pic>
        <p:nvPicPr>
          <p:cNvPr id="5125" name="Picture 5" descr="C:\Documents and Settings\Teliss_Tong\桌面\未标题-4 拷贝.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528104" y="86361"/>
            <a:ext cx="2340305" cy="750014"/>
          </a:xfrm>
          <a:prstGeom prst="rect">
            <a:avLst/>
          </a:prstGeom>
          <a:noFill/>
          <a:extLst>
            <a:ext uri="{909E8E84-426E-40DD-AFC4-6F175D3DCCD1}">
              <a14:hiddenFill xmlns:a14="http://schemas.microsoft.com/office/drawing/2010/main">
                <a:solidFill>
                  <a:srgbClr val="FFFFFF"/>
                </a:solidFill>
              </a14:hiddenFill>
            </a:ext>
          </a:extLst>
        </p:spPr>
      </p:pic>
      <p:grpSp>
        <p:nvGrpSpPr>
          <p:cNvPr id="5" name="组合 4"/>
          <p:cNvGrpSpPr/>
          <p:nvPr/>
        </p:nvGrpSpPr>
        <p:grpSpPr>
          <a:xfrm>
            <a:off x="6758674" y="291772"/>
            <a:ext cx="3770867" cy="3590023"/>
            <a:chOff x="6757794" y="292180"/>
            <a:chExt cx="3770376" cy="3589556"/>
          </a:xfrm>
        </p:grpSpPr>
        <p:sp>
          <p:nvSpPr>
            <p:cNvPr id="13" name="Text Box 44"/>
            <p:cNvSpPr txBox="1">
              <a:spLocks noChangeArrowheads="1"/>
            </p:cNvSpPr>
            <p:nvPr/>
          </p:nvSpPr>
          <p:spPr bwMode="auto">
            <a:xfrm>
              <a:off x="6855762" y="1164808"/>
              <a:ext cx="3672408" cy="2716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长时间不联系，别人很容易就忘了你是那家公司，做什么的。所以尽量在</a:t>
              </a:r>
              <a:r>
                <a:rPr lang="en-US" altLang="zh-CN" dirty="0">
                  <a:solidFill>
                    <a:schemeClr val="tx1">
                      <a:lumMod val="65000"/>
                      <a:lumOff val="35000"/>
                    </a:schemeClr>
                  </a:solidFill>
                </a:rPr>
                <a:t>IM</a:t>
              </a:r>
              <a:r>
                <a:rPr lang="zh-CN" altLang="en-US" dirty="0">
                  <a:solidFill>
                    <a:schemeClr val="tx1">
                      <a:lumMod val="65000"/>
                      <a:lumOff val="35000"/>
                    </a:schemeClr>
                  </a:solidFill>
                </a:rPr>
                <a:t>软件、博客或微博中，把个人资料写详细，</a:t>
              </a:r>
              <a:r>
                <a:rPr lang="zh-CN" altLang="en-US" b="1" dirty="0">
                  <a:solidFill>
                    <a:srgbClr val="FF0000"/>
                  </a:solidFill>
                </a:rPr>
                <a:t>让别人明确知道能与你建立哪方面的联系。</a:t>
              </a:r>
              <a:r>
                <a:rPr lang="zh-CN" altLang="en-US" dirty="0">
                  <a:solidFill>
                    <a:schemeClr val="tx1">
                      <a:lumMod val="65000"/>
                      <a:lumOff val="35000"/>
                    </a:schemeClr>
                  </a:solidFill>
                </a:rPr>
                <a:t>这里重点提示一下，资料里不要放一些幼稚的文字、图形，特别是非主流的，这样容易让人误会你很幼稚。毕竟咱们都是成年人了，要赚钱养家。</a:t>
              </a:r>
              <a:endParaRPr lang="en-US" dirty="0">
                <a:solidFill>
                  <a:schemeClr val="tx1">
                    <a:lumMod val="65000"/>
                    <a:lumOff val="35000"/>
                  </a:schemeClr>
                </a:solidFill>
              </a:endParaRPr>
            </a:p>
          </p:txBody>
        </p:sp>
        <p:sp>
          <p:nvSpPr>
            <p:cNvPr id="4" name="TextBox 3"/>
            <p:cNvSpPr txBox="1"/>
            <p:nvPr/>
          </p:nvSpPr>
          <p:spPr>
            <a:xfrm>
              <a:off x="6757794" y="292180"/>
              <a:ext cx="1800493" cy="369332"/>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个人资料要详细</a:t>
              </a:r>
            </a:p>
          </p:txBody>
        </p:sp>
      </p:grpSp>
    </p:spTree>
    <p:extLst>
      <p:ext uri="{BB962C8B-B14F-4D97-AF65-F5344CB8AC3E}">
        <p14:creationId xmlns:p14="http://schemas.microsoft.com/office/powerpoint/2010/main" val="34400257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ppt_x</p:attrName>
                                        </p:attrNameLst>
                                      </p:cBhvr>
                                      <p:tavLst>
                                        <p:tav tm="0">
                                          <p:val>
                                            <p:fltVal val="0.5"/>
                                          </p:val>
                                        </p:tav>
                                        <p:tav tm="100000">
                                          <p:val>
                                            <p:strVal val="#ppt_x"/>
                                          </p:val>
                                        </p:tav>
                                      </p:tavLst>
                                    </p:anim>
                                    <p:anim calcmode="lin" valueType="num">
                                      <p:cBhvr>
                                        <p:cTn id="10" dur="500" fill="hold"/>
                                        <p:tgtEl>
                                          <p:spTgt spid="5"/>
                                        </p:tgtEl>
                                        <p:attrNameLst>
                                          <p:attrName>ppt_y</p:attrName>
                                        </p:attrNameLst>
                                      </p:cBhvr>
                                      <p:tavLst>
                                        <p:tav tm="0">
                                          <p:val>
                                            <p:fltVal val="0.5"/>
                                          </p:val>
                                        </p:tav>
                                        <p:tav tm="100000">
                                          <p:val>
                                            <p:strVal val="#ppt_y"/>
                                          </p:val>
                                        </p:tav>
                                      </p:tavLst>
                                    </p:anim>
                                  </p:childTnLst>
                                </p:cTn>
                              </p:par>
                              <p:par>
                                <p:cTn id="11" presetID="6" presetClass="emph" presetSubtype="0" autoRev="1" fill="hold" nodeType="withEffect">
                                  <p:stCondLst>
                                    <p:cond delay="500"/>
                                  </p:stCondLst>
                                  <p:childTnLst>
                                    <p:animScale>
                                      <p:cBhvr>
                                        <p:cTn id="12" dur="150" fill="hold"/>
                                        <p:tgtEl>
                                          <p:spTgt spid="5"/>
                                        </p:tgtEl>
                                      </p:cBhvr>
                                      <p:by x="108000" y="108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C:\Documents and Settings\tdz\桌面\xpic3249.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7485804" y="-447"/>
            <a:ext cx="4173495" cy="5734003"/>
          </a:xfrm>
          <a:prstGeom prst="rect">
            <a:avLst/>
          </a:prstGeom>
          <a:noFill/>
          <a:extLst>
            <a:ext uri="{909E8E84-426E-40DD-AFC4-6F175D3DCCD1}">
              <a14:hiddenFill xmlns:a14="http://schemas.microsoft.com/office/drawing/2010/main">
                <a:solidFill>
                  <a:srgbClr val="FFFFFF"/>
                </a:solidFill>
              </a14:hiddenFill>
            </a:ext>
          </a:extLst>
        </p:spPr>
      </p:pic>
      <p:sp>
        <p:nvSpPr>
          <p:cNvPr id="30" name="TextBox 29"/>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个人品牌传播推广</a:t>
            </a:r>
          </a:p>
        </p:txBody>
      </p:sp>
      <p:sp>
        <p:nvSpPr>
          <p:cNvPr id="18" name="Text Box 44"/>
          <p:cNvSpPr txBox="1">
            <a:spLocks noChangeArrowheads="1"/>
          </p:cNvSpPr>
          <p:nvPr/>
        </p:nvSpPr>
        <p:spPr bwMode="auto">
          <a:xfrm>
            <a:off x="1918992" y="2339329"/>
            <a:ext cx="5185251" cy="142211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酒香也怕巷子深。在这个世界上，千里马常有，伯乐不常有，别期待有人为了你可以三顾茅庐（其实诸葛亮也进行了前期的运作）。如果你认为自己是个人才，但若不善于自我营销的话，也只好怀才不遇了。</a:t>
            </a:r>
            <a:endParaRPr lang="en-US" dirty="0">
              <a:solidFill>
                <a:schemeClr val="tx1">
                  <a:lumMod val="65000"/>
                  <a:lumOff val="35000"/>
                </a:schemeClr>
              </a:solidFill>
            </a:endParaRPr>
          </a:p>
        </p:txBody>
      </p:sp>
      <p:sp>
        <p:nvSpPr>
          <p:cNvPr id="19" name="Text Box 44"/>
          <p:cNvSpPr txBox="1">
            <a:spLocks noChangeArrowheads="1"/>
          </p:cNvSpPr>
          <p:nvPr/>
        </p:nvSpPr>
        <p:spPr bwMode="auto">
          <a:xfrm>
            <a:off x="1918992" y="4023374"/>
            <a:ext cx="5185251" cy="1089671"/>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因此，</a:t>
            </a:r>
            <a:r>
              <a:rPr lang="zh-CN" altLang="en-US" b="1" dirty="0">
                <a:solidFill>
                  <a:srgbClr val="FF0000"/>
                </a:solidFill>
              </a:rPr>
              <a:t>别在黑夜里对着美女挤眉弄眼。</a:t>
            </a:r>
            <a:r>
              <a:rPr lang="zh-CN" altLang="en-US" dirty="0">
                <a:solidFill>
                  <a:schemeClr val="tx1">
                    <a:lumMod val="65000"/>
                    <a:lumOff val="35000"/>
                  </a:schemeClr>
                </a:solidFill>
              </a:rPr>
              <a:t>为了提升个人品牌知名度，我们要通过各种途径向世人推广自己，从而给自己赢得更多的各种机会。</a:t>
            </a:r>
            <a:endParaRPr lang="zh-CN" altLang="zh-CN" dirty="0">
              <a:solidFill>
                <a:schemeClr val="tx1">
                  <a:lumMod val="65000"/>
                  <a:lumOff val="35000"/>
                </a:schemeClr>
              </a:solidFill>
            </a:endParaRPr>
          </a:p>
        </p:txBody>
      </p:sp>
      <p:cxnSp>
        <p:nvCxnSpPr>
          <p:cNvPr id="20" name="直接连接符 19"/>
          <p:cNvCxnSpPr/>
          <p:nvPr/>
        </p:nvCxnSpPr>
        <p:spPr>
          <a:xfrm>
            <a:off x="1918992" y="1340496"/>
            <a:ext cx="5400679"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cxnSp>
        <p:nvCxnSpPr>
          <p:cNvPr id="21" name="直接连接符 20"/>
          <p:cNvCxnSpPr/>
          <p:nvPr/>
        </p:nvCxnSpPr>
        <p:spPr>
          <a:xfrm>
            <a:off x="1919034" y="1484531"/>
            <a:ext cx="0" cy="694036"/>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4016743810"/>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par>
                                <p:cTn id="8" presetID="22" presetClass="entr" presetSubtype="4"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1000"/>
                                        <p:tgtEl>
                                          <p:spTgt spid="19"/>
                                        </p:tgtEl>
                                      </p:cBhvr>
                                    </p:animEffect>
                                    <p:anim calcmode="lin" valueType="num">
                                      <p:cBhvr>
                                        <p:cTn id="20" dur="1000" fill="hold"/>
                                        <p:tgtEl>
                                          <p:spTgt spid="19"/>
                                        </p:tgtEl>
                                        <p:attrNameLst>
                                          <p:attrName>ppt_x</p:attrName>
                                        </p:attrNameLst>
                                      </p:cBhvr>
                                      <p:tavLst>
                                        <p:tav tm="0">
                                          <p:val>
                                            <p:strVal val="#ppt_x"/>
                                          </p:val>
                                        </p:tav>
                                        <p:tav tm="100000">
                                          <p:val>
                                            <p:strVal val="#ppt_x"/>
                                          </p:val>
                                        </p:tav>
                                      </p:tavLst>
                                    </p:anim>
                                    <p:anim calcmode="lin" valueType="num">
                                      <p:cBhvr>
                                        <p:cTn id="2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个人品牌传播推广</a:t>
            </a:r>
          </a:p>
        </p:txBody>
      </p:sp>
      <p:pic>
        <p:nvPicPr>
          <p:cNvPr id="4" name="Picture 4" descr="C:\Documents and Settings\tdz\桌面\friends_006.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054784" y="1124444"/>
            <a:ext cx="6483245" cy="4322163"/>
          </a:xfrm>
          <a:prstGeom prst="rect">
            <a:avLst/>
          </a:prstGeom>
          <a:noFill/>
          <a:ln w="28575">
            <a:solidFill>
              <a:srgbClr val="FF0066"/>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cxnSp>
        <p:nvCxnSpPr>
          <p:cNvPr id="5" name="直接连接符 4"/>
          <p:cNvCxnSpPr/>
          <p:nvPr/>
        </p:nvCxnSpPr>
        <p:spPr>
          <a:xfrm>
            <a:off x="1054784" y="5589521"/>
            <a:ext cx="0" cy="504122"/>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sp>
        <p:nvSpPr>
          <p:cNvPr id="6" name="Text Box 44"/>
          <p:cNvSpPr txBox="1">
            <a:spLocks noChangeArrowheads="1"/>
          </p:cNvSpPr>
          <p:nvPr/>
        </p:nvSpPr>
        <p:spPr bwMode="auto">
          <a:xfrm>
            <a:off x="7824417" y="1772601"/>
            <a:ext cx="4032973" cy="175455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推广</a:t>
            </a:r>
            <a:r>
              <a:rPr lang="zh-CN" altLang="en-US" dirty="0">
                <a:solidFill>
                  <a:schemeClr val="tx1">
                    <a:lumMod val="65000"/>
                    <a:lumOff val="35000"/>
                  </a:schemeClr>
                </a:solidFill>
              </a:rPr>
              <a:t>的</a:t>
            </a:r>
            <a:r>
              <a:rPr lang="zh-CN" altLang="zh-CN" dirty="0">
                <a:solidFill>
                  <a:schemeClr val="tx1">
                    <a:lumMod val="65000"/>
                    <a:lumOff val="35000"/>
                  </a:schemeClr>
                </a:solidFill>
              </a:rPr>
              <a:t>途径主要有两条，一是通过线下的人际网络，如职场、商业交往等；二是通过互联网的博客、微博、</a:t>
            </a:r>
            <a:r>
              <a:rPr lang="en-US" altLang="zh-CN" dirty="0">
                <a:solidFill>
                  <a:schemeClr val="tx1">
                    <a:lumMod val="65000"/>
                    <a:lumOff val="35000"/>
                  </a:schemeClr>
                </a:solidFill>
              </a:rPr>
              <a:t>SNS</a:t>
            </a:r>
            <a:r>
              <a:rPr lang="zh-CN" altLang="zh-CN" dirty="0">
                <a:solidFill>
                  <a:schemeClr val="tx1">
                    <a:lumMod val="65000"/>
                    <a:lumOff val="35000"/>
                  </a:schemeClr>
                </a:solidFill>
              </a:rPr>
              <a:t>社区等。推广</a:t>
            </a:r>
            <a:r>
              <a:rPr lang="zh-CN" altLang="en-US" dirty="0">
                <a:solidFill>
                  <a:schemeClr val="tx1">
                    <a:lumMod val="65000"/>
                    <a:lumOff val="35000"/>
                  </a:schemeClr>
                </a:solidFill>
              </a:rPr>
              <a:t>的</a:t>
            </a:r>
            <a:r>
              <a:rPr lang="zh-CN" altLang="zh-CN" dirty="0">
                <a:solidFill>
                  <a:schemeClr val="tx1">
                    <a:lumMod val="65000"/>
                    <a:lumOff val="35000"/>
                  </a:schemeClr>
                </a:solidFill>
              </a:rPr>
              <a:t>方式主要就是参与活动、发出声音，</a:t>
            </a:r>
            <a:r>
              <a:rPr lang="zh-CN" altLang="en-US" dirty="0">
                <a:solidFill>
                  <a:schemeClr val="tx1">
                    <a:lumMod val="65000"/>
                    <a:lumOff val="35000"/>
                  </a:schemeClr>
                </a:solidFill>
              </a:rPr>
              <a:t>分享作品，</a:t>
            </a:r>
            <a:r>
              <a:rPr lang="zh-CN" altLang="zh-CN" dirty="0">
                <a:solidFill>
                  <a:schemeClr val="tx1">
                    <a:lumMod val="65000"/>
                    <a:lumOff val="35000"/>
                  </a:schemeClr>
                </a:solidFill>
              </a:rPr>
              <a:t>展示观点</a:t>
            </a:r>
            <a:r>
              <a:rPr lang="zh-CN" altLang="en-US" dirty="0">
                <a:solidFill>
                  <a:schemeClr val="tx1">
                    <a:lumMod val="65000"/>
                    <a:lumOff val="35000"/>
                  </a:schemeClr>
                </a:solidFill>
              </a:rPr>
              <a:t>等</a:t>
            </a:r>
            <a:r>
              <a:rPr lang="zh-CN" altLang="zh-CN" dirty="0">
                <a:solidFill>
                  <a:schemeClr val="tx1">
                    <a:lumMod val="65000"/>
                    <a:lumOff val="35000"/>
                  </a:schemeClr>
                </a:solidFill>
              </a:rPr>
              <a:t>。</a:t>
            </a:r>
            <a:endParaRPr lang="en-US" dirty="0">
              <a:solidFill>
                <a:schemeClr val="tx1">
                  <a:lumMod val="65000"/>
                  <a:lumOff val="35000"/>
                </a:schemeClr>
              </a:solidFill>
            </a:endParaRPr>
          </a:p>
        </p:txBody>
      </p:sp>
      <p:cxnSp>
        <p:nvCxnSpPr>
          <p:cNvPr id="8" name="直接连接符 7"/>
          <p:cNvCxnSpPr/>
          <p:nvPr/>
        </p:nvCxnSpPr>
        <p:spPr>
          <a:xfrm>
            <a:off x="7716819" y="1124444"/>
            <a:ext cx="3859703"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cxnSp>
        <p:nvCxnSpPr>
          <p:cNvPr id="9" name="直接连接符 8"/>
          <p:cNvCxnSpPr/>
          <p:nvPr/>
        </p:nvCxnSpPr>
        <p:spPr>
          <a:xfrm>
            <a:off x="11569321" y="1241716"/>
            <a:ext cx="0" cy="347018"/>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373198597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par>
                                <p:cTn id="11" presetID="22" presetClass="entr" presetSubtype="1"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up)">
                                      <p:cBhvr>
                                        <p:cTn id="13" dur="500"/>
                                        <p:tgtEl>
                                          <p:spTgt spid="9"/>
                                        </p:tgtEl>
                                      </p:cBhvr>
                                    </p:animEffect>
                                  </p:childTnLst>
                                </p:cTn>
                              </p:par>
                            </p:childTnLst>
                          </p:cTn>
                        </p:par>
                        <p:par>
                          <p:cTn id="14" fill="hold">
                            <p:stCondLst>
                              <p:cond delay="5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个人品牌维护提升</a:t>
            </a:r>
          </a:p>
        </p:txBody>
      </p:sp>
      <p:sp>
        <p:nvSpPr>
          <p:cNvPr id="18" name="Text Box 44"/>
          <p:cNvSpPr txBox="1">
            <a:spLocks noChangeArrowheads="1"/>
          </p:cNvSpPr>
          <p:nvPr/>
        </p:nvSpPr>
        <p:spPr bwMode="auto">
          <a:xfrm>
            <a:off x="5303808" y="620323"/>
            <a:ext cx="6265513" cy="175455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个人品牌的打造是一个持之以恒的长期过程，</a:t>
            </a:r>
            <a:r>
              <a:rPr lang="zh-CN" altLang="zh-CN" b="1" dirty="0">
                <a:solidFill>
                  <a:srgbClr val="FF0000"/>
                </a:solidFill>
              </a:rPr>
              <a:t>如同植物生长需要阳光雨露，个人品牌也需要每一天充实的付出与栽培。</a:t>
            </a:r>
            <a:r>
              <a:rPr lang="zh-CN" altLang="zh-CN" dirty="0">
                <a:solidFill>
                  <a:schemeClr val="tx1">
                    <a:lumMod val="65000"/>
                    <a:lumOff val="35000"/>
                  </a:schemeClr>
                </a:solidFill>
              </a:rPr>
              <a:t>同时，要注意，品牌建立时困难，破坏时，却异常容易，切不可被一时的成功而冲昏了头脑，在个人品牌经营上出现了偏差，前功尽弃，把辛苦打造的个人品牌亲手毁掉。因此，必须做到：</a:t>
            </a:r>
            <a:endParaRPr lang="en-US" dirty="0">
              <a:solidFill>
                <a:schemeClr val="tx1">
                  <a:lumMod val="65000"/>
                  <a:lumOff val="35000"/>
                </a:schemeClr>
              </a:solidFill>
            </a:endParaRPr>
          </a:p>
        </p:txBody>
      </p:sp>
      <p:grpSp>
        <p:nvGrpSpPr>
          <p:cNvPr id="43" name="灰色1"/>
          <p:cNvGrpSpPr/>
          <p:nvPr/>
        </p:nvGrpSpPr>
        <p:grpSpPr>
          <a:xfrm>
            <a:off x="7027587" y="4220933"/>
            <a:ext cx="1332086" cy="1114431"/>
            <a:chOff x="4079380" y="5580064"/>
            <a:chExt cx="1331913" cy="1114286"/>
          </a:xfrm>
        </p:grpSpPr>
        <p:sp>
          <p:nvSpPr>
            <p:cNvPr id="44" name="Freeform 5"/>
            <p:cNvSpPr>
              <a:spLocks/>
            </p:cNvSpPr>
            <p:nvPr/>
          </p:nvSpPr>
          <p:spPr bwMode="auto">
            <a:xfrm>
              <a:off x="4079380" y="5580064"/>
              <a:ext cx="1331913" cy="935037"/>
            </a:xfrm>
            <a:custGeom>
              <a:avLst/>
              <a:gdLst>
                <a:gd name="T0" fmla="*/ 0 w 963"/>
                <a:gd name="T1" fmla="*/ 2147483647 h 691"/>
                <a:gd name="T2" fmla="*/ 2147483647 w 963"/>
                <a:gd name="T3" fmla="*/ 0 h 691"/>
                <a:gd name="T4" fmla="*/ 2147483647 w 963"/>
                <a:gd name="T5" fmla="*/ 2147483647 h 691"/>
                <a:gd name="T6" fmla="*/ 2147483647 w 963"/>
                <a:gd name="T7" fmla="*/ 2147483647 h 691"/>
                <a:gd name="T8" fmla="*/ 0 w 963"/>
                <a:gd name="T9" fmla="*/ 2147483647 h 6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3" h="691">
                  <a:moveTo>
                    <a:pt x="0" y="328"/>
                  </a:moveTo>
                  <a:lnTo>
                    <a:pt x="944" y="0"/>
                  </a:lnTo>
                  <a:lnTo>
                    <a:pt x="963" y="691"/>
                  </a:lnTo>
                  <a:lnTo>
                    <a:pt x="3" y="691"/>
                  </a:lnTo>
                  <a:lnTo>
                    <a:pt x="0" y="328"/>
                  </a:lnTo>
                  <a:close/>
                </a:path>
              </a:pathLst>
            </a:custGeom>
            <a:gradFill rotWithShape="1">
              <a:gsLst>
                <a:gs pos="0">
                  <a:srgbClr val="DDDDDD"/>
                </a:gs>
                <a:gs pos="100000">
                  <a:srgbClr val="FFFFFF"/>
                </a:gs>
              </a:gsLst>
              <a:lin ang="5400000" scaled="1"/>
            </a:gradFill>
            <a:ln w="3175">
              <a:solidFill>
                <a:srgbClr val="C0C0C0"/>
              </a:solidFill>
              <a:miter lim="800000"/>
              <a:headEnd/>
              <a:tailEnd/>
            </a:ln>
          </p:spPr>
          <p:txBody>
            <a:bodyPr wrap="none" anchor="ctr"/>
            <a:lstStyle/>
            <a:p>
              <a:endParaRPr lang="zh-CN" altLang="en-US" kern="0" dirty="0">
                <a:solidFill>
                  <a:sysClr val="windowText" lastClr="000000"/>
                </a:solidFill>
                <a:ea typeface="微软雅黑" pitchFamily="34" charset="-122"/>
              </a:endParaRPr>
            </a:p>
          </p:txBody>
        </p:sp>
        <p:sp>
          <p:nvSpPr>
            <p:cNvPr id="45" name="Text Box 10"/>
            <p:cNvSpPr txBox="1">
              <a:spLocks noChangeArrowheads="1"/>
            </p:cNvSpPr>
            <p:nvPr/>
          </p:nvSpPr>
          <p:spPr bwMode="auto">
            <a:xfrm>
              <a:off x="4887418" y="5986464"/>
              <a:ext cx="50165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defRPr/>
              </a:pPr>
              <a:r>
                <a:rPr lang="en-US" altLang="zh-CN" sz="4000" b="1" kern="10" dirty="0">
                  <a:ln w="9525">
                    <a:noFill/>
                    <a:round/>
                    <a:headEnd/>
                    <a:tailEnd/>
                  </a:ln>
                  <a:solidFill>
                    <a:srgbClr val="B2B2B2"/>
                  </a:solidFill>
                  <a:latin typeface="Impact" pitchFamily="34" charset="0"/>
                  <a:ea typeface="微软雅黑" pitchFamily="34" charset="-122"/>
                </a:rPr>
                <a:t>1</a:t>
              </a:r>
            </a:p>
          </p:txBody>
        </p:sp>
      </p:grpSp>
      <p:grpSp>
        <p:nvGrpSpPr>
          <p:cNvPr id="46" name="灰色2"/>
          <p:cNvGrpSpPr/>
          <p:nvPr/>
        </p:nvGrpSpPr>
        <p:grpSpPr>
          <a:xfrm>
            <a:off x="8515268" y="3619192"/>
            <a:ext cx="1327323" cy="1716172"/>
            <a:chOff x="5566868" y="4978401"/>
            <a:chExt cx="1327150" cy="1715949"/>
          </a:xfrm>
        </p:grpSpPr>
        <p:sp>
          <p:nvSpPr>
            <p:cNvPr id="47" name="Freeform 2"/>
            <p:cNvSpPr>
              <a:spLocks/>
            </p:cNvSpPr>
            <p:nvPr/>
          </p:nvSpPr>
          <p:spPr bwMode="auto">
            <a:xfrm>
              <a:off x="5566868" y="4978401"/>
              <a:ext cx="1327150" cy="1536700"/>
            </a:xfrm>
            <a:custGeom>
              <a:avLst/>
              <a:gdLst>
                <a:gd name="T0" fmla="*/ 0 w 960"/>
                <a:gd name="T1" fmla="*/ 2147483647 h 1110"/>
                <a:gd name="T2" fmla="*/ 2147483647 w 960"/>
                <a:gd name="T3" fmla="*/ 0 h 1110"/>
                <a:gd name="T4" fmla="*/ 2147483647 w 960"/>
                <a:gd name="T5" fmla="*/ 2147483647 h 1110"/>
                <a:gd name="T6" fmla="*/ 0 w 960"/>
                <a:gd name="T7" fmla="*/ 2147483647 h 1110"/>
                <a:gd name="T8" fmla="*/ 0 w 960"/>
                <a:gd name="T9" fmla="*/ 2147483647 h 11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0" h="1110">
                  <a:moveTo>
                    <a:pt x="0" y="390"/>
                  </a:moveTo>
                  <a:lnTo>
                    <a:pt x="952" y="0"/>
                  </a:lnTo>
                  <a:lnTo>
                    <a:pt x="960" y="1110"/>
                  </a:lnTo>
                  <a:lnTo>
                    <a:pt x="0" y="1110"/>
                  </a:lnTo>
                  <a:lnTo>
                    <a:pt x="0" y="390"/>
                  </a:lnTo>
                  <a:close/>
                </a:path>
              </a:pathLst>
            </a:custGeom>
            <a:gradFill rotWithShape="1">
              <a:gsLst>
                <a:gs pos="0">
                  <a:srgbClr val="DDDDDD"/>
                </a:gs>
                <a:gs pos="100000">
                  <a:srgbClr val="FFFFFF"/>
                </a:gs>
              </a:gsLst>
              <a:lin ang="5400000" scaled="1"/>
            </a:gradFill>
            <a:ln w="3175">
              <a:solidFill>
                <a:srgbClr val="C0C0C0"/>
              </a:solidFill>
              <a:miter lim="800000"/>
              <a:headEnd/>
              <a:tailEnd/>
            </a:ln>
          </p:spPr>
          <p:txBody>
            <a:bodyPr wrap="none" anchor="ctr"/>
            <a:lstStyle/>
            <a:p>
              <a:endParaRPr lang="zh-CN" altLang="en-US" kern="0" dirty="0">
                <a:solidFill>
                  <a:sysClr val="windowText" lastClr="000000"/>
                </a:solidFill>
                <a:ea typeface="微软雅黑" pitchFamily="34" charset="-122"/>
              </a:endParaRPr>
            </a:p>
          </p:txBody>
        </p:sp>
        <p:sp>
          <p:nvSpPr>
            <p:cNvPr id="48" name="Text Box 11"/>
            <p:cNvSpPr txBox="1">
              <a:spLocks noChangeArrowheads="1"/>
            </p:cNvSpPr>
            <p:nvPr/>
          </p:nvSpPr>
          <p:spPr bwMode="auto">
            <a:xfrm>
              <a:off x="6382843" y="5986464"/>
              <a:ext cx="50165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defRPr/>
              </a:pPr>
              <a:r>
                <a:rPr lang="en-US" altLang="zh-CN" sz="4000" b="1" kern="10" dirty="0">
                  <a:ln w="9525">
                    <a:noFill/>
                    <a:round/>
                    <a:headEnd/>
                    <a:tailEnd/>
                  </a:ln>
                  <a:solidFill>
                    <a:srgbClr val="B2B2B2"/>
                  </a:solidFill>
                  <a:latin typeface="Impact" pitchFamily="34" charset="0"/>
                  <a:ea typeface="微软雅黑" pitchFamily="34" charset="-122"/>
                </a:rPr>
                <a:t>2</a:t>
              </a:r>
            </a:p>
          </p:txBody>
        </p:sp>
      </p:grpSp>
      <p:grpSp>
        <p:nvGrpSpPr>
          <p:cNvPr id="49" name="灰色3"/>
          <p:cNvGrpSpPr/>
          <p:nvPr/>
        </p:nvGrpSpPr>
        <p:grpSpPr>
          <a:xfrm>
            <a:off x="9990248" y="3069845"/>
            <a:ext cx="1336849" cy="2265519"/>
            <a:chOff x="7041655" y="4429126"/>
            <a:chExt cx="1336675" cy="2265224"/>
          </a:xfrm>
        </p:grpSpPr>
        <p:sp>
          <p:nvSpPr>
            <p:cNvPr id="50" name="Freeform 4"/>
            <p:cNvSpPr>
              <a:spLocks/>
            </p:cNvSpPr>
            <p:nvPr/>
          </p:nvSpPr>
          <p:spPr bwMode="auto">
            <a:xfrm>
              <a:off x="7041655" y="4429126"/>
              <a:ext cx="1336675" cy="2085975"/>
            </a:xfrm>
            <a:custGeom>
              <a:avLst/>
              <a:gdLst>
                <a:gd name="T0" fmla="*/ 0 w 967"/>
                <a:gd name="T1" fmla="*/ 2147483647 h 1507"/>
                <a:gd name="T2" fmla="*/ 2147483647 w 967"/>
                <a:gd name="T3" fmla="*/ 0 h 1507"/>
                <a:gd name="T4" fmla="*/ 2147483647 w 967"/>
                <a:gd name="T5" fmla="*/ 2147483647 h 1507"/>
                <a:gd name="T6" fmla="*/ 2147483647 w 967"/>
                <a:gd name="T7" fmla="*/ 2147483647 h 1507"/>
                <a:gd name="T8" fmla="*/ 0 w 967"/>
                <a:gd name="T9" fmla="*/ 2147483647 h 15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7" h="1507">
                  <a:moveTo>
                    <a:pt x="0" y="381"/>
                  </a:moveTo>
                  <a:lnTo>
                    <a:pt x="949" y="0"/>
                  </a:lnTo>
                  <a:lnTo>
                    <a:pt x="967" y="1507"/>
                  </a:lnTo>
                  <a:lnTo>
                    <a:pt x="7" y="1507"/>
                  </a:lnTo>
                  <a:lnTo>
                    <a:pt x="0" y="381"/>
                  </a:lnTo>
                  <a:close/>
                </a:path>
              </a:pathLst>
            </a:custGeom>
            <a:gradFill rotWithShape="1">
              <a:gsLst>
                <a:gs pos="0">
                  <a:srgbClr val="DDDDDD"/>
                </a:gs>
                <a:gs pos="100000">
                  <a:srgbClr val="FFFFFF"/>
                </a:gs>
              </a:gsLst>
              <a:lin ang="5400000" scaled="1"/>
            </a:gradFill>
            <a:ln w="3175">
              <a:solidFill>
                <a:srgbClr val="C0C0C0"/>
              </a:solidFill>
              <a:miter lim="800000"/>
              <a:headEnd/>
              <a:tailEnd/>
            </a:ln>
          </p:spPr>
          <p:txBody>
            <a:bodyPr wrap="none" anchor="ctr"/>
            <a:lstStyle/>
            <a:p>
              <a:endParaRPr lang="zh-CN" altLang="en-US" kern="0" dirty="0">
                <a:solidFill>
                  <a:sysClr val="windowText" lastClr="000000"/>
                </a:solidFill>
                <a:ea typeface="微软雅黑" pitchFamily="34" charset="-122"/>
              </a:endParaRPr>
            </a:p>
          </p:txBody>
        </p:sp>
        <p:sp>
          <p:nvSpPr>
            <p:cNvPr id="51" name="Text Box 12"/>
            <p:cNvSpPr txBox="1">
              <a:spLocks noChangeArrowheads="1"/>
            </p:cNvSpPr>
            <p:nvPr/>
          </p:nvSpPr>
          <p:spPr bwMode="auto">
            <a:xfrm>
              <a:off x="7849693" y="5986464"/>
              <a:ext cx="50165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defRPr/>
              </a:pPr>
              <a:r>
                <a:rPr lang="en-US" altLang="zh-CN" sz="4000" b="1" kern="10" dirty="0">
                  <a:ln w="9525">
                    <a:noFill/>
                    <a:round/>
                    <a:headEnd/>
                    <a:tailEnd/>
                  </a:ln>
                  <a:solidFill>
                    <a:srgbClr val="B2B2B2"/>
                  </a:solidFill>
                  <a:latin typeface="Impact" pitchFamily="34" charset="0"/>
                  <a:ea typeface="微软雅黑" pitchFamily="34" charset="-122"/>
                </a:rPr>
                <a:t>3</a:t>
              </a:r>
            </a:p>
          </p:txBody>
        </p:sp>
      </p:grpSp>
      <p:grpSp>
        <p:nvGrpSpPr>
          <p:cNvPr id="52" name="深色1"/>
          <p:cNvGrpSpPr/>
          <p:nvPr/>
        </p:nvGrpSpPr>
        <p:grpSpPr>
          <a:xfrm>
            <a:off x="7025107" y="4233968"/>
            <a:ext cx="1332086" cy="1108219"/>
            <a:chOff x="4139952" y="4233863"/>
            <a:chExt cx="1331913" cy="1108075"/>
          </a:xfrm>
        </p:grpSpPr>
        <p:sp>
          <p:nvSpPr>
            <p:cNvPr id="53" name="Freeform 5"/>
            <p:cNvSpPr>
              <a:spLocks/>
            </p:cNvSpPr>
            <p:nvPr/>
          </p:nvSpPr>
          <p:spPr bwMode="auto">
            <a:xfrm>
              <a:off x="4139952" y="4233863"/>
              <a:ext cx="1331913" cy="935037"/>
            </a:xfrm>
            <a:custGeom>
              <a:avLst/>
              <a:gdLst>
                <a:gd name="T0" fmla="*/ 0 w 963"/>
                <a:gd name="T1" fmla="*/ 2147483647 h 691"/>
                <a:gd name="T2" fmla="*/ 2147483647 w 963"/>
                <a:gd name="T3" fmla="*/ 0 h 691"/>
                <a:gd name="T4" fmla="*/ 2147483647 w 963"/>
                <a:gd name="T5" fmla="*/ 2147483647 h 691"/>
                <a:gd name="T6" fmla="*/ 2147483647 w 963"/>
                <a:gd name="T7" fmla="*/ 2147483647 h 691"/>
                <a:gd name="T8" fmla="*/ 0 w 963"/>
                <a:gd name="T9" fmla="*/ 2147483647 h 6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3" h="691">
                  <a:moveTo>
                    <a:pt x="0" y="328"/>
                  </a:moveTo>
                  <a:lnTo>
                    <a:pt x="944" y="0"/>
                  </a:lnTo>
                  <a:lnTo>
                    <a:pt x="963" y="691"/>
                  </a:lnTo>
                  <a:lnTo>
                    <a:pt x="3" y="691"/>
                  </a:lnTo>
                  <a:lnTo>
                    <a:pt x="0" y="328"/>
                  </a:lnTo>
                  <a:close/>
                </a:path>
              </a:pathLst>
            </a:custGeom>
            <a:gradFill>
              <a:gsLst>
                <a:gs pos="100000">
                  <a:srgbClr val="C00000">
                    <a:lumMod val="60000"/>
                    <a:lumOff val="40000"/>
                  </a:srgbClr>
                </a:gs>
                <a:gs pos="0">
                  <a:srgbClr val="C00000"/>
                </a:gs>
              </a:gsLst>
              <a:lin ang="16200000" scaled="0"/>
            </a:gradFill>
            <a:ln w="3175" cap="flat" cmpd="sng" algn="ctr">
              <a:noFill/>
              <a:prstDash val="solid"/>
            </a:ln>
            <a:effectLst/>
          </p:spPr>
          <p:txBody>
            <a:bodyPr vert="eaVert" anchor="ctr"/>
            <a:lstStyle/>
            <a:p>
              <a:pPr defTabSz="914491">
                <a:defRPr/>
              </a:pPr>
              <a:endParaRPr lang="zh-CN" altLang="en-US" sz="3200" kern="0" dirty="0">
                <a:solidFill>
                  <a:sysClr val="window" lastClr="FFFFFF"/>
                </a:solidFill>
                <a:latin typeface="微软雅黑" pitchFamily="34" charset="-122"/>
                <a:ea typeface="微软雅黑" pitchFamily="34" charset="-122"/>
              </a:endParaRPr>
            </a:p>
          </p:txBody>
        </p:sp>
        <p:sp>
          <p:nvSpPr>
            <p:cNvPr id="54" name="Text Box 10"/>
            <p:cNvSpPr txBox="1">
              <a:spLocks noChangeArrowheads="1"/>
            </p:cNvSpPr>
            <p:nvPr/>
          </p:nvSpPr>
          <p:spPr bwMode="auto">
            <a:xfrm>
              <a:off x="4947990" y="4640263"/>
              <a:ext cx="5016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defTabSz="914491" eaLnBrk="1" hangingPunct="1">
                <a:spcBef>
                  <a:spcPct val="50000"/>
                </a:spcBef>
                <a:defRPr/>
              </a:pPr>
              <a:r>
                <a:rPr lang="en-US" altLang="zh-CN" sz="4000" kern="0" dirty="0">
                  <a:solidFill>
                    <a:sysClr val="window" lastClr="FFFFFF"/>
                  </a:solidFill>
                  <a:latin typeface="Impact" pitchFamily="34" charset="0"/>
                  <a:ea typeface="微软雅黑" pitchFamily="34" charset="-122"/>
                </a:rPr>
                <a:t>1</a:t>
              </a:r>
            </a:p>
          </p:txBody>
        </p:sp>
      </p:grpSp>
      <p:grpSp>
        <p:nvGrpSpPr>
          <p:cNvPr id="55" name="深色2"/>
          <p:cNvGrpSpPr/>
          <p:nvPr/>
        </p:nvGrpSpPr>
        <p:grpSpPr>
          <a:xfrm>
            <a:off x="8512788" y="3632226"/>
            <a:ext cx="1327323" cy="1709961"/>
            <a:chOff x="5627440" y="3632200"/>
            <a:chExt cx="1327150" cy="1709738"/>
          </a:xfrm>
        </p:grpSpPr>
        <p:sp>
          <p:nvSpPr>
            <p:cNvPr id="56" name="Freeform 2"/>
            <p:cNvSpPr>
              <a:spLocks/>
            </p:cNvSpPr>
            <p:nvPr/>
          </p:nvSpPr>
          <p:spPr bwMode="auto">
            <a:xfrm>
              <a:off x="5627440" y="3632200"/>
              <a:ext cx="1327150" cy="1536700"/>
            </a:xfrm>
            <a:custGeom>
              <a:avLst/>
              <a:gdLst>
                <a:gd name="T0" fmla="*/ 0 w 960"/>
                <a:gd name="T1" fmla="*/ 2147483647 h 1110"/>
                <a:gd name="T2" fmla="*/ 2147483647 w 960"/>
                <a:gd name="T3" fmla="*/ 0 h 1110"/>
                <a:gd name="T4" fmla="*/ 2147483647 w 960"/>
                <a:gd name="T5" fmla="*/ 2147483647 h 1110"/>
                <a:gd name="T6" fmla="*/ 0 w 960"/>
                <a:gd name="T7" fmla="*/ 2147483647 h 1110"/>
                <a:gd name="T8" fmla="*/ 0 w 960"/>
                <a:gd name="T9" fmla="*/ 2147483647 h 11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0" h="1110">
                  <a:moveTo>
                    <a:pt x="0" y="390"/>
                  </a:moveTo>
                  <a:lnTo>
                    <a:pt x="952" y="0"/>
                  </a:lnTo>
                  <a:lnTo>
                    <a:pt x="960" y="1110"/>
                  </a:lnTo>
                  <a:lnTo>
                    <a:pt x="0" y="1110"/>
                  </a:lnTo>
                  <a:lnTo>
                    <a:pt x="0" y="390"/>
                  </a:lnTo>
                  <a:close/>
                </a:path>
              </a:pathLst>
            </a:custGeom>
            <a:gradFill>
              <a:gsLst>
                <a:gs pos="100000">
                  <a:srgbClr val="C00000">
                    <a:lumMod val="60000"/>
                    <a:lumOff val="40000"/>
                  </a:srgbClr>
                </a:gs>
                <a:gs pos="0">
                  <a:srgbClr val="C00000"/>
                </a:gs>
              </a:gsLst>
              <a:lin ang="16200000" scaled="0"/>
            </a:gradFill>
            <a:ln w="3175" cap="flat" cmpd="sng" algn="ctr">
              <a:noFill/>
              <a:prstDash val="solid"/>
            </a:ln>
            <a:effectLst/>
          </p:spPr>
          <p:txBody>
            <a:bodyPr vert="eaVert" anchor="ctr"/>
            <a:lstStyle/>
            <a:p>
              <a:pPr defTabSz="914491">
                <a:defRPr/>
              </a:pPr>
              <a:endParaRPr lang="zh-CN" altLang="en-US" sz="3200" kern="0" dirty="0">
                <a:solidFill>
                  <a:sysClr val="window" lastClr="FFFFFF"/>
                </a:solidFill>
                <a:latin typeface="微软雅黑" pitchFamily="34" charset="-122"/>
                <a:ea typeface="微软雅黑" pitchFamily="34" charset="-122"/>
              </a:endParaRPr>
            </a:p>
          </p:txBody>
        </p:sp>
        <p:sp>
          <p:nvSpPr>
            <p:cNvPr id="57" name="Text Box 11"/>
            <p:cNvSpPr txBox="1">
              <a:spLocks noChangeArrowheads="1"/>
            </p:cNvSpPr>
            <p:nvPr/>
          </p:nvSpPr>
          <p:spPr bwMode="auto">
            <a:xfrm>
              <a:off x="6443415" y="4640263"/>
              <a:ext cx="5016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defTabSz="914491" eaLnBrk="1" hangingPunct="1">
                <a:spcBef>
                  <a:spcPct val="50000"/>
                </a:spcBef>
                <a:defRPr/>
              </a:pPr>
              <a:r>
                <a:rPr lang="en-US" altLang="zh-CN" sz="4000" kern="0" dirty="0">
                  <a:solidFill>
                    <a:sysClr val="window" lastClr="FFFFFF"/>
                  </a:solidFill>
                  <a:latin typeface="Impact" pitchFamily="34" charset="0"/>
                  <a:ea typeface="微软雅黑" pitchFamily="34" charset="-122"/>
                </a:rPr>
                <a:t>2</a:t>
              </a:r>
            </a:p>
          </p:txBody>
        </p:sp>
      </p:grpSp>
      <p:grpSp>
        <p:nvGrpSpPr>
          <p:cNvPr id="58" name="深色3"/>
          <p:cNvGrpSpPr/>
          <p:nvPr/>
        </p:nvGrpSpPr>
        <p:grpSpPr>
          <a:xfrm>
            <a:off x="9996871" y="3082881"/>
            <a:ext cx="1336849" cy="2259307"/>
            <a:chOff x="7102227" y="3082925"/>
            <a:chExt cx="1336675" cy="2259013"/>
          </a:xfrm>
        </p:grpSpPr>
        <p:sp>
          <p:nvSpPr>
            <p:cNvPr id="59" name="Freeform 4"/>
            <p:cNvSpPr>
              <a:spLocks/>
            </p:cNvSpPr>
            <p:nvPr/>
          </p:nvSpPr>
          <p:spPr bwMode="auto">
            <a:xfrm>
              <a:off x="7102227" y="3082925"/>
              <a:ext cx="1336675" cy="2085975"/>
            </a:xfrm>
            <a:custGeom>
              <a:avLst/>
              <a:gdLst>
                <a:gd name="T0" fmla="*/ 0 w 967"/>
                <a:gd name="T1" fmla="*/ 2147483647 h 1507"/>
                <a:gd name="T2" fmla="*/ 2147483647 w 967"/>
                <a:gd name="T3" fmla="*/ 0 h 1507"/>
                <a:gd name="T4" fmla="*/ 2147483647 w 967"/>
                <a:gd name="T5" fmla="*/ 2147483647 h 1507"/>
                <a:gd name="T6" fmla="*/ 2147483647 w 967"/>
                <a:gd name="T7" fmla="*/ 2147483647 h 1507"/>
                <a:gd name="T8" fmla="*/ 0 w 967"/>
                <a:gd name="T9" fmla="*/ 2147483647 h 15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7" h="1507">
                  <a:moveTo>
                    <a:pt x="0" y="381"/>
                  </a:moveTo>
                  <a:lnTo>
                    <a:pt x="949" y="0"/>
                  </a:lnTo>
                  <a:lnTo>
                    <a:pt x="967" y="1507"/>
                  </a:lnTo>
                  <a:lnTo>
                    <a:pt x="7" y="1507"/>
                  </a:lnTo>
                  <a:lnTo>
                    <a:pt x="0" y="381"/>
                  </a:lnTo>
                  <a:close/>
                </a:path>
              </a:pathLst>
            </a:custGeom>
            <a:gradFill>
              <a:gsLst>
                <a:gs pos="100000">
                  <a:srgbClr val="C00000">
                    <a:lumMod val="60000"/>
                    <a:lumOff val="40000"/>
                  </a:srgbClr>
                </a:gs>
                <a:gs pos="0">
                  <a:srgbClr val="C00000"/>
                </a:gs>
              </a:gsLst>
              <a:lin ang="16200000" scaled="0"/>
            </a:gradFill>
            <a:ln w="3175" cap="flat" cmpd="sng" algn="ctr">
              <a:noFill/>
              <a:prstDash val="solid"/>
            </a:ln>
            <a:effectLst/>
          </p:spPr>
          <p:txBody>
            <a:bodyPr vert="eaVert" anchor="ctr"/>
            <a:lstStyle/>
            <a:p>
              <a:pPr defTabSz="914491">
                <a:defRPr/>
              </a:pPr>
              <a:endParaRPr lang="zh-CN" altLang="en-US" sz="3200" kern="0" dirty="0">
                <a:solidFill>
                  <a:sysClr val="window" lastClr="FFFFFF"/>
                </a:solidFill>
                <a:latin typeface="微软雅黑" pitchFamily="34" charset="-122"/>
                <a:ea typeface="微软雅黑" pitchFamily="34" charset="-122"/>
              </a:endParaRPr>
            </a:p>
          </p:txBody>
        </p:sp>
        <p:sp>
          <p:nvSpPr>
            <p:cNvPr id="60" name="Text Box 12"/>
            <p:cNvSpPr txBox="1">
              <a:spLocks noChangeArrowheads="1"/>
            </p:cNvSpPr>
            <p:nvPr/>
          </p:nvSpPr>
          <p:spPr bwMode="auto">
            <a:xfrm>
              <a:off x="7910265" y="4640263"/>
              <a:ext cx="5016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defTabSz="914491" eaLnBrk="1" hangingPunct="1">
                <a:spcBef>
                  <a:spcPct val="50000"/>
                </a:spcBef>
                <a:defRPr/>
              </a:pPr>
              <a:r>
                <a:rPr lang="en-US" altLang="zh-CN" sz="4000" kern="0" dirty="0">
                  <a:solidFill>
                    <a:sysClr val="window" lastClr="FFFFFF"/>
                  </a:solidFill>
                  <a:latin typeface="Impact" pitchFamily="34" charset="0"/>
                  <a:ea typeface="微软雅黑" pitchFamily="34" charset="-122"/>
                </a:rPr>
                <a:t>3</a:t>
              </a:r>
            </a:p>
          </p:txBody>
        </p:sp>
      </p:grpSp>
      <p:grpSp>
        <p:nvGrpSpPr>
          <p:cNvPr id="61" name="文本1"/>
          <p:cNvGrpSpPr/>
          <p:nvPr/>
        </p:nvGrpSpPr>
        <p:grpSpPr>
          <a:xfrm>
            <a:off x="1918992" y="4175223"/>
            <a:ext cx="6258391" cy="350911"/>
            <a:chOff x="-965497" y="4175125"/>
            <a:chExt cx="6257576" cy="350865"/>
          </a:xfrm>
        </p:grpSpPr>
        <p:sp>
          <p:nvSpPr>
            <p:cNvPr id="62" name="Line 14"/>
            <p:cNvSpPr>
              <a:spLocks noChangeShapeType="1"/>
            </p:cNvSpPr>
            <p:nvPr/>
          </p:nvSpPr>
          <p:spPr bwMode="auto">
            <a:xfrm flipH="1" flipV="1">
              <a:off x="-965497" y="4509118"/>
              <a:ext cx="6257576" cy="0"/>
            </a:xfrm>
            <a:prstGeom prst="line">
              <a:avLst/>
            </a:prstGeom>
            <a:noFill/>
            <a:ln w="9525">
              <a:solidFill>
                <a:srgbClr val="80808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solidFill>
                  <a:schemeClr val="tx1">
                    <a:lumMod val="65000"/>
                    <a:lumOff val="35000"/>
                  </a:schemeClr>
                </a:solidFill>
                <a:latin typeface="Impact" pitchFamily="34" charset="0"/>
                <a:ea typeface="微软雅黑" pitchFamily="34" charset="-122"/>
              </a:endParaRPr>
            </a:p>
          </p:txBody>
        </p:sp>
        <p:sp>
          <p:nvSpPr>
            <p:cNvPr id="63" name="Rectangle 15"/>
            <p:cNvSpPr>
              <a:spLocks noChangeArrowheads="1"/>
            </p:cNvSpPr>
            <p:nvPr/>
          </p:nvSpPr>
          <p:spPr bwMode="auto">
            <a:xfrm>
              <a:off x="-893489" y="4175125"/>
              <a:ext cx="5544616" cy="350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zh-CN" altLang="en-US" sz="1400" dirty="0">
                  <a:solidFill>
                    <a:schemeClr val="tx1">
                      <a:lumMod val="65000"/>
                      <a:lumOff val="35000"/>
                    </a:schemeClr>
                  </a:solidFill>
                  <a:latin typeface="Impact" pitchFamily="34" charset="0"/>
                  <a:ea typeface="微软雅黑" pitchFamily="34" charset="-122"/>
                </a:rPr>
                <a:t>持之以恒地坚持对个人核心竞争力的培育，提升个人品牌价值。</a:t>
              </a:r>
            </a:p>
          </p:txBody>
        </p:sp>
      </p:grpSp>
      <p:grpSp>
        <p:nvGrpSpPr>
          <p:cNvPr id="64" name="文本2"/>
          <p:cNvGrpSpPr/>
          <p:nvPr/>
        </p:nvGrpSpPr>
        <p:grpSpPr>
          <a:xfrm>
            <a:off x="1918992" y="3560778"/>
            <a:ext cx="7792613" cy="330243"/>
            <a:chOff x="-965497" y="3560763"/>
            <a:chExt cx="7791598" cy="330200"/>
          </a:xfrm>
        </p:grpSpPr>
        <p:sp>
          <p:nvSpPr>
            <p:cNvPr id="65" name="Line 16"/>
            <p:cNvSpPr>
              <a:spLocks noChangeShapeType="1"/>
            </p:cNvSpPr>
            <p:nvPr/>
          </p:nvSpPr>
          <p:spPr bwMode="auto">
            <a:xfrm flipH="1">
              <a:off x="-965497" y="3880884"/>
              <a:ext cx="7791598" cy="10079"/>
            </a:xfrm>
            <a:prstGeom prst="line">
              <a:avLst/>
            </a:prstGeom>
            <a:noFill/>
            <a:ln w="9525">
              <a:solidFill>
                <a:srgbClr val="80808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solidFill>
                  <a:schemeClr val="tx1">
                    <a:lumMod val="65000"/>
                    <a:lumOff val="35000"/>
                  </a:schemeClr>
                </a:solidFill>
                <a:latin typeface="Impact" pitchFamily="34" charset="0"/>
                <a:ea typeface="微软雅黑" pitchFamily="34" charset="-122"/>
              </a:endParaRPr>
            </a:p>
          </p:txBody>
        </p:sp>
        <p:sp>
          <p:nvSpPr>
            <p:cNvPr id="66" name="Rectangle 17"/>
            <p:cNvSpPr>
              <a:spLocks noChangeArrowheads="1"/>
            </p:cNvSpPr>
            <p:nvPr/>
          </p:nvSpPr>
          <p:spPr bwMode="auto">
            <a:xfrm>
              <a:off x="-893489" y="3560763"/>
              <a:ext cx="7719590" cy="3278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zh-CN" altLang="en-US" sz="1400" dirty="0">
                  <a:solidFill>
                    <a:schemeClr val="tx1">
                      <a:lumMod val="65000"/>
                      <a:lumOff val="35000"/>
                    </a:schemeClr>
                  </a:solidFill>
                  <a:latin typeface="Impact" pitchFamily="34" charset="0"/>
                  <a:ea typeface="微软雅黑" pitchFamily="34" charset="-122"/>
                </a:rPr>
                <a:t>在职业素养、道德修养、内在涵养、意志品质等方面严格要求自己，不可松懈。</a:t>
              </a:r>
            </a:p>
          </p:txBody>
        </p:sp>
      </p:grpSp>
      <p:grpSp>
        <p:nvGrpSpPr>
          <p:cNvPr id="67" name="文本3"/>
          <p:cNvGrpSpPr/>
          <p:nvPr/>
        </p:nvGrpSpPr>
        <p:grpSpPr>
          <a:xfrm>
            <a:off x="1918992" y="2979677"/>
            <a:ext cx="9249463" cy="330243"/>
            <a:chOff x="-965498" y="2979738"/>
            <a:chExt cx="9248259" cy="330200"/>
          </a:xfrm>
        </p:grpSpPr>
        <p:sp>
          <p:nvSpPr>
            <p:cNvPr id="68" name="Line 18"/>
            <p:cNvSpPr>
              <a:spLocks noChangeShapeType="1"/>
            </p:cNvSpPr>
            <p:nvPr/>
          </p:nvSpPr>
          <p:spPr bwMode="auto">
            <a:xfrm flipH="1">
              <a:off x="-965498" y="3306726"/>
              <a:ext cx="9248259" cy="3212"/>
            </a:xfrm>
            <a:prstGeom prst="line">
              <a:avLst/>
            </a:prstGeom>
            <a:noFill/>
            <a:ln w="9525">
              <a:solidFill>
                <a:srgbClr val="80808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solidFill>
                  <a:schemeClr val="tx1">
                    <a:lumMod val="65000"/>
                    <a:lumOff val="35000"/>
                  </a:schemeClr>
                </a:solidFill>
                <a:latin typeface="Impact" pitchFamily="34" charset="0"/>
                <a:ea typeface="微软雅黑" pitchFamily="34" charset="-122"/>
              </a:endParaRPr>
            </a:p>
          </p:txBody>
        </p:sp>
        <p:sp>
          <p:nvSpPr>
            <p:cNvPr id="69" name="Rectangle 19"/>
            <p:cNvSpPr>
              <a:spLocks noChangeArrowheads="1"/>
            </p:cNvSpPr>
            <p:nvPr/>
          </p:nvSpPr>
          <p:spPr bwMode="auto">
            <a:xfrm>
              <a:off x="-893490" y="2979738"/>
              <a:ext cx="8812857" cy="3278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zh-CN" altLang="en-US" sz="1400" dirty="0">
                  <a:solidFill>
                    <a:schemeClr val="tx1">
                      <a:lumMod val="65000"/>
                      <a:lumOff val="35000"/>
                    </a:schemeClr>
                  </a:solidFill>
                  <a:latin typeface="Impact" pitchFamily="34" charset="0"/>
                  <a:ea typeface="微软雅黑" pitchFamily="34" charset="-122"/>
                </a:rPr>
                <a:t>遇到品牌危机时，要开诚布公，迅速化解品牌危机，否则，一着不慎，满盘皆输，甚至终生难以翻身！</a:t>
              </a:r>
            </a:p>
          </p:txBody>
        </p:sp>
      </p:grpSp>
      <p:grpSp>
        <p:nvGrpSpPr>
          <p:cNvPr id="70" name="组合 69"/>
          <p:cNvGrpSpPr/>
          <p:nvPr/>
        </p:nvGrpSpPr>
        <p:grpSpPr>
          <a:xfrm>
            <a:off x="1991010" y="5169127"/>
            <a:ext cx="9822868" cy="411217"/>
            <a:chOff x="474663" y="5168900"/>
            <a:chExt cx="8453437" cy="411163"/>
          </a:xfrm>
        </p:grpSpPr>
        <p:sp>
          <p:nvSpPr>
            <p:cNvPr id="71" name="AutoShape 23"/>
            <p:cNvSpPr>
              <a:spLocks noChangeArrowheads="1"/>
            </p:cNvSpPr>
            <p:nvPr/>
          </p:nvSpPr>
          <p:spPr bwMode="auto">
            <a:xfrm rot="10800000">
              <a:off x="474663" y="5207000"/>
              <a:ext cx="8453437" cy="373063"/>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1959 w 21600"/>
                <a:gd name="T13" fmla="*/ 1959 h 21600"/>
                <a:gd name="T14" fmla="*/ 19641 w 21600"/>
                <a:gd name="T15" fmla="*/ 19641 h 21600"/>
              </a:gdLst>
              <a:ahLst/>
              <a:cxnLst>
                <a:cxn ang="T8">
                  <a:pos x="T0" y="T1"/>
                </a:cxn>
                <a:cxn ang="T9">
                  <a:pos x="T2" y="T3"/>
                </a:cxn>
                <a:cxn ang="T10">
                  <a:pos x="T4" y="T5"/>
                </a:cxn>
                <a:cxn ang="T11">
                  <a:pos x="T6" y="T7"/>
                </a:cxn>
              </a:cxnLst>
              <a:rect l="T12" t="T13" r="T14" b="T15"/>
              <a:pathLst>
                <a:path w="21600" h="21600">
                  <a:moveTo>
                    <a:pt x="0" y="0"/>
                  </a:moveTo>
                  <a:lnTo>
                    <a:pt x="317" y="21600"/>
                  </a:lnTo>
                  <a:lnTo>
                    <a:pt x="21283" y="21600"/>
                  </a:lnTo>
                  <a:lnTo>
                    <a:pt x="21600" y="0"/>
                  </a:lnTo>
                  <a:lnTo>
                    <a:pt x="0" y="0"/>
                  </a:lnTo>
                  <a:close/>
                </a:path>
              </a:pathLst>
            </a:custGeom>
            <a:gradFill rotWithShape="1">
              <a:gsLst>
                <a:gs pos="0">
                  <a:srgbClr val="5F5F5F">
                    <a:alpha val="0"/>
                  </a:srgbClr>
                </a:gs>
                <a:gs pos="100000">
                  <a:sysClr val="windowText" lastClr="000000">
                    <a:alpha val="17998"/>
                  </a:sysClr>
                </a:gs>
              </a:gsLst>
              <a:lin ang="5400000" scaled="1"/>
            </a:gradFill>
            <a:ln>
              <a:noFill/>
            </a:ln>
            <a:effectLst/>
            <a:extLst>
              <a:ext uri="{91240B29-F687-4F45-9708-019B960494DF}">
                <a14:hiddenLine xmlns:a14="http://schemas.microsoft.com/office/drawing/2010/main" w="28575" algn="ctr">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91">
                <a:defRPr/>
              </a:pPr>
              <a:endParaRPr lang="zh-CN" altLang="en-US" kern="0" dirty="0">
                <a:solidFill>
                  <a:sysClr val="windowText" lastClr="000000"/>
                </a:solidFill>
                <a:latin typeface="Impact" pitchFamily="34" charset="0"/>
                <a:ea typeface="微软雅黑" pitchFamily="34" charset="-122"/>
              </a:endParaRPr>
            </a:p>
          </p:txBody>
        </p:sp>
        <p:sp>
          <p:nvSpPr>
            <p:cNvPr id="72" name="Line 24"/>
            <p:cNvSpPr>
              <a:spLocks noChangeShapeType="1"/>
            </p:cNvSpPr>
            <p:nvPr/>
          </p:nvSpPr>
          <p:spPr bwMode="auto">
            <a:xfrm>
              <a:off x="600075" y="5168900"/>
              <a:ext cx="8207375" cy="0"/>
            </a:xfrm>
            <a:prstGeom prst="line">
              <a:avLst/>
            </a:prstGeom>
            <a:noFill/>
            <a:ln w="28575">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91">
                <a:defRPr/>
              </a:pPr>
              <a:endParaRPr lang="zh-CN" altLang="en-US" kern="0" dirty="0">
                <a:solidFill>
                  <a:sysClr val="windowText" lastClr="000000"/>
                </a:solidFill>
                <a:latin typeface="Impact" pitchFamily="34" charset="0"/>
                <a:ea typeface="微软雅黑" pitchFamily="34" charset="-122"/>
              </a:endParaRPr>
            </a:p>
          </p:txBody>
        </p:sp>
      </p:grpSp>
    </p:spTree>
    <p:extLst>
      <p:ext uri="{BB962C8B-B14F-4D97-AF65-F5344CB8AC3E}">
        <p14:creationId xmlns:p14="http://schemas.microsoft.com/office/powerpoint/2010/main" val="1451362040"/>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wipe(down)">
                                      <p:cBhvr>
                                        <p:cTn id="13" dur="500"/>
                                        <p:tgtEl>
                                          <p:spTgt spid="43"/>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fade">
                                      <p:cBhvr>
                                        <p:cTn id="17" dur="500"/>
                                        <p:tgtEl>
                                          <p:spTgt spid="52"/>
                                        </p:tgtEl>
                                      </p:cBhvr>
                                    </p:animEffect>
                                  </p:childTnLst>
                                </p:cTn>
                              </p:par>
                              <p:par>
                                <p:cTn id="18" presetID="10" presetClass="exit" presetSubtype="0" fill="hold" nodeType="withEffect">
                                  <p:stCondLst>
                                    <p:cond delay="0"/>
                                  </p:stCondLst>
                                  <p:childTnLst>
                                    <p:animEffect transition="out" filter="fade">
                                      <p:cBhvr>
                                        <p:cTn id="19" dur="500"/>
                                        <p:tgtEl>
                                          <p:spTgt spid="43"/>
                                        </p:tgtEl>
                                      </p:cBhvr>
                                    </p:animEffect>
                                    <p:set>
                                      <p:cBhvr>
                                        <p:cTn id="20" dur="1" fill="hold">
                                          <p:stCondLst>
                                            <p:cond delay="499"/>
                                          </p:stCondLst>
                                        </p:cTn>
                                        <p:tgtEl>
                                          <p:spTgt spid="43"/>
                                        </p:tgtEl>
                                        <p:attrNameLst>
                                          <p:attrName>style.visibility</p:attrName>
                                        </p:attrNameLst>
                                      </p:cBhvr>
                                      <p:to>
                                        <p:strVal val="hidden"/>
                                      </p:to>
                                    </p:set>
                                  </p:childTnLst>
                                </p:cTn>
                              </p:par>
                            </p:childTnLst>
                          </p:cTn>
                        </p:par>
                        <p:par>
                          <p:cTn id="21" fill="hold">
                            <p:stCondLst>
                              <p:cond delay="2000"/>
                            </p:stCondLst>
                            <p:childTnLst>
                              <p:par>
                                <p:cTn id="22" presetID="22" presetClass="entr" presetSubtype="2" fill="hold" nodeType="afterEffect">
                                  <p:stCondLst>
                                    <p:cond delay="0"/>
                                  </p:stCondLst>
                                  <p:childTnLst>
                                    <p:set>
                                      <p:cBhvr>
                                        <p:cTn id="23" dur="1" fill="hold">
                                          <p:stCondLst>
                                            <p:cond delay="0"/>
                                          </p:stCondLst>
                                        </p:cTn>
                                        <p:tgtEl>
                                          <p:spTgt spid="61"/>
                                        </p:tgtEl>
                                        <p:attrNameLst>
                                          <p:attrName>style.visibility</p:attrName>
                                        </p:attrNameLst>
                                      </p:cBhvr>
                                      <p:to>
                                        <p:strVal val="visible"/>
                                      </p:to>
                                    </p:set>
                                    <p:animEffect transition="in" filter="wipe(right)">
                                      <p:cBhvr>
                                        <p:cTn id="24" dur="500"/>
                                        <p:tgtEl>
                                          <p:spTgt spid="61"/>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xit" presetSubtype="8" fill="hold" nodeType="clickEffect">
                                  <p:stCondLst>
                                    <p:cond delay="0"/>
                                  </p:stCondLst>
                                  <p:childTnLst>
                                    <p:animEffect transition="out" filter="wipe(left)">
                                      <p:cBhvr>
                                        <p:cTn id="28" dur="500"/>
                                        <p:tgtEl>
                                          <p:spTgt spid="61"/>
                                        </p:tgtEl>
                                      </p:cBhvr>
                                    </p:animEffect>
                                    <p:set>
                                      <p:cBhvr>
                                        <p:cTn id="29" dur="1" fill="hold">
                                          <p:stCondLst>
                                            <p:cond delay="499"/>
                                          </p:stCondLst>
                                        </p:cTn>
                                        <p:tgtEl>
                                          <p:spTgt spid="61"/>
                                        </p:tgtEl>
                                        <p:attrNameLst>
                                          <p:attrName>style.visibility</p:attrName>
                                        </p:attrNameLst>
                                      </p:cBhvr>
                                      <p:to>
                                        <p:strVal val="hidden"/>
                                      </p:to>
                                    </p:set>
                                  </p:childTnLst>
                                </p:cTn>
                              </p:par>
                            </p:childTnLst>
                          </p:cTn>
                        </p:par>
                        <p:par>
                          <p:cTn id="30" fill="hold">
                            <p:stCondLst>
                              <p:cond delay="500"/>
                            </p:stCondLst>
                            <p:childTnLst>
                              <p:par>
                                <p:cTn id="31" presetID="10" presetClass="exit" presetSubtype="0" fill="hold" nodeType="afterEffect">
                                  <p:stCondLst>
                                    <p:cond delay="0"/>
                                  </p:stCondLst>
                                  <p:childTnLst>
                                    <p:animEffect transition="out" filter="fade">
                                      <p:cBhvr>
                                        <p:cTn id="32" dur="500"/>
                                        <p:tgtEl>
                                          <p:spTgt spid="52"/>
                                        </p:tgtEl>
                                      </p:cBhvr>
                                    </p:animEffect>
                                    <p:set>
                                      <p:cBhvr>
                                        <p:cTn id="33" dur="1" fill="hold">
                                          <p:stCondLst>
                                            <p:cond delay="499"/>
                                          </p:stCondLst>
                                        </p:cTn>
                                        <p:tgtEl>
                                          <p:spTgt spid="52"/>
                                        </p:tgtEl>
                                        <p:attrNameLst>
                                          <p:attrName>style.visibility</p:attrName>
                                        </p:attrNameLst>
                                      </p:cBhvr>
                                      <p:to>
                                        <p:strVal val="hidden"/>
                                      </p:to>
                                    </p:set>
                                  </p:childTnLst>
                                </p:cTn>
                              </p:par>
                              <p:par>
                                <p:cTn id="34" presetID="10" presetClass="entr" presetSubtype="0" fill="hold" nodeType="withEffect">
                                  <p:stCondLst>
                                    <p:cond delay="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childTnLst>
                          </p:cTn>
                        </p:par>
                        <p:par>
                          <p:cTn id="37" fill="hold">
                            <p:stCondLst>
                              <p:cond delay="1000"/>
                            </p:stCondLst>
                            <p:childTnLst>
                              <p:par>
                                <p:cTn id="38" presetID="22" presetClass="entr" presetSubtype="4" fill="hold" nodeType="after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wipe(down)">
                                      <p:cBhvr>
                                        <p:cTn id="40" dur="500"/>
                                        <p:tgtEl>
                                          <p:spTgt spid="46"/>
                                        </p:tgtEl>
                                      </p:cBhvr>
                                    </p:animEffect>
                                  </p:childTnLst>
                                </p:cTn>
                              </p:par>
                            </p:childTnLst>
                          </p:cTn>
                        </p:par>
                        <p:par>
                          <p:cTn id="41" fill="hold">
                            <p:stCondLst>
                              <p:cond delay="1500"/>
                            </p:stCondLst>
                            <p:childTnLst>
                              <p:par>
                                <p:cTn id="42" presetID="10" presetClass="entr" presetSubtype="0" fill="hold" nodeType="afterEffect">
                                  <p:stCondLst>
                                    <p:cond delay="0"/>
                                  </p:stCondLst>
                                  <p:childTnLst>
                                    <p:set>
                                      <p:cBhvr>
                                        <p:cTn id="43" dur="1" fill="hold">
                                          <p:stCondLst>
                                            <p:cond delay="0"/>
                                          </p:stCondLst>
                                        </p:cTn>
                                        <p:tgtEl>
                                          <p:spTgt spid="55"/>
                                        </p:tgtEl>
                                        <p:attrNameLst>
                                          <p:attrName>style.visibility</p:attrName>
                                        </p:attrNameLst>
                                      </p:cBhvr>
                                      <p:to>
                                        <p:strVal val="visible"/>
                                      </p:to>
                                    </p:set>
                                    <p:animEffect transition="in" filter="fade">
                                      <p:cBhvr>
                                        <p:cTn id="44" dur="500"/>
                                        <p:tgtEl>
                                          <p:spTgt spid="55"/>
                                        </p:tgtEl>
                                      </p:cBhvr>
                                    </p:animEffect>
                                  </p:childTnLst>
                                </p:cTn>
                              </p:par>
                              <p:par>
                                <p:cTn id="45" presetID="10" presetClass="exit" presetSubtype="0" fill="hold" nodeType="withEffect">
                                  <p:stCondLst>
                                    <p:cond delay="0"/>
                                  </p:stCondLst>
                                  <p:childTnLst>
                                    <p:animEffect transition="out" filter="fade">
                                      <p:cBhvr>
                                        <p:cTn id="46" dur="500"/>
                                        <p:tgtEl>
                                          <p:spTgt spid="46"/>
                                        </p:tgtEl>
                                      </p:cBhvr>
                                    </p:animEffect>
                                    <p:set>
                                      <p:cBhvr>
                                        <p:cTn id="47" dur="1" fill="hold">
                                          <p:stCondLst>
                                            <p:cond delay="499"/>
                                          </p:stCondLst>
                                        </p:cTn>
                                        <p:tgtEl>
                                          <p:spTgt spid="46"/>
                                        </p:tgtEl>
                                        <p:attrNameLst>
                                          <p:attrName>style.visibility</p:attrName>
                                        </p:attrNameLst>
                                      </p:cBhvr>
                                      <p:to>
                                        <p:strVal val="hidden"/>
                                      </p:to>
                                    </p:set>
                                  </p:childTnLst>
                                </p:cTn>
                              </p:par>
                            </p:childTnLst>
                          </p:cTn>
                        </p:par>
                        <p:par>
                          <p:cTn id="48" fill="hold">
                            <p:stCondLst>
                              <p:cond delay="2000"/>
                            </p:stCondLst>
                            <p:childTnLst>
                              <p:par>
                                <p:cTn id="49" presetID="22" presetClass="entr" presetSubtype="2" fill="hold" nodeType="afterEffect">
                                  <p:stCondLst>
                                    <p:cond delay="0"/>
                                  </p:stCondLst>
                                  <p:childTnLst>
                                    <p:set>
                                      <p:cBhvr>
                                        <p:cTn id="50" dur="1" fill="hold">
                                          <p:stCondLst>
                                            <p:cond delay="0"/>
                                          </p:stCondLst>
                                        </p:cTn>
                                        <p:tgtEl>
                                          <p:spTgt spid="64"/>
                                        </p:tgtEl>
                                        <p:attrNameLst>
                                          <p:attrName>style.visibility</p:attrName>
                                        </p:attrNameLst>
                                      </p:cBhvr>
                                      <p:to>
                                        <p:strVal val="visible"/>
                                      </p:to>
                                    </p:set>
                                    <p:animEffect transition="in" filter="wipe(right)">
                                      <p:cBhvr>
                                        <p:cTn id="51" dur="500"/>
                                        <p:tgtEl>
                                          <p:spTgt spid="64"/>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xit" presetSubtype="8" fill="hold" nodeType="clickEffect">
                                  <p:stCondLst>
                                    <p:cond delay="0"/>
                                  </p:stCondLst>
                                  <p:childTnLst>
                                    <p:animEffect transition="out" filter="wipe(left)">
                                      <p:cBhvr>
                                        <p:cTn id="55" dur="500"/>
                                        <p:tgtEl>
                                          <p:spTgt spid="64"/>
                                        </p:tgtEl>
                                      </p:cBhvr>
                                    </p:animEffect>
                                    <p:set>
                                      <p:cBhvr>
                                        <p:cTn id="56" dur="1" fill="hold">
                                          <p:stCondLst>
                                            <p:cond delay="499"/>
                                          </p:stCondLst>
                                        </p:cTn>
                                        <p:tgtEl>
                                          <p:spTgt spid="64"/>
                                        </p:tgtEl>
                                        <p:attrNameLst>
                                          <p:attrName>style.visibility</p:attrName>
                                        </p:attrNameLst>
                                      </p:cBhvr>
                                      <p:to>
                                        <p:strVal val="hidden"/>
                                      </p:to>
                                    </p:set>
                                  </p:childTnLst>
                                </p:cTn>
                              </p:par>
                            </p:childTnLst>
                          </p:cTn>
                        </p:par>
                        <p:par>
                          <p:cTn id="57" fill="hold">
                            <p:stCondLst>
                              <p:cond delay="500"/>
                            </p:stCondLst>
                            <p:childTnLst>
                              <p:par>
                                <p:cTn id="58" presetID="10" presetClass="exit" presetSubtype="0" fill="hold" nodeType="afterEffect">
                                  <p:stCondLst>
                                    <p:cond delay="0"/>
                                  </p:stCondLst>
                                  <p:childTnLst>
                                    <p:animEffect transition="out" filter="fade">
                                      <p:cBhvr>
                                        <p:cTn id="59" dur="500"/>
                                        <p:tgtEl>
                                          <p:spTgt spid="55"/>
                                        </p:tgtEl>
                                      </p:cBhvr>
                                    </p:animEffect>
                                    <p:set>
                                      <p:cBhvr>
                                        <p:cTn id="60" dur="1" fill="hold">
                                          <p:stCondLst>
                                            <p:cond delay="499"/>
                                          </p:stCondLst>
                                        </p:cTn>
                                        <p:tgtEl>
                                          <p:spTgt spid="55"/>
                                        </p:tgtEl>
                                        <p:attrNameLst>
                                          <p:attrName>style.visibility</p:attrName>
                                        </p:attrNameLst>
                                      </p:cBhvr>
                                      <p:to>
                                        <p:strVal val="hidden"/>
                                      </p:to>
                                    </p:set>
                                  </p:childTnLst>
                                </p:cTn>
                              </p:par>
                              <p:par>
                                <p:cTn id="61" presetID="10" presetClass="entr" presetSubtype="0" fill="hold" nodeType="withEffect">
                                  <p:stCondLst>
                                    <p:cond delay="0"/>
                                  </p:stCondLst>
                                  <p:childTnLst>
                                    <p:set>
                                      <p:cBhvr>
                                        <p:cTn id="62" dur="1" fill="hold">
                                          <p:stCondLst>
                                            <p:cond delay="0"/>
                                          </p:stCondLst>
                                        </p:cTn>
                                        <p:tgtEl>
                                          <p:spTgt spid="46"/>
                                        </p:tgtEl>
                                        <p:attrNameLst>
                                          <p:attrName>style.visibility</p:attrName>
                                        </p:attrNameLst>
                                      </p:cBhvr>
                                      <p:to>
                                        <p:strVal val="visible"/>
                                      </p:to>
                                    </p:set>
                                    <p:animEffect transition="in" filter="fade">
                                      <p:cBhvr>
                                        <p:cTn id="63" dur="500"/>
                                        <p:tgtEl>
                                          <p:spTgt spid="46"/>
                                        </p:tgtEl>
                                      </p:cBhvr>
                                    </p:animEffect>
                                  </p:childTnLst>
                                </p:cTn>
                              </p:par>
                            </p:childTnLst>
                          </p:cTn>
                        </p:par>
                        <p:par>
                          <p:cTn id="64" fill="hold">
                            <p:stCondLst>
                              <p:cond delay="1000"/>
                            </p:stCondLst>
                            <p:childTnLst>
                              <p:par>
                                <p:cTn id="65" presetID="22" presetClass="entr" presetSubtype="4" fill="hold" nodeType="after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wipe(down)">
                                      <p:cBhvr>
                                        <p:cTn id="67" dur="500"/>
                                        <p:tgtEl>
                                          <p:spTgt spid="49"/>
                                        </p:tgtEl>
                                      </p:cBhvr>
                                    </p:animEffect>
                                  </p:childTnLst>
                                </p:cTn>
                              </p:par>
                            </p:childTnLst>
                          </p:cTn>
                        </p:par>
                        <p:par>
                          <p:cTn id="68" fill="hold">
                            <p:stCondLst>
                              <p:cond delay="1500"/>
                            </p:stCondLst>
                            <p:childTnLst>
                              <p:par>
                                <p:cTn id="69" presetID="10" presetClass="entr" presetSubtype="0" fill="hold" nodeType="afterEffect">
                                  <p:stCondLst>
                                    <p:cond delay="0"/>
                                  </p:stCondLst>
                                  <p:childTnLst>
                                    <p:set>
                                      <p:cBhvr>
                                        <p:cTn id="70" dur="1" fill="hold">
                                          <p:stCondLst>
                                            <p:cond delay="0"/>
                                          </p:stCondLst>
                                        </p:cTn>
                                        <p:tgtEl>
                                          <p:spTgt spid="58"/>
                                        </p:tgtEl>
                                        <p:attrNameLst>
                                          <p:attrName>style.visibility</p:attrName>
                                        </p:attrNameLst>
                                      </p:cBhvr>
                                      <p:to>
                                        <p:strVal val="visible"/>
                                      </p:to>
                                    </p:set>
                                    <p:animEffect transition="in" filter="fade">
                                      <p:cBhvr>
                                        <p:cTn id="71" dur="500"/>
                                        <p:tgtEl>
                                          <p:spTgt spid="58"/>
                                        </p:tgtEl>
                                      </p:cBhvr>
                                    </p:animEffect>
                                  </p:childTnLst>
                                </p:cTn>
                              </p:par>
                              <p:par>
                                <p:cTn id="72" presetID="10" presetClass="exit" presetSubtype="0" fill="hold" nodeType="withEffect">
                                  <p:stCondLst>
                                    <p:cond delay="0"/>
                                  </p:stCondLst>
                                  <p:childTnLst>
                                    <p:animEffect transition="out" filter="fade">
                                      <p:cBhvr>
                                        <p:cTn id="73" dur="500"/>
                                        <p:tgtEl>
                                          <p:spTgt spid="49"/>
                                        </p:tgtEl>
                                      </p:cBhvr>
                                    </p:animEffect>
                                    <p:set>
                                      <p:cBhvr>
                                        <p:cTn id="74" dur="1" fill="hold">
                                          <p:stCondLst>
                                            <p:cond delay="499"/>
                                          </p:stCondLst>
                                        </p:cTn>
                                        <p:tgtEl>
                                          <p:spTgt spid="49"/>
                                        </p:tgtEl>
                                        <p:attrNameLst>
                                          <p:attrName>style.visibility</p:attrName>
                                        </p:attrNameLst>
                                      </p:cBhvr>
                                      <p:to>
                                        <p:strVal val="hidden"/>
                                      </p:to>
                                    </p:set>
                                  </p:childTnLst>
                                </p:cTn>
                              </p:par>
                            </p:childTnLst>
                          </p:cTn>
                        </p:par>
                        <p:par>
                          <p:cTn id="75" fill="hold">
                            <p:stCondLst>
                              <p:cond delay="2000"/>
                            </p:stCondLst>
                            <p:childTnLst>
                              <p:par>
                                <p:cTn id="76" presetID="22" presetClass="entr" presetSubtype="2" fill="hold" nodeType="afterEffect">
                                  <p:stCondLst>
                                    <p:cond delay="0"/>
                                  </p:stCondLst>
                                  <p:childTnLst>
                                    <p:set>
                                      <p:cBhvr>
                                        <p:cTn id="77" dur="1" fill="hold">
                                          <p:stCondLst>
                                            <p:cond delay="0"/>
                                          </p:stCondLst>
                                        </p:cTn>
                                        <p:tgtEl>
                                          <p:spTgt spid="67"/>
                                        </p:tgtEl>
                                        <p:attrNameLst>
                                          <p:attrName>style.visibility</p:attrName>
                                        </p:attrNameLst>
                                      </p:cBhvr>
                                      <p:to>
                                        <p:strVal val="visible"/>
                                      </p:to>
                                    </p:set>
                                    <p:animEffect transition="in" filter="wipe(right)">
                                      <p:cBhvr>
                                        <p:cTn id="78" dur="500"/>
                                        <p:tgtEl>
                                          <p:spTgt spid="67"/>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xit" presetSubtype="8" fill="hold" nodeType="clickEffect">
                                  <p:stCondLst>
                                    <p:cond delay="0"/>
                                  </p:stCondLst>
                                  <p:childTnLst>
                                    <p:animEffect transition="out" filter="wipe(left)">
                                      <p:cBhvr>
                                        <p:cTn id="82" dur="500"/>
                                        <p:tgtEl>
                                          <p:spTgt spid="67"/>
                                        </p:tgtEl>
                                      </p:cBhvr>
                                    </p:animEffect>
                                    <p:set>
                                      <p:cBhvr>
                                        <p:cTn id="83" dur="1" fill="hold">
                                          <p:stCondLst>
                                            <p:cond delay="499"/>
                                          </p:stCondLst>
                                        </p:cTn>
                                        <p:tgtEl>
                                          <p:spTgt spid="67"/>
                                        </p:tgtEl>
                                        <p:attrNameLst>
                                          <p:attrName>style.visibility</p:attrName>
                                        </p:attrNameLst>
                                      </p:cBhvr>
                                      <p:to>
                                        <p:strVal val="hidden"/>
                                      </p:to>
                                    </p:set>
                                  </p:childTnLst>
                                </p:cTn>
                              </p:par>
                            </p:childTnLst>
                          </p:cTn>
                        </p:par>
                        <p:par>
                          <p:cTn id="84" fill="hold">
                            <p:stCondLst>
                              <p:cond delay="500"/>
                            </p:stCondLst>
                            <p:childTnLst>
                              <p:par>
                                <p:cTn id="85" presetID="10" presetClass="exit" presetSubtype="0" fill="hold" nodeType="afterEffect">
                                  <p:stCondLst>
                                    <p:cond delay="0"/>
                                  </p:stCondLst>
                                  <p:childTnLst>
                                    <p:animEffect transition="out" filter="fade">
                                      <p:cBhvr>
                                        <p:cTn id="86" dur="500"/>
                                        <p:tgtEl>
                                          <p:spTgt spid="58"/>
                                        </p:tgtEl>
                                      </p:cBhvr>
                                    </p:animEffect>
                                    <p:set>
                                      <p:cBhvr>
                                        <p:cTn id="87" dur="1" fill="hold">
                                          <p:stCondLst>
                                            <p:cond delay="499"/>
                                          </p:stCondLst>
                                        </p:cTn>
                                        <p:tgtEl>
                                          <p:spTgt spid="58"/>
                                        </p:tgtEl>
                                        <p:attrNameLst>
                                          <p:attrName>style.visibility</p:attrName>
                                        </p:attrNameLst>
                                      </p:cBhvr>
                                      <p:to>
                                        <p:strVal val="hidden"/>
                                      </p:to>
                                    </p:set>
                                  </p:childTnLst>
                                </p:cTn>
                              </p:par>
                              <p:par>
                                <p:cTn id="88" presetID="10" presetClass="entr" presetSubtype="0" fill="hold" nodeType="withEffect">
                                  <p:stCondLst>
                                    <p:cond delay="0"/>
                                  </p:stCondLst>
                                  <p:childTnLst>
                                    <p:set>
                                      <p:cBhvr>
                                        <p:cTn id="89" dur="1" fill="hold">
                                          <p:stCondLst>
                                            <p:cond delay="0"/>
                                          </p:stCondLst>
                                        </p:cTn>
                                        <p:tgtEl>
                                          <p:spTgt spid="49"/>
                                        </p:tgtEl>
                                        <p:attrNameLst>
                                          <p:attrName>style.visibility</p:attrName>
                                        </p:attrNameLst>
                                      </p:cBhvr>
                                      <p:to>
                                        <p:strVal val="visible"/>
                                      </p:to>
                                    </p:set>
                                    <p:animEffect transition="in" filter="fade">
                                      <p:cBhvr>
                                        <p:cTn id="90"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什么是个人品牌</a:t>
            </a:r>
          </a:p>
        </p:txBody>
      </p:sp>
      <p:sp>
        <p:nvSpPr>
          <p:cNvPr id="6" name="Text Box 44"/>
          <p:cNvSpPr txBox="1">
            <a:spLocks noChangeArrowheads="1"/>
          </p:cNvSpPr>
          <p:nvPr/>
        </p:nvSpPr>
        <p:spPr bwMode="auto">
          <a:xfrm>
            <a:off x="1702940" y="1458650"/>
            <a:ext cx="5473180"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当你不在场的时候，你的亲朋好友怎样描述你？怎样评价你？当别人想到你的时候，如果某一方面的印象掩盖了所有的一切，那么这就是个人品牌。对个人品牌传播比较广的定义为：“个人品牌是指个人所拥有的外在形象和内在修养所传递的独特的、鲜明的、确定的、易被感知的信息”。</a:t>
            </a:r>
            <a:endParaRPr lang="en-US" dirty="0">
              <a:solidFill>
                <a:schemeClr val="tx1">
                  <a:lumMod val="65000"/>
                  <a:lumOff val="35000"/>
                </a:schemeClr>
              </a:solidFill>
            </a:endParaRPr>
          </a:p>
        </p:txBody>
      </p:sp>
      <p:sp>
        <p:nvSpPr>
          <p:cNvPr id="8" name="Text Box 44"/>
          <p:cNvSpPr txBox="1">
            <a:spLocks noChangeArrowheads="1"/>
          </p:cNvSpPr>
          <p:nvPr/>
        </p:nvSpPr>
        <p:spPr bwMode="auto">
          <a:xfrm>
            <a:off x="1702940" y="3574251"/>
            <a:ext cx="5473180"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而对这个定义通俗一点的描述就是：</a:t>
            </a:r>
            <a:r>
              <a:rPr lang="zh-CN" altLang="en-US" b="1" dirty="0">
                <a:solidFill>
                  <a:srgbClr val="FF0000"/>
                </a:solidFill>
              </a:rPr>
              <a:t>个人品牌，就是指个人在他人头脑中特有的一种印象，是人们私下里对你的评价。</a:t>
            </a:r>
            <a:r>
              <a:rPr lang="zh-CN" altLang="en-US" dirty="0">
                <a:solidFill>
                  <a:schemeClr val="tx1">
                    <a:lumMod val="65000"/>
                    <a:lumOff val="35000"/>
                  </a:schemeClr>
                </a:solidFill>
              </a:rPr>
              <a:t>而这个评价映射到品牌的拥有者身上，就是给拥有者带来溢价、产生增值的一种无形的资产，增值的源泉来自于他人心中形成的对品牌载体本身的印象和感受。</a:t>
            </a:r>
            <a:endParaRPr lang="en-US" dirty="0">
              <a:solidFill>
                <a:schemeClr val="tx1">
                  <a:lumMod val="65000"/>
                  <a:lumOff val="35000"/>
                </a:schemeClr>
              </a:solidFill>
            </a:endParaRPr>
          </a:p>
        </p:txBody>
      </p:sp>
      <p:pic>
        <p:nvPicPr>
          <p:cNvPr id="2051" name="Picture 3" descr="C:\Users\user\Desktop\未标题-1 拷贝.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88253" y="199561"/>
            <a:ext cx="3444251" cy="66588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363844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3381589"/>
      </p:ext>
    </p:extLst>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104112" y="6456712"/>
            <a:ext cx="3480568" cy="369332"/>
          </a:xfrm>
          <a:prstGeom prst="rect">
            <a:avLst/>
          </a:prstGeom>
          <a:noFill/>
        </p:spPr>
        <p:txBody>
          <a:bodyPr wrap="none" rtlCol="0">
            <a:spAutoFit/>
          </a:bodyPr>
          <a:lstStyle/>
          <a:p>
            <a:r>
              <a:rPr lang="en-US" altLang="zh-CN" dirty="0" smtClean="0">
                <a:hlinkClick r:id="rId2"/>
              </a:rPr>
              <a:t>www.51pptmoba n.com</a:t>
            </a:r>
            <a:r>
              <a:rPr lang="en-US" altLang="zh-CN" dirty="0" smtClean="0"/>
              <a:t>  </a:t>
            </a:r>
            <a:r>
              <a:rPr lang="zh-CN" altLang="en-US" dirty="0" smtClean="0"/>
              <a:t>搜集整理</a:t>
            </a:r>
            <a:endParaRPr lang="zh-CN" altLang="en-US" dirty="0"/>
          </a:p>
        </p:txBody>
      </p:sp>
    </p:spTree>
    <p:extLst>
      <p:ext uri="{BB962C8B-B14F-4D97-AF65-F5344CB8AC3E}">
        <p14:creationId xmlns:p14="http://schemas.microsoft.com/office/powerpoint/2010/main" val="907924503"/>
      </p:ext>
    </p:extLst>
  </p:cSld>
  <p:clrMapOvr>
    <a:masterClrMapping/>
  </p:clrMapOvr>
  <mc:AlternateContent xmlns:mc="http://schemas.openxmlformats.org/markup-compatibility/2006" xmlns:p14="http://schemas.microsoft.com/office/powerpoint/2010/main">
    <mc:Choice Requires="p14">
      <p:transition spd="med">
        <p14:flip dir="r"/>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为什么要建设个人品牌</a:t>
            </a:r>
          </a:p>
        </p:txBody>
      </p:sp>
      <p:cxnSp>
        <p:nvCxnSpPr>
          <p:cNvPr id="5" name="直接连接符 4"/>
          <p:cNvCxnSpPr/>
          <p:nvPr/>
        </p:nvCxnSpPr>
        <p:spPr>
          <a:xfrm>
            <a:off x="1051010" y="1700583"/>
            <a:ext cx="0" cy="439306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cxnSp>
        <p:nvCxnSpPr>
          <p:cNvPr id="7" name="直接连接符 6"/>
          <p:cNvCxnSpPr/>
          <p:nvPr/>
        </p:nvCxnSpPr>
        <p:spPr>
          <a:xfrm>
            <a:off x="1198818" y="1700583"/>
            <a:ext cx="10442520"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cxnSp>
        <p:nvCxnSpPr>
          <p:cNvPr id="13" name="直接连接符 12"/>
          <p:cNvCxnSpPr/>
          <p:nvPr/>
        </p:nvCxnSpPr>
        <p:spPr>
          <a:xfrm>
            <a:off x="11641338" y="620322"/>
            <a:ext cx="0" cy="936226"/>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sp>
        <p:nvSpPr>
          <p:cNvPr id="19" name="Text Box 44"/>
          <p:cNvSpPr txBox="1">
            <a:spLocks noChangeArrowheads="1"/>
          </p:cNvSpPr>
          <p:nvPr/>
        </p:nvSpPr>
        <p:spPr bwMode="auto">
          <a:xfrm>
            <a:off x="4223792" y="538895"/>
            <a:ext cx="7345529" cy="1089671"/>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在我们的认识中，往往认为品牌仅仅是公司和产品所需要的。但实际上，品牌建设并不只是企业行为，企业通过塑造杰出品牌推动发展、实现成功，而个人也可以采取相似的方式走向成功。</a:t>
            </a:r>
            <a:endParaRPr lang="en-US" dirty="0">
              <a:solidFill>
                <a:schemeClr val="tx1">
                  <a:lumMod val="65000"/>
                  <a:lumOff val="35000"/>
                </a:schemeClr>
              </a:solidFill>
            </a:endParaRPr>
          </a:p>
        </p:txBody>
      </p:sp>
      <p:sp>
        <p:nvSpPr>
          <p:cNvPr id="20" name="TextBox 19"/>
          <p:cNvSpPr txBox="1"/>
          <p:nvPr/>
        </p:nvSpPr>
        <p:spPr>
          <a:xfrm>
            <a:off x="593119" y="1952712"/>
            <a:ext cx="461665" cy="4347690"/>
          </a:xfrm>
          <a:prstGeom prst="rect">
            <a:avLst/>
          </a:prstGeom>
          <a:noFill/>
        </p:spPr>
        <p:txBody>
          <a:bodyPr vert="eaVert" wrap="square" rtlCol="0">
            <a:spAutoFit/>
          </a:bodyPr>
          <a:lstStyle/>
          <a:p>
            <a:pPr algn="ctr"/>
            <a:r>
              <a:rPr lang="zh-CN" altLang="en-US" spc="150" dirty="0">
                <a:solidFill>
                  <a:srgbClr val="FC6204"/>
                </a:solidFill>
                <a:latin typeface="微软雅黑" pitchFamily="34" charset="-122"/>
                <a:ea typeface="微软雅黑" pitchFamily="34" charset="-122"/>
              </a:rPr>
              <a:t>个人品牌是职场竞争制胜的法宝</a:t>
            </a:r>
            <a:endParaRPr lang="en-US" spc="150" dirty="0">
              <a:solidFill>
                <a:srgbClr val="FC6204"/>
              </a:solidFill>
              <a:latin typeface="微软雅黑" pitchFamily="34" charset="-122"/>
              <a:ea typeface="微软雅黑" pitchFamily="34" charset="-122"/>
            </a:endParaRPr>
          </a:p>
        </p:txBody>
      </p:sp>
      <p:sp>
        <p:nvSpPr>
          <p:cNvPr id="23" name="椭圆 22"/>
          <p:cNvSpPr/>
          <p:nvPr/>
        </p:nvSpPr>
        <p:spPr>
          <a:xfrm>
            <a:off x="11497319" y="-315426"/>
            <a:ext cx="288038" cy="2880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1</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25" name="Text Box 44"/>
          <p:cNvSpPr txBox="1">
            <a:spLocks noChangeArrowheads="1"/>
          </p:cNvSpPr>
          <p:nvPr/>
        </p:nvSpPr>
        <p:spPr bwMode="auto">
          <a:xfrm>
            <a:off x="6332133" y="2339239"/>
            <a:ext cx="5309205" cy="142211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美国著名家电公司惠尔浦执行总裁惠特克说：“如果我们拥有客户忠诚的品牌，那么这就是其它竞争厂家无法复制的一个优势”。与之相似，个人品牌也是一个人无法复制的职场优势。</a:t>
            </a:r>
            <a:endParaRPr lang="en-US" dirty="0">
              <a:solidFill>
                <a:schemeClr val="tx1">
                  <a:lumMod val="65000"/>
                  <a:lumOff val="35000"/>
                </a:schemeClr>
              </a:solidFill>
            </a:endParaRPr>
          </a:p>
        </p:txBody>
      </p:sp>
      <p:sp>
        <p:nvSpPr>
          <p:cNvPr id="26" name="Text Box 44"/>
          <p:cNvSpPr txBox="1">
            <a:spLocks noChangeArrowheads="1"/>
          </p:cNvSpPr>
          <p:nvPr/>
        </p:nvSpPr>
        <p:spPr bwMode="auto">
          <a:xfrm>
            <a:off x="6332133" y="4050938"/>
            <a:ext cx="5309205"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“商海沉浮，适者生存”、“铁打的职位，流水的人才”，所谓的人才都会面临着人才竞争环境带来的机会和威胁。</a:t>
            </a:r>
            <a:r>
              <a:rPr lang="zh-CN" altLang="en-US" b="1" dirty="0">
                <a:solidFill>
                  <a:srgbClr val="FF0000"/>
                </a:solidFill>
              </a:rPr>
              <a:t>竞争不可怕，裁员也不可怕，可怕的是自己没有精湛的专业技能，没有形成独具特色的工作风格，没有具备别人不可代替的价值，而这些正是你的个人品牌。</a:t>
            </a:r>
            <a:endParaRPr lang="en-US" b="1" dirty="0">
              <a:solidFill>
                <a:srgbClr val="FF0000"/>
              </a:solidFill>
            </a:endParaRPr>
          </a:p>
        </p:txBody>
      </p:sp>
      <p:pic>
        <p:nvPicPr>
          <p:cNvPr id="11" name="Picture 2" descr="D:\Teliss_Tong\Copy\定期备份\工作备份\！PPT图片及版面资源\06-PPT精选插图\03-人物\商务舞蹈美女.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21954" y="513105"/>
            <a:ext cx="3814462" cy="53882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8882249"/>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1000"/>
                                        <p:tgtEl>
                                          <p:spTgt spid="19"/>
                                        </p:tgtEl>
                                      </p:cBhvr>
                                    </p:animEffect>
                                    <p:anim calcmode="lin" valueType="num">
                                      <p:cBhvr>
                                        <p:cTn id="21" dur="1000" fill="hold"/>
                                        <p:tgtEl>
                                          <p:spTgt spid="19"/>
                                        </p:tgtEl>
                                        <p:attrNameLst>
                                          <p:attrName>ppt_x</p:attrName>
                                        </p:attrNameLst>
                                      </p:cBhvr>
                                      <p:tavLst>
                                        <p:tav tm="0">
                                          <p:val>
                                            <p:strVal val="#ppt_x"/>
                                          </p:val>
                                        </p:tav>
                                        <p:tav tm="100000">
                                          <p:val>
                                            <p:strVal val="#ppt_x"/>
                                          </p:val>
                                        </p:tav>
                                      </p:tavLst>
                                    </p:anim>
                                    <p:anim calcmode="lin" valueType="num">
                                      <p:cBhvr>
                                        <p:cTn id="22"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path" presetSubtype="0" accel="50000" decel="50000" fill="hold" grpId="0" nodeType="clickEffect">
                                  <p:stCondLst>
                                    <p:cond delay="0"/>
                                  </p:stCondLst>
                                  <p:childTnLst>
                                    <p:animMotion origin="layout" path="M -5.70535E-7 -0.01065 L -5.70535E-7 0.27291 " pathEditMode="relative" rAng="0" ptsTypes="AA">
                                      <p:cBhvr>
                                        <p:cTn id="26" dur="500" fill="hold"/>
                                        <p:tgtEl>
                                          <p:spTgt spid="23"/>
                                        </p:tgtEl>
                                        <p:attrNameLst>
                                          <p:attrName>ppt_x</p:attrName>
                                          <p:attrName>ppt_y</p:attrName>
                                        </p:attrNameLst>
                                      </p:cBhvr>
                                      <p:rCtr x="0" y="14167"/>
                                    </p:animMotion>
                                  </p:childTnLst>
                                </p:cTn>
                              </p:par>
                            </p:childTnLst>
                          </p:cTn>
                        </p:par>
                        <p:par>
                          <p:cTn id="27" fill="hold">
                            <p:stCondLst>
                              <p:cond delay="500"/>
                            </p:stCondLst>
                            <p:childTnLst>
                              <p:par>
                                <p:cTn id="28" presetID="42" presetClass="path" presetSubtype="0" accel="50000" decel="50000" fill="hold" grpId="1" nodeType="afterEffect">
                                  <p:stCondLst>
                                    <p:cond delay="0"/>
                                  </p:stCondLst>
                                  <p:childTnLst>
                                    <p:animMotion origin="layout" path="M -5.70535E-7 0.27292 L -0.86857 0.27292 " pathEditMode="relative" rAng="0" ptsTypes="AA">
                                      <p:cBhvr>
                                        <p:cTn id="29" dur="2000" fill="hold"/>
                                        <p:tgtEl>
                                          <p:spTgt spid="23"/>
                                        </p:tgtEl>
                                        <p:attrNameLst>
                                          <p:attrName>ppt_x</p:attrName>
                                          <p:attrName>ppt_y</p:attrName>
                                        </p:attrNameLst>
                                      </p:cBhvr>
                                      <p:rCtr x="-43428" y="0"/>
                                    </p:animMotion>
                                  </p:childTnLst>
                                </p:cTn>
                              </p:par>
                            </p:childTnLst>
                          </p:cTn>
                        </p:par>
                        <p:par>
                          <p:cTn id="30" fill="hold">
                            <p:stCondLst>
                              <p:cond delay="2500"/>
                            </p:stCondLst>
                            <p:childTnLst>
                              <p:par>
                                <p:cTn id="31" presetID="42" presetClass="path" presetSubtype="0" accel="50000" decel="50000" fill="hold" grpId="2" nodeType="afterEffect">
                                  <p:stCondLst>
                                    <p:cond delay="0"/>
                                  </p:stCondLst>
                                  <p:childTnLst>
                                    <p:animMotion origin="layout" path="M -0.86857 0.27292 L -0.86857 0.33611 " pathEditMode="relative" rAng="0" ptsTypes="AA">
                                      <p:cBhvr>
                                        <p:cTn id="32" dur="500" fill="hold"/>
                                        <p:tgtEl>
                                          <p:spTgt spid="23"/>
                                        </p:tgtEl>
                                        <p:attrNameLst>
                                          <p:attrName>ppt_x</p:attrName>
                                          <p:attrName>ppt_y</p:attrName>
                                        </p:attrNameLst>
                                      </p:cBhvr>
                                      <p:rCtr x="0" y="3148"/>
                                    </p:animMotion>
                                  </p:childTnLst>
                                </p:cTn>
                              </p:par>
                            </p:childTnLst>
                          </p:cTn>
                        </p:par>
                        <p:par>
                          <p:cTn id="33" fill="hold">
                            <p:stCondLst>
                              <p:cond delay="3000"/>
                            </p:stCondLst>
                            <p:childTnLst>
                              <p:par>
                                <p:cTn id="34" presetID="47" presetClass="entr" presetSubtype="0"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1000"/>
                                        <p:tgtEl>
                                          <p:spTgt spid="20"/>
                                        </p:tgtEl>
                                      </p:cBhvr>
                                    </p:animEffect>
                                    <p:anim calcmode="lin" valueType="num">
                                      <p:cBhvr>
                                        <p:cTn id="37" dur="1000" fill="hold"/>
                                        <p:tgtEl>
                                          <p:spTgt spid="20"/>
                                        </p:tgtEl>
                                        <p:attrNameLst>
                                          <p:attrName>ppt_x</p:attrName>
                                        </p:attrNameLst>
                                      </p:cBhvr>
                                      <p:tavLst>
                                        <p:tav tm="0">
                                          <p:val>
                                            <p:strVal val="#ppt_x"/>
                                          </p:val>
                                        </p:tav>
                                        <p:tav tm="100000">
                                          <p:val>
                                            <p:strVal val="#ppt_x"/>
                                          </p:val>
                                        </p:tav>
                                      </p:tavLst>
                                    </p:anim>
                                    <p:anim calcmode="lin" valueType="num">
                                      <p:cBhvr>
                                        <p:cTn id="3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1000"/>
                                        <p:tgtEl>
                                          <p:spTgt spid="25"/>
                                        </p:tgtEl>
                                      </p:cBhvr>
                                    </p:animEffect>
                                    <p:anim calcmode="lin" valueType="num">
                                      <p:cBhvr>
                                        <p:cTn id="44" dur="1000" fill="hold"/>
                                        <p:tgtEl>
                                          <p:spTgt spid="25"/>
                                        </p:tgtEl>
                                        <p:attrNameLst>
                                          <p:attrName>ppt_x</p:attrName>
                                        </p:attrNameLst>
                                      </p:cBhvr>
                                      <p:tavLst>
                                        <p:tav tm="0">
                                          <p:val>
                                            <p:strVal val="#ppt_x"/>
                                          </p:val>
                                        </p:tav>
                                        <p:tav tm="100000">
                                          <p:val>
                                            <p:strVal val="#ppt_x"/>
                                          </p:val>
                                        </p:tav>
                                      </p:tavLst>
                                    </p:anim>
                                    <p:anim calcmode="lin" valueType="num">
                                      <p:cBhvr>
                                        <p:cTn id="45"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1000"/>
                                        <p:tgtEl>
                                          <p:spTgt spid="26"/>
                                        </p:tgtEl>
                                      </p:cBhvr>
                                    </p:animEffect>
                                    <p:anim calcmode="lin" valueType="num">
                                      <p:cBhvr>
                                        <p:cTn id="51" dur="1000" fill="hold"/>
                                        <p:tgtEl>
                                          <p:spTgt spid="26"/>
                                        </p:tgtEl>
                                        <p:attrNameLst>
                                          <p:attrName>ppt_x</p:attrName>
                                        </p:attrNameLst>
                                      </p:cBhvr>
                                      <p:tavLst>
                                        <p:tav tm="0">
                                          <p:val>
                                            <p:strVal val="#ppt_x"/>
                                          </p:val>
                                        </p:tav>
                                        <p:tav tm="100000">
                                          <p:val>
                                            <p:strVal val="#ppt_x"/>
                                          </p:val>
                                        </p:tav>
                                      </p:tavLst>
                                    </p:anim>
                                    <p:anim calcmode="lin" valueType="num">
                                      <p:cBhvr>
                                        <p:cTn id="52" dur="1000" fill="hold"/>
                                        <p:tgtEl>
                                          <p:spTgt spid="26"/>
                                        </p:tgtEl>
                                        <p:attrNameLst>
                                          <p:attrName>ppt_y</p:attrName>
                                        </p:attrNameLst>
                                      </p:cBhvr>
                                      <p:tavLst>
                                        <p:tav tm="0">
                                          <p:val>
                                            <p:strVal val="#ppt_y+.1"/>
                                          </p:val>
                                        </p:tav>
                                        <p:tav tm="100000">
                                          <p:val>
                                            <p:strVal val="#ppt_y"/>
                                          </p:val>
                                        </p:tav>
                                      </p:tavLst>
                                    </p:anim>
                                  </p:childTnLst>
                                </p:cTn>
                              </p:par>
                              <p:par>
                                <p:cTn id="53" presetID="10" presetClass="entr" presetSubtype="0" fill="hold" nodeType="withEffect">
                                  <p:stCondLst>
                                    <p:cond delay="60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2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3" grpId="0" animBg="1"/>
      <p:bldP spid="23" grpId="1" animBg="1"/>
      <p:bldP spid="23" grpId="2" animBg="1"/>
      <p:bldP spid="25" grpId="0"/>
      <p:bldP spid="2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为什么要建设个人品牌</a:t>
            </a:r>
          </a:p>
        </p:txBody>
      </p:sp>
      <p:cxnSp>
        <p:nvCxnSpPr>
          <p:cNvPr id="5" name="直接连接符 4"/>
          <p:cNvCxnSpPr/>
          <p:nvPr/>
        </p:nvCxnSpPr>
        <p:spPr>
          <a:xfrm>
            <a:off x="1051010" y="1700583"/>
            <a:ext cx="0" cy="439306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sp>
        <p:nvSpPr>
          <p:cNvPr id="20" name="TextBox 19"/>
          <p:cNvSpPr txBox="1"/>
          <p:nvPr/>
        </p:nvSpPr>
        <p:spPr>
          <a:xfrm>
            <a:off x="593119" y="1952712"/>
            <a:ext cx="461665" cy="4347690"/>
          </a:xfrm>
          <a:prstGeom prst="rect">
            <a:avLst/>
          </a:prstGeom>
          <a:noFill/>
        </p:spPr>
        <p:txBody>
          <a:bodyPr vert="eaVert" wrap="square" rtlCol="0">
            <a:spAutoFit/>
          </a:bodyPr>
          <a:lstStyle/>
          <a:p>
            <a:pPr algn="ctr"/>
            <a:r>
              <a:rPr lang="zh-CN" altLang="en-US" spc="150" dirty="0">
                <a:solidFill>
                  <a:srgbClr val="FC6204"/>
                </a:solidFill>
                <a:latin typeface="微软雅黑" pitchFamily="34" charset="-122"/>
                <a:ea typeface="微软雅黑" pitchFamily="34" charset="-122"/>
              </a:rPr>
              <a:t>个人品牌是职场竞争制胜的法宝</a:t>
            </a:r>
            <a:endParaRPr lang="en-US" spc="150" dirty="0">
              <a:solidFill>
                <a:srgbClr val="FC6204"/>
              </a:solidFill>
              <a:latin typeface="微软雅黑" pitchFamily="34" charset="-122"/>
              <a:ea typeface="微软雅黑" pitchFamily="34" charset="-122"/>
            </a:endParaRPr>
          </a:p>
        </p:txBody>
      </p:sp>
      <p:sp>
        <p:nvSpPr>
          <p:cNvPr id="12" name="椭圆 11"/>
          <p:cNvSpPr/>
          <p:nvPr/>
        </p:nvSpPr>
        <p:spPr>
          <a:xfrm>
            <a:off x="910765" y="1980011"/>
            <a:ext cx="288038" cy="2880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1</a:t>
            </a:r>
            <a:endParaRPr lang="zh-CN" altLang="en-US" dirty="0">
              <a:solidFill>
                <a:prstClr val="white"/>
              </a:solidFill>
              <a:latin typeface="Arial Unicode MS" pitchFamily="34" charset="-122"/>
              <a:ea typeface="Arial Unicode MS" pitchFamily="34" charset="-122"/>
              <a:cs typeface="Arial Unicode MS" pitchFamily="34" charset="-122"/>
            </a:endParaRPr>
          </a:p>
        </p:txBody>
      </p:sp>
      <p:pic>
        <p:nvPicPr>
          <p:cNvPr id="2050" name="Picture 2" descr="http://www.21cbr.com/uploads/userup/0812/251322163053.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802264" y="620323"/>
            <a:ext cx="3839075" cy="5029856"/>
          </a:xfrm>
          <a:prstGeom prst="rect">
            <a:avLst/>
          </a:prstGeom>
          <a:noFill/>
          <a:ln w="28575">
            <a:solidFill>
              <a:srgbClr val="FF0066"/>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5" name="Text Box 44"/>
          <p:cNvSpPr txBox="1">
            <a:spLocks noChangeArrowheads="1"/>
          </p:cNvSpPr>
          <p:nvPr/>
        </p:nvSpPr>
        <p:spPr bwMode="auto">
          <a:xfrm>
            <a:off x="1656694" y="1916635"/>
            <a:ext cx="5591584" cy="175455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管理学大师汤姆</a:t>
            </a:r>
            <a:r>
              <a:rPr lang="en-US" altLang="zh-CN" dirty="0">
                <a:solidFill>
                  <a:schemeClr val="tx1">
                    <a:lumMod val="65000"/>
                    <a:lumOff val="35000"/>
                  </a:schemeClr>
                </a:solidFill>
              </a:rPr>
              <a:t>•</a:t>
            </a:r>
            <a:r>
              <a:rPr lang="zh-CN" altLang="en-US" dirty="0">
                <a:solidFill>
                  <a:schemeClr val="tx1">
                    <a:lumMod val="65000"/>
                    <a:lumOff val="35000"/>
                  </a:schemeClr>
                </a:solidFill>
              </a:rPr>
              <a:t>彼得斯曾这样写道：“</a:t>
            </a:r>
            <a:r>
              <a:rPr lang="en-US" altLang="zh-CN" dirty="0">
                <a:solidFill>
                  <a:schemeClr val="tx1">
                    <a:lumMod val="65000"/>
                    <a:lumOff val="35000"/>
                  </a:schemeClr>
                </a:solidFill>
              </a:rPr>
              <a:t>21</a:t>
            </a:r>
            <a:r>
              <a:rPr lang="zh-CN" altLang="en-US" dirty="0">
                <a:solidFill>
                  <a:schemeClr val="tx1">
                    <a:lumMod val="65000"/>
                    <a:lumOff val="35000"/>
                  </a:schemeClr>
                </a:solidFill>
              </a:rPr>
              <a:t>世纪的工作生存法则就是建立个人品牌！”个人品牌与年龄无关，与职位无关，与我们偶然进入的行业无关，我们每一个人都必须认识到塑造品牌的重要性。</a:t>
            </a:r>
            <a:r>
              <a:rPr lang="zh-CN" altLang="en-US" b="1" dirty="0">
                <a:solidFill>
                  <a:srgbClr val="FF0000"/>
                </a:solidFill>
              </a:rPr>
              <a:t>有了个人品牌的人，才能在职场中成为“不倒翁”。</a:t>
            </a:r>
            <a:endParaRPr lang="en-US" b="1" dirty="0">
              <a:solidFill>
                <a:srgbClr val="FF0000"/>
              </a:solidFill>
            </a:endParaRPr>
          </a:p>
        </p:txBody>
      </p:sp>
      <p:sp>
        <p:nvSpPr>
          <p:cNvPr id="16" name="Text Box 44"/>
          <p:cNvSpPr txBox="1">
            <a:spLocks noChangeArrowheads="1"/>
          </p:cNvSpPr>
          <p:nvPr/>
        </p:nvSpPr>
        <p:spPr bwMode="auto">
          <a:xfrm>
            <a:off x="1656694" y="4273670"/>
            <a:ext cx="5591584" cy="142211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拥有非凡的个人品牌，将会极大提升个人的竞争能力， 成为自己职场竞争的取胜之道。如果你想在越来越激烈的职场竞争中取胜，你就应该从现在开始，把自己当作一个品牌去经营。</a:t>
            </a:r>
            <a:endParaRPr lang="en-US" dirty="0">
              <a:solidFill>
                <a:schemeClr val="tx1">
                  <a:lumMod val="65000"/>
                  <a:lumOff val="35000"/>
                </a:schemeClr>
              </a:solidFill>
            </a:endParaRPr>
          </a:p>
        </p:txBody>
      </p:sp>
      <p:cxnSp>
        <p:nvCxnSpPr>
          <p:cNvPr id="17" name="直接连接符 16"/>
          <p:cNvCxnSpPr/>
          <p:nvPr/>
        </p:nvCxnSpPr>
        <p:spPr>
          <a:xfrm>
            <a:off x="1198818" y="1700583"/>
            <a:ext cx="6409547"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cxnSp>
        <p:nvCxnSpPr>
          <p:cNvPr id="21" name="直接连接符 20"/>
          <p:cNvCxnSpPr/>
          <p:nvPr/>
        </p:nvCxnSpPr>
        <p:spPr>
          <a:xfrm>
            <a:off x="11643048" y="5805573"/>
            <a:ext cx="0" cy="28807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7884797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up)">
                                      <p:cBhvr>
                                        <p:cTn id="7" dur="500"/>
                                        <p:tgtEl>
                                          <p:spTgt spid="21"/>
                                        </p:tgtEl>
                                      </p:cBhvr>
                                    </p:animEffect>
                                  </p:childTnLst>
                                </p:cTn>
                              </p:par>
                              <p:par>
                                <p:cTn id="8" presetID="22" presetClass="entr" presetSubtype="8"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left)">
                                      <p:cBhvr>
                                        <p:cTn id="10" dur="500"/>
                                        <p:tgtEl>
                                          <p:spTgt spid="17"/>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为什么要建设个人品牌</a:t>
            </a:r>
          </a:p>
        </p:txBody>
      </p:sp>
      <p:cxnSp>
        <p:nvCxnSpPr>
          <p:cNvPr id="5" name="直接连接符 4"/>
          <p:cNvCxnSpPr/>
          <p:nvPr/>
        </p:nvCxnSpPr>
        <p:spPr>
          <a:xfrm>
            <a:off x="1051010" y="1700583"/>
            <a:ext cx="0" cy="439306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sp>
        <p:nvSpPr>
          <p:cNvPr id="20" name="TextBox 19"/>
          <p:cNvSpPr txBox="1"/>
          <p:nvPr/>
        </p:nvSpPr>
        <p:spPr>
          <a:xfrm>
            <a:off x="593119" y="1952712"/>
            <a:ext cx="461665" cy="4347690"/>
          </a:xfrm>
          <a:prstGeom prst="rect">
            <a:avLst/>
          </a:prstGeom>
          <a:noFill/>
        </p:spPr>
        <p:txBody>
          <a:bodyPr vert="eaVert" wrap="square" rtlCol="0">
            <a:spAutoFit/>
          </a:bodyPr>
          <a:lstStyle/>
          <a:p>
            <a:pPr algn="ctr"/>
            <a:r>
              <a:rPr lang="zh-CN" altLang="en-US" spc="150" dirty="0">
                <a:solidFill>
                  <a:srgbClr val="FC6204"/>
                </a:solidFill>
                <a:latin typeface="微软雅黑" pitchFamily="34" charset="-122"/>
                <a:ea typeface="微软雅黑" pitchFamily="34" charset="-122"/>
              </a:rPr>
              <a:t>你自己才是个人品牌最大的受益者</a:t>
            </a:r>
            <a:endParaRPr lang="en-US" spc="150" dirty="0">
              <a:solidFill>
                <a:srgbClr val="FC6204"/>
              </a:solidFill>
              <a:latin typeface="微软雅黑" pitchFamily="34" charset="-122"/>
              <a:ea typeface="微软雅黑" pitchFamily="34" charset="-122"/>
            </a:endParaRPr>
          </a:p>
        </p:txBody>
      </p:sp>
      <p:sp>
        <p:nvSpPr>
          <p:cNvPr id="10" name="椭圆 9"/>
          <p:cNvSpPr/>
          <p:nvPr/>
        </p:nvSpPr>
        <p:spPr>
          <a:xfrm>
            <a:off x="910749" y="6885388"/>
            <a:ext cx="288038" cy="2880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pic>
        <p:nvPicPr>
          <p:cNvPr id="4102" name="Picture 6" descr="D:\Teliss_Tong\Copy\定期备份\工作备份\！PPT图片及版面资源\06-PPT精选插图\03-人物\_2_~1.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918992" y="902577"/>
            <a:ext cx="6439830" cy="4284261"/>
          </a:xfrm>
          <a:prstGeom prst="rect">
            <a:avLst/>
          </a:prstGeom>
          <a:noFill/>
          <a:ln w="28575">
            <a:solidFill>
              <a:srgbClr val="FF0066"/>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4" name="Text Box 44"/>
          <p:cNvSpPr txBox="1">
            <a:spLocks noChangeArrowheads="1"/>
          </p:cNvSpPr>
          <p:nvPr/>
        </p:nvSpPr>
        <p:spPr bwMode="auto">
          <a:xfrm>
            <a:off x="8688625" y="2132687"/>
            <a:ext cx="3168765" cy="241943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个人品牌是由内而外的，是一个人素质的综合展现。我们常说，一个人在公司打工，不断提高个人素质，</a:t>
            </a:r>
            <a:r>
              <a:rPr lang="zh-CN" altLang="en-US" b="1" dirty="0">
                <a:solidFill>
                  <a:srgbClr val="FF0000"/>
                </a:solidFill>
              </a:rPr>
              <a:t>努力做好工作的最大受益者是自己</a:t>
            </a:r>
            <a:r>
              <a:rPr lang="zh-CN" altLang="en-US" dirty="0">
                <a:solidFill>
                  <a:schemeClr val="tx1">
                    <a:lumMod val="65000"/>
                    <a:lumOff val="35000"/>
                  </a:schemeClr>
                </a:solidFill>
              </a:rPr>
              <a:t>，因为这样有助于树立自己的个人品牌，赢得丰厚的薪水和广阔的职场空间。</a:t>
            </a:r>
            <a:endParaRPr lang="en-US" dirty="0">
              <a:solidFill>
                <a:schemeClr val="tx1">
                  <a:lumMod val="65000"/>
                  <a:lumOff val="35000"/>
                </a:schemeClr>
              </a:solidFill>
            </a:endParaRPr>
          </a:p>
        </p:txBody>
      </p:sp>
      <p:cxnSp>
        <p:nvCxnSpPr>
          <p:cNvPr id="25" name="直接连接符 24"/>
          <p:cNvCxnSpPr/>
          <p:nvPr/>
        </p:nvCxnSpPr>
        <p:spPr>
          <a:xfrm>
            <a:off x="1198818" y="1700583"/>
            <a:ext cx="576139"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cxnSp>
        <p:nvCxnSpPr>
          <p:cNvPr id="26" name="直接连接符 25"/>
          <p:cNvCxnSpPr/>
          <p:nvPr/>
        </p:nvCxnSpPr>
        <p:spPr>
          <a:xfrm>
            <a:off x="11643048" y="4552126"/>
            <a:ext cx="0" cy="1541517"/>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cxnSp>
        <p:nvCxnSpPr>
          <p:cNvPr id="33" name="直接连接符 32"/>
          <p:cNvCxnSpPr/>
          <p:nvPr/>
        </p:nvCxnSpPr>
        <p:spPr>
          <a:xfrm>
            <a:off x="8544591" y="1700583"/>
            <a:ext cx="3098457"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33077919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grpId="0" nodeType="afterEffect">
                                  <p:stCondLst>
                                    <p:cond delay="0"/>
                                  </p:stCondLst>
                                  <p:childTnLst>
                                    <p:animMotion origin="layout" path="M -2.11932E-6 -2.22045E-16 L -2.11932E-6 -0.71389 " pathEditMode="relative" rAng="0" ptsTypes="AA">
                                      <p:cBhvr>
                                        <p:cTn id="6" dur="500" fill="hold"/>
                                        <p:tgtEl>
                                          <p:spTgt spid="10"/>
                                        </p:tgtEl>
                                        <p:attrNameLst>
                                          <p:attrName>ppt_x</p:attrName>
                                          <p:attrName>ppt_y</p:attrName>
                                        </p:attrNameLst>
                                      </p:cBhvr>
                                      <p:rCtr x="0" y="-35694"/>
                                    </p:animMotion>
                                  </p:childTnLst>
                                </p:cTn>
                              </p:par>
                            </p:childTnLst>
                          </p:cTn>
                        </p:par>
                        <p:par>
                          <p:cTn id="7" fill="hold">
                            <p:stCondLst>
                              <p:cond delay="500"/>
                            </p:stCondLst>
                            <p:childTnLst>
                              <p:par>
                                <p:cTn id="8" presetID="47" presetClass="entr" presetSubtype="0" fill="hold" grpId="0" nodeType="after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1000"/>
                                        <p:tgtEl>
                                          <p:spTgt spid="20"/>
                                        </p:tgtEl>
                                      </p:cBhvr>
                                    </p:animEffect>
                                    <p:anim calcmode="lin" valueType="num">
                                      <p:cBhvr>
                                        <p:cTn id="11" dur="1000" fill="hold"/>
                                        <p:tgtEl>
                                          <p:spTgt spid="20"/>
                                        </p:tgtEl>
                                        <p:attrNameLst>
                                          <p:attrName>ppt_x</p:attrName>
                                        </p:attrNameLst>
                                      </p:cBhvr>
                                      <p:tavLst>
                                        <p:tav tm="0">
                                          <p:val>
                                            <p:strVal val="#ppt_x"/>
                                          </p:val>
                                        </p:tav>
                                        <p:tav tm="100000">
                                          <p:val>
                                            <p:strVal val="#ppt_x"/>
                                          </p:val>
                                        </p:tav>
                                      </p:tavLst>
                                    </p:anim>
                                    <p:anim calcmode="lin" valueType="num">
                                      <p:cBhvr>
                                        <p:cTn id="12" dur="1000" fill="hold"/>
                                        <p:tgtEl>
                                          <p:spTgt spid="20"/>
                                        </p:tgtEl>
                                        <p:attrNameLst>
                                          <p:attrName>ppt_y</p:attrName>
                                        </p:attrNameLst>
                                      </p:cBhvr>
                                      <p:tavLst>
                                        <p:tav tm="0">
                                          <p:val>
                                            <p:strVal val="#ppt_y-.1"/>
                                          </p:val>
                                        </p:tav>
                                        <p:tav tm="100000">
                                          <p:val>
                                            <p:strVal val="#ppt_y"/>
                                          </p:val>
                                        </p:tav>
                                      </p:tavLst>
                                    </p:anim>
                                  </p:childTnLst>
                                </p:cTn>
                              </p:par>
                            </p:childTnLst>
                          </p:cTn>
                        </p:par>
                        <p:par>
                          <p:cTn id="13" fill="hold">
                            <p:stCondLst>
                              <p:cond delay="1500"/>
                            </p:stCondLst>
                            <p:childTnLst>
                              <p:par>
                                <p:cTn id="14" presetID="22" presetClass="entr" presetSubtype="8" fill="hold"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wipe(left)">
                                      <p:cBhvr>
                                        <p:cTn id="16" dur="500"/>
                                        <p:tgtEl>
                                          <p:spTgt spid="25"/>
                                        </p:tgtEl>
                                      </p:cBhvr>
                                    </p:animEffect>
                                  </p:childTnLst>
                                </p:cTn>
                              </p:par>
                              <p:par>
                                <p:cTn id="17" presetID="22" presetClass="entr" presetSubtype="8" fill="hold" nodeType="with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left)">
                                      <p:cBhvr>
                                        <p:cTn id="19" dur="500"/>
                                        <p:tgtEl>
                                          <p:spTgt spid="33"/>
                                        </p:tgtEl>
                                      </p:cBhvr>
                                    </p:animEffect>
                                  </p:childTnLst>
                                </p:cTn>
                              </p:par>
                              <p:par>
                                <p:cTn id="20" presetID="22" presetClass="entr" presetSubtype="1"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wipe(up)">
                                      <p:cBhvr>
                                        <p:cTn id="22" dur="500"/>
                                        <p:tgtEl>
                                          <p:spTgt spid="26"/>
                                        </p:tgtEl>
                                      </p:cBhvr>
                                    </p:animEffect>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1000"/>
                                        <p:tgtEl>
                                          <p:spTgt spid="24"/>
                                        </p:tgtEl>
                                      </p:cBhvr>
                                    </p:animEffect>
                                    <p:anim calcmode="lin" valueType="num">
                                      <p:cBhvr>
                                        <p:cTn id="27" dur="1000" fill="hold"/>
                                        <p:tgtEl>
                                          <p:spTgt spid="24"/>
                                        </p:tgtEl>
                                        <p:attrNameLst>
                                          <p:attrName>ppt_x</p:attrName>
                                        </p:attrNameLst>
                                      </p:cBhvr>
                                      <p:tavLst>
                                        <p:tav tm="0">
                                          <p:val>
                                            <p:strVal val="#ppt_x"/>
                                          </p:val>
                                        </p:tav>
                                        <p:tav tm="100000">
                                          <p:val>
                                            <p:strVal val="#ppt_x"/>
                                          </p:val>
                                        </p:tav>
                                      </p:tavLst>
                                    </p:anim>
                                    <p:anim calcmode="lin" valueType="num">
                                      <p:cBhvr>
                                        <p:cTn id="28" dur="1000" fill="hold"/>
                                        <p:tgtEl>
                                          <p:spTgt spid="24"/>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0"/>
                                  </p:stCondLst>
                                  <p:childTnLst>
                                    <p:set>
                                      <p:cBhvr>
                                        <p:cTn id="30" dur="1" fill="hold">
                                          <p:stCondLst>
                                            <p:cond delay="0"/>
                                          </p:stCondLst>
                                        </p:cTn>
                                        <p:tgtEl>
                                          <p:spTgt spid="4102"/>
                                        </p:tgtEl>
                                        <p:attrNameLst>
                                          <p:attrName>style.visibility</p:attrName>
                                        </p:attrNameLst>
                                      </p:cBhvr>
                                      <p:to>
                                        <p:strVal val="visible"/>
                                      </p:to>
                                    </p:set>
                                    <p:animEffect transition="in" filter="fade">
                                      <p:cBhvr>
                                        <p:cTn id="31" dur="1000"/>
                                        <p:tgtEl>
                                          <p:spTgt spid="4102"/>
                                        </p:tgtEl>
                                      </p:cBhvr>
                                    </p:animEffect>
                                    <p:anim calcmode="lin" valueType="num">
                                      <p:cBhvr>
                                        <p:cTn id="32" dur="1000" fill="hold"/>
                                        <p:tgtEl>
                                          <p:spTgt spid="4102"/>
                                        </p:tgtEl>
                                        <p:attrNameLst>
                                          <p:attrName>ppt_x</p:attrName>
                                        </p:attrNameLst>
                                      </p:cBhvr>
                                      <p:tavLst>
                                        <p:tav tm="0">
                                          <p:val>
                                            <p:strVal val="#ppt_x"/>
                                          </p:val>
                                        </p:tav>
                                        <p:tav tm="100000">
                                          <p:val>
                                            <p:strVal val="#ppt_x"/>
                                          </p:val>
                                        </p:tav>
                                      </p:tavLst>
                                    </p:anim>
                                    <p:anim calcmode="lin" valueType="num">
                                      <p:cBhvr>
                                        <p:cTn id="33" dur="1000" fill="hold"/>
                                        <p:tgtEl>
                                          <p:spTgt spid="410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0" grpId="0" animBg="1"/>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为什么要建设个人品牌</a:t>
            </a:r>
          </a:p>
        </p:txBody>
      </p:sp>
      <p:cxnSp>
        <p:nvCxnSpPr>
          <p:cNvPr id="5" name="直接连接符 4"/>
          <p:cNvCxnSpPr/>
          <p:nvPr/>
        </p:nvCxnSpPr>
        <p:spPr>
          <a:xfrm>
            <a:off x="1051010" y="1700583"/>
            <a:ext cx="0" cy="439306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a:noFill/>
              </a14:hiddenFill>
            </a:ext>
          </a:extLst>
        </p:spPr>
      </p:cxnSp>
      <p:sp>
        <p:nvSpPr>
          <p:cNvPr id="20" name="TextBox 19"/>
          <p:cNvSpPr txBox="1"/>
          <p:nvPr/>
        </p:nvSpPr>
        <p:spPr>
          <a:xfrm>
            <a:off x="593119" y="1952712"/>
            <a:ext cx="461665" cy="4347690"/>
          </a:xfrm>
          <a:prstGeom prst="rect">
            <a:avLst/>
          </a:prstGeom>
          <a:noFill/>
        </p:spPr>
        <p:txBody>
          <a:bodyPr vert="eaVert" wrap="square" rtlCol="0">
            <a:spAutoFit/>
          </a:bodyPr>
          <a:lstStyle/>
          <a:p>
            <a:pPr algn="ctr"/>
            <a:r>
              <a:rPr lang="zh-CN" altLang="en-US" spc="150" dirty="0">
                <a:solidFill>
                  <a:srgbClr val="FC6204"/>
                </a:solidFill>
                <a:latin typeface="微软雅黑" pitchFamily="34" charset="-122"/>
                <a:ea typeface="微软雅黑" pitchFamily="34" charset="-122"/>
              </a:rPr>
              <a:t>你自己才是个人品牌最大的受益者</a:t>
            </a:r>
            <a:endParaRPr lang="en-US" spc="150" dirty="0">
              <a:solidFill>
                <a:srgbClr val="FC6204"/>
              </a:solidFill>
              <a:latin typeface="微软雅黑" pitchFamily="34" charset="-122"/>
              <a:ea typeface="微软雅黑" pitchFamily="34" charset="-122"/>
            </a:endParaRPr>
          </a:p>
        </p:txBody>
      </p:sp>
      <p:pic>
        <p:nvPicPr>
          <p:cNvPr id="4100" name="Picture 4" descr="C:\Users\user\Desktop\未标题-1 拷贝.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719427" y="237074"/>
            <a:ext cx="5562486" cy="6009741"/>
          </a:xfrm>
          <a:prstGeom prst="rect">
            <a:avLst/>
          </a:prstGeom>
          <a:noFill/>
          <a:extLst>
            <a:ext uri="{909E8E84-426E-40DD-AFC4-6F175D3DCCD1}">
              <a14:hiddenFill xmlns:a14="http://schemas.microsoft.com/office/drawing/2010/main">
                <a:solidFill>
                  <a:srgbClr val="FFFFFF"/>
                </a:solidFill>
              </a14:hiddenFill>
            </a:ext>
          </a:extLst>
        </p:spPr>
      </p:pic>
      <p:grpSp>
        <p:nvGrpSpPr>
          <p:cNvPr id="18" name="组合 17"/>
          <p:cNvGrpSpPr/>
          <p:nvPr/>
        </p:nvGrpSpPr>
        <p:grpSpPr>
          <a:xfrm>
            <a:off x="9048712" y="-603973"/>
            <a:ext cx="3492455" cy="3492455"/>
            <a:chOff x="3824661" y="1640915"/>
            <a:chExt cx="3492000" cy="3492000"/>
          </a:xfrm>
        </p:grpSpPr>
        <p:grpSp>
          <p:nvGrpSpPr>
            <p:cNvPr id="19" name="组合 18"/>
            <p:cNvGrpSpPr/>
            <p:nvPr/>
          </p:nvGrpSpPr>
          <p:grpSpPr>
            <a:xfrm>
              <a:off x="3824661" y="1640915"/>
              <a:ext cx="3492000" cy="3492000"/>
              <a:chOff x="3744276" y="791994"/>
              <a:chExt cx="3492000" cy="3492000"/>
            </a:xfrm>
          </p:grpSpPr>
          <p:sp>
            <p:nvSpPr>
              <p:cNvPr id="22" name="椭圆 21"/>
              <p:cNvSpPr/>
              <p:nvPr/>
            </p:nvSpPr>
            <p:spPr>
              <a:xfrm>
                <a:off x="3744276" y="791994"/>
                <a:ext cx="3492000" cy="3492000"/>
              </a:xfrm>
              <a:prstGeom prst="ellipse">
                <a:avLst/>
              </a:prstGeom>
              <a:solidFill>
                <a:srgbClr val="FF9679">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3924276" y="971994"/>
                <a:ext cx="3132000" cy="3132000"/>
              </a:xfrm>
              <a:prstGeom prst="ellipse">
                <a:avLst/>
              </a:prstGeom>
              <a:pattFill prst="ltUpDiag">
                <a:fgClr>
                  <a:srgbClr val="FF9679"/>
                </a:fgClr>
                <a:bgClr>
                  <a:srgbClr val="FF7955"/>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TextBox 20">
              <a:hlinkClick r:id="" action="ppaction://noaction"/>
            </p:cNvPr>
            <p:cNvSpPr txBox="1"/>
            <p:nvPr/>
          </p:nvSpPr>
          <p:spPr>
            <a:xfrm>
              <a:off x="4195989" y="2489910"/>
              <a:ext cx="2688664" cy="2031325"/>
            </a:xfrm>
            <a:prstGeom prst="rect">
              <a:avLst/>
            </a:prstGeom>
            <a:noFill/>
          </p:spPr>
          <p:txBody>
            <a:bodyPr wrap="square" rtlCol="0">
              <a:spAutoFit/>
            </a:bodyPr>
            <a:lstStyle/>
            <a:p>
              <a:pPr algn="ctr"/>
              <a:r>
                <a:rPr lang="zh-CN" altLang="en-US" sz="1400" dirty="0">
                  <a:solidFill>
                    <a:schemeClr val="bg1"/>
                  </a:solidFill>
                  <a:latin typeface="微软雅黑" pitchFamily="34" charset="-122"/>
                  <a:ea typeface="微软雅黑" pitchFamily="34" charset="-122"/>
                </a:rPr>
                <a:t>但是，很多人不会这样想，老是觉得这种观念很空，个人品牌谁会看得见？职场空间在哪？不如寻找机会“偷闲”，轻松轻松，至于工作，则只要混得过去就可以了，而且是做一天和尚撞一天钟，能混一天算一天。这就是未能体会个人品牌重要性的一个典型表现。</a:t>
              </a:r>
            </a:p>
          </p:txBody>
        </p:sp>
      </p:grpSp>
      <p:sp>
        <p:nvSpPr>
          <p:cNvPr id="13" name="椭圆 12"/>
          <p:cNvSpPr/>
          <p:nvPr/>
        </p:nvSpPr>
        <p:spPr>
          <a:xfrm>
            <a:off x="910765" y="1980011"/>
            <a:ext cx="288038" cy="2880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Tree>
    <p:extLst>
      <p:ext uri="{BB962C8B-B14F-4D97-AF65-F5344CB8AC3E}">
        <p14:creationId xmlns:p14="http://schemas.microsoft.com/office/powerpoint/2010/main" val="19703195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 calcmode="lin" valueType="num">
                                      <p:cBhvr>
                                        <p:cTn id="9" dur="500" fill="hold"/>
                                        <p:tgtEl>
                                          <p:spTgt spid="18"/>
                                        </p:tgtEl>
                                        <p:attrNameLst>
                                          <p:attrName>ppt_x</p:attrName>
                                        </p:attrNameLst>
                                      </p:cBhvr>
                                      <p:tavLst>
                                        <p:tav tm="0">
                                          <p:val>
                                            <p:fltVal val="0.5"/>
                                          </p:val>
                                        </p:tav>
                                        <p:tav tm="100000">
                                          <p:val>
                                            <p:strVal val="#ppt_x"/>
                                          </p:val>
                                        </p:tav>
                                      </p:tavLst>
                                    </p:anim>
                                    <p:anim calcmode="lin" valueType="num">
                                      <p:cBhvr>
                                        <p:cTn id="10" dur="500" fill="hold"/>
                                        <p:tgtEl>
                                          <p:spTgt spid="18"/>
                                        </p:tgtEl>
                                        <p:attrNameLst>
                                          <p:attrName>ppt_y</p:attrName>
                                        </p:attrNameLst>
                                      </p:cBhvr>
                                      <p:tavLst>
                                        <p:tav tm="0">
                                          <p:val>
                                            <p:fltVal val="0.5"/>
                                          </p:val>
                                        </p:tav>
                                        <p:tav tm="100000">
                                          <p:val>
                                            <p:strVal val="#ppt_y"/>
                                          </p:val>
                                        </p:tav>
                                      </p:tavLst>
                                    </p:anim>
                                  </p:childTnLst>
                                </p:cTn>
                              </p:par>
                              <p:par>
                                <p:cTn id="11" presetID="6" presetClass="emph" presetSubtype="0" autoRev="1" fill="hold" nodeType="withEffect">
                                  <p:stCondLst>
                                    <p:cond delay="500"/>
                                  </p:stCondLst>
                                  <p:childTnLst>
                                    <p:animScale>
                                      <p:cBhvr>
                                        <p:cTn id="12" dur="150" fill="hold"/>
                                        <p:tgtEl>
                                          <p:spTgt spid="18"/>
                                        </p:tgtEl>
                                      </p:cBhvr>
                                      <p:by x="108000" y="108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5229</TotalTime>
  <Words>4934</Words>
  <Application>Microsoft Office PowerPoint</Application>
  <PresentationFormat>自定义</PresentationFormat>
  <Paragraphs>256</Paragraphs>
  <Slides>51</Slides>
  <Notes>1</Notes>
  <HiddenSlides>0</HiddenSlides>
  <MMClips>0</MMClips>
  <ScaleCrop>false</ScaleCrop>
  <HeadingPairs>
    <vt:vector size="4" baseType="variant">
      <vt:variant>
        <vt:lpstr>主题</vt:lpstr>
      </vt:variant>
      <vt:variant>
        <vt:i4>1</vt:i4>
      </vt:variant>
      <vt:variant>
        <vt:lpstr>幻灯片标题</vt:lpstr>
      </vt:variant>
      <vt:variant>
        <vt:i4>51</vt:i4>
      </vt:variant>
    </vt:vector>
  </HeadingPairs>
  <TitlesOfParts>
    <vt:vector size="52" baseType="lpstr">
      <vt:lpstr>Office 主题</vt:lpstr>
      <vt:lpstr>PowerPoint 演示文稿</vt:lpstr>
      <vt:lpstr>目录</vt:lpstr>
      <vt:lpstr>目录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目录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目录</vt:lpstr>
      <vt:lpstr>PowerPoint 演示文稿</vt:lpstr>
      <vt:lpstr>PowerPoint 演示文稿</vt:lpstr>
      <vt:lpstr>PowerPoint 演示文稿</vt:lpstr>
      <vt:lpstr>PowerPoint 演示文稿</vt:lpstr>
      <vt:lpstr>目录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YANGS</cp:lastModifiedBy>
  <cp:revision>718</cp:revision>
  <dcterms:modified xsi:type="dcterms:W3CDTF">2014-12-09T12:29:43Z</dcterms:modified>
</cp:coreProperties>
</file>