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57" r:id="rId4"/>
    <p:sldId id="258" r:id="rId5"/>
    <p:sldId id="261" r:id="rId6"/>
    <p:sldId id="260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551" userDrawn="1">
          <p15:clr>
            <a:srgbClr val="A4A3A4"/>
          </p15:clr>
        </p15:guide>
        <p15:guide id="4" pos="4883" userDrawn="1">
          <p15:clr>
            <a:srgbClr val="A4A3A4"/>
          </p15:clr>
        </p15:guide>
        <p15:guide id="5" orient="horz" pos="777" userDrawn="1">
          <p15:clr>
            <a:srgbClr val="A4A3A4"/>
          </p15:clr>
        </p15:guide>
        <p15:guide id="6" orient="horz" pos="25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9E9"/>
    <a:srgbClr val="C00000"/>
    <a:srgbClr val="DA0000"/>
    <a:srgbClr val="BF471C"/>
    <a:srgbClr val="F15A24"/>
    <a:srgbClr val="F34B29"/>
    <a:srgbClr val="EA0000"/>
    <a:srgbClr val="D60000"/>
    <a:srgbClr val="9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32" autoAdjust="0"/>
    <p:restoredTop sz="94790" autoAdjust="0"/>
  </p:normalViewPr>
  <p:slideViewPr>
    <p:cSldViewPr snapToGrid="0" showGuides="1">
      <p:cViewPr varScale="1">
        <p:scale>
          <a:sx n="113" d="100"/>
          <a:sy n="113" d="100"/>
        </p:scale>
        <p:origin x="822" y="96"/>
      </p:cViewPr>
      <p:guideLst>
        <p:guide pos="551"/>
        <p:guide pos="4883"/>
        <p:guide orient="horz" pos="777"/>
        <p:guide orient="horz" pos="25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74ED3-CCA9-42C5-BF2B-210D567A7710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7027A-9449-4B2C-B5F6-36A9C034DC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0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7027A-9449-4B2C-B5F6-36A9C034DCE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432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7027A-9449-4B2C-B5F6-36A9C034DCE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85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6281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7F7E2-C494-4831-AD33-1306483F09B7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09501-67D8-4937-B199-BE4FB42E0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5286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7F7E2-C494-4831-AD33-1306483F09B7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09501-67D8-4937-B199-BE4FB42E0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985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7F7E2-C494-4831-AD33-1306483F09B7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09501-67D8-4937-B199-BE4FB42E0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194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7907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7899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4503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8567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8213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2511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3850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457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7F7E2-C494-4831-AD33-1306483F09B7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09501-67D8-4937-B199-BE4FB42E0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725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2744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4976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905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7F7E2-C494-4831-AD33-1306483F09B7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09501-67D8-4937-B199-BE4FB42E0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014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7F7E2-C494-4831-AD33-1306483F09B7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09501-67D8-4937-B199-BE4FB42E0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4701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7F7E2-C494-4831-AD33-1306483F09B7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09501-67D8-4937-B199-BE4FB42E0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548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7F7E2-C494-4831-AD33-1306483F09B7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09501-67D8-4937-B199-BE4FB42E0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150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7F7E2-C494-4831-AD33-1306483F09B7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09501-67D8-4937-B199-BE4FB42E0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23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7F7E2-C494-4831-AD33-1306483F09B7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09501-67D8-4937-B199-BE4FB42E0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78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7F7E2-C494-4831-AD33-1306483F09B7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09501-67D8-4937-B199-BE4FB42E0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033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7F7E2-C494-4831-AD33-1306483F09B7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09501-67D8-4937-B199-BE4FB42E0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80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579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jpg"/><Relationship Id="rId4" Type="http://schemas.microsoft.com/office/2007/relationships/hdphoto" Target="../media/hdphoto1.wdp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5695" b="89977" l="9961" r="899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34" y="263019"/>
            <a:ext cx="10058400" cy="4312146"/>
          </a:xfrm>
          <a:prstGeom prst="rect">
            <a:avLst/>
          </a:prstGeom>
        </p:spPr>
      </p:pic>
      <p:sp>
        <p:nvSpPr>
          <p:cNvPr id="31" name="梯形 30"/>
          <p:cNvSpPr/>
          <p:nvPr/>
        </p:nvSpPr>
        <p:spPr>
          <a:xfrm>
            <a:off x="-3372604" y="-87086"/>
            <a:ext cx="7730212" cy="6491404"/>
          </a:xfrm>
          <a:prstGeom prst="trapezoid">
            <a:avLst>
              <a:gd name="adj" fmla="val 44592"/>
            </a:avLst>
          </a:prstGeom>
          <a:solidFill>
            <a:schemeClr val="bg1">
              <a:lumMod val="7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119" y="2904501"/>
            <a:ext cx="4052161" cy="41998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50977" r="100000">
                        <a14:backgroundMark x1="78418" y1="10156" x2="95215" y2="74870"/>
                        <a14:backgroundMark x1="84766" y1="54557" x2="97070" y2="89453"/>
                        <a14:backgroundMark x1="80273" y1="60677" x2="84180" y2="71875"/>
                        <a14:backgroundMark x1="96973" y1="91797" x2="96777" y2="99870"/>
                        <a14:backgroundMark x1="87891" y1="8333" x2="99023" y2="42708"/>
                        <a14:backgroundMark x1="77832" y1="10156" x2="60156" y2="5990"/>
                        <a14:backgroundMark x1="75195" y1="18359" x2="70020" y2="21745"/>
                        <a14:backgroundMark x1="62695" y1="7943" x2="60156" y2="15625"/>
                        <a14:backgroundMark x1="68359" y1="11589" x2="67285" y2="13542"/>
                        <a14:backgroundMark x1="71582" y1="14063" x2="69824" y2="16016"/>
                        <a14:backgroundMark x1="60645" y1="14974" x2="62793" y2="16536"/>
                        <a14:backgroundMark x1="62012" y1="20573" x2="63574" y2="20964"/>
                        <a14:backgroundMark x1="61230" y1="19401" x2="62793" y2="205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3121" y="20291"/>
            <a:ext cx="9144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76" t="303" r="7197" b="-303"/>
          <a:stretch/>
        </p:blipFill>
        <p:spPr>
          <a:xfrm>
            <a:off x="6800226" y="2957201"/>
            <a:ext cx="2441517" cy="2533650"/>
          </a:xfrm>
          <a:prstGeom prst="triangle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24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44" t="681" r="25851" b="39546"/>
          <a:stretch/>
        </p:blipFill>
        <p:spPr>
          <a:xfrm>
            <a:off x="4252000" y="3237413"/>
            <a:ext cx="2440800" cy="2534400"/>
          </a:xfrm>
          <a:prstGeom prst="triangle">
            <a:avLst>
              <a:gd name="adj" fmla="val 47776"/>
            </a:avLst>
          </a:prstGeom>
        </p:spPr>
      </p:pic>
      <p:pic>
        <p:nvPicPr>
          <p:cNvPr id="16" name="图片 15"/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" t="-420" r="-1454" b="23434"/>
          <a:stretch/>
        </p:blipFill>
        <p:spPr>
          <a:xfrm>
            <a:off x="1446089" y="3250228"/>
            <a:ext cx="2440800" cy="2534400"/>
          </a:xfrm>
          <a:prstGeom prst="triangle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469872" y="2874023"/>
            <a:ext cx="2423178" cy="8507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208169" y="2836922"/>
            <a:ext cx="2395677" cy="8792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825353" y="3167449"/>
            <a:ext cx="2440799" cy="8922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442927" y="5784628"/>
            <a:ext cx="2405408" cy="8792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254500" y="5772722"/>
            <a:ext cx="2435224" cy="8792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800453" y="5479035"/>
            <a:ext cx="2438798" cy="8792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954350" y="730051"/>
            <a:ext cx="4805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当我们在看</a:t>
            </a:r>
            <a:r>
              <a:rPr lang="zh-CN" altLang="en-US" sz="6000" spc="300" dirty="0" smtClean="0">
                <a:solidFill>
                  <a:srgbClr val="C00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美剧</a:t>
            </a:r>
            <a:endParaRPr lang="zh-CN" altLang="en-US" sz="4400" spc="300" dirty="0">
              <a:solidFill>
                <a:srgbClr val="C00000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032718" y="1611942"/>
            <a:ext cx="4805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时，我们在看什么？</a:t>
            </a:r>
            <a:endParaRPr lang="zh-CN" altLang="en-US" sz="3200" spc="300" dirty="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052957" y="2196717"/>
            <a:ext cx="5744748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5679111" y="2087037"/>
            <a:ext cx="217432" cy="21743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92544" y="6115200"/>
            <a:ext cx="6627405" cy="268827"/>
          </a:xfrm>
          <a:prstGeom prst="rect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5400000">
            <a:off x="5744898" y="2146410"/>
            <a:ext cx="112148" cy="9668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0" t="5303"/>
          <a:stretch/>
        </p:blipFill>
        <p:spPr>
          <a:xfrm>
            <a:off x="2833625" y="3256669"/>
            <a:ext cx="2430000" cy="2534400"/>
          </a:xfrm>
          <a:prstGeom prst="flowChartMerge">
            <a:avLst/>
          </a:prstGeom>
        </p:spPr>
      </p:pic>
      <p:pic>
        <p:nvPicPr>
          <p:cNvPr id="9" name="图片 8"/>
          <p:cNvPicPr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0" r="37100"/>
          <a:stretch/>
        </p:blipFill>
        <p:spPr>
          <a:xfrm>
            <a:off x="5469872" y="2959708"/>
            <a:ext cx="2422732" cy="2527200"/>
          </a:xfrm>
          <a:prstGeom prst="flowChartMerge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7230148" y="5854090"/>
            <a:ext cx="4442740" cy="268827"/>
          </a:xfrm>
          <a:prstGeom prst="rect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6" t="-606" r="23990" b="606"/>
          <a:stretch/>
        </p:blipFill>
        <p:spPr>
          <a:xfrm>
            <a:off x="8198438" y="2907445"/>
            <a:ext cx="2406062" cy="2527200"/>
          </a:xfrm>
          <a:prstGeom prst="flowChartMerge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-19267" y="5999246"/>
            <a:ext cx="7162800" cy="26882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53"/>
          <p:cNvSpPr/>
          <p:nvPr/>
        </p:nvSpPr>
        <p:spPr>
          <a:xfrm flipH="1">
            <a:off x="6954996" y="5783963"/>
            <a:ext cx="478069" cy="597509"/>
          </a:xfrm>
          <a:prstGeom prst="parallelogram">
            <a:avLst>
              <a:gd name="adj" fmla="val 53841"/>
            </a:avLst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5400000">
            <a:off x="9434127" y="3238375"/>
            <a:ext cx="322346" cy="519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21"/>
          <p:cNvSpPr/>
          <p:nvPr/>
        </p:nvSpPr>
        <p:spPr>
          <a:xfrm flipH="1">
            <a:off x="6818300" y="5670564"/>
            <a:ext cx="478069" cy="597509"/>
          </a:xfrm>
          <a:prstGeom prst="parallelogram">
            <a:avLst>
              <a:gd name="adj" fmla="val 53841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11657416" y="5905499"/>
            <a:ext cx="534584" cy="220049"/>
          </a:xfrm>
          <a:prstGeom prst="rect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6384027"/>
            <a:ext cx="4252000" cy="481741"/>
          </a:xfrm>
          <a:prstGeom prst="rect">
            <a:avLst/>
          </a:prstGeom>
          <a:solidFill>
            <a:srgbClr val="E9E9E9"/>
          </a:solidFill>
          <a:ln>
            <a:solidFill>
              <a:srgbClr val="E9E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609" y="6270825"/>
            <a:ext cx="587936" cy="110648"/>
          </a:xfrm>
          <a:prstGeom prst="rect">
            <a:avLst/>
          </a:prstGeom>
          <a:solidFill>
            <a:srgbClr val="E9E9E9"/>
          </a:solidFill>
          <a:ln>
            <a:solidFill>
              <a:srgbClr val="E9E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044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0">
        <p15:prstTrans prst="pageCurlDouble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24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847540" y="2440097"/>
            <a:ext cx="207408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21</a:t>
            </a:r>
            <a:r>
              <a:rPr lang="zh-CN" altLang="en-US" sz="1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世界的长篇小说</a:t>
            </a:r>
            <a:endParaRPr lang="en-US" altLang="zh-CN" sz="16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5435" y="2785268"/>
            <a:ext cx="3592480" cy="1259634"/>
            <a:chOff x="1109239" y="2363289"/>
            <a:chExt cx="3592480" cy="1259634"/>
          </a:xfrm>
        </p:grpSpPr>
        <p:sp>
          <p:nvSpPr>
            <p:cNvPr id="8" name="文本框 7"/>
            <p:cNvSpPr txBox="1"/>
            <p:nvPr/>
          </p:nvSpPr>
          <p:spPr>
            <a:xfrm>
              <a:off x="1403701" y="2422594"/>
              <a:ext cx="3298018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美</a:t>
              </a:r>
              <a:r>
                <a:rPr lang="zh-CN" altLang="en-US" sz="72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剧</a:t>
              </a:r>
              <a:endParaRPr lang="en-US" altLang="zh-CN" sz="7200" b="1" dirty="0" smtClean="0">
                <a:solidFill>
                  <a:srgbClr val="C00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109239" y="2364378"/>
              <a:ext cx="917673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7200" b="1" dirty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[</a:t>
              </a:r>
              <a:endParaRPr lang="en-US" altLang="zh-CN" sz="7200" b="1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244475" y="2363289"/>
              <a:ext cx="917673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7200" b="1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]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68842" y="685800"/>
            <a:ext cx="6275399" cy="26468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600" b="1" dirty="0" err="1" smtClean="0">
                <a:solidFill>
                  <a:srgbClr val="C00000"/>
                </a:solidFill>
                <a:latin typeface="Gisha" panose="020B0802040204020203" pitchFamily="34" charset="-79"/>
                <a:ea typeface="华文琥珀" panose="02010800040101010101" pitchFamily="2" charset="-122"/>
                <a:cs typeface="Gisha" panose="020B0802040204020203" pitchFamily="34" charset="-79"/>
              </a:rPr>
              <a:t>Amer</a:t>
            </a:r>
            <a:endParaRPr lang="en-US" altLang="zh-CN" sz="16600" b="1" dirty="0" smtClean="0">
              <a:solidFill>
                <a:srgbClr val="C00000"/>
              </a:solidFill>
              <a:latin typeface="Gisha" panose="020B0802040204020203" pitchFamily="34" charset="-79"/>
              <a:ea typeface="华文琥珀" panose="02010800040101010101" pitchFamily="2" charset="-122"/>
              <a:cs typeface="Gisha" panose="020B0802040204020203" pitchFamily="34" charset="-79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68640" y="2382948"/>
            <a:ext cx="5097424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500" b="1" dirty="0" err="1" smtClean="0">
                <a:solidFill>
                  <a:srgbClr val="C00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ican</a:t>
            </a:r>
            <a:endParaRPr lang="en-US" altLang="zh-CN" sz="11500" b="1" dirty="0" smtClean="0">
              <a:solidFill>
                <a:srgbClr val="C00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12629" y="2484061"/>
            <a:ext cx="2308996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TV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8568" y="4412980"/>
            <a:ext cx="8642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美国人看到的是自己的生活和自己的欲望，中国人看到的是别人的生活和自己的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欲望</a:t>
            </a:r>
            <a:endParaRPr lang="zh-CN" altLang="en-US" dirty="0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18875" r="75563">
                        <a14:foregroundMark x1="64938" y1="40417" x2="70813" y2="53750"/>
                        <a14:foregroundMark x1="56813" y1="33667" x2="63625" y2="38500"/>
                        <a14:foregroundMark x1="65375" y1="9500" x2="65875" y2="8250"/>
                        <a14:foregroundMark x1="52250" y1="1667" x2="52250" y2="2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15" y="312198"/>
            <a:ext cx="9144000" cy="6858000"/>
          </a:xfrm>
          <a:prstGeom prst="rect">
            <a:avLst/>
          </a:prstGeom>
        </p:spPr>
      </p:pic>
      <p:sp>
        <p:nvSpPr>
          <p:cNvPr id="40" name="椭圆 39"/>
          <p:cNvSpPr/>
          <p:nvPr/>
        </p:nvSpPr>
        <p:spPr>
          <a:xfrm>
            <a:off x="216389" y="6371495"/>
            <a:ext cx="342408" cy="3424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8568" y="4054816"/>
            <a:ext cx="5446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美国人看到的美剧和中国人看到的美剧，不是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一回事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8569" y="5129308"/>
            <a:ext cx="8642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的真实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世界。因为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欲望无国界，所以美剧提供了生活方式的模板和复杂人性的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窥视孔</a:t>
            </a:r>
            <a:endParaRPr lang="en-US" altLang="zh-CN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568" y="4771144"/>
            <a:ext cx="10076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因为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“生活在别处”，所以别人的生活是酷炫得令人目不暇接的、类型和价值观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多元化</a:t>
            </a:r>
            <a:endParaRPr lang="en-US" altLang="zh-CN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8568" y="5487472"/>
            <a:ext cx="8642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比国产剧、韩剧、日剧更为赤裸。在这个世界里，物质更丰富，行为更极端，想象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更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98568" y="5845636"/>
            <a:ext cx="5959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奇谲，好人更复杂，坏人比好人更有趣。每种职业都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有戏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42001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5000">
        <p15:prstTrans prst="pageCurlDouble"/>
      </p:transition>
    </mc:Choice>
    <mc:Fallback xmlns="">
      <p:transition spd="slow" advClick="0" advTm="2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3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6" grpId="0"/>
      <p:bldP spid="17" grpId="0"/>
      <p:bldP spid="5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24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867617" y="2082623"/>
            <a:ext cx="207408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21</a:t>
            </a:r>
            <a:r>
              <a:rPr lang="zh-CN" altLang="en-US" sz="1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世界的长篇小说</a:t>
            </a:r>
            <a:endParaRPr lang="en-US" altLang="zh-CN" sz="16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195512" y="2427794"/>
            <a:ext cx="3592480" cy="1259634"/>
            <a:chOff x="1109239" y="2363289"/>
            <a:chExt cx="3592480" cy="1259634"/>
          </a:xfrm>
        </p:grpSpPr>
        <p:sp>
          <p:nvSpPr>
            <p:cNvPr id="13" name="文本框 12"/>
            <p:cNvSpPr txBox="1"/>
            <p:nvPr/>
          </p:nvSpPr>
          <p:spPr>
            <a:xfrm>
              <a:off x="1403701" y="2422594"/>
              <a:ext cx="3298018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美</a:t>
              </a:r>
              <a:r>
                <a:rPr lang="zh-CN" altLang="en-US" sz="72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剧</a:t>
              </a:r>
              <a:endParaRPr lang="en-US" altLang="zh-CN" sz="7200" b="1" dirty="0" smtClean="0">
                <a:solidFill>
                  <a:srgbClr val="C00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09239" y="2364378"/>
              <a:ext cx="917673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7200" b="1" dirty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[</a:t>
              </a:r>
              <a:endParaRPr lang="en-US" altLang="zh-CN" sz="7200" b="1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44475" y="2363289"/>
              <a:ext cx="917673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7200" b="1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]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88919" y="328326"/>
            <a:ext cx="6275399" cy="26468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600" b="1" dirty="0" err="1" smtClean="0">
                <a:solidFill>
                  <a:srgbClr val="C00000"/>
                </a:solidFill>
                <a:latin typeface="Gisha" panose="020B0802040204020203" pitchFamily="34" charset="-79"/>
                <a:ea typeface="华文琥珀" panose="02010800040101010101" pitchFamily="2" charset="-122"/>
                <a:cs typeface="Gisha" panose="020B0802040204020203" pitchFamily="34" charset="-79"/>
              </a:rPr>
              <a:t>Amer</a:t>
            </a:r>
            <a:endParaRPr lang="en-US" altLang="zh-CN" sz="16600" b="1" dirty="0" smtClean="0">
              <a:solidFill>
                <a:srgbClr val="C00000"/>
              </a:solidFill>
              <a:latin typeface="Gisha" panose="020B0802040204020203" pitchFamily="34" charset="-79"/>
              <a:ea typeface="华文琥珀" panose="02010800040101010101" pitchFamily="2" charset="-122"/>
              <a:cs typeface="Gisha" panose="020B0802040204020203" pitchFamily="34" charset="-79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632706" y="2126587"/>
            <a:ext cx="2308996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TV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688717" y="2025474"/>
            <a:ext cx="5097424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500" b="1" dirty="0" err="1" smtClean="0">
                <a:solidFill>
                  <a:srgbClr val="C00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ican</a:t>
            </a:r>
            <a:endParaRPr lang="en-US" altLang="zh-CN" sz="11500" b="1" dirty="0" smtClean="0">
              <a:solidFill>
                <a:srgbClr val="C00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85026" y="3629392"/>
            <a:ext cx="1077892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陈丹青看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《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欲望都市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》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而重新了解纽约，就像看王朔的连续剧而重新了解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中国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359" b="100000" l="37381" r="100000">
                        <a14:foregroundMark x1="81310" y1="97641" x2="63029" y2="97641"/>
                        <a14:backgroundMark x1="81446" y1="33757" x2="94679" y2="47187"/>
                        <a14:backgroundMark x1="94270" y1="51906" x2="96726" y2="816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1887" y="486580"/>
            <a:ext cx="8483915" cy="6371420"/>
          </a:xfrm>
          <a:prstGeom prst="rect">
            <a:avLst/>
          </a:prstGeom>
        </p:spPr>
      </p:pic>
      <p:sp>
        <p:nvSpPr>
          <p:cNvPr id="41" name="椭圆 40"/>
          <p:cNvSpPr/>
          <p:nvPr/>
        </p:nvSpPr>
        <p:spPr>
          <a:xfrm>
            <a:off x="216389" y="6371495"/>
            <a:ext cx="342408" cy="3424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337630" y="4017653"/>
            <a:ext cx="1136141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在他眼里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《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广告狂人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》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似的美剧主题会这么严肃、深沉、细腻，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这么现实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337630" y="4405914"/>
            <a:ext cx="100579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主义，其心理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深度处处让他想起陀思妥耶夫斯基和托尔斯泰。那种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规模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337630" y="4794175"/>
            <a:ext cx="100579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感、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复杂感，那种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从容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的叙述、那种人际关系的穿插变化，多舒服，各种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4337630" y="5182436"/>
            <a:ext cx="103690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微妙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的衔接，全是戏，主线、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副线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、伏笔、层次、对话、隐喻，还有深刻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337630" y="5570697"/>
            <a:ext cx="1181861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绝望与同情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——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这不就是长篇小说嘛！”与其说美剧是长篇小说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337630" y="5958958"/>
            <a:ext cx="729616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毋宁说欲望才是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21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世纪的长篇小说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。“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人永远想看见自己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，又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想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知道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37630" y="6347219"/>
            <a:ext cx="7296167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窗口里的男男女女在做什么”</a:t>
            </a:r>
          </a:p>
        </p:txBody>
      </p:sp>
    </p:spTree>
    <p:extLst>
      <p:ext uri="{BB962C8B-B14F-4D97-AF65-F5344CB8AC3E}">
        <p14:creationId xmlns:p14="http://schemas.microsoft.com/office/powerpoint/2010/main" val="2986691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5000">
        <p15:prstTrans prst="pageCurlDouble"/>
      </p:transition>
    </mc:Choice>
    <mc:Fallback xmlns="">
      <p:transition spd="slow" advTm="2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7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2" grpId="0"/>
      <p:bldP spid="43" grpId="0"/>
      <p:bldP spid="45" grpId="0"/>
      <p:bldP spid="46" grpId="0"/>
      <p:bldP spid="47" grpId="0"/>
      <p:bldP spid="4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653" l="24740" r="90000">
                        <a14:foregroundMark x1="41354" y1="98125" x2="35313" y2="98264"/>
                        <a14:foregroundMark x1="41615" y1="95833" x2="36042" y2="95625"/>
                        <a14:backgroundMark x1="38333" y1="33542" x2="29323" y2="46458"/>
                        <a14:backgroundMark x1="35781" y1="94653" x2="36615" y2="95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961" y="8303"/>
            <a:ext cx="9144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8303"/>
            <a:ext cx="12192000" cy="6867950"/>
          </a:xfrm>
          <a:prstGeom prst="rect">
            <a:avLst/>
          </a:prstGeom>
          <a:solidFill>
            <a:schemeClr val="accent3">
              <a:alpha val="24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457711"/>
            <a:ext cx="7778423" cy="3552936"/>
            <a:chOff x="-8221964" y="-2326055"/>
            <a:chExt cx="7778423" cy="3552936"/>
          </a:xfrm>
        </p:grpSpPr>
        <p:grpSp>
          <p:nvGrpSpPr>
            <p:cNvPr id="4" name="组合 3"/>
            <p:cNvGrpSpPr/>
            <p:nvPr/>
          </p:nvGrpSpPr>
          <p:grpSpPr>
            <a:xfrm>
              <a:off x="-8221964" y="-378944"/>
              <a:ext cx="3592480" cy="1259634"/>
              <a:chOff x="1109239" y="2363289"/>
              <a:chExt cx="3592480" cy="1259634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1403701" y="2422594"/>
                <a:ext cx="3298018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b="1" dirty="0">
                    <a:solidFill>
                      <a:srgbClr val="C00000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美</a:t>
                </a:r>
                <a:r>
                  <a:rPr lang="zh-CN" altLang="en-US" sz="7200" b="1" dirty="0" smtClean="0">
                    <a:solidFill>
                      <a:srgbClr val="C00000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剧</a:t>
                </a:r>
                <a:endParaRPr lang="en-US" altLang="zh-CN" sz="72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109239" y="2364378"/>
                <a:ext cx="917673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b="1" dirty="0"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[</a:t>
                </a:r>
                <a:endParaRPr lang="en-US" altLang="zh-CN" sz="7200" b="1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244475" y="2363289"/>
                <a:ext cx="917673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b="1" dirty="0" smtClean="0"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]</a:t>
                </a: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-7927502" y="-2326055"/>
              <a:ext cx="7483961" cy="26468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600" b="1" spc="300" dirty="0" err="1" smtClean="0">
                  <a:solidFill>
                    <a:srgbClr val="C00000"/>
                  </a:solidFill>
                  <a:latin typeface="Gisha" panose="020B0802040204020203" pitchFamily="34" charset="-79"/>
                  <a:ea typeface="华文琥珀" panose="02010800040101010101" pitchFamily="2" charset="-122"/>
                  <a:cs typeface="Gisha" panose="020B0802040204020203" pitchFamily="34" charset="-79"/>
                </a:rPr>
                <a:t>Favo</a:t>
              </a:r>
              <a:endParaRPr lang="en-US" altLang="zh-CN" sz="11500" b="1" spc="300" dirty="0" smtClean="0">
                <a:solidFill>
                  <a:srgbClr val="C00000"/>
                </a:solidFill>
                <a:latin typeface="Gisha" panose="020B0802040204020203" pitchFamily="34" charset="-79"/>
                <a:ea typeface="华文琥珀" panose="02010800040101010101" pitchFamily="2" charset="-122"/>
                <a:cs typeface="Gisha" panose="020B0802040204020203" pitchFamily="34" charset="-79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-5790643" y="-757896"/>
              <a:ext cx="5097424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r</a:t>
              </a:r>
              <a:r>
                <a:rPr lang="en-US" altLang="zh-CN" sz="88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i</a:t>
              </a:r>
              <a:r>
                <a:rPr lang="en-US" altLang="zh-CN" sz="96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t</a:t>
              </a:r>
              <a:r>
                <a:rPr lang="en-US" altLang="zh-CN" sz="115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e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-3411921" y="-635167"/>
              <a:ext cx="2308996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TV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09070" y="3558604"/>
            <a:ext cx="1140922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每个人都有一部自己最爱的美剧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9070" y="3907449"/>
            <a:ext cx="1140922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爱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看家长里短的有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《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摩登家庭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》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、</a:t>
            </a:r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《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绝望主妇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》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，爱看紧张刺激的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有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《24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小时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》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、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《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兄弟连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》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9070" y="4300922"/>
            <a:ext cx="1680733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爱看神神叨叨的有</a:t>
            </a:r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《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迷失</a:t>
            </a:r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》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、</a:t>
            </a:r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《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英雄</a:t>
            </a:r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》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，爱看血肉模糊的有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《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汉尼拔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》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、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《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杀手信徒</a:t>
            </a:r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》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9070" y="4694395"/>
            <a:ext cx="178308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爱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看耍酷扮帅的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有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《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广告狂人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》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、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《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真探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》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爱看帅哥美女的有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《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橘子郡</a:t>
            </a:r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》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、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《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尼基塔</a:t>
            </a:r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》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9070" y="5087868"/>
            <a:ext cx="1787413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这个名单列起来会无穷无尽，而且它们还在不断更新中，更不要说各种趣味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奇异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9070" y="5481341"/>
            <a:ext cx="1642633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价值观模糊的剧目了。这是一个令人目不暇接的、类型多元化的、价值观复杂的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世界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9070" y="5874812"/>
            <a:ext cx="1642633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似乎是虚幻的，也似乎是真实的。它在大洋彼岸上演，却影响着这边的人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16389" y="6371495"/>
            <a:ext cx="342408" cy="3424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88943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5000">
        <p15:prstTrans prst="pageCurlDouble"/>
      </p:transition>
    </mc:Choice>
    <mc:Fallback xmlns="">
      <p:transition spd="slow" advTm="2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9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2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3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8" grpId="0"/>
      <p:bldP spid="19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38313" y="4287487"/>
            <a:ext cx="795368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闺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蜜、极品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EX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、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ONS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、睡衣趴、单身夜、女权和身体权利、子女教育、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个人</a:t>
            </a:r>
            <a:endParaRPr lang="en-US" altLang="zh-CN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58274" y="5204352"/>
            <a:ext cx="6066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年轻人最善于说：你看，人家美剧都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这样</a:t>
            </a:r>
            <a:endParaRPr lang="en-US" altLang="zh-CN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16389" y="6371495"/>
            <a:ext cx="342408" cy="3424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4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14615" y="1064456"/>
            <a:ext cx="7778423" cy="3552936"/>
            <a:chOff x="-8221964" y="-2326055"/>
            <a:chExt cx="7778423" cy="3552936"/>
          </a:xfrm>
        </p:grpSpPr>
        <p:grpSp>
          <p:nvGrpSpPr>
            <p:cNvPr id="20" name="组合 19"/>
            <p:cNvGrpSpPr/>
            <p:nvPr/>
          </p:nvGrpSpPr>
          <p:grpSpPr>
            <a:xfrm>
              <a:off x="-8221964" y="-378944"/>
              <a:ext cx="3592480" cy="1259634"/>
              <a:chOff x="1109239" y="2363289"/>
              <a:chExt cx="3592480" cy="1259634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1403701" y="2422594"/>
                <a:ext cx="3298018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b="1" dirty="0">
                    <a:solidFill>
                      <a:srgbClr val="C00000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美</a:t>
                </a:r>
                <a:r>
                  <a:rPr lang="zh-CN" altLang="en-US" sz="7200" b="1" dirty="0" smtClean="0">
                    <a:solidFill>
                      <a:srgbClr val="C00000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剧</a:t>
                </a:r>
                <a:endParaRPr lang="en-US" altLang="zh-CN" sz="72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109239" y="2364378"/>
                <a:ext cx="917673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b="1" dirty="0"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[</a:t>
                </a:r>
                <a:endParaRPr lang="en-US" altLang="zh-CN" sz="7200" b="1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3244475" y="2363289"/>
                <a:ext cx="917673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b="1" dirty="0" smtClean="0"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]</a:t>
                </a: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-7927502" y="-2326055"/>
              <a:ext cx="7483961" cy="26468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600" b="1" spc="300" dirty="0" err="1" smtClean="0">
                  <a:solidFill>
                    <a:srgbClr val="C00000"/>
                  </a:solidFill>
                  <a:latin typeface="Gisha" panose="020B0802040204020203" pitchFamily="34" charset="-79"/>
                  <a:ea typeface="华文琥珀" panose="02010800040101010101" pitchFamily="2" charset="-122"/>
                  <a:cs typeface="Gisha" panose="020B0802040204020203" pitchFamily="34" charset="-79"/>
                </a:rPr>
                <a:t>Favo</a:t>
              </a:r>
              <a:endParaRPr lang="en-US" altLang="zh-CN" sz="11500" b="1" spc="300" dirty="0" smtClean="0">
                <a:solidFill>
                  <a:srgbClr val="C00000"/>
                </a:solidFill>
                <a:latin typeface="Gisha" panose="020B0802040204020203" pitchFamily="34" charset="-79"/>
                <a:ea typeface="华文琥珀" panose="02010800040101010101" pitchFamily="2" charset="-122"/>
                <a:cs typeface="Gisha" panose="020B0802040204020203" pitchFamily="34" charset="-79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-5790643" y="-757896"/>
              <a:ext cx="5097424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r</a:t>
              </a:r>
              <a:r>
                <a:rPr lang="en-US" altLang="zh-CN" sz="88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i</a:t>
              </a:r>
              <a:r>
                <a:rPr lang="en-US" altLang="zh-CN" sz="96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t</a:t>
              </a:r>
              <a:r>
                <a:rPr lang="en-US" altLang="zh-CN" sz="115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e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-3411921" y="-635167"/>
              <a:ext cx="2308996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TV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5432" y="-589713"/>
            <a:ext cx="9447192" cy="1260635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258274" y="5592168"/>
            <a:ext cx="6066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更重要的是，他们从小的认知就浸润在美剧的世界里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811187" y="4725490"/>
            <a:ext cx="94471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隐私所有这一切都在中国涌现，它们的被接受很大程度上也有着美剧的助推作用</a:t>
            </a:r>
            <a:endParaRPr lang="en-US" altLang="zh-CN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056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5000">
        <p15:prstTrans prst="pageCurlDouble"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7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24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16389" y="6371495"/>
            <a:ext cx="342408" cy="3424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5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9657" y="457711"/>
            <a:ext cx="7778423" cy="3552936"/>
            <a:chOff x="-8221964" y="-2326055"/>
            <a:chExt cx="7778423" cy="3552936"/>
          </a:xfrm>
        </p:grpSpPr>
        <p:grpSp>
          <p:nvGrpSpPr>
            <p:cNvPr id="6" name="组合 5"/>
            <p:cNvGrpSpPr/>
            <p:nvPr/>
          </p:nvGrpSpPr>
          <p:grpSpPr>
            <a:xfrm>
              <a:off x="-8221964" y="-378944"/>
              <a:ext cx="3592480" cy="1259634"/>
              <a:chOff x="1109239" y="2363289"/>
              <a:chExt cx="3592480" cy="1259634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1403701" y="2422594"/>
                <a:ext cx="3298018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b="1" dirty="0">
                    <a:solidFill>
                      <a:srgbClr val="C00000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美</a:t>
                </a:r>
                <a:r>
                  <a:rPr lang="zh-CN" altLang="en-US" sz="7200" b="1" dirty="0" smtClean="0">
                    <a:solidFill>
                      <a:srgbClr val="C00000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剧</a:t>
                </a:r>
                <a:endParaRPr lang="en-US" altLang="zh-CN" sz="72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109239" y="2364378"/>
                <a:ext cx="917673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b="1" dirty="0"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[</a:t>
                </a:r>
                <a:endParaRPr lang="en-US" altLang="zh-CN" sz="7200" b="1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3244475" y="2363289"/>
                <a:ext cx="917673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b="1" dirty="0" smtClean="0"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]</a:t>
                </a: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-7927502" y="-2326055"/>
              <a:ext cx="7483961" cy="26468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600" b="1" spc="300" dirty="0" err="1" smtClean="0">
                  <a:solidFill>
                    <a:srgbClr val="C00000"/>
                  </a:solidFill>
                  <a:latin typeface="Gisha" panose="020B0802040204020203" pitchFamily="34" charset="-79"/>
                  <a:ea typeface="华文琥珀" panose="02010800040101010101" pitchFamily="2" charset="-122"/>
                  <a:cs typeface="Gisha" panose="020B0802040204020203" pitchFamily="34" charset="-79"/>
                </a:rPr>
                <a:t>Favo</a:t>
              </a:r>
              <a:endParaRPr lang="en-US" altLang="zh-CN" sz="11500" b="1" spc="300" dirty="0" smtClean="0">
                <a:solidFill>
                  <a:srgbClr val="C00000"/>
                </a:solidFill>
                <a:latin typeface="Gisha" panose="020B0802040204020203" pitchFamily="34" charset="-79"/>
                <a:ea typeface="华文琥珀" panose="02010800040101010101" pitchFamily="2" charset="-122"/>
                <a:cs typeface="Gisha" panose="020B0802040204020203" pitchFamily="34" charset="-79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-5790643" y="-757896"/>
              <a:ext cx="5097424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r</a:t>
              </a:r>
              <a:r>
                <a:rPr lang="en-US" altLang="zh-CN" sz="88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i</a:t>
              </a:r>
              <a:r>
                <a:rPr lang="en-US" altLang="zh-CN" sz="96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t</a:t>
              </a:r>
              <a:r>
                <a:rPr lang="en-US" altLang="zh-CN" sz="115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e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-3411921" y="-635167"/>
              <a:ext cx="2308996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TV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59657" y="3651240"/>
            <a:ext cx="8382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美剧的世界似乎比我们生活的世界还要真实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每个人的行为都有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动机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有逻辑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59657" y="4426602"/>
            <a:ext cx="8382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得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利益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，也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会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付出代价。有坏人逍遥法外，也有好人焦头烂额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有魅力的坏人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59657" y="4814283"/>
            <a:ext cx="781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总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有自己的哲学，似乎盗亦有道。好人会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为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正义出手，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但更多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时候是立足于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59657" y="5201964"/>
            <a:ext cx="8028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自己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的职业、角色、身份而做出判断，鲜少是为了一句宏大的口号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在美剧里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85" y="-171450"/>
            <a:ext cx="9372600" cy="702945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9657" y="4038921"/>
            <a:ext cx="8382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有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预谋也有意外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每个人都在为别人打算的时候也在为自己打算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为此他们会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获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9657" y="5977325"/>
            <a:ext cx="781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些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行为的存在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9657" y="5589645"/>
            <a:ext cx="781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我们看到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的是复杂多重的人性，你当然可以不认同那些行为，却无法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否认那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1640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5000">
        <p15:prstTrans prst="pageCurlDouble"/>
      </p:transition>
    </mc:Choice>
    <mc:Fallback xmlns="">
      <p:transition spd="slow" advTm="2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3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9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9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8" grpId="0"/>
      <p:bldP spid="14" grpId="0"/>
      <p:bldP spid="21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24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7150" y="-47625"/>
            <a:ext cx="11049000" cy="690562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16389" y="6371495"/>
            <a:ext cx="342408" cy="3424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6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736623" y="782743"/>
            <a:ext cx="7778423" cy="3552936"/>
            <a:chOff x="-8221964" y="-2326055"/>
            <a:chExt cx="7778423" cy="3552936"/>
          </a:xfrm>
        </p:grpSpPr>
        <p:grpSp>
          <p:nvGrpSpPr>
            <p:cNvPr id="13" name="组合 12"/>
            <p:cNvGrpSpPr/>
            <p:nvPr/>
          </p:nvGrpSpPr>
          <p:grpSpPr>
            <a:xfrm>
              <a:off x="-8221964" y="-378944"/>
              <a:ext cx="3592480" cy="1259634"/>
              <a:chOff x="1109239" y="2363289"/>
              <a:chExt cx="3592480" cy="1259634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403701" y="2422594"/>
                <a:ext cx="3298018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b="1" dirty="0">
                    <a:solidFill>
                      <a:srgbClr val="C00000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美</a:t>
                </a:r>
                <a:r>
                  <a:rPr lang="zh-CN" altLang="en-US" sz="7200" b="1" dirty="0" smtClean="0">
                    <a:solidFill>
                      <a:srgbClr val="C00000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剧</a:t>
                </a:r>
                <a:endParaRPr lang="en-US" altLang="zh-CN" sz="72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109239" y="2364378"/>
                <a:ext cx="917673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b="1" dirty="0"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[</a:t>
                </a:r>
                <a:endParaRPr lang="en-US" altLang="zh-CN" sz="7200" b="1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244475" y="2363289"/>
                <a:ext cx="917673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b="1" dirty="0" smtClean="0"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]</a:t>
                </a: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-7927502" y="-2326055"/>
              <a:ext cx="7483961" cy="26468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600" b="1" spc="300" dirty="0" err="1" smtClean="0">
                  <a:solidFill>
                    <a:srgbClr val="C00000"/>
                  </a:solidFill>
                  <a:latin typeface="Gisha" panose="020B0802040204020203" pitchFamily="34" charset="-79"/>
                  <a:ea typeface="华文琥珀" panose="02010800040101010101" pitchFamily="2" charset="-122"/>
                  <a:cs typeface="Gisha" panose="020B0802040204020203" pitchFamily="34" charset="-79"/>
                </a:rPr>
                <a:t>Favo</a:t>
              </a:r>
              <a:endParaRPr lang="en-US" altLang="zh-CN" sz="11500" b="1" spc="300" dirty="0" smtClean="0">
                <a:solidFill>
                  <a:srgbClr val="C00000"/>
                </a:solidFill>
                <a:latin typeface="Gisha" panose="020B0802040204020203" pitchFamily="34" charset="-79"/>
                <a:ea typeface="华文琥珀" panose="02010800040101010101" pitchFamily="2" charset="-122"/>
                <a:cs typeface="Gisha" panose="020B0802040204020203" pitchFamily="34" charset="-79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-5790643" y="-757896"/>
              <a:ext cx="5097424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r</a:t>
              </a:r>
              <a:r>
                <a:rPr lang="en-US" altLang="zh-CN" sz="88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i</a:t>
              </a:r>
              <a:r>
                <a:rPr lang="en-US" altLang="zh-CN" sz="96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t</a:t>
              </a:r>
              <a:r>
                <a:rPr lang="en-US" altLang="zh-CN" sz="11500" b="1" dirty="0" smtClean="0">
                  <a:solidFill>
                    <a:srgbClr val="C0000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e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-3411921" y="-635167"/>
              <a:ext cx="2308996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TV</a:t>
              </a: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914856" y="4002410"/>
            <a:ext cx="8859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从历史、政治到战争，从史前、中世纪到未来，从地球到外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太空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14856" y="4395014"/>
            <a:ext cx="7071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美剧的涉猎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面无所不包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，它成为了看世界、拓展视野的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窗口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58688" y="4787618"/>
            <a:ext cx="8815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无论中国还是美国，大部分的电视观众并没有主动汲取知识的动力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02521" y="5180222"/>
            <a:ext cx="8873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他们对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世界的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看法很大程度上来自电视娱乐对他们的灌注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而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这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90186" y="5572826"/>
            <a:ext cx="7158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其中主要就是电视剧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。或许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是因为中国历史太过于悠久的原因，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我们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37090" y="5965430"/>
            <a:ext cx="6854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的电视剧都在关注自己的过去。如果你不想永远只知道唐宋元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明清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67350" y="6358033"/>
            <a:ext cx="951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那么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美剧便是一个很好的入口。</a:t>
            </a:r>
          </a:p>
        </p:txBody>
      </p:sp>
    </p:spTree>
    <p:extLst>
      <p:ext uri="{BB962C8B-B14F-4D97-AF65-F5344CB8AC3E}">
        <p14:creationId xmlns:p14="http://schemas.microsoft.com/office/powerpoint/2010/main" val="4215704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5000">
        <p15:prstTrans prst="pageCurlDouble"/>
      </p:transition>
    </mc:Choice>
    <mc:Fallback xmlns="">
      <p:transition spd="slow" advTm="2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8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2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allAtOnce"/>
      <p:bldP spid="21" grpId="0" build="allAtOnce"/>
      <p:bldP spid="22" grpId="0" build="allAtOnce"/>
      <p:bldP spid="24" grpId="0" build="allAtOnce"/>
      <p:bldP spid="25" grpId="0" build="allAtOnce"/>
      <p:bldP spid="26" grpId="0" build="allAtOnce"/>
      <p:bldP spid="2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24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61" b="92383" l="7988" r="93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63" y="894383"/>
            <a:ext cx="5432268" cy="562451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305830" y="2963091"/>
            <a:ext cx="57721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 </a:t>
            </a:r>
            <a:r>
              <a:rPr lang="zh-CN" altLang="en-US" sz="6600" dirty="0" smtClean="0">
                <a:solidFill>
                  <a:srgbClr val="C00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玩乐会</a:t>
            </a:r>
            <a:endParaRPr lang="zh-CN" altLang="en-US" sz="6600" dirty="0">
              <a:solidFill>
                <a:srgbClr val="C00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05830" y="3854669"/>
            <a:ext cx="57721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</a:t>
            </a:r>
            <a:r>
              <a:rPr lang="en-US" altLang="zh-CN" sz="6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55</a:t>
            </a:r>
            <a:r>
              <a:rPr lang="zh-CN" altLang="en-US" sz="6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期作品</a:t>
            </a:r>
            <a:endParaRPr lang="zh-CN" altLang="en-US" sz="66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0828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8000">
        <p15:prstTrans prst="pageCurlDouble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715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2570</TotalTime>
  <Words>1351</Words>
  <Application>Microsoft Office PowerPoint</Application>
  <PresentationFormat>宽屏</PresentationFormat>
  <Paragraphs>97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Meiryo</vt:lpstr>
      <vt:lpstr>冬青黑体简体中文 W3</vt:lpstr>
      <vt:lpstr>方正综艺简体</vt:lpstr>
      <vt:lpstr>华文琥珀</vt:lpstr>
      <vt:lpstr>宋体</vt:lpstr>
      <vt:lpstr>微软雅黑</vt:lpstr>
      <vt:lpstr>Arial</vt:lpstr>
      <vt:lpstr>Calibri</vt:lpstr>
      <vt:lpstr>Calibri Light</vt:lpstr>
      <vt:lpstr>Gisha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114</cp:revision>
  <dcterms:created xsi:type="dcterms:W3CDTF">2014-10-08T10:44:53Z</dcterms:created>
  <dcterms:modified xsi:type="dcterms:W3CDTF">2018-05-28T10:06:50Z</dcterms:modified>
</cp:coreProperties>
</file>