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8.jpg" ContentType="image/jpe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media/image54.JPG" ContentType="image/jpeg"/>
  <Override PartName="/ppt/media/image55.JPG" ContentType="image/jpeg"/>
  <Override PartName="/ppt/media/image56.JPG" ContentType="image/jpeg"/>
  <Override PartName="/ppt/media/image57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2" r:id="rId13"/>
    <p:sldId id="267" r:id="rId14"/>
    <p:sldId id="268" r:id="rId15"/>
    <p:sldId id="269" r:id="rId16"/>
    <p:sldId id="273" r:id="rId17"/>
    <p:sldId id="270" r:id="rId18"/>
    <p:sldId id="271" r:id="rId19"/>
    <p:sldId id="274" r:id="rId20"/>
    <p:sldId id="276" r:id="rId21"/>
    <p:sldId id="297" r:id="rId22"/>
    <p:sldId id="301" r:id="rId23"/>
    <p:sldId id="299" r:id="rId24"/>
    <p:sldId id="302" r:id="rId25"/>
    <p:sldId id="303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8" r:id="rId47"/>
    <p:sldId id="304" r:id="rId48"/>
    <p:sldId id="305" r:id="rId49"/>
    <p:sldId id="306" r:id="rId50"/>
    <p:sldId id="307" r:id="rId51"/>
    <p:sldId id="308" r:id="rId52"/>
    <p:sldId id="309" r:id="rId53"/>
    <p:sldId id="310" r:id="rId54"/>
  </p:sldIdLst>
  <p:sldSz cx="12192000" cy="6858000"/>
  <p:notesSz cx="6858000" cy="9144000"/>
  <p:embeddedFontLst>
    <p:embeddedFont>
      <p:font typeface="方正大黑_GBK" panose="03000509000000000000" pitchFamily="65" charset="-122"/>
      <p:regular r:id="rId56"/>
    </p:embeddedFont>
    <p:embeddedFont>
      <p:font typeface="方正幼线简体" panose="03000509000000000000" pitchFamily="65" charset="-122"/>
      <p:regular r:id="rId57"/>
    </p:embeddedFont>
    <p:embeddedFont>
      <p:font typeface="方正兰亭黑_GBK" panose="02000000000000000000" pitchFamily="2" charset="-122"/>
      <p:regular r:id="rId58"/>
    </p:embeddedFont>
    <p:embeddedFont>
      <p:font typeface="方正细圆_GBK" panose="03000509000000000000" pitchFamily="65" charset="-122"/>
      <p:regular r:id="rId59"/>
    </p:embeddedFont>
    <p:embeddedFont>
      <p:font typeface="方正超粗黑_GBK" panose="03000509000000000000" pitchFamily="65" charset="-122"/>
      <p:regular r:id="rId60"/>
    </p:embeddedFont>
    <p:embeddedFont>
      <p:font typeface="微软雅黑" panose="020B0503020204020204" pitchFamily="34" charset="-122"/>
      <p:regular r:id="rId61"/>
      <p:bold r:id="rId62"/>
    </p:embeddedFont>
    <p:embeddedFont>
      <p:font typeface="Cicle Gordita" panose="02000000000000000000" pitchFamily="2" charset="0"/>
      <p:bold r:id="rId63"/>
    </p:embeddedFont>
    <p:embeddedFont>
      <p:font typeface="方正粗黑繁体" panose="03000509000000000000" pitchFamily="65" charset="-122"/>
      <p:regular r:id="rId64"/>
    </p:embeddedFont>
    <p:embeddedFont>
      <p:font typeface="Calibri" panose="020F0502020204030204" pitchFamily="34" charset="0"/>
      <p:regular r:id="rId65"/>
      <p:bold r:id="rId66"/>
      <p:italic r:id="rId67"/>
      <p:boldItalic r:id="rId68"/>
    </p:embeddedFont>
    <p:embeddedFont>
      <p:font typeface="昆仑细圆" panose="02010609000101010101" pitchFamily="49" charset="-122"/>
      <p:regular r:id="rId69"/>
    </p:embeddedFont>
    <p:embeddedFont>
      <p:font typeface="方正细圆简体" panose="03000509000000000000" pitchFamily="65" charset="-122"/>
      <p:regular r:id="rId7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096" userDrawn="1">
          <p15:clr>
            <a:srgbClr val="A4A3A4"/>
          </p15:clr>
        </p15:guide>
        <p15:guide id="4" orient="horz" pos="595" userDrawn="1">
          <p15:clr>
            <a:srgbClr val="A4A3A4"/>
          </p15:clr>
        </p15:guide>
        <p15:guide id="5" orient="horz" pos="822" userDrawn="1">
          <p15:clr>
            <a:srgbClr val="A4A3A4"/>
          </p15:clr>
        </p15:guide>
        <p15:guide id="6" orient="horz" pos="1480" userDrawn="1">
          <p15:clr>
            <a:srgbClr val="A4A3A4"/>
          </p15:clr>
        </p15:guide>
        <p15:guide id="7" orient="horz" pos="2863" userDrawn="1">
          <p15:clr>
            <a:srgbClr val="A4A3A4"/>
          </p15:clr>
        </p15:guide>
        <p15:guide id="8" pos="2547" userDrawn="1">
          <p15:clr>
            <a:srgbClr val="A4A3A4"/>
          </p15:clr>
        </p15:guide>
        <p15:guide id="9" pos="51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200"/>
    <a:srgbClr val="31CDA8"/>
    <a:srgbClr val="0070C0"/>
    <a:srgbClr val="3498DB"/>
    <a:srgbClr val="192871"/>
    <a:srgbClr val="0037A4"/>
    <a:srgbClr val="002A7E"/>
    <a:srgbClr val="F1A069"/>
    <a:srgbClr val="F4B183"/>
    <a:srgbClr val="F7A7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深色样式 1 - 强调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深色样式 1 - 强调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84" autoAdjust="0"/>
    <p:restoredTop sz="94424" autoAdjust="0"/>
  </p:normalViewPr>
  <p:slideViewPr>
    <p:cSldViewPr snapToGrid="0" showGuides="1">
      <p:cViewPr>
        <p:scale>
          <a:sx n="66" d="100"/>
          <a:sy n="66" d="100"/>
        </p:scale>
        <p:origin x="216" y="102"/>
      </p:cViewPr>
      <p:guideLst>
        <p:guide orient="horz" pos="2160"/>
        <p:guide pos="3840"/>
        <p:guide pos="1096"/>
        <p:guide orient="horz" pos="595"/>
        <p:guide orient="horz" pos="822"/>
        <p:guide orient="horz" pos="1480"/>
        <p:guide orient="horz" pos="2863"/>
        <p:guide pos="2547"/>
        <p:guide pos="511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-11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8.fntdata"/><Relationship Id="rId68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3.fntdata"/><Relationship Id="rId66" Type="http://schemas.openxmlformats.org/officeDocument/2006/relationships/font" Target="fonts/font11.fntdata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6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1.fntdata"/><Relationship Id="rId64" Type="http://schemas.openxmlformats.org/officeDocument/2006/relationships/font" Target="fonts/font9.fntdata"/><Relationship Id="rId69" Type="http://schemas.openxmlformats.org/officeDocument/2006/relationships/font" Target="fonts/font1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4.fntdata"/><Relationship Id="rId67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7.fntdata"/><Relationship Id="rId7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5.fntdata"/><Relationship Id="rId65" Type="http://schemas.openxmlformats.org/officeDocument/2006/relationships/font" Target="fonts/font10.fntdata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591C1-7BBD-4BAD-9912-0ADD21A74F01}" type="datetimeFigureOut">
              <a:rPr lang="zh-CN" altLang="en-US" smtClean="0"/>
              <a:t>2013/9/15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733780-C451-4576-A162-3E5813E9C1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52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33780-C451-4576-A162-3E5813E9C15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7351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33780-C451-4576-A162-3E5813E9C15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348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33780-C451-4576-A162-3E5813E9C151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286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8E73B-0927-45CC-BC19-B5A752C4C781}" type="datetimeFigureOut">
              <a:rPr lang="zh-CN" altLang="en-US" smtClean="0"/>
              <a:t>2013/9/15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11428-941F-4F39-9F0C-B1B29E093D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225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6487884"/>
            <a:ext cx="12192000" cy="384629"/>
          </a:xfrm>
          <a:prstGeom prst="rect">
            <a:avLst/>
          </a:prstGeom>
          <a:solidFill>
            <a:srgbClr val="31C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346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6487884"/>
            <a:ext cx="12192000" cy="384629"/>
          </a:xfrm>
          <a:prstGeom prst="rect">
            <a:avLst/>
          </a:prstGeom>
          <a:solidFill>
            <a:srgbClr val="A76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0744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6487884"/>
            <a:ext cx="12192000" cy="384629"/>
          </a:xfrm>
          <a:prstGeom prst="rect">
            <a:avLst/>
          </a:prstGeom>
          <a:solidFill>
            <a:srgbClr val="FFD5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675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6487884"/>
            <a:ext cx="12192000" cy="384629"/>
          </a:xfrm>
          <a:prstGeom prst="rect">
            <a:avLst/>
          </a:prstGeom>
          <a:solidFill>
            <a:srgbClr val="F33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9257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6487884"/>
            <a:ext cx="12192000" cy="384629"/>
          </a:xfrm>
          <a:prstGeom prst="rect">
            <a:avLst/>
          </a:prstGeom>
          <a:solidFill>
            <a:srgbClr val="002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0070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8E73B-0927-45CC-BC19-B5A752C4C781}" type="datetimeFigureOut">
              <a:rPr lang="zh-CN" altLang="en-US" smtClean="0"/>
              <a:t>2013/9/15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11428-941F-4F39-9F0C-B1B29E093D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2413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8E73B-0927-45CC-BC19-B5A752C4C781}" type="datetimeFigureOut">
              <a:rPr lang="zh-CN" altLang="en-US" smtClean="0"/>
              <a:t>2013/9/15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11428-941F-4F39-9F0C-B1B29E093D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3822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8E73B-0927-45CC-BC19-B5A752C4C781}" type="datetimeFigureOut">
              <a:rPr lang="zh-CN" altLang="en-US" smtClean="0"/>
              <a:t>2013/9/15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11428-941F-4F39-9F0C-B1B29E093D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4123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8E73B-0927-45CC-BC19-B5A752C4C781}" type="datetimeFigureOut">
              <a:rPr lang="zh-CN" altLang="en-US" smtClean="0"/>
              <a:t>2013/9/15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11428-941F-4F39-9F0C-B1B29E093D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726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8E73B-0927-45CC-BC19-B5A752C4C781}" type="datetimeFigureOut">
              <a:rPr lang="zh-CN" altLang="en-US" smtClean="0"/>
              <a:t>2013/9/15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11428-941F-4F39-9F0C-B1B29E093D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240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8E73B-0927-45CC-BC19-B5A752C4C781}" type="datetimeFigureOut">
              <a:rPr lang="zh-CN" altLang="en-US" smtClean="0"/>
              <a:t>2013/9/15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11428-941F-4F39-9F0C-B1B29E093D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068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8E73B-0927-45CC-BC19-B5A752C4C781}" type="datetimeFigureOut">
              <a:rPr lang="zh-CN" altLang="en-US" smtClean="0"/>
              <a:t>2013/9/15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11428-941F-4F39-9F0C-B1B29E093D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780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8E73B-0927-45CC-BC19-B5A752C4C781}" type="datetimeFigureOut">
              <a:rPr lang="zh-CN" altLang="en-US" smtClean="0"/>
              <a:t>2013/9/15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11428-941F-4F39-9F0C-B1B29E093D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099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8E73B-0927-45CC-BC19-B5A752C4C781}" type="datetimeFigureOut">
              <a:rPr lang="zh-CN" altLang="en-US" smtClean="0"/>
              <a:t>2013/9/15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11428-941F-4F39-9F0C-B1B29E093D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480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6487884"/>
            <a:ext cx="12192000" cy="384629"/>
          </a:xfrm>
          <a:prstGeom prst="rect">
            <a:avLst/>
          </a:prstGeom>
          <a:solidFill>
            <a:srgbClr val="219D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342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6487884"/>
            <a:ext cx="12192000" cy="38462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7523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6487884"/>
            <a:ext cx="12192000" cy="38462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9177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D8E73B-0927-45CC-BC19-B5A752C4C781}" type="datetimeFigureOut">
              <a:rPr lang="zh-CN" altLang="en-US" smtClean="0"/>
              <a:t>2013/9/15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11428-941F-4F39-9F0C-B1B29E093D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51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5" r:id="rId9"/>
    <p:sldLayoutId id="2147483661" r:id="rId10"/>
    <p:sldLayoutId id="2147483662" r:id="rId11"/>
    <p:sldLayoutId id="2147483663" r:id="rId12"/>
    <p:sldLayoutId id="2147483664" r:id="rId13"/>
    <p:sldLayoutId id="2147483666" r:id="rId14"/>
    <p:sldLayoutId id="2147483656" r:id="rId15"/>
    <p:sldLayoutId id="2147483657" r:id="rId16"/>
    <p:sldLayoutId id="2147483658" r:id="rId17"/>
    <p:sldLayoutId id="2147483659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1.jp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11" Type="http://schemas.openxmlformats.org/officeDocument/2006/relationships/image" Target="../media/image17.png"/><Relationship Id="rId5" Type="http://schemas.microsoft.com/office/2007/relationships/hdphoto" Target="../media/hdphoto1.wdp"/><Relationship Id="rId10" Type="http://schemas.openxmlformats.org/officeDocument/2006/relationships/image" Target="../media/image16.png"/><Relationship Id="rId4" Type="http://schemas.openxmlformats.org/officeDocument/2006/relationships/image" Target="../media/image12.png"/><Relationship Id="rId9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3.wdp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739" y="401544"/>
            <a:ext cx="3880521" cy="376981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141477" y="4376425"/>
            <a:ext cx="5909045" cy="1000274"/>
            <a:chOff x="3721269" y="4218420"/>
            <a:chExt cx="5909045" cy="1000274"/>
          </a:xfrm>
        </p:grpSpPr>
        <p:sp>
          <p:nvSpPr>
            <p:cNvPr id="5" name="文本框 4"/>
            <p:cNvSpPr txBox="1"/>
            <p:nvPr/>
          </p:nvSpPr>
          <p:spPr>
            <a:xfrm>
              <a:off x="5136776" y="4276165"/>
              <a:ext cx="449353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solidFill>
                    <a:srgbClr val="3498DB"/>
                  </a:solidFill>
                  <a:latin typeface="方正超粗黑_GBK" panose="03000509000000000000" pitchFamily="65" charset="-122"/>
                  <a:ea typeface="方正超粗黑_GBK" panose="03000509000000000000" pitchFamily="65" charset="-122"/>
                </a:rPr>
                <a:t>扁平化设计手册</a:t>
              </a:r>
              <a:endParaRPr lang="zh-CN" altLang="en-US" sz="4800" dirty="0">
                <a:solidFill>
                  <a:srgbClr val="3498DB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21269" y="4218420"/>
              <a:ext cx="1574470" cy="10002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900" b="1" dirty="0" smtClean="0">
                  <a:solidFill>
                    <a:srgbClr val="3498DB"/>
                  </a:solidFill>
                  <a:latin typeface="方正粗黑繁体" panose="03000509000000000000" pitchFamily="65" charset="-122"/>
                  <a:ea typeface="方正粗黑繁体" panose="03000509000000000000" pitchFamily="65" charset="-122"/>
                </a:rPr>
                <a:t>PPT</a:t>
              </a:r>
              <a:endParaRPr lang="zh-CN" altLang="en-US" sz="5900" b="1" dirty="0">
                <a:solidFill>
                  <a:srgbClr val="3498DB"/>
                </a:solidFill>
                <a:latin typeface="方正粗黑繁体" panose="03000509000000000000" pitchFamily="65" charset="-122"/>
                <a:ea typeface="方正粗黑繁体" panose="03000509000000000000" pitchFamily="65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60773" y="5201667"/>
            <a:ext cx="4670452" cy="462688"/>
            <a:chOff x="2839397" y="5892072"/>
            <a:chExt cx="4670452" cy="462688"/>
          </a:xfrm>
        </p:grpSpPr>
        <p:sp>
          <p:nvSpPr>
            <p:cNvPr id="8" name="文本框 7"/>
            <p:cNvSpPr txBox="1"/>
            <p:nvPr/>
          </p:nvSpPr>
          <p:spPr>
            <a:xfrm>
              <a:off x="5727329" y="5892072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400" b="1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色块</a:t>
              </a:r>
              <a:endParaRPr kumimoji="1"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745028" y="5893095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400" b="1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kumimoji="1"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839397" y="5892072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400" b="1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设计四原则</a:t>
              </a:r>
              <a:endParaRPr kumimoji="1"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709630" y="5892072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400" b="1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图标</a:t>
              </a:r>
              <a:endParaRPr kumimoji="1"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4655169" y="5946156"/>
              <a:ext cx="0" cy="353496"/>
            </a:xfrm>
            <a:prstGeom prst="line">
              <a:avLst/>
            </a:prstGeom>
            <a:ln w="222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610610" y="5946156"/>
              <a:ext cx="0" cy="353496"/>
            </a:xfrm>
            <a:prstGeom prst="line">
              <a:avLst/>
            </a:prstGeom>
            <a:ln w="222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6607560" y="5946156"/>
              <a:ext cx="0" cy="353496"/>
            </a:xfrm>
            <a:prstGeom prst="line">
              <a:avLst/>
            </a:prstGeom>
            <a:ln w="222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3913541" y="5662606"/>
            <a:ext cx="4364917" cy="461667"/>
            <a:chOff x="3128493" y="6353011"/>
            <a:chExt cx="4364917" cy="461667"/>
          </a:xfrm>
        </p:grpSpPr>
        <p:sp>
          <p:nvSpPr>
            <p:cNvPr id="12" name="文本框 11"/>
            <p:cNvSpPr txBox="1"/>
            <p:nvPr/>
          </p:nvSpPr>
          <p:spPr>
            <a:xfrm>
              <a:off x="3128493" y="6353013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400" b="1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字体</a:t>
              </a:r>
              <a:endParaRPr kumimoji="1"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008949" y="6353012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400" b="1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图片</a:t>
              </a:r>
              <a:endParaRPr kumimoji="1"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889405" y="635301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400" b="1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动画转场</a:t>
              </a:r>
              <a:endParaRPr kumimoji="1"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385414" y="6353011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400" b="1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伪扁平</a:t>
              </a:r>
              <a:endParaRPr kumimoji="1"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4003218" y="6407095"/>
              <a:ext cx="0" cy="353496"/>
            </a:xfrm>
            <a:prstGeom prst="line">
              <a:avLst/>
            </a:prstGeom>
            <a:ln w="222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4837286" y="6407095"/>
              <a:ext cx="0" cy="353496"/>
            </a:xfrm>
            <a:prstGeom prst="line">
              <a:avLst/>
            </a:prstGeom>
            <a:ln w="222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345900" y="6407095"/>
              <a:ext cx="0" cy="353496"/>
            </a:xfrm>
            <a:prstGeom prst="line">
              <a:avLst/>
            </a:prstGeom>
            <a:ln w="222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/>
          <p:cNvSpPr txBox="1"/>
          <p:nvPr/>
        </p:nvSpPr>
        <p:spPr>
          <a:xfrm>
            <a:off x="4976943" y="6337043"/>
            <a:ext cx="22701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新浪微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嘉文钱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656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选色</a:t>
            </a:r>
            <a:endParaRPr kumimoji="1" lang="zh-CN" altLang="en-US" sz="3600" b="1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67330" y="59681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我的原则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45194" y="2282539"/>
            <a:ext cx="7629012" cy="144655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kumimoji="1" lang="zh-CN" altLang="en-US" sz="8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鲜艳</a:t>
            </a:r>
            <a:r>
              <a:rPr kumimoji="1" lang="zh-CN" altLang="en-US" sz="8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而不</a:t>
            </a:r>
            <a:r>
              <a:rPr kumimoji="1" lang="zh-CN" altLang="en-US" sz="8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刺眼 </a:t>
            </a:r>
            <a:endParaRPr kumimoji="1" lang="zh-CN" altLang="en-US" sz="8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32926" y="390434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意思啊？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45194" y="2119084"/>
            <a:ext cx="7510006" cy="178525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86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选色</a:t>
            </a:r>
            <a:endParaRPr kumimoji="1" lang="zh-CN" altLang="en-US" sz="3600" b="1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7330" y="59681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我的原则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文本框 6"/>
          <p:cNvSpPr txBox="1"/>
          <p:nvPr/>
        </p:nvSpPr>
        <p:spPr>
          <a:xfrm>
            <a:off x="1667330" y="1415534"/>
            <a:ext cx="4288353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0" dirty="0"/>
              <a:t>扁平化风格通常使用非常鲜艳的颜色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406072" y="2132654"/>
            <a:ext cx="4904288" cy="3266659"/>
            <a:chOff x="2770414" y="2132655"/>
            <a:chExt cx="3314888" cy="2207988"/>
          </a:xfrm>
        </p:grpSpPr>
        <p:grpSp>
          <p:nvGrpSpPr>
            <p:cNvPr id="22" name="组合 21"/>
            <p:cNvGrpSpPr/>
            <p:nvPr/>
          </p:nvGrpSpPr>
          <p:grpSpPr>
            <a:xfrm>
              <a:off x="2770414" y="2132655"/>
              <a:ext cx="1103993" cy="1103994"/>
              <a:chOff x="4440010" y="2118141"/>
              <a:chExt cx="1103993" cy="1103994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4440010" y="2118141"/>
                <a:ext cx="1103993" cy="1103994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55310" y="2438819"/>
                <a:ext cx="480818" cy="480818"/>
              </a:xfrm>
              <a:prstGeom prst="rect">
                <a:avLst/>
              </a:prstGeom>
            </p:spPr>
          </p:pic>
        </p:grpSp>
        <p:grpSp>
          <p:nvGrpSpPr>
            <p:cNvPr id="21" name="组合 20"/>
            <p:cNvGrpSpPr/>
            <p:nvPr/>
          </p:nvGrpSpPr>
          <p:grpSpPr>
            <a:xfrm>
              <a:off x="2770414" y="3236008"/>
              <a:ext cx="1103993" cy="1103994"/>
              <a:chOff x="5544003" y="2118141"/>
              <a:chExt cx="1103993" cy="1103994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5544003" y="2118141"/>
                <a:ext cx="1103993" cy="1103994"/>
              </a:xfrm>
              <a:prstGeom prst="rect">
                <a:avLst/>
              </a:prstGeom>
              <a:solidFill>
                <a:srgbClr val="EE16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62378" y="2423365"/>
                <a:ext cx="480818" cy="480818"/>
              </a:xfrm>
              <a:prstGeom prst="rect">
                <a:avLst/>
              </a:prstGeom>
            </p:spPr>
          </p:pic>
        </p:grpSp>
        <p:grpSp>
          <p:nvGrpSpPr>
            <p:cNvPr id="25" name="组合 24"/>
            <p:cNvGrpSpPr/>
            <p:nvPr/>
          </p:nvGrpSpPr>
          <p:grpSpPr>
            <a:xfrm>
              <a:off x="4977909" y="2132655"/>
              <a:ext cx="1107393" cy="1103994"/>
              <a:chOff x="4439520" y="4326129"/>
              <a:chExt cx="1107393" cy="1103994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4439520" y="4326129"/>
                <a:ext cx="1107393" cy="1103994"/>
              </a:xfrm>
              <a:prstGeom prst="rect">
                <a:avLst/>
              </a:prstGeom>
              <a:solidFill>
                <a:srgbClr val="00E5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26862" y="4614113"/>
                <a:ext cx="523780" cy="565230"/>
              </a:xfrm>
              <a:prstGeom prst="rect">
                <a:avLst/>
              </a:prstGeom>
            </p:spPr>
          </p:pic>
        </p:grpSp>
        <p:grpSp>
          <p:nvGrpSpPr>
            <p:cNvPr id="23" name="组合 22"/>
            <p:cNvGrpSpPr/>
            <p:nvPr/>
          </p:nvGrpSpPr>
          <p:grpSpPr>
            <a:xfrm>
              <a:off x="3873916" y="2132655"/>
              <a:ext cx="1103993" cy="1103994"/>
              <a:chOff x="4439520" y="3222135"/>
              <a:chExt cx="1103993" cy="1103994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4439520" y="3222135"/>
                <a:ext cx="1103993" cy="1103994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12346" y="3506894"/>
                <a:ext cx="468798" cy="466067"/>
              </a:xfrm>
              <a:prstGeom prst="rect">
                <a:avLst/>
              </a:prstGeom>
            </p:spPr>
          </p:pic>
        </p:grpSp>
        <p:grpSp>
          <p:nvGrpSpPr>
            <p:cNvPr id="24" name="组合 23"/>
            <p:cNvGrpSpPr/>
            <p:nvPr/>
          </p:nvGrpSpPr>
          <p:grpSpPr>
            <a:xfrm>
              <a:off x="3874406" y="3236008"/>
              <a:ext cx="1103993" cy="1103994"/>
              <a:chOff x="5544003" y="3222135"/>
              <a:chExt cx="1103993" cy="1103994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544003" y="3222135"/>
                <a:ext cx="1103993" cy="1103994"/>
              </a:xfrm>
              <a:prstGeom prst="rect">
                <a:avLst/>
              </a:prstGeom>
              <a:solidFill>
                <a:srgbClr val="FDE8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9881" y="3521408"/>
                <a:ext cx="468798" cy="466067"/>
              </a:xfrm>
              <a:prstGeom prst="rect">
                <a:avLst/>
              </a:prstGeom>
            </p:spPr>
          </p:pic>
        </p:grpSp>
        <p:grpSp>
          <p:nvGrpSpPr>
            <p:cNvPr id="26" name="组合 25"/>
            <p:cNvGrpSpPr/>
            <p:nvPr/>
          </p:nvGrpSpPr>
          <p:grpSpPr>
            <a:xfrm>
              <a:off x="4974959" y="3236649"/>
              <a:ext cx="1110343" cy="1103994"/>
              <a:chOff x="5537653" y="4326129"/>
              <a:chExt cx="1110343" cy="110399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537653" y="4326129"/>
                <a:ext cx="1110343" cy="1103994"/>
              </a:xfrm>
              <a:prstGeom prst="rect">
                <a:avLst/>
              </a:prstGeom>
              <a:solidFill>
                <a:srgbClr val="07C3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45367" y="4614113"/>
                <a:ext cx="523780" cy="565230"/>
              </a:xfrm>
              <a:prstGeom prst="rect">
                <a:avLst/>
              </a:prstGeom>
            </p:spPr>
          </p:pic>
        </p:grpSp>
      </p:grpSp>
      <p:sp>
        <p:nvSpPr>
          <p:cNvPr id="27" name="文本框 26"/>
          <p:cNvSpPr txBox="1"/>
          <p:nvPr/>
        </p:nvSpPr>
        <p:spPr>
          <a:xfrm>
            <a:off x="302934" y="271404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刺眼组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02988" y="437238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和谐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296669" y="3824077"/>
            <a:ext cx="23393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不刺眼，方便阅读，投影出来不会看不到。</a:t>
            </a: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397687" y="5478914"/>
            <a:ext cx="5442516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  <a:r>
              <a:rPr kumimoji="1"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灰点：</a:t>
            </a:r>
            <a:r>
              <a:rPr kumimoji="1"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微调色相，适当调低调</a:t>
            </a:r>
            <a:r>
              <a:rPr kumimoji="1"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饱和度</a:t>
            </a:r>
            <a:r>
              <a:rPr kumimoji="1"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和亮度</a:t>
            </a:r>
            <a:r>
              <a:rPr kumimoji="1"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1"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kumimoji="1"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大家有需求的话我可以尝试做教程详细分享一下。</a:t>
            </a:r>
            <a:endParaRPr kumimoji="1"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296669" y="2127172"/>
            <a:ext cx="23393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小色块都刺眼了，你想象下大面积使用？小伙伴都会顶不顺！</a:t>
            </a: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5"/>
          <a:srcRect l="3117" t="6747" r="28707" b="21398"/>
          <a:stretch/>
        </p:blipFill>
        <p:spPr>
          <a:xfrm>
            <a:off x="8868287" y="2053602"/>
            <a:ext cx="3091481" cy="4283619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sp>
        <p:nvSpPr>
          <p:cNvPr id="37" name="文本框 36"/>
          <p:cNvSpPr txBox="1"/>
          <p:nvPr/>
        </p:nvSpPr>
        <p:spPr>
          <a:xfrm>
            <a:off x="9869711" y="449807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这里改变模式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929201" y="5558021"/>
            <a:ext cx="940510" cy="24769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929201" y="5896820"/>
            <a:ext cx="940510" cy="24769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76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配色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67330" y="596812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确定背景色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67330" y="994785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背景色重要到要单独拿出来了！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18610" y="182014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白色</a:t>
            </a:r>
            <a:endParaRPr lang="zh-CN" altLang="en-US" sz="3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4414" y="2928547"/>
            <a:ext cx="4240131" cy="238391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8" name="文本框 7"/>
          <p:cNvSpPr txBox="1"/>
          <p:nvPr/>
        </p:nvSpPr>
        <p:spPr>
          <a:xfrm>
            <a:off x="1618610" y="2329258"/>
            <a:ext cx="710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干净简洁，最普遍的背景色，可在局部加装饰适当美化，提高档次！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5028" y="2928547"/>
            <a:ext cx="4240132" cy="238391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9828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配色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67330" y="596812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确定背景色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62152" y="1246869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</a:t>
            </a:r>
            <a:r>
              <a:rPr lang="zh-CN" altLang="en-US" sz="4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白色</a:t>
            </a:r>
            <a:endParaRPr lang="zh-CN" altLang="en-US" sz="4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8434" y="971047"/>
            <a:ext cx="4193016" cy="235742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250" y="3531214"/>
            <a:ext cx="4193016" cy="235857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434" y="3531214"/>
            <a:ext cx="4193016" cy="2358572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662152" y="2009612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暖色、冷色、图片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448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31623" y="190722"/>
            <a:ext cx="1799771" cy="1030514"/>
          </a:xfrm>
          <a:prstGeom prst="rect">
            <a:avLst/>
          </a:prstGeom>
          <a:solidFill>
            <a:srgbClr val="FDE8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1623" y="2440912"/>
            <a:ext cx="1799771" cy="10305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26214" y="35203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暖色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1623" y="4747256"/>
            <a:ext cx="1799771" cy="1030514"/>
          </a:xfrm>
          <a:prstGeom prst="rect">
            <a:avLst/>
          </a:prstGeom>
          <a:blipFill dpi="0" rotWithShape="1">
            <a:blip r:embed="rId3">
              <a:alphaModFix amt="9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26214" y="260222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冷色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26214" y="490857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1643" y="1221236"/>
            <a:ext cx="42003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建议，容易亮瞎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眼球，而且看久了眼睛会有视色错觉现象（就是跟残像一个意思，嗯，差不多）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96573" y="190722"/>
            <a:ext cx="3475196" cy="195384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61709" y="190722"/>
            <a:ext cx="3475196" cy="1953844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01643" y="3471426"/>
            <a:ext cx="42003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比较常见使用的时候注意图元素颜色的兼容，例如跟图表、色块颜色的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对比一定要够大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1643" y="5777770"/>
            <a:ext cx="42003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图片简单的可以直接使用，复杂的建议先做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模糊、调暗处理或者加色块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，遵循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不刺眼、不影响信息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的原则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573" y="2440912"/>
            <a:ext cx="3475196" cy="195479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573" y="4747256"/>
            <a:ext cx="3475196" cy="195479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61709" y="2440913"/>
            <a:ext cx="3475196" cy="195384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1"/>
          <a:srcRect t="2518" b="1036"/>
          <a:stretch/>
        </p:blipFill>
        <p:spPr>
          <a:xfrm>
            <a:off x="8461709" y="4747256"/>
            <a:ext cx="3475196" cy="194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83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771321" y="1984008"/>
            <a:ext cx="6649357" cy="374026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配色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67330" y="596812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多色系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67330" y="1290411"/>
            <a:ext cx="63850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确定主色，再选</a:t>
            </a:r>
            <a:r>
              <a:rPr kumimoji="1"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1"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kumimoji="1"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kumimoji="1"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种颜色做辅色，来做色块的颜色。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96705" y="2691573"/>
            <a:ext cx="1121080" cy="112108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12289" y="2691573"/>
            <a:ext cx="2242161" cy="224216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96705" y="3812654"/>
            <a:ext cx="1121080" cy="1121081"/>
          </a:xfrm>
          <a:prstGeom prst="rect">
            <a:avLst/>
          </a:prstGeom>
          <a:solidFill>
            <a:srgbClr val="00C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48954" y="3812654"/>
            <a:ext cx="1121080" cy="1121081"/>
          </a:xfrm>
          <a:prstGeom prst="rect">
            <a:avLst/>
          </a:prstGeom>
          <a:blipFill>
            <a:blip r:embed="rId2">
              <a:alphaModFix amt="95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348954" y="2691573"/>
            <a:ext cx="1121080" cy="1121081"/>
          </a:xfrm>
          <a:prstGeom prst="rect">
            <a:avLst/>
          </a:prstGeom>
          <a:solidFill>
            <a:srgbClr val="FAA6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464538" y="2691573"/>
            <a:ext cx="1736925" cy="2242161"/>
          </a:xfrm>
          <a:prstGeom prst="rect">
            <a:avLst/>
          </a:prstGeom>
          <a:solidFill>
            <a:srgbClr val="EC2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6320252" y="3073989"/>
            <a:ext cx="104951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</a:p>
          <a:p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HOUR</a:t>
            </a:r>
          </a:p>
          <a:p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SUPPORT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996705" y="4050028"/>
            <a:ext cx="9498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</a:p>
          <a:p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YEARS OF</a:t>
            </a:r>
          </a:p>
          <a:p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CHARLE</a:t>
            </a:r>
          </a:p>
          <a:p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ROSE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12289" y="3865362"/>
            <a:ext cx="1980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BLOOMBERG</a:t>
            </a:r>
          </a:p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DATA</a:t>
            </a:r>
          </a:p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数据正在暴增！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959" y="2868061"/>
            <a:ext cx="703814" cy="703814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7498736" y="4234694"/>
            <a:ext cx="13869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PROFESSIONAL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SERVICE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SUBSCRIPTIONS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584764" y="3427932"/>
            <a:ext cx="16578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300+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771321" y="5354537"/>
            <a:ext cx="6649357" cy="37837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771321" y="1986963"/>
            <a:ext cx="6649357" cy="37837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2955578" y="3018872"/>
            <a:ext cx="8115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JAN</a:t>
            </a:r>
          </a:p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974086" y="2673819"/>
            <a:ext cx="7264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Sunday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971001" y="20110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服务介绍</a:t>
            </a:r>
          </a:p>
        </p:txBody>
      </p:sp>
    </p:spTree>
    <p:extLst>
      <p:ext uri="{BB962C8B-B14F-4D97-AF65-F5344CB8AC3E}">
        <p14:creationId xmlns:p14="http://schemas.microsoft.com/office/powerpoint/2010/main" val="231577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配色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67330" y="596812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单色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系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698" y="1977662"/>
            <a:ext cx="6652604" cy="3740263"/>
          </a:xfrm>
          <a:prstGeom prst="rect">
            <a:avLst/>
          </a:prstGeom>
          <a:ln>
            <a:solidFill>
              <a:srgbClr val="1ABC9C"/>
            </a:solidFill>
          </a:ln>
        </p:spPr>
      </p:pic>
      <p:sp>
        <p:nvSpPr>
          <p:cNvPr id="7" name="文本框 6"/>
          <p:cNvSpPr txBox="1"/>
          <p:nvPr/>
        </p:nvSpPr>
        <p:spPr>
          <a:xfrm>
            <a:off x="1667330" y="1290411"/>
            <a:ext cx="50577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以主</a:t>
            </a:r>
            <a:r>
              <a:rPr kumimoji="1"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色为基础，改变颜色的饱和度和</a:t>
            </a:r>
            <a:r>
              <a:rPr kumimoji="1"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</a:t>
            </a:r>
            <a:r>
              <a:rPr kumimoji="1"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度。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295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配色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67330" y="596812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复古色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67330" y="1290411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近期比较流行的配色方案！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1437" y="1984008"/>
            <a:ext cx="6836075" cy="3845292"/>
          </a:xfrm>
          <a:prstGeom prst="rect">
            <a:avLst/>
          </a:prstGeom>
          <a:solidFill>
            <a:srgbClr val="1E3E57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261881" y="2951633"/>
            <a:ext cx="2772228" cy="1758270"/>
          </a:xfrm>
          <a:prstGeom prst="roundRect">
            <a:avLst>
              <a:gd name="adj" fmla="val 5936"/>
            </a:avLst>
          </a:prstGeom>
          <a:solidFill>
            <a:srgbClr val="030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2509" y="3082261"/>
            <a:ext cx="2525486" cy="1480458"/>
          </a:xfrm>
          <a:prstGeom prst="rect">
            <a:avLst/>
          </a:prstGeom>
          <a:solidFill>
            <a:srgbClr val="C1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68280" y="3248174"/>
            <a:ext cx="566058" cy="1148632"/>
          </a:xfrm>
          <a:prstGeom prst="rect">
            <a:avLst/>
          </a:prstGeom>
          <a:solidFill>
            <a:srgbClr val="DD4B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34338" y="3248174"/>
            <a:ext cx="1400628" cy="1148632"/>
          </a:xfrm>
          <a:prstGeom prst="rect">
            <a:avLst/>
          </a:prstGeom>
          <a:solidFill>
            <a:srgbClr val="455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44795" y="3248174"/>
            <a:ext cx="1190171" cy="1148632"/>
          </a:xfrm>
          <a:prstGeom prst="rect">
            <a:avLst/>
          </a:prstGeom>
          <a:solidFill>
            <a:srgbClr val="E5E1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89939" y="3358940"/>
            <a:ext cx="419100" cy="419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094536" y="3358940"/>
            <a:ext cx="419100" cy="419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589939" y="3856168"/>
            <a:ext cx="419100" cy="419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012598" y="4690293"/>
            <a:ext cx="3263900" cy="97738"/>
          </a:xfrm>
          <a:prstGeom prst="rect">
            <a:avLst/>
          </a:prstGeom>
          <a:solidFill>
            <a:srgbClr val="A09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梯形 19"/>
          <p:cNvSpPr/>
          <p:nvPr/>
        </p:nvSpPr>
        <p:spPr>
          <a:xfrm rot="10800000">
            <a:off x="3025920" y="4786580"/>
            <a:ext cx="3250577" cy="45719"/>
          </a:xfrm>
          <a:prstGeom prst="trapezoid">
            <a:avLst>
              <a:gd name="adj" fmla="val 157728"/>
            </a:avLst>
          </a:prstGeom>
          <a:solidFill>
            <a:srgbClr val="8280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单圆角矩形 20"/>
          <p:cNvSpPr/>
          <p:nvPr/>
        </p:nvSpPr>
        <p:spPr>
          <a:xfrm>
            <a:off x="4302918" y="4690293"/>
            <a:ext cx="706121" cy="45719"/>
          </a:xfrm>
          <a:prstGeom prst="round1Rect">
            <a:avLst/>
          </a:prstGeom>
          <a:solidFill>
            <a:srgbClr val="030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674553" y="3490439"/>
            <a:ext cx="19800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的普及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给教育带来变革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09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参考</a:t>
            </a:r>
            <a:endParaRPr kumimoji="1" lang="zh-CN" altLang="en-US" sz="3600" b="1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7330" y="59681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奉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上配色参考网站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35980" y="1466790"/>
            <a:ext cx="24103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/>
              <a:t>http://flatuicolors.com/</a:t>
            </a:r>
            <a:endParaRPr kumimoji="1"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618610" y="1050095"/>
            <a:ext cx="30444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DD4B4C"/>
                </a:solidFill>
                <a:latin typeface="Nexa Bold" panose="02000000000000000000" pitchFamily="50" charset="0"/>
              </a:rPr>
              <a:t>F</a:t>
            </a:r>
            <a:r>
              <a:rPr lang="zh-CN" altLang="en-US" sz="3600" dirty="0" smtClean="0">
                <a:solidFill>
                  <a:srgbClr val="DD4B4C"/>
                </a:solidFill>
                <a:latin typeface="Nexa Bold" panose="02000000000000000000" pitchFamily="50" charset="0"/>
              </a:rPr>
              <a:t>lat UI Colors</a:t>
            </a:r>
            <a:endParaRPr lang="zh-CN" altLang="en-US" sz="3600" dirty="0">
              <a:solidFill>
                <a:srgbClr val="DD4B4C"/>
              </a:solidFill>
              <a:latin typeface="Nexa Bold" panose="02000000000000000000" pitchFamily="50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900" y="1869789"/>
            <a:ext cx="8753215" cy="412633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674469" y="5996121"/>
            <a:ext cx="88430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很有爱的配色网站，可惜它的颜色参数复制功能在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里应用不了，这里就不赘述了！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201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900" y="1869789"/>
            <a:ext cx="8637700" cy="412633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参考</a:t>
            </a:r>
            <a:endParaRPr kumimoji="1" lang="zh-CN" altLang="en-US" sz="3600" b="1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67330" y="59681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奉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上配色参考网站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35980" y="1466790"/>
            <a:ext cx="33555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/>
              <a:t>http://www.peise.net/tools/web/</a:t>
            </a:r>
            <a:endParaRPr kumimoji="1"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618610" y="1050095"/>
            <a:ext cx="5099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 smtClean="0">
                <a:solidFill>
                  <a:srgbClr val="1340AB"/>
                </a:solidFill>
                <a:latin typeface="Nexa Bold" panose="02000000000000000000" pitchFamily="50" charset="0"/>
              </a:rPr>
              <a:t>ColorScheme</a:t>
            </a:r>
            <a:r>
              <a:rPr lang="en-US" altLang="zh-CN" sz="3600" dirty="0" smtClean="0">
                <a:solidFill>
                  <a:srgbClr val="1340AB"/>
                </a:solidFill>
                <a:latin typeface="Nexa Bold" panose="02000000000000000000" pitchFamily="50" charset="0"/>
              </a:rPr>
              <a:t> Designer</a:t>
            </a:r>
            <a:endParaRPr lang="zh-CN" altLang="en-US" sz="3600" dirty="0">
              <a:solidFill>
                <a:srgbClr val="1340AB"/>
              </a:solidFill>
              <a:latin typeface="Nexa Bold" panose="02000000000000000000" pitchFamily="50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74469" y="5996121"/>
            <a:ext cx="43396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高手向的配色工具，自己动手丰衣足食！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802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19D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72424" y="2967335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设计四原则</a:t>
            </a:r>
            <a:endParaRPr lang="zh-CN" altLang="en-US" sz="5400" dirty="0">
              <a:solidFill>
                <a:schemeClr val="bg1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43363" y="2838450"/>
            <a:ext cx="4068762" cy="1143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87429" y="4110335"/>
            <a:ext cx="6417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首先要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记住，原则是可以打破，前提是你知道你为什么要打破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199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9580" y="457199"/>
            <a:ext cx="5852040" cy="27955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580" y="3429000"/>
            <a:ext cx="5852040" cy="279558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49499" y="1593383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单色系</a:t>
            </a:r>
            <a:endParaRPr kumimoji="1"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49499" y="456518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多色系</a:t>
            </a:r>
            <a:endParaRPr kumimoji="1"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177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3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292914" y="2967335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色块</a:t>
            </a:r>
            <a:endParaRPr lang="zh-CN" altLang="en-US" sz="5400" dirty="0">
              <a:solidFill>
                <a:schemeClr val="bg1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30788" y="2838450"/>
            <a:ext cx="2093912" cy="1143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69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rgbClr val="F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33939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形状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667330" y="596812"/>
            <a:ext cx="2031060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F33939"/>
                </a:solidFill>
              </a:rPr>
              <a:t>结构尽量简单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39900" y="1274494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44E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建议简单、规则的图形</a:t>
            </a:r>
            <a:endParaRPr lang="zh-CN" altLang="en-US" sz="2800" b="1" dirty="0">
              <a:solidFill>
                <a:srgbClr val="F44E4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39900" y="1340514"/>
            <a:ext cx="58420" cy="703580"/>
          </a:xfrm>
          <a:prstGeom prst="rect">
            <a:avLst/>
          </a:prstGeom>
          <a:solidFill>
            <a:srgbClr val="F33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060767" y="2623502"/>
            <a:ext cx="1050578" cy="1050578"/>
          </a:xfrm>
          <a:prstGeom prst="ellipse">
            <a:avLst/>
          </a:prstGeom>
          <a:solidFill>
            <a:srgbClr val="F33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33939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02168" y="2623502"/>
            <a:ext cx="1031490" cy="1031490"/>
          </a:xfrm>
          <a:prstGeom prst="rect">
            <a:avLst/>
          </a:prstGeom>
          <a:solidFill>
            <a:srgbClr val="F33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713032" y="2623502"/>
            <a:ext cx="1691831" cy="1031490"/>
          </a:xfrm>
          <a:prstGeom prst="rect">
            <a:avLst/>
          </a:prstGeom>
          <a:solidFill>
            <a:srgbClr val="F33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2063564" y="4012802"/>
            <a:ext cx="1047781" cy="903260"/>
          </a:xfrm>
          <a:prstGeom prst="triangle">
            <a:avLst/>
          </a:prstGeom>
          <a:solidFill>
            <a:srgbClr val="F33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六边形 23"/>
          <p:cNvSpPr/>
          <p:nvPr/>
        </p:nvSpPr>
        <p:spPr>
          <a:xfrm>
            <a:off x="3856435" y="3947996"/>
            <a:ext cx="1122955" cy="968065"/>
          </a:xfrm>
          <a:prstGeom prst="hexagon">
            <a:avLst/>
          </a:prstGeom>
          <a:solidFill>
            <a:srgbClr val="F33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769110" y="1719903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44E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避免复杂不规则的图形</a:t>
            </a:r>
            <a:endParaRPr lang="zh-CN" altLang="en-US" dirty="0">
              <a:solidFill>
                <a:srgbClr val="F44E4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216457" y="4012802"/>
            <a:ext cx="2684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b="1" dirty="0" smtClean="0">
                <a:solidFill>
                  <a:srgbClr val="F3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多边形最好不超过</a:t>
            </a:r>
            <a:r>
              <a:rPr lang="en-US" altLang="zh-CN" sz="1600" b="1" dirty="0" smtClean="0">
                <a:solidFill>
                  <a:srgbClr val="F3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b="1" dirty="0" smtClean="0">
                <a:solidFill>
                  <a:srgbClr val="F3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边，</a:t>
            </a:r>
            <a:r>
              <a:rPr lang="zh-CN" altLang="en-US" sz="1600" b="1" dirty="0" smtClean="0">
                <a:solidFill>
                  <a:srgbClr val="F3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边多的话，观众</a:t>
            </a:r>
            <a:r>
              <a:rPr lang="zh-CN" altLang="en-US" sz="1600" b="1" dirty="0" smtClean="0">
                <a:solidFill>
                  <a:srgbClr val="F3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的注意力</a:t>
            </a:r>
            <a:r>
              <a:rPr lang="zh-CN" altLang="en-US" sz="1600" b="1" dirty="0" smtClean="0">
                <a:solidFill>
                  <a:srgbClr val="F3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就转移到去数</a:t>
            </a:r>
            <a:r>
              <a:rPr lang="zh-CN" altLang="en-US" sz="1600" b="1" dirty="0" smtClean="0">
                <a:solidFill>
                  <a:srgbClr val="F3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它有多少边了</a:t>
            </a:r>
            <a:r>
              <a:rPr lang="en-US" altLang="zh-CN" sz="1600" b="1" dirty="0" smtClean="0">
                <a:solidFill>
                  <a:srgbClr val="F3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600" b="1" dirty="0">
              <a:solidFill>
                <a:srgbClr val="F3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110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12"/>
          <p:cNvSpPr>
            <a:spLocks noChangeArrowheads="1"/>
          </p:cNvSpPr>
          <p:nvPr/>
        </p:nvSpPr>
        <p:spPr bwMode="gray">
          <a:xfrm>
            <a:off x="8128827" y="2873897"/>
            <a:ext cx="2384435" cy="2361911"/>
          </a:xfrm>
          <a:prstGeom prst="ellipse">
            <a:avLst/>
          </a:prstGeom>
          <a:gradFill rotWithShape="1">
            <a:gsLst>
              <a:gs pos="100000">
                <a:srgbClr val="DA2727"/>
              </a:gs>
              <a:gs pos="0">
                <a:srgbClr val="F44E4E"/>
              </a:gs>
              <a:gs pos="52000">
                <a:srgbClr val="960000"/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Oval 15"/>
          <p:cNvSpPr>
            <a:spLocks noChangeArrowheads="1"/>
          </p:cNvSpPr>
          <p:nvPr/>
        </p:nvSpPr>
        <p:spPr bwMode="gray">
          <a:xfrm>
            <a:off x="4910515" y="2873897"/>
            <a:ext cx="2384435" cy="2361911"/>
          </a:xfrm>
          <a:prstGeom prst="ellipse">
            <a:avLst/>
          </a:prstGeom>
          <a:solidFill>
            <a:srgbClr val="F66666"/>
          </a:solidFill>
          <a:ln w="38100" algn="ctr">
            <a:noFill/>
            <a:round/>
            <a:headEnd/>
            <a:tailEnd/>
          </a:ln>
          <a:effectLst>
            <a:outerShdw blurRad="139700" dist="38100" dir="5400000" sx="103000" sy="103000" algn="t" rotWithShape="0">
              <a:prstClr val="black">
                <a:alpha val="35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Oval 18"/>
          <p:cNvSpPr>
            <a:spLocks noChangeArrowheads="1"/>
          </p:cNvSpPr>
          <p:nvPr/>
        </p:nvSpPr>
        <p:spPr bwMode="gray">
          <a:xfrm>
            <a:off x="1692203" y="2853253"/>
            <a:ext cx="2384435" cy="2361911"/>
          </a:xfrm>
          <a:prstGeom prst="ellipse">
            <a:avLst/>
          </a:prstGeom>
          <a:solidFill>
            <a:srgbClr val="F66666"/>
          </a:solidFill>
          <a:ln w="381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" name="Picture 19" descr="cir_lighteffect0"/>
          <p:cNvPicPr>
            <a:picLocks noChangeAspect="1" noChangeArrowheads="1"/>
          </p:cNvPicPr>
          <p:nvPr/>
        </p:nvPicPr>
        <p:blipFill>
          <a:blip r:embed="rId2">
            <a:lum bright="18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625599" y="2746651"/>
            <a:ext cx="2500993" cy="2145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rgbClr val="F33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33939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样式</a:t>
            </a:r>
            <a:endParaRPr kumimoji="1" lang="zh-CN" altLang="en-US" sz="3600" b="1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67330" y="596812"/>
            <a:ext cx="1235527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rgbClr val="F33939"/>
                </a:solidFill>
              </a:rPr>
              <a:t>“三去”</a:t>
            </a:r>
            <a:endParaRPr lang="zh-CN" altLang="en-US" dirty="0">
              <a:solidFill>
                <a:srgbClr val="F33939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28730" y="2060990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3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去高光</a:t>
            </a:r>
            <a:endParaRPr lang="zh-CN" altLang="en-US" sz="3600" b="1" dirty="0">
              <a:solidFill>
                <a:srgbClr val="F3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47042" y="2060990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3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去阴影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557029" y="2060990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3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去渐变</a:t>
            </a:r>
            <a:endParaRPr lang="zh-CN" altLang="en-US" sz="3600" b="1" dirty="0">
              <a:solidFill>
                <a:srgbClr val="F3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8607" y="4563652"/>
            <a:ext cx="434975" cy="4349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244" y="4563652"/>
            <a:ext cx="434975" cy="4349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3556" y="4563652"/>
            <a:ext cx="434975" cy="43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72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rgbClr val="F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33939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大小</a:t>
            </a:r>
            <a:endParaRPr kumimoji="1" lang="zh-CN" altLang="en-US" sz="3600" b="1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7330" y="596812"/>
            <a:ext cx="251278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>
                <a:solidFill>
                  <a:srgbClr val="F33939"/>
                </a:solidFill>
              </a:rPr>
              <a:t>方块的大小也有讲究</a:t>
            </a:r>
            <a:endParaRPr lang="zh-CN" altLang="en-US" dirty="0">
              <a:solidFill>
                <a:srgbClr val="F33939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39900" y="1274494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44E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大小取决于内容</a:t>
            </a:r>
            <a:endParaRPr lang="zh-CN" altLang="en-US" sz="2800" b="1" dirty="0">
              <a:solidFill>
                <a:srgbClr val="F44E4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39900" y="1340514"/>
            <a:ext cx="58420" cy="703580"/>
          </a:xfrm>
          <a:prstGeom prst="rect">
            <a:avLst/>
          </a:prstGeom>
          <a:solidFill>
            <a:srgbClr val="F33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769110" y="1719903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44E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一定要留有适量空白距离</a:t>
            </a:r>
            <a:endParaRPr lang="zh-CN" altLang="en-US" dirty="0">
              <a:solidFill>
                <a:srgbClr val="F44E4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39900" y="2228609"/>
            <a:ext cx="2468262" cy="1277257"/>
          </a:xfrm>
          <a:prstGeom prst="rect">
            <a:avLst/>
          </a:prstGeom>
          <a:solidFill>
            <a:srgbClr val="F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71908" y="2226794"/>
            <a:ext cx="4682975" cy="1288523"/>
          </a:xfrm>
          <a:prstGeom prst="rect">
            <a:avLst/>
          </a:prstGeom>
          <a:solidFill>
            <a:srgbClr val="F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36475" y="2226794"/>
            <a:ext cx="1279072" cy="1279072"/>
          </a:xfrm>
          <a:prstGeom prst="rect">
            <a:avLst/>
          </a:prstGeom>
          <a:solidFill>
            <a:srgbClr val="F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DEMO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12284" y="2643661"/>
            <a:ext cx="20954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这个是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DEMO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73507" y="2418583"/>
            <a:ext cx="44855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这个是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DEMO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39901" y="4252625"/>
            <a:ext cx="2646878" cy="584775"/>
          </a:xfrm>
          <a:prstGeom prst="rect">
            <a:avLst/>
          </a:prstGeom>
          <a:solidFill>
            <a:srgbClr val="F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739900" y="4252625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这样是不行的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19475" y="4252625"/>
            <a:ext cx="2563495" cy="1298181"/>
          </a:xfrm>
          <a:prstGeom prst="rect">
            <a:avLst/>
          </a:prstGeom>
          <a:solidFill>
            <a:srgbClr val="F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580375" y="4157667"/>
            <a:ext cx="24416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8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667330" y="350571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44E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留有一点空间</a:t>
            </a:r>
            <a:endParaRPr lang="zh-CN" altLang="en-US" dirty="0">
              <a:solidFill>
                <a:srgbClr val="F44E4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209140" y="4248511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44E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喘息的空间都没有了</a:t>
            </a:r>
            <a:endParaRPr lang="zh-CN" altLang="en-US" dirty="0">
              <a:solidFill>
                <a:srgbClr val="F44E4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177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9050"/>
            <a:ext cx="12192000" cy="6858000"/>
          </a:xfrm>
          <a:prstGeom prst="rect">
            <a:avLst/>
          </a:prstGeom>
          <a:solidFill>
            <a:srgbClr val="2AB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1CDA8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92914" y="2967335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图标</a:t>
            </a:r>
            <a:endParaRPr lang="zh-CN" altLang="en-US" sz="5400" dirty="0">
              <a:solidFill>
                <a:schemeClr val="bg1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30788" y="2838450"/>
            <a:ext cx="2093912" cy="1143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4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rgbClr val="31C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提炼</a:t>
            </a:r>
            <a:endParaRPr kumimoji="1" lang="zh-CN" altLang="en-US" sz="3600" b="1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18610" y="2244703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</a:t>
            </a:r>
            <a:r>
              <a:rPr kumimoji="1" lang="zh-CN" altLang="en-US" sz="3600" b="1" dirty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不是随意用</a:t>
            </a:r>
            <a:endParaRPr lang="zh-CN" altLang="en-US" sz="3600" b="1" dirty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76023" y="2332596"/>
            <a:ext cx="742587" cy="742587"/>
          </a:xfrm>
          <a:prstGeom prst="rect">
            <a:avLst/>
          </a:prstGeom>
          <a:solidFill>
            <a:srgbClr val="31C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18611" y="2799139"/>
            <a:ext cx="38656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kumimoji="1" lang="zh-CN" altLang="en-US" dirty="0" smtClean="0">
                <a:solidFill>
                  <a:srgbClr val="31CD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图标帮助</a:t>
            </a:r>
            <a:r>
              <a:rPr kumimoji="1" lang="zh-CN" altLang="en-US" dirty="0">
                <a:solidFill>
                  <a:srgbClr val="31CD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观众理解内容，让观众可以在图标就了解演讲内容的方向，并且加深观众的</a:t>
            </a:r>
            <a:r>
              <a:rPr kumimoji="1" lang="zh-CN" altLang="en-US" dirty="0" smtClean="0">
                <a:solidFill>
                  <a:srgbClr val="31CD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印象。</a:t>
            </a:r>
            <a:endParaRPr lang="zh-CN" altLang="en-US" dirty="0">
              <a:solidFill>
                <a:srgbClr val="31CD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18610" y="4055732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图标与标题同等重要</a:t>
            </a:r>
            <a:endParaRPr lang="zh-CN" altLang="en-US" sz="3600" b="1" dirty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6023" y="4143625"/>
            <a:ext cx="742587" cy="742587"/>
          </a:xfrm>
          <a:prstGeom prst="rect">
            <a:avLst/>
          </a:prstGeom>
          <a:solidFill>
            <a:srgbClr val="31C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18611" y="4610168"/>
            <a:ext cx="38656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kumimoji="1" lang="zh-CN" altLang="en-US" dirty="0">
                <a:solidFill>
                  <a:srgbClr val="31CD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在有图标的情况下，图标与标题同等重要，甚至比标题更需要动脑。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233741" y="2264089"/>
            <a:ext cx="20042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31CDA8"/>
                </a:solidFill>
                <a:latin typeface="Nexa Bold" panose="02000000000000000000" pitchFamily="50" charset="0"/>
              </a:rPr>
              <a:t>For Example</a:t>
            </a:r>
            <a:endParaRPr lang="zh-CN" altLang="en-US" sz="2400" dirty="0">
              <a:solidFill>
                <a:srgbClr val="31CDA8"/>
              </a:solidFill>
              <a:latin typeface="Nexa Bold" panose="02000000000000000000" pitchFamily="50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91681" y="2721243"/>
            <a:ext cx="3772854" cy="1977590"/>
          </a:xfrm>
          <a:prstGeom prst="rect">
            <a:avLst/>
          </a:prstGeom>
          <a:solidFill>
            <a:srgbClr val="269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238008" y="3942061"/>
            <a:ext cx="18265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Guangzhou </a:t>
            </a:r>
            <a:r>
              <a:rPr lang="en-US" altLang="zh-CN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TV</a:t>
            </a:r>
          </a:p>
          <a:p>
            <a:pPr algn="r"/>
            <a:r>
              <a:rPr lang="en-US" altLang="zh-CN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News </a:t>
            </a:r>
            <a:r>
              <a:rPr lang="en-US" altLang="zh-CN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Channel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9562" y="2834191"/>
            <a:ext cx="2046766" cy="1249604"/>
          </a:xfrm>
          <a:prstGeom prst="rect">
            <a:avLst/>
          </a:prstGeom>
        </p:spPr>
      </p:pic>
      <p:cxnSp>
        <p:nvCxnSpPr>
          <p:cNvPr id="23" name="直接连接符 22"/>
          <p:cNvCxnSpPr/>
          <p:nvPr/>
        </p:nvCxnSpPr>
        <p:spPr>
          <a:xfrm>
            <a:off x="6096000" y="1800539"/>
            <a:ext cx="0" cy="4143061"/>
          </a:xfrm>
          <a:prstGeom prst="line">
            <a:avLst/>
          </a:prstGeom>
          <a:ln w="25400">
            <a:solidFill>
              <a:srgbClr val="31CDA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6247062" y="4773736"/>
            <a:ext cx="43174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是不是看不懂英文都知道是</a:t>
            </a:r>
            <a:endParaRPr lang="en-US" altLang="zh-CN" sz="2000" dirty="0" smtClean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广州卫视新闻频道？</a:t>
            </a:r>
            <a:endParaRPr lang="zh-CN" altLang="en-US" sz="2000" dirty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667330" y="596812"/>
            <a:ext cx="274947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31CDA8"/>
                </a:solidFill>
              </a:rPr>
              <a:t>图标的提炼是一门技术</a:t>
            </a:r>
          </a:p>
        </p:txBody>
      </p:sp>
    </p:spTree>
    <p:extLst>
      <p:ext uri="{BB962C8B-B14F-4D97-AF65-F5344CB8AC3E}">
        <p14:creationId xmlns:p14="http://schemas.microsoft.com/office/powerpoint/2010/main" val="7216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39900" y="1304925"/>
            <a:ext cx="7325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dirty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仅从标题或正文中的某些名词中提炼图标，在大部分情况下是正确</a:t>
            </a:r>
            <a:r>
              <a:rPr kumimoji="1" lang="zh-CN" altLang="en-US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的：</a:t>
            </a:r>
            <a:endParaRPr kumimoji="1" lang="en-US" altLang="zh-CN" dirty="0" smtClean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rgbClr val="31C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提炼</a:t>
            </a:r>
            <a:endParaRPr kumimoji="1" lang="zh-CN" altLang="en-US" sz="3600" b="1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71248" y="2279080"/>
            <a:ext cx="1620957" cy="52322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8692C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促销活动</a:t>
            </a:r>
            <a:endParaRPr lang="zh-CN" altLang="en-US" sz="2800" b="1" dirty="0">
              <a:solidFill>
                <a:srgbClr val="8692C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000" contrast="-5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25829" y="2151329"/>
            <a:ext cx="679450" cy="675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739900" y="1970872"/>
            <a:ext cx="3632200" cy="11075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47063" y="1970872"/>
            <a:ext cx="3632200" cy="1107590"/>
          </a:xfrm>
          <a:prstGeom prst="rect">
            <a:avLst/>
          </a:prstGeom>
          <a:solidFill>
            <a:srgbClr val="F7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378" y="2213183"/>
            <a:ext cx="787517" cy="65868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091270" y="228091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电脑技术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63700" y="3698820"/>
            <a:ext cx="741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dirty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但是也</a:t>
            </a:r>
            <a:r>
              <a:rPr kumimoji="1" lang="zh-CN" altLang="en-US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存在图表贴切与否的问题：</a:t>
            </a:r>
            <a:endParaRPr kumimoji="1" lang="en-US" altLang="zh-CN" dirty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63700" y="4068152"/>
            <a:ext cx="741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例如要表示广州市的农民人数：</a:t>
            </a:r>
            <a:endParaRPr kumimoji="1" lang="en-US" altLang="zh-CN" dirty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435202" y="4652173"/>
            <a:ext cx="1191032" cy="1191032"/>
            <a:chOff x="6276359" y="4232453"/>
            <a:chExt cx="1449942" cy="1449942"/>
          </a:xfrm>
        </p:grpSpPr>
        <p:sp>
          <p:nvSpPr>
            <p:cNvPr id="16" name="椭圆 15"/>
            <p:cNvSpPr/>
            <p:nvPr/>
          </p:nvSpPr>
          <p:spPr>
            <a:xfrm>
              <a:off x="6276359" y="4232453"/>
              <a:ext cx="1449942" cy="144994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9734" y="4407179"/>
              <a:ext cx="807356" cy="109689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1865108" y="4652173"/>
            <a:ext cx="1191032" cy="1191032"/>
            <a:chOff x="4255533" y="4232453"/>
            <a:chExt cx="1449942" cy="1449942"/>
          </a:xfrm>
        </p:grpSpPr>
        <p:sp>
          <p:nvSpPr>
            <p:cNvPr id="19" name="椭圆 18"/>
            <p:cNvSpPr/>
            <p:nvPr/>
          </p:nvSpPr>
          <p:spPr>
            <a:xfrm>
              <a:off x="4255533" y="4232453"/>
              <a:ext cx="1449942" cy="144994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6996" y="4354623"/>
              <a:ext cx="527016" cy="1192988"/>
            </a:xfrm>
            <a:prstGeom prst="rect">
              <a:avLst/>
            </a:prstGeom>
          </p:spPr>
        </p:pic>
      </p:grpSp>
      <p:sp>
        <p:nvSpPr>
          <p:cNvPr id="20" name="文本框 19"/>
          <p:cNvSpPr txBox="1"/>
          <p:nvPr/>
        </p:nvSpPr>
        <p:spPr>
          <a:xfrm>
            <a:off x="4900080" y="5057842"/>
            <a:ext cx="3518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C55A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</a:t>
            </a:r>
            <a:r>
              <a:rPr lang="zh-CN" altLang="en-US" sz="2000" b="1" dirty="0" smtClean="0">
                <a:solidFill>
                  <a:srgbClr val="C55A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个图标明显比第一个贴切</a:t>
            </a:r>
            <a:endParaRPr lang="zh-CN" altLang="en-US" sz="2000" b="1" dirty="0">
              <a:solidFill>
                <a:srgbClr val="C55A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667330" y="596812"/>
            <a:ext cx="274947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31CDA8"/>
                </a:solidFill>
              </a:rPr>
              <a:t>图标的提炼是一门技术</a:t>
            </a:r>
          </a:p>
        </p:txBody>
      </p:sp>
    </p:spTree>
    <p:extLst>
      <p:ext uri="{BB962C8B-B14F-4D97-AF65-F5344CB8AC3E}">
        <p14:creationId xmlns:p14="http://schemas.microsoft.com/office/powerpoint/2010/main" val="259919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rgbClr val="31C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获取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67330" y="59681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rgbClr val="31CDA8"/>
                </a:solidFill>
              </a:rPr>
              <a:t>推荐几种获取方式</a:t>
            </a:r>
            <a:endParaRPr lang="zh-CN" altLang="en-US" dirty="0">
              <a:solidFill>
                <a:srgbClr val="31CDA8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35980" y="1466790"/>
            <a:ext cx="24013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/>
              <a:t>http://icomoon.io/app/</a:t>
            </a:r>
            <a:endParaRPr kumimoji="1"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618610" y="1050095"/>
            <a:ext cx="30570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 smtClean="0">
                <a:solidFill>
                  <a:srgbClr val="CA7065"/>
                </a:solidFill>
                <a:latin typeface="Nexa Bold" panose="02000000000000000000" pitchFamily="50" charset="0"/>
              </a:rPr>
              <a:t>IcoMoon</a:t>
            </a:r>
            <a:r>
              <a:rPr lang="en-US" altLang="zh-CN" sz="3600" dirty="0" smtClean="0">
                <a:solidFill>
                  <a:srgbClr val="CA7065"/>
                </a:solidFill>
                <a:latin typeface="Nexa Bold" panose="02000000000000000000" pitchFamily="50" charset="0"/>
              </a:rPr>
              <a:t> APP</a:t>
            </a:r>
            <a:endParaRPr lang="zh-CN" altLang="en-US" sz="3600" dirty="0">
              <a:solidFill>
                <a:srgbClr val="CA7065"/>
              </a:solidFill>
              <a:latin typeface="Nexa Bold" panose="02000000000000000000" pitchFamily="50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900" y="1995780"/>
            <a:ext cx="8759100" cy="418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99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23208" y="56237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下载方法</a:t>
            </a:r>
            <a:endParaRPr lang="zh-CN" altLang="en-US" sz="4000" b="1" dirty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06072" y="1430500"/>
            <a:ext cx="6032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dirty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选中想要的图标之后，点击底部的这个按钮</a:t>
            </a:r>
          </a:p>
        </p:txBody>
      </p:sp>
      <p:sp>
        <p:nvSpPr>
          <p:cNvPr id="6" name="椭圆 5"/>
          <p:cNvSpPr/>
          <p:nvPr/>
        </p:nvSpPr>
        <p:spPr>
          <a:xfrm>
            <a:off x="1364106" y="1527149"/>
            <a:ext cx="1008246" cy="1008246"/>
          </a:xfrm>
          <a:prstGeom prst="ellipse">
            <a:avLst/>
          </a:prstGeom>
          <a:noFill/>
          <a:ln>
            <a:solidFill>
              <a:srgbClr val="31CD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rgbClr val="31CD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b="1" dirty="0">
              <a:solidFill>
                <a:srgbClr val="31CD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481024" y="1850728"/>
            <a:ext cx="4986576" cy="676644"/>
            <a:chOff x="2481024" y="1850728"/>
            <a:chExt cx="7502426" cy="101802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81024" y="1850728"/>
              <a:ext cx="7502426" cy="101802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113958" y="1978702"/>
              <a:ext cx="3118279" cy="719528"/>
            </a:xfrm>
            <a:prstGeom prst="rect">
              <a:avLst/>
            </a:prstGeom>
            <a:noFill/>
            <a:ln w="19050">
              <a:solidFill>
                <a:srgbClr val="31CD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/>
          <p:cNvSpPr/>
          <p:nvPr/>
        </p:nvSpPr>
        <p:spPr>
          <a:xfrm>
            <a:off x="1364106" y="3041156"/>
            <a:ext cx="1008246" cy="1008246"/>
          </a:xfrm>
          <a:prstGeom prst="ellipse">
            <a:avLst/>
          </a:prstGeom>
          <a:noFill/>
          <a:ln>
            <a:solidFill>
              <a:srgbClr val="31CD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rgbClr val="31CD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b="1" dirty="0">
              <a:solidFill>
                <a:srgbClr val="31CD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 descr="屏幕快照 2013-09-03 上午11.18.49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9" t="4507" r="3363" b="6854"/>
          <a:stretch/>
        </p:blipFill>
        <p:spPr>
          <a:xfrm>
            <a:off x="5776686" y="3041156"/>
            <a:ext cx="4986576" cy="259302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1" name="文本框 10"/>
          <p:cNvSpPr txBox="1"/>
          <p:nvPr/>
        </p:nvSpPr>
        <p:spPr>
          <a:xfrm>
            <a:off x="2406072" y="3041156"/>
            <a:ext cx="337061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在这个对话框中设置好参数后点击下载即可。</a:t>
            </a:r>
            <a:endParaRPr kumimoji="1" lang="en-US" altLang="zh-CN" sz="2400" dirty="0" smtClean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kumimoji="1" lang="zh-CN" altLang="en-US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我一般的设置：</a:t>
            </a:r>
            <a:endParaRPr kumimoji="1" lang="en-US" altLang="zh-CN" dirty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kumimoji="1" lang="en-US" altLang="zh-CN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Color</a:t>
            </a:r>
            <a:r>
              <a:rPr kumimoji="1" lang="zh-CN" altLang="en-US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kumimoji="1" lang="en-US" altLang="zh-CN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000000</a:t>
            </a:r>
            <a:r>
              <a:rPr kumimoji="1" lang="zh-CN" altLang="en-US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是白色</a:t>
            </a:r>
            <a:endParaRPr kumimoji="1" lang="en-US" altLang="zh-CN" dirty="0" smtClean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kumimoji="1" lang="zh-CN" altLang="zh-CN" dirty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kumimoji="1" lang="en-US" altLang="zh-CN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FFFFFF </a:t>
            </a:r>
            <a:r>
              <a:rPr kumimoji="1" lang="zh-CN" altLang="en-US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是黑色</a:t>
            </a:r>
            <a:endParaRPr kumimoji="1" lang="en-US" altLang="zh-CN" dirty="0" smtClean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kumimoji="1" lang="en-US" altLang="zh-CN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Size</a:t>
            </a:r>
            <a:r>
              <a:rPr kumimoji="1" lang="zh-CN" altLang="en-US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</a:t>
            </a:r>
            <a:r>
              <a:rPr kumimoji="1" lang="en-US" altLang="zh-CN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512pixels</a:t>
            </a:r>
          </a:p>
          <a:p>
            <a:r>
              <a:rPr kumimoji="1" lang="zh-CN" altLang="en-US" dirty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勾</a:t>
            </a:r>
            <a:r>
              <a:rPr kumimoji="1" lang="zh-CN" altLang="en-US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选第一项就会有透明背景的</a:t>
            </a:r>
            <a:r>
              <a:rPr kumimoji="1" lang="en-US" altLang="zh-CN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kumimoji="1" lang="zh-CN" altLang="en-US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格式。</a:t>
            </a:r>
            <a:endParaRPr kumimoji="1" lang="en-US" altLang="zh-CN" dirty="0" smtClean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1364106" y="-95251"/>
            <a:ext cx="88652" cy="1304925"/>
          </a:xfrm>
          <a:prstGeom prst="rect">
            <a:avLst/>
          </a:prstGeom>
          <a:solidFill>
            <a:srgbClr val="31C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3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25107" y="0"/>
            <a:ext cx="1208012" cy="1041622"/>
          </a:xfrm>
          <a:prstGeom prst="rect">
            <a:avLst/>
          </a:prstGeom>
          <a:solidFill>
            <a:srgbClr val="219D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75115" y="42431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亲密</a:t>
            </a:r>
            <a:endParaRPr kumimoji="1" lang="zh-CN" altLang="en-US" sz="3600" b="1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58012" y="584050"/>
            <a:ext cx="50577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000" b="1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相互关联，意思相近的内容应该放在一起。</a:t>
            </a:r>
            <a:endParaRPr kumimoji="1" lang="zh-CN" altLang="en-US" sz="2000" b="1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39900" y="4409128"/>
            <a:ext cx="41543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如果你要找一瓶可乐，那是不是要从头到尾看一次？很浪费时间</a:t>
            </a:r>
            <a:r>
              <a:rPr lang="zh-CN" altLang="en-US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对不对？</a:t>
            </a:r>
            <a:endParaRPr lang="zh-CN" altLang="en-US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47485" y="4409128"/>
            <a:ext cx="41751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经过亲密性原则调整后，你就可以很快地找到饮料区，从中找到可乐。</a:t>
            </a:r>
            <a:endParaRPr lang="zh-CN" altLang="en-US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39900" y="1916113"/>
            <a:ext cx="4154311" cy="2336800"/>
          </a:xfrm>
          <a:prstGeom prst="rect">
            <a:avLst/>
          </a:prstGeom>
          <a:solidFill>
            <a:schemeClr val="bg1"/>
          </a:solidFill>
          <a:ln>
            <a:solidFill>
              <a:srgbClr val="219D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268357" y="1916113"/>
            <a:ext cx="4154311" cy="2336800"/>
          </a:xfrm>
          <a:prstGeom prst="rect">
            <a:avLst/>
          </a:prstGeom>
          <a:solidFill>
            <a:schemeClr val="bg1"/>
          </a:solidFill>
          <a:ln>
            <a:solidFill>
              <a:srgbClr val="219D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060846" y="2732897"/>
            <a:ext cx="553998" cy="7078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菜单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434992" y="2576681"/>
            <a:ext cx="2954655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百事可乐</a:t>
            </a:r>
            <a:endParaRPr lang="en-US" altLang="zh-CN" dirty="0" smtClean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王老吉</a:t>
            </a:r>
            <a:endParaRPr lang="en-US" altLang="zh-CN" dirty="0" smtClean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可口可乐</a:t>
            </a:r>
            <a:endParaRPr lang="en-US" altLang="zh-CN" dirty="0" smtClean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红烧牛肉</a:t>
            </a:r>
            <a:endParaRPr lang="en-US" altLang="zh-CN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梅菜扣肉</a:t>
            </a:r>
            <a:endParaRPr lang="en-US" altLang="zh-CN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酸菜鱼</a:t>
            </a:r>
            <a:endParaRPr lang="en-US" altLang="zh-CN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姜葱鸡</a:t>
            </a:r>
            <a:endParaRPr lang="en-US" altLang="zh-CN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叫化鸡</a:t>
            </a:r>
            <a:endParaRPr lang="en-US" altLang="zh-CN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凉拌青瓜</a:t>
            </a:r>
            <a:endParaRPr lang="en-US" altLang="zh-CN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89303" y="2732897"/>
            <a:ext cx="553998" cy="7078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菜单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026063" y="2576681"/>
            <a:ext cx="2123658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红烧</a:t>
            </a:r>
            <a:r>
              <a:rPr lang="zh-CN" altLang="en-US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牛肉</a:t>
            </a:r>
            <a:endParaRPr lang="en-US" altLang="zh-CN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梅菜扣肉</a:t>
            </a:r>
            <a:endParaRPr lang="en-US" altLang="zh-CN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酸菜鱼</a:t>
            </a:r>
            <a:endParaRPr lang="en-US" altLang="zh-CN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姜葱鸡</a:t>
            </a:r>
            <a:endParaRPr lang="en-US" altLang="zh-CN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叫化鸡</a:t>
            </a:r>
            <a:endParaRPr lang="en-US" altLang="zh-CN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凉拌青瓜</a:t>
            </a:r>
            <a:endParaRPr lang="en-US" altLang="zh-CN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278363" y="2523480"/>
            <a:ext cx="1015663" cy="112206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百事可乐</a:t>
            </a:r>
            <a:endParaRPr lang="en-US" altLang="zh-CN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王老吉</a:t>
            </a:r>
            <a:endParaRPr lang="en-US" altLang="zh-CN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可口可乐</a:t>
            </a:r>
            <a:endParaRPr lang="en-US" altLang="zh-CN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966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9656" y="130629"/>
            <a:ext cx="768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第一次使用</a:t>
            </a:r>
            <a:r>
              <a:rPr lang="en-US" altLang="zh-CN" dirty="0" err="1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Icomoon</a:t>
            </a:r>
            <a:r>
              <a:rPr lang="en-US" altLang="zh-CN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APP</a:t>
            </a:r>
            <a:r>
              <a:rPr lang="zh-CN" altLang="en-US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，你会发现图标量不大，但是其实它还有很多！</a:t>
            </a:r>
            <a:endParaRPr lang="en-US" altLang="zh-CN" dirty="0" smtClean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屏幕快照 2013-09-03 上午11.19.19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7" t="18633" r="28555" b="26040"/>
          <a:stretch/>
        </p:blipFill>
        <p:spPr>
          <a:xfrm>
            <a:off x="3323772" y="545736"/>
            <a:ext cx="2496458" cy="45869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9655" y="556595"/>
            <a:ext cx="32255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zh-CN" altLang="en-US" sz="2400" b="1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页面拉到底部 </a:t>
            </a:r>
            <a:r>
              <a:rPr lang="en-US" altLang="zh-CN" sz="2400" b="1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b="1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endParaRPr lang="zh-CN" altLang="en-US" sz="2400" b="1" dirty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屏幕快照 2013-09-03 上午11.19.30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89"/>
          <a:stretch/>
        </p:blipFill>
        <p:spPr>
          <a:xfrm>
            <a:off x="0" y="1074893"/>
            <a:ext cx="12192000" cy="6302587"/>
          </a:xfrm>
          <a:prstGeom prst="rect">
            <a:avLst/>
          </a:prstGeom>
          <a:ln>
            <a:solidFill>
              <a:srgbClr val="269E81"/>
            </a:solidFill>
          </a:ln>
        </p:spPr>
      </p:pic>
      <p:sp>
        <p:nvSpPr>
          <p:cNvPr id="6" name="矩形 5"/>
          <p:cNvSpPr/>
          <p:nvPr/>
        </p:nvSpPr>
        <p:spPr>
          <a:xfrm>
            <a:off x="1" y="5341258"/>
            <a:ext cx="5486400" cy="1248228"/>
          </a:xfrm>
          <a:prstGeom prst="rect">
            <a:avLst/>
          </a:prstGeom>
          <a:solidFill>
            <a:srgbClr val="269E81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35191" y="5565262"/>
            <a:ext cx="387798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这里面的图标够你应付很多场合了！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都免费！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091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900" y="1827980"/>
            <a:ext cx="8759100" cy="41843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rgbClr val="31C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获取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67330" y="59681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rgbClr val="31CDA8"/>
                </a:solidFill>
              </a:rPr>
              <a:t>推荐几种获取方式</a:t>
            </a:r>
            <a:endParaRPr lang="zh-CN" altLang="en-US" dirty="0">
              <a:solidFill>
                <a:srgbClr val="31CDA8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35980" y="1466790"/>
            <a:ext cx="28346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/>
              <a:t>http://thenounproject.com/</a:t>
            </a:r>
            <a:endParaRPr kumimoji="1"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618610" y="1050095"/>
            <a:ext cx="38795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7030A0"/>
                </a:solidFill>
                <a:latin typeface="Nexa Bold" panose="02000000000000000000" pitchFamily="50" charset="0"/>
              </a:rPr>
              <a:t>The Noun Project</a:t>
            </a:r>
            <a:endParaRPr lang="zh-CN" altLang="en-US" sz="3600" dirty="0">
              <a:solidFill>
                <a:srgbClr val="7030A0"/>
              </a:solidFill>
              <a:latin typeface="Nexa Bold" panose="02000000000000000000" pitchFamily="50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39900" y="6022064"/>
            <a:ext cx="72826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注册</a:t>
            </a:r>
            <a:r>
              <a:rPr lang="zh-CN" altLang="en-US" sz="2400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之后所有图标即可</a:t>
            </a:r>
            <a:r>
              <a:rPr lang="zh-CN" altLang="en-US" sz="2400" b="1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免费下载到</a:t>
            </a:r>
            <a:r>
              <a:rPr lang="en-US" altLang="zh-CN" sz="2400" b="1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SVG</a:t>
            </a:r>
            <a:r>
              <a:rPr lang="zh-CN" altLang="en-US" sz="2400" b="1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格式的图标</a:t>
            </a:r>
            <a:r>
              <a:rPr lang="zh-CN" altLang="en-US" sz="2400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400" dirty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149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430108" y="139652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在线转换格式</a:t>
            </a:r>
            <a:endParaRPr kumimoji="1" lang="zh-CN" altLang="en-US" sz="2800" dirty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屏幕快照 2013-09-04 下午6.15.40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" r="-1"/>
          <a:stretch/>
        </p:blipFill>
        <p:spPr>
          <a:xfrm>
            <a:off x="7023100" y="2334782"/>
            <a:ext cx="2508636" cy="3010143"/>
          </a:xfrm>
          <a:prstGeom prst="rect">
            <a:avLst/>
          </a:prstGeom>
          <a:ln>
            <a:solidFill>
              <a:srgbClr val="269E81"/>
            </a:solidFill>
          </a:ln>
        </p:spPr>
      </p:pic>
      <p:pic>
        <p:nvPicPr>
          <p:cNvPr id="5" name="图片 4" descr="屏幕快照 2013-09-04 下午6.15.3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106" y="2334782"/>
            <a:ext cx="5433644" cy="3010143"/>
          </a:xfrm>
          <a:prstGeom prst="rect">
            <a:avLst/>
          </a:prstGeom>
          <a:ln>
            <a:solidFill>
              <a:srgbClr val="269E81"/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10049186" y="4122175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dirty="0" err="1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kumimoji="1" lang="zh-CN" altLang="en-US" sz="2000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</a:t>
            </a:r>
            <a:endParaRPr kumimoji="1" lang="en-US" altLang="zh-CN" sz="2000" dirty="0" smtClean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kumimoji="1" lang="zh-CN" altLang="en-US" sz="2000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保存即可</a:t>
            </a:r>
            <a:endParaRPr kumimoji="1" lang="zh-CN" altLang="en-US" sz="2000" dirty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23208" y="431745"/>
            <a:ext cx="26383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Svg</a:t>
            </a:r>
            <a:r>
              <a:rPr lang="zh-CN" altLang="en-US" sz="4000" b="1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</a:t>
            </a:r>
            <a:r>
              <a:rPr lang="en-US" altLang="zh-CN" sz="4000" b="1" dirty="0" err="1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endParaRPr lang="zh-CN" altLang="en-US" sz="4000" b="1" dirty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1364106" y="-211363"/>
            <a:ext cx="88652" cy="1304925"/>
          </a:xfrm>
          <a:prstGeom prst="rect">
            <a:avLst/>
          </a:prstGeom>
          <a:solidFill>
            <a:srgbClr val="31C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364106" y="1396523"/>
            <a:ext cx="822351" cy="822351"/>
          </a:xfrm>
          <a:prstGeom prst="ellipse">
            <a:avLst/>
          </a:prstGeom>
          <a:noFill/>
          <a:ln>
            <a:solidFill>
              <a:srgbClr val="31CD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31CD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b="1" dirty="0">
              <a:solidFill>
                <a:srgbClr val="31CD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85051" y="1854027"/>
            <a:ext cx="64784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dirty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http://www.fileformat.info/convert/image/svg2raster.htm</a:t>
            </a: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8963458" y="4542862"/>
            <a:ext cx="955242" cy="0"/>
          </a:xfrm>
          <a:prstGeom prst="straightConnector1">
            <a:avLst/>
          </a:prstGeom>
          <a:ln w="19050">
            <a:solidFill>
              <a:srgbClr val="269E8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5116423" y="4630006"/>
            <a:ext cx="16479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</a:t>
            </a:r>
            <a:r>
              <a:rPr kumimoji="1" lang="en-US" altLang="zh-CN" sz="2000" dirty="0" err="1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Svg</a:t>
            </a:r>
            <a:r>
              <a:rPr kumimoji="1" lang="zh-CN" altLang="en-US" sz="2000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kumimoji="1" lang="zh-CN" altLang="en-US" sz="2000" dirty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578306" y="5644025"/>
            <a:ext cx="487050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</a:t>
            </a:r>
            <a:r>
              <a:rPr kumimoji="1" lang="zh-CN" altLang="en-US" sz="2800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kumimoji="1" lang="en-US" altLang="zh-CN" sz="2800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Adobe </a:t>
            </a:r>
            <a:r>
              <a:rPr kumimoji="1" lang="en-US" altLang="zh-CN" sz="2800" dirty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illustrator</a:t>
            </a:r>
            <a:r>
              <a:rPr kumimoji="1" lang="zh-CN" altLang="en-US" sz="2800" dirty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</a:t>
            </a:r>
          </a:p>
          <a:p>
            <a:endParaRPr kumimoji="1" lang="zh-CN" altLang="en-US" sz="2800" dirty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309163" y="5514404"/>
            <a:ext cx="822351" cy="822351"/>
          </a:xfrm>
          <a:prstGeom prst="ellipse">
            <a:avLst/>
          </a:prstGeom>
          <a:noFill/>
          <a:ln>
            <a:solidFill>
              <a:srgbClr val="31CD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31CD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b="1" dirty="0">
              <a:solidFill>
                <a:srgbClr val="31CD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457" y="5713689"/>
            <a:ext cx="391849" cy="391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42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rgbClr val="31C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获取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67330" y="59681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rgbClr val="31CDA8"/>
                </a:solidFill>
              </a:rPr>
              <a:t>推荐几种获取方式</a:t>
            </a:r>
            <a:endParaRPr lang="zh-CN" altLang="en-US" dirty="0">
              <a:solidFill>
                <a:srgbClr val="31CDA8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18610" y="1050095"/>
            <a:ext cx="37558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C000"/>
                </a:solidFill>
                <a:latin typeface="Nexa Bold" panose="02000000000000000000" pitchFamily="50" charset="0"/>
              </a:rPr>
              <a:t>Do It YOURSELF</a:t>
            </a:r>
            <a:endParaRPr lang="zh-CN" altLang="en-US" sz="3600" dirty="0">
              <a:solidFill>
                <a:srgbClr val="FFC000"/>
              </a:solidFill>
              <a:latin typeface="Nexa Bold" panose="02000000000000000000" pitchFamily="50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67330" y="1564933"/>
            <a:ext cx="4570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你没看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错，这不是个网站，这是让你自己做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3"/>
          <a:srcRect l="-88" t="7220" r="80566" b="88373"/>
          <a:stretch/>
        </p:blipFill>
        <p:spPr>
          <a:xfrm>
            <a:off x="1507673" y="3703183"/>
            <a:ext cx="6632211" cy="841830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1753139" y="454501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形状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824771" y="454501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联合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823833" y="454501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剪除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4895465" y="454501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相交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938069" y="454501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组合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821017" y="454501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编辑顶点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667330" y="2819013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请熟练应用以下功能！</a:t>
            </a:r>
            <a:endParaRPr lang="zh-CN" altLang="en-US" sz="3600" b="1" dirty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313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rgbClr val="31C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处理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67330" y="596812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31CDA8"/>
                </a:solidFill>
              </a:rPr>
              <a:t>转</a:t>
            </a:r>
            <a:r>
              <a:rPr lang="zh-CN" altLang="en-US" dirty="0" smtClean="0">
                <a:solidFill>
                  <a:srgbClr val="31CDA8"/>
                </a:solidFill>
              </a:rPr>
              <a:t>白色</a:t>
            </a:r>
            <a:endParaRPr lang="zh-CN" altLang="en-US" dirty="0">
              <a:solidFill>
                <a:srgbClr val="31CDA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67330" y="1524000"/>
            <a:ext cx="46089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调整图标的亮度至</a:t>
            </a:r>
            <a:r>
              <a:rPr lang="en-US" altLang="zh-CN" sz="3200" b="1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endParaRPr lang="zh-CN" altLang="en-US" sz="3200" b="1" dirty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5325" y="1511527"/>
            <a:ext cx="4324775" cy="439782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" name="文本框 8"/>
          <p:cNvSpPr txBox="1"/>
          <p:nvPr/>
        </p:nvSpPr>
        <p:spPr>
          <a:xfrm>
            <a:off x="1750215" y="4986026"/>
            <a:ext cx="4356100" cy="923330"/>
          </a:xfrm>
          <a:prstGeom prst="rect">
            <a:avLst/>
          </a:prstGeom>
          <a:noFill/>
          <a:ln>
            <a:solidFill>
              <a:srgbClr val="31CDA8"/>
            </a:solidFill>
          </a:ln>
        </p:spPr>
        <p:txBody>
          <a:bodyPr wrap="square" rtlCol="0">
            <a:spAutoFit/>
          </a:bodyPr>
          <a:lstStyle/>
          <a:p>
            <a:r>
              <a:rPr kumimoji="1" lang="zh-CN" altLang="en-US" b="1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兼容处理：</a:t>
            </a:r>
            <a:endParaRPr kumimoji="1" lang="en-US" altLang="zh-CN" b="1" dirty="0" smtClean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kumimoji="1" lang="zh-CN" altLang="en-US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为了兼容其他版本，建议用</a:t>
            </a:r>
            <a:r>
              <a:rPr kumimoji="1" lang="en-US" altLang="zh-CN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CTRL+C</a:t>
            </a:r>
            <a:r>
              <a:rPr kumimoji="1" lang="zh-CN" altLang="en-US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kumimoji="1" lang="en-US" altLang="zh-CN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CTRL+ALT+V</a:t>
            </a:r>
            <a:r>
              <a:rPr kumimoji="1" lang="zh-CN" altLang="en-US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组合来生成白色</a:t>
            </a:r>
            <a:r>
              <a:rPr kumimoji="1" lang="en-US" altLang="zh-CN" dirty="0" err="1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endParaRPr kumimoji="1" lang="zh-CN" altLang="en-US" dirty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44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rgbClr val="31C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处理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67330" y="596812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31CDA8"/>
                </a:solidFill>
              </a:rPr>
              <a:t>转其他颜色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67330" y="152400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使用重新</a:t>
            </a:r>
            <a:r>
              <a:rPr lang="zh-CN" altLang="en-US" sz="3200" b="1" dirty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着色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330" y="3459056"/>
            <a:ext cx="1868878" cy="18688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3502" y="1524000"/>
            <a:ext cx="4177329" cy="459257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2" name="文本框 11"/>
          <p:cNvSpPr txBox="1"/>
          <p:nvPr/>
        </p:nvSpPr>
        <p:spPr>
          <a:xfrm>
            <a:off x="1667330" y="2051078"/>
            <a:ext cx="47044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可能调不到自己想要的颜色，建议在下载的时候通过颜色参数来控制颜色</a:t>
            </a:r>
            <a:endParaRPr lang="en-US" altLang="zh-CN" dirty="0" smtClean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或者，你就拿</a:t>
            </a:r>
            <a:r>
              <a:rPr lang="en-US" altLang="zh-CN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 smtClean="0">
                <a:solidFill>
                  <a:srgbClr val="269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出来吧！嗯，别砸我。</a:t>
            </a:r>
            <a:endParaRPr lang="zh-CN" altLang="en-US" dirty="0">
              <a:solidFill>
                <a:srgbClr val="269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5416" y="3459056"/>
            <a:ext cx="1868878" cy="1868878"/>
          </a:xfrm>
          <a:prstGeom prst="rect">
            <a:avLst/>
          </a:prstGeom>
        </p:spPr>
      </p:pic>
      <p:cxnSp>
        <p:nvCxnSpPr>
          <p:cNvPr id="19" name="直接箭头连接符 18"/>
          <p:cNvCxnSpPr>
            <a:stCxn id="10" idx="3"/>
            <a:endCxn id="15" idx="1"/>
          </p:cNvCxnSpPr>
          <p:nvPr/>
        </p:nvCxnSpPr>
        <p:spPr>
          <a:xfrm>
            <a:off x="3536208" y="4393495"/>
            <a:ext cx="639208" cy="0"/>
          </a:xfrm>
          <a:prstGeom prst="straightConnector1">
            <a:avLst/>
          </a:prstGeom>
          <a:ln w="254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192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159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1CDA8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92914" y="2967335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字体</a:t>
            </a:r>
          </a:p>
        </p:txBody>
      </p:sp>
      <p:sp>
        <p:nvSpPr>
          <p:cNvPr id="4" name="矩形 3"/>
          <p:cNvSpPr/>
          <p:nvPr/>
        </p:nvSpPr>
        <p:spPr>
          <a:xfrm>
            <a:off x="5030788" y="2838450"/>
            <a:ext cx="2093912" cy="1143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53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67330" y="1186641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000" dirty="0" smtClean="0">
                <a:solidFill>
                  <a:srgbClr val="A764B4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推荐</a:t>
            </a:r>
            <a:r>
              <a:rPr kumimoji="1" lang="zh-CN" altLang="en-US" sz="8000" dirty="0" smtClean="0">
                <a:solidFill>
                  <a:srgbClr val="7030A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无衬线</a:t>
            </a:r>
            <a:endParaRPr kumimoji="1" lang="en-US" altLang="zh-CN" sz="8000" dirty="0" smtClean="0">
              <a:solidFill>
                <a:srgbClr val="7030A0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7330" y="2895600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000" dirty="0" smtClean="0">
                <a:solidFill>
                  <a:srgbClr val="A764B4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字迹够</a:t>
            </a:r>
            <a:r>
              <a:rPr kumimoji="1" lang="zh-CN" altLang="en-US" sz="8000" dirty="0" smtClean="0">
                <a:solidFill>
                  <a:srgbClr val="7030A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清晰</a:t>
            </a:r>
            <a:endParaRPr kumimoji="1" lang="zh-CN" altLang="en-US" sz="8000" dirty="0">
              <a:solidFill>
                <a:srgbClr val="7030A0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18610" y="4603071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000" dirty="0" smtClean="0">
                <a:solidFill>
                  <a:srgbClr val="7030A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两字体</a:t>
            </a:r>
            <a:r>
              <a:rPr kumimoji="1" lang="zh-CN" altLang="en-US" sz="8000" dirty="0" smtClean="0">
                <a:solidFill>
                  <a:srgbClr val="A764B4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最优</a:t>
            </a:r>
            <a:endParaRPr kumimoji="1" lang="zh-CN" altLang="en-US" sz="8000" dirty="0">
              <a:solidFill>
                <a:srgbClr val="A764B4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rgbClr val="A76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原则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67330" y="59681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rgbClr val="A764B4"/>
                </a:solidFill>
              </a:rPr>
              <a:t>我的选字原则</a:t>
            </a:r>
            <a:endParaRPr lang="zh-CN" altLang="en-US" dirty="0">
              <a:solidFill>
                <a:srgbClr val="A764B4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67330" y="2310025"/>
            <a:ext cx="6340197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0" dirty="0" smtClean="0">
                <a:solidFill>
                  <a:srgbClr val="A764B4"/>
                </a:solidFill>
              </a:rPr>
              <a:t>无衬线字体简单，没有过多的修饰，符合扁平化风格。</a:t>
            </a:r>
            <a:endParaRPr lang="zh-CN" altLang="en-US" b="0" dirty="0">
              <a:solidFill>
                <a:srgbClr val="A764B4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67330" y="4027822"/>
            <a:ext cx="6083717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0" dirty="0">
                <a:solidFill>
                  <a:srgbClr val="A764B4"/>
                </a:solidFill>
              </a:rPr>
              <a:t>扁平</a:t>
            </a:r>
            <a:r>
              <a:rPr lang="zh-CN" altLang="en-US" b="0" dirty="0" smtClean="0">
                <a:solidFill>
                  <a:srgbClr val="A764B4"/>
                </a:solidFill>
              </a:rPr>
              <a:t>化风格经常需要反白，所以字体笔画也要讲究。</a:t>
            </a:r>
            <a:endParaRPr lang="zh-CN" altLang="en-US" b="0" dirty="0">
              <a:solidFill>
                <a:srgbClr val="A764B4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7330" y="5701539"/>
            <a:ext cx="3156633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0" dirty="0" smtClean="0">
                <a:solidFill>
                  <a:srgbClr val="A764B4"/>
                </a:solidFill>
              </a:rPr>
              <a:t>字体系列保持在</a:t>
            </a:r>
            <a:r>
              <a:rPr lang="en-US" altLang="zh-CN" b="0" dirty="0">
                <a:solidFill>
                  <a:srgbClr val="A764B4"/>
                </a:solidFill>
              </a:rPr>
              <a:t>2</a:t>
            </a:r>
            <a:r>
              <a:rPr lang="zh-CN" altLang="en-US" b="0" dirty="0" smtClean="0">
                <a:solidFill>
                  <a:srgbClr val="A764B4"/>
                </a:solidFill>
              </a:rPr>
              <a:t>种左右。</a:t>
            </a:r>
            <a:endParaRPr lang="zh-CN" altLang="en-US" b="0" dirty="0">
              <a:solidFill>
                <a:srgbClr val="A764B4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37600" y="1304925"/>
            <a:ext cx="1309529" cy="1309529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792999" y="1243337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latin typeface="+mj-ea"/>
                <a:ea typeface="+mj-ea"/>
              </a:rPr>
              <a:t>字</a:t>
            </a:r>
          </a:p>
        </p:txBody>
      </p:sp>
      <p:sp>
        <p:nvSpPr>
          <p:cNvPr id="14" name="椭圆 13"/>
          <p:cNvSpPr/>
          <p:nvPr/>
        </p:nvSpPr>
        <p:spPr>
          <a:xfrm>
            <a:off x="9608458" y="1891903"/>
            <a:ext cx="328783" cy="328783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箭头连接符 15"/>
          <p:cNvCxnSpPr>
            <a:stCxn id="14" idx="6"/>
          </p:cNvCxnSpPr>
          <p:nvPr/>
        </p:nvCxnSpPr>
        <p:spPr>
          <a:xfrm flipV="1">
            <a:off x="9937241" y="2056294"/>
            <a:ext cx="469502" cy="1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0470232" y="185623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衬线</a:t>
            </a:r>
          </a:p>
        </p:txBody>
      </p:sp>
      <p:sp>
        <p:nvSpPr>
          <p:cNvPr id="18" name="椭圆 17"/>
          <p:cNvSpPr/>
          <p:nvPr/>
        </p:nvSpPr>
        <p:spPr>
          <a:xfrm>
            <a:off x="9444066" y="1666166"/>
            <a:ext cx="328783" cy="328783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箭头连接符 18"/>
          <p:cNvCxnSpPr>
            <a:stCxn id="18" idx="6"/>
          </p:cNvCxnSpPr>
          <p:nvPr/>
        </p:nvCxnSpPr>
        <p:spPr>
          <a:xfrm>
            <a:off x="9772849" y="1830558"/>
            <a:ext cx="697383" cy="112867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8737600" y="3068193"/>
            <a:ext cx="1309529" cy="1309529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793000" y="3006605"/>
            <a:ext cx="12105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+mj-ea"/>
                <a:ea typeface="昆仑细圆" panose="02010609000101010101" pitchFamily="49" charset="-122"/>
              </a:rPr>
              <a:t>字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0121540" y="3026798"/>
            <a:ext cx="12627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细笔画字体在投影的场合要保证字体够大。</a:t>
            </a:r>
            <a:endParaRPr lang="zh-CN" altLang="en-US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8287657" y="1304925"/>
            <a:ext cx="0" cy="4621585"/>
          </a:xfrm>
          <a:prstGeom prst="line">
            <a:avLst/>
          </a:prstGeom>
          <a:ln w="12700">
            <a:solidFill>
              <a:srgbClr val="A764B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089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rgbClr val="A76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字体</a:t>
            </a:r>
            <a:endParaRPr kumimoji="1" lang="zh-CN" altLang="en-US" sz="3600" b="1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67330" y="596812"/>
            <a:ext cx="300595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rgbClr val="A764B4"/>
                </a:solidFill>
              </a:rPr>
              <a:t>我一般使用的中英文字体</a:t>
            </a:r>
            <a:endParaRPr lang="zh-CN" altLang="en-US" dirty="0">
              <a:solidFill>
                <a:srgbClr val="A764B4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18627" y="212963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endParaRPr lang="zh-CN" altLang="en-US" sz="54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18626" y="3002164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7030A0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方正幼</a:t>
            </a:r>
            <a:r>
              <a:rPr lang="zh-CN" altLang="en-US" sz="5400" dirty="0" smtClean="0">
                <a:solidFill>
                  <a:srgbClr val="7030A0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线</a:t>
            </a:r>
            <a:endParaRPr lang="zh-CN" altLang="en-US" sz="5400" dirty="0">
              <a:solidFill>
                <a:srgbClr val="7030A0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18626" y="384799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7030A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方</a:t>
            </a:r>
            <a:r>
              <a:rPr lang="zh-CN" altLang="en-US" sz="5400" dirty="0" smtClean="0">
                <a:solidFill>
                  <a:srgbClr val="7030A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正细圆</a:t>
            </a:r>
            <a:endParaRPr lang="zh-CN" altLang="en-US" sz="5400" dirty="0">
              <a:solidFill>
                <a:srgbClr val="7030A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39900" y="1304925"/>
            <a:ext cx="4356100" cy="727075"/>
          </a:xfrm>
          <a:prstGeom prst="rect">
            <a:avLst/>
          </a:prstGeom>
          <a:solidFill>
            <a:srgbClr val="A76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39900" y="143385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中文</a:t>
            </a:r>
          </a:p>
        </p:txBody>
      </p:sp>
      <p:sp>
        <p:nvSpPr>
          <p:cNvPr id="14" name="矩形 13"/>
          <p:cNvSpPr/>
          <p:nvPr/>
        </p:nvSpPr>
        <p:spPr>
          <a:xfrm>
            <a:off x="6096000" y="1304925"/>
            <a:ext cx="4356100" cy="727075"/>
          </a:xfrm>
          <a:prstGeom prst="rect">
            <a:avLst/>
          </a:prstGeom>
          <a:solidFill>
            <a:srgbClr val="904C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096000" y="143385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718626" y="4693818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7030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方</a:t>
            </a:r>
            <a:r>
              <a:rPr lang="zh-CN" altLang="en-US" sz="5400" dirty="0" smtClean="0">
                <a:solidFill>
                  <a:srgbClr val="7030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正</a:t>
            </a:r>
            <a:r>
              <a:rPr lang="zh-CN" altLang="en-US" sz="5400" dirty="0">
                <a:solidFill>
                  <a:srgbClr val="7030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兰亭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096001" y="2129635"/>
            <a:ext cx="34338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MS YAHEI</a:t>
            </a:r>
            <a:endParaRPr lang="zh-CN" altLang="en-US" sz="54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96000" y="3002164"/>
            <a:ext cx="35296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dirty="0" err="1" smtClean="0">
                <a:solidFill>
                  <a:srgbClr val="904C9E"/>
                </a:solidFill>
                <a:latin typeface="Nexa Light" panose="02000000000000000000" pitchFamily="50" charset="0"/>
              </a:rPr>
              <a:t>Nexa</a:t>
            </a:r>
            <a:r>
              <a:rPr kumimoji="1" lang="zh-CN" altLang="en-US" sz="5400" dirty="0" smtClean="0">
                <a:solidFill>
                  <a:srgbClr val="904C9E"/>
                </a:solidFill>
                <a:latin typeface="Nexa Light" panose="02000000000000000000" pitchFamily="50" charset="0"/>
              </a:rPr>
              <a:t> </a:t>
            </a:r>
            <a:r>
              <a:rPr kumimoji="1" lang="en-US" altLang="zh-CN" sz="5400" dirty="0" smtClean="0">
                <a:solidFill>
                  <a:srgbClr val="904C9E"/>
                </a:solidFill>
                <a:latin typeface="Nexa Light" panose="02000000000000000000" pitchFamily="50" charset="0"/>
              </a:rPr>
              <a:t>Free</a:t>
            </a:r>
            <a:endParaRPr lang="zh-CN" altLang="en-US" sz="5400" dirty="0">
              <a:solidFill>
                <a:srgbClr val="904C9E"/>
              </a:solidFill>
              <a:latin typeface="Nexa Light" panose="02000000000000000000" pitchFamily="50" charset="0"/>
              <a:ea typeface="方正幼线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096000" y="3790677"/>
            <a:ext cx="40094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7030A0"/>
                </a:solidFill>
                <a:latin typeface="Cicle Gordita" panose="02000000000000000000" pitchFamily="2" charset="0"/>
                <a:ea typeface="方正细圆简体" panose="03000509000000000000" pitchFamily="65" charset="-122"/>
              </a:rPr>
              <a:t>Cicle</a:t>
            </a:r>
            <a:r>
              <a:rPr lang="en-US" altLang="zh-CN" sz="6000" dirty="0" smtClean="0">
                <a:solidFill>
                  <a:srgbClr val="7030A0"/>
                </a:solidFill>
                <a:latin typeface="Cicle Gordita" panose="02000000000000000000" pitchFamily="2" charset="0"/>
                <a:ea typeface="方正细圆简体" panose="03000509000000000000" pitchFamily="65" charset="-122"/>
              </a:rPr>
              <a:t> </a:t>
            </a:r>
            <a:r>
              <a:rPr lang="en-US" altLang="zh-CN" sz="6000" dirty="0" err="1" smtClean="0">
                <a:solidFill>
                  <a:srgbClr val="7030A0"/>
                </a:solidFill>
                <a:latin typeface="Cicle Gordita" panose="02000000000000000000" pitchFamily="2" charset="0"/>
                <a:ea typeface="方正细圆简体" panose="03000509000000000000" pitchFamily="65" charset="-122"/>
              </a:rPr>
              <a:t>Gordita</a:t>
            </a:r>
            <a:endParaRPr lang="zh-CN" altLang="en-US" sz="6000" dirty="0">
              <a:solidFill>
                <a:srgbClr val="7030A0"/>
              </a:solidFill>
              <a:latin typeface="Cicle Gordita" panose="02000000000000000000" pitchFamily="2" charset="0"/>
              <a:ea typeface="方正细圆简体" panose="03000509000000000000" pitchFamily="65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96000" y="4693818"/>
            <a:ext cx="44294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dirty="0">
                <a:solidFill>
                  <a:srgbClr val="904C9E"/>
                </a:solidFill>
                <a:latin typeface="Quicksand" panose="02070303000000060000" pitchFamily="18" charset="0"/>
              </a:rPr>
              <a:t>QUICKSAND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140555" y="2781268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没错这货就是微软雅黑</a:t>
            </a:r>
            <a:endParaRPr lang="zh-CN" altLang="en-US" sz="14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06922" y="556634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904C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904C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支持正版</a:t>
            </a:r>
            <a:endParaRPr lang="zh-CN" altLang="en-US" dirty="0">
              <a:solidFill>
                <a:srgbClr val="904C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018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rgbClr val="A76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字体</a:t>
            </a:r>
            <a:endParaRPr kumimoji="1" lang="zh-CN" altLang="en-US" sz="3600" b="1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7330" y="596812"/>
            <a:ext cx="300595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rgbClr val="A764B4"/>
                </a:solidFill>
              </a:rPr>
              <a:t>我一般使用的中英文字体</a:t>
            </a:r>
            <a:endParaRPr lang="zh-CN" altLang="en-US" dirty="0">
              <a:solidFill>
                <a:srgbClr val="A764B4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67331" y="1864056"/>
            <a:ext cx="3262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dirty="0" smtClean="0">
                <a:solidFill>
                  <a:srgbClr val="A764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建议使用比较粗的字体以便观看</a:t>
            </a:r>
            <a:endParaRPr kumimoji="1" lang="zh-CN" altLang="en-US" sz="2000" dirty="0">
              <a:solidFill>
                <a:srgbClr val="A764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67330" y="268877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600" b="1" dirty="0">
                <a:solidFill>
                  <a:srgbClr val="904C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大字、标题等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74092" y="325462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dirty="0" smtClean="0">
                <a:solidFill>
                  <a:srgbClr val="A764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纤细的会比较细致、有气质</a:t>
            </a:r>
            <a:endParaRPr kumimoji="1" lang="zh-CN" altLang="en-US" sz="2000" dirty="0">
              <a:solidFill>
                <a:srgbClr val="A764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74092" y="3642061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dirty="0" smtClean="0">
                <a:solidFill>
                  <a:srgbClr val="A764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粗壮的会更有力量</a:t>
            </a:r>
            <a:endParaRPr kumimoji="1" lang="zh-CN" altLang="en-US" sz="2000" dirty="0">
              <a:solidFill>
                <a:srgbClr val="A764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60569" y="1325523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rgbClr val="904C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正文、小字等</a:t>
            </a:r>
            <a:endParaRPr kumimoji="1" lang="en-US" altLang="zh-CN" sz="3600" b="1" dirty="0">
              <a:solidFill>
                <a:srgbClr val="904C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83084" y="1299560"/>
            <a:ext cx="468811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细圆_GBK" panose="03000509000000000000" pitchFamily="65" charset="-122"/>
                <a:ea typeface="方正细圆_GBK" panose="03000509000000000000" pitchFamily="65" charset="-122"/>
              </a:rPr>
              <a:t>关于</a:t>
            </a:r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_GBK" panose="03000509000000000000" pitchFamily="65" charset="-122"/>
                <a:ea typeface="方正细圆_GBK" panose="03000509000000000000" pitchFamily="65" charset="-122"/>
              </a:rPr>
              <a:t>PPT</a:t>
            </a: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_GBK" panose="03000509000000000000" pitchFamily="65" charset="-122"/>
                <a:ea typeface="方正细圆_GBK" panose="03000509000000000000" pitchFamily="65" charset="-122"/>
              </a:rPr>
              <a:t>演讲的</a:t>
            </a:r>
            <a:r>
              <a:rPr lang="zh-CN" alt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细圆_GBK" panose="03000509000000000000" pitchFamily="65" charset="-122"/>
                <a:ea typeface="方正细圆_GBK" panose="03000509000000000000" pitchFamily="65" charset="-122"/>
              </a:rPr>
              <a:t>技巧</a:t>
            </a:r>
            <a:endParaRPr lang="en-US" altLang="zh-CN" sz="3600" dirty="0" smtClean="0">
              <a:solidFill>
                <a:schemeClr val="tx1">
                  <a:lumMod val="65000"/>
                  <a:lumOff val="35000"/>
                </a:schemeClr>
              </a:solidFill>
              <a:latin typeface="方正细圆_GBK" panose="03000509000000000000" pitchFamily="65" charset="-122"/>
              <a:ea typeface="方正细圆_GBK" panose="03000509000000000000" pitchFamily="65" charset="-122"/>
            </a:endParaRPr>
          </a:p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1.10-20-30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原则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有趣的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放慢速度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眼神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个词做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83084" y="3689789"/>
            <a:ext cx="468811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关于</a:t>
            </a:r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PPT</a:t>
            </a: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演讲的</a:t>
            </a:r>
            <a:r>
              <a:rPr lang="zh-CN" alt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技巧</a:t>
            </a:r>
            <a:endParaRPr lang="en-US" altLang="zh-CN" sz="3600" dirty="0" smtClean="0">
              <a:solidFill>
                <a:schemeClr val="tx1">
                  <a:lumMod val="65000"/>
                  <a:lumOff val="35000"/>
                </a:schemeClr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1.10-20-30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原则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有趣的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放慢速度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眼神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个词做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6096000" y="1304925"/>
            <a:ext cx="0" cy="4573361"/>
          </a:xfrm>
          <a:prstGeom prst="line">
            <a:avLst/>
          </a:prstGeom>
          <a:ln w="12700">
            <a:solidFill>
              <a:srgbClr val="904C9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299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410600" y="0"/>
            <a:ext cx="1208012" cy="1041622"/>
          </a:xfrm>
          <a:prstGeom prst="rect">
            <a:avLst/>
          </a:prstGeom>
          <a:solidFill>
            <a:srgbClr val="219D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46094" y="42250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对齐</a:t>
            </a:r>
          </a:p>
        </p:txBody>
      </p:sp>
      <p:sp>
        <p:nvSpPr>
          <p:cNvPr id="3" name="矩形 2"/>
          <p:cNvSpPr/>
          <p:nvPr/>
        </p:nvSpPr>
        <p:spPr>
          <a:xfrm>
            <a:off x="1668620" y="593374"/>
            <a:ext cx="63401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000" b="1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保证页面上的某两个元素之间总是围绕一条直线对齐。</a:t>
            </a:r>
          </a:p>
        </p:txBody>
      </p:sp>
      <p:sp>
        <p:nvSpPr>
          <p:cNvPr id="8" name="矩形 7"/>
          <p:cNvSpPr/>
          <p:nvPr/>
        </p:nvSpPr>
        <p:spPr>
          <a:xfrm>
            <a:off x="1739900" y="1916113"/>
            <a:ext cx="4154311" cy="2336800"/>
          </a:xfrm>
          <a:prstGeom prst="rect">
            <a:avLst/>
          </a:prstGeom>
          <a:solidFill>
            <a:schemeClr val="bg1"/>
          </a:solidFill>
          <a:ln>
            <a:solidFill>
              <a:srgbClr val="219D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268357" y="1916113"/>
            <a:ext cx="4154311" cy="2336800"/>
          </a:xfrm>
          <a:prstGeom prst="rect">
            <a:avLst/>
          </a:prstGeom>
          <a:solidFill>
            <a:schemeClr val="bg1"/>
          </a:solidFill>
          <a:ln>
            <a:solidFill>
              <a:srgbClr val="219D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832233" y="2041922"/>
            <a:ext cx="22749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</a:t>
            </a:r>
            <a:r>
              <a:rPr lang="en-US" altLang="zh-CN" sz="24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的标题</a:t>
            </a:r>
            <a:endParaRPr lang="zh-CN" altLang="en-US" sz="2400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95671" y="2417434"/>
            <a:ext cx="15856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</a:t>
            </a:r>
            <a:r>
              <a:rPr lang="en-US" altLang="zh-CN" sz="14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的副标题</a:t>
            </a:r>
            <a:endParaRPr lang="zh-CN" altLang="en-US" sz="1400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59398" y="3057255"/>
            <a:ext cx="37545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、这个是第一个观点，主要是想说明</a:t>
            </a:r>
            <a:r>
              <a:rPr lang="en-US" altLang="zh-CN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600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49898" y="3395809"/>
            <a:ext cx="2933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、这个是第二个观点，然后</a:t>
            </a:r>
            <a:r>
              <a:rPr lang="en-US" altLang="zh-CN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600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63258" y="3734363"/>
            <a:ext cx="31390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、这个是第三个观点，所以说</a:t>
            </a:r>
            <a:r>
              <a:rPr lang="en-US" altLang="zh-CN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600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31398" y="2041922"/>
            <a:ext cx="22749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</a:t>
            </a:r>
            <a:r>
              <a:rPr lang="en-US" altLang="zh-CN" sz="24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的标题</a:t>
            </a:r>
            <a:endParaRPr lang="zh-CN" altLang="en-US" sz="2400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31398" y="2417434"/>
            <a:ext cx="15856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</a:t>
            </a:r>
            <a:r>
              <a:rPr lang="en-US" altLang="zh-CN" sz="14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的副标题</a:t>
            </a:r>
            <a:endParaRPr lang="zh-CN" altLang="en-US" sz="1400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31398" y="3057255"/>
            <a:ext cx="37545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、这个是第一个观点，主要是想说明</a:t>
            </a:r>
            <a:r>
              <a:rPr lang="en-US" altLang="zh-CN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600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31398" y="3395809"/>
            <a:ext cx="2933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、这个是第二个观点，然后</a:t>
            </a:r>
            <a:r>
              <a:rPr lang="en-US" altLang="zh-CN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600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31398" y="3734363"/>
            <a:ext cx="31390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、这个是第三个观点，所以说</a:t>
            </a:r>
            <a:r>
              <a:rPr lang="en-US" altLang="zh-CN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600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59398" y="4415680"/>
            <a:ext cx="41348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这个排版是想说明你的信息是乱“拍”上去的吧，信息量再大一点整个页面就崩了。</a:t>
            </a:r>
            <a:endParaRPr lang="zh-CN" altLang="en-US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278105" y="4415680"/>
            <a:ext cx="4134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调整之后马上简洁大气上档次了！</a:t>
            </a:r>
            <a:endParaRPr lang="en-US" altLang="zh-CN" dirty="0" smtClean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善用“对齐”功能吧！</a:t>
            </a:r>
            <a:endParaRPr lang="zh-CN" altLang="en-US" b="1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291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rgbClr val="A76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颜色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67330" y="59681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rgbClr val="A764B4"/>
                </a:solidFill>
              </a:rPr>
              <a:t>关于字体颜色</a:t>
            </a:r>
            <a:endParaRPr lang="zh-CN" altLang="en-US" dirty="0">
              <a:solidFill>
                <a:srgbClr val="A764B4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23075" y="144237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dirty="0">
                <a:solidFill>
                  <a:srgbClr val="904C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</a:t>
            </a:r>
            <a:r>
              <a:rPr kumimoji="1" lang="zh-CN" altLang="en-US" sz="2400" dirty="0" smtClean="0">
                <a:solidFill>
                  <a:srgbClr val="904C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普遍</a:t>
            </a:r>
            <a:r>
              <a:rPr kumimoji="1" lang="zh-CN" altLang="en-US" sz="2400" dirty="0">
                <a:solidFill>
                  <a:srgbClr val="904C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的是黑与</a:t>
            </a:r>
            <a:r>
              <a:rPr kumimoji="1" lang="zh-CN" altLang="en-US" sz="2400" dirty="0" smtClean="0">
                <a:solidFill>
                  <a:srgbClr val="904C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</a:t>
            </a:r>
            <a:endParaRPr kumimoji="1" lang="zh-CN" altLang="en-US" sz="2400" dirty="0">
              <a:solidFill>
                <a:srgbClr val="904C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39900" y="2349500"/>
            <a:ext cx="3398157" cy="1650979"/>
          </a:xfrm>
          <a:prstGeom prst="rect">
            <a:avLst/>
          </a:prstGeom>
          <a:solidFill>
            <a:srgbClr val="A76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39900" y="4211523"/>
            <a:ext cx="3398157" cy="16509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00584" y="2349500"/>
            <a:ext cx="1650979" cy="165097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85840" y="2349499"/>
            <a:ext cx="1650979" cy="165097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76060" y="1421391"/>
            <a:ext cx="2933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400" dirty="0">
                <a:solidFill>
                  <a:srgbClr val="904C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其他颜色需要与底色</a:t>
            </a:r>
            <a:r>
              <a:rPr kumimoji="1" lang="zh-CN" altLang="en-US" sz="2400" dirty="0" smtClean="0">
                <a:solidFill>
                  <a:srgbClr val="904C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对比大，而且和谐</a:t>
            </a:r>
            <a:endParaRPr kumimoji="1" lang="zh-CN" altLang="en-US" sz="2400" dirty="0">
              <a:solidFill>
                <a:srgbClr val="904C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46371" y="2851824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46371" y="4713846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02907" y="287914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88163" y="287914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8687" y="3483640"/>
            <a:ext cx="445836" cy="443259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6500584" y="4211523"/>
            <a:ext cx="1650979" cy="165097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285840" y="4211522"/>
            <a:ext cx="1650979" cy="165097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002907" y="474117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788163" y="474117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8687" y="5345663"/>
            <a:ext cx="445836" cy="443259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10071096" y="2349499"/>
            <a:ext cx="1650979" cy="165097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0573419" y="287914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endParaRPr lang="zh-CN" altLang="en-US" sz="36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3943" y="3483640"/>
            <a:ext cx="445836" cy="443259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6500583" y="1494971"/>
            <a:ext cx="75477" cy="780949"/>
          </a:xfrm>
          <a:prstGeom prst="rect">
            <a:avLst/>
          </a:prstGeom>
          <a:solidFill>
            <a:srgbClr val="904C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770017" y="1494971"/>
            <a:ext cx="75477" cy="780949"/>
          </a:xfrm>
          <a:prstGeom prst="rect">
            <a:avLst/>
          </a:prstGeom>
          <a:solidFill>
            <a:srgbClr val="904C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071096" y="4211522"/>
            <a:ext cx="1650979" cy="165097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0573419" y="474117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81423" y="586250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904C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不和谐</a:t>
            </a:r>
            <a:endParaRPr lang="zh-CN" altLang="en-US" dirty="0">
              <a:solidFill>
                <a:srgbClr val="904C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629025" y="547687"/>
            <a:ext cx="414338" cy="41433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7561" y="3525480"/>
            <a:ext cx="414564" cy="41456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7561" y="5369746"/>
            <a:ext cx="414564" cy="41456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34012" y="5369746"/>
            <a:ext cx="414564" cy="414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38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7937"/>
            <a:ext cx="12192000" cy="6858000"/>
          </a:xfrm>
          <a:prstGeom prst="rect">
            <a:avLst/>
          </a:prstGeom>
          <a:solidFill>
            <a:srgbClr val="F7A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1CDA8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92914" y="2814935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图片</a:t>
            </a:r>
            <a:endParaRPr lang="zh-CN" altLang="en-US" sz="5400" dirty="0">
              <a:solidFill>
                <a:schemeClr val="bg1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30788" y="2686050"/>
            <a:ext cx="2093912" cy="1143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92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rgbClr val="F491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获取</a:t>
            </a:r>
            <a:endParaRPr kumimoji="1" lang="zh-CN" altLang="en-US" sz="3600" b="1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82452" y="2008123"/>
            <a:ext cx="9852927" cy="3655240"/>
            <a:chOff x="1107440" y="2153920"/>
            <a:chExt cx="6634480" cy="2461260"/>
          </a:xfrm>
        </p:grpSpPr>
        <p:pic>
          <p:nvPicPr>
            <p:cNvPr id="5" name="图片 4" descr="屏幕快照 2013-09-04 下午7.25.3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1493" y="2155560"/>
              <a:ext cx="3260427" cy="2459620"/>
            </a:xfrm>
            <a:prstGeom prst="rect">
              <a:avLst/>
            </a:prstGeom>
            <a:ln>
              <a:solidFill>
                <a:srgbClr val="FFC000"/>
              </a:solidFill>
            </a:ln>
          </p:spPr>
        </p:pic>
        <p:pic>
          <p:nvPicPr>
            <p:cNvPr id="6" name="图片 5" descr="屏幕快照 2013-09-04 下午7.25.10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2" r="1598"/>
            <a:stretch/>
          </p:blipFill>
          <p:spPr>
            <a:xfrm>
              <a:off x="1107440" y="2153920"/>
              <a:ext cx="3374053" cy="2461260"/>
            </a:xfrm>
            <a:prstGeom prst="rect">
              <a:avLst/>
            </a:prstGeom>
            <a:ln>
              <a:solidFill>
                <a:srgbClr val="FFC000"/>
              </a:solidFill>
            </a:ln>
          </p:spPr>
        </p:pic>
      </p:grpSp>
      <p:sp>
        <p:nvSpPr>
          <p:cNvPr id="9" name="文本框 8"/>
          <p:cNvSpPr txBox="1"/>
          <p:nvPr/>
        </p:nvSpPr>
        <p:spPr>
          <a:xfrm>
            <a:off x="1667330" y="596812"/>
            <a:ext cx="1449436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olidFill>
                  <a:srgbClr val="F4910C"/>
                </a:solidFill>
              </a:rPr>
              <a:t>#</a:t>
            </a:r>
            <a:r>
              <a:rPr lang="zh-CN" altLang="en-US" dirty="0" smtClean="0">
                <a:solidFill>
                  <a:srgbClr val="F4910C"/>
                </a:solidFill>
              </a:rPr>
              <a:t>我懂个</a:t>
            </a:r>
            <a:r>
              <a:rPr lang="en-US" altLang="zh-CN" dirty="0" smtClean="0">
                <a:solidFill>
                  <a:srgbClr val="F4910C"/>
                </a:solidFill>
              </a:rPr>
              <a:t>P#</a:t>
            </a:r>
            <a:endParaRPr lang="zh-CN" altLang="en-US" dirty="0">
              <a:solidFill>
                <a:srgbClr val="F4910C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96358" y="1271690"/>
            <a:ext cx="60933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solidFill>
                  <a:srgbClr val="2E2E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强推</a:t>
            </a:r>
            <a:r>
              <a:rPr kumimoji="1" lang="en-US" altLang="zh-CN" sz="2400" b="1" dirty="0">
                <a:solidFill>
                  <a:srgbClr val="2E2E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@Simon_</a:t>
            </a:r>
            <a:r>
              <a:rPr kumimoji="1" lang="zh-CN" altLang="en-US" sz="2400" b="1" dirty="0">
                <a:solidFill>
                  <a:srgbClr val="2E2E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阿文 的</a:t>
            </a:r>
            <a:r>
              <a:rPr kumimoji="1" lang="en-US" altLang="zh-CN" sz="2400" b="1" dirty="0">
                <a:solidFill>
                  <a:srgbClr val="2E2E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kumimoji="1" lang="zh-CN" altLang="en-US" sz="2400" b="1" dirty="0">
                <a:solidFill>
                  <a:srgbClr val="2E2E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我懂个</a:t>
            </a:r>
            <a:r>
              <a:rPr kumimoji="1" lang="en-US" altLang="zh-CN" sz="2400" b="1" dirty="0">
                <a:solidFill>
                  <a:srgbClr val="2E2E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P#</a:t>
            </a:r>
            <a:r>
              <a:rPr kumimoji="1" lang="zh-CN" altLang="en-US" sz="2400" b="1" dirty="0">
                <a:solidFill>
                  <a:srgbClr val="2E2E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第二期！</a:t>
            </a:r>
          </a:p>
        </p:txBody>
      </p:sp>
    </p:spTree>
    <p:extLst>
      <p:ext uri="{BB962C8B-B14F-4D97-AF65-F5344CB8AC3E}">
        <p14:creationId xmlns:p14="http://schemas.microsoft.com/office/powerpoint/2010/main" val="158211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rgbClr val="F491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获取</a:t>
            </a:r>
            <a:endParaRPr kumimoji="1" lang="zh-CN" altLang="en-US" sz="3600" b="1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67330" y="59681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rgbClr val="F4910C"/>
                </a:solidFill>
              </a:rPr>
              <a:t>我常用的网站</a:t>
            </a:r>
            <a:endParaRPr lang="zh-CN" altLang="en-US" dirty="0">
              <a:solidFill>
                <a:srgbClr val="F4910C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-29030" y="1152524"/>
            <a:ext cx="12221030" cy="1872991"/>
            <a:chOff x="-29030" y="1304924"/>
            <a:chExt cx="12221030" cy="1872991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/>
            <a:srcRect t="19529" b="48365"/>
            <a:stretch/>
          </p:blipFill>
          <p:spPr>
            <a:xfrm>
              <a:off x="-29029" y="1304924"/>
              <a:ext cx="12221029" cy="1872991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-29030" y="1304924"/>
              <a:ext cx="6125029" cy="1851025"/>
            </a:xfrm>
            <a:prstGeom prst="rect">
              <a:avLst/>
            </a:prstGeom>
            <a:solidFill>
              <a:schemeClr val="tx1">
                <a:alpha val="7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0773" y="1468589"/>
              <a:ext cx="180184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 smtClean="0">
                  <a:solidFill>
                    <a:schemeClr val="bg1"/>
                  </a:solidFill>
                  <a:latin typeface="Nexa Bold" panose="02000000000000000000" pitchFamily="50" charset="0"/>
                  <a:ea typeface="微软雅黑" panose="020B0503020204020204" pitchFamily="34" charset="-122"/>
                </a:rPr>
                <a:t>Wallbase</a:t>
              </a:r>
              <a:endParaRPr kumimoji="1" lang="zh-CN" altLang="en-US" sz="2800" b="1" dirty="0">
                <a:solidFill>
                  <a:schemeClr val="bg1"/>
                </a:solidFill>
                <a:latin typeface="Nexa Bold" panose="02000000000000000000" pitchFamily="50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00773" y="1848322"/>
              <a:ext cx="292862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http://wallbase.cc/toplist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-29029" y="3025516"/>
            <a:ext cx="12221029" cy="1813810"/>
            <a:chOff x="-29029" y="3177916"/>
            <a:chExt cx="12221029" cy="181381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/>
            <a:srcRect l="-19871" t="13420" r="19871" b="9256"/>
            <a:stretch/>
          </p:blipFill>
          <p:spPr>
            <a:xfrm>
              <a:off x="-29029" y="3177916"/>
              <a:ext cx="12221029" cy="1813810"/>
            </a:xfrm>
            <a:prstGeom prst="rect">
              <a:avLst/>
            </a:prstGeom>
            <a:ln>
              <a:solidFill>
                <a:srgbClr val="FFC000"/>
              </a:solidFill>
            </a:ln>
          </p:spPr>
        </p:pic>
        <p:sp>
          <p:nvSpPr>
            <p:cNvPr id="19" name="文本框 18"/>
            <p:cNvSpPr txBox="1"/>
            <p:nvPr/>
          </p:nvSpPr>
          <p:spPr>
            <a:xfrm>
              <a:off x="100773" y="3294644"/>
              <a:ext cx="170591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exa Bold" panose="02000000000000000000" pitchFamily="50" charset="0"/>
                  <a:ea typeface="微软雅黑" panose="020B0503020204020204" pitchFamily="34" charset="-122"/>
                </a:rPr>
                <a:t>GOOGLE</a:t>
              </a:r>
              <a:endParaRPr kumimoji="1"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exa Bold" panose="02000000000000000000" pitchFamily="50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00773" y="3674377"/>
              <a:ext cx="33430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https://www.google.com.hk/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00773" y="4054110"/>
              <a:ext cx="5463355" cy="369332"/>
            </a:xfrm>
            <a:prstGeom prst="rect">
              <a:avLst/>
            </a:prstGeom>
            <a:ln>
              <a:solidFill>
                <a:srgbClr val="FEC200"/>
              </a:solidFill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技巧：</a:t>
              </a:r>
              <a:r>
                <a:rPr kumimoji="1" lang="zh-CN" altLang="en-US" b="1" dirty="0">
                  <a:solidFill>
                    <a:srgbClr val="F4910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网址协议用</a:t>
              </a:r>
              <a:r>
                <a:rPr kumimoji="1" lang="en-US" altLang="zh-CN" b="1" dirty="0">
                  <a:solidFill>
                    <a:srgbClr val="F4910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https://</a:t>
              </a:r>
              <a:r>
                <a:rPr kumimoji="1"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的话，</a:t>
              </a:r>
              <a:r>
                <a:rPr kumimoji="1"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就不会经常性断开</a:t>
              </a:r>
              <a:endPara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/>
          <a:srcRect t="4807" b="32858"/>
          <a:stretch/>
        </p:blipFill>
        <p:spPr>
          <a:xfrm>
            <a:off x="0" y="4767503"/>
            <a:ext cx="12192000" cy="1976197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21573" y="4771604"/>
            <a:ext cx="6074426" cy="1972096"/>
          </a:xfrm>
          <a:prstGeom prst="rect">
            <a:avLst/>
          </a:prstGeom>
          <a:solidFill>
            <a:schemeClr val="tx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13684" y="5335787"/>
            <a:ext cx="26394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http://www.flickr.com/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3684" y="4945111"/>
            <a:ext cx="10743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b="1" dirty="0">
                <a:solidFill>
                  <a:schemeClr val="bg1"/>
                </a:solidFill>
                <a:latin typeface="Nexa Bold" panose="02000000000000000000" pitchFamily="50" charset="0"/>
                <a:ea typeface="微软雅黑" panose="020B0503020204020204" pitchFamily="34" charset="-122"/>
              </a:rPr>
              <a:t>Flickr</a:t>
            </a:r>
          </a:p>
        </p:txBody>
      </p:sp>
    </p:spTree>
    <p:extLst>
      <p:ext uri="{BB962C8B-B14F-4D97-AF65-F5344CB8AC3E}">
        <p14:creationId xmlns:p14="http://schemas.microsoft.com/office/powerpoint/2010/main" val="176602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rgbClr val="F491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展示</a:t>
            </a:r>
            <a:endParaRPr kumimoji="1" lang="zh-CN" altLang="en-US" sz="3600" b="1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7330" y="596812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rgbClr val="F4910C"/>
                </a:solidFill>
              </a:rPr>
              <a:t>扁平化展示方式</a:t>
            </a:r>
            <a:endParaRPr lang="zh-CN" altLang="en-US" dirty="0">
              <a:solidFill>
                <a:srgbClr val="F4910C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0580" y="1447509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F491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整页</a:t>
            </a:r>
            <a:endParaRPr lang="zh-CN" altLang="en-US" sz="5400" b="1" dirty="0">
              <a:solidFill>
                <a:srgbClr val="F491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420" y="2364014"/>
            <a:ext cx="5254171" cy="2954029"/>
          </a:xfrm>
          <a:prstGeom prst="rect">
            <a:avLst/>
          </a:prstGeom>
          <a:ln>
            <a:solidFill>
              <a:srgbClr val="F4910C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349500"/>
            <a:ext cx="5254171" cy="2955471"/>
          </a:xfrm>
          <a:prstGeom prst="rect">
            <a:avLst/>
          </a:prstGeom>
          <a:ln>
            <a:solidFill>
              <a:srgbClr val="F4910C"/>
            </a:solidFill>
          </a:ln>
        </p:spPr>
      </p:pic>
    </p:spTree>
    <p:extLst>
      <p:ext uri="{BB962C8B-B14F-4D97-AF65-F5344CB8AC3E}">
        <p14:creationId xmlns:p14="http://schemas.microsoft.com/office/powerpoint/2010/main" val="21964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rgbClr val="F491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展示</a:t>
            </a:r>
            <a:endParaRPr kumimoji="1" lang="zh-CN" altLang="en-US" sz="3600" b="1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7330" y="596812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rgbClr val="F4910C"/>
                </a:solidFill>
              </a:rPr>
              <a:t>常用扁平化展示方式</a:t>
            </a:r>
            <a:endParaRPr lang="zh-CN" altLang="en-US" dirty="0">
              <a:solidFill>
                <a:srgbClr val="F4910C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0580" y="1447509"/>
            <a:ext cx="22621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F491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大面积</a:t>
            </a:r>
            <a:endParaRPr lang="zh-CN" altLang="en-US" sz="5400" b="1" dirty="0">
              <a:solidFill>
                <a:srgbClr val="F491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20" y="2342963"/>
            <a:ext cx="5277410" cy="2968543"/>
          </a:xfrm>
          <a:prstGeom prst="rect">
            <a:avLst/>
          </a:prstGeom>
          <a:ln>
            <a:solidFill>
              <a:srgbClr val="F4910C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356035"/>
            <a:ext cx="5254171" cy="2955471"/>
          </a:xfrm>
          <a:prstGeom prst="rect">
            <a:avLst/>
          </a:prstGeom>
          <a:ln>
            <a:solidFill>
              <a:srgbClr val="F4910C"/>
            </a:solidFill>
          </a:ln>
        </p:spPr>
      </p:pic>
    </p:spTree>
    <p:extLst>
      <p:ext uri="{BB962C8B-B14F-4D97-AF65-F5344CB8AC3E}">
        <p14:creationId xmlns:p14="http://schemas.microsoft.com/office/powerpoint/2010/main" val="260491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rgbClr val="F491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展示</a:t>
            </a:r>
            <a:endParaRPr kumimoji="1" lang="zh-CN" altLang="en-US" sz="3600" b="1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7330" y="596812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rgbClr val="F4910C"/>
                </a:solidFill>
              </a:rPr>
              <a:t>常用扁平化展示方式</a:t>
            </a:r>
            <a:endParaRPr lang="zh-CN" altLang="en-US" dirty="0">
              <a:solidFill>
                <a:srgbClr val="F4910C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0580" y="1447509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F491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方块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20" y="2370839"/>
            <a:ext cx="5277410" cy="2968543"/>
          </a:xfrm>
          <a:prstGeom prst="rect">
            <a:avLst/>
          </a:prstGeom>
          <a:ln>
            <a:solidFill>
              <a:srgbClr val="F4910C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r="3002"/>
          <a:stretch/>
        </p:blipFill>
        <p:spPr>
          <a:xfrm>
            <a:off x="6150720" y="2368550"/>
            <a:ext cx="5432880" cy="2968543"/>
          </a:xfrm>
          <a:prstGeom prst="rect">
            <a:avLst/>
          </a:prstGeom>
          <a:ln>
            <a:solidFill>
              <a:srgbClr val="F4910C"/>
            </a:solidFill>
          </a:ln>
        </p:spPr>
      </p:pic>
    </p:spTree>
    <p:extLst>
      <p:ext uri="{BB962C8B-B14F-4D97-AF65-F5344CB8AC3E}">
        <p14:creationId xmlns:p14="http://schemas.microsoft.com/office/powerpoint/2010/main" val="219463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A0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1CDA8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72424" y="2967335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动画和形状</a:t>
            </a:r>
            <a:endParaRPr lang="zh-CN" altLang="en-US" sz="5400" dirty="0">
              <a:solidFill>
                <a:schemeClr val="bg1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43363" y="2838450"/>
            <a:ext cx="4068762" cy="1143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61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rgbClr val="F19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动画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67330" y="59681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F1995D"/>
                </a:solidFill>
              </a:rPr>
              <a:t>简单粗暴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412050" y="2243123"/>
            <a:ext cx="7906122" cy="3002263"/>
            <a:chOff x="1487983" y="2164009"/>
            <a:chExt cx="6712137" cy="254886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09273" y="2184634"/>
              <a:ext cx="1258114" cy="111374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96130" y="2164009"/>
              <a:ext cx="1340613" cy="113436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/>
            <a:srcRect l="33448"/>
            <a:stretch/>
          </p:blipFill>
          <p:spPr>
            <a:xfrm>
              <a:off x="1487983" y="3599129"/>
              <a:ext cx="6712137" cy="111374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4"/>
            <a:srcRect l="1788" r="68279"/>
            <a:stretch/>
          </p:blipFill>
          <p:spPr>
            <a:xfrm>
              <a:off x="5065486" y="2174321"/>
              <a:ext cx="3018971" cy="1113740"/>
            </a:xfrm>
            <a:prstGeom prst="rect">
              <a:avLst/>
            </a:prstGeom>
          </p:spPr>
        </p:pic>
      </p:grpSp>
      <p:sp>
        <p:nvSpPr>
          <p:cNvPr id="14" name="文本框 13"/>
          <p:cNvSpPr txBox="1"/>
          <p:nvPr/>
        </p:nvSpPr>
        <p:spPr>
          <a:xfrm>
            <a:off x="1739900" y="127449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199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我常用的几种动画</a:t>
            </a:r>
          </a:p>
        </p:txBody>
      </p:sp>
      <p:sp>
        <p:nvSpPr>
          <p:cNvPr id="15" name="矩形 14"/>
          <p:cNvSpPr/>
          <p:nvPr/>
        </p:nvSpPr>
        <p:spPr>
          <a:xfrm>
            <a:off x="1739900" y="1340514"/>
            <a:ext cx="58420" cy="703580"/>
          </a:xfrm>
          <a:prstGeom prst="rect">
            <a:avLst/>
          </a:prstGeom>
          <a:solidFill>
            <a:srgbClr val="F19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769110" y="1719903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199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干脆、</a:t>
            </a:r>
            <a:r>
              <a:rPr lang="zh-CN" altLang="en-US" dirty="0">
                <a:solidFill>
                  <a:srgbClr val="F199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不花哨、</a:t>
            </a:r>
            <a:r>
              <a:rPr lang="zh-CN" altLang="en-US" dirty="0" smtClean="0">
                <a:solidFill>
                  <a:srgbClr val="F199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不吸引注意力</a:t>
            </a:r>
            <a:endParaRPr lang="zh-CN" altLang="en-US" dirty="0">
              <a:solidFill>
                <a:srgbClr val="F199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080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rgbClr val="F19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切换</a:t>
            </a:r>
            <a:endParaRPr kumimoji="1" lang="zh-CN" altLang="en-US" sz="3600" b="1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7330" y="59681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F1995D"/>
                </a:solidFill>
              </a:rPr>
              <a:t>简单粗暴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739900" y="127449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199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我常用的</a:t>
            </a:r>
            <a:r>
              <a:rPr lang="zh-CN" altLang="en-US" sz="2800" b="1" dirty="0" smtClean="0">
                <a:solidFill>
                  <a:srgbClr val="F199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几种切换</a:t>
            </a:r>
            <a:endParaRPr lang="zh-CN" altLang="en-US" sz="2800" b="1" dirty="0">
              <a:solidFill>
                <a:srgbClr val="F199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39900" y="1340514"/>
            <a:ext cx="58420" cy="703580"/>
          </a:xfrm>
          <a:prstGeom prst="rect">
            <a:avLst/>
          </a:prstGeom>
          <a:solidFill>
            <a:srgbClr val="F19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769110" y="1719903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199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干脆、</a:t>
            </a:r>
            <a:r>
              <a:rPr lang="zh-CN" altLang="en-US" dirty="0">
                <a:solidFill>
                  <a:srgbClr val="F199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不花哨、</a:t>
            </a:r>
            <a:r>
              <a:rPr lang="zh-CN" altLang="en-US" dirty="0" smtClean="0">
                <a:solidFill>
                  <a:srgbClr val="F199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不吸引注意力</a:t>
            </a:r>
            <a:endParaRPr lang="zh-CN" altLang="en-US" dirty="0">
              <a:solidFill>
                <a:srgbClr val="F199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881226" y="2865962"/>
            <a:ext cx="8429548" cy="1641929"/>
            <a:chOff x="1557294" y="2349500"/>
            <a:chExt cx="6819712" cy="132836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44178" y="2373173"/>
              <a:ext cx="1420375" cy="123099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7294" y="2349500"/>
              <a:ext cx="1373030" cy="132568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28434" y="2364014"/>
              <a:ext cx="1349357" cy="125466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41292" y="2375850"/>
              <a:ext cx="1349357" cy="130201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78407" y="2378528"/>
              <a:ext cx="1278338" cy="127833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7"/>
            <a:srcRect l="16585" r="19317"/>
            <a:stretch/>
          </p:blipFill>
          <p:spPr>
            <a:xfrm>
              <a:off x="7375521" y="2378528"/>
              <a:ext cx="1001485" cy="1230992"/>
            </a:xfrm>
            <a:prstGeom prst="rect">
              <a:avLst/>
            </a:prstGeom>
          </p:spPr>
        </p:pic>
      </p:grpSp>
      <p:sp>
        <p:nvSpPr>
          <p:cNvPr id="14" name="文本框 13"/>
          <p:cNvSpPr txBox="1"/>
          <p:nvPr/>
        </p:nvSpPr>
        <p:spPr>
          <a:xfrm>
            <a:off x="2175253" y="4504582"/>
            <a:ext cx="4288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EE83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注意某些切换方式与其他版本不兼容</a:t>
            </a:r>
            <a:endParaRPr lang="zh-CN" altLang="en-US" sz="2000" dirty="0">
              <a:solidFill>
                <a:srgbClr val="EE83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348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rgbClr val="219D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对比</a:t>
            </a:r>
            <a:endParaRPr kumimoji="1" lang="zh-CN" altLang="en-US" sz="3600" b="1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68618" y="593374"/>
            <a:ext cx="81355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000" b="1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有意识地增加不同等级元素之间的差异性，要么相同，要么完全不同。</a:t>
            </a:r>
          </a:p>
        </p:txBody>
      </p:sp>
      <p:sp>
        <p:nvSpPr>
          <p:cNvPr id="5" name="矩形 4"/>
          <p:cNvSpPr/>
          <p:nvPr/>
        </p:nvSpPr>
        <p:spPr>
          <a:xfrm>
            <a:off x="6259595" y="1916113"/>
            <a:ext cx="4154311" cy="2336800"/>
          </a:xfrm>
          <a:prstGeom prst="rect">
            <a:avLst/>
          </a:prstGeom>
          <a:solidFill>
            <a:schemeClr val="bg1"/>
          </a:solidFill>
          <a:ln>
            <a:solidFill>
              <a:srgbClr val="219D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259595" y="2080022"/>
            <a:ext cx="4154311" cy="375512"/>
          </a:xfrm>
          <a:prstGeom prst="rect">
            <a:avLst/>
          </a:prstGeom>
          <a:solidFill>
            <a:srgbClr val="219D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322636" y="2041922"/>
            <a:ext cx="22749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22636" y="2417434"/>
            <a:ext cx="15856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</a:t>
            </a:r>
            <a:r>
              <a:rPr lang="en-US" altLang="zh-CN" sz="14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的副标题</a:t>
            </a:r>
            <a:endParaRPr lang="zh-CN" altLang="en-US" sz="1400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22636" y="3057255"/>
            <a:ext cx="37545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、这个是第一个观点，主要是想说明</a:t>
            </a:r>
            <a:r>
              <a:rPr lang="en-US" altLang="zh-CN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600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22636" y="3395809"/>
            <a:ext cx="2933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、这个是第二个观点，然后</a:t>
            </a:r>
            <a:r>
              <a:rPr lang="en-US" altLang="zh-CN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600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22636" y="3734363"/>
            <a:ext cx="31390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、这个是第三个观点，所以说</a:t>
            </a:r>
            <a:r>
              <a:rPr lang="en-US" altLang="zh-CN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600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39900" y="1916113"/>
            <a:ext cx="4154311" cy="2336800"/>
          </a:xfrm>
          <a:prstGeom prst="rect">
            <a:avLst/>
          </a:prstGeom>
          <a:solidFill>
            <a:schemeClr val="bg1"/>
          </a:solidFill>
          <a:ln>
            <a:solidFill>
              <a:srgbClr val="219D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802941" y="2041922"/>
            <a:ext cx="22749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</a:t>
            </a:r>
            <a:r>
              <a:rPr lang="en-US" altLang="zh-CN" sz="24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的标题</a:t>
            </a:r>
            <a:endParaRPr lang="zh-CN" altLang="en-US" sz="2400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02941" y="2417434"/>
            <a:ext cx="15856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</a:t>
            </a:r>
            <a:r>
              <a:rPr lang="en-US" altLang="zh-CN" sz="14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的副标题</a:t>
            </a:r>
            <a:endParaRPr lang="zh-CN" altLang="en-US" sz="1400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02941" y="3057255"/>
            <a:ext cx="37545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、这个是第一个观点，主要是想说明</a:t>
            </a:r>
            <a:r>
              <a:rPr lang="en-US" altLang="zh-CN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600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02941" y="3395809"/>
            <a:ext cx="2933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、这个是第二个观点，然后</a:t>
            </a:r>
            <a:r>
              <a:rPr lang="en-US" altLang="zh-CN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600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02941" y="3734363"/>
            <a:ext cx="31390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、这个是第三个观点，所以说</a:t>
            </a:r>
            <a:r>
              <a:rPr lang="en-US" altLang="zh-CN" sz="16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600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50636" y="4415680"/>
            <a:ext cx="4134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这个排版是简洁大气，但是略有点平淡，没有层次。</a:t>
            </a:r>
            <a:endParaRPr lang="zh-CN" altLang="en-US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59595" y="4415680"/>
            <a:ext cx="4134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先不论这样的调整适不适合，但是是不是马上就刺激眼球了，更有主次了？</a:t>
            </a:r>
            <a:endParaRPr lang="zh-CN" altLang="en-US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779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928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1CDA8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64921" y="2833985"/>
            <a:ext cx="22621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伪扁平</a:t>
            </a:r>
          </a:p>
        </p:txBody>
      </p:sp>
      <p:sp>
        <p:nvSpPr>
          <p:cNvPr id="4" name="矩形 3"/>
          <p:cNvSpPr/>
          <p:nvPr/>
        </p:nvSpPr>
        <p:spPr>
          <a:xfrm>
            <a:off x="4764088" y="2705100"/>
            <a:ext cx="2627312" cy="1143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38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884057" y="1948398"/>
            <a:ext cx="2423885" cy="2423885"/>
          </a:xfrm>
          <a:prstGeom prst="rect">
            <a:avLst/>
          </a:prstGeom>
          <a:solidFill>
            <a:srgbClr val="8BE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5363369" y="2428875"/>
            <a:ext cx="1939202" cy="1948542"/>
          </a:xfrm>
          <a:custGeom>
            <a:avLst/>
            <a:gdLst>
              <a:gd name="connsiteX0" fmla="*/ 1466057 w 1939202"/>
              <a:gd name="connsiteY0" fmla="*/ 0 h 1948542"/>
              <a:gd name="connsiteX1" fmla="*/ 1939202 w 1939202"/>
              <a:gd name="connsiteY1" fmla="*/ 473146 h 1948542"/>
              <a:gd name="connsiteX2" fmla="*/ 1939202 w 1939202"/>
              <a:gd name="connsiteY2" fmla="*/ 1948542 h 1948542"/>
              <a:gd name="connsiteX3" fmla="*/ 482485 w 1939202"/>
              <a:gd name="connsiteY3" fmla="*/ 1948542 h 1948542"/>
              <a:gd name="connsiteX4" fmla="*/ 0 w 1939202"/>
              <a:gd name="connsiteY4" fmla="*/ 1466057 h 194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9202" h="1948542">
                <a:moveTo>
                  <a:pt x="1466057" y="0"/>
                </a:moveTo>
                <a:lnTo>
                  <a:pt x="1939202" y="473146"/>
                </a:lnTo>
                <a:lnTo>
                  <a:pt x="1939202" y="1948542"/>
                </a:lnTo>
                <a:lnTo>
                  <a:pt x="482485" y="1948542"/>
                </a:lnTo>
                <a:lnTo>
                  <a:pt x="0" y="1466057"/>
                </a:lnTo>
                <a:close/>
              </a:path>
            </a:pathLst>
          </a:custGeom>
          <a:solidFill>
            <a:srgbClr val="2090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5304064" y="2368404"/>
            <a:ext cx="1583871" cy="1583871"/>
          </a:xfrm>
          <a:prstGeom prst="roundRect">
            <a:avLst>
              <a:gd name="adj" fmla="val 13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304064" y="2800350"/>
            <a:ext cx="1583871" cy="730250"/>
          </a:xfrm>
          <a:prstGeom prst="rect">
            <a:avLst/>
          </a:prstGeom>
          <a:solidFill>
            <a:srgbClr val="D0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8914" y="1948398"/>
            <a:ext cx="2423885" cy="2423885"/>
          </a:xfrm>
          <a:prstGeom prst="rect">
            <a:avLst/>
          </a:prstGeom>
          <a:solidFill>
            <a:srgbClr val="8BE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1348920" y="2368404"/>
            <a:ext cx="1583871" cy="1583871"/>
          </a:xfrm>
          <a:prstGeom prst="roundRect">
            <a:avLst>
              <a:gd name="adj" fmla="val 13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863269" y="2884568"/>
            <a:ext cx="555171" cy="555171"/>
          </a:xfrm>
          <a:prstGeom prst="ellipse">
            <a:avLst/>
          </a:prstGeom>
          <a:solidFill>
            <a:srgbClr val="8BE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544861" y="2615458"/>
            <a:ext cx="80739" cy="80739"/>
          </a:xfrm>
          <a:prstGeom prst="ellipse">
            <a:avLst/>
          </a:prstGeom>
          <a:solidFill>
            <a:srgbClr val="8BE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2539380" y="2458138"/>
            <a:ext cx="215231" cy="215231"/>
          </a:xfrm>
          <a:prstGeom prst="roundRect">
            <a:avLst/>
          </a:prstGeom>
          <a:solidFill>
            <a:srgbClr val="8BE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64869" y="2986168"/>
            <a:ext cx="341232" cy="3412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818413" y="2884568"/>
            <a:ext cx="555171" cy="555171"/>
          </a:xfrm>
          <a:prstGeom prst="ellipse">
            <a:avLst/>
          </a:prstGeom>
          <a:solidFill>
            <a:srgbClr val="8BE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500005" y="2615458"/>
            <a:ext cx="80739" cy="80739"/>
          </a:xfrm>
          <a:prstGeom prst="ellipse">
            <a:avLst/>
          </a:prstGeom>
          <a:solidFill>
            <a:srgbClr val="8BE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6494524" y="2458138"/>
            <a:ext cx="215231" cy="215231"/>
          </a:xfrm>
          <a:prstGeom prst="roundRect">
            <a:avLst/>
          </a:prstGeom>
          <a:solidFill>
            <a:srgbClr val="8BE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920013" y="2986168"/>
            <a:ext cx="341232" cy="3412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9004445" y="1948398"/>
            <a:ext cx="2423885" cy="2423885"/>
          </a:xfrm>
          <a:prstGeom prst="roundRect">
            <a:avLst>
              <a:gd name="adj" fmla="val 7685"/>
            </a:avLst>
          </a:prstGeom>
          <a:gradFill>
            <a:gsLst>
              <a:gs pos="100000">
                <a:srgbClr val="62D1CA"/>
              </a:gs>
              <a:gs pos="0">
                <a:srgbClr val="8BE4D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9464257" y="2419917"/>
            <a:ext cx="1958703" cy="1955686"/>
          </a:xfrm>
          <a:custGeom>
            <a:avLst/>
            <a:gdLst>
              <a:gd name="connsiteX0" fmla="*/ 1484860 w 1958703"/>
              <a:gd name="connsiteY0" fmla="*/ 0 h 1967592"/>
              <a:gd name="connsiteX1" fmla="*/ 1958703 w 1958703"/>
              <a:gd name="connsiteY1" fmla="*/ 473844 h 1967592"/>
              <a:gd name="connsiteX2" fmla="*/ 1958703 w 1958703"/>
              <a:gd name="connsiteY2" fmla="*/ 1781316 h 1967592"/>
              <a:gd name="connsiteX3" fmla="*/ 1772427 w 1958703"/>
              <a:gd name="connsiteY3" fmla="*/ 1967592 h 1967592"/>
              <a:gd name="connsiteX4" fmla="*/ 482731 w 1958703"/>
              <a:gd name="connsiteY4" fmla="*/ 1967592 h 1967592"/>
              <a:gd name="connsiteX5" fmla="*/ 0 w 1958703"/>
              <a:gd name="connsiteY5" fmla="*/ 1484861 h 1967592"/>
              <a:gd name="connsiteX0" fmla="*/ 1472954 w 1958703"/>
              <a:gd name="connsiteY0" fmla="*/ 0 h 1955686"/>
              <a:gd name="connsiteX1" fmla="*/ 1958703 w 1958703"/>
              <a:gd name="connsiteY1" fmla="*/ 461938 h 1955686"/>
              <a:gd name="connsiteX2" fmla="*/ 1958703 w 1958703"/>
              <a:gd name="connsiteY2" fmla="*/ 1769410 h 1955686"/>
              <a:gd name="connsiteX3" fmla="*/ 1772427 w 1958703"/>
              <a:gd name="connsiteY3" fmla="*/ 1955686 h 1955686"/>
              <a:gd name="connsiteX4" fmla="*/ 482731 w 1958703"/>
              <a:gd name="connsiteY4" fmla="*/ 1955686 h 1955686"/>
              <a:gd name="connsiteX5" fmla="*/ 0 w 1958703"/>
              <a:gd name="connsiteY5" fmla="*/ 1472955 h 1955686"/>
              <a:gd name="connsiteX6" fmla="*/ 1472954 w 1958703"/>
              <a:gd name="connsiteY6" fmla="*/ 0 h 1955686"/>
              <a:gd name="connsiteX0" fmla="*/ 1472954 w 1958703"/>
              <a:gd name="connsiteY0" fmla="*/ 0 h 1955686"/>
              <a:gd name="connsiteX1" fmla="*/ 1958703 w 1958703"/>
              <a:gd name="connsiteY1" fmla="*/ 483369 h 1955686"/>
              <a:gd name="connsiteX2" fmla="*/ 1958703 w 1958703"/>
              <a:gd name="connsiteY2" fmla="*/ 1769410 h 1955686"/>
              <a:gd name="connsiteX3" fmla="*/ 1772427 w 1958703"/>
              <a:gd name="connsiteY3" fmla="*/ 1955686 h 1955686"/>
              <a:gd name="connsiteX4" fmla="*/ 482731 w 1958703"/>
              <a:gd name="connsiteY4" fmla="*/ 1955686 h 1955686"/>
              <a:gd name="connsiteX5" fmla="*/ 0 w 1958703"/>
              <a:gd name="connsiteY5" fmla="*/ 1472955 h 1955686"/>
              <a:gd name="connsiteX6" fmla="*/ 1472954 w 1958703"/>
              <a:gd name="connsiteY6" fmla="*/ 0 h 1955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58703" h="1955686">
                <a:moveTo>
                  <a:pt x="1472954" y="0"/>
                </a:moveTo>
                <a:lnTo>
                  <a:pt x="1958703" y="483369"/>
                </a:lnTo>
                <a:lnTo>
                  <a:pt x="1958703" y="1769410"/>
                </a:lnTo>
                <a:cubicBezTo>
                  <a:pt x="1958703" y="1872287"/>
                  <a:pt x="1875304" y="1955686"/>
                  <a:pt x="1772427" y="1955686"/>
                </a:cubicBezTo>
                <a:lnTo>
                  <a:pt x="482731" y="1955686"/>
                </a:lnTo>
                <a:lnTo>
                  <a:pt x="0" y="1472955"/>
                </a:lnTo>
                <a:lnTo>
                  <a:pt x="1472954" y="0"/>
                </a:lnTo>
                <a:close/>
              </a:path>
            </a:pathLst>
          </a:custGeom>
          <a:solidFill>
            <a:srgbClr val="2090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0" name="圆角矩形 49"/>
          <p:cNvSpPr/>
          <p:nvPr/>
        </p:nvSpPr>
        <p:spPr>
          <a:xfrm>
            <a:off x="9419465" y="2400300"/>
            <a:ext cx="1583871" cy="1583871"/>
          </a:xfrm>
          <a:prstGeom prst="roundRect">
            <a:avLst>
              <a:gd name="adj" fmla="val 13002"/>
            </a:avLst>
          </a:prstGeom>
          <a:solidFill>
            <a:srgbClr val="1971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40"/>
          <p:cNvSpPr/>
          <p:nvPr/>
        </p:nvSpPr>
        <p:spPr>
          <a:xfrm>
            <a:off x="9419465" y="2368404"/>
            <a:ext cx="1583871" cy="1583871"/>
          </a:xfrm>
          <a:prstGeom prst="roundRect">
            <a:avLst>
              <a:gd name="adj" fmla="val 13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9419465" y="2800350"/>
            <a:ext cx="1583871" cy="730250"/>
          </a:xfrm>
          <a:prstGeom prst="rect">
            <a:avLst/>
          </a:prstGeom>
          <a:solidFill>
            <a:srgbClr val="D0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椭圆 48"/>
          <p:cNvSpPr/>
          <p:nvPr/>
        </p:nvSpPr>
        <p:spPr>
          <a:xfrm>
            <a:off x="9933814" y="2910681"/>
            <a:ext cx="555171" cy="555171"/>
          </a:xfrm>
          <a:prstGeom prst="ellipse">
            <a:avLst/>
          </a:prstGeom>
          <a:solidFill>
            <a:srgbClr val="28B6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9933814" y="2884568"/>
            <a:ext cx="555171" cy="555171"/>
          </a:xfrm>
          <a:prstGeom prst="ellipse">
            <a:avLst/>
          </a:prstGeom>
          <a:solidFill>
            <a:srgbClr val="8BE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9615406" y="2615458"/>
            <a:ext cx="80739" cy="80739"/>
          </a:xfrm>
          <a:prstGeom prst="ellipse">
            <a:avLst/>
          </a:prstGeom>
          <a:solidFill>
            <a:srgbClr val="FD8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10609925" y="2458138"/>
            <a:ext cx="215231" cy="215231"/>
          </a:xfrm>
          <a:prstGeom prst="roundRect">
            <a:avLst/>
          </a:prstGeom>
          <a:solidFill>
            <a:srgbClr val="D9E8F9"/>
          </a:solidFill>
          <a:ln w="50800">
            <a:solidFill>
              <a:srgbClr val="B2D2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9983398" y="2935133"/>
            <a:ext cx="456002" cy="456002"/>
          </a:xfrm>
          <a:prstGeom prst="ellipse">
            <a:avLst/>
          </a:prstGeom>
          <a:solidFill>
            <a:srgbClr val="1A2D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10034198" y="2985933"/>
            <a:ext cx="354402" cy="354402"/>
          </a:xfrm>
          <a:prstGeom prst="ellipse">
            <a:avLst/>
          </a:prstGeom>
          <a:gradFill>
            <a:gsLst>
              <a:gs pos="100000">
                <a:srgbClr val="3667A5"/>
              </a:gs>
              <a:gs pos="41000">
                <a:srgbClr val="1D326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10067527" y="3017050"/>
            <a:ext cx="290505" cy="290505"/>
          </a:xfrm>
          <a:prstGeom prst="ellipse">
            <a:avLst/>
          </a:prstGeom>
          <a:solidFill>
            <a:srgbClr val="122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10258502" y="3013730"/>
            <a:ext cx="99530" cy="995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0232005" y="3152816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905328" y="1306130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002A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扁平化</a:t>
            </a:r>
            <a:endParaRPr kumimoji="1" lang="zh-CN" altLang="en-US" sz="3200" b="1" dirty="0">
              <a:solidFill>
                <a:srgbClr val="002A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804812" y="1306130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002A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简单伪扁平</a:t>
            </a:r>
            <a:endParaRPr kumimoji="1" lang="zh-CN" altLang="en-US" sz="3200" b="1" dirty="0">
              <a:solidFill>
                <a:srgbClr val="002A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905622" y="130613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002A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伪扁平化</a:t>
            </a:r>
            <a:endParaRPr kumimoji="1" lang="zh-CN" altLang="en-US" sz="3200" b="1" dirty="0">
              <a:solidFill>
                <a:srgbClr val="002A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89599" y="443285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solidFill>
                  <a:srgbClr val="002A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完全没有特效</a:t>
            </a:r>
            <a:endParaRPr kumimoji="1" lang="zh-CN" altLang="en-US" dirty="0">
              <a:solidFill>
                <a:srgbClr val="002A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812015" y="443285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solidFill>
                  <a:srgbClr val="002A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少量特效</a:t>
            </a:r>
            <a:endParaRPr kumimoji="1" lang="zh-CN" altLang="en-US" dirty="0">
              <a:solidFill>
                <a:srgbClr val="002A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911315" y="443285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solidFill>
                  <a:srgbClr val="002A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特效综合使用</a:t>
            </a:r>
            <a:endParaRPr kumimoji="1" lang="zh-CN" altLang="en-US" dirty="0">
              <a:solidFill>
                <a:srgbClr val="002A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69258" y="1349673"/>
            <a:ext cx="72571" cy="464613"/>
          </a:xfrm>
          <a:prstGeom prst="rect">
            <a:avLst/>
          </a:prstGeom>
          <a:solidFill>
            <a:srgbClr val="002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4732241" y="1349673"/>
            <a:ext cx="72571" cy="464613"/>
          </a:xfrm>
          <a:prstGeom prst="rect">
            <a:avLst/>
          </a:prstGeom>
          <a:solidFill>
            <a:srgbClr val="002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8789509" y="1349673"/>
            <a:ext cx="72571" cy="464613"/>
          </a:xfrm>
          <a:prstGeom prst="rect">
            <a:avLst/>
          </a:prstGeom>
          <a:solidFill>
            <a:srgbClr val="002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905328" y="472293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 smtClean="0">
                <a:solidFill>
                  <a:srgbClr val="3667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可以大量使用</a:t>
            </a:r>
            <a:endParaRPr kumimoji="1" lang="zh-CN" altLang="en-US" sz="2400" b="1" dirty="0">
              <a:solidFill>
                <a:srgbClr val="3667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812015" y="4722932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 smtClean="0">
                <a:solidFill>
                  <a:srgbClr val="3667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标题等适量使用</a:t>
            </a:r>
            <a:endParaRPr kumimoji="1" lang="zh-CN" altLang="en-US" sz="2400" b="1" dirty="0">
              <a:solidFill>
                <a:srgbClr val="3667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905622" y="4722932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 smtClean="0">
                <a:solidFill>
                  <a:srgbClr val="3667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主题类，很少用</a:t>
            </a:r>
            <a:endParaRPr kumimoji="1" lang="zh-CN" altLang="en-US" sz="2400" b="1" dirty="0">
              <a:solidFill>
                <a:srgbClr val="3667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529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-18069" y="0"/>
            <a:ext cx="12210069" cy="6610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907988" y="868363"/>
            <a:ext cx="1411105" cy="1383248"/>
          </a:xfrm>
          <a:prstGeom prst="rect">
            <a:avLst/>
          </a:prstGeom>
          <a:solidFill>
            <a:srgbClr val="8BE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8914" y="868363"/>
            <a:ext cx="1411105" cy="1411104"/>
          </a:xfrm>
          <a:prstGeom prst="rect">
            <a:avLst/>
          </a:prstGeom>
          <a:solidFill>
            <a:srgbClr val="8BE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8978737" y="868363"/>
            <a:ext cx="1411105" cy="1383248"/>
          </a:xfrm>
          <a:prstGeom prst="roundRect">
            <a:avLst>
              <a:gd name="adj" fmla="val 7685"/>
            </a:avLst>
          </a:prstGeom>
          <a:gradFill>
            <a:gsLst>
              <a:gs pos="100000">
                <a:srgbClr val="62D1CA"/>
              </a:gs>
              <a:gs pos="0">
                <a:srgbClr val="8BE4D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905328" y="22609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002A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扁平化</a:t>
            </a:r>
            <a:endParaRPr kumimoji="1" lang="zh-CN" altLang="en-US" sz="3200" b="1" dirty="0">
              <a:solidFill>
                <a:srgbClr val="002A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804812" y="226095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002A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简单伪扁平</a:t>
            </a:r>
            <a:endParaRPr kumimoji="1" lang="zh-CN" altLang="en-US" sz="3200" b="1" dirty="0">
              <a:solidFill>
                <a:srgbClr val="002A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905622" y="2260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002A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伪扁平化</a:t>
            </a:r>
            <a:endParaRPr kumimoji="1" lang="zh-CN" altLang="en-US" sz="3200" b="1" dirty="0">
              <a:solidFill>
                <a:srgbClr val="002A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69258" y="-228600"/>
            <a:ext cx="92528" cy="962851"/>
          </a:xfrm>
          <a:prstGeom prst="rect">
            <a:avLst/>
          </a:prstGeom>
          <a:solidFill>
            <a:srgbClr val="002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4712284" y="-228600"/>
            <a:ext cx="92528" cy="962851"/>
          </a:xfrm>
          <a:prstGeom prst="rect">
            <a:avLst/>
          </a:prstGeom>
          <a:solidFill>
            <a:srgbClr val="002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8813094" y="-228600"/>
            <a:ext cx="92528" cy="962851"/>
          </a:xfrm>
          <a:prstGeom prst="rect">
            <a:avLst/>
          </a:prstGeom>
          <a:solidFill>
            <a:srgbClr val="002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1173427" y="2501185"/>
            <a:ext cx="922077" cy="922076"/>
            <a:chOff x="1348920" y="1288369"/>
            <a:chExt cx="1583871" cy="1583871"/>
          </a:xfrm>
        </p:grpSpPr>
        <p:sp>
          <p:nvSpPr>
            <p:cNvPr id="51" name="圆角矩形 50"/>
            <p:cNvSpPr/>
            <p:nvPr/>
          </p:nvSpPr>
          <p:spPr>
            <a:xfrm>
              <a:off x="1348920" y="1288369"/>
              <a:ext cx="1583871" cy="1583871"/>
            </a:xfrm>
            <a:prstGeom prst="roundRect">
              <a:avLst>
                <a:gd name="adj" fmla="val 1300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63269" y="1804533"/>
              <a:ext cx="555171" cy="555171"/>
            </a:xfrm>
            <a:prstGeom prst="ellipse">
              <a:avLst/>
            </a:prstGeom>
            <a:solidFill>
              <a:srgbClr val="8BE5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544861" y="1535423"/>
              <a:ext cx="80739" cy="80739"/>
            </a:xfrm>
            <a:prstGeom prst="ellipse">
              <a:avLst/>
            </a:prstGeom>
            <a:solidFill>
              <a:srgbClr val="8BE5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2539380" y="1378103"/>
              <a:ext cx="215231" cy="215231"/>
            </a:xfrm>
            <a:prstGeom prst="roundRect">
              <a:avLst/>
            </a:prstGeom>
            <a:solidFill>
              <a:srgbClr val="8BE5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1964869" y="1906133"/>
              <a:ext cx="341232" cy="3412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任意多边形 58"/>
          <p:cNvSpPr/>
          <p:nvPr/>
        </p:nvSpPr>
        <p:spPr>
          <a:xfrm>
            <a:off x="5187027" y="3440927"/>
            <a:ext cx="1128938" cy="1111982"/>
          </a:xfrm>
          <a:custGeom>
            <a:avLst/>
            <a:gdLst>
              <a:gd name="connsiteX0" fmla="*/ 1466057 w 1939202"/>
              <a:gd name="connsiteY0" fmla="*/ 0 h 1948542"/>
              <a:gd name="connsiteX1" fmla="*/ 1939202 w 1939202"/>
              <a:gd name="connsiteY1" fmla="*/ 473146 h 1948542"/>
              <a:gd name="connsiteX2" fmla="*/ 1939202 w 1939202"/>
              <a:gd name="connsiteY2" fmla="*/ 1948542 h 1948542"/>
              <a:gd name="connsiteX3" fmla="*/ 482485 w 1939202"/>
              <a:gd name="connsiteY3" fmla="*/ 1948542 h 1948542"/>
              <a:gd name="connsiteX4" fmla="*/ 0 w 1939202"/>
              <a:gd name="connsiteY4" fmla="*/ 1466057 h 194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9202" h="1948542">
                <a:moveTo>
                  <a:pt x="1466057" y="0"/>
                </a:moveTo>
                <a:lnTo>
                  <a:pt x="1939202" y="473146"/>
                </a:lnTo>
                <a:lnTo>
                  <a:pt x="1939202" y="1948542"/>
                </a:lnTo>
                <a:lnTo>
                  <a:pt x="482485" y="1948542"/>
                </a:lnTo>
                <a:lnTo>
                  <a:pt x="0" y="1466057"/>
                </a:lnTo>
                <a:close/>
              </a:path>
            </a:pathLst>
          </a:custGeom>
          <a:solidFill>
            <a:srgbClr val="2090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圆角矩形 60"/>
          <p:cNvSpPr/>
          <p:nvPr/>
        </p:nvSpPr>
        <p:spPr>
          <a:xfrm>
            <a:off x="5152502" y="2479072"/>
            <a:ext cx="922077" cy="903874"/>
          </a:xfrm>
          <a:prstGeom prst="roundRect">
            <a:avLst>
              <a:gd name="adj" fmla="val 13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6240863" y="2725572"/>
            <a:ext cx="922077" cy="416735"/>
          </a:xfrm>
          <a:prstGeom prst="rect">
            <a:avLst/>
          </a:prstGeom>
          <a:solidFill>
            <a:srgbClr val="D0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5451939" y="2773633"/>
            <a:ext cx="323202" cy="316822"/>
          </a:xfrm>
          <a:prstGeom prst="ellipse">
            <a:avLst/>
          </a:prstGeom>
          <a:solidFill>
            <a:srgbClr val="8BE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5266572" y="2620059"/>
            <a:ext cx="47004" cy="46076"/>
          </a:xfrm>
          <a:prstGeom prst="ellipse">
            <a:avLst/>
          </a:prstGeom>
          <a:solidFill>
            <a:srgbClr val="8BE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圆角矩形 64"/>
          <p:cNvSpPr/>
          <p:nvPr/>
        </p:nvSpPr>
        <p:spPr>
          <a:xfrm>
            <a:off x="5845548" y="2530281"/>
            <a:ext cx="125300" cy="122827"/>
          </a:xfrm>
          <a:prstGeom prst="roundRect">
            <a:avLst/>
          </a:prstGeom>
          <a:solidFill>
            <a:srgbClr val="8BE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5511087" y="2831614"/>
            <a:ext cx="198654" cy="1947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9246425" y="4666462"/>
            <a:ext cx="1140291" cy="1116059"/>
          </a:xfrm>
          <a:custGeom>
            <a:avLst/>
            <a:gdLst>
              <a:gd name="connsiteX0" fmla="*/ 1484860 w 1958703"/>
              <a:gd name="connsiteY0" fmla="*/ 0 h 1967592"/>
              <a:gd name="connsiteX1" fmla="*/ 1958703 w 1958703"/>
              <a:gd name="connsiteY1" fmla="*/ 473844 h 1967592"/>
              <a:gd name="connsiteX2" fmla="*/ 1958703 w 1958703"/>
              <a:gd name="connsiteY2" fmla="*/ 1781316 h 1967592"/>
              <a:gd name="connsiteX3" fmla="*/ 1772427 w 1958703"/>
              <a:gd name="connsiteY3" fmla="*/ 1967592 h 1967592"/>
              <a:gd name="connsiteX4" fmla="*/ 482731 w 1958703"/>
              <a:gd name="connsiteY4" fmla="*/ 1967592 h 1967592"/>
              <a:gd name="connsiteX5" fmla="*/ 0 w 1958703"/>
              <a:gd name="connsiteY5" fmla="*/ 1484861 h 1967592"/>
              <a:gd name="connsiteX0" fmla="*/ 1472954 w 1958703"/>
              <a:gd name="connsiteY0" fmla="*/ 0 h 1955686"/>
              <a:gd name="connsiteX1" fmla="*/ 1958703 w 1958703"/>
              <a:gd name="connsiteY1" fmla="*/ 461938 h 1955686"/>
              <a:gd name="connsiteX2" fmla="*/ 1958703 w 1958703"/>
              <a:gd name="connsiteY2" fmla="*/ 1769410 h 1955686"/>
              <a:gd name="connsiteX3" fmla="*/ 1772427 w 1958703"/>
              <a:gd name="connsiteY3" fmla="*/ 1955686 h 1955686"/>
              <a:gd name="connsiteX4" fmla="*/ 482731 w 1958703"/>
              <a:gd name="connsiteY4" fmla="*/ 1955686 h 1955686"/>
              <a:gd name="connsiteX5" fmla="*/ 0 w 1958703"/>
              <a:gd name="connsiteY5" fmla="*/ 1472955 h 1955686"/>
              <a:gd name="connsiteX6" fmla="*/ 1472954 w 1958703"/>
              <a:gd name="connsiteY6" fmla="*/ 0 h 1955686"/>
              <a:gd name="connsiteX0" fmla="*/ 1472954 w 1958703"/>
              <a:gd name="connsiteY0" fmla="*/ 0 h 1955686"/>
              <a:gd name="connsiteX1" fmla="*/ 1958703 w 1958703"/>
              <a:gd name="connsiteY1" fmla="*/ 483369 h 1955686"/>
              <a:gd name="connsiteX2" fmla="*/ 1958703 w 1958703"/>
              <a:gd name="connsiteY2" fmla="*/ 1769410 h 1955686"/>
              <a:gd name="connsiteX3" fmla="*/ 1772427 w 1958703"/>
              <a:gd name="connsiteY3" fmla="*/ 1955686 h 1955686"/>
              <a:gd name="connsiteX4" fmla="*/ 482731 w 1958703"/>
              <a:gd name="connsiteY4" fmla="*/ 1955686 h 1955686"/>
              <a:gd name="connsiteX5" fmla="*/ 0 w 1958703"/>
              <a:gd name="connsiteY5" fmla="*/ 1472955 h 1955686"/>
              <a:gd name="connsiteX6" fmla="*/ 1472954 w 1958703"/>
              <a:gd name="connsiteY6" fmla="*/ 0 h 1955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58703" h="1955686">
                <a:moveTo>
                  <a:pt x="1472954" y="0"/>
                </a:moveTo>
                <a:lnTo>
                  <a:pt x="1958703" y="483369"/>
                </a:lnTo>
                <a:lnTo>
                  <a:pt x="1958703" y="1769410"/>
                </a:lnTo>
                <a:cubicBezTo>
                  <a:pt x="1958703" y="1872287"/>
                  <a:pt x="1875304" y="1955686"/>
                  <a:pt x="1772427" y="1955686"/>
                </a:cubicBezTo>
                <a:lnTo>
                  <a:pt x="482731" y="1955686"/>
                </a:lnTo>
                <a:lnTo>
                  <a:pt x="0" y="1472955"/>
                </a:lnTo>
                <a:lnTo>
                  <a:pt x="1472954" y="0"/>
                </a:lnTo>
                <a:close/>
              </a:path>
            </a:pathLst>
          </a:custGeom>
          <a:solidFill>
            <a:srgbClr val="2090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0" name="圆角矩形 69"/>
          <p:cNvSpPr/>
          <p:nvPr/>
        </p:nvSpPr>
        <p:spPr>
          <a:xfrm>
            <a:off x="9220348" y="3539205"/>
            <a:ext cx="922077" cy="903874"/>
          </a:xfrm>
          <a:prstGeom prst="roundRect">
            <a:avLst>
              <a:gd name="adj" fmla="val 13002"/>
            </a:avLst>
          </a:prstGeom>
          <a:solidFill>
            <a:srgbClr val="1971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圆角矩形 70"/>
          <p:cNvSpPr/>
          <p:nvPr/>
        </p:nvSpPr>
        <p:spPr>
          <a:xfrm>
            <a:off x="9220348" y="2490403"/>
            <a:ext cx="922077" cy="903874"/>
          </a:xfrm>
          <a:prstGeom prst="roundRect">
            <a:avLst>
              <a:gd name="adj" fmla="val 13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10235302" y="2484438"/>
            <a:ext cx="922077" cy="416735"/>
          </a:xfrm>
          <a:prstGeom prst="rect">
            <a:avLst/>
          </a:prstGeom>
          <a:solidFill>
            <a:srgbClr val="D0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3" name="椭圆 72"/>
          <p:cNvSpPr/>
          <p:nvPr/>
        </p:nvSpPr>
        <p:spPr>
          <a:xfrm>
            <a:off x="10248639" y="2938850"/>
            <a:ext cx="323202" cy="316822"/>
          </a:xfrm>
          <a:prstGeom prst="ellipse">
            <a:avLst/>
          </a:prstGeom>
          <a:solidFill>
            <a:srgbClr val="28B6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9519785" y="2784964"/>
            <a:ext cx="323202" cy="316822"/>
          </a:xfrm>
          <a:prstGeom prst="ellipse">
            <a:avLst/>
          </a:prstGeom>
          <a:solidFill>
            <a:srgbClr val="8BE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9334418" y="2631390"/>
            <a:ext cx="47004" cy="46076"/>
          </a:xfrm>
          <a:prstGeom prst="ellipse">
            <a:avLst/>
          </a:prstGeom>
          <a:solidFill>
            <a:srgbClr val="FD8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圆角矩形 75"/>
          <p:cNvSpPr/>
          <p:nvPr/>
        </p:nvSpPr>
        <p:spPr>
          <a:xfrm>
            <a:off x="9913394" y="2541612"/>
            <a:ext cx="125300" cy="122827"/>
          </a:xfrm>
          <a:prstGeom prst="roundRect">
            <a:avLst/>
          </a:prstGeom>
          <a:solidFill>
            <a:srgbClr val="D9E8F9"/>
          </a:solidFill>
          <a:ln w="50800">
            <a:solidFill>
              <a:srgbClr val="B2D2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10596196" y="2952804"/>
            <a:ext cx="265469" cy="260228"/>
          </a:xfrm>
          <a:prstGeom prst="ellipse">
            <a:avLst/>
          </a:prstGeom>
          <a:solidFill>
            <a:srgbClr val="1A2D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10893169" y="2981795"/>
            <a:ext cx="206321" cy="202248"/>
          </a:xfrm>
          <a:prstGeom prst="ellipse">
            <a:avLst/>
          </a:prstGeom>
          <a:gradFill>
            <a:gsLst>
              <a:gs pos="100000">
                <a:srgbClr val="3667A5"/>
              </a:gs>
              <a:gs pos="41000">
                <a:srgbClr val="1D326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1121464" y="2999552"/>
            <a:ext cx="169122" cy="165784"/>
          </a:xfrm>
          <a:prstGeom prst="ellipse">
            <a:avLst/>
          </a:prstGeom>
          <a:solidFill>
            <a:srgbClr val="122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11315407" y="3044987"/>
            <a:ext cx="57943" cy="5679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11417581" y="3058537"/>
            <a:ext cx="26616" cy="2609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10496187" y="1152060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3667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渐变</a:t>
            </a:r>
            <a:r>
              <a:rPr lang="zh-CN" altLang="en-US" b="1" dirty="0" smtClean="0">
                <a:solidFill>
                  <a:srgbClr val="3667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</a:t>
            </a:r>
            <a:endParaRPr lang="en-US" altLang="zh-CN" b="1" dirty="0" smtClean="0">
              <a:solidFill>
                <a:srgbClr val="3667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rgbClr val="3667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圆角</a:t>
            </a:r>
            <a:endParaRPr lang="zh-CN" altLang="en-US" b="1" dirty="0">
              <a:solidFill>
                <a:srgbClr val="3667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0169958" y="326818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3667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复杂图层</a:t>
            </a:r>
            <a:endParaRPr lang="zh-CN" altLang="en-US" b="1" dirty="0">
              <a:solidFill>
                <a:srgbClr val="3667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10496187" y="377333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3667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用作阴影</a:t>
            </a:r>
            <a:endParaRPr lang="zh-CN" altLang="en-US" b="1" dirty="0">
              <a:solidFill>
                <a:srgbClr val="3667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10496187" y="503982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3667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用作</a:t>
            </a:r>
            <a:r>
              <a:rPr lang="zh-CN" altLang="en-US" b="1" dirty="0">
                <a:solidFill>
                  <a:srgbClr val="3667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</a:t>
            </a:r>
            <a:r>
              <a:rPr lang="zh-CN" altLang="en-US" b="1" dirty="0" smtClean="0">
                <a:solidFill>
                  <a:srgbClr val="3667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</a:t>
            </a:r>
            <a:endParaRPr lang="zh-CN" altLang="en-US" b="1" dirty="0">
              <a:solidFill>
                <a:srgbClr val="3667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6338965" y="383550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3667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用作</a:t>
            </a:r>
            <a:r>
              <a:rPr lang="zh-CN" altLang="en-US" b="1" dirty="0">
                <a:solidFill>
                  <a:srgbClr val="3667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</a:t>
            </a:r>
            <a:r>
              <a:rPr lang="zh-CN" altLang="en-US" b="1" dirty="0" smtClean="0">
                <a:solidFill>
                  <a:srgbClr val="3667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</a:t>
            </a:r>
            <a:endParaRPr lang="zh-CN" altLang="en-US" b="1" dirty="0">
              <a:solidFill>
                <a:srgbClr val="3667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054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39900" y="-114300"/>
            <a:ext cx="2093912" cy="16494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02026" y="520998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后记</a:t>
            </a:r>
            <a:endParaRPr lang="zh-CN" altLang="en-US" sz="5400" dirty="0">
              <a:solidFill>
                <a:schemeClr val="bg1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88148" y="1902254"/>
            <a:ext cx="95894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我很高兴你看到了这里，说明你已经大概了解我分享的东西。</a:t>
            </a:r>
            <a:endParaRPr kumimoji="1"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kumimoji="1"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但是我知道你不会全盘接收，我也不希望你会不加思考就应用。</a:t>
            </a:r>
            <a:endParaRPr kumimoji="1"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kumimoji="1"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凡是规则都是拿来打破的，更何况我这不是规则。</a:t>
            </a:r>
            <a:endParaRPr kumimoji="1"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kumimoji="1"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关键是你要清楚你自己为什么要这样做。</a:t>
            </a:r>
            <a:endParaRPr kumimoji="1"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88148" y="3471914"/>
            <a:ext cx="1018740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000" dirty="0" smtClean="0">
                <a:solidFill>
                  <a:srgbClr val="0070C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抛砖引玉什么的说太多次了。</a:t>
            </a:r>
            <a:endParaRPr kumimoji="1" lang="en-US" altLang="zh-CN" sz="6000" dirty="0" smtClean="0">
              <a:solidFill>
                <a:srgbClr val="0070C0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39900" y="6477000"/>
            <a:ext cx="2093912" cy="16494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900" y="4637359"/>
            <a:ext cx="1483061" cy="14407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l="3448" t="3021" r="3448" b="3374"/>
          <a:stretch/>
        </p:blipFill>
        <p:spPr>
          <a:xfrm>
            <a:off x="6979702" y="4951008"/>
            <a:ext cx="1543050" cy="1533526"/>
          </a:xfrm>
          <a:prstGeom prst="rect">
            <a:avLst/>
          </a:prstGeom>
          <a:ln>
            <a:solidFill>
              <a:srgbClr val="3498DB"/>
            </a:solidFill>
          </a:ln>
        </p:spPr>
      </p:pic>
      <p:sp>
        <p:nvSpPr>
          <p:cNvPr id="13" name="文本框 12"/>
          <p:cNvSpPr txBox="1"/>
          <p:nvPr/>
        </p:nvSpPr>
        <p:spPr>
          <a:xfrm>
            <a:off x="8522752" y="4905348"/>
            <a:ext cx="295465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最后推荐关注微信：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叶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三分钟教程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谁刷谁知道！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394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10600" y="0"/>
            <a:ext cx="1208012" cy="1041622"/>
          </a:xfrm>
          <a:prstGeom prst="rect">
            <a:avLst/>
          </a:prstGeom>
          <a:solidFill>
            <a:srgbClr val="219D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46820" y="423594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重复</a:t>
            </a:r>
            <a:endParaRPr kumimoji="1" lang="zh-CN" altLang="en-US" sz="3600" b="1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68620" y="593374"/>
            <a:ext cx="53142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000" b="1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分析元素等级后，选取相同等级的元素来重复</a:t>
            </a:r>
          </a:p>
        </p:txBody>
      </p:sp>
      <p:sp>
        <p:nvSpPr>
          <p:cNvPr id="5" name="矩形 4"/>
          <p:cNvSpPr/>
          <p:nvPr/>
        </p:nvSpPr>
        <p:spPr>
          <a:xfrm>
            <a:off x="6266399" y="1317171"/>
            <a:ext cx="4154311" cy="2336800"/>
          </a:xfrm>
          <a:prstGeom prst="rect">
            <a:avLst/>
          </a:prstGeom>
          <a:solidFill>
            <a:schemeClr val="bg1"/>
          </a:solidFill>
          <a:ln>
            <a:solidFill>
              <a:srgbClr val="11D9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66399" y="2227448"/>
            <a:ext cx="4154311" cy="375512"/>
          </a:xfrm>
          <a:prstGeom prst="rect">
            <a:avLst/>
          </a:prstGeom>
          <a:solidFill>
            <a:srgbClr val="11D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329440" y="2189348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我是第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个转场页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29440" y="2564860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11D9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我是转场页的解释说明</a:t>
            </a:r>
            <a:endParaRPr lang="zh-CN" altLang="en-US" sz="1400" dirty="0">
              <a:solidFill>
                <a:srgbClr val="11D9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37942" y="1317171"/>
            <a:ext cx="4154311" cy="2336800"/>
          </a:xfrm>
          <a:prstGeom prst="rect">
            <a:avLst/>
          </a:prstGeom>
          <a:solidFill>
            <a:schemeClr val="bg1"/>
          </a:solidFill>
          <a:ln>
            <a:solidFill>
              <a:srgbClr val="219D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1737942" y="2227448"/>
            <a:ext cx="4154311" cy="375512"/>
          </a:xfrm>
          <a:prstGeom prst="rect">
            <a:avLst/>
          </a:prstGeom>
          <a:solidFill>
            <a:srgbClr val="219D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800983" y="2189348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我是第一个转场页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00983" y="2564860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我是转场页的解释说明</a:t>
            </a:r>
            <a:endParaRPr lang="zh-CN" altLang="en-US" sz="1400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37942" y="3991383"/>
            <a:ext cx="4154311" cy="2336800"/>
          </a:xfrm>
          <a:prstGeom prst="rect">
            <a:avLst/>
          </a:prstGeom>
          <a:solidFill>
            <a:schemeClr val="bg1"/>
          </a:solidFill>
          <a:ln>
            <a:solidFill>
              <a:srgbClr val="2CC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1737942" y="4901660"/>
            <a:ext cx="4154311" cy="375512"/>
          </a:xfrm>
          <a:prstGeom prst="rect">
            <a:avLst/>
          </a:prstGeom>
          <a:solidFill>
            <a:srgbClr val="2CC6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800983" y="486356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我是第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个转场页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800983" y="5239072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2CC6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我是转场页的解释说明</a:t>
            </a:r>
            <a:endParaRPr lang="zh-CN" altLang="en-US" sz="1400" dirty="0">
              <a:solidFill>
                <a:srgbClr val="2CC6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800983" y="2839738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我是转场页的解释说明</a:t>
            </a:r>
            <a:endParaRPr lang="zh-CN" altLang="en-US" sz="1400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329440" y="2839738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11D9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我是转场页的解释说明</a:t>
            </a:r>
            <a:endParaRPr lang="zh-CN" altLang="en-US" sz="1400" dirty="0">
              <a:solidFill>
                <a:srgbClr val="11D9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800983" y="5488886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2CC6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我是转场页的解释说明</a:t>
            </a:r>
            <a:endParaRPr lang="zh-CN" altLang="en-US" sz="1400" dirty="0">
              <a:solidFill>
                <a:srgbClr val="2CC6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195039" y="3952906"/>
            <a:ext cx="42256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altLang="en-US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单个页面来说，“解释说明”部分的字体、大小都体现出重复性原则，保证了单个页面的稳定性。</a:t>
            </a:r>
            <a:endParaRPr lang="zh-CN" altLang="en-US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195039" y="4901660"/>
            <a:ext cx="42256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altLang="en-US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r>
              <a:rPr lang="zh-CN" altLang="en-US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个页面来说，转场页属于同一等级，所以他们应该具有某些重复的特征，如这三幅例子，除了颜色之外，其他特征都是相同的，而颜色的不同让</a:t>
            </a:r>
            <a:r>
              <a:rPr lang="en-US" altLang="zh-CN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更有味道。</a:t>
            </a:r>
            <a:endParaRPr lang="zh-CN" altLang="en-US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057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03863" y="2683960"/>
            <a:ext cx="36359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4800" dirty="0" smtClean="0">
                <a:solidFill>
                  <a:srgbClr val="85D0EB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ROXIMITY</a:t>
            </a:r>
            <a:endParaRPr kumimoji="1" lang="zh-CN" altLang="en-US" sz="4800" dirty="0">
              <a:solidFill>
                <a:srgbClr val="85D0EB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03863" y="3633013"/>
            <a:ext cx="38363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4800" dirty="0" smtClean="0">
                <a:solidFill>
                  <a:srgbClr val="85D0EB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LIGNMENT</a:t>
            </a:r>
            <a:endParaRPr kumimoji="1" lang="zh-CN" altLang="en-US" sz="4800" dirty="0">
              <a:solidFill>
                <a:srgbClr val="85D0EB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68267" y="2652259"/>
            <a:ext cx="34964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4800" dirty="0" smtClean="0">
                <a:solidFill>
                  <a:srgbClr val="85D0EB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ONTRAST</a:t>
            </a:r>
            <a:endParaRPr kumimoji="1" lang="zh-CN" altLang="en-US" sz="4800" dirty="0">
              <a:solidFill>
                <a:srgbClr val="85D0EB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68267" y="3601312"/>
            <a:ext cx="39004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4800" dirty="0" smtClean="0">
                <a:solidFill>
                  <a:srgbClr val="85D0EB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EPETITION</a:t>
            </a:r>
            <a:endParaRPr kumimoji="1" lang="zh-CN" altLang="en-US" sz="4800" dirty="0">
              <a:solidFill>
                <a:srgbClr val="85D0EB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4601" y="2391232"/>
            <a:ext cx="84830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7200" dirty="0">
                <a:solidFill>
                  <a:srgbClr val="1C86AC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P</a:t>
            </a:r>
            <a:endParaRPr lang="zh-CN" altLang="en-US" sz="7200" dirty="0">
              <a:solidFill>
                <a:srgbClr val="1C86A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4601" y="3344684"/>
            <a:ext cx="90281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7200" dirty="0">
                <a:solidFill>
                  <a:srgbClr val="1C86AC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A</a:t>
            </a:r>
            <a:endParaRPr lang="zh-CN" altLang="en-US" sz="7200" dirty="0">
              <a:solidFill>
                <a:srgbClr val="1C86A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83519" y="2368329"/>
            <a:ext cx="90281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7200" dirty="0">
                <a:solidFill>
                  <a:srgbClr val="1C86AC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C</a:t>
            </a:r>
            <a:endParaRPr lang="zh-CN" altLang="en-US" sz="7200" dirty="0">
              <a:solidFill>
                <a:srgbClr val="1C86AC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69005" y="3321782"/>
            <a:ext cx="90281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7200" dirty="0">
                <a:solidFill>
                  <a:srgbClr val="1C86AC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R</a:t>
            </a:r>
            <a:endParaRPr lang="zh-CN" altLang="en-US" sz="7200" dirty="0">
              <a:solidFill>
                <a:srgbClr val="1C86AC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3100" y="2652259"/>
            <a:ext cx="553998" cy="7078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1C86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亲密</a:t>
            </a:r>
            <a:endParaRPr lang="zh-CN" altLang="en-US" sz="2400" b="1" dirty="0">
              <a:solidFill>
                <a:srgbClr val="1C86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3100" y="3585728"/>
            <a:ext cx="553998" cy="7078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rgbClr val="1C86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对齐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552018" y="2618418"/>
            <a:ext cx="553998" cy="7078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1C86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  <a:endParaRPr lang="zh-CN" altLang="en-US" sz="2400" b="1" dirty="0">
              <a:solidFill>
                <a:srgbClr val="1C86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52018" y="3580916"/>
            <a:ext cx="553998" cy="7078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1C86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重复</a:t>
            </a:r>
            <a:endParaRPr lang="zh-CN" altLang="en-US" sz="2400" b="1" dirty="0">
              <a:solidFill>
                <a:srgbClr val="1C86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rgbClr val="219D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小结</a:t>
            </a:r>
            <a:endParaRPr kumimoji="1" lang="zh-CN" altLang="en-US" sz="3600" b="1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52816" y="596812"/>
            <a:ext cx="5057795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介绍一种</a:t>
            </a:r>
            <a:r>
              <a:rPr lang="zh-CN" altLang="en-US" dirty="0" smtClean="0"/>
              <a:t>记忆方法，对英语无爱者可以忽略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249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rgbClr val="219D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6092" y="419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小结</a:t>
            </a:r>
            <a:endParaRPr kumimoji="1" lang="zh-CN" altLang="en-US" sz="3600" b="1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67330" y="596812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所以你是喜欢哪个？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1739900" y="3682146"/>
            <a:ext cx="362631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8800" dirty="0" smtClean="0">
                <a:solidFill>
                  <a:srgbClr val="1C86AC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CRAP</a:t>
            </a:r>
            <a:endParaRPr kumimoji="1" lang="zh-CN" altLang="en-US" sz="8800" dirty="0">
              <a:solidFill>
                <a:srgbClr val="1C86AC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39900" y="1192838"/>
            <a:ext cx="362631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8800" dirty="0" smtClean="0">
                <a:solidFill>
                  <a:srgbClr val="1C86AC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CARP</a:t>
            </a:r>
            <a:endParaRPr kumimoji="1" lang="zh-CN" altLang="en-US" sz="8800" dirty="0">
              <a:solidFill>
                <a:srgbClr val="1C86AC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68928" y="2420262"/>
            <a:ext cx="4879743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kɑrp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</a:p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400" b="1" dirty="0" smtClean="0">
                <a:solidFill>
                  <a:srgbClr val="1C86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吹毛求疵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，挑剔；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找茬儿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39899" y="4944030"/>
            <a:ext cx="387712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 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kræp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</a:p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拉屎</a:t>
            </a:r>
            <a:r>
              <a:rPr lang="zh-CN" altLang="en-US" sz="1600" b="1" dirty="0" smtClean="0">
                <a:solidFill>
                  <a:srgbClr val="4141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放弃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en-US" altLang="zh-CN" sz="16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 </a:t>
            </a:r>
            <a:r>
              <a:rPr lang="zh-CN" altLang="en-US" sz="2400" b="1" dirty="0" smtClean="0">
                <a:solidFill>
                  <a:srgbClr val="1C86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废物</a:t>
            </a:r>
            <a:r>
              <a:rPr lang="zh-CN" altLang="en-US" sz="16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 废话； 排泄； 排泄物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467814" y="1451429"/>
            <a:ext cx="4570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做好这四个原则就是一个吹毛求疵的过程！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5438785" y="1451429"/>
            <a:ext cx="45719" cy="1567542"/>
          </a:xfrm>
          <a:prstGeom prst="rect">
            <a:avLst/>
          </a:prstGeom>
          <a:solidFill>
            <a:srgbClr val="1C86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467814" y="3987804"/>
            <a:ext cx="387798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废物！？拉屎！？</a:t>
            </a:r>
            <a:endParaRPr lang="en-US" altLang="zh-CN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想说明没做好这四个原则就是！？</a:t>
            </a:r>
            <a:endParaRPr lang="en-US" altLang="zh-CN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怎么看都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觉得有点恶心啊这意思</a:t>
            </a:r>
            <a:endParaRPr lang="en-US" altLang="zh-CN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嗯，</a:t>
            </a:r>
            <a:endParaRPr lang="en-US" altLang="zh-CN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翻译来自网络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5438785" y="3987803"/>
            <a:ext cx="45719" cy="1941111"/>
          </a:xfrm>
          <a:prstGeom prst="rect">
            <a:avLst/>
          </a:prstGeom>
          <a:solidFill>
            <a:srgbClr val="1C86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79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9050"/>
            <a:ext cx="12192000" cy="6858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311170" y="2967335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颜色</a:t>
            </a:r>
          </a:p>
        </p:txBody>
      </p:sp>
      <p:sp>
        <p:nvSpPr>
          <p:cNvPr id="4" name="矩形 3"/>
          <p:cNvSpPr/>
          <p:nvPr/>
        </p:nvSpPr>
        <p:spPr>
          <a:xfrm>
            <a:off x="4992688" y="2838450"/>
            <a:ext cx="2170112" cy="1143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26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815</TotalTime>
  <Words>2035</Words>
  <Application>Microsoft Office PowerPoint</Application>
  <PresentationFormat>宽屏</PresentationFormat>
  <Paragraphs>402</Paragraphs>
  <Slides>53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71" baseType="lpstr">
      <vt:lpstr>方正大黑_GBK</vt:lpstr>
      <vt:lpstr>方正幼线简体</vt:lpstr>
      <vt:lpstr>方正兰亭黑_GBK</vt:lpstr>
      <vt:lpstr>方正细圆_GBK</vt:lpstr>
      <vt:lpstr>方正超粗黑_GBK</vt:lpstr>
      <vt:lpstr>微软雅黑</vt:lpstr>
      <vt:lpstr>Cicle Gordita</vt:lpstr>
      <vt:lpstr>方正粗黑繁体</vt:lpstr>
      <vt:lpstr>Quicksand</vt:lpstr>
      <vt:lpstr>Arial</vt:lpstr>
      <vt:lpstr>Nexa Bold</vt:lpstr>
      <vt:lpstr>Calibri</vt:lpstr>
      <vt:lpstr>昆仑细圆</vt:lpstr>
      <vt:lpstr>Nexa Light</vt:lpstr>
      <vt:lpstr>Calibri Light</vt:lpstr>
      <vt:lpstr>宋体</vt:lpstr>
      <vt:lpstr>方正细圆简体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Kevin Chin</dc:creator>
  <cp:lastModifiedBy>Kevin Chin</cp:lastModifiedBy>
  <cp:revision>116</cp:revision>
  <dcterms:created xsi:type="dcterms:W3CDTF">2013-08-28T16:37:22Z</dcterms:created>
  <dcterms:modified xsi:type="dcterms:W3CDTF">2013-09-15T02:59:12Z</dcterms:modified>
</cp:coreProperties>
</file>