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73" r:id="rId3"/>
    <p:sldId id="274" r:id="rId4"/>
    <p:sldId id="266" r:id="rId5"/>
    <p:sldId id="279" r:id="rId6"/>
    <p:sldId id="278" r:id="rId7"/>
    <p:sldId id="280" r:id="rId8"/>
    <p:sldId id="281" r:id="rId9"/>
    <p:sldId id="275" r:id="rId10"/>
    <p:sldId id="282" r:id="rId11"/>
    <p:sldId id="285" r:id="rId12"/>
    <p:sldId id="284" r:id="rId13"/>
    <p:sldId id="286" r:id="rId14"/>
    <p:sldId id="287" r:id="rId15"/>
    <p:sldId id="276" r:id="rId16"/>
    <p:sldId id="283" r:id="rId17"/>
    <p:sldId id="289" r:id="rId18"/>
    <p:sldId id="290" r:id="rId19"/>
    <p:sldId id="291" r:id="rId20"/>
    <p:sldId id="292" r:id="rId21"/>
    <p:sldId id="277" r:id="rId22"/>
    <p:sldId id="272" r:id="rId23"/>
    <p:sldId id="288" r:id="rId24"/>
    <p:sldId id="294" r:id="rId25"/>
    <p:sldId id="295" r:id="rId26"/>
    <p:sldId id="297" r:id="rId27"/>
    <p:sldId id="299" r:id="rId28"/>
    <p:sldId id="293" r:id="rId29"/>
    <p:sldId id="296" r:id="rId30"/>
    <p:sldId id="29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8321"/>
    <a:srgbClr val="335315"/>
    <a:srgbClr val="66A82A"/>
    <a:srgbClr val="92D050"/>
    <a:srgbClr val="78C432"/>
    <a:srgbClr val="6AAE2C"/>
    <a:srgbClr val="78C832"/>
    <a:srgbClr val="A0DA6C"/>
    <a:srgbClr val="F2F2F2"/>
    <a:srgbClr val="8BD2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66" autoAdjust="0"/>
    <p:restoredTop sz="94627" autoAdjust="0"/>
  </p:normalViewPr>
  <p:slideViewPr>
    <p:cSldViewPr snapToGrid="0">
      <p:cViewPr varScale="1">
        <p:scale>
          <a:sx n="71" d="100"/>
          <a:sy n="71" d="100"/>
        </p:scale>
        <p:origin x="-63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  <a:t>2014/7/23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4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510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914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500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121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65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062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3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323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teliss.blog.163.com/" TargetMode="External"/><Relationship Id="rId5" Type="http://schemas.openxmlformats.org/officeDocument/2006/relationships/hyperlink" Target="http://weibo.com/teliss" TargetMode="External"/><Relationship Id="rId4" Type="http://schemas.openxmlformats.org/officeDocument/2006/relationships/hyperlink" Target="http://bbs.tianya.cn/post-no20-317960-1.shtm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8727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9" name="圆角矩形 8"/>
          <p:cNvSpPr/>
          <p:nvPr userDrawn="1"/>
        </p:nvSpPr>
        <p:spPr>
          <a:xfrm>
            <a:off x="4768192" y="5576056"/>
            <a:ext cx="7212009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塑造伟大作品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829153" y="4261474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亲子教育</a:t>
            </a:r>
            <a:r>
              <a: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0268505" y="447507"/>
            <a:ext cx="1711696" cy="990138"/>
            <a:chOff x="10050199" y="4100407"/>
            <a:chExt cx="1711696" cy="990138"/>
          </a:xfrm>
        </p:grpSpPr>
        <p:sp>
          <p:nvSpPr>
            <p:cNvPr id="18" name="圆角矩形 17"/>
            <p:cNvSpPr/>
            <p:nvPr userDrawn="1"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AFAFA">
                <a:alpha val="45098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22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60"/>
            <p:cNvSpPr>
              <a:spLocks/>
            </p:cNvSpPr>
            <p:nvPr userDrawn="1"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1" name="矩形 20"/>
            <p:cNvSpPr/>
            <p:nvPr userDrawn="1"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44357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6000" y="1539000"/>
            <a:ext cx="3780000" cy="3780000"/>
          </a:xfrm>
          <a:prstGeom prst="ellipse">
            <a:avLst/>
          </a:prstGeom>
          <a:ln w="2857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546742" y="757248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TextBox 5"/>
          <p:cNvSpPr txBox="1"/>
          <p:nvPr userDrawn="1"/>
        </p:nvSpPr>
        <p:spPr>
          <a:xfrm>
            <a:off x="8359696" y="436060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亲子教育的理念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 userDrawn="1"/>
        </p:nvSpPr>
        <p:spPr>
          <a:xfrm>
            <a:off x="8359696" y="212835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亲子教育的重要性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0"/>
          <p:cNvSpPr txBox="1"/>
          <p:nvPr userDrawn="1"/>
        </p:nvSpPr>
        <p:spPr>
          <a:xfrm>
            <a:off x="8359696" y="287243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亲子教育的内容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1"/>
          <p:cNvSpPr txBox="1"/>
          <p:nvPr userDrawn="1"/>
        </p:nvSpPr>
        <p:spPr>
          <a:xfrm>
            <a:off x="8359696" y="361652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亲子教育的方法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997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9825480" y="757248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5084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663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347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1938050" y="2049180"/>
            <a:ext cx="2116920" cy="2116920"/>
            <a:chOff x="8171208" y="363766"/>
            <a:chExt cx="2116920" cy="2116920"/>
          </a:xfrm>
        </p:grpSpPr>
        <p:sp>
          <p:nvSpPr>
            <p:cNvPr id="6" name="椭圆 5"/>
            <p:cNvSpPr/>
            <p:nvPr userDrawn="1"/>
          </p:nvSpPr>
          <p:spPr>
            <a:xfrm>
              <a:off x="8171208" y="363766"/>
              <a:ext cx="2116920" cy="2116920"/>
            </a:xfrm>
            <a:prstGeom prst="ellipse">
              <a:avLst/>
            </a:prstGeom>
            <a:solidFill>
              <a:srgbClr val="F2F2F2"/>
            </a:solidFill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 userDrawn="1"/>
          </p:nvGrpSpPr>
          <p:grpSpPr>
            <a:xfrm>
              <a:off x="8633063" y="643857"/>
              <a:ext cx="1193210" cy="1836829"/>
              <a:chOff x="9178925" y="1724026"/>
              <a:chExt cx="2598738" cy="4000499"/>
            </a:xfrm>
          </p:grpSpPr>
          <p:sp>
            <p:nvSpPr>
              <p:cNvPr id="8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7" name="任意多边形 56"/>
          <p:cNvSpPr/>
          <p:nvPr userDrawn="1"/>
        </p:nvSpPr>
        <p:spPr>
          <a:xfrm>
            <a:off x="1831787" y="3897135"/>
            <a:ext cx="2329447" cy="482046"/>
          </a:xfrm>
          <a:custGeom>
            <a:avLst/>
            <a:gdLst>
              <a:gd name="connsiteX0" fmla="*/ 0 w 2541974"/>
              <a:gd name="connsiteY0" fmla="*/ 0 h 636814"/>
              <a:gd name="connsiteX1" fmla="*/ 2541974 w 2541974"/>
              <a:gd name="connsiteY1" fmla="*/ 0 h 636814"/>
              <a:gd name="connsiteX2" fmla="*/ 2372921 w 2541974"/>
              <a:gd name="connsiteY2" fmla="*/ 318407 h 636814"/>
              <a:gd name="connsiteX3" fmla="*/ 2541974 w 2541974"/>
              <a:gd name="connsiteY3" fmla="*/ 636814 h 636814"/>
              <a:gd name="connsiteX4" fmla="*/ 0 w 2541974"/>
              <a:gd name="connsiteY4" fmla="*/ 636814 h 636814"/>
              <a:gd name="connsiteX5" fmla="*/ 168950 w 2541974"/>
              <a:gd name="connsiteY5" fmla="*/ 318407 h 63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1974" h="636814">
                <a:moveTo>
                  <a:pt x="0" y="0"/>
                </a:moveTo>
                <a:lnTo>
                  <a:pt x="2541974" y="0"/>
                </a:lnTo>
                <a:lnTo>
                  <a:pt x="2372921" y="318407"/>
                </a:lnTo>
                <a:lnTo>
                  <a:pt x="2541974" y="636814"/>
                </a:lnTo>
                <a:lnTo>
                  <a:pt x="0" y="636814"/>
                </a:lnTo>
                <a:lnTo>
                  <a:pt x="168950" y="318407"/>
                </a:lnTo>
                <a:close/>
              </a:path>
            </a:pathLst>
          </a:custGeom>
          <a:pattFill prst="ltUpDiag">
            <a:fgClr>
              <a:srgbClr val="A0DA6C"/>
            </a:fgClr>
            <a:bgClr>
              <a:srgbClr val="78C4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布衣公子作品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1356" y="1754600"/>
            <a:ext cx="3265288" cy="326528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9" name="文本框 2"/>
          <p:cNvSpPr txBox="1"/>
          <p:nvPr userDrawn="1"/>
        </p:nvSpPr>
        <p:spPr>
          <a:xfrm>
            <a:off x="6442364" y="862014"/>
            <a:ext cx="540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关注布衣公众号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HR-PPT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），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第一时间获得最新作品下载地址，分享布衣知识管理成果，获知网络课程开课详情。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0" name="矩形 59">
            <a:hlinkClick r:id="rId4"/>
          </p:cNvPr>
          <p:cNvSpPr/>
          <p:nvPr userDrawn="1"/>
        </p:nvSpPr>
        <p:spPr>
          <a:xfrm>
            <a:off x="7103318" y="5872022"/>
            <a:ext cx="4369405" cy="378862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http://bbs.tianya.cn/post-no20-317960-1.shtml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61" name="文本框 60"/>
          <p:cNvSpPr txBox="1"/>
          <p:nvPr userDrawn="1"/>
        </p:nvSpPr>
        <p:spPr>
          <a:xfrm>
            <a:off x="7103318" y="5565728"/>
            <a:ext cx="436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布衣文字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我的黄金十年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阅读入口：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2" name="Text Box 54"/>
          <p:cNvSpPr txBox="1">
            <a:spLocks noChangeArrowheads="1"/>
          </p:cNvSpPr>
          <p:nvPr userDrawn="1"/>
        </p:nvSpPr>
        <p:spPr bwMode="auto">
          <a:xfrm>
            <a:off x="1779942" y="501545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11020228@qq.com</a:t>
            </a:r>
          </a:p>
        </p:txBody>
      </p:sp>
      <p:sp>
        <p:nvSpPr>
          <p:cNvPr id="63" name="TextBox 1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1779942" y="5869825"/>
            <a:ext cx="35691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  <a:sym typeface="Arial" pitchFamily="34" charset="0"/>
              </a:rPr>
              <a:t>http://weibo.com/teliss</a:t>
            </a:r>
          </a:p>
        </p:txBody>
      </p:sp>
      <p:sp>
        <p:nvSpPr>
          <p:cNvPr id="64" name="Text Box 54">
            <a:hlinkClick r:id="rId6"/>
          </p:cNvPr>
          <p:cNvSpPr txBox="1">
            <a:spLocks noChangeArrowheads="1"/>
          </p:cNvSpPr>
          <p:nvPr userDrawn="1"/>
        </p:nvSpPr>
        <p:spPr bwMode="auto">
          <a:xfrm>
            <a:off x="1779942" y="544264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http://teliss.blog.163.com</a:t>
            </a:r>
            <a:endParaRPr lang="en-US" altLang="zh-CN" sz="1800" kern="1200" dirty="0">
              <a:solidFill>
                <a:srgbClr val="F3EFE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5" name="组合 64"/>
          <p:cNvGrpSpPr>
            <a:grpSpLocks noChangeAspect="1"/>
          </p:cNvGrpSpPr>
          <p:nvPr userDrawn="1"/>
        </p:nvGrpSpPr>
        <p:grpSpPr>
          <a:xfrm>
            <a:off x="700813" y="949889"/>
            <a:ext cx="4809488" cy="504000"/>
            <a:chOff x="1120776" y="1179513"/>
            <a:chExt cx="3908425" cy="409575"/>
          </a:xfrm>
          <a:solidFill>
            <a:srgbClr val="F3EFE5"/>
          </a:solidFill>
        </p:grpSpPr>
        <p:sp>
          <p:nvSpPr>
            <p:cNvPr id="66" name="Freeform 14"/>
            <p:cNvSpPr>
              <a:spLocks noEditPoints="1"/>
            </p:cNvSpPr>
            <p:nvPr userDrawn="1"/>
          </p:nvSpPr>
          <p:spPr bwMode="auto">
            <a:xfrm>
              <a:off x="1120776" y="1179513"/>
              <a:ext cx="403225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"/>
            <p:cNvSpPr>
              <a:spLocks noEditPoints="1"/>
            </p:cNvSpPr>
            <p:nvPr userDrawn="1"/>
          </p:nvSpPr>
          <p:spPr bwMode="auto">
            <a:xfrm>
              <a:off x="1560513" y="1179513"/>
              <a:ext cx="401638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"/>
            <p:cNvSpPr>
              <a:spLocks noEditPoints="1"/>
            </p:cNvSpPr>
            <p:nvPr userDrawn="1"/>
          </p:nvSpPr>
          <p:spPr bwMode="auto">
            <a:xfrm>
              <a:off x="2017713" y="1181100"/>
              <a:ext cx="382588" cy="395288"/>
            </a:xfrm>
            <a:custGeom>
              <a:avLst/>
              <a:gdLst>
                <a:gd name="T0" fmla="*/ 0 w 209"/>
                <a:gd name="T1" fmla="*/ 176 h 215"/>
                <a:gd name="T2" fmla="*/ 0 w 209"/>
                <a:gd name="T3" fmla="*/ 24 h 215"/>
                <a:gd name="T4" fmla="*/ 25 w 209"/>
                <a:gd name="T5" fmla="*/ 24 h 215"/>
                <a:gd name="T6" fmla="*/ 25 w 209"/>
                <a:gd name="T7" fmla="*/ 147 h 215"/>
                <a:gd name="T8" fmla="*/ 43 w 209"/>
                <a:gd name="T9" fmla="*/ 143 h 215"/>
                <a:gd name="T10" fmla="*/ 46 w 209"/>
                <a:gd name="T11" fmla="*/ 142 h 215"/>
                <a:gd name="T12" fmla="*/ 46 w 209"/>
                <a:gd name="T13" fmla="*/ 0 h 215"/>
                <a:gd name="T14" fmla="*/ 72 w 209"/>
                <a:gd name="T15" fmla="*/ 0 h 215"/>
                <a:gd name="T16" fmla="*/ 72 w 209"/>
                <a:gd name="T17" fmla="*/ 214 h 215"/>
                <a:gd name="T18" fmla="*/ 46 w 209"/>
                <a:gd name="T19" fmla="*/ 214 h 215"/>
                <a:gd name="T20" fmla="*/ 46 w 209"/>
                <a:gd name="T21" fmla="*/ 165 h 215"/>
                <a:gd name="T22" fmla="*/ 0 w 209"/>
                <a:gd name="T23" fmla="*/ 176 h 215"/>
                <a:gd name="T24" fmla="*/ 78 w 209"/>
                <a:gd name="T25" fmla="*/ 83 h 215"/>
                <a:gd name="T26" fmla="*/ 78 w 209"/>
                <a:gd name="T27" fmla="*/ 64 h 215"/>
                <a:gd name="T28" fmla="*/ 108 w 209"/>
                <a:gd name="T29" fmla="*/ 0 h 215"/>
                <a:gd name="T30" fmla="*/ 137 w 209"/>
                <a:gd name="T31" fmla="*/ 0 h 215"/>
                <a:gd name="T32" fmla="*/ 132 w 209"/>
                <a:gd name="T33" fmla="*/ 25 h 215"/>
                <a:gd name="T34" fmla="*/ 209 w 209"/>
                <a:gd name="T35" fmla="*/ 25 h 215"/>
                <a:gd name="T36" fmla="*/ 209 w 209"/>
                <a:gd name="T37" fmla="*/ 45 h 215"/>
                <a:gd name="T38" fmla="*/ 189 w 209"/>
                <a:gd name="T39" fmla="*/ 45 h 215"/>
                <a:gd name="T40" fmla="*/ 158 w 209"/>
                <a:gd name="T41" fmla="*/ 159 h 215"/>
                <a:gd name="T42" fmla="*/ 207 w 209"/>
                <a:gd name="T43" fmla="*/ 195 h 215"/>
                <a:gd name="T44" fmla="*/ 207 w 209"/>
                <a:gd name="T45" fmla="*/ 215 h 215"/>
                <a:gd name="T46" fmla="*/ 143 w 209"/>
                <a:gd name="T47" fmla="*/ 176 h 215"/>
                <a:gd name="T48" fmla="*/ 81 w 209"/>
                <a:gd name="T49" fmla="*/ 215 h 215"/>
                <a:gd name="T50" fmla="*/ 81 w 209"/>
                <a:gd name="T51" fmla="*/ 196 h 215"/>
                <a:gd name="T52" fmla="*/ 128 w 209"/>
                <a:gd name="T53" fmla="*/ 159 h 215"/>
                <a:gd name="T54" fmla="*/ 93 w 209"/>
                <a:gd name="T55" fmla="*/ 76 h 215"/>
                <a:gd name="T56" fmla="*/ 84 w 209"/>
                <a:gd name="T57" fmla="*/ 80 h 215"/>
                <a:gd name="T58" fmla="*/ 78 w 209"/>
                <a:gd name="T59" fmla="*/ 83 h 215"/>
                <a:gd name="T60" fmla="*/ 120 w 209"/>
                <a:gd name="T61" fmla="*/ 66 h 215"/>
                <a:gd name="T62" fmla="*/ 143 w 209"/>
                <a:gd name="T63" fmla="*/ 138 h 215"/>
                <a:gd name="T64" fmla="*/ 162 w 209"/>
                <a:gd name="T65" fmla="*/ 45 h 215"/>
                <a:gd name="T66" fmla="*/ 123 w 209"/>
                <a:gd name="T67" fmla="*/ 45 h 215"/>
                <a:gd name="T68" fmla="*/ 106 w 209"/>
                <a:gd name="T69" fmla="*/ 66 h 215"/>
                <a:gd name="T70" fmla="*/ 120 w 209"/>
                <a:gd name="T71" fmla="*/ 6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15">
                  <a:moveTo>
                    <a:pt x="0" y="176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0" y="146"/>
                    <a:pt x="36" y="145"/>
                    <a:pt x="43" y="143"/>
                  </a:cubicBezTo>
                  <a:cubicBezTo>
                    <a:pt x="42" y="143"/>
                    <a:pt x="43" y="143"/>
                    <a:pt x="46" y="14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214"/>
                    <a:pt x="72" y="214"/>
                    <a:pt x="72" y="214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32" y="170"/>
                    <a:pt x="16" y="173"/>
                    <a:pt x="0" y="176"/>
                  </a:cubicBezTo>
                  <a:close/>
                  <a:moveTo>
                    <a:pt x="78" y="83"/>
                  </a:moveTo>
                  <a:cubicBezTo>
                    <a:pt x="78" y="64"/>
                    <a:pt x="78" y="64"/>
                    <a:pt x="78" y="64"/>
                  </a:cubicBezTo>
                  <a:cubicBezTo>
                    <a:pt x="96" y="49"/>
                    <a:pt x="106" y="28"/>
                    <a:pt x="10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9"/>
                    <a:pt x="134" y="18"/>
                    <a:pt x="132" y="2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8" y="95"/>
                    <a:pt x="178" y="133"/>
                    <a:pt x="158" y="159"/>
                  </a:cubicBezTo>
                  <a:cubicBezTo>
                    <a:pt x="172" y="174"/>
                    <a:pt x="189" y="186"/>
                    <a:pt x="207" y="195"/>
                  </a:cubicBezTo>
                  <a:cubicBezTo>
                    <a:pt x="207" y="215"/>
                    <a:pt x="207" y="215"/>
                    <a:pt x="207" y="215"/>
                  </a:cubicBezTo>
                  <a:cubicBezTo>
                    <a:pt x="179" y="203"/>
                    <a:pt x="158" y="190"/>
                    <a:pt x="143" y="176"/>
                  </a:cubicBezTo>
                  <a:cubicBezTo>
                    <a:pt x="130" y="188"/>
                    <a:pt x="110" y="201"/>
                    <a:pt x="81" y="215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100" y="184"/>
                    <a:pt x="116" y="172"/>
                    <a:pt x="128" y="159"/>
                  </a:cubicBezTo>
                  <a:cubicBezTo>
                    <a:pt x="112" y="138"/>
                    <a:pt x="101" y="110"/>
                    <a:pt x="93" y="76"/>
                  </a:cubicBezTo>
                  <a:cubicBezTo>
                    <a:pt x="91" y="77"/>
                    <a:pt x="88" y="78"/>
                    <a:pt x="84" y="80"/>
                  </a:cubicBezTo>
                  <a:cubicBezTo>
                    <a:pt x="81" y="82"/>
                    <a:pt x="80" y="83"/>
                    <a:pt x="78" y="83"/>
                  </a:cubicBezTo>
                  <a:close/>
                  <a:moveTo>
                    <a:pt x="120" y="66"/>
                  </a:moveTo>
                  <a:cubicBezTo>
                    <a:pt x="124" y="96"/>
                    <a:pt x="132" y="119"/>
                    <a:pt x="143" y="138"/>
                  </a:cubicBezTo>
                  <a:cubicBezTo>
                    <a:pt x="155" y="116"/>
                    <a:pt x="161" y="85"/>
                    <a:pt x="162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8" y="53"/>
                    <a:pt x="112" y="60"/>
                    <a:pt x="106" y="66"/>
                  </a:cubicBezTo>
                  <a:lnTo>
                    <a:pt x="12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7"/>
            <p:cNvSpPr>
              <a:spLocks noEditPoints="1"/>
            </p:cNvSpPr>
            <p:nvPr userDrawn="1"/>
          </p:nvSpPr>
          <p:spPr bwMode="auto">
            <a:xfrm>
              <a:off x="2443163" y="1184275"/>
              <a:ext cx="398463" cy="384175"/>
            </a:xfrm>
            <a:custGeom>
              <a:avLst/>
              <a:gdLst>
                <a:gd name="T0" fmla="*/ 10 w 217"/>
                <a:gd name="T1" fmla="*/ 23 h 209"/>
                <a:gd name="T2" fmla="*/ 10 w 217"/>
                <a:gd name="T3" fmla="*/ 6 h 209"/>
                <a:gd name="T4" fmla="*/ 130 w 217"/>
                <a:gd name="T5" fmla="*/ 6 h 209"/>
                <a:gd name="T6" fmla="*/ 203 w 217"/>
                <a:gd name="T7" fmla="*/ 0 h 209"/>
                <a:gd name="T8" fmla="*/ 203 w 217"/>
                <a:gd name="T9" fmla="*/ 17 h 209"/>
                <a:gd name="T10" fmla="*/ 137 w 217"/>
                <a:gd name="T11" fmla="*/ 23 h 209"/>
                <a:gd name="T12" fmla="*/ 117 w 217"/>
                <a:gd name="T13" fmla="*/ 23 h 209"/>
                <a:gd name="T14" fmla="*/ 115 w 217"/>
                <a:gd name="T15" fmla="*/ 30 h 209"/>
                <a:gd name="T16" fmla="*/ 113 w 217"/>
                <a:gd name="T17" fmla="*/ 38 h 209"/>
                <a:gd name="T18" fmla="*/ 200 w 217"/>
                <a:gd name="T19" fmla="*/ 38 h 209"/>
                <a:gd name="T20" fmla="*/ 200 w 217"/>
                <a:gd name="T21" fmla="*/ 54 h 209"/>
                <a:gd name="T22" fmla="*/ 106 w 217"/>
                <a:gd name="T23" fmla="*/ 54 h 209"/>
                <a:gd name="T24" fmla="*/ 98 w 217"/>
                <a:gd name="T25" fmla="*/ 70 h 209"/>
                <a:gd name="T26" fmla="*/ 217 w 217"/>
                <a:gd name="T27" fmla="*/ 70 h 209"/>
                <a:gd name="T28" fmla="*/ 217 w 217"/>
                <a:gd name="T29" fmla="*/ 87 h 209"/>
                <a:gd name="T30" fmla="*/ 85 w 217"/>
                <a:gd name="T31" fmla="*/ 87 h 209"/>
                <a:gd name="T32" fmla="*/ 70 w 217"/>
                <a:gd name="T33" fmla="*/ 102 h 209"/>
                <a:gd name="T34" fmla="*/ 194 w 217"/>
                <a:gd name="T35" fmla="*/ 102 h 209"/>
                <a:gd name="T36" fmla="*/ 194 w 217"/>
                <a:gd name="T37" fmla="*/ 179 h 209"/>
                <a:gd name="T38" fmla="*/ 161 w 217"/>
                <a:gd name="T39" fmla="*/ 209 h 209"/>
                <a:gd name="T40" fmla="*/ 38 w 217"/>
                <a:gd name="T41" fmla="*/ 209 h 209"/>
                <a:gd name="T42" fmla="*/ 38 w 217"/>
                <a:gd name="T43" fmla="*/ 125 h 209"/>
                <a:gd name="T44" fmla="*/ 0 w 217"/>
                <a:gd name="T45" fmla="*/ 145 h 209"/>
                <a:gd name="T46" fmla="*/ 0 w 217"/>
                <a:gd name="T47" fmla="*/ 126 h 209"/>
                <a:gd name="T48" fmla="*/ 53 w 217"/>
                <a:gd name="T49" fmla="*/ 87 h 209"/>
                <a:gd name="T50" fmla="*/ 0 w 217"/>
                <a:gd name="T51" fmla="*/ 87 h 209"/>
                <a:gd name="T52" fmla="*/ 0 w 217"/>
                <a:gd name="T53" fmla="*/ 70 h 209"/>
                <a:gd name="T54" fmla="*/ 66 w 217"/>
                <a:gd name="T55" fmla="*/ 70 h 209"/>
                <a:gd name="T56" fmla="*/ 74 w 217"/>
                <a:gd name="T57" fmla="*/ 54 h 209"/>
                <a:gd name="T58" fmla="*/ 15 w 217"/>
                <a:gd name="T59" fmla="*/ 54 h 209"/>
                <a:gd name="T60" fmla="*/ 15 w 217"/>
                <a:gd name="T61" fmla="*/ 38 h 209"/>
                <a:gd name="T62" fmla="*/ 82 w 217"/>
                <a:gd name="T63" fmla="*/ 38 h 209"/>
                <a:gd name="T64" fmla="*/ 86 w 217"/>
                <a:gd name="T65" fmla="*/ 23 h 209"/>
                <a:gd name="T66" fmla="*/ 10 w 217"/>
                <a:gd name="T67" fmla="*/ 23 h 209"/>
                <a:gd name="T68" fmla="*/ 67 w 217"/>
                <a:gd name="T69" fmla="*/ 118 h 209"/>
                <a:gd name="T70" fmla="*/ 67 w 217"/>
                <a:gd name="T71" fmla="*/ 134 h 209"/>
                <a:gd name="T72" fmla="*/ 166 w 217"/>
                <a:gd name="T73" fmla="*/ 134 h 209"/>
                <a:gd name="T74" fmla="*/ 166 w 217"/>
                <a:gd name="T75" fmla="*/ 118 h 209"/>
                <a:gd name="T76" fmla="*/ 67 w 217"/>
                <a:gd name="T77" fmla="*/ 118 h 209"/>
                <a:gd name="T78" fmla="*/ 67 w 217"/>
                <a:gd name="T79" fmla="*/ 148 h 209"/>
                <a:gd name="T80" fmla="*/ 67 w 217"/>
                <a:gd name="T81" fmla="*/ 164 h 209"/>
                <a:gd name="T82" fmla="*/ 166 w 217"/>
                <a:gd name="T83" fmla="*/ 164 h 209"/>
                <a:gd name="T84" fmla="*/ 166 w 217"/>
                <a:gd name="T85" fmla="*/ 148 h 209"/>
                <a:gd name="T86" fmla="*/ 67 w 217"/>
                <a:gd name="T87" fmla="*/ 148 h 209"/>
                <a:gd name="T88" fmla="*/ 67 w 217"/>
                <a:gd name="T89" fmla="*/ 192 h 209"/>
                <a:gd name="T90" fmla="*/ 152 w 217"/>
                <a:gd name="T91" fmla="*/ 192 h 209"/>
                <a:gd name="T92" fmla="*/ 166 w 217"/>
                <a:gd name="T93" fmla="*/ 179 h 209"/>
                <a:gd name="T94" fmla="*/ 166 w 217"/>
                <a:gd name="T95" fmla="*/ 178 h 209"/>
                <a:gd name="T96" fmla="*/ 67 w 217"/>
                <a:gd name="T97" fmla="*/ 178 h 209"/>
                <a:gd name="T98" fmla="*/ 67 w 217"/>
                <a:gd name="T99" fmla="*/ 19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7" h="209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53" y="7"/>
                    <a:pt x="177" y="5"/>
                    <a:pt x="203" y="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5" y="21"/>
                    <a:pt x="163" y="23"/>
                    <a:pt x="13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5"/>
                    <a:pt x="116" y="27"/>
                    <a:pt x="115" y="30"/>
                  </a:cubicBezTo>
                  <a:cubicBezTo>
                    <a:pt x="114" y="33"/>
                    <a:pt x="113" y="36"/>
                    <a:pt x="113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54"/>
                    <a:pt x="200" y="54"/>
                    <a:pt x="200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3" y="60"/>
                    <a:pt x="101" y="65"/>
                    <a:pt x="98" y="70"/>
                  </a:cubicBezTo>
                  <a:cubicBezTo>
                    <a:pt x="217" y="70"/>
                    <a:pt x="217" y="70"/>
                    <a:pt x="217" y="70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1" y="92"/>
                    <a:pt x="76" y="97"/>
                    <a:pt x="70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195" y="199"/>
                    <a:pt x="184" y="209"/>
                    <a:pt x="161" y="209"/>
                  </a:cubicBezTo>
                  <a:cubicBezTo>
                    <a:pt x="38" y="209"/>
                    <a:pt x="38" y="209"/>
                    <a:pt x="38" y="209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28" y="131"/>
                    <a:pt x="15" y="138"/>
                    <a:pt x="0" y="14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" y="114"/>
                    <a:pt x="41" y="101"/>
                    <a:pt x="53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9" y="65"/>
                    <a:pt x="72" y="60"/>
                    <a:pt x="7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6" y="23"/>
                    <a:pt x="86" y="23"/>
                    <a:pt x="86" y="23"/>
                  </a:cubicBezTo>
                  <a:lnTo>
                    <a:pt x="10" y="23"/>
                  </a:lnTo>
                  <a:close/>
                  <a:moveTo>
                    <a:pt x="67" y="118"/>
                  </a:moveTo>
                  <a:cubicBezTo>
                    <a:pt x="67" y="134"/>
                    <a:pt x="67" y="134"/>
                    <a:pt x="67" y="134"/>
                  </a:cubicBezTo>
                  <a:cubicBezTo>
                    <a:pt x="166" y="134"/>
                    <a:pt x="166" y="134"/>
                    <a:pt x="166" y="134"/>
                  </a:cubicBezTo>
                  <a:cubicBezTo>
                    <a:pt x="166" y="118"/>
                    <a:pt x="166" y="118"/>
                    <a:pt x="166" y="118"/>
                  </a:cubicBezTo>
                  <a:lnTo>
                    <a:pt x="67" y="118"/>
                  </a:lnTo>
                  <a:close/>
                  <a:moveTo>
                    <a:pt x="67" y="148"/>
                  </a:moveTo>
                  <a:cubicBezTo>
                    <a:pt x="67" y="164"/>
                    <a:pt x="67" y="164"/>
                    <a:pt x="67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48"/>
                    <a:pt x="166" y="148"/>
                    <a:pt x="166" y="148"/>
                  </a:cubicBezTo>
                  <a:lnTo>
                    <a:pt x="67" y="148"/>
                  </a:lnTo>
                  <a:close/>
                  <a:moveTo>
                    <a:pt x="67" y="192"/>
                  </a:moveTo>
                  <a:cubicBezTo>
                    <a:pt x="152" y="192"/>
                    <a:pt x="152" y="192"/>
                    <a:pt x="152" y="192"/>
                  </a:cubicBezTo>
                  <a:cubicBezTo>
                    <a:pt x="161" y="192"/>
                    <a:pt x="166" y="187"/>
                    <a:pt x="166" y="179"/>
                  </a:cubicBezTo>
                  <a:cubicBezTo>
                    <a:pt x="166" y="178"/>
                    <a:pt x="166" y="178"/>
                    <a:pt x="166" y="178"/>
                  </a:cubicBezTo>
                  <a:cubicBezTo>
                    <a:pt x="67" y="178"/>
                    <a:pt x="67" y="178"/>
                    <a:pt x="67" y="178"/>
                  </a:cubicBezTo>
                  <a:lnTo>
                    <a:pt x="67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8"/>
            <p:cNvSpPr>
              <a:spLocks/>
            </p:cNvSpPr>
            <p:nvPr userDrawn="1"/>
          </p:nvSpPr>
          <p:spPr bwMode="auto">
            <a:xfrm>
              <a:off x="2938463" y="1441450"/>
              <a:ext cx="65088" cy="147638"/>
            </a:xfrm>
            <a:custGeom>
              <a:avLst/>
              <a:gdLst>
                <a:gd name="T0" fmla="*/ 0 w 36"/>
                <a:gd name="T1" fmla="*/ 80 h 80"/>
                <a:gd name="T2" fmla="*/ 0 w 36"/>
                <a:gd name="T3" fmla="*/ 67 h 80"/>
                <a:gd name="T4" fmla="*/ 21 w 36"/>
                <a:gd name="T5" fmla="*/ 31 h 80"/>
                <a:gd name="T6" fmla="*/ 5 w 36"/>
                <a:gd name="T7" fmla="*/ 31 h 80"/>
                <a:gd name="T8" fmla="*/ 5 w 36"/>
                <a:gd name="T9" fmla="*/ 0 h 80"/>
                <a:gd name="T10" fmla="*/ 35 w 36"/>
                <a:gd name="T11" fmla="*/ 0 h 80"/>
                <a:gd name="T12" fmla="*/ 35 w 36"/>
                <a:gd name="T13" fmla="*/ 27 h 80"/>
                <a:gd name="T14" fmla="*/ 0 w 36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80">
                  <a:moveTo>
                    <a:pt x="0" y="8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13" y="57"/>
                    <a:pt x="20" y="46"/>
                    <a:pt x="21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50"/>
                    <a:pt x="24" y="6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9"/>
            <p:cNvSpPr>
              <a:spLocks noEditPoints="1"/>
            </p:cNvSpPr>
            <p:nvPr userDrawn="1"/>
          </p:nvSpPr>
          <p:spPr bwMode="auto">
            <a:xfrm>
              <a:off x="3317876" y="1179513"/>
              <a:ext cx="401638" cy="395288"/>
            </a:xfrm>
            <a:custGeom>
              <a:avLst/>
              <a:gdLst>
                <a:gd name="T0" fmla="*/ 18 w 219"/>
                <a:gd name="T1" fmla="*/ 212 h 215"/>
                <a:gd name="T2" fmla="*/ 18 w 219"/>
                <a:gd name="T3" fmla="*/ 87 h 215"/>
                <a:gd name="T4" fmla="*/ 0 w 219"/>
                <a:gd name="T5" fmla="*/ 87 h 215"/>
                <a:gd name="T6" fmla="*/ 0 w 219"/>
                <a:gd name="T7" fmla="*/ 67 h 215"/>
                <a:gd name="T8" fmla="*/ 46 w 219"/>
                <a:gd name="T9" fmla="*/ 67 h 215"/>
                <a:gd name="T10" fmla="*/ 46 w 219"/>
                <a:gd name="T11" fmla="*/ 175 h 215"/>
                <a:gd name="T12" fmla="*/ 64 w 219"/>
                <a:gd name="T13" fmla="*/ 165 h 215"/>
                <a:gd name="T14" fmla="*/ 64 w 219"/>
                <a:gd name="T15" fmla="*/ 186 h 215"/>
                <a:gd name="T16" fmla="*/ 18 w 219"/>
                <a:gd name="T17" fmla="*/ 212 h 215"/>
                <a:gd name="T18" fmla="*/ 24 w 219"/>
                <a:gd name="T19" fmla="*/ 49 h 215"/>
                <a:gd name="T20" fmla="*/ 6 w 219"/>
                <a:gd name="T21" fmla="*/ 4 h 215"/>
                <a:gd name="T22" fmla="*/ 33 w 219"/>
                <a:gd name="T23" fmla="*/ 4 h 215"/>
                <a:gd name="T24" fmla="*/ 52 w 219"/>
                <a:gd name="T25" fmla="*/ 49 h 215"/>
                <a:gd name="T26" fmla="*/ 24 w 219"/>
                <a:gd name="T27" fmla="*/ 49 h 215"/>
                <a:gd name="T28" fmla="*/ 65 w 219"/>
                <a:gd name="T29" fmla="*/ 28 h 215"/>
                <a:gd name="T30" fmla="*/ 65 w 219"/>
                <a:gd name="T31" fmla="*/ 12 h 215"/>
                <a:gd name="T32" fmla="*/ 124 w 219"/>
                <a:gd name="T33" fmla="*/ 12 h 215"/>
                <a:gd name="T34" fmla="*/ 124 w 219"/>
                <a:gd name="T35" fmla="*/ 0 h 215"/>
                <a:gd name="T36" fmla="*/ 152 w 219"/>
                <a:gd name="T37" fmla="*/ 0 h 215"/>
                <a:gd name="T38" fmla="*/ 152 w 219"/>
                <a:gd name="T39" fmla="*/ 12 h 215"/>
                <a:gd name="T40" fmla="*/ 215 w 219"/>
                <a:gd name="T41" fmla="*/ 12 h 215"/>
                <a:gd name="T42" fmla="*/ 215 w 219"/>
                <a:gd name="T43" fmla="*/ 28 h 215"/>
                <a:gd name="T44" fmla="*/ 152 w 219"/>
                <a:gd name="T45" fmla="*/ 28 h 215"/>
                <a:gd name="T46" fmla="*/ 152 w 219"/>
                <a:gd name="T47" fmla="*/ 42 h 215"/>
                <a:gd name="T48" fmla="*/ 208 w 219"/>
                <a:gd name="T49" fmla="*/ 42 h 215"/>
                <a:gd name="T50" fmla="*/ 208 w 219"/>
                <a:gd name="T51" fmla="*/ 58 h 215"/>
                <a:gd name="T52" fmla="*/ 152 w 219"/>
                <a:gd name="T53" fmla="*/ 58 h 215"/>
                <a:gd name="T54" fmla="*/ 152 w 219"/>
                <a:gd name="T55" fmla="*/ 74 h 215"/>
                <a:gd name="T56" fmla="*/ 219 w 219"/>
                <a:gd name="T57" fmla="*/ 74 h 215"/>
                <a:gd name="T58" fmla="*/ 219 w 219"/>
                <a:gd name="T59" fmla="*/ 90 h 215"/>
                <a:gd name="T60" fmla="*/ 59 w 219"/>
                <a:gd name="T61" fmla="*/ 90 h 215"/>
                <a:gd name="T62" fmla="*/ 59 w 219"/>
                <a:gd name="T63" fmla="*/ 74 h 215"/>
                <a:gd name="T64" fmla="*/ 124 w 219"/>
                <a:gd name="T65" fmla="*/ 74 h 215"/>
                <a:gd name="T66" fmla="*/ 124 w 219"/>
                <a:gd name="T67" fmla="*/ 58 h 215"/>
                <a:gd name="T68" fmla="*/ 69 w 219"/>
                <a:gd name="T69" fmla="*/ 58 h 215"/>
                <a:gd name="T70" fmla="*/ 69 w 219"/>
                <a:gd name="T71" fmla="*/ 42 h 215"/>
                <a:gd name="T72" fmla="*/ 124 w 219"/>
                <a:gd name="T73" fmla="*/ 42 h 215"/>
                <a:gd name="T74" fmla="*/ 124 w 219"/>
                <a:gd name="T75" fmla="*/ 28 h 215"/>
                <a:gd name="T76" fmla="*/ 65 w 219"/>
                <a:gd name="T77" fmla="*/ 28 h 215"/>
                <a:gd name="T78" fmla="*/ 73 w 219"/>
                <a:gd name="T79" fmla="*/ 215 h 215"/>
                <a:gd name="T80" fmla="*/ 73 w 219"/>
                <a:gd name="T81" fmla="*/ 101 h 215"/>
                <a:gd name="T82" fmla="*/ 204 w 219"/>
                <a:gd name="T83" fmla="*/ 101 h 215"/>
                <a:gd name="T84" fmla="*/ 204 w 219"/>
                <a:gd name="T85" fmla="*/ 185 h 215"/>
                <a:gd name="T86" fmla="*/ 176 w 219"/>
                <a:gd name="T87" fmla="*/ 214 h 215"/>
                <a:gd name="T88" fmla="*/ 156 w 219"/>
                <a:gd name="T89" fmla="*/ 214 h 215"/>
                <a:gd name="T90" fmla="*/ 156 w 219"/>
                <a:gd name="T91" fmla="*/ 196 h 215"/>
                <a:gd name="T92" fmla="*/ 164 w 219"/>
                <a:gd name="T93" fmla="*/ 196 h 215"/>
                <a:gd name="T94" fmla="*/ 176 w 219"/>
                <a:gd name="T95" fmla="*/ 185 h 215"/>
                <a:gd name="T96" fmla="*/ 176 w 219"/>
                <a:gd name="T97" fmla="*/ 180 h 215"/>
                <a:gd name="T98" fmla="*/ 100 w 219"/>
                <a:gd name="T99" fmla="*/ 180 h 215"/>
                <a:gd name="T100" fmla="*/ 100 w 219"/>
                <a:gd name="T101" fmla="*/ 215 h 215"/>
                <a:gd name="T102" fmla="*/ 73 w 219"/>
                <a:gd name="T103" fmla="*/ 215 h 215"/>
                <a:gd name="T104" fmla="*/ 100 w 219"/>
                <a:gd name="T105" fmla="*/ 118 h 215"/>
                <a:gd name="T106" fmla="*/ 100 w 219"/>
                <a:gd name="T107" fmla="*/ 134 h 215"/>
                <a:gd name="T108" fmla="*/ 176 w 219"/>
                <a:gd name="T109" fmla="*/ 134 h 215"/>
                <a:gd name="T110" fmla="*/ 176 w 219"/>
                <a:gd name="T111" fmla="*/ 118 h 215"/>
                <a:gd name="T112" fmla="*/ 100 w 219"/>
                <a:gd name="T113" fmla="*/ 118 h 215"/>
                <a:gd name="T114" fmla="*/ 100 w 219"/>
                <a:gd name="T115" fmla="*/ 149 h 215"/>
                <a:gd name="T116" fmla="*/ 100 w 219"/>
                <a:gd name="T117" fmla="*/ 164 h 215"/>
                <a:gd name="T118" fmla="*/ 176 w 219"/>
                <a:gd name="T119" fmla="*/ 164 h 215"/>
                <a:gd name="T120" fmla="*/ 176 w 219"/>
                <a:gd name="T121" fmla="*/ 149 h 215"/>
                <a:gd name="T122" fmla="*/ 100 w 219"/>
                <a:gd name="T123" fmla="*/ 14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" h="215">
                  <a:moveTo>
                    <a:pt x="18" y="212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2" y="173"/>
                    <a:pt x="58" y="169"/>
                    <a:pt x="64" y="165"/>
                  </a:cubicBezTo>
                  <a:cubicBezTo>
                    <a:pt x="64" y="186"/>
                    <a:pt x="64" y="186"/>
                    <a:pt x="64" y="186"/>
                  </a:cubicBezTo>
                  <a:cubicBezTo>
                    <a:pt x="51" y="197"/>
                    <a:pt x="35" y="205"/>
                    <a:pt x="18" y="212"/>
                  </a:cubicBezTo>
                  <a:close/>
                  <a:moveTo>
                    <a:pt x="24" y="49"/>
                  </a:moveTo>
                  <a:cubicBezTo>
                    <a:pt x="20" y="34"/>
                    <a:pt x="15" y="19"/>
                    <a:pt x="6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41" y="17"/>
                    <a:pt x="47" y="32"/>
                    <a:pt x="52" y="49"/>
                  </a:cubicBezTo>
                  <a:lnTo>
                    <a:pt x="24" y="49"/>
                  </a:lnTo>
                  <a:close/>
                  <a:moveTo>
                    <a:pt x="65" y="28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219" y="74"/>
                    <a:pt x="219" y="74"/>
                    <a:pt x="219" y="74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65" y="28"/>
                  </a:lnTo>
                  <a:close/>
                  <a:moveTo>
                    <a:pt x="73" y="215"/>
                  </a:moveTo>
                  <a:cubicBezTo>
                    <a:pt x="73" y="101"/>
                    <a:pt x="73" y="101"/>
                    <a:pt x="73" y="101"/>
                  </a:cubicBezTo>
                  <a:cubicBezTo>
                    <a:pt x="204" y="101"/>
                    <a:pt x="204" y="101"/>
                    <a:pt x="204" y="101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4" y="205"/>
                    <a:pt x="195" y="215"/>
                    <a:pt x="176" y="214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73" y="196"/>
                    <a:pt x="177" y="193"/>
                    <a:pt x="176" y="185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215"/>
                    <a:pt x="100" y="215"/>
                    <a:pt x="100" y="215"/>
                  </a:cubicBezTo>
                  <a:lnTo>
                    <a:pt x="73" y="215"/>
                  </a:lnTo>
                  <a:close/>
                  <a:moveTo>
                    <a:pt x="100" y="118"/>
                  </a:moveTo>
                  <a:cubicBezTo>
                    <a:pt x="100" y="134"/>
                    <a:pt x="100" y="134"/>
                    <a:pt x="100" y="134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6" y="118"/>
                    <a:pt x="176" y="118"/>
                    <a:pt x="176" y="118"/>
                  </a:cubicBezTo>
                  <a:lnTo>
                    <a:pt x="100" y="118"/>
                  </a:lnTo>
                  <a:close/>
                  <a:moveTo>
                    <a:pt x="100" y="149"/>
                  </a:moveTo>
                  <a:cubicBezTo>
                    <a:pt x="100" y="164"/>
                    <a:pt x="100" y="164"/>
                    <a:pt x="100" y="164"/>
                  </a:cubicBezTo>
                  <a:cubicBezTo>
                    <a:pt x="176" y="164"/>
                    <a:pt x="176" y="164"/>
                    <a:pt x="176" y="164"/>
                  </a:cubicBezTo>
                  <a:cubicBezTo>
                    <a:pt x="176" y="149"/>
                    <a:pt x="176" y="149"/>
                    <a:pt x="176" y="149"/>
                  </a:cubicBezTo>
                  <a:lnTo>
                    <a:pt x="100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0"/>
            <p:cNvSpPr>
              <a:spLocks noEditPoints="1"/>
            </p:cNvSpPr>
            <p:nvPr userDrawn="1"/>
          </p:nvSpPr>
          <p:spPr bwMode="auto">
            <a:xfrm>
              <a:off x="3765551" y="1181100"/>
              <a:ext cx="374650" cy="395288"/>
            </a:xfrm>
            <a:custGeom>
              <a:avLst/>
              <a:gdLst>
                <a:gd name="T0" fmla="*/ 13 w 205"/>
                <a:gd name="T1" fmla="*/ 153 h 215"/>
                <a:gd name="T2" fmla="*/ 13 w 205"/>
                <a:gd name="T3" fmla="*/ 136 h 215"/>
                <a:gd name="T4" fmla="*/ 84 w 205"/>
                <a:gd name="T5" fmla="*/ 97 h 215"/>
                <a:gd name="T6" fmla="*/ 1 w 205"/>
                <a:gd name="T7" fmla="*/ 114 h 215"/>
                <a:gd name="T8" fmla="*/ 1 w 205"/>
                <a:gd name="T9" fmla="*/ 95 h 215"/>
                <a:gd name="T10" fmla="*/ 79 w 205"/>
                <a:gd name="T11" fmla="*/ 77 h 215"/>
                <a:gd name="T12" fmla="*/ 36 w 205"/>
                <a:gd name="T13" fmla="*/ 65 h 215"/>
                <a:gd name="T14" fmla="*/ 36 w 205"/>
                <a:gd name="T15" fmla="*/ 52 h 215"/>
                <a:gd name="T16" fmla="*/ 4 w 205"/>
                <a:gd name="T17" fmla="*/ 60 h 215"/>
                <a:gd name="T18" fmla="*/ 4 w 205"/>
                <a:gd name="T19" fmla="*/ 44 h 215"/>
                <a:gd name="T20" fmla="*/ 73 w 205"/>
                <a:gd name="T21" fmla="*/ 0 h 215"/>
                <a:gd name="T22" fmla="*/ 107 w 205"/>
                <a:gd name="T23" fmla="*/ 0 h 215"/>
                <a:gd name="T24" fmla="*/ 102 w 205"/>
                <a:gd name="T25" fmla="*/ 6 h 215"/>
                <a:gd name="T26" fmla="*/ 96 w 205"/>
                <a:gd name="T27" fmla="*/ 14 h 215"/>
                <a:gd name="T28" fmla="*/ 196 w 205"/>
                <a:gd name="T29" fmla="*/ 14 h 215"/>
                <a:gd name="T30" fmla="*/ 196 w 205"/>
                <a:gd name="T31" fmla="*/ 33 h 215"/>
                <a:gd name="T32" fmla="*/ 107 w 205"/>
                <a:gd name="T33" fmla="*/ 91 h 215"/>
                <a:gd name="T34" fmla="*/ 126 w 205"/>
                <a:gd name="T35" fmla="*/ 91 h 215"/>
                <a:gd name="T36" fmla="*/ 114 w 205"/>
                <a:gd name="T37" fmla="*/ 105 h 215"/>
                <a:gd name="T38" fmla="*/ 205 w 205"/>
                <a:gd name="T39" fmla="*/ 105 h 215"/>
                <a:gd name="T40" fmla="*/ 205 w 205"/>
                <a:gd name="T41" fmla="*/ 124 h 215"/>
                <a:gd name="T42" fmla="*/ 0 w 205"/>
                <a:gd name="T43" fmla="*/ 215 h 215"/>
                <a:gd name="T44" fmla="*/ 0 w 205"/>
                <a:gd name="T45" fmla="*/ 197 h 215"/>
                <a:gd name="T46" fmla="*/ 96 w 205"/>
                <a:gd name="T47" fmla="*/ 172 h 215"/>
                <a:gd name="T48" fmla="*/ 45 w 205"/>
                <a:gd name="T49" fmla="*/ 157 h 215"/>
                <a:gd name="T50" fmla="*/ 45 w 205"/>
                <a:gd name="T51" fmla="*/ 145 h 215"/>
                <a:gd name="T52" fmla="*/ 13 w 205"/>
                <a:gd name="T53" fmla="*/ 153 h 215"/>
                <a:gd name="T54" fmla="*/ 156 w 205"/>
                <a:gd name="T55" fmla="*/ 33 h 215"/>
                <a:gd name="T56" fmla="*/ 76 w 205"/>
                <a:gd name="T57" fmla="*/ 33 h 215"/>
                <a:gd name="T58" fmla="*/ 50 w 205"/>
                <a:gd name="T59" fmla="*/ 48 h 215"/>
                <a:gd name="T60" fmla="*/ 102 w 205"/>
                <a:gd name="T61" fmla="*/ 61 h 215"/>
                <a:gd name="T62" fmla="*/ 102 w 205"/>
                <a:gd name="T63" fmla="*/ 67 h 215"/>
                <a:gd name="T64" fmla="*/ 156 w 205"/>
                <a:gd name="T65" fmla="*/ 33 h 215"/>
                <a:gd name="T66" fmla="*/ 164 w 205"/>
                <a:gd name="T67" fmla="*/ 124 h 215"/>
                <a:gd name="T68" fmla="*/ 92 w 205"/>
                <a:gd name="T69" fmla="*/ 124 h 215"/>
                <a:gd name="T70" fmla="*/ 59 w 205"/>
                <a:gd name="T71" fmla="*/ 140 h 215"/>
                <a:gd name="T72" fmla="*/ 113 w 205"/>
                <a:gd name="T73" fmla="*/ 154 h 215"/>
                <a:gd name="T74" fmla="*/ 113 w 205"/>
                <a:gd name="T75" fmla="*/ 164 h 215"/>
                <a:gd name="T76" fmla="*/ 164 w 205"/>
                <a:gd name="T77" fmla="*/ 12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5" h="215">
                  <a:moveTo>
                    <a:pt x="13" y="153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46" y="126"/>
                    <a:pt x="69" y="113"/>
                    <a:pt x="84" y="97"/>
                  </a:cubicBezTo>
                  <a:cubicBezTo>
                    <a:pt x="66" y="103"/>
                    <a:pt x="38" y="109"/>
                    <a:pt x="1" y="114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33" y="90"/>
                    <a:pt x="59" y="83"/>
                    <a:pt x="79" y="77"/>
                  </a:cubicBezTo>
                  <a:cubicBezTo>
                    <a:pt x="69" y="72"/>
                    <a:pt x="54" y="68"/>
                    <a:pt x="36" y="6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6" y="55"/>
                    <a:pt x="16" y="58"/>
                    <a:pt x="4" y="6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5" y="35"/>
                    <a:pt x="58" y="20"/>
                    <a:pt x="7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1"/>
                    <a:pt x="104" y="3"/>
                    <a:pt x="102" y="6"/>
                  </a:cubicBezTo>
                  <a:cubicBezTo>
                    <a:pt x="100" y="9"/>
                    <a:pt x="98" y="12"/>
                    <a:pt x="96" y="14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70" y="60"/>
                    <a:pt x="141" y="79"/>
                    <a:pt x="107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2" y="95"/>
                    <a:pt x="118" y="100"/>
                    <a:pt x="114" y="105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24"/>
                    <a:pt x="205" y="124"/>
                    <a:pt x="205" y="124"/>
                  </a:cubicBezTo>
                  <a:cubicBezTo>
                    <a:pt x="164" y="175"/>
                    <a:pt x="96" y="205"/>
                    <a:pt x="0" y="215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7" y="192"/>
                    <a:pt x="69" y="184"/>
                    <a:pt x="96" y="172"/>
                  </a:cubicBezTo>
                  <a:cubicBezTo>
                    <a:pt x="79" y="166"/>
                    <a:pt x="62" y="161"/>
                    <a:pt x="45" y="157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36" y="148"/>
                    <a:pt x="25" y="151"/>
                    <a:pt x="13" y="153"/>
                  </a:cubicBezTo>
                  <a:close/>
                  <a:moveTo>
                    <a:pt x="156" y="33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68" y="39"/>
                    <a:pt x="60" y="44"/>
                    <a:pt x="50" y="48"/>
                  </a:cubicBezTo>
                  <a:cubicBezTo>
                    <a:pt x="68" y="50"/>
                    <a:pt x="86" y="54"/>
                    <a:pt x="102" y="6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18" y="61"/>
                    <a:pt x="136" y="50"/>
                    <a:pt x="156" y="33"/>
                  </a:cubicBezTo>
                  <a:close/>
                  <a:moveTo>
                    <a:pt x="164" y="124"/>
                  </a:moveTo>
                  <a:cubicBezTo>
                    <a:pt x="92" y="124"/>
                    <a:pt x="92" y="124"/>
                    <a:pt x="92" y="124"/>
                  </a:cubicBezTo>
                  <a:cubicBezTo>
                    <a:pt x="82" y="131"/>
                    <a:pt x="71" y="136"/>
                    <a:pt x="59" y="140"/>
                  </a:cubicBezTo>
                  <a:cubicBezTo>
                    <a:pt x="80" y="143"/>
                    <a:pt x="98" y="148"/>
                    <a:pt x="113" y="15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30" y="154"/>
                    <a:pt x="147" y="141"/>
                    <a:pt x="164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1"/>
            <p:cNvSpPr>
              <a:spLocks noEditPoints="1"/>
            </p:cNvSpPr>
            <p:nvPr userDrawn="1"/>
          </p:nvSpPr>
          <p:spPr bwMode="auto">
            <a:xfrm>
              <a:off x="4195763" y="1179513"/>
              <a:ext cx="393700" cy="393700"/>
            </a:xfrm>
            <a:custGeom>
              <a:avLst/>
              <a:gdLst>
                <a:gd name="T0" fmla="*/ 3 w 216"/>
                <a:gd name="T1" fmla="*/ 53 h 214"/>
                <a:gd name="T2" fmla="*/ 3 w 216"/>
                <a:gd name="T3" fmla="*/ 34 h 214"/>
                <a:gd name="T4" fmla="*/ 26 w 216"/>
                <a:gd name="T5" fmla="*/ 34 h 214"/>
                <a:gd name="T6" fmla="*/ 26 w 216"/>
                <a:gd name="T7" fmla="*/ 1 h 214"/>
                <a:gd name="T8" fmla="*/ 54 w 216"/>
                <a:gd name="T9" fmla="*/ 1 h 214"/>
                <a:gd name="T10" fmla="*/ 54 w 216"/>
                <a:gd name="T11" fmla="*/ 34 h 214"/>
                <a:gd name="T12" fmla="*/ 73 w 216"/>
                <a:gd name="T13" fmla="*/ 34 h 214"/>
                <a:gd name="T14" fmla="*/ 73 w 216"/>
                <a:gd name="T15" fmla="*/ 53 h 214"/>
                <a:gd name="T16" fmla="*/ 54 w 216"/>
                <a:gd name="T17" fmla="*/ 53 h 214"/>
                <a:gd name="T18" fmla="*/ 54 w 216"/>
                <a:gd name="T19" fmla="*/ 98 h 214"/>
                <a:gd name="T20" fmla="*/ 74 w 216"/>
                <a:gd name="T21" fmla="*/ 91 h 214"/>
                <a:gd name="T22" fmla="*/ 74 w 216"/>
                <a:gd name="T23" fmla="*/ 110 h 214"/>
                <a:gd name="T24" fmla="*/ 54 w 216"/>
                <a:gd name="T25" fmla="*/ 120 h 214"/>
                <a:gd name="T26" fmla="*/ 54 w 216"/>
                <a:gd name="T27" fmla="*/ 187 h 214"/>
                <a:gd name="T28" fmla="*/ 25 w 216"/>
                <a:gd name="T29" fmla="*/ 214 h 214"/>
                <a:gd name="T30" fmla="*/ 7 w 216"/>
                <a:gd name="T31" fmla="*/ 214 h 214"/>
                <a:gd name="T32" fmla="*/ 7 w 216"/>
                <a:gd name="T33" fmla="*/ 195 h 214"/>
                <a:gd name="T34" fmla="*/ 14 w 216"/>
                <a:gd name="T35" fmla="*/ 195 h 214"/>
                <a:gd name="T36" fmla="*/ 26 w 216"/>
                <a:gd name="T37" fmla="*/ 185 h 214"/>
                <a:gd name="T38" fmla="*/ 26 w 216"/>
                <a:gd name="T39" fmla="*/ 128 h 214"/>
                <a:gd name="T40" fmla="*/ 11 w 216"/>
                <a:gd name="T41" fmla="*/ 131 h 214"/>
                <a:gd name="T42" fmla="*/ 0 w 216"/>
                <a:gd name="T43" fmla="*/ 133 h 214"/>
                <a:gd name="T44" fmla="*/ 0 w 216"/>
                <a:gd name="T45" fmla="*/ 109 h 214"/>
                <a:gd name="T46" fmla="*/ 26 w 216"/>
                <a:gd name="T47" fmla="*/ 105 h 214"/>
                <a:gd name="T48" fmla="*/ 26 w 216"/>
                <a:gd name="T49" fmla="*/ 53 h 214"/>
                <a:gd name="T50" fmla="*/ 3 w 216"/>
                <a:gd name="T51" fmla="*/ 53 h 214"/>
                <a:gd name="T52" fmla="*/ 114 w 216"/>
                <a:gd name="T53" fmla="*/ 84 h 214"/>
                <a:gd name="T54" fmla="*/ 83 w 216"/>
                <a:gd name="T55" fmla="*/ 52 h 214"/>
                <a:gd name="T56" fmla="*/ 83 w 216"/>
                <a:gd name="T57" fmla="*/ 0 h 214"/>
                <a:gd name="T58" fmla="*/ 112 w 216"/>
                <a:gd name="T59" fmla="*/ 0 h 214"/>
                <a:gd name="T60" fmla="*/ 112 w 216"/>
                <a:gd name="T61" fmla="*/ 31 h 214"/>
                <a:gd name="T62" fmla="*/ 177 w 216"/>
                <a:gd name="T63" fmla="*/ 5 h 214"/>
                <a:gd name="T64" fmla="*/ 212 w 216"/>
                <a:gd name="T65" fmla="*/ 5 h 214"/>
                <a:gd name="T66" fmla="*/ 112 w 216"/>
                <a:gd name="T67" fmla="*/ 47 h 214"/>
                <a:gd name="T68" fmla="*/ 112 w 216"/>
                <a:gd name="T69" fmla="*/ 48 h 214"/>
                <a:gd name="T70" fmla="*/ 127 w 216"/>
                <a:gd name="T71" fmla="*/ 64 h 214"/>
                <a:gd name="T72" fmla="*/ 179 w 216"/>
                <a:gd name="T73" fmla="*/ 64 h 214"/>
                <a:gd name="T74" fmla="*/ 192 w 216"/>
                <a:gd name="T75" fmla="*/ 50 h 214"/>
                <a:gd name="T76" fmla="*/ 192 w 216"/>
                <a:gd name="T77" fmla="*/ 44 h 214"/>
                <a:gd name="T78" fmla="*/ 216 w 216"/>
                <a:gd name="T79" fmla="*/ 44 h 214"/>
                <a:gd name="T80" fmla="*/ 216 w 216"/>
                <a:gd name="T81" fmla="*/ 55 h 214"/>
                <a:gd name="T82" fmla="*/ 187 w 216"/>
                <a:gd name="T83" fmla="*/ 84 h 214"/>
                <a:gd name="T84" fmla="*/ 114 w 216"/>
                <a:gd name="T85" fmla="*/ 84 h 214"/>
                <a:gd name="T86" fmla="*/ 84 w 216"/>
                <a:gd name="T87" fmla="*/ 211 h 214"/>
                <a:gd name="T88" fmla="*/ 84 w 216"/>
                <a:gd name="T89" fmla="*/ 99 h 214"/>
                <a:gd name="T90" fmla="*/ 207 w 216"/>
                <a:gd name="T91" fmla="*/ 99 h 214"/>
                <a:gd name="T92" fmla="*/ 207 w 216"/>
                <a:gd name="T93" fmla="*/ 179 h 214"/>
                <a:gd name="T94" fmla="*/ 175 w 216"/>
                <a:gd name="T95" fmla="*/ 211 h 214"/>
                <a:gd name="T96" fmla="*/ 84 w 216"/>
                <a:gd name="T97" fmla="*/ 211 h 214"/>
                <a:gd name="T98" fmla="*/ 112 w 216"/>
                <a:gd name="T99" fmla="*/ 119 h 214"/>
                <a:gd name="T100" fmla="*/ 112 w 216"/>
                <a:gd name="T101" fmla="*/ 145 h 214"/>
                <a:gd name="T102" fmla="*/ 179 w 216"/>
                <a:gd name="T103" fmla="*/ 145 h 214"/>
                <a:gd name="T104" fmla="*/ 179 w 216"/>
                <a:gd name="T105" fmla="*/ 119 h 214"/>
                <a:gd name="T106" fmla="*/ 112 w 216"/>
                <a:gd name="T107" fmla="*/ 119 h 214"/>
                <a:gd name="T108" fmla="*/ 112 w 216"/>
                <a:gd name="T109" fmla="*/ 193 h 214"/>
                <a:gd name="T110" fmla="*/ 165 w 216"/>
                <a:gd name="T111" fmla="*/ 193 h 214"/>
                <a:gd name="T112" fmla="*/ 179 w 216"/>
                <a:gd name="T113" fmla="*/ 178 h 214"/>
                <a:gd name="T114" fmla="*/ 179 w 216"/>
                <a:gd name="T115" fmla="*/ 164 h 214"/>
                <a:gd name="T116" fmla="*/ 112 w 216"/>
                <a:gd name="T117" fmla="*/ 164 h 214"/>
                <a:gd name="T118" fmla="*/ 112 w 216"/>
                <a:gd name="T119" fmla="*/ 19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" h="214">
                  <a:moveTo>
                    <a:pt x="3" y="53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6"/>
                    <a:pt x="67" y="94"/>
                    <a:pt x="74" y="91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67" y="114"/>
                    <a:pt x="60" y="117"/>
                    <a:pt x="54" y="120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4" y="205"/>
                    <a:pt x="44" y="214"/>
                    <a:pt x="25" y="214"/>
                  </a:cubicBezTo>
                  <a:cubicBezTo>
                    <a:pt x="7" y="214"/>
                    <a:pt x="7" y="214"/>
                    <a:pt x="7" y="214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22" y="195"/>
                    <a:pt x="26" y="192"/>
                    <a:pt x="26" y="18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2" y="129"/>
                    <a:pt x="17" y="130"/>
                    <a:pt x="11" y="131"/>
                  </a:cubicBezTo>
                  <a:cubicBezTo>
                    <a:pt x="6" y="132"/>
                    <a:pt x="3" y="132"/>
                    <a:pt x="0" y="1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8" y="107"/>
                    <a:pt x="16" y="106"/>
                    <a:pt x="26" y="105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3" y="53"/>
                  </a:lnTo>
                  <a:close/>
                  <a:moveTo>
                    <a:pt x="114" y="84"/>
                  </a:moveTo>
                  <a:cubicBezTo>
                    <a:pt x="92" y="85"/>
                    <a:pt x="82" y="74"/>
                    <a:pt x="83" y="5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44" y="28"/>
                    <a:pt x="166" y="19"/>
                    <a:pt x="177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196" y="32"/>
                    <a:pt x="162" y="45"/>
                    <a:pt x="112" y="47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59"/>
                    <a:pt x="117" y="65"/>
                    <a:pt x="127" y="64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9" y="65"/>
                    <a:pt x="193" y="60"/>
                    <a:pt x="192" y="50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6" y="75"/>
                    <a:pt x="207" y="85"/>
                    <a:pt x="187" y="84"/>
                  </a:cubicBezTo>
                  <a:lnTo>
                    <a:pt x="114" y="84"/>
                  </a:lnTo>
                  <a:close/>
                  <a:moveTo>
                    <a:pt x="84" y="211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07" y="179"/>
                    <a:pt x="207" y="179"/>
                    <a:pt x="207" y="179"/>
                  </a:cubicBezTo>
                  <a:cubicBezTo>
                    <a:pt x="208" y="201"/>
                    <a:pt x="197" y="211"/>
                    <a:pt x="175" y="211"/>
                  </a:cubicBezTo>
                  <a:lnTo>
                    <a:pt x="84" y="211"/>
                  </a:lnTo>
                  <a:close/>
                  <a:moveTo>
                    <a:pt x="112" y="119"/>
                  </a:moveTo>
                  <a:cubicBezTo>
                    <a:pt x="112" y="145"/>
                    <a:pt x="112" y="145"/>
                    <a:pt x="112" y="145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79" y="119"/>
                    <a:pt x="179" y="119"/>
                    <a:pt x="179" y="119"/>
                  </a:cubicBezTo>
                  <a:lnTo>
                    <a:pt x="112" y="119"/>
                  </a:lnTo>
                  <a:close/>
                  <a:moveTo>
                    <a:pt x="112" y="193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75" y="193"/>
                    <a:pt x="180" y="188"/>
                    <a:pt x="179" y="178"/>
                  </a:cubicBezTo>
                  <a:cubicBezTo>
                    <a:pt x="179" y="164"/>
                    <a:pt x="179" y="164"/>
                    <a:pt x="179" y="164"/>
                  </a:cubicBezTo>
                  <a:cubicBezTo>
                    <a:pt x="112" y="164"/>
                    <a:pt x="112" y="164"/>
                    <a:pt x="112" y="164"/>
                  </a:cubicBezTo>
                  <a:lnTo>
                    <a:pt x="112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"/>
            <p:cNvSpPr>
              <a:spLocks noEditPoints="1"/>
            </p:cNvSpPr>
            <p:nvPr userDrawn="1"/>
          </p:nvSpPr>
          <p:spPr bwMode="auto">
            <a:xfrm>
              <a:off x="4645026" y="1179513"/>
              <a:ext cx="384175" cy="388938"/>
            </a:xfrm>
            <a:custGeom>
              <a:avLst/>
              <a:gdLst>
                <a:gd name="T0" fmla="*/ 0 w 210"/>
                <a:gd name="T1" fmla="*/ 212 h 212"/>
                <a:gd name="T2" fmla="*/ 12 w 210"/>
                <a:gd name="T3" fmla="*/ 161 h 212"/>
                <a:gd name="T4" fmla="*/ 38 w 210"/>
                <a:gd name="T5" fmla="*/ 161 h 212"/>
                <a:gd name="T6" fmla="*/ 28 w 210"/>
                <a:gd name="T7" fmla="*/ 212 h 212"/>
                <a:gd name="T8" fmla="*/ 0 w 210"/>
                <a:gd name="T9" fmla="*/ 212 h 212"/>
                <a:gd name="T10" fmla="*/ 19 w 210"/>
                <a:gd name="T11" fmla="*/ 149 h 212"/>
                <a:gd name="T12" fmla="*/ 19 w 210"/>
                <a:gd name="T13" fmla="*/ 64 h 212"/>
                <a:gd name="T14" fmla="*/ 84 w 210"/>
                <a:gd name="T15" fmla="*/ 64 h 212"/>
                <a:gd name="T16" fmla="*/ 84 w 210"/>
                <a:gd name="T17" fmla="*/ 0 h 212"/>
                <a:gd name="T18" fmla="*/ 115 w 210"/>
                <a:gd name="T19" fmla="*/ 0 h 212"/>
                <a:gd name="T20" fmla="*/ 115 w 210"/>
                <a:gd name="T21" fmla="*/ 20 h 212"/>
                <a:gd name="T22" fmla="*/ 210 w 210"/>
                <a:gd name="T23" fmla="*/ 20 h 212"/>
                <a:gd name="T24" fmla="*/ 210 w 210"/>
                <a:gd name="T25" fmla="*/ 40 h 212"/>
                <a:gd name="T26" fmla="*/ 115 w 210"/>
                <a:gd name="T27" fmla="*/ 40 h 212"/>
                <a:gd name="T28" fmla="*/ 115 w 210"/>
                <a:gd name="T29" fmla="*/ 64 h 212"/>
                <a:gd name="T30" fmla="*/ 191 w 210"/>
                <a:gd name="T31" fmla="*/ 64 h 212"/>
                <a:gd name="T32" fmla="*/ 191 w 210"/>
                <a:gd name="T33" fmla="*/ 113 h 212"/>
                <a:gd name="T34" fmla="*/ 158 w 210"/>
                <a:gd name="T35" fmla="*/ 149 h 212"/>
                <a:gd name="T36" fmla="*/ 19 w 210"/>
                <a:gd name="T37" fmla="*/ 149 h 212"/>
                <a:gd name="T38" fmla="*/ 49 w 210"/>
                <a:gd name="T39" fmla="*/ 128 h 212"/>
                <a:gd name="T40" fmla="*/ 147 w 210"/>
                <a:gd name="T41" fmla="*/ 128 h 212"/>
                <a:gd name="T42" fmla="*/ 162 w 210"/>
                <a:gd name="T43" fmla="*/ 112 h 212"/>
                <a:gd name="T44" fmla="*/ 162 w 210"/>
                <a:gd name="T45" fmla="*/ 85 h 212"/>
                <a:gd name="T46" fmla="*/ 49 w 210"/>
                <a:gd name="T47" fmla="*/ 85 h 212"/>
                <a:gd name="T48" fmla="*/ 49 w 210"/>
                <a:gd name="T49" fmla="*/ 128 h 212"/>
                <a:gd name="T50" fmla="*/ 67 w 210"/>
                <a:gd name="T51" fmla="*/ 212 h 212"/>
                <a:gd name="T52" fmla="*/ 60 w 210"/>
                <a:gd name="T53" fmla="*/ 161 h 212"/>
                <a:gd name="T54" fmla="*/ 86 w 210"/>
                <a:gd name="T55" fmla="*/ 161 h 212"/>
                <a:gd name="T56" fmla="*/ 95 w 210"/>
                <a:gd name="T57" fmla="*/ 212 h 212"/>
                <a:gd name="T58" fmla="*/ 67 w 210"/>
                <a:gd name="T59" fmla="*/ 212 h 212"/>
                <a:gd name="T60" fmla="*/ 125 w 210"/>
                <a:gd name="T61" fmla="*/ 212 h 212"/>
                <a:gd name="T62" fmla="*/ 115 w 210"/>
                <a:gd name="T63" fmla="*/ 161 h 212"/>
                <a:gd name="T64" fmla="*/ 140 w 210"/>
                <a:gd name="T65" fmla="*/ 161 h 212"/>
                <a:gd name="T66" fmla="*/ 153 w 210"/>
                <a:gd name="T67" fmla="*/ 212 h 212"/>
                <a:gd name="T68" fmla="*/ 125 w 210"/>
                <a:gd name="T69" fmla="*/ 212 h 212"/>
                <a:gd name="T70" fmla="*/ 181 w 210"/>
                <a:gd name="T71" fmla="*/ 212 h 212"/>
                <a:gd name="T72" fmla="*/ 170 w 210"/>
                <a:gd name="T73" fmla="*/ 161 h 212"/>
                <a:gd name="T74" fmla="*/ 196 w 210"/>
                <a:gd name="T75" fmla="*/ 161 h 212"/>
                <a:gd name="T76" fmla="*/ 210 w 210"/>
                <a:gd name="T77" fmla="*/ 212 h 212"/>
                <a:gd name="T78" fmla="*/ 181 w 210"/>
                <a:gd name="T7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212">
                  <a:moveTo>
                    <a:pt x="0" y="212"/>
                  </a:moveTo>
                  <a:cubicBezTo>
                    <a:pt x="1" y="199"/>
                    <a:pt x="5" y="182"/>
                    <a:pt x="12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3" y="178"/>
                    <a:pt x="30" y="195"/>
                    <a:pt x="28" y="212"/>
                  </a:cubicBezTo>
                  <a:lnTo>
                    <a:pt x="0" y="212"/>
                  </a:lnTo>
                  <a:close/>
                  <a:moveTo>
                    <a:pt x="19" y="149"/>
                  </a:moveTo>
                  <a:cubicBezTo>
                    <a:pt x="19" y="64"/>
                    <a:pt x="19" y="64"/>
                    <a:pt x="19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10" y="40"/>
                    <a:pt x="210" y="40"/>
                    <a:pt x="210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1" y="113"/>
                    <a:pt x="191" y="113"/>
                    <a:pt x="191" y="113"/>
                  </a:cubicBezTo>
                  <a:cubicBezTo>
                    <a:pt x="192" y="138"/>
                    <a:pt x="181" y="149"/>
                    <a:pt x="158" y="149"/>
                  </a:cubicBezTo>
                  <a:lnTo>
                    <a:pt x="19" y="149"/>
                  </a:lnTo>
                  <a:close/>
                  <a:moveTo>
                    <a:pt x="49" y="128"/>
                  </a:moveTo>
                  <a:cubicBezTo>
                    <a:pt x="147" y="128"/>
                    <a:pt x="147" y="128"/>
                    <a:pt x="147" y="128"/>
                  </a:cubicBezTo>
                  <a:cubicBezTo>
                    <a:pt x="157" y="128"/>
                    <a:pt x="162" y="123"/>
                    <a:pt x="162" y="112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49" y="85"/>
                    <a:pt x="49" y="85"/>
                    <a:pt x="49" y="85"/>
                  </a:cubicBezTo>
                  <a:lnTo>
                    <a:pt x="49" y="128"/>
                  </a:lnTo>
                  <a:close/>
                  <a:moveTo>
                    <a:pt x="67" y="212"/>
                  </a:moveTo>
                  <a:cubicBezTo>
                    <a:pt x="67" y="195"/>
                    <a:pt x="64" y="179"/>
                    <a:pt x="60" y="161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91" y="179"/>
                    <a:pt x="94" y="195"/>
                    <a:pt x="95" y="212"/>
                  </a:cubicBezTo>
                  <a:lnTo>
                    <a:pt x="67" y="212"/>
                  </a:lnTo>
                  <a:close/>
                  <a:moveTo>
                    <a:pt x="125" y="212"/>
                  </a:moveTo>
                  <a:cubicBezTo>
                    <a:pt x="123" y="196"/>
                    <a:pt x="120" y="179"/>
                    <a:pt x="115" y="161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7" y="179"/>
                    <a:pt x="151" y="195"/>
                    <a:pt x="153" y="212"/>
                  </a:cubicBezTo>
                  <a:lnTo>
                    <a:pt x="125" y="212"/>
                  </a:lnTo>
                  <a:close/>
                  <a:moveTo>
                    <a:pt x="181" y="212"/>
                  </a:moveTo>
                  <a:cubicBezTo>
                    <a:pt x="180" y="198"/>
                    <a:pt x="176" y="181"/>
                    <a:pt x="170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203" y="179"/>
                    <a:pt x="207" y="195"/>
                    <a:pt x="210" y="212"/>
                  </a:cubicBezTo>
                  <a:lnTo>
                    <a:pt x="181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Freeform 148"/>
          <p:cNvSpPr>
            <a:spLocks noChangeAspect="1" noEditPoints="1"/>
          </p:cNvSpPr>
          <p:nvPr userDrawn="1"/>
        </p:nvSpPr>
        <p:spPr bwMode="auto">
          <a:xfrm rot="6764112">
            <a:off x="6789367" y="5629217"/>
            <a:ext cx="288000" cy="303535"/>
          </a:xfrm>
          <a:custGeom>
            <a:avLst/>
            <a:gdLst>
              <a:gd name="T0" fmla="*/ 32 w 193"/>
              <a:gd name="T1" fmla="*/ 24 h 204"/>
              <a:gd name="T2" fmla="*/ 73 w 193"/>
              <a:gd name="T3" fmla="*/ 81 h 204"/>
              <a:gd name="T4" fmla="*/ 68 w 193"/>
              <a:gd name="T5" fmla="*/ 60 h 204"/>
              <a:gd name="T6" fmla="*/ 75 w 193"/>
              <a:gd name="T7" fmla="*/ 47 h 204"/>
              <a:gd name="T8" fmla="*/ 92 w 193"/>
              <a:gd name="T9" fmla="*/ 58 h 204"/>
              <a:gd name="T10" fmla="*/ 99 w 193"/>
              <a:gd name="T11" fmla="*/ 56 h 204"/>
              <a:gd name="T12" fmla="*/ 100 w 193"/>
              <a:gd name="T13" fmla="*/ 42 h 204"/>
              <a:gd name="T14" fmla="*/ 117 w 193"/>
              <a:gd name="T15" fmla="*/ 44 h 204"/>
              <a:gd name="T16" fmla="*/ 119 w 193"/>
              <a:gd name="T17" fmla="*/ 48 h 204"/>
              <a:gd name="T18" fmla="*/ 125 w 193"/>
              <a:gd name="T19" fmla="*/ 57 h 204"/>
              <a:gd name="T20" fmla="*/ 126 w 193"/>
              <a:gd name="T21" fmla="*/ 53 h 204"/>
              <a:gd name="T22" fmla="*/ 137 w 193"/>
              <a:gd name="T23" fmla="*/ 47 h 204"/>
              <a:gd name="T24" fmla="*/ 161 w 193"/>
              <a:gd name="T25" fmla="*/ 132 h 204"/>
              <a:gd name="T26" fmla="*/ 121 w 193"/>
              <a:gd name="T27" fmla="*/ 185 h 204"/>
              <a:gd name="T28" fmla="*/ 76 w 193"/>
              <a:gd name="T29" fmla="*/ 151 h 204"/>
              <a:gd name="T30" fmla="*/ 21 w 193"/>
              <a:gd name="T31" fmla="*/ 131 h 204"/>
              <a:gd name="T32" fmla="*/ 34 w 193"/>
              <a:gd name="T33" fmla="*/ 122 h 204"/>
              <a:gd name="T34" fmla="*/ 64 w 193"/>
              <a:gd name="T35" fmla="*/ 125 h 204"/>
              <a:gd name="T36" fmla="*/ 17 w 193"/>
              <a:gd name="T37" fmla="*/ 33 h 204"/>
              <a:gd name="T38" fmla="*/ 20 w 193"/>
              <a:gd name="T39" fmla="*/ 19 h 204"/>
              <a:gd name="T40" fmla="*/ 12 w 193"/>
              <a:gd name="T41" fmla="*/ 7 h 204"/>
              <a:gd name="T42" fmla="*/ 6 w 193"/>
              <a:gd name="T43" fmla="*/ 40 h 204"/>
              <a:gd name="T44" fmla="*/ 45 w 193"/>
              <a:gd name="T45" fmla="*/ 109 h 204"/>
              <a:gd name="T46" fmla="*/ 19 w 193"/>
              <a:gd name="T47" fmla="*/ 111 h 204"/>
              <a:gd name="T48" fmla="*/ 27 w 193"/>
              <a:gd name="T49" fmla="*/ 157 h 204"/>
              <a:gd name="T50" fmla="*/ 99 w 193"/>
              <a:gd name="T51" fmla="*/ 175 h 204"/>
              <a:gd name="T52" fmla="*/ 116 w 193"/>
              <a:gd name="T53" fmla="*/ 204 h 204"/>
              <a:gd name="T54" fmla="*/ 181 w 193"/>
              <a:gd name="T55" fmla="*/ 166 h 204"/>
              <a:gd name="T56" fmla="*/ 186 w 193"/>
              <a:gd name="T57" fmla="*/ 147 h 204"/>
              <a:gd name="T58" fmla="*/ 161 w 193"/>
              <a:gd name="T59" fmla="*/ 61 h 204"/>
              <a:gd name="T60" fmla="*/ 161 w 193"/>
              <a:gd name="T61" fmla="*/ 60 h 204"/>
              <a:gd name="T62" fmla="*/ 155 w 193"/>
              <a:gd name="T63" fmla="*/ 44 h 204"/>
              <a:gd name="T64" fmla="*/ 128 w 193"/>
              <a:gd name="T65" fmla="*/ 33 h 204"/>
              <a:gd name="T66" fmla="*/ 93 w 193"/>
              <a:gd name="T67" fmla="*/ 30 h 204"/>
              <a:gd name="T68" fmla="*/ 68 w 193"/>
              <a:gd name="T69" fmla="*/ 35 h 204"/>
              <a:gd name="T70" fmla="*/ 59 w 193"/>
              <a:gd name="T71" fmla="*/ 41 h 204"/>
              <a:gd name="T72" fmla="*/ 44 w 193"/>
              <a:gd name="T73" fmla="*/ 16 h 204"/>
              <a:gd name="T74" fmla="*/ 13 w 193"/>
              <a:gd name="T75" fmla="*/ 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204">
                <a:moveTo>
                  <a:pt x="20" y="19"/>
                </a:moveTo>
                <a:cubicBezTo>
                  <a:pt x="25" y="16"/>
                  <a:pt x="29" y="19"/>
                  <a:pt x="32" y="24"/>
                </a:cubicBezTo>
                <a:cubicBezTo>
                  <a:pt x="32" y="24"/>
                  <a:pt x="65" y="79"/>
                  <a:pt x="65" y="80"/>
                </a:cubicBezTo>
                <a:cubicBezTo>
                  <a:pt x="67" y="83"/>
                  <a:pt x="71" y="82"/>
                  <a:pt x="73" y="81"/>
                </a:cubicBezTo>
                <a:cubicBezTo>
                  <a:pt x="75" y="79"/>
                  <a:pt x="77" y="75"/>
                  <a:pt x="74" y="69"/>
                </a:cubicBezTo>
                <a:cubicBezTo>
                  <a:pt x="68" y="60"/>
                  <a:pt x="68" y="60"/>
                  <a:pt x="68" y="60"/>
                </a:cubicBezTo>
                <a:cubicBezTo>
                  <a:pt x="65" y="56"/>
                  <a:pt x="68" y="52"/>
                  <a:pt x="73" y="48"/>
                </a:cubicBezTo>
                <a:cubicBezTo>
                  <a:pt x="73" y="48"/>
                  <a:pt x="74" y="47"/>
                  <a:pt x="75" y="47"/>
                </a:cubicBezTo>
                <a:cubicBezTo>
                  <a:pt x="79" y="45"/>
                  <a:pt x="83" y="44"/>
                  <a:pt x="86" y="48"/>
                </a:cubicBezTo>
                <a:cubicBezTo>
                  <a:pt x="92" y="58"/>
                  <a:pt x="92" y="58"/>
                  <a:pt x="92" y="58"/>
                </a:cubicBezTo>
                <a:cubicBezTo>
                  <a:pt x="94" y="61"/>
                  <a:pt x="96" y="61"/>
                  <a:pt x="97" y="61"/>
                </a:cubicBezTo>
                <a:cubicBezTo>
                  <a:pt x="99" y="60"/>
                  <a:pt x="99" y="56"/>
                  <a:pt x="99" y="56"/>
                </a:cubicBezTo>
                <a:cubicBezTo>
                  <a:pt x="97" y="51"/>
                  <a:pt x="97" y="51"/>
                  <a:pt x="97" y="51"/>
                </a:cubicBezTo>
                <a:cubicBezTo>
                  <a:pt x="96" y="47"/>
                  <a:pt x="97" y="44"/>
                  <a:pt x="100" y="42"/>
                </a:cubicBezTo>
                <a:cubicBezTo>
                  <a:pt x="101" y="42"/>
                  <a:pt x="102" y="41"/>
                  <a:pt x="104" y="41"/>
                </a:cubicBezTo>
                <a:cubicBezTo>
                  <a:pt x="109" y="39"/>
                  <a:pt x="115" y="38"/>
                  <a:pt x="117" y="44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21" y="60"/>
                  <a:pt x="124" y="59"/>
                </a:cubicBezTo>
                <a:cubicBezTo>
                  <a:pt x="124" y="58"/>
                  <a:pt x="125" y="58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6" y="50"/>
                  <a:pt x="127" y="49"/>
                  <a:pt x="128" y="48"/>
                </a:cubicBezTo>
                <a:cubicBezTo>
                  <a:pt x="130" y="47"/>
                  <a:pt x="134" y="47"/>
                  <a:pt x="137" y="47"/>
                </a:cubicBezTo>
                <a:cubicBezTo>
                  <a:pt x="143" y="47"/>
                  <a:pt x="144" y="53"/>
                  <a:pt x="147" y="6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8" y="162"/>
                  <a:pt x="94" y="162"/>
                  <a:pt x="76" y="151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24" y="142"/>
                  <a:pt x="20" y="136"/>
                  <a:pt x="21" y="131"/>
                </a:cubicBezTo>
                <a:cubicBezTo>
                  <a:pt x="22" y="127"/>
                  <a:pt x="24" y="125"/>
                  <a:pt x="26" y="123"/>
                </a:cubicBezTo>
                <a:cubicBezTo>
                  <a:pt x="29" y="122"/>
                  <a:pt x="31" y="121"/>
                  <a:pt x="34" y="122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2" y="125"/>
                  <a:pt x="63" y="125"/>
                  <a:pt x="64" y="125"/>
                </a:cubicBezTo>
                <a:cubicBezTo>
                  <a:pt x="68" y="123"/>
                  <a:pt x="64" y="113"/>
                  <a:pt x="52" y="92"/>
                </a:cubicBezTo>
                <a:cubicBezTo>
                  <a:pt x="17" y="33"/>
                  <a:pt x="17" y="33"/>
                  <a:pt x="17" y="33"/>
                </a:cubicBezTo>
                <a:cubicBezTo>
                  <a:pt x="14" y="28"/>
                  <a:pt x="15" y="22"/>
                  <a:pt x="20" y="19"/>
                </a:cubicBezTo>
                <a:cubicBezTo>
                  <a:pt x="20" y="19"/>
                  <a:pt x="20" y="19"/>
                  <a:pt x="20" y="19"/>
                </a:cubicBezTo>
                <a:moveTo>
                  <a:pt x="13" y="7"/>
                </a:moveTo>
                <a:cubicBezTo>
                  <a:pt x="13" y="7"/>
                  <a:pt x="13" y="7"/>
                  <a:pt x="12" y="7"/>
                </a:cubicBezTo>
                <a:cubicBezTo>
                  <a:pt x="7" y="11"/>
                  <a:pt x="3" y="16"/>
                  <a:pt x="1" y="22"/>
                </a:cubicBezTo>
                <a:cubicBezTo>
                  <a:pt x="0" y="29"/>
                  <a:pt x="3" y="34"/>
                  <a:pt x="6" y="40"/>
                </a:cubicBezTo>
                <a:cubicBezTo>
                  <a:pt x="40" y="98"/>
                  <a:pt x="40" y="98"/>
                  <a:pt x="40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0" y="107"/>
                  <a:pt x="24" y="108"/>
                  <a:pt x="19" y="111"/>
                </a:cubicBezTo>
                <a:cubicBezTo>
                  <a:pt x="13" y="115"/>
                  <a:pt x="9" y="121"/>
                  <a:pt x="7" y="128"/>
                </a:cubicBezTo>
                <a:cubicBezTo>
                  <a:pt x="5" y="142"/>
                  <a:pt x="14" y="154"/>
                  <a:pt x="27" y="157"/>
                </a:cubicBezTo>
                <a:cubicBezTo>
                  <a:pt x="71" y="165"/>
                  <a:pt x="71" y="165"/>
                  <a:pt x="71" y="165"/>
                </a:cubicBezTo>
                <a:cubicBezTo>
                  <a:pt x="82" y="171"/>
                  <a:pt x="92" y="174"/>
                  <a:pt x="99" y="175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28" y="197"/>
                  <a:pt x="128" y="197"/>
                  <a:pt x="128" y="197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93" y="159"/>
                  <a:pt x="193" y="159"/>
                  <a:pt x="193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3"/>
                  <a:pt x="157" y="48"/>
                  <a:pt x="155" y="44"/>
                </a:cubicBezTo>
                <a:cubicBezTo>
                  <a:pt x="150" y="35"/>
                  <a:pt x="142" y="33"/>
                  <a:pt x="137" y="33"/>
                </a:cubicBezTo>
                <a:cubicBezTo>
                  <a:pt x="134" y="33"/>
                  <a:pt x="131" y="33"/>
                  <a:pt x="128" y="33"/>
                </a:cubicBezTo>
                <a:cubicBezTo>
                  <a:pt x="123" y="27"/>
                  <a:pt x="113" y="23"/>
                  <a:pt x="99" y="28"/>
                </a:cubicBezTo>
                <a:cubicBezTo>
                  <a:pt x="97" y="28"/>
                  <a:pt x="95" y="29"/>
                  <a:pt x="93" y="30"/>
                </a:cubicBezTo>
                <a:cubicBezTo>
                  <a:pt x="92" y="31"/>
                  <a:pt x="90" y="32"/>
                  <a:pt x="89" y="33"/>
                </a:cubicBezTo>
                <a:cubicBezTo>
                  <a:pt x="84" y="30"/>
                  <a:pt x="76" y="30"/>
                  <a:pt x="68" y="35"/>
                </a:cubicBezTo>
                <a:cubicBezTo>
                  <a:pt x="67" y="35"/>
                  <a:pt x="64" y="37"/>
                  <a:pt x="63" y="38"/>
                </a:cubicBezTo>
                <a:cubicBezTo>
                  <a:pt x="61" y="39"/>
                  <a:pt x="60" y="40"/>
                  <a:pt x="59" y="41"/>
                </a:cubicBezTo>
                <a:cubicBezTo>
                  <a:pt x="52" y="30"/>
                  <a:pt x="46" y="19"/>
                  <a:pt x="44" y="1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37" y="5"/>
                  <a:pt x="25" y="0"/>
                  <a:pt x="13" y="7"/>
                </a:cubicBezTo>
                <a:close/>
              </a:path>
            </a:pathLst>
          </a:custGeom>
          <a:solidFill>
            <a:srgbClr val="806D3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>
            <a:grpSpLocks noChangeAspect="1"/>
          </p:cNvGrpSpPr>
          <p:nvPr userDrawn="1"/>
        </p:nvGrpSpPr>
        <p:grpSpPr>
          <a:xfrm>
            <a:off x="1344173" y="5871097"/>
            <a:ext cx="396000" cy="321564"/>
            <a:chOff x="3175" y="295276"/>
            <a:chExt cx="4856163" cy="3943350"/>
          </a:xfrm>
          <a:solidFill>
            <a:srgbClr val="F3EFE5"/>
          </a:solidFill>
        </p:grpSpPr>
        <p:sp>
          <p:nvSpPr>
            <p:cNvPr id="77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>
            <a:grpSpLocks noChangeAspect="1"/>
          </p:cNvGrpSpPr>
          <p:nvPr userDrawn="1"/>
        </p:nvGrpSpPr>
        <p:grpSpPr>
          <a:xfrm>
            <a:off x="1344173" y="5445823"/>
            <a:ext cx="396000" cy="319355"/>
            <a:chOff x="2482850" y="17463"/>
            <a:chExt cx="442913" cy="357188"/>
          </a:xfrm>
          <a:solidFill>
            <a:srgbClr val="F3EFE5"/>
          </a:solidFill>
        </p:grpSpPr>
        <p:sp>
          <p:nvSpPr>
            <p:cNvPr id="82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Freeform 137"/>
          <p:cNvSpPr>
            <a:spLocks noChangeAspect="1" noEditPoints="1"/>
          </p:cNvSpPr>
          <p:nvPr userDrawn="1"/>
        </p:nvSpPr>
        <p:spPr bwMode="auto">
          <a:xfrm>
            <a:off x="1362173" y="5072151"/>
            <a:ext cx="360000" cy="235670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rgbClr val="F3EFE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16519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3" r:id="rId4"/>
    <p:sldLayoutId id="2147483660" r:id="rId5"/>
    <p:sldLayoutId id="2147483662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51891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0" y="4592788"/>
            <a:ext cx="12192000" cy="151991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0" y="4761974"/>
            <a:ext cx="12192001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培养子女的生存能力，不是培养啃老族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培养子女的根本目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于自立。因此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，父母应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首先培养子女的生活技能，切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忌“饭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来张口，衣来伸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手”。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2737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3452" y="595631"/>
            <a:ext cx="11885096" cy="3291840"/>
            <a:chOff x="184984" y="595631"/>
            <a:chExt cx="11885096" cy="3291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4984" y="595631"/>
              <a:ext cx="5852160" cy="3291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17920" y="595631"/>
              <a:ext cx="5852160" cy="3291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6" name="Freeform 50"/>
          <p:cNvSpPr>
            <a:spLocks noChangeAspect="1"/>
          </p:cNvSpPr>
          <p:nvPr/>
        </p:nvSpPr>
        <p:spPr bwMode="auto">
          <a:xfrm>
            <a:off x="5312943" y="3132500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613" y="5513174"/>
            <a:ext cx="10820401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子女将来必然要在社会中生活，离不开人际交往的能力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因</a:t>
            </a:r>
            <a:r>
              <a:rPr lang="zh-CN" altLang="en-US" dirty="0">
                <a:solidFill>
                  <a:schemeClr val="bg1"/>
                </a:solidFill>
              </a:rPr>
              <a:t>此，父母要鼓励孩子多与邻居、长辈、亲友、同伴等各个不同领域的人群</a:t>
            </a:r>
            <a:r>
              <a:rPr lang="zh-CN" altLang="en-US" dirty="0" smtClean="0">
                <a:solidFill>
                  <a:schemeClr val="bg1"/>
                </a:solidFill>
              </a:rPr>
              <a:t>去</a:t>
            </a:r>
            <a:r>
              <a:rPr lang="zh-CN" altLang="en-US" dirty="0">
                <a:solidFill>
                  <a:schemeClr val="bg1"/>
                </a:solidFill>
              </a:rPr>
              <a:t>互动</a:t>
            </a:r>
            <a:r>
              <a:rPr lang="zh-CN" altLang="en-US" dirty="0" smtClean="0">
                <a:solidFill>
                  <a:schemeClr val="bg1"/>
                </a:solidFill>
              </a:rPr>
              <a:t>交往。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9378" y="4583329"/>
            <a:ext cx="7174992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培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养</a:t>
            </a:r>
            <a:r>
              <a:rPr lang="zh-CN" altLang="en-US" sz="4800" b="1" dirty="0">
                <a:solidFill>
                  <a:schemeClr val="bg1"/>
                </a:solidFill>
              </a:rPr>
              <a:t>子女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的人际交往能力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52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/>
          <p:nvPr/>
        </p:nvSpPr>
        <p:spPr>
          <a:xfrm>
            <a:off x="0" y="1284147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女良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好的生活与学习习惯</a:t>
            </a: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惯的力量是巨大的，人一旦养成一个习惯，就会不自觉地在这个轨道上运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行。好的习惯将终身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益。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454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3200" cy="39913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97" y="5417437"/>
            <a:ext cx="9417964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学会做人是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子女将来能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够在社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会中独立生存的起码条件。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成熟而稳定的品格，直接决定了人生的发展状态。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养子女良好的品格，如友爱、诚信、宽容、谦虚、勤劳、节俭、分享、体谅等。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教子女做人，培养良好的品格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7469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6899" y="2060075"/>
            <a:ext cx="9298201" cy="3074727"/>
            <a:chOff x="5646408" y="4909347"/>
            <a:chExt cx="4579100" cy="15142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6156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36282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46408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6" name="矩形 5"/>
            <p:cNvSpPr/>
            <p:nvPr/>
          </p:nvSpPr>
          <p:spPr>
            <a:xfrm>
              <a:off x="5646409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自信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836283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希望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026157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乐观</a:t>
              </a:r>
            </a:p>
          </p:txBody>
        </p:sp>
        <p:pic>
          <p:nvPicPr>
            <p:cNvPr id="9" name="Picture 3" descr="F:\360云盘\02-个人资料\！PPT图片及版面资源\04-PPT精选插图\01-生活类\02-生活人物\look.com.ua-76309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216031" y="4909347"/>
              <a:ext cx="1009477" cy="1514216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216030" y="613835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韧性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539261" y="5252190"/>
            <a:ext cx="111134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心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理资本是指个体在成长和发展过程中表现出来的一种</a:t>
            </a:r>
            <a:r>
              <a:rPr lang="zh-CN" altLang="en-US" b="1" dirty="0">
                <a:solidFill>
                  <a:srgbClr val="FFFF00"/>
                </a:solidFill>
                <a:latin typeface="+mj-ea"/>
                <a:ea typeface="+mj-ea"/>
              </a:rPr>
              <a:t>积极心理状态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，包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括四个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要素：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自信、希望、乐观和韧性</a:t>
            </a:r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r>
              <a:rPr lang="zh-CN" altLang="en-US" dirty="0">
                <a:solidFill>
                  <a:schemeClr val="bg1"/>
                </a:solidFill>
              </a:rPr>
              <a:t>子女心理资本的提升比智力因素的提升更重要，因此，父母应有意识</a:t>
            </a:r>
            <a:r>
              <a:rPr lang="zh-CN" altLang="en-US" dirty="0" smtClean="0">
                <a:solidFill>
                  <a:schemeClr val="bg1"/>
                </a:solidFill>
              </a:rPr>
              <a:t>地培</a:t>
            </a:r>
            <a:r>
              <a:rPr lang="zh-CN" altLang="en-US" dirty="0">
                <a:solidFill>
                  <a:schemeClr val="bg1"/>
                </a:solidFill>
              </a:rPr>
              <a:t>养和提升子女的心理资本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培养子女的心理资本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>
            <a:stCxn id="5" idx="1"/>
            <a:endCxn id="13" idx="1"/>
          </p:cNvCxnSpPr>
          <p:nvPr/>
        </p:nvCxnSpPr>
        <p:spPr>
          <a:xfrm rot="10800000" flipH="1">
            <a:off x="1446898" y="1362227"/>
            <a:ext cx="1731549" cy="223521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>
            <a:stCxn id="9" idx="3"/>
            <a:endCxn id="13" idx="3"/>
          </p:cNvCxnSpPr>
          <p:nvPr/>
        </p:nvCxnSpPr>
        <p:spPr>
          <a:xfrm flipH="1" flipV="1">
            <a:off x="9013552" y="1362226"/>
            <a:ext cx="1731548" cy="223521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5" idx="3"/>
            <a:endCxn id="4" idx="1"/>
          </p:cNvCxnSpPr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4" idx="3"/>
            <a:endCxn id="3" idx="1"/>
          </p:cNvCxnSpPr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3" idx="3"/>
            <a:endCxn id="9" idx="1"/>
          </p:cNvCxnSpPr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592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亲子教育的方法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19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874" y="1004745"/>
            <a:ext cx="6075126" cy="281488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04745"/>
            <a:ext cx="6075126" cy="2814884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Freeform 50"/>
          <p:cNvSpPr>
            <a:spLocks noChangeAspect="1"/>
          </p:cNvSpPr>
          <p:nvPr/>
        </p:nvSpPr>
        <p:spPr bwMode="auto">
          <a:xfrm>
            <a:off x="5312943" y="3077908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01249" y="552570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孩子在两岁以前，情绪感应非常灵敏，情绪管理也比较容易。父母要和孩子建立稳定的亲密关系和信赖关系，比如陪伴孩子玩耍</a:t>
            </a:r>
            <a:r>
              <a:rPr lang="zh-CN" altLang="en-US" dirty="0" smtClean="0">
                <a:solidFill>
                  <a:schemeClr val="bg1"/>
                </a:solidFill>
              </a:rPr>
              <a:t>，带孩子睡觉等，这</a:t>
            </a:r>
            <a:r>
              <a:rPr lang="zh-CN" altLang="en-US" dirty="0">
                <a:solidFill>
                  <a:schemeClr val="bg1"/>
                </a:solidFill>
              </a:rPr>
              <a:t>对将来孩子和父母的感情维系具有决定性的作用。</a:t>
            </a:r>
          </a:p>
        </p:txBody>
      </p:sp>
      <p:sp>
        <p:nvSpPr>
          <p:cNvPr id="6" name="矩形 5"/>
          <p:cNvSpPr/>
          <p:nvPr/>
        </p:nvSpPr>
        <p:spPr>
          <a:xfrm>
            <a:off x="1295946" y="4590764"/>
            <a:ext cx="9600109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两岁以前，培养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和孩子的</a:t>
            </a:r>
            <a:r>
              <a:rPr lang="zh-CN" altLang="en-US" sz="4800" b="1" dirty="0">
                <a:solidFill>
                  <a:schemeClr val="bg1"/>
                </a:solidFill>
              </a:rPr>
              <a:t>亲密关系</a:t>
            </a:r>
          </a:p>
        </p:txBody>
      </p:sp>
    </p:spTree>
    <p:extLst>
      <p:ext uri="{BB962C8B-B14F-4D97-AF65-F5344CB8AC3E}">
        <p14:creationId xmlns:p14="http://schemas.microsoft.com/office/powerpoint/2010/main" val="11385488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9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2-6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岁，让孩子接触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大自然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前是用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方式来感知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世界的。把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孩子带到大自然中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孩子用眼睛、用心灵感受世界。</a:t>
            </a: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224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</a:rPr>
              <a:t>孩子</a:t>
            </a:r>
            <a:r>
              <a:rPr lang="zh-CN" altLang="en-US" dirty="0" smtClean="0">
                <a:solidFill>
                  <a:schemeClr val="bg1"/>
                </a:solidFill>
              </a:rPr>
              <a:t>在六岁</a:t>
            </a:r>
            <a:r>
              <a:rPr lang="zh-CN" altLang="en-US" dirty="0">
                <a:solidFill>
                  <a:schemeClr val="bg1"/>
                </a:solidFill>
              </a:rPr>
              <a:t>前，应该重点发展右脑，让他这种敏锐的感知力一直保持到成年，而理性思维的开发应该</a:t>
            </a:r>
            <a:r>
              <a:rPr lang="zh-CN" altLang="en-US" dirty="0" smtClean="0">
                <a:solidFill>
                  <a:schemeClr val="bg1"/>
                </a:solidFill>
              </a:rPr>
              <a:t>在七岁以后。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mtClean="0">
                <a:solidFill>
                  <a:schemeClr val="bg1"/>
                </a:solidFill>
              </a:rPr>
              <a:t>那</a:t>
            </a:r>
            <a:r>
              <a:rPr lang="zh-CN" altLang="en-US" dirty="0">
                <a:solidFill>
                  <a:schemeClr val="bg1"/>
                </a:solidFill>
              </a:rPr>
              <a:t>么，我们该如何发展孩子的右脑？最简单的方法就是让孩子接触大自然，而不要过早地让他认字、读书。尽量用形体、绘画和想象的方式与孩子交流。</a:t>
            </a:r>
          </a:p>
        </p:txBody>
      </p:sp>
    </p:spTree>
    <p:extLst>
      <p:ext uri="{BB962C8B-B14F-4D97-AF65-F5344CB8AC3E}">
        <p14:creationId xmlns:p14="http://schemas.microsoft.com/office/powerpoint/2010/main" val="753814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-1" y="5187859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6-10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岁，允许他们犯错误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不犯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他就失去了通过犯错的经验去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成长的机会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。但是犯错要及时指出、纠正。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007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284813" y="495937"/>
            <a:ext cx="11907187" cy="175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10-14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岁，以赏识和认同发掘孩子独特的优秀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上没有完全相同的两片叶子，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我们也不要期望自己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的孩子和别的孩子一样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我们要真正尊重孩子的成长，让孩子活出自己。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20864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940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6"/>
          <p:cNvSpPr txBox="1"/>
          <p:nvPr/>
        </p:nvSpPr>
        <p:spPr>
          <a:xfrm>
            <a:off x="3747541" y="495937"/>
            <a:ext cx="8259580" cy="175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14-18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岁，以民主和宽容化解叛逆的青春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在民主家庭的孩子，并不会有明显的青春期叛逆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他不需要挑战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权威，以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一种开放、宽容的眼光来看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从来就不需要和父母抗争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0376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亲子教育的理念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9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084064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0" y="4462818"/>
            <a:ext cx="12192000" cy="621244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409432" y="4452317"/>
            <a:ext cx="743512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习育儿知识是父母的必修课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433" y="5265720"/>
            <a:ext cx="115050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并不是生了孩子，就有做父母的资格了</a:t>
            </a:r>
            <a:r>
              <a:rPr lang="zh-CN" altLang="en-US" dirty="0" smtClean="0">
                <a:solidFill>
                  <a:schemeClr val="bg1"/>
                </a:solidFill>
              </a:rPr>
              <a:t>。如果把做父母看</a:t>
            </a:r>
            <a:r>
              <a:rPr lang="zh-CN" altLang="en-US" dirty="0">
                <a:solidFill>
                  <a:schemeClr val="bg1"/>
                </a:solidFill>
              </a:rPr>
              <a:t>做是一种职</a:t>
            </a:r>
            <a:r>
              <a:rPr lang="zh-CN" altLang="en-US" dirty="0" smtClean="0">
                <a:solidFill>
                  <a:schemeClr val="bg1"/>
                </a:solidFill>
              </a:rPr>
              <a:t>业，那</a:t>
            </a:r>
            <a:r>
              <a:rPr lang="zh-CN" altLang="en-US" dirty="0">
                <a:solidFill>
                  <a:schemeClr val="bg1"/>
                </a:solidFill>
              </a:rPr>
              <a:t>就要像从事其他任何职业一样，“上岗”前，就</a:t>
            </a:r>
            <a:r>
              <a:rPr lang="zh-CN" altLang="en-US" dirty="0" smtClean="0">
                <a:solidFill>
                  <a:schemeClr val="bg1"/>
                </a:solidFill>
              </a:rPr>
              <a:t>要进行充分的学习，以努</a:t>
            </a:r>
            <a:r>
              <a:rPr lang="zh-CN" altLang="en-US" dirty="0">
                <a:solidFill>
                  <a:schemeClr val="bg1"/>
                </a:solidFill>
              </a:rPr>
              <a:t>力争取做合格</a:t>
            </a:r>
            <a:r>
              <a:rPr lang="zh-CN" altLang="en-US" dirty="0" smtClean="0">
                <a:solidFill>
                  <a:schemeClr val="bg1"/>
                </a:solidFill>
              </a:rPr>
              <a:t>的父母。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466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8000" y="944733"/>
            <a:ext cx="6084000" cy="249866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4732"/>
            <a:ext cx="6084000" cy="249866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Freeform 50"/>
          <p:cNvSpPr>
            <a:spLocks noChangeAspect="1"/>
          </p:cNvSpPr>
          <p:nvPr/>
        </p:nvSpPr>
        <p:spPr bwMode="auto">
          <a:xfrm>
            <a:off x="5312943" y="2723063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249" y="5198150"/>
            <a:ext cx="11323529" cy="11422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良好的亲子关系是教育孩子的根本。我们所提倡的良好关系不是过于亲密的、过度依恋的纠缠关系，而是一种相对自由、和谐、彼此相互尊重的关系。父母在教育孩子的过程中更多要靠引导，引导的关键在于给孩子选择的空间，但同时让孩子明白：他必须对自己的选择承担相应的责任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亲子关系比教育方法更重要 </a:t>
            </a:r>
          </a:p>
        </p:txBody>
      </p:sp>
    </p:spTree>
    <p:extLst>
      <p:ext uri="{BB962C8B-B14F-4D97-AF65-F5344CB8AC3E}">
        <p14:creationId xmlns:p14="http://schemas.microsoft.com/office/powerpoint/2010/main" val="118148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835">
                <a:schemeClr val="tx1">
                  <a:lumMod val="95000"/>
                  <a:lumOff val="5000"/>
                  <a:alpha val="33000"/>
                </a:schemeClr>
              </a:gs>
              <a:gs pos="28000">
                <a:schemeClr val="tx1">
                  <a:lumMod val="95000"/>
                  <a:lumOff val="5000"/>
                  <a:alpha val="47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6"/>
          <p:cNvSpPr txBox="1"/>
          <p:nvPr/>
        </p:nvSpPr>
        <p:spPr>
          <a:xfrm>
            <a:off x="411157" y="440876"/>
            <a:ext cx="815963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教育的本质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自我修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156" y="1372657"/>
            <a:ext cx="665838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你在孩子身上看到的问题，是你自己问题的投射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如果你认</a:t>
            </a:r>
            <a:r>
              <a:rPr lang="zh-CN" altLang="en-US" dirty="0" smtClean="0">
                <a:solidFill>
                  <a:schemeClr val="bg1"/>
                </a:solidFill>
              </a:rPr>
              <a:t>为孩子有问题，请先在你</a:t>
            </a:r>
            <a:r>
              <a:rPr lang="zh-CN" altLang="en-US" dirty="0">
                <a:solidFill>
                  <a:schemeClr val="bg1"/>
                </a:solidFill>
              </a:rPr>
              <a:t>自己身上寻找问题的根源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正是因为孩子的到</a:t>
            </a:r>
            <a:r>
              <a:rPr lang="zh-CN" altLang="en-US" dirty="0" smtClean="0">
                <a:solidFill>
                  <a:schemeClr val="bg1"/>
                </a:solidFill>
              </a:rPr>
              <a:t>来，为</a:t>
            </a:r>
            <a:r>
              <a:rPr lang="zh-CN" altLang="en-US" dirty="0">
                <a:solidFill>
                  <a:schemeClr val="bg1"/>
                </a:solidFill>
              </a:rPr>
              <a:t>父母带来了再次成长的机</a:t>
            </a:r>
            <a:r>
              <a:rPr lang="zh-CN" altLang="en-US" dirty="0" smtClean="0">
                <a:solidFill>
                  <a:schemeClr val="bg1"/>
                </a:solidFill>
              </a:rPr>
              <a:t>会。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9867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1249" y="519815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我们都知道，拔</a:t>
            </a:r>
            <a:r>
              <a:rPr lang="zh-CN" altLang="en-US" dirty="0">
                <a:solidFill>
                  <a:schemeClr val="bg1"/>
                </a:solidFill>
              </a:rPr>
              <a:t>苗助长是很愚蠢的行</a:t>
            </a:r>
            <a:r>
              <a:rPr lang="zh-CN" altLang="en-US" dirty="0" smtClean="0">
                <a:solidFill>
                  <a:schemeClr val="bg1"/>
                </a:solidFill>
              </a:rPr>
              <a:t>为，</a:t>
            </a:r>
            <a:r>
              <a:rPr lang="zh-CN" altLang="en-US" dirty="0">
                <a:solidFill>
                  <a:schemeClr val="bg1"/>
                </a:solidFill>
              </a:rPr>
              <a:t>成长自有它的规律，欲速则不</a:t>
            </a:r>
            <a:r>
              <a:rPr lang="zh-CN" altLang="en-US" dirty="0" smtClean="0">
                <a:solidFill>
                  <a:schemeClr val="bg1"/>
                </a:solidFill>
              </a:rPr>
              <a:t>达；</a:t>
            </a:r>
            <a:endParaRPr lang="zh-CN" altLang="en-US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生命不是一场赛</a:t>
            </a:r>
            <a:r>
              <a:rPr lang="zh-CN" altLang="en-US" dirty="0" smtClean="0">
                <a:solidFill>
                  <a:schemeClr val="bg1"/>
                </a:solidFill>
              </a:rPr>
              <a:t>跑，而</a:t>
            </a:r>
            <a:r>
              <a:rPr lang="zh-CN" altLang="en-US" dirty="0">
                <a:solidFill>
                  <a:schemeClr val="bg1"/>
                </a:solidFill>
              </a:rPr>
              <a:t>是一次旅行</a:t>
            </a:r>
            <a:r>
              <a:rPr lang="zh-CN" altLang="en-US" dirty="0" smtClean="0">
                <a:solidFill>
                  <a:schemeClr val="bg1"/>
                </a:solidFill>
              </a:rPr>
              <a:t>。要</a:t>
            </a:r>
            <a:r>
              <a:rPr lang="zh-CN" altLang="en-US" dirty="0">
                <a:solidFill>
                  <a:schemeClr val="bg1"/>
                </a:solidFill>
              </a:rPr>
              <a:t>用发展的眼光看待孩子，耐心地陪伴孩子快乐的成长。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耐心地陪伴孩子快乐成长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205681" y="818935"/>
            <a:ext cx="9780639" cy="3240001"/>
            <a:chOff x="802635" y="818935"/>
            <a:chExt cx="9780639" cy="324000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2635" y="818936"/>
              <a:ext cx="2160000" cy="323999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83061" y="818935"/>
              <a:ext cx="2160000" cy="32400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42848" y="818935"/>
              <a:ext cx="2160000" cy="32400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26" name="Picture 2" descr="http://img.mypsd.com.cn/y/d/%e5%9f%ba%e7%a1%80%e5%9b%be%e5%ba%93/%e4%ba%ba%e7%89%a9%e5%9b%be%e5%ba%93/%e6%97%a5%e5%b8%b8%e7%94%9f%e6%b4%bb/f/jpg/l-234jsds%20%28275%29.jp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423274" y="818936"/>
              <a:ext cx="2160000" cy="3239999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7400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1249" y="519815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不</a:t>
            </a:r>
            <a:r>
              <a:rPr lang="zh-CN" altLang="en-US" dirty="0">
                <a:solidFill>
                  <a:schemeClr val="bg1"/>
                </a:solidFill>
              </a:rPr>
              <a:t>管你是否经常与孩子在一起，你的每一天都会对孩子造成影响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你</a:t>
            </a:r>
            <a:r>
              <a:rPr lang="zh-CN" altLang="en-US" dirty="0">
                <a:solidFill>
                  <a:schemeClr val="bg1"/>
                </a:solidFill>
              </a:rPr>
              <a:t>的情绪心态，你</a:t>
            </a:r>
            <a:r>
              <a:rPr lang="zh-CN" altLang="en-US" dirty="0" smtClean="0">
                <a:solidFill>
                  <a:schemeClr val="bg1"/>
                </a:solidFill>
              </a:rPr>
              <a:t>的价值理念，</a:t>
            </a:r>
            <a:r>
              <a:rPr lang="zh-CN" altLang="en-US" dirty="0">
                <a:solidFill>
                  <a:schemeClr val="bg1"/>
                </a:solidFill>
              </a:rPr>
              <a:t>你的说话语气</a:t>
            </a:r>
            <a:r>
              <a:rPr lang="zh-CN" altLang="en-US" dirty="0" smtClean="0">
                <a:solidFill>
                  <a:schemeClr val="bg1"/>
                </a:solidFill>
              </a:rPr>
              <a:t>，你的工</a:t>
            </a:r>
            <a:r>
              <a:rPr lang="zh-CN" altLang="en-US" dirty="0">
                <a:solidFill>
                  <a:schemeClr val="bg1"/>
                </a:solidFill>
              </a:rPr>
              <a:t>作与生活态度等，都会对孩子产生深远的影响。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</a:rPr>
              <a:t>身教胜于言教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1982" y="1039907"/>
            <a:ext cx="11608037" cy="2814486"/>
            <a:chOff x="1215477" y="1492333"/>
            <a:chExt cx="9742053" cy="2362059"/>
          </a:xfrm>
        </p:grpSpPr>
        <p:pic>
          <p:nvPicPr>
            <p:cNvPr id="11" name="Picture 4" descr="一个好的领导，一定是一个好的教练 - ※布衣公子 - 浮生偷闲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15477" y="1492334"/>
              <a:ext cx="4752000" cy="2362058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F:\360云盘\02-个人资料\！PPT图片及版面资源\06-PPT精选插图\02-商务\培养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05530" y="1492333"/>
              <a:ext cx="4752000" cy="2362058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515906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父</a:t>
            </a:r>
            <a:r>
              <a:rPr lang="zh-CN" altLang="en-US" dirty="0">
                <a:solidFill>
                  <a:schemeClr val="bg1"/>
                </a:solidFill>
              </a:rPr>
              <a:t>母</a:t>
            </a:r>
            <a:r>
              <a:rPr lang="zh-CN" altLang="en-US" dirty="0" smtClean="0">
                <a:solidFill>
                  <a:schemeClr val="bg1"/>
                </a:solidFill>
              </a:rPr>
              <a:t>常因做</a:t>
            </a:r>
            <a:r>
              <a:rPr lang="zh-CN" altLang="en-US" dirty="0">
                <a:solidFill>
                  <a:schemeClr val="bg1"/>
                </a:solidFill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</a:rPr>
              <a:t>太多而</a:t>
            </a:r>
            <a:r>
              <a:rPr lang="zh-CN" altLang="en-US" dirty="0">
                <a:solidFill>
                  <a:schemeClr val="bg1"/>
                </a:solidFill>
              </a:rPr>
              <a:t>导致子女成为“温</a:t>
            </a:r>
            <a:r>
              <a:rPr lang="zh-CN" altLang="en-US" dirty="0" smtClean="0">
                <a:solidFill>
                  <a:schemeClr val="bg1"/>
                </a:solidFill>
              </a:rPr>
              <a:t>室花</a:t>
            </a:r>
            <a:r>
              <a:rPr lang="zh-CN" altLang="en-US" dirty="0">
                <a:solidFill>
                  <a:schemeClr val="bg1"/>
                </a:solidFill>
              </a:rPr>
              <a:t>朵</a:t>
            </a:r>
            <a:r>
              <a:rPr lang="zh-CN" altLang="en-US" dirty="0" smtClean="0">
                <a:solidFill>
                  <a:schemeClr val="bg1"/>
                </a:solidFill>
              </a:rPr>
              <a:t>”，尊</a:t>
            </a:r>
            <a:r>
              <a:rPr lang="zh-CN" altLang="en-US" dirty="0">
                <a:solidFill>
                  <a:schemeClr val="bg1"/>
                </a:solidFill>
              </a:rPr>
              <a:t>重孩子独立摸索的愿望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zh-CN" altLang="en-US" dirty="0">
                <a:solidFill>
                  <a:schemeClr val="bg1"/>
                </a:solidFill>
              </a:rPr>
              <a:t>有时</a:t>
            </a:r>
            <a:r>
              <a:rPr lang="zh-CN" altLang="en-US" dirty="0" smtClean="0">
                <a:solidFill>
                  <a:schemeClr val="bg1"/>
                </a:solidFill>
              </a:rPr>
              <a:t>比</a:t>
            </a:r>
            <a:r>
              <a:rPr lang="zh-CN" altLang="en-US" dirty="0">
                <a:solidFill>
                  <a:schemeClr val="bg1"/>
                </a:solidFill>
              </a:rPr>
              <a:t>早点教会他更重要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到底该为子女付出多</a:t>
            </a:r>
            <a:r>
              <a:rPr lang="zh-CN" altLang="en-US" smtClean="0">
                <a:solidFill>
                  <a:schemeClr val="bg1"/>
                </a:solidFill>
              </a:rPr>
              <a:t>少？父</a:t>
            </a:r>
            <a:r>
              <a:rPr lang="zh-CN" altLang="en-US" dirty="0">
                <a:solidFill>
                  <a:schemeClr val="bg1"/>
                </a:solidFill>
              </a:rPr>
              <a:t>母需要常常思考，如</a:t>
            </a:r>
            <a:r>
              <a:rPr lang="zh-CN" altLang="en-US" dirty="0" smtClean="0">
                <a:solidFill>
                  <a:schemeClr val="bg1"/>
                </a:solidFill>
              </a:rPr>
              <a:t>果不</a:t>
            </a:r>
            <a:r>
              <a:rPr lang="zh-CN" altLang="en-US" dirty="0">
                <a:solidFill>
                  <a:schemeClr val="bg1"/>
                </a:solidFill>
              </a:rPr>
              <a:t>去这么做</a:t>
            </a:r>
            <a:r>
              <a:rPr lang="zh-CN" altLang="en-US" dirty="0" smtClean="0">
                <a:solidFill>
                  <a:schemeClr val="bg1"/>
                </a:solidFill>
              </a:rPr>
              <a:t>，可以让孩</a:t>
            </a:r>
            <a:r>
              <a:rPr lang="zh-CN" altLang="en-US" dirty="0">
                <a:solidFill>
                  <a:schemeClr val="bg1"/>
                </a:solidFill>
              </a:rPr>
              <a:t>子得</a:t>
            </a:r>
            <a:r>
              <a:rPr lang="zh-CN" altLang="en-US" dirty="0" smtClean="0">
                <a:solidFill>
                  <a:schemeClr val="bg1"/>
                </a:solidFill>
              </a:rPr>
              <a:t>到怎样的锻</a:t>
            </a:r>
            <a:r>
              <a:rPr lang="zh-CN" altLang="en-US" dirty="0">
                <a:solidFill>
                  <a:schemeClr val="bg1"/>
                </a:solidFill>
              </a:rPr>
              <a:t>炼和收获？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4878751"/>
            <a:ext cx="8736037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</a:rPr>
              <a:t>不要过度教养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7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18453" y="4907579"/>
            <a:ext cx="5439905" cy="1229750"/>
          </a:xfrm>
          <a:prstGeom prst="roundRect">
            <a:avLst>
              <a:gd name="adj" fmla="val 9398"/>
            </a:avLst>
          </a:prstGeom>
          <a:solidFill>
            <a:srgbClr val="6AAE2C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813" y="2522264"/>
            <a:ext cx="557354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孩子首先是具有独立人格的人，然后才是父母的子女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，绝非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的私产，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他们应该对父母尊重、孝顺，听从父母的有益建议，但他们的正当权力却不应被包括父母在内的任何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任何理由侵害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。绝不能对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其隐私不加尊重，对其意志不加重视，甚至对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其尊严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伤害。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850675"/>
            <a:ext cx="6096000" cy="601638"/>
          </a:xfrm>
          <a:prstGeom prst="rect">
            <a:avLst/>
          </a:prstGeom>
          <a:solidFill>
            <a:srgbClr val="6AA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813" y="1835435"/>
            <a:ext cx="465294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子女不是父母的私产</a:t>
            </a:r>
          </a:p>
        </p:txBody>
      </p:sp>
      <p:sp>
        <p:nvSpPr>
          <p:cNvPr id="10" name="矩形 9"/>
          <p:cNvSpPr/>
          <p:nvPr/>
        </p:nvSpPr>
        <p:spPr>
          <a:xfrm>
            <a:off x="495945" y="4977690"/>
            <a:ext cx="522292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即使是充满了爱和善意的父母，也免不了对孩子进行责备、羞辱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指责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嘲笑、威胁、贿赂、否定、惩罚、说教和宣讲。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海姆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•G•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吉诺特</a:t>
            </a:r>
          </a:p>
        </p:txBody>
      </p:sp>
    </p:spTree>
    <p:extLst>
      <p:ext uri="{BB962C8B-B14F-4D97-AF65-F5344CB8AC3E}">
        <p14:creationId xmlns:p14="http://schemas.microsoft.com/office/powerpoint/2010/main" val="418350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85800" y="5808596"/>
            <a:ext cx="10820401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孩</a:t>
            </a:r>
            <a:r>
              <a:rPr lang="zh-CN" altLang="en-US" dirty="0">
                <a:solidFill>
                  <a:schemeClr val="bg1"/>
                </a:solidFill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r>
              <a:rPr lang="zh-CN" altLang="en-US" dirty="0">
                <a:solidFill>
                  <a:schemeClr val="bg1"/>
                </a:solidFill>
              </a:rPr>
              <a:t>到来</a:t>
            </a:r>
            <a:r>
              <a:rPr lang="zh-CN" altLang="en-US" dirty="0" smtClean="0">
                <a:solidFill>
                  <a:schemeClr val="bg1"/>
                </a:solidFill>
              </a:rPr>
              <a:t>为</a:t>
            </a:r>
            <a:r>
              <a:rPr lang="zh-CN" altLang="en-US" dirty="0">
                <a:solidFill>
                  <a:schemeClr val="bg1"/>
                </a:solidFill>
              </a:rPr>
              <a:t>父母带来了再次成长的机会，与孩子一起探索世界，认识世界，仿佛重生</a:t>
            </a:r>
            <a:r>
              <a:rPr lang="zh-CN" altLang="en-US" dirty="0" smtClean="0">
                <a:solidFill>
                  <a:schemeClr val="bg1"/>
                </a:solidFill>
              </a:rPr>
              <a:t>一般！</a:t>
            </a:r>
            <a:endParaRPr lang="zh-CN" altLang="en-US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不要把亲子教育看做是一种负担，而是其乐无穷的一件事，因为父母在塑造人生当中最伟大的作品！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7982" y="4878751"/>
            <a:ext cx="873603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亲子教育是其乐无穷的一件事</a:t>
            </a:r>
          </a:p>
        </p:txBody>
      </p:sp>
      <p:sp>
        <p:nvSpPr>
          <p:cNvPr id="5" name="矩形 4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3364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亲子教育的重要性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11788" y="6508376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1093750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8928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曾</a:t>
            </a:r>
            <a:r>
              <a:rPr lang="zh-CN" altLang="en-US" dirty="0">
                <a:solidFill>
                  <a:schemeClr val="bg1"/>
                </a:solidFill>
              </a:rPr>
              <a:t>仕</a:t>
            </a:r>
            <a:r>
              <a:rPr lang="zh-CN" altLang="en-US" dirty="0" smtClean="0">
                <a:solidFill>
                  <a:schemeClr val="bg1"/>
                </a:solidFill>
              </a:rPr>
              <a:t>强先生在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教养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一书开篇中说：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没</a:t>
            </a:r>
            <a:r>
              <a:rPr lang="zh-CN" altLang="en-US" dirty="0">
                <a:solidFill>
                  <a:schemeClr val="bg1"/>
                </a:solidFill>
              </a:rPr>
              <a:t>有子女，想要子女；有了子女，担心子女</a:t>
            </a:r>
            <a:r>
              <a:rPr lang="zh-CN" altLang="en-US" dirty="0" smtClean="0">
                <a:solidFill>
                  <a:schemeClr val="bg1"/>
                </a:solidFill>
              </a:rPr>
              <a:t>。担</a:t>
            </a:r>
            <a:r>
              <a:rPr lang="zh-CN" altLang="en-US" dirty="0">
                <a:solidFill>
                  <a:schemeClr val="bg1"/>
                </a:solidFill>
              </a:rPr>
              <a:t>心的时间，长达一辈子；只要活着，就得不停地提心吊胆。担心 的事情，范围大得很；只要管得到的，没有不尽心尽力的。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有</a:t>
            </a:r>
            <a:r>
              <a:rPr lang="zh-CN" altLang="en-US" dirty="0">
                <a:solidFill>
                  <a:schemeClr val="bg1"/>
                </a:solidFill>
              </a:rPr>
              <a:t>些人因此而不要子女，自谓单身贵族。落得清闲，却惹得愈老</a:t>
            </a:r>
            <a:r>
              <a:rPr lang="zh-CN" altLang="en-US" dirty="0" smtClean="0">
                <a:solidFill>
                  <a:schemeClr val="bg1"/>
                </a:solidFill>
              </a:rPr>
              <a:t>愈伤</a:t>
            </a:r>
            <a:r>
              <a:rPr lang="zh-CN" altLang="en-US" dirty="0">
                <a:solidFill>
                  <a:schemeClr val="bg1"/>
                </a:solidFill>
              </a:rPr>
              <a:t>感，后悔莫及。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为</a:t>
            </a:r>
            <a:r>
              <a:rPr lang="zh-CN" altLang="en-US" dirty="0">
                <a:solidFill>
                  <a:schemeClr val="bg1"/>
                </a:solidFill>
              </a:rPr>
              <a:t>人父母，似乎毫无选择的余地。眼前只有一条路可走，那就</a:t>
            </a:r>
            <a:r>
              <a:rPr lang="zh-CN" altLang="en-US" dirty="0" smtClean="0">
                <a:solidFill>
                  <a:schemeClr val="bg1"/>
                </a:solidFill>
              </a:rPr>
              <a:t>是：合</a:t>
            </a:r>
            <a:r>
              <a:rPr lang="zh-CN" altLang="en-US" dirty="0">
                <a:solidFill>
                  <a:schemeClr val="bg1"/>
                </a:solidFill>
              </a:rPr>
              <a:t>理地教养子女，使其健全发展。</a:t>
            </a:r>
          </a:p>
        </p:txBody>
      </p:sp>
      <p:sp>
        <p:nvSpPr>
          <p:cNvPr id="4" name="矩形 3"/>
          <p:cNvSpPr/>
          <p:nvPr/>
        </p:nvSpPr>
        <p:spPr>
          <a:xfrm>
            <a:off x="2407201" y="372208"/>
            <a:ext cx="6805068" cy="31208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昔孟母  择邻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处</a:t>
            </a:r>
            <a:endParaRPr lang="en-US" altLang="zh-CN" sz="8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3000"/>
              </a:lnSpc>
            </a:pP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养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不教  父之过</a:t>
            </a:r>
          </a:p>
        </p:txBody>
      </p:sp>
      <p:sp>
        <p:nvSpPr>
          <p:cNvPr id="7" name="矩形 6"/>
          <p:cNvSpPr/>
          <p:nvPr/>
        </p:nvSpPr>
        <p:spPr>
          <a:xfrm>
            <a:off x="821450" y="3976620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养育子女是父母不可推卸的责任</a:t>
            </a:r>
          </a:p>
        </p:txBody>
      </p:sp>
      <p:sp>
        <p:nvSpPr>
          <p:cNvPr id="10" name="Freeform 50"/>
          <p:cNvSpPr>
            <a:spLocks noChangeAspect="1"/>
          </p:cNvSpPr>
          <p:nvPr/>
        </p:nvSpPr>
        <p:spPr bwMode="auto">
          <a:xfrm>
            <a:off x="387377" y="4127110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652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0"/>
          <p:cNvSpPr>
            <a:spLocks noChangeAspect="1"/>
          </p:cNvSpPr>
          <p:nvPr/>
        </p:nvSpPr>
        <p:spPr bwMode="auto">
          <a:xfrm>
            <a:off x="0" y="99060"/>
            <a:ext cx="7221357" cy="665988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如</a:t>
            </a:r>
            <a:r>
              <a:rPr lang="zh-CN" altLang="en-US" dirty="0">
                <a:solidFill>
                  <a:schemeClr val="bg1"/>
                </a:solidFill>
              </a:rPr>
              <a:t>果我们把</a:t>
            </a:r>
            <a:r>
              <a:rPr lang="zh-CN" altLang="en-US" dirty="0" smtClean="0">
                <a:solidFill>
                  <a:schemeClr val="bg1"/>
                </a:solidFill>
              </a:rPr>
              <a:t>“父母”</a:t>
            </a:r>
            <a:r>
              <a:rPr lang="zh-CN" altLang="en-US" dirty="0">
                <a:solidFill>
                  <a:schemeClr val="bg1"/>
                </a:solidFill>
              </a:rPr>
              <a:t>看做一种职业，那么这个职业一旦从事，就终生不能辞职，且要</a:t>
            </a:r>
            <a:r>
              <a:rPr lang="en-US" altLang="zh-CN" dirty="0">
                <a:solidFill>
                  <a:schemeClr val="bg1"/>
                </a:solidFill>
              </a:rPr>
              <a:t>24</a:t>
            </a:r>
            <a:r>
              <a:rPr lang="zh-CN" altLang="en-US" dirty="0">
                <a:solidFill>
                  <a:schemeClr val="bg1"/>
                </a:solidFill>
              </a:rPr>
              <a:t>小时全天候在岗。</a:t>
            </a:r>
          </a:p>
        </p:txBody>
      </p:sp>
      <p:sp>
        <p:nvSpPr>
          <p:cNvPr id="4" name="矩形 3"/>
          <p:cNvSpPr/>
          <p:nvPr/>
        </p:nvSpPr>
        <p:spPr>
          <a:xfrm>
            <a:off x="6381989" y="4891296"/>
            <a:ext cx="5669280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父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母</a:t>
            </a:r>
            <a:r>
              <a:rPr lang="zh-CN" altLang="en-US" sz="2800" b="1" dirty="0">
                <a:solidFill>
                  <a:schemeClr val="bg1"/>
                </a:solidFill>
              </a:rPr>
              <a:t>也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是</a:t>
            </a:r>
            <a:r>
              <a:rPr lang="zh-CN" altLang="en-US" sz="2800" b="1" dirty="0">
                <a:solidFill>
                  <a:schemeClr val="bg1"/>
                </a:solidFill>
              </a:rPr>
              <a:t>一种“职业”</a:t>
            </a:r>
          </a:p>
        </p:txBody>
      </p:sp>
      <p:sp>
        <p:nvSpPr>
          <p:cNvPr id="5" name="Freeform 50"/>
          <p:cNvSpPr>
            <a:spLocks noChangeAspect="1"/>
          </p:cNvSpPr>
          <p:nvPr/>
        </p:nvSpPr>
        <p:spPr bwMode="auto">
          <a:xfrm>
            <a:off x="5947916" y="5041786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540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0" y="3678381"/>
            <a:ext cx="12192000" cy="15199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Freeform 50"/>
          <p:cNvSpPr>
            <a:spLocks noChangeAspect="1"/>
          </p:cNvSpPr>
          <p:nvPr/>
        </p:nvSpPr>
        <p:spPr bwMode="auto">
          <a:xfrm>
            <a:off x="5312943" y="2147493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6"/>
          <p:cNvSpPr txBox="1"/>
          <p:nvPr/>
        </p:nvSpPr>
        <p:spPr>
          <a:xfrm>
            <a:off x="797491" y="3894865"/>
            <a:ext cx="10597018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女是父母年老的依靠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子女是父母生命的延续，也是父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母年老的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，“养儿防老”的观念依然根深蒂固。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979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-2678" y="4875911"/>
            <a:ext cx="12192000" cy="1495641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34628" y="4982736"/>
            <a:ext cx="7745492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家庭、父母是影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响</a:t>
            </a:r>
            <a:r>
              <a:rPr lang="zh-CN" altLang="en-US" sz="2800" b="1" dirty="0">
                <a:solidFill>
                  <a:schemeClr val="bg1"/>
                </a:solidFill>
              </a:rPr>
              <a:t>子女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一</a:t>
            </a:r>
            <a:r>
              <a:rPr lang="zh-CN" altLang="en-US" sz="2800" b="1" dirty="0">
                <a:solidFill>
                  <a:schemeClr val="bg1"/>
                </a:solidFill>
              </a:rPr>
              <a:t>生最重要的因素</a:t>
            </a:r>
          </a:p>
        </p:txBody>
      </p:sp>
      <p:sp>
        <p:nvSpPr>
          <p:cNvPr id="3" name="Freeform 50"/>
          <p:cNvSpPr>
            <a:spLocks noChangeAspect="1"/>
          </p:cNvSpPr>
          <p:nvPr/>
        </p:nvSpPr>
        <p:spPr bwMode="auto">
          <a:xfrm>
            <a:off x="400556" y="5133226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现</a:t>
            </a:r>
            <a:r>
              <a:rPr lang="zh-CN" altLang="en-US" dirty="0" smtClean="0">
                <a:solidFill>
                  <a:schemeClr val="bg1"/>
                </a:solidFill>
              </a:rPr>
              <a:t>代</a:t>
            </a:r>
            <a:r>
              <a:rPr lang="zh-CN" altLang="en-US" dirty="0">
                <a:solidFill>
                  <a:schemeClr val="bg1"/>
                </a:solidFill>
              </a:rPr>
              <a:t>早期教育、家庭教育研究发现：家庭是影</a:t>
            </a:r>
            <a:r>
              <a:rPr lang="zh-CN" altLang="en-US" dirty="0" smtClean="0">
                <a:solidFill>
                  <a:schemeClr val="bg1"/>
                </a:solidFill>
              </a:rPr>
              <a:t>响</a:t>
            </a:r>
            <a:r>
              <a:rPr lang="zh-CN" altLang="en-US" dirty="0">
                <a:solidFill>
                  <a:schemeClr val="bg1"/>
                </a:solidFill>
              </a:rPr>
              <a:t>子女</a:t>
            </a:r>
            <a:r>
              <a:rPr lang="zh-CN" altLang="en-US" dirty="0" smtClean="0">
                <a:solidFill>
                  <a:schemeClr val="bg1"/>
                </a:solidFill>
              </a:rPr>
              <a:t>智</a:t>
            </a:r>
            <a:r>
              <a:rPr lang="zh-CN" altLang="en-US" dirty="0">
                <a:solidFill>
                  <a:schemeClr val="bg1"/>
                </a:solidFill>
              </a:rPr>
              <a:t>力、性格以至整个人生最重要的因素</a:t>
            </a:r>
            <a:r>
              <a:rPr lang="zh-CN" altLang="en-US" dirty="0" smtClean="0">
                <a:solidFill>
                  <a:schemeClr val="bg1"/>
                </a:solidFill>
              </a:rPr>
              <a:t>；因</a:t>
            </a:r>
            <a:r>
              <a:rPr lang="zh-CN" altLang="en-US" dirty="0">
                <a:solidFill>
                  <a:schemeClr val="bg1"/>
                </a:solidFill>
              </a:rPr>
              <a:t>此，</a:t>
            </a:r>
            <a:r>
              <a:rPr lang="zh-CN" altLang="en-US" dirty="0" smtClean="0">
                <a:solidFill>
                  <a:schemeClr val="bg1"/>
                </a:solidFill>
              </a:rPr>
              <a:t>把</a:t>
            </a:r>
            <a:r>
              <a:rPr lang="zh-CN" altLang="en-US" dirty="0">
                <a:solidFill>
                  <a:schemeClr val="bg1"/>
                </a:solidFill>
              </a:rPr>
              <a:t>子女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r>
              <a:rPr lang="zh-CN" altLang="en-US" dirty="0">
                <a:solidFill>
                  <a:schemeClr val="bg1"/>
                </a:solidFill>
              </a:rPr>
              <a:t>教育、成才希望寄托在学校教育，这样的想法是十</a:t>
            </a:r>
            <a:r>
              <a:rPr lang="zh-CN" altLang="en-US" dirty="0" smtClean="0">
                <a:solidFill>
                  <a:schemeClr val="bg1"/>
                </a:solidFill>
              </a:rPr>
              <a:t>分危险的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21142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9841" y="3874860"/>
            <a:ext cx="563880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很多父母一直都非常专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注自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己的事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业，却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忽略了孩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子的教育，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当孩子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到了青春期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，却猛然间发现：孩子不努力，且与父母关系不好、甚至还有很多坏习惯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！在这个时候，纵是事业再成功，又有什么意义？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任何成功都不能弥补教</a:t>
            </a:r>
            <a:r>
              <a:rPr lang="zh-CN" altLang="en-US" sz="3200" b="1" dirty="0" smtClean="0"/>
              <a:t>育</a:t>
            </a:r>
            <a:r>
              <a:rPr lang="zh-CN" altLang="en-US" sz="3200" b="1" dirty="0"/>
              <a:t>子女</a:t>
            </a:r>
            <a:r>
              <a:rPr lang="zh-CN" altLang="en-US" sz="3200" b="1" dirty="0" smtClean="0"/>
              <a:t>的</a:t>
            </a:r>
            <a:r>
              <a:rPr lang="zh-CN" altLang="en-US" sz="3200" b="1" dirty="0"/>
              <a:t>失败</a:t>
            </a:r>
          </a:p>
        </p:txBody>
      </p:sp>
      <p:sp>
        <p:nvSpPr>
          <p:cNvPr id="6" name="Freeform 50"/>
          <p:cNvSpPr>
            <a:spLocks noChangeAspect="1"/>
          </p:cNvSpPr>
          <p:nvPr/>
        </p:nvSpPr>
        <p:spPr bwMode="auto">
          <a:xfrm>
            <a:off x="2351276" y="5779993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165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</a:t>
            </a: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87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1518</Words>
  <Application>Microsoft Office PowerPoint</Application>
  <PresentationFormat>自定义</PresentationFormat>
  <Paragraphs>94</Paragraphs>
  <Slides>30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</dc:creator>
  <cp:lastModifiedBy>杨光</cp:lastModifiedBy>
  <cp:revision>534</cp:revision>
  <dcterms:created xsi:type="dcterms:W3CDTF">2014-05-20T02:53:28Z</dcterms:created>
  <dcterms:modified xsi:type="dcterms:W3CDTF">2014-07-23T15:25:10Z</dcterms:modified>
</cp:coreProperties>
</file>