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7"/>
  </p:handoutMasterIdLst>
  <p:sldIdLst>
    <p:sldId id="256" r:id="rId2"/>
    <p:sldId id="259" r:id="rId3"/>
    <p:sldId id="287" r:id="rId4"/>
    <p:sldId id="260" r:id="rId5"/>
    <p:sldId id="291" r:id="rId6"/>
    <p:sldId id="293" r:id="rId7"/>
    <p:sldId id="292" r:id="rId8"/>
    <p:sldId id="294" r:id="rId9"/>
    <p:sldId id="295" r:id="rId10"/>
    <p:sldId id="296" r:id="rId11"/>
    <p:sldId id="299" r:id="rId12"/>
    <p:sldId id="297" r:id="rId13"/>
    <p:sldId id="301" r:id="rId14"/>
    <p:sldId id="288" r:id="rId15"/>
    <p:sldId id="290" r:id="rId16"/>
    <p:sldId id="305" r:id="rId17"/>
    <p:sldId id="306" r:id="rId18"/>
    <p:sldId id="307" r:id="rId19"/>
    <p:sldId id="308" r:id="rId20"/>
    <p:sldId id="309" r:id="rId21"/>
    <p:sldId id="310" r:id="rId22"/>
    <p:sldId id="311" r:id="rId23"/>
    <p:sldId id="289" r:id="rId24"/>
    <p:sldId id="312" r:id="rId25"/>
    <p:sldId id="316" r:id="rId26"/>
    <p:sldId id="314" r:id="rId27"/>
    <p:sldId id="315" r:id="rId28"/>
    <p:sldId id="313" r:id="rId29"/>
    <p:sldId id="317" r:id="rId30"/>
    <p:sldId id="318" r:id="rId31"/>
    <p:sldId id="321" r:id="rId32"/>
    <p:sldId id="320" r:id="rId33"/>
    <p:sldId id="322" r:id="rId34"/>
    <p:sldId id="286" r:id="rId35"/>
    <p:sldId id="257"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923"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0"/>
    <a:srgbClr val="FFFFFF"/>
    <a:srgbClr val="595959"/>
    <a:srgbClr val="E1E1E1"/>
    <a:srgbClr val="F2F2F2"/>
    <a:srgbClr val="DEDEDE"/>
    <a:srgbClr val="D9034F"/>
    <a:srgbClr val="F3EFE5"/>
    <a:srgbClr val="000000"/>
    <a:srgbClr val="BA6D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678" y="-324"/>
      </p:cViewPr>
      <p:guideLst>
        <p:guide orient="horz" pos="4243"/>
        <p:guide pos="3840"/>
        <p:guide pos="706"/>
      </p:guideLst>
    </p:cSldViewPr>
  </p:slideViewPr>
  <p:notesTextViewPr>
    <p:cViewPr>
      <p:scale>
        <a:sx n="1" d="1"/>
        <a:sy n="1" d="1"/>
      </p:scale>
      <p:origin x="0" y="0"/>
    </p:cViewPr>
  </p:notesTextViewPr>
  <p:notesViewPr>
    <p:cSldViewPr snapToGrid="0">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E991B4-FEA9-498E-9933-64BE1EDB880E}" type="datetimeFigureOut">
              <a:rPr lang="zh-CN" altLang="en-US" smtClean="0"/>
              <a:t>2014-5-3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7A9240-6251-490D-92FB-A94562B0EBA8}" type="slidenum">
              <a:rPr lang="zh-CN" altLang="en-US" smtClean="0"/>
              <a:t>‹#›</a:t>
            </a:fld>
            <a:endParaRPr lang="zh-CN" altLang="en-US"/>
          </a:p>
        </p:txBody>
      </p:sp>
    </p:spTree>
    <p:extLst>
      <p:ext uri="{BB962C8B-B14F-4D97-AF65-F5344CB8AC3E}">
        <p14:creationId xmlns:p14="http://schemas.microsoft.com/office/powerpoint/2010/main" val="7989974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bbs.tianya.cn/post-no20-317960-1.shtml" TargetMode="External"/><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hyperlink" Target="http://teliss.blog.163.com/" TargetMode="External"/><Relationship Id="rId4" Type="http://schemas.openxmlformats.org/officeDocument/2006/relationships/hyperlink" Target="http://weibo.com/teliss" TargetMode="Externa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 name="Rectangle 13"/>
          <p:cNvSpPr/>
          <p:nvPr userDrawn="1"/>
        </p:nvSpPr>
        <p:spPr>
          <a:xfrm>
            <a:off x="0" y="3778681"/>
            <a:ext cx="4491315" cy="9144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latin typeface="微软雅黑" panose="020B0503020204020204" pitchFamily="34" charset="-122"/>
              <a:ea typeface="微软雅黑" panose="020B0503020204020204" pitchFamily="34" charset="-122"/>
            </a:endParaRPr>
          </a:p>
        </p:txBody>
      </p:sp>
      <p:sp>
        <p:nvSpPr>
          <p:cNvPr id="62" name="矩形 61"/>
          <p:cNvSpPr>
            <a:spLocks noChangeArrowheads="1"/>
          </p:cNvSpPr>
          <p:nvPr userDrawn="1"/>
        </p:nvSpPr>
        <p:spPr bwMode="auto">
          <a:xfrm>
            <a:off x="1578016" y="1558383"/>
            <a:ext cx="3959225" cy="369332"/>
          </a:xfrm>
          <a:prstGeom prst="rect">
            <a:avLst/>
          </a:prstGeom>
          <a:noFill/>
          <a:ln>
            <a:noFill/>
          </a:ln>
          <a:extLst/>
        </p:spPr>
        <p:txBody>
          <a:bodyPr>
            <a:spAutoFit/>
          </a:bodyPr>
          <a:lstStyle/>
          <a:p>
            <a:pPr marL="0" marR="0" lvl="0" indent="0" defTabSz="1218892" eaLnBrk="1" fontAlgn="auto" latinLnBrk="0" hangingPunct="1">
              <a:lnSpc>
                <a:spcPct val="100000"/>
              </a:lnSpc>
              <a:spcBef>
                <a:spcPts val="0"/>
              </a:spcBef>
              <a:spcAft>
                <a:spcPts val="0"/>
              </a:spcAft>
              <a:buClrTx/>
              <a:buSzTx/>
              <a:buFontTx/>
              <a:buNone/>
              <a:tabLst/>
              <a:defRPr/>
            </a:pPr>
            <a:r>
              <a:rPr lang="zh-CN" altLang="en-US" i="1" kern="0" dirty="0" smtClean="0">
                <a:solidFill>
                  <a:srgbClr val="BA6D02"/>
                </a:solidFill>
                <a:latin typeface="微软雅黑" pitchFamily="34" charset="-122"/>
                <a:ea typeface="微软雅黑" pitchFamily="34" charset="-122"/>
              </a:rPr>
              <a:t>员工在职培训之</a:t>
            </a:r>
            <a:r>
              <a:rPr lang="en-US" altLang="zh-CN" i="1" kern="0" dirty="0" smtClean="0">
                <a:solidFill>
                  <a:srgbClr val="BA6D02"/>
                </a:solidFill>
                <a:latin typeface="微软雅黑" pitchFamily="34" charset="-122"/>
                <a:ea typeface="微软雅黑" pitchFamily="34" charset="-122"/>
              </a:rPr>
              <a:t>—</a:t>
            </a:r>
            <a:r>
              <a:rPr kumimoji="0" lang="en-US" altLang="zh-CN" sz="1800" b="0" i="1" u="none" strike="noStrike" kern="0" cap="none" spc="0" normalizeH="0" baseline="0" noProof="0" dirty="0" smtClean="0">
                <a:ln>
                  <a:noFill/>
                </a:ln>
                <a:solidFill>
                  <a:srgbClr val="BA6D02"/>
                </a:solidFill>
                <a:effectLst/>
                <a:uLnTx/>
                <a:uFillTx/>
                <a:latin typeface="微软雅黑" pitchFamily="34" charset="-122"/>
                <a:ea typeface="微软雅黑" pitchFamily="34" charset="-122"/>
              </a:rPr>
              <a:t>—</a:t>
            </a:r>
            <a:endParaRPr kumimoji="0" lang="zh-CN" altLang="en-US" sz="1800" b="0" i="1" u="none" strike="noStrike" kern="0" cap="none" spc="0" normalizeH="0" baseline="0" noProof="0" dirty="0" smtClean="0">
              <a:ln>
                <a:noFill/>
              </a:ln>
              <a:solidFill>
                <a:srgbClr val="BA6D02"/>
              </a:solidFill>
              <a:effectLst/>
              <a:uLnTx/>
              <a:uFillTx/>
            </a:endParaRPr>
          </a:p>
        </p:txBody>
      </p:sp>
      <p:sp>
        <p:nvSpPr>
          <p:cNvPr id="63" name="Freeform 196"/>
          <p:cNvSpPr>
            <a:spLocks/>
          </p:cNvSpPr>
          <p:nvPr userDrawn="1"/>
        </p:nvSpPr>
        <p:spPr bwMode="auto">
          <a:xfrm>
            <a:off x="1074299" y="1536824"/>
            <a:ext cx="484910" cy="412451"/>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44" y="255"/>
                </a:lnTo>
                <a:lnTo>
                  <a:pt x="227" y="260"/>
                </a:lnTo>
                <a:lnTo>
                  <a:pt x="210" y="264"/>
                </a:lnTo>
                <a:lnTo>
                  <a:pt x="192" y="265"/>
                </a:lnTo>
                <a:lnTo>
                  <a:pt x="174" y="267"/>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lnTo>
                  <a:pt x="174" y="0"/>
                </a:lnTo>
                <a:close/>
              </a:path>
            </a:pathLst>
          </a:custGeom>
          <a:solidFill>
            <a:srgbClr val="BA6D02"/>
          </a:solidFill>
          <a:ln>
            <a:noFill/>
          </a:ln>
          <a:extLst/>
        </p:spPr>
        <p:txBody>
          <a:bodyPr vert="horz" wrap="square" lIns="36000" tIns="18000" rIns="36000" bIns="54000" numCol="1" anchor="ctr"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50</a:t>
            </a:r>
            <a:endPar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5" name="圆角矩形 64"/>
          <p:cNvSpPr/>
          <p:nvPr userDrawn="1"/>
        </p:nvSpPr>
        <p:spPr>
          <a:xfrm>
            <a:off x="1875883" y="5304901"/>
            <a:ext cx="1660682" cy="866686"/>
          </a:xfrm>
          <a:prstGeom prst="roundRect">
            <a:avLst>
              <a:gd name="adj" fmla="val 50000"/>
            </a:avLst>
          </a:prstGeom>
          <a:solidFill>
            <a:srgbClr val="FFFFFF">
              <a:alpha val="50196"/>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userDrawn="1"/>
        </p:nvGrpSpPr>
        <p:grpSpPr>
          <a:xfrm>
            <a:off x="2057555" y="5342266"/>
            <a:ext cx="615486" cy="947480"/>
            <a:chOff x="9178925" y="1724026"/>
            <a:chExt cx="2598738" cy="4000499"/>
          </a:xfrm>
        </p:grpSpPr>
        <p:sp>
          <p:nvSpPr>
            <p:cNvPr id="69"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60"/>
          <p:cNvSpPr>
            <a:spLocks/>
          </p:cNvSpPr>
          <p:nvPr userDrawn="1"/>
        </p:nvSpPr>
        <p:spPr bwMode="auto">
          <a:xfrm flipH="1">
            <a:off x="2701502" y="5299608"/>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pattFill prst="ltUpDiag">
            <a:fgClr>
              <a:srgbClr val="FFB757"/>
            </a:fgClr>
            <a:bgClr>
              <a:srgbClr val="FF9400"/>
            </a:bgClr>
          </a:patt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dirty="0">
              <a:solidFill>
                <a:schemeClr val="lt1"/>
              </a:solidFill>
              <a:latin typeface="微软雅黑" panose="020B0503020204020204" pitchFamily="34" charset="-122"/>
              <a:ea typeface="微软雅黑" panose="020B0503020204020204" pitchFamily="34" charset="-122"/>
            </a:endParaRPr>
          </a:p>
        </p:txBody>
      </p:sp>
      <p:sp>
        <p:nvSpPr>
          <p:cNvPr id="68" name="矩形 67"/>
          <p:cNvSpPr/>
          <p:nvPr userDrawn="1"/>
        </p:nvSpPr>
        <p:spPr>
          <a:xfrm>
            <a:off x="2614344" y="5448405"/>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userDrawn="1"/>
        </p:nvSpPr>
        <p:spPr>
          <a:xfrm>
            <a:off x="1345008" y="3774216"/>
            <a:ext cx="3087610" cy="954107"/>
          </a:xfrm>
          <a:prstGeom prst="rect">
            <a:avLst/>
          </a:prstGeom>
        </p:spPr>
        <p:txBody>
          <a:bodyPr wrap="square">
            <a:spAutoFit/>
          </a:bodyPr>
          <a:lstStyle/>
          <a:p>
            <a:pPr algn="ctr"/>
            <a:r>
              <a:rPr lang="zh-CN" altLang="en-US" sz="5600" b="1" dirty="0" smtClean="0">
                <a:solidFill>
                  <a:schemeClr val="bg1"/>
                </a:solidFill>
                <a:latin typeface="微软雅黑" panose="020B0503020204020204" pitchFamily="34" charset="-122"/>
                <a:ea typeface="微软雅黑" panose="020B0503020204020204" pitchFamily="34" charset="-122"/>
              </a:rPr>
              <a:t>去哪儿了</a:t>
            </a:r>
            <a:endParaRPr lang="zh-CN" altLang="en-US" sz="5600" b="1" dirty="0">
              <a:solidFill>
                <a:schemeClr val="bg1"/>
              </a:solidFill>
              <a:latin typeface="微软雅黑" panose="020B0503020204020204" pitchFamily="34" charset="-122"/>
              <a:ea typeface="微软雅黑" panose="020B0503020204020204" pitchFamily="34" charset="-122"/>
            </a:endParaRPr>
          </a:p>
        </p:txBody>
      </p:sp>
      <p:sp>
        <p:nvSpPr>
          <p:cNvPr id="120" name="Rectangle 13"/>
          <p:cNvSpPr/>
          <p:nvPr userDrawn="1"/>
        </p:nvSpPr>
        <p:spPr>
          <a:xfrm>
            <a:off x="0" y="4743363"/>
            <a:ext cx="4491315" cy="48329"/>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chemeClr val="lt1"/>
              </a:solidFill>
              <a:latin typeface="微软雅黑" panose="020B0503020204020204" pitchFamily="34" charset="-122"/>
              <a:ea typeface="微软雅黑" panose="020B0503020204020204" pitchFamily="34" charset="-122"/>
            </a:endParaRPr>
          </a:p>
        </p:txBody>
      </p:sp>
      <p:grpSp>
        <p:nvGrpSpPr>
          <p:cNvPr id="125" name="组合 124"/>
          <p:cNvGrpSpPr/>
          <p:nvPr userDrawn="1"/>
        </p:nvGrpSpPr>
        <p:grpSpPr>
          <a:xfrm>
            <a:off x="1448532" y="2197458"/>
            <a:ext cx="3013755" cy="1434133"/>
            <a:chOff x="3227388" y="-434975"/>
            <a:chExt cx="1381126" cy="657226"/>
          </a:xfrm>
        </p:grpSpPr>
        <p:sp>
          <p:nvSpPr>
            <p:cNvPr id="121" name="Freeform 6"/>
            <p:cNvSpPr>
              <a:spLocks noEditPoints="1"/>
            </p:cNvSpPr>
            <p:nvPr userDrawn="1"/>
          </p:nvSpPr>
          <p:spPr bwMode="auto">
            <a:xfrm>
              <a:off x="3227388" y="-430212"/>
              <a:ext cx="663575" cy="652463"/>
            </a:xfrm>
            <a:custGeom>
              <a:avLst/>
              <a:gdLst>
                <a:gd name="T0" fmla="*/ 0 w 177"/>
                <a:gd name="T1" fmla="*/ 170 h 174"/>
                <a:gd name="T2" fmla="*/ 39 w 177"/>
                <a:gd name="T3" fmla="*/ 94 h 174"/>
                <a:gd name="T4" fmla="*/ 27 w 177"/>
                <a:gd name="T5" fmla="*/ 4 h 174"/>
                <a:gd name="T6" fmla="*/ 12 w 177"/>
                <a:gd name="T7" fmla="*/ 40 h 174"/>
                <a:gd name="T8" fmla="*/ 27 w 177"/>
                <a:gd name="T9" fmla="*/ 4 h 174"/>
                <a:gd name="T10" fmla="*/ 40 w 177"/>
                <a:gd name="T11" fmla="*/ 85 h 174"/>
                <a:gd name="T12" fmla="*/ 4 w 177"/>
                <a:gd name="T13" fmla="*/ 49 h 174"/>
                <a:gd name="T14" fmla="*/ 42 w 177"/>
                <a:gd name="T15" fmla="*/ 110 h 174"/>
                <a:gd name="T16" fmla="*/ 63 w 177"/>
                <a:gd name="T17" fmla="*/ 91 h 174"/>
                <a:gd name="T18" fmla="*/ 93 w 177"/>
                <a:gd name="T19" fmla="*/ 83 h 174"/>
                <a:gd name="T20" fmla="*/ 114 w 177"/>
                <a:gd name="T21" fmla="*/ 91 h 174"/>
                <a:gd name="T22" fmla="*/ 75 w 177"/>
                <a:gd name="T23" fmla="*/ 110 h 174"/>
                <a:gd name="T24" fmla="*/ 75 w 177"/>
                <a:gd name="T25" fmla="*/ 117 h 174"/>
                <a:gd name="T26" fmla="*/ 110 w 177"/>
                <a:gd name="T27" fmla="*/ 148 h 174"/>
                <a:gd name="T28" fmla="*/ 71 w 177"/>
                <a:gd name="T29" fmla="*/ 170 h 174"/>
                <a:gd name="T30" fmla="*/ 77 w 177"/>
                <a:gd name="T31" fmla="*/ 153 h 174"/>
                <a:gd name="T32" fmla="*/ 84 w 177"/>
                <a:gd name="T33" fmla="*/ 135 h 174"/>
                <a:gd name="T34" fmla="*/ 35 w 177"/>
                <a:gd name="T35" fmla="*/ 174 h 174"/>
                <a:gd name="T36" fmla="*/ 49 w 177"/>
                <a:gd name="T37" fmla="*/ 116 h 174"/>
                <a:gd name="T38" fmla="*/ 42 w 177"/>
                <a:gd name="T39" fmla="*/ 110 h 174"/>
                <a:gd name="T40" fmla="*/ 109 w 177"/>
                <a:gd name="T41" fmla="*/ 58 h 174"/>
                <a:gd name="T42" fmla="*/ 45 w 177"/>
                <a:gd name="T43" fmla="*/ 81 h 174"/>
                <a:gd name="T44" fmla="*/ 61 w 177"/>
                <a:gd name="T45" fmla="*/ 9 h 174"/>
                <a:gd name="T46" fmla="*/ 63 w 177"/>
                <a:gd name="T47" fmla="*/ 0 h 174"/>
                <a:gd name="T48" fmla="*/ 90 w 177"/>
                <a:gd name="T49" fmla="*/ 9 h 174"/>
                <a:gd name="T50" fmla="*/ 69 w 177"/>
                <a:gd name="T51" fmla="*/ 28 h 174"/>
                <a:gd name="T52" fmla="*/ 85 w 177"/>
                <a:gd name="T53" fmla="*/ 36 h 174"/>
                <a:gd name="T54" fmla="*/ 69 w 177"/>
                <a:gd name="T55" fmla="*/ 28 h 174"/>
                <a:gd name="T56" fmla="*/ 85 w 177"/>
                <a:gd name="T57" fmla="*/ 54 h 174"/>
                <a:gd name="T58" fmla="*/ 69 w 177"/>
                <a:gd name="T59" fmla="*/ 53 h 174"/>
                <a:gd name="T60" fmla="*/ 76 w 177"/>
                <a:gd name="T61" fmla="*/ 62 h 174"/>
                <a:gd name="T62" fmla="*/ 129 w 177"/>
                <a:gd name="T63" fmla="*/ 125 h 174"/>
                <a:gd name="T64" fmla="*/ 113 w 177"/>
                <a:gd name="T65" fmla="*/ 56 h 174"/>
                <a:gd name="T66" fmla="*/ 111 w 177"/>
                <a:gd name="T67" fmla="*/ 39 h 174"/>
                <a:gd name="T68" fmla="*/ 151 w 177"/>
                <a:gd name="T69" fmla="*/ 1 h 174"/>
                <a:gd name="T70" fmla="*/ 148 w 177"/>
                <a:gd name="T71" fmla="*/ 18 h 174"/>
                <a:gd name="T72" fmla="*/ 177 w 177"/>
                <a:gd name="T73" fmla="*/ 38 h 174"/>
                <a:gd name="T74" fmla="*/ 155 w 177"/>
                <a:gd name="T75" fmla="*/ 125 h 174"/>
                <a:gd name="T76" fmla="*/ 174 w 177"/>
                <a:gd name="T77" fmla="*/ 173 h 174"/>
                <a:gd name="T78" fmla="*/ 111 w 177"/>
                <a:gd name="T79" fmla="*/ 174 h 174"/>
                <a:gd name="T80" fmla="*/ 139 w 177"/>
                <a:gd name="T81" fmla="*/ 38 h 174"/>
                <a:gd name="T82" fmla="*/ 138 w 177"/>
                <a:gd name="T83" fmla="*/ 47 h 174"/>
                <a:gd name="T84" fmla="*/ 147 w 177"/>
                <a:gd name="T85" fmla="*/ 3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 h="174">
                  <a:moveTo>
                    <a:pt x="28" y="170"/>
                  </a:moveTo>
                  <a:cubicBezTo>
                    <a:pt x="0" y="170"/>
                    <a:pt x="0" y="170"/>
                    <a:pt x="0" y="170"/>
                  </a:cubicBezTo>
                  <a:cubicBezTo>
                    <a:pt x="9" y="144"/>
                    <a:pt x="14" y="118"/>
                    <a:pt x="15" y="94"/>
                  </a:cubicBezTo>
                  <a:cubicBezTo>
                    <a:pt x="39" y="94"/>
                    <a:pt x="39" y="94"/>
                    <a:pt x="39" y="94"/>
                  </a:cubicBezTo>
                  <a:cubicBezTo>
                    <a:pt x="38" y="120"/>
                    <a:pt x="35" y="146"/>
                    <a:pt x="28" y="170"/>
                  </a:cubicBezTo>
                  <a:close/>
                  <a:moveTo>
                    <a:pt x="27" y="4"/>
                  </a:moveTo>
                  <a:cubicBezTo>
                    <a:pt x="32" y="15"/>
                    <a:pt x="35" y="27"/>
                    <a:pt x="38" y="40"/>
                  </a:cubicBezTo>
                  <a:cubicBezTo>
                    <a:pt x="12" y="40"/>
                    <a:pt x="12" y="40"/>
                    <a:pt x="12" y="40"/>
                  </a:cubicBezTo>
                  <a:cubicBezTo>
                    <a:pt x="9" y="26"/>
                    <a:pt x="6" y="14"/>
                    <a:pt x="2" y="4"/>
                  </a:cubicBezTo>
                  <a:lnTo>
                    <a:pt x="27" y="4"/>
                  </a:lnTo>
                  <a:close/>
                  <a:moveTo>
                    <a:pt x="29" y="49"/>
                  </a:moveTo>
                  <a:cubicBezTo>
                    <a:pt x="34" y="59"/>
                    <a:pt x="38" y="71"/>
                    <a:pt x="40" y="85"/>
                  </a:cubicBezTo>
                  <a:cubicBezTo>
                    <a:pt x="13" y="85"/>
                    <a:pt x="13" y="85"/>
                    <a:pt x="13" y="85"/>
                  </a:cubicBezTo>
                  <a:cubicBezTo>
                    <a:pt x="12" y="74"/>
                    <a:pt x="9" y="62"/>
                    <a:pt x="4" y="49"/>
                  </a:cubicBezTo>
                  <a:lnTo>
                    <a:pt x="29" y="49"/>
                  </a:lnTo>
                  <a:close/>
                  <a:moveTo>
                    <a:pt x="42" y="110"/>
                  </a:moveTo>
                  <a:cubicBezTo>
                    <a:pt x="42" y="91"/>
                    <a:pt x="42" y="91"/>
                    <a:pt x="42" y="91"/>
                  </a:cubicBezTo>
                  <a:cubicBezTo>
                    <a:pt x="63" y="91"/>
                    <a:pt x="63" y="91"/>
                    <a:pt x="63" y="91"/>
                  </a:cubicBezTo>
                  <a:cubicBezTo>
                    <a:pt x="63" y="83"/>
                    <a:pt x="63" y="83"/>
                    <a:pt x="63" y="83"/>
                  </a:cubicBezTo>
                  <a:cubicBezTo>
                    <a:pt x="93" y="83"/>
                    <a:pt x="93" y="83"/>
                    <a:pt x="93" y="83"/>
                  </a:cubicBezTo>
                  <a:cubicBezTo>
                    <a:pt x="93" y="91"/>
                    <a:pt x="93" y="91"/>
                    <a:pt x="93" y="91"/>
                  </a:cubicBezTo>
                  <a:cubicBezTo>
                    <a:pt x="114" y="91"/>
                    <a:pt x="114" y="91"/>
                    <a:pt x="114" y="91"/>
                  </a:cubicBezTo>
                  <a:cubicBezTo>
                    <a:pt x="114" y="110"/>
                    <a:pt x="114" y="110"/>
                    <a:pt x="114" y="110"/>
                  </a:cubicBezTo>
                  <a:cubicBezTo>
                    <a:pt x="75" y="110"/>
                    <a:pt x="75" y="110"/>
                    <a:pt x="75" y="110"/>
                  </a:cubicBezTo>
                  <a:cubicBezTo>
                    <a:pt x="75" y="113"/>
                    <a:pt x="75" y="113"/>
                    <a:pt x="75" y="113"/>
                  </a:cubicBezTo>
                  <a:cubicBezTo>
                    <a:pt x="75" y="114"/>
                    <a:pt x="75" y="116"/>
                    <a:pt x="75" y="117"/>
                  </a:cubicBezTo>
                  <a:cubicBezTo>
                    <a:pt x="110" y="117"/>
                    <a:pt x="110" y="117"/>
                    <a:pt x="110" y="117"/>
                  </a:cubicBezTo>
                  <a:cubicBezTo>
                    <a:pt x="110" y="148"/>
                    <a:pt x="110" y="148"/>
                    <a:pt x="110" y="148"/>
                  </a:cubicBezTo>
                  <a:cubicBezTo>
                    <a:pt x="110" y="163"/>
                    <a:pt x="102" y="170"/>
                    <a:pt x="86" y="170"/>
                  </a:cubicBezTo>
                  <a:cubicBezTo>
                    <a:pt x="71" y="170"/>
                    <a:pt x="71" y="170"/>
                    <a:pt x="71" y="170"/>
                  </a:cubicBezTo>
                  <a:cubicBezTo>
                    <a:pt x="71" y="153"/>
                    <a:pt x="71" y="153"/>
                    <a:pt x="71" y="153"/>
                  </a:cubicBezTo>
                  <a:cubicBezTo>
                    <a:pt x="77" y="153"/>
                    <a:pt x="77" y="153"/>
                    <a:pt x="77" y="153"/>
                  </a:cubicBezTo>
                  <a:cubicBezTo>
                    <a:pt x="82" y="153"/>
                    <a:pt x="84" y="150"/>
                    <a:pt x="84" y="145"/>
                  </a:cubicBezTo>
                  <a:cubicBezTo>
                    <a:pt x="84" y="135"/>
                    <a:pt x="84" y="135"/>
                    <a:pt x="84" y="135"/>
                  </a:cubicBezTo>
                  <a:cubicBezTo>
                    <a:pt x="72" y="135"/>
                    <a:pt x="72" y="135"/>
                    <a:pt x="72" y="135"/>
                  </a:cubicBezTo>
                  <a:cubicBezTo>
                    <a:pt x="69" y="152"/>
                    <a:pt x="56" y="165"/>
                    <a:pt x="35" y="174"/>
                  </a:cubicBezTo>
                  <a:cubicBezTo>
                    <a:pt x="35" y="155"/>
                    <a:pt x="35" y="155"/>
                    <a:pt x="35" y="155"/>
                  </a:cubicBezTo>
                  <a:cubicBezTo>
                    <a:pt x="45" y="146"/>
                    <a:pt x="50" y="133"/>
                    <a:pt x="49" y="116"/>
                  </a:cubicBezTo>
                  <a:cubicBezTo>
                    <a:pt x="49" y="110"/>
                    <a:pt x="49" y="110"/>
                    <a:pt x="49" y="110"/>
                  </a:cubicBezTo>
                  <a:lnTo>
                    <a:pt x="42" y="110"/>
                  </a:lnTo>
                  <a:close/>
                  <a:moveTo>
                    <a:pt x="109" y="9"/>
                  </a:moveTo>
                  <a:cubicBezTo>
                    <a:pt x="109" y="58"/>
                    <a:pt x="109" y="58"/>
                    <a:pt x="109" y="58"/>
                  </a:cubicBezTo>
                  <a:cubicBezTo>
                    <a:pt x="110" y="74"/>
                    <a:pt x="101" y="82"/>
                    <a:pt x="84" y="81"/>
                  </a:cubicBezTo>
                  <a:cubicBezTo>
                    <a:pt x="45" y="81"/>
                    <a:pt x="45" y="81"/>
                    <a:pt x="45" y="81"/>
                  </a:cubicBezTo>
                  <a:cubicBezTo>
                    <a:pt x="45" y="9"/>
                    <a:pt x="45" y="9"/>
                    <a:pt x="45" y="9"/>
                  </a:cubicBezTo>
                  <a:cubicBezTo>
                    <a:pt x="61" y="9"/>
                    <a:pt x="61" y="9"/>
                    <a:pt x="61" y="9"/>
                  </a:cubicBezTo>
                  <a:cubicBezTo>
                    <a:pt x="62" y="8"/>
                    <a:pt x="62" y="7"/>
                    <a:pt x="62" y="5"/>
                  </a:cubicBezTo>
                  <a:cubicBezTo>
                    <a:pt x="62" y="3"/>
                    <a:pt x="63" y="1"/>
                    <a:pt x="63" y="0"/>
                  </a:cubicBezTo>
                  <a:cubicBezTo>
                    <a:pt x="93" y="0"/>
                    <a:pt x="93" y="0"/>
                    <a:pt x="93" y="0"/>
                  </a:cubicBezTo>
                  <a:cubicBezTo>
                    <a:pt x="92" y="4"/>
                    <a:pt x="91" y="7"/>
                    <a:pt x="90" y="9"/>
                  </a:cubicBezTo>
                  <a:lnTo>
                    <a:pt x="109" y="9"/>
                  </a:lnTo>
                  <a:close/>
                  <a:moveTo>
                    <a:pt x="69" y="28"/>
                  </a:moveTo>
                  <a:cubicBezTo>
                    <a:pt x="69" y="36"/>
                    <a:pt x="69" y="36"/>
                    <a:pt x="69" y="36"/>
                  </a:cubicBezTo>
                  <a:cubicBezTo>
                    <a:pt x="85" y="36"/>
                    <a:pt x="85" y="36"/>
                    <a:pt x="85" y="36"/>
                  </a:cubicBezTo>
                  <a:cubicBezTo>
                    <a:pt x="85" y="28"/>
                    <a:pt x="85" y="28"/>
                    <a:pt x="85" y="28"/>
                  </a:cubicBezTo>
                  <a:lnTo>
                    <a:pt x="69" y="28"/>
                  </a:lnTo>
                  <a:close/>
                  <a:moveTo>
                    <a:pt x="76" y="62"/>
                  </a:moveTo>
                  <a:cubicBezTo>
                    <a:pt x="83" y="63"/>
                    <a:pt x="86" y="61"/>
                    <a:pt x="85" y="54"/>
                  </a:cubicBezTo>
                  <a:cubicBezTo>
                    <a:pt x="85" y="53"/>
                    <a:pt x="85" y="53"/>
                    <a:pt x="85" y="53"/>
                  </a:cubicBezTo>
                  <a:cubicBezTo>
                    <a:pt x="69" y="53"/>
                    <a:pt x="69" y="53"/>
                    <a:pt x="69" y="53"/>
                  </a:cubicBezTo>
                  <a:cubicBezTo>
                    <a:pt x="69" y="62"/>
                    <a:pt x="69" y="62"/>
                    <a:pt x="69" y="62"/>
                  </a:cubicBezTo>
                  <a:lnTo>
                    <a:pt x="76" y="62"/>
                  </a:lnTo>
                  <a:close/>
                  <a:moveTo>
                    <a:pt x="111" y="152"/>
                  </a:moveTo>
                  <a:cubicBezTo>
                    <a:pt x="119" y="143"/>
                    <a:pt x="125" y="134"/>
                    <a:pt x="129" y="125"/>
                  </a:cubicBezTo>
                  <a:cubicBezTo>
                    <a:pt x="120" y="107"/>
                    <a:pt x="116" y="84"/>
                    <a:pt x="115" y="56"/>
                  </a:cubicBezTo>
                  <a:cubicBezTo>
                    <a:pt x="115" y="56"/>
                    <a:pt x="114" y="56"/>
                    <a:pt x="113" y="56"/>
                  </a:cubicBezTo>
                  <a:cubicBezTo>
                    <a:pt x="112" y="56"/>
                    <a:pt x="111" y="57"/>
                    <a:pt x="111" y="57"/>
                  </a:cubicBezTo>
                  <a:cubicBezTo>
                    <a:pt x="111" y="39"/>
                    <a:pt x="111" y="39"/>
                    <a:pt x="111" y="39"/>
                  </a:cubicBezTo>
                  <a:cubicBezTo>
                    <a:pt x="119" y="31"/>
                    <a:pt x="124" y="18"/>
                    <a:pt x="126" y="1"/>
                  </a:cubicBezTo>
                  <a:cubicBezTo>
                    <a:pt x="151" y="1"/>
                    <a:pt x="151" y="1"/>
                    <a:pt x="151" y="1"/>
                  </a:cubicBezTo>
                  <a:cubicBezTo>
                    <a:pt x="151" y="4"/>
                    <a:pt x="150" y="8"/>
                    <a:pt x="149" y="13"/>
                  </a:cubicBezTo>
                  <a:cubicBezTo>
                    <a:pt x="148" y="15"/>
                    <a:pt x="148" y="17"/>
                    <a:pt x="148" y="18"/>
                  </a:cubicBezTo>
                  <a:cubicBezTo>
                    <a:pt x="177" y="18"/>
                    <a:pt x="177" y="18"/>
                    <a:pt x="177" y="18"/>
                  </a:cubicBezTo>
                  <a:cubicBezTo>
                    <a:pt x="177" y="38"/>
                    <a:pt x="177" y="38"/>
                    <a:pt x="177" y="38"/>
                  </a:cubicBezTo>
                  <a:cubicBezTo>
                    <a:pt x="171" y="38"/>
                    <a:pt x="171" y="38"/>
                    <a:pt x="171" y="38"/>
                  </a:cubicBezTo>
                  <a:cubicBezTo>
                    <a:pt x="170" y="77"/>
                    <a:pt x="165" y="106"/>
                    <a:pt x="155" y="125"/>
                  </a:cubicBezTo>
                  <a:cubicBezTo>
                    <a:pt x="159" y="135"/>
                    <a:pt x="166" y="144"/>
                    <a:pt x="174" y="152"/>
                  </a:cubicBezTo>
                  <a:cubicBezTo>
                    <a:pt x="174" y="173"/>
                    <a:pt x="174" y="173"/>
                    <a:pt x="174" y="173"/>
                  </a:cubicBezTo>
                  <a:cubicBezTo>
                    <a:pt x="162" y="164"/>
                    <a:pt x="151" y="154"/>
                    <a:pt x="142" y="145"/>
                  </a:cubicBezTo>
                  <a:cubicBezTo>
                    <a:pt x="135" y="155"/>
                    <a:pt x="124" y="165"/>
                    <a:pt x="111" y="174"/>
                  </a:cubicBezTo>
                  <a:lnTo>
                    <a:pt x="111" y="152"/>
                  </a:lnTo>
                  <a:close/>
                  <a:moveTo>
                    <a:pt x="139" y="38"/>
                  </a:moveTo>
                  <a:cubicBezTo>
                    <a:pt x="137" y="41"/>
                    <a:pt x="135" y="44"/>
                    <a:pt x="132" y="47"/>
                  </a:cubicBezTo>
                  <a:cubicBezTo>
                    <a:pt x="138" y="47"/>
                    <a:pt x="138" y="47"/>
                    <a:pt x="138" y="47"/>
                  </a:cubicBezTo>
                  <a:cubicBezTo>
                    <a:pt x="138" y="63"/>
                    <a:pt x="140" y="77"/>
                    <a:pt x="142" y="89"/>
                  </a:cubicBezTo>
                  <a:cubicBezTo>
                    <a:pt x="146" y="75"/>
                    <a:pt x="147" y="58"/>
                    <a:pt x="147" y="38"/>
                  </a:cubicBezTo>
                  <a:lnTo>
                    <a:pt x="139" y="38"/>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sp>
          <p:nvSpPr>
            <p:cNvPr id="122" name="Freeform 7"/>
            <p:cNvSpPr>
              <a:spLocks noEditPoints="1"/>
            </p:cNvSpPr>
            <p:nvPr userDrawn="1"/>
          </p:nvSpPr>
          <p:spPr bwMode="auto">
            <a:xfrm>
              <a:off x="3943351" y="-434975"/>
              <a:ext cx="665163" cy="654050"/>
            </a:xfrm>
            <a:custGeom>
              <a:avLst/>
              <a:gdLst>
                <a:gd name="T0" fmla="*/ 4 w 177"/>
                <a:gd name="T1" fmla="*/ 33 h 174"/>
                <a:gd name="T2" fmla="*/ 19 w 177"/>
                <a:gd name="T3" fmla="*/ 33 h 174"/>
                <a:gd name="T4" fmla="*/ 17 w 177"/>
                <a:gd name="T5" fmla="*/ 100 h 174"/>
                <a:gd name="T6" fmla="*/ 0 w 177"/>
                <a:gd name="T7" fmla="*/ 100 h 174"/>
                <a:gd name="T8" fmla="*/ 4 w 177"/>
                <a:gd name="T9" fmla="*/ 33 h 174"/>
                <a:gd name="T10" fmla="*/ 59 w 177"/>
                <a:gd name="T11" fmla="*/ 26 h 174"/>
                <a:gd name="T12" fmla="*/ 59 w 177"/>
                <a:gd name="T13" fmla="*/ 9 h 174"/>
                <a:gd name="T14" fmla="*/ 101 w 177"/>
                <a:gd name="T15" fmla="*/ 9 h 174"/>
                <a:gd name="T16" fmla="*/ 101 w 177"/>
                <a:gd name="T17" fmla="*/ 0 h 174"/>
                <a:gd name="T18" fmla="*/ 130 w 177"/>
                <a:gd name="T19" fmla="*/ 0 h 174"/>
                <a:gd name="T20" fmla="*/ 130 w 177"/>
                <a:gd name="T21" fmla="*/ 9 h 174"/>
                <a:gd name="T22" fmla="*/ 174 w 177"/>
                <a:gd name="T23" fmla="*/ 9 h 174"/>
                <a:gd name="T24" fmla="*/ 174 w 177"/>
                <a:gd name="T25" fmla="*/ 26 h 174"/>
                <a:gd name="T26" fmla="*/ 130 w 177"/>
                <a:gd name="T27" fmla="*/ 26 h 174"/>
                <a:gd name="T28" fmla="*/ 130 w 177"/>
                <a:gd name="T29" fmla="*/ 33 h 174"/>
                <a:gd name="T30" fmla="*/ 170 w 177"/>
                <a:gd name="T31" fmla="*/ 33 h 174"/>
                <a:gd name="T32" fmla="*/ 170 w 177"/>
                <a:gd name="T33" fmla="*/ 50 h 174"/>
                <a:gd name="T34" fmla="*/ 130 w 177"/>
                <a:gd name="T35" fmla="*/ 50 h 174"/>
                <a:gd name="T36" fmla="*/ 130 w 177"/>
                <a:gd name="T37" fmla="*/ 57 h 174"/>
                <a:gd name="T38" fmla="*/ 177 w 177"/>
                <a:gd name="T39" fmla="*/ 57 h 174"/>
                <a:gd name="T40" fmla="*/ 177 w 177"/>
                <a:gd name="T41" fmla="*/ 75 h 174"/>
                <a:gd name="T42" fmla="*/ 55 w 177"/>
                <a:gd name="T43" fmla="*/ 75 h 174"/>
                <a:gd name="T44" fmla="*/ 55 w 177"/>
                <a:gd name="T45" fmla="*/ 60 h 174"/>
                <a:gd name="T46" fmla="*/ 50 w 177"/>
                <a:gd name="T47" fmla="*/ 59 h 174"/>
                <a:gd name="T48" fmla="*/ 50 w 177"/>
                <a:gd name="T49" fmla="*/ 174 h 174"/>
                <a:gd name="T50" fmla="*/ 22 w 177"/>
                <a:gd name="T51" fmla="*/ 174 h 174"/>
                <a:gd name="T52" fmla="*/ 22 w 177"/>
                <a:gd name="T53" fmla="*/ 1 h 174"/>
                <a:gd name="T54" fmla="*/ 50 w 177"/>
                <a:gd name="T55" fmla="*/ 1 h 174"/>
                <a:gd name="T56" fmla="*/ 50 w 177"/>
                <a:gd name="T57" fmla="*/ 38 h 174"/>
                <a:gd name="T58" fmla="*/ 55 w 177"/>
                <a:gd name="T59" fmla="*/ 38 h 174"/>
                <a:gd name="T60" fmla="*/ 61 w 177"/>
                <a:gd name="T61" fmla="*/ 39 h 174"/>
                <a:gd name="T62" fmla="*/ 61 w 177"/>
                <a:gd name="T63" fmla="*/ 57 h 174"/>
                <a:gd name="T64" fmla="*/ 101 w 177"/>
                <a:gd name="T65" fmla="*/ 57 h 174"/>
                <a:gd name="T66" fmla="*/ 101 w 177"/>
                <a:gd name="T67" fmla="*/ 50 h 174"/>
                <a:gd name="T68" fmla="*/ 64 w 177"/>
                <a:gd name="T69" fmla="*/ 50 h 174"/>
                <a:gd name="T70" fmla="*/ 64 w 177"/>
                <a:gd name="T71" fmla="*/ 33 h 174"/>
                <a:gd name="T72" fmla="*/ 101 w 177"/>
                <a:gd name="T73" fmla="*/ 33 h 174"/>
                <a:gd name="T74" fmla="*/ 101 w 177"/>
                <a:gd name="T75" fmla="*/ 26 h 174"/>
                <a:gd name="T76" fmla="*/ 59 w 177"/>
                <a:gd name="T77" fmla="*/ 26 h 174"/>
                <a:gd name="T78" fmla="*/ 132 w 177"/>
                <a:gd name="T79" fmla="*/ 155 h 174"/>
                <a:gd name="T80" fmla="*/ 139 w 177"/>
                <a:gd name="T81" fmla="*/ 147 h 174"/>
                <a:gd name="T82" fmla="*/ 139 w 177"/>
                <a:gd name="T83" fmla="*/ 147 h 174"/>
                <a:gd name="T84" fmla="*/ 93 w 177"/>
                <a:gd name="T85" fmla="*/ 147 h 174"/>
                <a:gd name="T86" fmla="*/ 93 w 177"/>
                <a:gd name="T87" fmla="*/ 174 h 174"/>
                <a:gd name="T88" fmla="*/ 63 w 177"/>
                <a:gd name="T89" fmla="*/ 174 h 174"/>
                <a:gd name="T90" fmla="*/ 63 w 177"/>
                <a:gd name="T91" fmla="*/ 81 h 174"/>
                <a:gd name="T92" fmla="*/ 169 w 177"/>
                <a:gd name="T93" fmla="*/ 81 h 174"/>
                <a:gd name="T94" fmla="*/ 169 w 177"/>
                <a:gd name="T95" fmla="*/ 149 h 174"/>
                <a:gd name="T96" fmla="*/ 145 w 177"/>
                <a:gd name="T97" fmla="*/ 173 h 174"/>
                <a:gd name="T98" fmla="*/ 125 w 177"/>
                <a:gd name="T99" fmla="*/ 173 h 174"/>
                <a:gd name="T100" fmla="*/ 125 w 177"/>
                <a:gd name="T101" fmla="*/ 155 h 174"/>
                <a:gd name="T102" fmla="*/ 132 w 177"/>
                <a:gd name="T103" fmla="*/ 155 h 174"/>
                <a:gd name="T104" fmla="*/ 139 w 177"/>
                <a:gd name="T105" fmla="*/ 100 h 174"/>
                <a:gd name="T106" fmla="*/ 93 w 177"/>
                <a:gd name="T107" fmla="*/ 100 h 174"/>
                <a:gd name="T108" fmla="*/ 93 w 177"/>
                <a:gd name="T109" fmla="*/ 107 h 174"/>
                <a:gd name="T110" fmla="*/ 139 w 177"/>
                <a:gd name="T111" fmla="*/ 107 h 174"/>
                <a:gd name="T112" fmla="*/ 139 w 177"/>
                <a:gd name="T113" fmla="*/ 100 h 174"/>
                <a:gd name="T114" fmla="*/ 93 w 177"/>
                <a:gd name="T115" fmla="*/ 123 h 174"/>
                <a:gd name="T116" fmla="*/ 93 w 177"/>
                <a:gd name="T117" fmla="*/ 130 h 174"/>
                <a:gd name="T118" fmla="*/ 139 w 177"/>
                <a:gd name="T119" fmla="*/ 130 h 174"/>
                <a:gd name="T120" fmla="*/ 139 w 177"/>
                <a:gd name="T121" fmla="*/ 123 h 174"/>
                <a:gd name="T122" fmla="*/ 93 w 177"/>
                <a:gd name="T123" fmla="*/ 12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174">
                  <a:moveTo>
                    <a:pt x="4" y="33"/>
                  </a:moveTo>
                  <a:cubicBezTo>
                    <a:pt x="19" y="33"/>
                    <a:pt x="19" y="33"/>
                    <a:pt x="19" y="33"/>
                  </a:cubicBezTo>
                  <a:cubicBezTo>
                    <a:pt x="19" y="57"/>
                    <a:pt x="19" y="79"/>
                    <a:pt x="17" y="100"/>
                  </a:cubicBezTo>
                  <a:cubicBezTo>
                    <a:pt x="0" y="100"/>
                    <a:pt x="0" y="100"/>
                    <a:pt x="0" y="100"/>
                  </a:cubicBezTo>
                  <a:cubicBezTo>
                    <a:pt x="2" y="82"/>
                    <a:pt x="3" y="60"/>
                    <a:pt x="4" y="33"/>
                  </a:cubicBezTo>
                  <a:close/>
                  <a:moveTo>
                    <a:pt x="59" y="26"/>
                  </a:moveTo>
                  <a:cubicBezTo>
                    <a:pt x="59" y="9"/>
                    <a:pt x="59" y="9"/>
                    <a:pt x="59" y="9"/>
                  </a:cubicBezTo>
                  <a:cubicBezTo>
                    <a:pt x="101" y="9"/>
                    <a:pt x="101" y="9"/>
                    <a:pt x="101" y="9"/>
                  </a:cubicBezTo>
                  <a:cubicBezTo>
                    <a:pt x="101" y="0"/>
                    <a:pt x="101" y="0"/>
                    <a:pt x="101" y="0"/>
                  </a:cubicBezTo>
                  <a:cubicBezTo>
                    <a:pt x="130" y="0"/>
                    <a:pt x="130" y="0"/>
                    <a:pt x="130" y="0"/>
                  </a:cubicBezTo>
                  <a:cubicBezTo>
                    <a:pt x="130" y="9"/>
                    <a:pt x="130" y="9"/>
                    <a:pt x="130" y="9"/>
                  </a:cubicBezTo>
                  <a:cubicBezTo>
                    <a:pt x="174" y="9"/>
                    <a:pt x="174" y="9"/>
                    <a:pt x="174" y="9"/>
                  </a:cubicBezTo>
                  <a:cubicBezTo>
                    <a:pt x="174" y="26"/>
                    <a:pt x="174" y="26"/>
                    <a:pt x="174" y="26"/>
                  </a:cubicBezTo>
                  <a:cubicBezTo>
                    <a:pt x="130" y="26"/>
                    <a:pt x="130" y="26"/>
                    <a:pt x="130" y="26"/>
                  </a:cubicBezTo>
                  <a:cubicBezTo>
                    <a:pt x="130" y="33"/>
                    <a:pt x="130" y="33"/>
                    <a:pt x="130" y="33"/>
                  </a:cubicBezTo>
                  <a:cubicBezTo>
                    <a:pt x="170" y="33"/>
                    <a:pt x="170" y="33"/>
                    <a:pt x="170" y="33"/>
                  </a:cubicBezTo>
                  <a:cubicBezTo>
                    <a:pt x="170" y="50"/>
                    <a:pt x="170" y="50"/>
                    <a:pt x="170" y="50"/>
                  </a:cubicBezTo>
                  <a:cubicBezTo>
                    <a:pt x="130" y="50"/>
                    <a:pt x="130" y="50"/>
                    <a:pt x="130" y="50"/>
                  </a:cubicBezTo>
                  <a:cubicBezTo>
                    <a:pt x="130" y="57"/>
                    <a:pt x="130" y="57"/>
                    <a:pt x="130" y="57"/>
                  </a:cubicBezTo>
                  <a:cubicBezTo>
                    <a:pt x="177" y="57"/>
                    <a:pt x="177" y="57"/>
                    <a:pt x="177" y="57"/>
                  </a:cubicBezTo>
                  <a:cubicBezTo>
                    <a:pt x="177" y="75"/>
                    <a:pt x="177" y="75"/>
                    <a:pt x="177" y="75"/>
                  </a:cubicBezTo>
                  <a:cubicBezTo>
                    <a:pt x="55" y="75"/>
                    <a:pt x="55" y="75"/>
                    <a:pt x="55" y="75"/>
                  </a:cubicBezTo>
                  <a:cubicBezTo>
                    <a:pt x="55" y="60"/>
                    <a:pt x="55" y="60"/>
                    <a:pt x="55" y="60"/>
                  </a:cubicBezTo>
                  <a:cubicBezTo>
                    <a:pt x="54" y="59"/>
                    <a:pt x="52" y="59"/>
                    <a:pt x="50" y="59"/>
                  </a:cubicBezTo>
                  <a:cubicBezTo>
                    <a:pt x="50" y="174"/>
                    <a:pt x="50" y="174"/>
                    <a:pt x="50" y="174"/>
                  </a:cubicBezTo>
                  <a:cubicBezTo>
                    <a:pt x="22" y="174"/>
                    <a:pt x="22" y="174"/>
                    <a:pt x="22" y="174"/>
                  </a:cubicBezTo>
                  <a:cubicBezTo>
                    <a:pt x="22" y="1"/>
                    <a:pt x="22" y="1"/>
                    <a:pt x="22" y="1"/>
                  </a:cubicBezTo>
                  <a:cubicBezTo>
                    <a:pt x="50" y="1"/>
                    <a:pt x="50" y="1"/>
                    <a:pt x="50" y="1"/>
                  </a:cubicBezTo>
                  <a:cubicBezTo>
                    <a:pt x="50" y="38"/>
                    <a:pt x="50" y="38"/>
                    <a:pt x="50" y="38"/>
                  </a:cubicBezTo>
                  <a:cubicBezTo>
                    <a:pt x="51" y="38"/>
                    <a:pt x="53" y="38"/>
                    <a:pt x="55" y="38"/>
                  </a:cubicBezTo>
                  <a:cubicBezTo>
                    <a:pt x="58" y="38"/>
                    <a:pt x="60" y="39"/>
                    <a:pt x="61" y="39"/>
                  </a:cubicBezTo>
                  <a:cubicBezTo>
                    <a:pt x="61" y="57"/>
                    <a:pt x="61" y="57"/>
                    <a:pt x="61" y="57"/>
                  </a:cubicBezTo>
                  <a:cubicBezTo>
                    <a:pt x="101" y="57"/>
                    <a:pt x="101" y="57"/>
                    <a:pt x="101" y="57"/>
                  </a:cubicBezTo>
                  <a:cubicBezTo>
                    <a:pt x="101" y="50"/>
                    <a:pt x="101" y="50"/>
                    <a:pt x="101" y="50"/>
                  </a:cubicBezTo>
                  <a:cubicBezTo>
                    <a:pt x="64" y="50"/>
                    <a:pt x="64" y="50"/>
                    <a:pt x="64" y="50"/>
                  </a:cubicBezTo>
                  <a:cubicBezTo>
                    <a:pt x="64" y="33"/>
                    <a:pt x="64" y="33"/>
                    <a:pt x="64" y="33"/>
                  </a:cubicBezTo>
                  <a:cubicBezTo>
                    <a:pt x="101" y="33"/>
                    <a:pt x="101" y="33"/>
                    <a:pt x="101" y="33"/>
                  </a:cubicBezTo>
                  <a:cubicBezTo>
                    <a:pt x="101" y="26"/>
                    <a:pt x="101" y="26"/>
                    <a:pt x="101" y="26"/>
                  </a:cubicBezTo>
                  <a:lnTo>
                    <a:pt x="59" y="26"/>
                  </a:lnTo>
                  <a:close/>
                  <a:moveTo>
                    <a:pt x="132" y="155"/>
                  </a:moveTo>
                  <a:cubicBezTo>
                    <a:pt x="137" y="155"/>
                    <a:pt x="139" y="153"/>
                    <a:pt x="139" y="147"/>
                  </a:cubicBezTo>
                  <a:cubicBezTo>
                    <a:pt x="139" y="147"/>
                    <a:pt x="139" y="147"/>
                    <a:pt x="139" y="147"/>
                  </a:cubicBezTo>
                  <a:cubicBezTo>
                    <a:pt x="93" y="147"/>
                    <a:pt x="93" y="147"/>
                    <a:pt x="93" y="147"/>
                  </a:cubicBezTo>
                  <a:cubicBezTo>
                    <a:pt x="93" y="174"/>
                    <a:pt x="93" y="174"/>
                    <a:pt x="93" y="174"/>
                  </a:cubicBezTo>
                  <a:cubicBezTo>
                    <a:pt x="63" y="174"/>
                    <a:pt x="63" y="174"/>
                    <a:pt x="63" y="174"/>
                  </a:cubicBezTo>
                  <a:cubicBezTo>
                    <a:pt x="63" y="81"/>
                    <a:pt x="63" y="81"/>
                    <a:pt x="63" y="81"/>
                  </a:cubicBezTo>
                  <a:cubicBezTo>
                    <a:pt x="169" y="81"/>
                    <a:pt x="169" y="81"/>
                    <a:pt x="169" y="81"/>
                  </a:cubicBezTo>
                  <a:cubicBezTo>
                    <a:pt x="169" y="149"/>
                    <a:pt x="169" y="149"/>
                    <a:pt x="169" y="149"/>
                  </a:cubicBezTo>
                  <a:cubicBezTo>
                    <a:pt x="169" y="165"/>
                    <a:pt x="161" y="173"/>
                    <a:pt x="145" y="173"/>
                  </a:cubicBezTo>
                  <a:cubicBezTo>
                    <a:pt x="125" y="173"/>
                    <a:pt x="125" y="173"/>
                    <a:pt x="125" y="173"/>
                  </a:cubicBezTo>
                  <a:cubicBezTo>
                    <a:pt x="125" y="155"/>
                    <a:pt x="125" y="155"/>
                    <a:pt x="125" y="155"/>
                  </a:cubicBezTo>
                  <a:lnTo>
                    <a:pt x="132" y="155"/>
                  </a:lnTo>
                  <a:close/>
                  <a:moveTo>
                    <a:pt x="139" y="100"/>
                  </a:moveTo>
                  <a:cubicBezTo>
                    <a:pt x="93" y="100"/>
                    <a:pt x="93" y="100"/>
                    <a:pt x="93" y="100"/>
                  </a:cubicBezTo>
                  <a:cubicBezTo>
                    <a:pt x="93" y="107"/>
                    <a:pt x="93" y="107"/>
                    <a:pt x="93" y="107"/>
                  </a:cubicBezTo>
                  <a:cubicBezTo>
                    <a:pt x="139" y="107"/>
                    <a:pt x="139" y="107"/>
                    <a:pt x="139" y="107"/>
                  </a:cubicBezTo>
                  <a:lnTo>
                    <a:pt x="139" y="100"/>
                  </a:lnTo>
                  <a:close/>
                  <a:moveTo>
                    <a:pt x="93" y="123"/>
                  </a:moveTo>
                  <a:cubicBezTo>
                    <a:pt x="93" y="130"/>
                    <a:pt x="93" y="130"/>
                    <a:pt x="93" y="130"/>
                  </a:cubicBezTo>
                  <a:cubicBezTo>
                    <a:pt x="139" y="130"/>
                    <a:pt x="139" y="130"/>
                    <a:pt x="139" y="130"/>
                  </a:cubicBezTo>
                  <a:cubicBezTo>
                    <a:pt x="139" y="123"/>
                    <a:pt x="139" y="123"/>
                    <a:pt x="139" y="123"/>
                  </a:cubicBezTo>
                  <a:lnTo>
                    <a:pt x="93" y="123"/>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6829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3EFE5"/>
        </a:solidFill>
        <a:effectLst/>
      </p:bgPr>
    </p:bg>
    <p:spTree>
      <p:nvGrpSpPr>
        <p:cNvPr id="1" name=""/>
        <p:cNvGrpSpPr/>
        <p:nvPr/>
      </p:nvGrpSpPr>
      <p:grpSpPr>
        <a:xfrm>
          <a:off x="0" y="0"/>
          <a:ext cx="0" cy="0"/>
          <a:chOff x="0" y="0"/>
          <a:chExt cx="0" cy="0"/>
        </a:xfrm>
      </p:grpSpPr>
      <p:pic>
        <p:nvPicPr>
          <p:cNvPr id="1026" name="Picture 2" descr="C:\Documents and Settings\t11318\桌面\look.com.ua-22189.jp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0" y="0"/>
            <a:ext cx="12192000" cy="343035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5"/>
          <p:cNvSpPr txBox="1"/>
          <p:nvPr userDrawn="1"/>
        </p:nvSpPr>
        <p:spPr>
          <a:xfrm>
            <a:off x="10131623" y="640858"/>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Contents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10131623" y="200324"/>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目录页</a:t>
            </a:r>
            <a:endParaRPr lang="zh-CN" altLang="en-US" sz="2400" b="1" dirty="0">
              <a:solidFill>
                <a:schemeClr val="bg1"/>
              </a:solidFill>
              <a:ea typeface="微软雅黑"/>
            </a:endParaRPr>
          </a:p>
        </p:txBody>
      </p:sp>
      <p:sp>
        <p:nvSpPr>
          <p:cNvPr id="10" name="椭圆 9"/>
          <p:cNvSpPr/>
          <p:nvPr userDrawn="1"/>
        </p:nvSpPr>
        <p:spPr>
          <a:xfrm>
            <a:off x="2066727"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了解激情</a:t>
            </a:r>
            <a:endParaRPr lang="zh-CN" altLang="en-US" sz="4000" b="1" dirty="0">
              <a:latin typeface="微软雅黑" panose="020B0503020204020204" pitchFamily="34" charset="-122"/>
              <a:ea typeface="微软雅黑" panose="020B0503020204020204" pitchFamily="34" charset="-122"/>
            </a:endParaRPr>
          </a:p>
        </p:txBody>
      </p:sp>
      <p:sp>
        <p:nvSpPr>
          <p:cNvPr id="11" name="椭圆 10"/>
          <p:cNvSpPr/>
          <p:nvPr userDrawn="1"/>
        </p:nvSpPr>
        <p:spPr>
          <a:xfrm>
            <a:off x="5091063"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分析激情</a:t>
            </a:r>
          </a:p>
        </p:txBody>
      </p:sp>
      <p:sp>
        <p:nvSpPr>
          <p:cNvPr id="12" name="椭圆 11"/>
          <p:cNvSpPr/>
          <p:nvPr userDrawn="1"/>
        </p:nvSpPr>
        <p:spPr>
          <a:xfrm>
            <a:off x="8115399"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点燃激情</a:t>
            </a:r>
            <a:endParaRPr lang="zh-CN" altLang="en-US" sz="4000" b="1" dirty="0">
              <a:latin typeface="微软雅黑" panose="020B0503020204020204" pitchFamily="34" charset="-122"/>
              <a:ea typeface="微软雅黑" panose="020B0503020204020204" pitchFamily="34" charset="-122"/>
            </a:endParaRPr>
          </a:p>
        </p:txBody>
      </p:sp>
      <p:sp>
        <p:nvSpPr>
          <p:cNvPr id="13" name="TextBox 6"/>
          <p:cNvSpPr txBox="1"/>
          <p:nvPr userDrawn="1"/>
        </p:nvSpPr>
        <p:spPr>
          <a:xfrm>
            <a:off x="221486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激情是什么呢</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无激情的状态</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6"/>
          <p:cNvSpPr txBox="1"/>
          <p:nvPr userDrawn="1"/>
        </p:nvSpPr>
        <p:spPr>
          <a:xfrm>
            <a:off x="538115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如果没有激情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如果拥有激情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6"/>
          <p:cNvSpPr txBox="1"/>
          <p:nvPr userDrawn="1"/>
        </p:nvSpPr>
        <p:spPr>
          <a:xfrm>
            <a:off x="8547447" y="5370311"/>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为啥没有激情</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如何点燃激情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254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1833563"/>
            <a:ext cx="1421101"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8" name="TextBox 15"/>
          <p:cNvSpPr txBox="1"/>
          <p:nvPr userDrawn="1"/>
        </p:nvSpPr>
        <p:spPr>
          <a:xfrm>
            <a:off x="-49501" y="2538931"/>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Transition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49501" y="2098397"/>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过渡页</a:t>
            </a:r>
            <a:endParaRPr lang="zh-CN" altLang="en-US" sz="2400" b="1" dirty="0">
              <a:solidFill>
                <a:schemeClr val="bg1"/>
              </a:solidFill>
              <a:ea typeface="微软雅黑"/>
            </a:endParaRPr>
          </a:p>
        </p:txBody>
      </p:sp>
      <p:sp>
        <p:nvSpPr>
          <p:cNvPr id="17" name="矩形 16"/>
          <p:cNvSpPr/>
          <p:nvPr userDrawn="1"/>
        </p:nvSpPr>
        <p:spPr>
          <a:xfrm>
            <a:off x="6373092" y="1833563"/>
            <a:ext cx="5818908"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43103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solidFill>
          <a:srgbClr val="F3EFE5"/>
        </a:solidFill>
        <a:effectLst/>
      </p:bgPr>
    </p:bg>
    <p:spTree>
      <p:nvGrpSpPr>
        <p:cNvPr id="1" name=""/>
        <p:cNvGrpSpPr/>
        <p:nvPr/>
      </p:nvGrpSpPr>
      <p:grpSpPr>
        <a:xfrm>
          <a:off x="0" y="0"/>
          <a:ext cx="0" cy="0"/>
          <a:chOff x="0" y="0"/>
          <a:chExt cx="0" cy="0"/>
        </a:xfrm>
      </p:grpSpPr>
      <p:sp>
        <p:nvSpPr>
          <p:cNvPr id="112" name="矩形 111"/>
          <p:cNvSpPr/>
          <p:nvPr userDrawn="1"/>
        </p:nvSpPr>
        <p:spPr>
          <a:xfrm>
            <a:off x="0" y="0"/>
            <a:ext cx="60984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1938050" y="2049180"/>
            <a:ext cx="2116920" cy="2116920"/>
            <a:chOff x="8171208" y="363766"/>
            <a:chExt cx="2116920" cy="2116920"/>
          </a:xfrm>
        </p:grpSpPr>
        <p:sp>
          <p:nvSpPr>
            <p:cNvPr id="5" name="椭圆 4"/>
            <p:cNvSpPr/>
            <p:nvPr userDrawn="1"/>
          </p:nvSpPr>
          <p:spPr>
            <a:xfrm>
              <a:off x="8171208" y="363766"/>
              <a:ext cx="2116920" cy="2116920"/>
            </a:xfrm>
            <a:prstGeom prst="ellipse">
              <a:avLst/>
            </a:prstGeom>
            <a:solidFill>
              <a:srgbClr val="F3EFE5"/>
            </a:solidFill>
            <a:ln w="57150">
              <a:solidFill>
                <a:srgbClr val="FF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8633063" y="643857"/>
              <a:ext cx="1193210" cy="1836829"/>
              <a:chOff x="9178925" y="1724026"/>
              <a:chExt cx="2598738" cy="4000499"/>
            </a:xfrm>
          </p:grpSpPr>
          <p:sp>
            <p:nvSpPr>
              <p:cNvPr id="7"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6" name="任意多边形 55"/>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pic>
        <p:nvPicPr>
          <p:cNvPr id="58" name="图片 5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511356" y="1754600"/>
            <a:ext cx="3265288" cy="3265288"/>
          </a:xfrm>
          <a:prstGeom prst="rect">
            <a:avLst/>
          </a:prstGeom>
          <a:noFill/>
          <a:ln>
            <a:solidFill>
              <a:schemeClr val="bg1">
                <a:lumMod val="75000"/>
              </a:schemeClr>
            </a:solidFill>
          </a:ln>
        </p:spPr>
      </p:pic>
      <p:sp>
        <p:nvSpPr>
          <p:cNvPr id="3" name="文本框 2"/>
          <p:cNvSpPr txBox="1"/>
          <p:nvPr userDrawn="1"/>
        </p:nvSpPr>
        <p:spPr>
          <a:xfrm>
            <a:off x="6442364" y="862014"/>
            <a:ext cx="5403272" cy="707886"/>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关注布衣公众号</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en-US" altLang="zh-CN" sz="1600" dirty="0" smtClean="0">
                <a:solidFill>
                  <a:schemeClr val="tx1">
                    <a:lumMod val="65000"/>
                    <a:lumOff val="35000"/>
                  </a:schemeClr>
                </a:solidFill>
                <a:latin typeface="Segoe UI Semilight" panose="020B0402040204020203" pitchFamily="34" charset="0"/>
                <a:ea typeface="方正正纤黑简体" panose="02000000000000000000" pitchFamily="2" charset="-122"/>
                <a:cs typeface="Segoe UI Semilight" panose="020B0402040204020203" pitchFamily="34" charset="0"/>
              </a:rPr>
              <a:t>HR-PPT</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第一时间获得最新作品下载地址，分享布衣知识管理成果，获知网络课程开课详情。</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0" name="矩形 59">
            <a:hlinkClick r:id="rId3"/>
          </p:cNvPr>
          <p:cNvSpPr/>
          <p:nvPr userDrawn="1"/>
        </p:nvSpPr>
        <p:spPr>
          <a:xfrm>
            <a:off x="7103318" y="5872022"/>
            <a:ext cx="4369405" cy="378862"/>
          </a:xfrm>
          <a:prstGeom prst="rect">
            <a:avLst/>
          </a:prstGeom>
          <a:noFill/>
        </p:spPr>
        <p:txBody>
          <a:bodyPr wrap="square" lIns="91417" tIns="45708" rIns="91417" bIns="45708">
            <a:spAutoFit/>
          </a:bodyPr>
          <a:lstStyle/>
          <a:p>
            <a:pPr defTabSz="1218892">
              <a:lnSpc>
                <a:spcPct val="150000"/>
              </a:lnSpc>
            </a:pPr>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rPr>
              <a:t>http://bbs.tianya.cn/post-no20-317960-1.shtml</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endParaRPr>
          </a:p>
        </p:txBody>
      </p:sp>
      <p:sp>
        <p:nvSpPr>
          <p:cNvPr id="61" name="文本框 60"/>
          <p:cNvSpPr txBox="1"/>
          <p:nvPr userDrawn="1"/>
        </p:nvSpPr>
        <p:spPr>
          <a:xfrm>
            <a:off x="7103318" y="5565728"/>
            <a:ext cx="4369405" cy="400110"/>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布衣文字</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我的黄金十年</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阅读入口：</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3" name="Text Box 54"/>
          <p:cNvSpPr txBox="1">
            <a:spLocks noChangeArrowheads="1"/>
          </p:cNvSpPr>
          <p:nvPr userDrawn="1"/>
        </p:nvSpPr>
        <p:spPr bwMode="auto">
          <a:xfrm>
            <a:off x="1779942" y="501545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11020228@qq.com</a:t>
            </a:r>
          </a:p>
        </p:txBody>
      </p:sp>
      <p:sp>
        <p:nvSpPr>
          <p:cNvPr id="64" name="TextBox 10">
            <a:hlinkClick r:id="rId4"/>
          </p:cNvPr>
          <p:cNvSpPr>
            <a:spLocks noChangeArrowheads="1"/>
          </p:cNvSpPr>
          <p:nvPr userDrawn="1"/>
        </p:nvSpPr>
        <p:spPr bwMode="auto">
          <a:xfrm>
            <a:off x="1779942" y="5869825"/>
            <a:ext cx="35691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8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http://weibo.com/teliss</a:t>
            </a:r>
          </a:p>
        </p:txBody>
      </p:sp>
      <p:sp>
        <p:nvSpPr>
          <p:cNvPr id="67" name="Text Box 54">
            <a:hlinkClick r:id="rId5"/>
          </p:cNvPr>
          <p:cNvSpPr txBox="1">
            <a:spLocks noChangeArrowheads="1"/>
          </p:cNvSpPr>
          <p:nvPr userDrawn="1"/>
        </p:nvSpPr>
        <p:spPr bwMode="auto">
          <a:xfrm>
            <a:off x="1779942" y="5442641"/>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smtClean="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http://teliss.blog.163.com</a:t>
            </a:r>
            <a:endPar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89" name="组合 88"/>
          <p:cNvGrpSpPr>
            <a:grpSpLocks noChangeAspect="1"/>
          </p:cNvGrpSpPr>
          <p:nvPr userDrawn="1"/>
        </p:nvGrpSpPr>
        <p:grpSpPr>
          <a:xfrm>
            <a:off x="700813" y="949889"/>
            <a:ext cx="4809488" cy="504000"/>
            <a:chOff x="1120776" y="1179513"/>
            <a:chExt cx="3908425" cy="409575"/>
          </a:xfrm>
          <a:solidFill>
            <a:srgbClr val="F3EFE5"/>
          </a:solidFill>
        </p:grpSpPr>
        <p:sp>
          <p:nvSpPr>
            <p:cNvPr id="80"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8"/>
            <p:cNvSpPr>
              <a:spLocks/>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0" name="Freeform 148"/>
          <p:cNvSpPr>
            <a:spLocks noChangeAspect="1" noEditPoints="1"/>
          </p:cNvSpPr>
          <p:nvPr userDrawn="1"/>
        </p:nvSpPr>
        <p:spPr bwMode="auto">
          <a:xfrm rot="6764112">
            <a:off x="6789367" y="5629217"/>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rgbClr val="806D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8" name="组合 77"/>
          <p:cNvGrpSpPr>
            <a:grpSpLocks noChangeAspect="1"/>
          </p:cNvGrpSpPr>
          <p:nvPr userDrawn="1"/>
        </p:nvGrpSpPr>
        <p:grpSpPr>
          <a:xfrm>
            <a:off x="1344173" y="5871097"/>
            <a:ext cx="396000" cy="321564"/>
            <a:chOff x="3175" y="295276"/>
            <a:chExt cx="4856163" cy="3943350"/>
          </a:xfrm>
          <a:solidFill>
            <a:srgbClr val="F3EFE5"/>
          </a:solidFill>
        </p:grpSpPr>
        <p:sp>
          <p:nvSpPr>
            <p:cNvPr id="79"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p:cNvGrpSpPr>
            <a:grpSpLocks noChangeAspect="1"/>
          </p:cNvGrpSpPr>
          <p:nvPr userDrawn="1"/>
        </p:nvGrpSpPr>
        <p:grpSpPr>
          <a:xfrm>
            <a:off x="1344173" y="5445823"/>
            <a:ext cx="396000" cy="319355"/>
            <a:chOff x="2482850" y="17463"/>
            <a:chExt cx="442913" cy="357188"/>
          </a:xfrm>
          <a:solidFill>
            <a:srgbClr val="F3EFE5"/>
          </a:solidFill>
        </p:grpSpPr>
        <p:sp>
          <p:nvSpPr>
            <p:cNvPr id="109"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137"/>
          <p:cNvSpPr>
            <a:spLocks noChangeAspect="1" noEditPoints="1"/>
          </p:cNvSpPr>
          <p:nvPr userDrawn="1"/>
        </p:nvSpPr>
        <p:spPr bwMode="auto">
          <a:xfrm>
            <a:off x="1362173" y="5072151"/>
            <a:ext cx="360000" cy="235670"/>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F3EFE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59089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9472902" y="6382724"/>
            <a:ext cx="24692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r" eaLnBrk="1" hangingPunct="1"/>
            <a:r>
              <a:rPr lang="en-US" altLang="zh-CN" sz="14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Designed by @</a:t>
            </a:r>
            <a:r>
              <a:rPr lang="en-US" altLang="zh-CN" sz="1400" dirty="0" err="1"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Teliss</a:t>
            </a:r>
            <a:endParaRPr lang="zh-CN" altLang="en-US" sz="1400" dirty="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userDrawn="1"/>
        </p:nvSpPr>
        <p:spPr>
          <a:xfrm>
            <a:off x="10627366" y="5913292"/>
            <a:ext cx="1314784" cy="523220"/>
          </a:xfrm>
          <a:prstGeom prst="rect">
            <a:avLst/>
          </a:prstGeom>
          <a:noFill/>
        </p:spPr>
        <p:txBody>
          <a:bodyPr wrap="none" rtlCol="0">
            <a:spAutoFit/>
          </a:bodyPr>
          <a:lstStyle/>
          <a:p>
            <a:pPr algn="r"/>
            <a:r>
              <a:rPr lang="en-US" altLang="zh-CN" sz="2800" dirty="0" smtClean="0">
                <a:solidFill>
                  <a:srgbClr val="B5A403"/>
                </a:solidFill>
                <a:latin typeface="Britannic Bold" panose="020B0903060703020204" pitchFamily="34" charset="0"/>
                <a:ea typeface="微软雅黑 Light" panose="020B0502040204020203" pitchFamily="34" charset="-122"/>
              </a:rPr>
              <a:t>Thanks</a:t>
            </a:r>
            <a:endParaRPr lang="zh-CN" altLang="en-US" sz="2800" dirty="0">
              <a:solidFill>
                <a:srgbClr val="B5A403"/>
              </a:solidFill>
              <a:latin typeface="Britannic Bold" panose="020B0903060703020204" pitchFamily="34" charset="0"/>
              <a:ea typeface="微软雅黑 Light" panose="020B0502040204020203" pitchFamily="34" charset="-122"/>
            </a:endParaRPr>
          </a:p>
        </p:txBody>
      </p:sp>
    </p:spTree>
    <p:extLst>
      <p:ext uri="{BB962C8B-B14F-4D97-AF65-F5344CB8AC3E}">
        <p14:creationId xmlns:p14="http://schemas.microsoft.com/office/powerpoint/2010/main" val="19210305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7602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
        <p:nvSpPr>
          <p:cNvPr id="5" name="TextBox 15"/>
          <p:cNvSpPr txBox="1"/>
          <p:nvPr userDrawn="1"/>
        </p:nvSpPr>
        <p:spPr>
          <a:xfrm>
            <a:off x="11369594" y="6391179"/>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 name="直接连接符 5"/>
          <p:cNvCxnSpPr>
            <a:stCxn id="7" idx="2"/>
          </p:cNvCxnSpPr>
          <p:nvPr userDrawn="1"/>
        </p:nvCxnSpPr>
        <p:spPr>
          <a:xfrm>
            <a:off x="11420394" y="6560456"/>
            <a:ext cx="0" cy="29754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nvSpPr>
        <p:spPr>
          <a:xfrm>
            <a:off x="11369594" y="6458856"/>
            <a:ext cx="101600" cy="101600"/>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smtClean="0">
              <a:latin typeface="微软雅黑 Light" panose="020B0502040204020203" pitchFamily="34" charset="-122"/>
              <a:ea typeface="微软雅黑 Light" panose="020B0502040204020203" pitchFamily="34" charset="-122"/>
            </a:endParaRPr>
          </a:p>
        </p:txBody>
      </p:sp>
      <p:sp>
        <p:nvSpPr>
          <p:cNvPr id="8" name="Rectangle 13"/>
          <p:cNvSpPr/>
          <p:nvPr userDrawn="1"/>
        </p:nvSpPr>
        <p:spPr>
          <a:xfrm>
            <a:off x="-1587" y="549094"/>
            <a:ext cx="2825138"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9" name="Freeform 9"/>
          <p:cNvSpPr>
            <a:spLocks noEditPoints="1"/>
          </p:cNvSpPr>
          <p:nvPr userDrawn="1"/>
        </p:nvSpPr>
        <p:spPr bwMode="black">
          <a:xfrm>
            <a:off x="23872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44606413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1" r:id="rId4"/>
    <p:sldLayoutId id="2147483653" r:id="rId5"/>
    <p:sldLayoutId id="21474836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791615"/>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0490" y="4944770"/>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生活</a:t>
            </a:r>
            <a:r>
              <a:rPr lang="zh-CN" altLang="en-US" sz="2400" dirty="0">
                <a:solidFill>
                  <a:srgbClr val="FF9400"/>
                </a:solidFill>
                <a:latin typeface="华文中宋" panose="02010600040101010101" pitchFamily="2" charset="-122"/>
                <a:ea typeface="华文中宋" panose="02010600040101010101" pitchFamily="2" charset="-122"/>
              </a:rPr>
              <a:t>凌乱 没有规律</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乱七八糟的，不仅是表面</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更是你的内心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也从没有想到去好好梳理一下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88076245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40364" y="5022213"/>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不想</a:t>
            </a:r>
            <a:r>
              <a:rPr lang="zh-CN" altLang="en-US" sz="2400" dirty="0">
                <a:solidFill>
                  <a:srgbClr val="FF9400"/>
                </a:solidFill>
                <a:latin typeface="华文中宋" panose="02010600040101010101" pitchFamily="2" charset="-122"/>
                <a:ea typeface="华文中宋" panose="02010600040101010101" pitchFamily="2" charset="-122"/>
              </a:rPr>
              <a:t>起床 不想上班</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起床仿佛一场战争</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上班</a:t>
            </a:r>
            <a:r>
              <a:rPr lang="zh-CN" altLang="en-US" sz="1600" i="1" dirty="0">
                <a:solidFill>
                  <a:schemeClr val="bg1"/>
                </a:solidFill>
                <a:latin typeface="微软雅黑 Light" panose="020B0502040204020203" pitchFamily="34" charset="-122"/>
                <a:ea typeface="微软雅黑 Light" panose="020B0502040204020203" pitchFamily="34" charset="-122"/>
              </a:rPr>
              <a:t>如同</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上坟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9510692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750426" y="441241"/>
            <a:ext cx="3580194" cy="1421928"/>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拖延健忘 </a:t>
            </a:r>
            <a:r>
              <a:rPr lang="zh-CN" altLang="en-US" sz="2400" dirty="0" smtClean="0">
                <a:solidFill>
                  <a:srgbClr val="FF9400"/>
                </a:solidFill>
                <a:latin typeface="华文中宋" panose="02010600040101010101" pitchFamily="2" charset="-122"/>
                <a:ea typeface="华文中宋" panose="02010600040101010101" pitchFamily="2" charset="-122"/>
              </a:rPr>
              <a:t>得过且过</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尽管事情很多，却没有紧迫感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常常溜号、发呆，不想做事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工作变成了“等、靠、要”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3152050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8423974" y="227791"/>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回避</a:t>
            </a:r>
            <a:r>
              <a:rPr lang="zh-CN" altLang="en-US" sz="2400" dirty="0">
                <a:solidFill>
                  <a:srgbClr val="FF9400"/>
                </a:solidFill>
                <a:latin typeface="华文中宋" panose="02010600040101010101" pitchFamily="2" charset="-122"/>
                <a:ea typeface="华文中宋" panose="02010600040101010101" pitchFamily="2" charset="-122"/>
              </a:rPr>
              <a:t>问题 逃避困难</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总会有很多的理由和借口</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让你选择放弃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而没有能够坚持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8423974" y="5273711"/>
            <a:ext cx="3129594" cy="867930"/>
          </a:xfrm>
          <a:prstGeom prst="rect">
            <a:avLst/>
          </a:prstGeom>
        </p:spPr>
        <p:txBody>
          <a:bodyPr wrap="square">
            <a:spAutoFit/>
          </a:bodyPr>
          <a:lstStyle/>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那么</a:t>
            </a:r>
            <a:r>
              <a:rPr lang="en-US" altLang="zh-CN" dirty="0" smtClean="0">
                <a:solidFill>
                  <a:schemeClr val="bg1"/>
                </a:solidFill>
                <a:latin typeface="华文中宋" panose="02010600040101010101" pitchFamily="2" charset="-122"/>
                <a:ea typeface="华文中宋" panose="02010600040101010101" pitchFamily="2" charset="-122"/>
              </a:rPr>
              <a:t>……</a:t>
            </a:r>
          </a:p>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你很可能</a:t>
            </a:r>
            <a:r>
              <a:rPr lang="zh-CN" altLang="en-US" dirty="0">
                <a:solidFill>
                  <a:schemeClr val="bg1"/>
                </a:solidFill>
                <a:latin typeface="华文中宋" panose="02010600040101010101" pitchFamily="2" charset="-122"/>
                <a:ea typeface="华文中宋" panose="02010600040101010101" pitchFamily="2" charset="-122"/>
              </a:rPr>
              <a:t>是</a:t>
            </a:r>
            <a:r>
              <a:rPr lang="zh-CN" altLang="en-US" sz="2400" dirty="0" smtClean="0">
                <a:solidFill>
                  <a:srgbClr val="FF9400"/>
                </a:solidFill>
                <a:latin typeface="华文中宋" panose="02010600040101010101" pitchFamily="2" charset="-122"/>
                <a:ea typeface="华文中宋" panose="02010600040101010101" pitchFamily="2" charset="-122"/>
              </a:rPr>
              <a:t>缺乏激情了</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73873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如果拥有激情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第二章 </a:t>
            </a:r>
            <a:r>
              <a:rPr lang="zh-CN" altLang="en-US" sz="5000" b="1" dirty="0">
                <a:solidFill>
                  <a:schemeClr val="bg1"/>
                </a:solidFill>
                <a:latin typeface="微软雅黑" panose="020B0503020204020204" pitchFamily="34" charset="-122"/>
                <a:ea typeface="微软雅黑" panose="020B0503020204020204" pitchFamily="34" charset="-122"/>
              </a:rPr>
              <a:t>分析</a:t>
            </a:r>
            <a:r>
              <a:rPr lang="zh-CN" altLang="en-US" sz="5000" b="1" dirty="0" smtClean="0">
                <a:solidFill>
                  <a:schemeClr val="bg1"/>
                </a:solidFill>
                <a:latin typeface="微软雅黑" panose="020B0503020204020204" pitchFamily="34" charset="-122"/>
                <a:ea typeface="微软雅黑" panose="020B0503020204020204" pitchFamily="34" charset="-122"/>
              </a:rPr>
              <a:t>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5" name="Picture 3" descr="C:\Documents and Settings\t11318\My Documents\Downloads\激情去哪儿了\图片\忧郁.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683513"/>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639218" y="400786"/>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激情，就没有</a:t>
            </a:r>
            <a:r>
              <a:rPr lang="zh-CN" altLang="en-US" sz="2400" dirty="0" smtClean="0">
                <a:solidFill>
                  <a:srgbClr val="FF9400"/>
                </a:solidFill>
                <a:latin typeface="华文中宋" panose="02010600040101010101" pitchFamily="2" charset="-122"/>
                <a:ea typeface="华文中宋" panose="02010600040101010101" pitchFamily="2" charset="-122"/>
              </a:rPr>
              <a:t>快乐</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人生，仿佛一潭死水，没有任何波澜</a:t>
            </a: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工作，仿佛无休止的苦役，暗无天日</a:t>
            </a:r>
          </a:p>
        </p:txBody>
      </p:sp>
    </p:spTree>
    <p:extLst>
      <p:ext uri="{BB962C8B-B14F-4D97-AF65-F5344CB8AC3E}">
        <p14:creationId xmlns:p14="http://schemas.microsoft.com/office/powerpoint/2010/main" val="121535550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35077" y="514218"/>
            <a:ext cx="4550620" cy="830997"/>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没有价值</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人的价值</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人力资本</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工作能力</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工作激情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6703333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8611806" y="4651503"/>
            <a:ext cx="3580194" cy="1717393"/>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勇气</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没有</a:t>
            </a:r>
            <a:r>
              <a:rPr lang="zh-CN" altLang="en-US" sz="1600" i="1" dirty="0">
                <a:solidFill>
                  <a:schemeClr val="bg1"/>
                </a:solidFill>
                <a:latin typeface="微软雅黑 Light" panose="020B0502040204020203" pitchFamily="34" charset="-122"/>
                <a:ea typeface="微软雅黑 Light" panose="020B0502040204020203" pitchFamily="34" charset="-122"/>
              </a:rPr>
              <a:t>困难的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时候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还</a:t>
            </a:r>
            <a:r>
              <a:rPr lang="zh-CN" altLang="en-US" sz="1600" i="1" dirty="0">
                <a:solidFill>
                  <a:schemeClr val="bg1"/>
                </a:solidFill>
                <a:latin typeface="微软雅黑 Light" panose="020B0502040204020203" pitchFamily="34" charset="-122"/>
                <a:ea typeface="微软雅黑 Light" panose="020B0502040204020203" pitchFamily="34" charset="-122"/>
              </a:rPr>
              <a:t>能依照惯性持续</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下去</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一旦</a:t>
            </a:r>
            <a:r>
              <a:rPr lang="zh-CN" altLang="en-US" sz="1600" i="1" dirty="0">
                <a:solidFill>
                  <a:schemeClr val="bg1"/>
                </a:solidFill>
                <a:latin typeface="微软雅黑 Light" panose="020B0502040204020203" pitchFamily="34" charset="-122"/>
                <a:ea typeface="微软雅黑 Light" panose="020B0502040204020203" pitchFamily="34" charset="-122"/>
              </a:rPr>
              <a:t>遇到困难，就迅速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掉头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甚至</a:t>
            </a:r>
            <a:r>
              <a:rPr lang="zh-CN" altLang="en-US" sz="1600" i="1" dirty="0">
                <a:solidFill>
                  <a:schemeClr val="bg1"/>
                </a:solidFill>
                <a:latin typeface="微软雅黑 Light" panose="020B0502040204020203" pitchFamily="34" charset="-122"/>
                <a:ea typeface="微软雅黑 Light" panose="020B0502040204020203" pitchFamily="34" charset="-122"/>
              </a:rPr>
              <a:t>泼冷水，打击别人的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7626133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rgbClr val="F3EFE5"/>
          </a:fgClr>
          <a:bgClr>
            <a:schemeClr val="bg1"/>
          </a:bgClr>
        </a:pattFill>
        <a:effectLst/>
      </p:bgPr>
    </p:bg>
    <p:spTree>
      <p:nvGrpSpPr>
        <p:cNvPr id="1" name=""/>
        <p:cNvGrpSpPr/>
        <p:nvPr/>
      </p:nvGrpSpPr>
      <p:grpSpPr>
        <a:xfrm>
          <a:off x="0" y="0"/>
          <a:ext cx="0" cy="0"/>
          <a:chOff x="0" y="0"/>
          <a:chExt cx="0" cy="0"/>
        </a:xfrm>
      </p:grpSpPr>
      <p:sp>
        <p:nvSpPr>
          <p:cNvPr id="4" name="矩形 3"/>
          <p:cNvSpPr/>
          <p:nvPr/>
        </p:nvSpPr>
        <p:spPr>
          <a:xfrm>
            <a:off x="6096000" y="0"/>
            <a:ext cx="6096000" cy="6858001"/>
          </a:xfrm>
          <a:prstGeom prst="rect">
            <a:avLst/>
          </a:prstGeom>
          <a:pattFill prst="ltUpDiag">
            <a:fgClr>
              <a:srgbClr val="F2F2F2"/>
            </a:fgClr>
            <a:bgClr>
              <a:srgbClr val="E1E1E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pic>
        <p:nvPicPr>
          <p:cNvPr id="1026" name="Picture 2" descr="C:\Documents and Settings\t11318\桌面\xpic9337.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0" y="-1"/>
            <a:ext cx="6096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7340939" y="556647"/>
            <a:ext cx="4576048" cy="1126462"/>
          </a:xfrm>
          <a:prstGeom prst="rect">
            <a:avLst/>
          </a:prstGeom>
        </p:spPr>
        <p:txBody>
          <a:bodyPr wrap="square">
            <a:spAutoFit/>
          </a:bodyPr>
          <a:lstStyle/>
          <a:p>
            <a:pPr algn="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没有晋升</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人愿意跟一个</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整天提</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不起精神的</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人打交道</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没有哪一个领导愿意提升</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一个毫无热情的下属</a:t>
            </a:r>
          </a:p>
        </p:txBody>
      </p:sp>
      <p:sp>
        <p:nvSpPr>
          <p:cNvPr id="2" name="椭圆形标注 1"/>
          <p:cNvSpPr/>
          <p:nvPr/>
        </p:nvSpPr>
        <p:spPr>
          <a:xfrm>
            <a:off x="7518227" y="2285059"/>
            <a:ext cx="3240000" cy="3240000"/>
          </a:xfrm>
          <a:prstGeom prst="wedgeEllipseCallout">
            <a:avLst>
              <a:gd name="adj1" fmla="val 334"/>
              <a:gd name="adj2" fmla="val 57797"/>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dirty="0">
              <a:latin typeface="微软雅黑" panose="020B0503020204020204" pitchFamily="34" charset="-122"/>
              <a:ea typeface="微软雅黑" panose="020B0503020204020204" pitchFamily="34" charset="-122"/>
            </a:endParaRPr>
          </a:p>
        </p:txBody>
      </p:sp>
      <p:sp>
        <p:nvSpPr>
          <p:cNvPr id="3" name="矩形 2"/>
          <p:cNvSpPr/>
          <p:nvPr/>
        </p:nvSpPr>
        <p:spPr>
          <a:xfrm>
            <a:off x="7807436" y="3120229"/>
            <a:ext cx="2661583" cy="1569660"/>
          </a:xfrm>
          <a:prstGeom prst="rect">
            <a:avLst/>
          </a:prstGeom>
        </p:spPr>
        <p:txBody>
          <a:bodyPr wrap="square">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人才首先要有激情</a:t>
            </a:r>
          </a:p>
        </p:txBody>
      </p:sp>
      <p:sp>
        <p:nvSpPr>
          <p:cNvPr id="6" name="矩形 5"/>
          <p:cNvSpPr/>
          <p:nvPr/>
        </p:nvSpPr>
        <p:spPr>
          <a:xfrm>
            <a:off x="8132927" y="5892402"/>
            <a:ext cx="2040943" cy="461665"/>
          </a:xfrm>
          <a:prstGeom prst="rect">
            <a:avLst/>
          </a:prstGeom>
        </p:spPr>
        <p:txBody>
          <a:bodyPr wrap="none">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杰</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克 </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韦</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尔奇</a:t>
            </a:r>
          </a:p>
        </p:txBody>
      </p:sp>
    </p:spTree>
    <p:extLst>
      <p:ext uri="{BB962C8B-B14F-4D97-AF65-F5344CB8AC3E}">
        <p14:creationId xmlns:p14="http://schemas.microsoft.com/office/powerpoint/2010/main" val="424331339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06006" y="780543"/>
            <a:ext cx="3717354" cy="1717393"/>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a:t>
            </a:r>
            <a:r>
              <a:rPr lang="zh-CN" altLang="en-US" sz="2400" dirty="0">
                <a:solidFill>
                  <a:srgbClr val="FF9400"/>
                </a:solidFill>
                <a:latin typeface="华文中宋" panose="02010600040101010101" pitchFamily="2" charset="-122"/>
                <a:ea typeface="华文中宋" panose="02010600040101010101" pitchFamily="2" charset="-122"/>
              </a:rPr>
              <a:t>，</a:t>
            </a:r>
            <a:r>
              <a:rPr lang="zh-CN" altLang="en-US" sz="2400" dirty="0" smtClean="0">
                <a:solidFill>
                  <a:srgbClr val="FF9400"/>
                </a:solidFill>
                <a:latin typeface="华文中宋" panose="02010600040101010101" pitchFamily="2" charset="-122"/>
                <a:ea typeface="华文中宋" panose="02010600040101010101" pitchFamily="2" charset="-122"/>
              </a:rPr>
              <a:t>就充满正能量</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激情，是</a:t>
            </a:r>
            <a:r>
              <a:rPr lang="zh-CN" altLang="en-US" sz="1600" i="1" dirty="0">
                <a:solidFill>
                  <a:schemeClr val="bg1"/>
                </a:solidFill>
                <a:latin typeface="微软雅黑 Light" panose="020B0502040204020203" pitchFamily="34" charset="-122"/>
                <a:ea typeface="微软雅黑 Light" panose="020B0502040204020203" pitchFamily="34" charset="-122"/>
              </a:rPr>
              <a:t>发现生活之美的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钥匙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充满</a:t>
            </a:r>
            <a:r>
              <a:rPr lang="zh-CN" altLang="en-US" sz="1600" i="1" dirty="0">
                <a:solidFill>
                  <a:schemeClr val="bg1"/>
                </a:solidFill>
                <a:latin typeface="微软雅黑 Light" panose="020B0502040204020203" pitchFamily="34" charset="-122"/>
                <a:ea typeface="微软雅黑 Light" panose="020B0502040204020203" pitchFamily="34" charset="-122"/>
              </a:rPr>
              <a:t>激情的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人，心态</a:t>
            </a:r>
            <a:r>
              <a:rPr lang="zh-CN" altLang="en-US" sz="1600" i="1" dirty="0">
                <a:solidFill>
                  <a:schemeClr val="bg1"/>
                </a:solidFill>
                <a:latin typeface="微软雅黑 Light" panose="020B0502040204020203" pitchFamily="34" charset="-122"/>
                <a:ea typeface="微软雅黑 Light" panose="020B0502040204020203" pitchFamily="34" charset="-122"/>
              </a:rPr>
              <a:t>是年轻</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心情</a:t>
            </a:r>
            <a:r>
              <a:rPr lang="zh-CN" altLang="en-US" sz="1600" i="1" dirty="0">
                <a:solidFill>
                  <a:schemeClr val="bg1"/>
                </a:solidFill>
                <a:latin typeface="微软雅黑 Light" panose="020B0502040204020203" pitchFamily="34" charset="-122"/>
                <a:ea typeface="微软雅黑 Light" panose="020B0502040204020203" pitchFamily="34" charset="-122"/>
              </a:rPr>
              <a:t>是快乐</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生活是充实的</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12771419"/>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687355"/>
      </p:ext>
    </p:extLst>
  </p:cSld>
  <p:clrMapOvr>
    <a:masterClrMapping/>
  </p:clrMapOvr>
  <mc:AlternateContent xmlns:mc="http://schemas.openxmlformats.org/markup-compatibility/2006" xmlns:p14="http://schemas.microsoft.com/office/powerpoint/2010/main">
    <mc:Choice Requires="p14">
      <p:transition>
        <p14:switch dir="r"/>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18706" y="4672295"/>
            <a:ext cx="3580194" cy="1421928"/>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拥有</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激情，才有出色成果</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对成功而言，激情是必不可少</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“我们</a:t>
            </a:r>
            <a:r>
              <a:rPr lang="zh-CN" altLang="en-US" sz="1600" i="1" dirty="0">
                <a:solidFill>
                  <a:schemeClr val="bg1"/>
                </a:solidFill>
                <a:latin typeface="微软雅黑 Light" panose="020B0502040204020203" pitchFamily="34" charset="-122"/>
                <a:ea typeface="微软雅黑 Light" panose="020B0502040204020203" pitchFamily="34" charset="-122"/>
              </a:rPr>
              <a:t>雇佣员工的前提是，这个员工对软件开发是有激情</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val="337921767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841866"/>
            <a:ext cx="5290457" cy="13846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4" name="TextBox 3"/>
          <p:cNvSpPr txBox="1"/>
          <p:nvPr/>
        </p:nvSpPr>
        <p:spPr>
          <a:xfrm>
            <a:off x="324588" y="1162133"/>
            <a:ext cx="6151516" cy="2288062"/>
          </a:xfrm>
          <a:prstGeom prst="rect">
            <a:avLst/>
          </a:prstGeom>
          <a:noFill/>
        </p:spPr>
        <p:txBody>
          <a:bodyPr wrap="square" rtlCol="0">
            <a:spAutoFit/>
          </a:bodyPr>
          <a:lstStyle/>
          <a:p>
            <a:pPr>
              <a:lnSpc>
                <a:spcPct val="123000"/>
              </a:lnSpc>
            </a:pPr>
            <a:r>
              <a:rPr lang="zh-CN" altLang="en-US" sz="2800" dirty="0" smtClean="0">
                <a:solidFill>
                  <a:srgbClr val="FC8000"/>
                </a:solidFill>
                <a:latin typeface="微软雅黑" panose="020B0503020204020204" pitchFamily="34" charset="-122"/>
                <a:ea typeface="微软雅黑" panose="020B0503020204020204" pitchFamily="34" charset="-122"/>
              </a:rPr>
              <a:t>拥有激情，才敢于</a:t>
            </a:r>
            <a:r>
              <a:rPr lang="en-US" altLang="zh-CN" sz="2800" dirty="0" smtClean="0">
                <a:solidFill>
                  <a:srgbClr val="FC8000"/>
                </a:solidFill>
                <a:latin typeface="微软雅黑" panose="020B0503020204020204" pitchFamily="34" charset="-122"/>
                <a:ea typeface="微软雅黑" panose="020B0503020204020204" pitchFamily="34" charset="-122"/>
              </a:rPr>
              <a:t>——</a:t>
            </a:r>
          </a:p>
          <a:p>
            <a:pPr>
              <a:lnSpc>
                <a:spcPct val="123000"/>
              </a:lnSpc>
            </a:pPr>
            <a:r>
              <a:rPr lang="zh-CN" altLang="en-US" sz="8800" spc="50" dirty="0" smtClean="0">
                <a:ln w="11430">
                  <a:noFill/>
                </a:ln>
                <a:solidFill>
                  <a:schemeClr val="bg1"/>
                </a:solidFill>
                <a:latin typeface="华康俪金黑W8(P)" pitchFamily="34" charset="-122"/>
                <a:ea typeface="华康俪金黑W8(P)" pitchFamily="34" charset="-122"/>
                <a:cs typeface="经典繁仿黑" pitchFamily="49" charset="-122"/>
              </a:rPr>
              <a:t>啃硬骨头</a:t>
            </a:r>
            <a:endParaRPr lang="en-US" altLang="zh-CN" sz="8800" spc="50" dirty="0">
              <a:ln w="11430">
                <a:noFill/>
              </a:ln>
              <a:solidFill>
                <a:schemeClr val="bg1"/>
              </a:solidFill>
              <a:latin typeface="华康俪金黑W8(P)" pitchFamily="34" charset="-122"/>
              <a:ea typeface="华康俪金黑W8(P)" pitchFamily="34" charset="-122"/>
              <a:cs typeface="经典繁仿黑" pitchFamily="49" charset="-122"/>
            </a:endParaRPr>
          </a:p>
        </p:txBody>
      </p:sp>
      <p:sp>
        <p:nvSpPr>
          <p:cNvPr id="5" name="矩形 4"/>
          <p:cNvSpPr/>
          <p:nvPr/>
        </p:nvSpPr>
        <p:spPr>
          <a:xfrm>
            <a:off x="0" y="0"/>
            <a:ext cx="12192000" cy="3652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矩形 5"/>
          <p:cNvSpPr/>
          <p:nvPr/>
        </p:nvSpPr>
        <p:spPr>
          <a:xfrm>
            <a:off x="0" y="6739539"/>
            <a:ext cx="12192000" cy="14369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7" name="矩形 6"/>
          <p:cNvSpPr/>
          <p:nvPr/>
        </p:nvSpPr>
        <p:spPr>
          <a:xfrm>
            <a:off x="0" y="365292"/>
            <a:ext cx="12192000" cy="785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8" name="矩形 7"/>
          <p:cNvSpPr/>
          <p:nvPr/>
        </p:nvSpPr>
        <p:spPr>
          <a:xfrm>
            <a:off x="5375919" y="1841866"/>
            <a:ext cx="280297" cy="13846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4588" y="3321735"/>
            <a:ext cx="6096000" cy="659861"/>
          </a:xfrm>
          <a:prstGeom prst="rect">
            <a:avLst/>
          </a:prstGeom>
        </p:spPr>
        <p:txBody>
          <a:bodyPr>
            <a:spAutoFit/>
          </a:bodyPr>
          <a:lstStyle/>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没有患得患失的惶恐，只有无穷无尽的动力</a:t>
            </a:r>
            <a:endParaRPr lang="en-US" altLang="zh-CN"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动脑筋，想办法，思路敏捷，创意</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无限</a:t>
            </a:r>
            <a:r>
              <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5489783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58075" y="3245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激情，才可能会被赏识</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领导最直接感受到的，就是下属的激情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它通过主动性、责任感、创新意识等展现出来</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86611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为啥</a:t>
            </a:r>
            <a:r>
              <a:rPr lang="zh-CN" altLang="en-US" dirty="0" smtClean="0">
                <a:solidFill>
                  <a:schemeClr val="bg1"/>
                </a:solidFill>
                <a:latin typeface="微软雅黑" panose="020B0503020204020204" pitchFamily="34" charset="-122"/>
                <a:ea typeface="微软雅黑" panose="020B0503020204020204" pitchFamily="34" charset="-122"/>
              </a:rPr>
              <a:t>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如何点燃激情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第三章 点燃激情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2" descr="C:\Documents and Settings\t11318\My Documents\Downloads\激情去哪儿了\图片\look_com_ua-4977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316457"/>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360云盘\03-doing\课件升级\激情去哪儿了\图片\bc914927b3aac8081f66373017853605.jpe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3"/>
          <p:cNvSpPr/>
          <p:nvPr/>
        </p:nvSpPr>
        <p:spPr>
          <a:xfrm>
            <a:off x="-1588" y="549094"/>
            <a:ext cx="6796087"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62861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6" name="矩形 5"/>
          <p:cNvSpPr/>
          <p:nvPr/>
        </p:nvSpPr>
        <p:spPr>
          <a:xfrm>
            <a:off x="534606" y="595817"/>
            <a:ext cx="3986594" cy="338554"/>
          </a:xfrm>
          <a:prstGeom prst="rect">
            <a:avLst/>
          </a:prstGeom>
        </p:spPr>
        <p:txBody>
          <a:bodyPr wrap="square">
            <a:spAutoFit/>
          </a:bodyPr>
          <a:lstStyle/>
          <a:p>
            <a:r>
              <a:rPr lang="zh-CN" altLang="en-US" sz="1600" dirty="0" smtClean="0">
                <a:solidFill>
                  <a:schemeClr val="bg1"/>
                </a:solidFill>
                <a:latin typeface="微软雅黑 Light" panose="020B0502040204020203" pitchFamily="34" charset="-122"/>
                <a:ea typeface="微软雅黑 Light" panose="020B0502040204020203" pitchFamily="34" charset="-122"/>
              </a:rPr>
              <a:t>思考：为什么会失去</a:t>
            </a:r>
            <a:r>
              <a:rPr lang="en-US" altLang="zh-CN" sz="1600" dirty="0" smtClean="0">
                <a:solidFill>
                  <a:schemeClr val="bg1"/>
                </a:solidFill>
                <a:latin typeface="微软雅黑 Light" panose="020B0502040204020203" pitchFamily="34" charset="-122"/>
                <a:ea typeface="微软雅黑 Light" panose="020B0502040204020203" pitchFamily="34" charset="-122"/>
              </a:rPr>
              <a:t>/</a:t>
            </a:r>
            <a:r>
              <a:rPr lang="zh-CN" altLang="en-US" sz="1600" dirty="0" smtClean="0">
                <a:solidFill>
                  <a:schemeClr val="bg1"/>
                </a:solidFill>
                <a:latin typeface="微软雅黑 Light" panose="020B0502040204020203" pitchFamily="34" charset="-122"/>
                <a:ea typeface="微软雅黑 Light" panose="020B0502040204020203" pitchFamily="34" charset="-122"/>
              </a:rPr>
              <a:t>没有激情？</a:t>
            </a:r>
            <a:endParaRPr lang="en-US" altLang="zh-CN" sz="1600" dirty="0">
              <a:solidFill>
                <a:schemeClr val="bg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7214806" y="3429000"/>
            <a:ext cx="6096000" cy="369332"/>
          </a:xfrm>
          <a:prstGeom prst="rect">
            <a:avLst/>
          </a:prstGeom>
        </p:spPr>
        <p:txBody>
          <a:bodyPr>
            <a:spAutoFit/>
          </a:bodyPr>
          <a:lstStyle/>
          <a:p>
            <a:endParaRPr lang="zh-CN" altLang="en-US" dirty="0"/>
          </a:p>
        </p:txBody>
      </p:sp>
      <p:grpSp>
        <p:nvGrpSpPr>
          <p:cNvPr id="11" name="组合 10"/>
          <p:cNvGrpSpPr/>
          <p:nvPr/>
        </p:nvGrpSpPr>
        <p:grpSpPr>
          <a:xfrm>
            <a:off x="1016000" y="1524000"/>
            <a:ext cx="4297103" cy="1060966"/>
            <a:chOff x="1016000" y="1524000"/>
            <a:chExt cx="4297103" cy="1060966"/>
          </a:xfrm>
        </p:grpSpPr>
        <p:sp>
          <p:nvSpPr>
            <p:cNvPr id="8" name="圆角矩形 7"/>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消极</a:t>
              </a:r>
              <a:endParaRPr lang="zh-CN" altLang="en-US" sz="3200" dirty="0" smtClean="0">
                <a:latin typeface="微软雅黑" panose="020B0503020204020204" pitchFamily="34" charset="-122"/>
                <a:ea typeface="微软雅黑" panose="020B0503020204020204" pitchFamily="34" charset="-122"/>
              </a:endParaRPr>
            </a:p>
          </p:txBody>
        </p:sp>
        <p:sp>
          <p:nvSpPr>
            <p:cNvPr id="9" name="矩形 8"/>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正能量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缺失，眼里</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心中往往都只有负面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16000" y="2775307"/>
            <a:ext cx="4297103" cy="1060966"/>
            <a:chOff x="1016000" y="1524000"/>
            <a:chExt cx="4297103" cy="1060966"/>
          </a:xfrm>
        </p:grpSpPr>
        <p:sp>
          <p:nvSpPr>
            <p:cNvPr id="14" name="圆角矩形 13"/>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颓丧</a:t>
              </a:r>
            </a:p>
          </p:txBody>
        </p:sp>
        <p:sp>
          <p:nvSpPr>
            <p:cNvPr id="15" name="矩形 14"/>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遭受打击，失去信心，激情被泼冷水</a:t>
              </a:r>
            </a:p>
          </p:txBody>
        </p:sp>
      </p:grpSp>
      <p:grpSp>
        <p:nvGrpSpPr>
          <p:cNvPr id="16" name="组合 15"/>
          <p:cNvGrpSpPr/>
          <p:nvPr/>
        </p:nvGrpSpPr>
        <p:grpSpPr>
          <a:xfrm>
            <a:off x="1016000" y="4026614"/>
            <a:ext cx="4297103" cy="1060966"/>
            <a:chOff x="1016000" y="1524000"/>
            <a:chExt cx="4297103" cy="1060966"/>
          </a:xfrm>
        </p:grpSpPr>
        <p:sp>
          <p:nvSpPr>
            <p:cNvPr id="17" name="圆角矩形 16"/>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单调</a:t>
              </a:r>
            </a:p>
          </p:txBody>
        </p:sp>
        <p:sp>
          <p:nvSpPr>
            <p:cNvPr id="18" name="矩形 17"/>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生活平淡，没有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波澜，慢慢消磨了激情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016000" y="5277922"/>
            <a:ext cx="4297103" cy="1060966"/>
            <a:chOff x="1016000" y="1524000"/>
            <a:chExt cx="4297103" cy="1060966"/>
          </a:xfrm>
        </p:grpSpPr>
        <p:sp>
          <p:nvSpPr>
            <p:cNvPr id="20" name="圆角矩形 19"/>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倦怠</a:t>
              </a:r>
            </a:p>
          </p:txBody>
        </p:sp>
        <p:sp>
          <p:nvSpPr>
            <p:cNvPr id="21" name="矩形 20"/>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找不到工作的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意义，或迷失了梦想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78549510"/>
      </p:ext>
    </p:extLst>
  </p:cSld>
  <p:clrMapOvr>
    <a:masterClrMapping/>
  </p:clrMapOvr>
  <p:transition>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找到生命的</a:t>
            </a:r>
            <a:r>
              <a:rPr lang="zh-CN" altLang="en-US" sz="2400" dirty="0" smtClean="0">
                <a:solidFill>
                  <a:srgbClr val="FF9400"/>
                </a:solidFill>
                <a:latin typeface="华文中宋" panose="02010600040101010101" pitchFamily="2" charset="-122"/>
                <a:ea typeface="华文中宋" panose="02010600040101010101" pitchFamily="2" charset="-122"/>
              </a:rPr>
              <a:t>意义</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永恒</a:t>
            </a:r>
            <a:r>
              <a:rPr lang="zh-CN" altLang="en-US" sz="1600" i="1" dirty="0">
                <a:solidFill>
                  <a:schemeClr val="bg1"/>
                </a:solidFill>
                <a:latin typeface="微软雅黑 Light" panose="020B0502040204020203" pitchFamily="34" charset="-122"/>
                <a:ea typeface="微软雅黑 Light" panose="020B0502040204020203" pitchFamily="34" charset="-122"/>
              </a:rPr>
              <a:t>的激情源自于对生活的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热爱</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来自</a:t>
            </a:r>
            <a:r>
              <a:rPr lang="zh-CN" altLang="en-US" sz="1600" i="1" dirty="0">
                <a:solidFill>
                  <a:schemeClr val="bg1"/>
                </a:solidFill>
                <a:latin typeface="微软雅黑 Light" panose="020B0502040204020203" pitchFamily="34" charset="-122"/>
                <a:ea typeface="微软雅黑 Light" panose="020B0502040204020203" pitchFamily="34" charset="-122"/>
              </a:rPr>
              <a:t>于一个人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对</a:t>
            </a:r>
            <a:r>
              <a:rPr lang="zh-CN" altLang="en-US" sz="1600" i="1" dirty="0">
                <a:solidFill>
                  <a:schemeClr val="bg1"/>
                </a:solidFill>
                <a:latin typeface="微软雅黑 Light" panose="020B0502040204020203" pitchFamily="34" charset="-122"/>
                <a:ea typeface="微软雅黑 Light" panose="020B0502040204020203" pitchFamily="34" charset="-122"/>
              </a:rPr>
              <a:t>美好</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生活的追求</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9780953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爱</a:t>
            </a:r>
            <a:r>
              <a:rPr lang="zh-CN" altLang="en-US" sz="2400" dirty="0">
                <a:solidFill>
                  <a:srgbClr val="FF9400"/>
                </a:solidFill>
                <a:latin typeface="华文中宋" panose="02010600040101010101" pitchFamily="2" charset="-122"/>
                <a:ea typeface="华文中宋" panose="02010600040101010101" pitchFamily="2" charset="-122"/>
              </a:rPr>
              <a:t>与责任</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爱情可以带来无比巨大的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责任</a:t>
            </a:r>
            <a:r>
              <a:rPr lang="zh-CN" altLang="en-US" sz="1600" i="1" dirty="0">
                <a:solidFill>
                  <a:schemeClr val="bg1"/>
                </a:solidFill>
                <a:latin typeface="微软雅黑 Light" panose="020B0502040204020203" pitchFamily="34" charset="-122"/>
                <a:ea typeface="微软雅黑 Light" panose="020B0502040204020203" pitchFamily="34" charset="-122"/>
              </a:rPr>
              <a:t>让我们明白，我们不仅仅是为了自己而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1052869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830997"/>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锻造强大的内心，初心不</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改</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激情来自于一个人坚定的性格和</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信念</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797681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03057" y="5549136"/>
            <a:ext cx="4276880"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走出</a:t>
            </a:r>
            <a:r>
              <a:rPr lang="zh-CN" altLang="en-US" sz="2400" dirty="0">
                <a:solidFill>
                  <a:srgbClr val="FF9400"/>
                </a:solidFill>
                <a:latin typeface="华文中宋" panose="02010600040101010101" pitchFamily="2" charset="-122"/>
                <a:ea typeface="华文中宋" panose="02010600040101010101" pitchFamily="2" charset="-122"/>
              </a:rPr>
              <a:t>小圈子，让生活多姿多彩</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生活之美，在于会有很多惊喜和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期待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只要</a:t>
            </a:r>
            <a:r>
              <a:rPr lang="zh-CN" altLang="en-US" sz="1600" i="1" dirty="0">
                <a:solidFill>
                  <a:schemeClr val="bg1"/>
                </a:solidFill>
                <a:latin typeface="微软雅黑 Light" panose="020B0502040204020203" pitchFamily="34" charset="-122"/>
                <a:ea typeface="微软雅黑 Light" panose="020B0502040204020203" pitchFamily="34" charset="-122"/>
              </a:rPr>
              <a:t>你</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不去封闭</a:t>
            </a:r>
            <a:r>
              <a:rPr lang="zh-CN" altLang="en-US" sz="1600" i="1" dirty="0">
                <a:solidFill>
                  <a:schemeClr val="bg1"/>
                </a:solidFill>
                <a:latin typeface="微软雅黑 Light" panose="020B0502040204020203" pitchFamily="34" charset="-122"/>
                <a:ea typeface="微软雅黑 Light" panose="020B0502040204020203" pitchFamily="34" charset="-122"/>
              </a:rPr>
              <a:t>自己</a:t>
            </a:r>
          </a:p>
        </p:txBody>
      </p:sp>
    </p:spTree>
    <p:extLst>
      <p:ext uri="{BB962C8B-B14F-4D97-AF65-F5344CB8AC3E}">
        <p14:creationId xmlns:p14="http://schemas.microsoft.com/office/powerpoint/2010/main" val="14969253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853714" y="264397"/>
            <a:ext cx="3222172" cy="830997"/>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与激情人士</a:t>
            </a:r>
            <a:r>
              <a:rPr lang="zh-CN" altLang="en-US" sz="2400" dirty="0" smtClean="0">
                <a:solidFill>
                  <a:srgbClr val="FF9400"/>
                </a:solidFill>
                <a:latin typeface="华文中宋" panose="02010600040101010101" pitchFamily="2" charset="-122"/>
                <a:ea typeface="华文中宋" panose="02010600040101010101" pitchFamily="2" charset="-122"/>
              </a:rPr>
              <a:t>为伍</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激情是可以传递和相互感染的</a:t>
            </a:r>
          </a:p>
        </p:txBody>
      </p:sp>
    </p:spTree>
    <p:extLst>
      <p:ext uri="{BB962C8B-B14F-4D97-AF65-F5344CB8AC3E}">
        <p14:creationId xmlns:p14="http://schemas.microsoft.com/office/powerpoint/2010/main" val="38875813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激情是什么呢</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无激情的状态</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第一章 了解激情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3" descr="C:\Documents and Settings\t11318\My Documents\Downloads\激情去哪儿了\图片\look_com_ua-471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984241"/>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20913" y="296565"/>
            <a:ext cx="5021943"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找到</a:t>
            </a:r>
            <a:r>
              <a:rPr lang="zh-CN" altLang="en-US" sz="2400" dirty="0">
                <a:solidFill>
                  <a:srgbClr val="FF9400"/>
                </a:solidFill>
                <a:latin typeface="华文中宋" panose="02010600040101010101" pitchFamily="2" charset="-122"/>
                <a:ea typeface="华文中宋" panose="02010600040101010101" pitchFamily="2" charset="-122"/>
              </a:rPr>
              <a:t>工作的使命感</a:t>
            </a:r>
            <a:r>
              <a:rPr lang="en-US" altLang="zh-CN" sz="2400" dirty="0">
                <a:solidFill>
                  <a:srgbClr val="FF9400"/>
                </a:solidFill>
                <a:latin typeface="华文中宋" panose="02010600040101010101" pitchFamily="2" charset="-122"/>
                <a:ea typeface="华文中宋" panose="02010600040101010101" pitchFamily="2" charset="-122"/>
              </a:rPr>
              <a:t>&amp;</a:t>
            </a:r>
            <a:r>
              <a:rPr lang="zh-CN" altLang="en-US" sz="2400" dirty="0">
                <a:solidFill>
                  <a:srgbClr val="FF9400"/>
                </a:solidFill>
                <a:latin typeface="华文中宋" panose="02010600040101010101" pitchFamily="2" charset="-122"/>
                <a:ea typeface="华文中宋" panose="02010600040101010101" pitchFamily="2" charset="-122"/>
              </a:rPr>
              <a:t>荣誉感</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“每天早晨醒来，一想到所从事的工作和所开发的技术将会给人类生活带来的巨大影响和变化，我就会无比兴奋和激动。”</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val="298012231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170057" y="296565"/>
            <a:ext cx="5021943"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换</a:t>
            </a:r>
            <a:r>
              <a:rPr lang="zh-CN" altLang="en-US" sz="2400" dirty="0">
                <a:solidFill>
                  <a:srgbClr val="FF9400"/>
                </a:solidFill>
                <a:latin typeface="华文中宋" panose="02010600040101010101" pitchFamily="2" charset="-122"/>
                <a:ea typeface="华文中宋" panose="02010600040101010101" pitchFamily="2" charset="-122"/>
              </a:rPr>
              <a:t>个角度看待现在的</a:t>
            </a:r>
            <a:r>
              <a:rPr lang="zh-CN" altLang="en-US" sz="2400" dirty="0" smtClean="0">
                <a:solidFill>
                  <a:srgbClr val="FF9400"/>
                </a:solidFill>
                <a:latin typeface="华文中宋" panose="02010600040101010101" pitchFamily="2" charset="-122"/>
                <a:ea typeface="华文中宋" panose="02010600040101010101" pitchFamily="2" charset="-122"/>
              </a:rPr>
              <a:t>工作</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单调的工作，只有乏味的内心</a:t>
            </a: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想办法，与梦想之路逐渐靠近</a:t>
            </a:r>
          </a:p>
        </p:txBody>
      </p:sp>
    </p:spTree>
    <p:extLst>
      <p:ext uri="{BB962C8B-B14F-4D97-AF65-F5344CB8AC3E}">
        <p14:creationId xmlns:p14="http://schemas.microsoft.com/office/powerpoint/2010/main" val="25071120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3"/>
          <p:cNvSpPr/>
          <p:nvPr/>
        </p:nvSpPr>
        <p:spPr>
          <a:xfrm>
            <a:off x="7011006" y="4376612"/>
            <a:ext cx="4108817" cy="4320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400" dirty="0">
              <a:latin typeface="微软雅黑" panose="020B0503020204020204" pitchFamily="34" charset="-122"/>
              <a:ea typeface="微软雅黑" panose="020B0503020204020204" pitchFamily="34" charset="-122"/>
            </a:endParaRPr>
          </a:p>
        </p:txBody>
      </p:sp>
      <p:pic>
        <p:nvPicPr>
          <p:cNvPr id="1026" name="Picture 2" descr="F:\360云盘\02-个人资料\！PPT图片及版面资源\04-PPT精选插图\02-商务类\02-商务人物\apic56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280310" y="3294751"/>
            <a:ext cx="3570208" cy="1107996"/>
          </a:xfrm>
          <a:prstGeom prst="rect">
            <a:avLst/>
          </a:prstGeom>
          <a:noFill/>
        </p:spPr>
        <p:txBody>
          <a:bodyPr wrap="none" rtlCol="0">
            <a:spAutoFit/>
          </a:bodyPr>
          <a:lstStyle/>
          <a:p>
            <a:r>
              <a:rPr lang="zh-CN" altLang="en-US" sz="6600" b="1" dirty="0" smtClean="0">
                <a:solidFill>
                  <a:srgbClr val="FF9400"/>
                </a:solidFill>
                <a:latin typeface="微软雅黑" panose="020B0503020204020204" pitchFamily="34" charset="-122"/>
                <a:ea typeface="微软雅黑" panose="020B0503020204020204" pitchFamily="34" charset="-122"/>
              </a:rPr>
              <a:t>重拾梦想</a:t>
            </a:r>
            <a:endParaRPr lang="zh-CN" altLang="en-US" sz="6600" b="1" dirty="0">
              <a:solidFill>
                <a:srgbClr val="FF9400"/>
              </a:solidFill>
              <a:latin typeface="微软雅黑" panose="020B0503020204020204" pitchFamily="34" charset="-122"/>
              <a:ea typeface="微软雅黑" panose="020B0503020204020204" pitchFamily="34" charset="-122"/>
            </a:endParaRPr>
          </a:p>
        </p:txBody>
      </p:sp>
      <p:sp>
        <p:nvSpPr>
          <p:cNvPr id="4" name="Rectangle 13"/>
          <p:cNvSpPr/>
          <p:nvPr/>
        </p:nvSpPr>
        <p:spPr>
          <a:xfrm>
            <a:off x="5395913" y="549094"/>
            <a:ext cx="6796087" cy="432000"/>
          </a:xfrm>
          <a:prstGeom prst="rect">
            <a:avLst/>
          </a:prstGeom>
          <a:solidFill>
            <a:schemeClr val="tx1">
              <a:lumMod val="65000"/>
              <a:lumOff val="35000"/>
              <a:alpha val="50196"/>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5574981"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6858606" y="575867"/>
            <a:ext cx="4570482"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我们最可怕的不是年华老去，而是迷失自我</a:t>
            </a:r>
          </a:p>
        </p:txBody>
      </p:sp>
      <p:sp>
        <p:nvSpPr>
          <p:cNvPr id="6" name="矩形 5"/>
          <p:cNvSpPr/>
          <p:nvPr/>
        </p:nvSpPr>
        <p:spPr>
          <a:xfrm>
            <a:off x="6516914" y="5050050"/>
            <a:ext cx="5181600" cy="1393779"/>
          </a:xfrm>
          <a:prstGeom prst="rect">
            <a:avLst/>
          </a:prstGeom>
        </p:spPr>
        <p:txBody>
          <a:bodyPr wrap="square">
            <a:spAutoFit/>
          </a:bodyPr>
          <a:lstStyle/>
          <a:p>
            <a:pPr>
              <a:lnSpc>
                <a:spcPct val="120000"/>
              </a:lnSpc>
            </a:pP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“当</a:t>
            </a:r>
            <a:r>
              <a:rPr lang="zh-CN" altLang="en-US" i="1" dirty="0">
                <a:solidFill>
                  <a:schemeClr val="tx1">
                    <a:lumMod val="65000"/>
                    <a:lumOff val="35000"/>
                  </a:schemeClr>
                </a:solidFill>
                <a:latin typeface="微软雅黑" panose="020B0503020204020204" pitchFamily="34" charset="-122"/>
                <a:ea typeface="微软雅黑" panose="020B0503020204020204" pitchFamily="34" charset="-122"/>
              </a:rPr>
              <a:t>你每天早上醒来想到要做这份工作时，会觉得很兴奋，迫不及待地想去做，每天晚上睡觉的时候，觉得有很多事，希望明天可以快点去工作，这就是对工作的激情</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唐骏</a:t>
            </a:r>
            <a:endParaRPr lang="zh-CN" altLang="en-US"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011006" y="4407946"/>
            <a:ext cx="4108817"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每天叫醒我们的，不是闹钟，而是梦想</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11728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360云盘\03-doing\课件升级\激情去哪儿了\图片\apic168.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3485" y="0"/>
            <a:ext cx="456851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3"/>
          <p:cNvSpPr/>
          <p:nvPr/>
        </p:nvSpPr>
        <p:spPr>
          <a:xfrm>
            <a:off x="0" y="549094"/>
            <a:ext cx="8331200" cy="432000"/>
          </a:xfrm>
          <a:prstGeom prst="rect">
            <a:avLst/>
          </a:prstGeom>
          <a:solidFill>
            <a:srgbClr val="FF00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7795623"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362850" y="580428"/>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两</a:t>
            </a:r>
            <a:r>
              <a:rPr lang="zh-CN" altLang="en-US" dirty="0" smtClean="0">
                <a:solidFill>
                  <a:schemeClr val="bg1"/>
                </a:solidFill>
                <a:latin typeface="微软雅黑" panose="020B0503020204020204" pitchFamily="34" charset="-122"/>
                <a:ea typeface="微软雅黑" panose="020B0503020204020204" pitchFamily="34" charset="-122"/>
              </a:rPr>
              <a:t>点提醒</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740230" y="2547487"/>
            <a:ext cx="5486399" cy="1462073"/>
            <a:chOff x="740230" y="1966927"/>
            <a:chExt cx="5486399" cy="1462073"/>
          </a:xfrm>
        </p:grpSpPr>
        <p:sp>
          <p:nvSpPr>
            <p:cNvPr id="11" name="圆角矩形 10"/>
            <p:cNvSpPr/>
            <p:nvPr/>
          </p:nvSpPr>
          <p:spPr>
            <a:xfrm>
              <a:off x="740230" y="1966927"/>
              <a:ext cx="5486399"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 name="矩形 9"/>
            <p:cNvSpPr/>
            <p:nvPr/>
          </p:nvSpPr>
          <p:spPr>
            <a:xfrm>
              <a:off x="2566297" y="2091643"/>
              <a:ext cx="2339102" cy="1212640"/>
            </a:xfrm>
            <a:prstGeom prst="rect">
              <a:avLst/>
            </a:prstGeom>
          </p:spPr>
          <p:txBody>
            <a:bodyPr wrap="none" anchor="ctr">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激情是</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催化剂</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理性</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是方向盘</a:t>
              </a:r>
            </a:p>
          </p:txBody>
        </p:sp>
        <p:grpSp>
          <p:nvGrpSpPr>
            <p:cNvPr id="13" name="组合 12"/>
            <p:cNvGrpSpPr>
              <a:grpSpLocks noChangeAspect="1"/>
            </p:cNvGrpSpPr>
            <p:nvPr/>
          </p:nvGrpSpPr>
          <p:grpSpPr>
            <a:xfrm>
              <a:off x="916849" y="2144937"/>
              <a:ext cx="1100638" cy="1106052"/>
              <a:chOff x="6524626" y="477838"/>
              <a:chExt cx="968375" cy="973138"/>
            </a:xfrm>
            <a:solidFill>
              <a:schemeClr val="tx1">
                <a:lumMod val="65000"/>
                <a:lumOff val="35000"/>
              </a:schemeClr>
            </a:solidFill>
          </p:grpSpPr>
          <p:sp>
            <p:nvSpPr>
              <p:cNvPr id="97" name="Freeform 1028"/>
              <p:cNvSpPr>
                <a:spLocks noEditPoints="1"/>
              </p:cNvSpPr>
              <p:nvPr/>
            </p:nvSpPr>
            <p:spPr bwMode="auto">
              <a:xfrm>
                <a:off x="6524626" y="477838"/>
                <a:ext cx="968375" cy="973138"/>
              </a:xfrm>
              <a:custGeom>
                <a:avLst/>
                <a:gdLst>
                  <a:gd name="T0" fmla="*/ 184 w 369"/>
                  <a:gd name="T1" fmla="*/ 0 h 370"/>
                  <a:gd name="T2" fmla="*/ 0 w 369"/>
                  <a:gd name="T3" fmla="*/ 185 h 370"/>
                  <a:gd name="T4" fmla="*/ 184 w 369"/>
                  <a:gd name="T5" fmla="*/ 370 h 370"/>
                  <a:gd name="T6" fmla="*/ 369 w 369"/>
                  <a:gd name="T7" fmla="*/ 185 h 370"/>
                  <a:gd name="T8" fmla="*/ 184 w 369"/>
                  <a:gd name="T9" fmla="*/ 0 h 370"/>
                  <a:gd name="T10" fmla="*/ 192 w 369"/>
                  <a:gd name="T11" fmla="*/ 100 h 370"/>
                  <a:gd name="T12" fmla="*/ 176 w 369"/>
                  <a:gd name="T13" fmla="*/ 100 h 370"/>
                  <a:gd name="T14" fmla="*/ 180 w 369"/>
                  <a:gd name="T15" fmla="*/ 64 h 370"/>
                  <a:gd name="T16" fmla="*/ 189 w 369"/>
                  <a:gd name="T17" fmla="*/ 64 h 370"/>
                  <a:gd name="T18" fmla="*/ 192 w 369"/>
                  <a:gd name="T19" fmla="*/ 100 h 370"/>
                  <a:gd name="T20" fmla="*/ 184 w 369"/>
                  <a:gd name="T21" fmla="*/ 341 h 370"/>
                  <a:gd name="T22" fmla="*/ 61 w 369"/>
                  <a:gd name="T23" fmla="*/ 281 h 370"/>
                  <a:gd name="T24" fmla="*/ 154 w 369"/>
                  <a:gd name="T25" fmla="*/ 243 h 370"/>
                  <a:gd name="T26" fmla="*/ 119 w 369"/>
                  <a:gd name="T27" fmla="*/ 185 h 370"/>
                  <a:gd name="T28" fmla="*/ 119 w 369"/>
                  <a:gd name="T29" fmla="*/ 182 h 370"/>
                  <a:gd name="T30" fmla="*/ 39 w 369"/>
                  <a:gd name="T31" fmla="*/ 244 h 370"/>
                  <a:gd name="T32" fmla="*/ 28 w 369"/>
                  <a:gd name="T33" fmla="*/ 185 h 370"/>
                  <a:gd name="T34" fmla="*/ 163 w 369"/>
                  <a:gd name="T35" fmla="*/ 30 h 370"/>
                  <a:gd name="T36" fmla="*/ 149 w 369"/>
                  <a:gd name="T37" fmla="*/ 130 h 370"/>
                  <a:gd name="T38" fmla="*/ 184 w 369"/>
                  <a:gd name="T39" fmla="*/ 120 h 370"/>
                  <a:gd name="T40" fmla="*/ 219 w 369"/>
                  <a:gd name="T41" fmla="*/ 130 h 370"/>
                  <a:gd name="T42" fmla="*/ 206 w 369"/>
                  <a:gd name="T43" fmla="*/ 30 h 370"/>
                  <a:gd name="T44" fmla="*/ 341 w 369"/>
                  <a:gd name="T45" fmla="*/ 185 h 370"/>
                  <a:gd name="T46" fmla="*/ 329 w 369"/>
                  <a:gd name="T47" fmla="*/ 244 h 370"/>
                  <a:gd name="T48" fmla="*/ 249 w 369"/>
                  <a:gd name="T49" fmla="*/ 182 h 370"/>
                  <a:gd name="T50" fmla="*/ 250 w 369"/>
                  <a:gd name="T51" fmla="*/ 185 h 370"/>
                  <a:gd name="T52" fmla="*/ 215 w 369"/>
                  <a:gd name="T53" fmla="*/ 243 h 370"/>
                  <a:gd name="T54" fmla="*/ 308 w 369"/>
                  <a:gd name="T55" fmla="*/ 281 h 370"/>
                  <a:gd name="T56" fmla="*/ 184 w 369"/>
                  <a:gd name="T57" fmla="*/ 341 h 370"/>
                  <a:gd name="T58" fmla="*/ 77 w 369"/>
                  <a:gd name="T59" fmla="*/ 242 h 370"/>
                  <a:gd name="T60" fmla="*/ 107 w 369"/>
                  <a:gd name="T61" fmla="*/ 220 h 370"/>
                  <a:gd name="T62" fmla="*/ 115 w 369"/>
                  <a:gd name="T63" fmla="*/ 234 h 370"/>
                  <a:gd name="T64" fmla="*/ 81 w 369"/>
                  <a:gd name="T65" fmla="*/ 250 h 370"/>
                  <a:gd name="T66" fmla="*/ 77 w 369"/>
                  <a:gd name="T67" fmla="*/ 242 h 370"/>
                  <a:gd name="T68" fmla="*/ 292 w 369"/>
                  <a:gd name="T69" fmla="*/ 242 h 370"/>
                  <a:gd name="T70" fmla="*/ 287 w 369"/>
                  <a:gd name="T71" fmla="*/ 250 h 370"/>
                  <a:gd name="T72" fmla="*/ 254 w 369"/>
                  <a:gd name="T73" fmla="*/ 234 h 370"/>
                  <a:gd name="T74" fmla="*/ 262 w 369"/>
                  <a:gd name="T75" fmla="*/ 220 h 370"/>
                  <a:gd name="T76" fmla="*/ 292 w 369"/>
                  <a:gd name="T77" fmla="*/ 24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370">
                    <a:moveTo>
                      <a:pt x="184" y="0"/>
                    </a:moveTo>
                    <a:cubicBezTo>
                      <a:pt x="82" y="0"/>
                      <a:pt x="0" y="83"/>
                      <a:pt x="0" y="185"/>
                    </a:cubicBezTo>
                    <a:cubicBezTo>
                      <a:pt x="0" y="287"/>
                      <a:pt x="82" y="370"/>
                      <a:pt x="184" y="370"/>
                    </a:cubicBezTo>
                    <a:cubicBezTo>
                      <a:pt x="286" y="370"/>
                      <a:pt x="369" y="287"/>
                      <a:pt x="369" y="185"/>
                    </a:cubicBezTo>
                    <a:cubicBezTo>
                      <a:pt x="369" y="83"/>
                      <a:pt x="286" y="0"/>
                      <a:pt x="184" y="0"/>
                    </a:cubicBezTo>
                    <a:close/>
                    <a:moveTo>
                      <a:pt x="192" y="100"/>
                    </a:moveTo>
                    <a:cubicBezTo>
                      <a:pt x="176" y="100"/>
                      <a:pt x="176" y="100"/>
                      <a:pt x="176" y="100"/>
                    </a:cubicBezTo>
                    <a:cubicBezTo>
                      <a:pt x="180" y="64"/>
                      <a:pt x="180" y="64"/>
                      <a:pt x="180" y="64"/>
                    </a:cubicBezTo>
                    <a:cubicBezTo>
                      <a:pt x="189" y="64"/>
                      <a:pt x="189" y="64"/>
                      <a:pt x="189" y="64"/>
                    </a:cubicBezTo>
                    <a:lnTo>
                      <a:pt x="192" y="100"/>
                    </a:lnTo>
                    <a:close/>
                    <a:moveTo>
                      <a:pt x="184" y="341"/>
                    </a:moveTo>
                    <a:cubicBezTo>
                      <a:pt x="134" y="341"/>
                      <a:pt x="89" y="318"/>
                      <a:pt x="61" y="281"/>
                    </a:cubicBezTo>
                    <a:cubicBezTo>
                      <a:pt x="154" y="243"/>
                      <a:pt x="154" y="243"/>
                      <a:pt x="154" y="243"/>
                    </a:cubicBezTo>
                    <a:cubicBezTo>
                      <a:pt x="133" y="232"/>
                      <a:pt x="119" y="210"/>
                      <a:pt x="119" y="185"/>
                    </a:cubicBezTo>
                    <a:cubicBezTo>
                      <a:pt x="119" y="184"/>
                      <a:pt x="119" y="183"/>
                      <a:pt x="119" y="182"/>
                    </a:cubicBezTo>
                    <a:cubicBezTo>
                      <a:pt x="39" y="244"/>
                      <a:pt x="39" y="244"/>
                      <a:pt x="39" y="244"/>
                    </a:cubicBezTo>
                    <a:cubicBezTo>
                      <a:pt x="32" y="226"/>
                      <a:pt x="28" y="206"/>
                      <a:pt x="28" y="185"/>
                    </a:cubicBezTo>
                    <a:cubicBezTo>
                      <a:pt x="28" y="106"/>
                      <a:pt x="87" y="41"/>
                      <a:pt x="163" y="30"/>
                    </a:cubicBezTo>
                    <a:cubicBezTo>
                      <a:pt x="149" y="130"/>
                      <a:pt x="149" y="130"/>
                      <a:pt x="149" y="130"/>
                    </a:cubicBezTo>
                    <a:cubicBezTo>
                      <a:pt x="159" y="124"/>
                      <a:pt x="171" y="120"/>
                      <a:pt x="184" y="120"/>
                    </a:cubicBezTo>
                    <a:cubicBezTo>
                      <a:pt x="197" y="120"/>
                      <a:pt x="209" y="124"/>
                      <a:pt x="219" y="130"/>
                    </a:cubicBezTo>
                    <a:cubicBezTo>
                      <a:pt x="206" y="30"/>
                      <a:pt x="206" y="30"/>
                      <a:pt x="206" y="30"/>
                    </a:cubicBezTo>
                    <a:cubicBezTo>
                      <a:pt x="282" y="41"/>
                      <a:pt x="341" y="106"/>
                      <a:pt x="341" y="185"/>
                    </a:cubicBezTo>
                    <a:cubicBezTo>
                      <a:pt x="341" y="206"/>
                      <a:pt x="336" y="226"/>
                      <a:pt x="329" y="244"/>
                    </a:cubicBezTo>
                    <a:cubicBezTo>
                      <a:pt x="249" y="182"/>
                      <a:pt x="249" y="182"/>
                      <a:pt x="249" y="182"/>
                    </a:cubicBezTo>
                    <a:cubicBezTo>
                      <a:pt x="250" y="183"/>
                      <a:pt x="250" y="184"/>
                      <a:pt x="250" y="185"/>
                    </a:cubicBezTo>
                    <a:cubicBezTo>
                      <a:pt x="250" y="210"/>
                      <a:pt x="235" y="232"/>
                      <a:pt x="215" y="243"/>
                    </a:cubicBezTo>
                    <a:cubicBezTo>
                      <a:pt x="308" y="281"/>
                      <a:pt x="308" y="281"/>
                      <a:pt x="308" y="281"/>
                    </a:cubicBezTo>
                    <a:cubicBezTo>
                      <a:pt x="279" y="318"/>
                      <a:pt x="234" y="341"/>
                      <a:pt x="184" y="341"/>
                    </a:cubicBezTo>
                    <a:close/>
                    <a:moveTo>
                      <a:pt x="77" y="242"/>
                    </a:moveTo>
                    <a:cubicBezTo>
                      <a:pt x="107" y="220"/>
                      <a:pt x="107" y="220"/>
                      <a:pt x="107" y="220"/>
                    </a:cubicBezTo>
                    <a:cubicBezTo>
                      <a:pt x="115" y="234"/>
                      <a:pt x="115" y="234"/>
                      <a:pt x="115" y="234"/>
                    </a:cubicBezTo>
                    <a:cubicBezTo>
                      <a:pt x="81" y="250"/>
                      <a:pt x="81" y="250"/>
                      <a:pt x="81" y="250"/>
                    </a:cubicBezTo>
                    <a:lnTo>
                      <a:pt x="77" y="242"/>
                    </a:lnTo>
                    <a:close/>
                    <a:moveTo>
                      <a:pt x="292" y="242"/>
                    </a:moveTo>
                    <a:cubicBezTo>
                      <a:pt x="287" y="250"/>
                      <a:pt x="287" y="250"/>
                      <a:pt x="287" y="250"/>
                    </a:cubicBezTo>
                    <a:cubicBezTo>
                      <a:pt x="254" y="234"/>
                      <a:pt x="254" y="234"/>
                      <a:pt x="254" y="234"/>
                    </a:cubicBezTo>
                    <a:cubicBezTo>
                      <a:pt x="262" y="220"/>
                      <a:pt x="262" y="220"/>
                      <a:pt x="262" y="220"/>
                    </a:cubicBezTo>
                    <a:lnTo>
                      <a:pt x="292"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29"/>
              <p:cNvSpPr>
                <a:spLocks noEditPoints="1"/>
              </p:cNvSpPr>
              <p:nvPr/>
            </p:nvSpPr>
            <p:spPr bwMode="auto">
              <a:xfrm>
                <a:off x="6851651" y="806451"/>
                <a:ext cx="312738" cy="315913"/>
              </a:xfrm>
              <a:custGeom>
                <a:avLst/>
                <a:gdLst>
                  <a:gd name="T0" fmla="*/ 119 w 119"/>
                  <a:gd name="T1" fmla="*/ 60 h 120"/>
                  <a:gd name="T2" fmla="*/ 59 w 119"/>
                  <a:gd name="T3" fmla="*/ 0 h 120"/>
                  <a:gd name="T4" fmla="*/ 0 w 119"/>
                  <a:gd name="T5" fmla="*/ 60 h 120"/>
                  <a:gd name="T6" fmla="*/ 59 w 119"/>
                  <a:gd name="T7" fmla="*/ 120 h 120"/>
                  <a:gd name="T8" fmla="*/ 119 w 119"/>
                  <a:gd name="T9" fmla="*/ 60 h 120"/>
                  <a:gd name="T10" fmla="*/ 59 w 119"/>
                  <a:gd name="T11" fmla="*/ 98 h 120"/>
                  <a:gd name="T12" fmla="*/ 22 w 119"/>
                  <a:gd name="T13" fmla="*/ 60 h 120"/>
                  <a:gd name="T14" fmla="*/ 59 w 119"/>
                  <a:gd name="T15" fmla="*/ 23 h 120"/>
                  <a:gd name="T16" fmla="*/ 97 w 119"/>
                  <a:gd name="T17" fmla="*/ 60 h 120"/>
                  <a:gd name="T18" fmla="*/ 59 w 119"/>
                  <a:gd name="T19"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119" y="60"/>
                    </a:moveTo>
                    <a:cubicBezTo>
                      <a:pt x="119" y="27"/>
                      <a:pt x="92" y="0"/>
                      <a:pt x="59" y="0"/>
                    </a:cubicBezTo>
                    <a:cubicBezTo>
                      <a:pt x="26" y="0"/>
                      <a:pt x="0" y="27"/>
                      <a:pt x="0" y="60"/>
                    </a:cubicBezTo>
                    <a:cubicBezTo>
                      <a:pt x="0" y="93"/>
                      <a:pt x="26" y="120"/>
                      <a:pt x="59" y="120"/>
                    </a:cubicBezTo>
                    <a:cubicBezTo>
                      <a:pt x="92" y="120"/>
                      <a:pt x="119" y="93"/>
                      <a:pt x="119" y="60"/>
                    </a:cubicBezTo>
                    <a:close/>
                    <a:moveTo>
                      <a:pt x="59" y="98"/>
                    </a:moveTo>
                    <a:cubicBezTo>
                      <a:pt x="39" y="98"/>
                      <a:pt x="22" y="81"/>
                      <a:pt x="22" y="60"/>
                    </a:cubicBezTo>
                    <a:cubicBezTo>
                      <a:pt x="22" y="39"/>
                      <a:pt x="39" y="23"/>
                      <a:pt x="59" y="23"/>
                    </a:cubicBezTo>
                    <a:cubicBezTo>
                      <a:pt x="80" y="23"/>
                      <a:pt x="97" y="39"/>
                      <a:pt x="97" y="60"/>
                    </a:cubicBezTo>
                    <a:cubicBezTo>
                      <a:pt x="97" y="81"/>
                      <a:pt x="80" y="98"/>
                      <a:pt x="5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030"/>
              <p:cNvSpPr>
                <a:spLocks noChangeArrowheads="1"/>
              </p:cNvSpPr>
              <p:nvPr/>
            </p:nvSpPr>
            <p:spPr bwMode="auto">
              <a:xfrm>
                <a:off x="6923089" y="881063"/>
                <a:ext cx="168275"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0" name="组合 99"/>
          <p:cNvGrpSpPr/>
          <p:nvPr/>
        </p:nvGrpSpPr>
        <p:grpSpPr>
          <a:xfrm>
            <a:off x="740230" y="4398058"/>
            <a:ext cx="5486400" cy="1462073"/>
            <a:chOff x="740230" y="3817498"/>
            <a:chExt cx="5486400" cy="1462073"/>
          </a:xfrm>
        </p:grpSpPr>
        <p:sp>
          <p:nvSpPr>
            <p:cNvPr id="101" name="圆角矩形 100"/>
            <p:cNvSpPr/>
            <p:nvPr/>
          </p:nvSpPr>
          <p:spPr>
            <a:xfrm>
              <a:off x="740230" y="3817498"/>
              <a:ext cx="5486400"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2" name="矩形 101"/>
            <p:cNvSpPr/>
            <p:nvPr/>
          </p:nvSpPr>
          <p:spPr>
            <a:xfrm>
              <a:off x="2566297" y="3969497"/>
              <a:ext cx="3416320" cy="1158074"/>
            </a:xfrm>
            <a:prstGeom prst="rect">
              <a:avLst/>
            </a:prstGeom>
          </p:spPr>
          <p:txBody>
            <a:bodyPr wrap="none">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强极则辱，情深不</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寿</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激情，不要透支生命</a:t>
              </a:r>
            </a:p>
          </p:txBody>
        </p:sp>
        <p:sp>
          <p:nvSpPr>
            <p:cNvPr id="103" name="Freeform 999"/>
            <p:cNvSpPr>
              <a:spLocks noChangeAspect="1"/>
            </p:cNvSpPr>
            <p:nvPr/>
          </p:nvSpPr>
          <p:spPr bwMode="auto">
            <a:xfrm>
              <a:off x="1079851" y="3985680"/>
              <a:ext cx="864000" cy="1125709"/>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3693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87945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814337"/>
      </p:ext>
    </p:extLst>
  </p:cSld>
  <p:clrMapOvr>
    <a:masterClrMapping/>
  </p:clrMapOvr>
  <p:transition>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028876" y="4346954"/>
            <a:ext cx="3580194" cy="1200329"/>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今天所说的</a:t>
            </a:r>
            <a:r>
              <a:rPr lang="zh-CN" altLang="en-US" sz="2400" dirty="0" smtClean="0">
                <a:solidFill>
                  <a:srgbClr val="FF9400"/>
                </a:solidFill>
                <a:latin typeface="华文中宋" panose="02010600040101010101" pitchFamily="2" charset="-122"/>
                <a:ea typeface="华文中宋" panose="02010600040101010101" pitchFamily="2" charset="-122"/>
              </a:rPr>
              <a:t>激情</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                  不是指</a:t>
            </a:r>
            <a:r>
              <a:rPr lang="zh-CN" altLang="en-US" sz="2400" dirty="0" smtClean="0">
                <a:solidFill>
                  <a:srgbClr val="FF9400"/>
                </a:solidFill>
                <a:latin typeface="华文中宋" panose="02010600040101010101" pitchFamily="2" charset="-122"/>
                <a:ea typeface="华文中宋" panose="02010600040101010101" pitchFamily="2" charset="-122"/>
              </a:rPr>
              <a:t>过激行为</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5530479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268198" y="728229"/>
            <a:ext cx="3580194" cy="646331"/>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latin typeface="华文中宋" panose="02010600040101010101" pitchFamily="2" charset="-122"/>
                <a:ea typeface="华文中宋" panose="02010600040101010101" pitchFamily="2" charset="-122"/>
              </a:rPr>
              <a:t>湿身诱惑</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68743259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9337162" y="509594"/>
            <a:ext cx="2500612" cy="580928"/>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干柴烈火</a:t>
            </a:r>
            <a:endParaRPr lang="en-US" altLang="zh-CN"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94258187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8611806" y="3471428"/>
            <a:ext cx="3580194" cy="646331"/>
          </a:xfrm>
          <a:prstGeom prst="rect">
            <a:avLst/>
          </a:prstGeom>
        </p:spPr>
        <p:txBody>
          <a:bodyPr wrap="square">
            <a:spAutoFit/>
          </a:bodyPr>
          <a:lstStyle/>
          <a:p>
            <a:pPr>
              <a:lnSpc>
                <a:spcPct val="150000"/>
              </a:lnSpc>
            </a:pPr>
            <a:r>
              <a:rPr lang="zh-CN" altLang="en-US" dirty="0">
                <a:solidFill>
                  <a:schemeClr val="bg1"/>
                </a:solidFill>
                <a:latin typeface="华文中宋" panose="02010600040101010101" pitchFamily="2" charset="-122"/>
                <a:ea typeface="华文中宋" panose="02010600040101010101" pitchFamily="2" charset="-122"/>
              </a:rPr>
              <a:t>更</a:t>
            </a:r>
            <a:r>
              <a:rPr lang="zh-CN" altLang="en-US" dirty="0" smtClean="0">
                <a:solidFill>
                  <a:schemeClr val="bg1"/>
                </a:solidFill>
                <a:latin typeface="华文中宋" panose="02010600040101010101" pitchFamily="2" charset="-122"/>
                <a:ea typeface="华文中宋" panose="02010600040101010101" pitchFamily="2" charset="-122"/>
              </a:rPr>
              <a:t>不是</a:t>
            </a:r>
            <a:r>
              <a:rPr lang="zh-CN" altLang="en-US" sz="2400" dirty="0" smtClean="0">
                <a:solidFill>
                  <a:srgbClr val="FF9400"/>
                </a:solidFill>
                <a:latin typeface="华文中宋" panose="02010600040101010101" pitchFamily="2" charset="-122"/>
                <a:ea typeface="华文中宋" panose="02010600040101010101" pitchFamily="2" charset="-122"/>
              </a:rPr>
              <a:t>放纵欲望</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80676506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13"/>
          <p:cNvSpPr/>
          <p:nvPr/>
        </p:nvSpPr>
        <p:spPr>
          <a:xfrm>
            <a:off x="1410982" y="5530830"/>
            <a:ext cx="5150456" cy="432000"/>
          </a:xfrm>
          <a:prstGeom prst="rect">
            <a:avLst/>
          </a:prstGeom>
          <a:solidFill>
            <a:srgbClr val="FF94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1395459" y="2164313"/>
            <a:ext cx="7278983" cy="3216265"/>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而是指</a:t>
            </a:r>
            <a:endParaRPr lang="en-US" altLang="zh-CN" dirty="0" smtClean="0">
              <a:solidFill>
                <a:schemeClr val="bg1"/>
              </a:solidFill>
              <a:latin typeface="华文中宋" panose="02010600040101010101" pitchFamily="2" charset="-122"/>
              <a:ea typeface="华文中宋" panose="02010600040101010101" pitchFamily="2"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振奋的精神</a:t>
            </a:r>
            <a:endParaRPr lang="en-US" altLang="zh-CN" sz="8000" b="1" dirty="0" smtClean="0">
              <a:solidFill>
                <a:srgbClr val="FF9400"/>
              </a:solidFill>
              <a:latin typeface="微软雅黑" panose="020B0503020204020204" pitchFamily="34" charset="-122"/>
              <a:ea typeface="微软雅黑" panose="020B0503020204020204" pitchFamily="34"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奋发的状态</a:t>
            </a:r>
            <a:endParaRPr lang="en-US" altLang="zh-CN" sz="8000" b="1" dirty="0">
              <a:solidFill>
                <a:srgbClr val="FF9400"/>
              </a:solidFill>
              <a:latin typeface="微软雅黑" panose="020B0503020204020204" pitchFamily="34" charset="-122"/>
              <a:ea typeface="微软雅黑" panose="020B0503020204020204" pitchFamily="34" charset="-122"/>
            </a:endParaRPr>
          </a:p>
        </p:txBody>
      </p:sp>
      <p:sp>
        <p:nvSpPr>
          <p:cNvPr id="2" name="矩形 1"/>
          <p:cNvSpPr/>
          <p:nvPr/>
        </p:nvSpPr>
        <p:spPr>
          <a:xfrm>
            <a:off x="1511651" y="5562164"/>
            <a:ext cx="4949118" cy="369332"/>
          </a:xfrm>
          <a:prstGeom prst="rect">
            <a:avLst/>
          </a:prstGeom>
        </p:spPr>
        <p:txBody>
          <a:bodyPr wrap="squar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人在激情的支配</a:t>
            </a:r>
            <a:r>
              <a:rPr lang="zh-CN" altLang="en-US" dirty="0" smtClean="0">
                <a:solidFill>
                  <a:schemeClr val="bg1"/>
                </a:solidFill>
                <a:latin typeface="微软雅黑 Light" panose="020B0502040204020203" pitchFamily="34" charset="-122"/>
                <a:ea typeface="微软雅黑 Light" panose="020B0502040204020203" pitchFamily="34" charset="-122"/>
              </a:rPr>
              <a:t>下，常</a:t>
            </a:r>
            <a:r>
              <a:rPr lang="zh-CN" altLang="en-US" dirty="0">
                <a:solidFill>
                  <a:schemeClr val="bg1"/>
                </a:solidFill>
                <a:latin typeface="微软雅黑 Light" panose="020B0502040204020203" pitchFamily="34" charset="-122"/>
                <a:ea typeface="微软雅黑 Light" panose="020B0502040204020203" pitchFamily="34" charset="-122"/>
              </a:rPr>
              <a:t>能调动身心的巨大</a:t>
            </a:r>
            <a:r>
              <a:rPr lang="zh-CN" altLang="en-US" dirty="0" smtClean="0">
                <a:solidFill>
                  <a:schemeClr val="bg1"/>
                </a:solidFill>
                <a:latin typeface="微软雅黑 Light" panose="020B0502040204020203" pitchFamily="34" charset="-122"/>
                <a:ea typeface="微软雅黑 Light" panose="020B0502040204020203" pitchFamily="34" charset="-122"/>
              </a:rPr>
              <a:t>潜力</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247637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97755" y="2075115"/>
            <a:ext cx="3580194" cy="1126462"/>
          </a:xfrm>
          <a:prstGeom prst="rect">
            <a:avLst/>
          </a:prstGeom>
        </p:spPr>
        <p:txBody>
          <a:bodyPr wrap="square">
            <a:spAutoFit/>
          </a:bodyPr>
          <a:lstStyle/>
          <a:p>
            <a:pPr>
              <a:lnSpc>
                <a:spcPct val="120000"/>
              </a:lnSpc>
            </a:pP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空虚</a:t>
            </a: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乏味 </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百无聊赖</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干什么都提不起精神</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活像寡淡的白开水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173041" y="1449915"/>
            <a:ext cx="1766830" cy="584775"/>
          </a:xfrm>
          <a:prstGeom prst="rect">
            <a:avLst/>
          </a:prstGeom>
          <a:noFill/>
        </p:spPr>
        <p:txBody>
          <a:bodyPr wrap="none" rtlCol="0">
            <a:spAutoFit/>
          </a:bodyPr>
          <a:lstStyle/>
          <a:p>
            <a:r>
              <a:rPr lang="zh-CN" altLang="en-US" sz="3200" dirty="0" smtClean="0">
                <a:solidFill>
                  <a:schemeClr val="bg1"/>
                </a:solidFill>
                <a:latin typeface="华文中宋" panose="02010600040101010101" pitchFamily="2" charset="-122"/>
                <a:ea typeface="华文中宋" panose="02010600040101010101" pitchFamily="2" charset="-122"/>
              </a:rPr>
              <a:t>如果 </a:t>
            </a:r>
            <a:r>
              <a:rPr lang="en-US" altLang="zh-CN" sz="3200" dirty="0" smtClean="0">
                <a:solidFill>
                  <a:schemeClr val="bg1"/>
                </a:solidFill>
                <a:latin typeface="微软雅黑 Light" panose="020B0502040204020203" pitchFamily="34" charset="-122"/>
                <a:ea typeface="微软雅黑 Light" panose="020B0502040204020203" pitchFamily="34" charset="-122"/>
              </a:rPr>
              <a:t>· </a:t>
            </a:r>
            <a:r>
              <a:rPr lang="zh-CN" altLang="en-US" sz="3200" dirty="0" smtClean="0">
                <a:solidFill>
                  <a:schemeClr val="bg1"/>
                </a:solidFill>
                <a:latin typeface="华文中宋" panose="02010600040101010101" pitchFamily="2" charset="-122"/>
                <a:ea typeface="华文中宋" panose="02010600040101010101" pitchFamily="2" charset="-122"/>
              </a:rPr>
              <a:t>你</a:t>
            </a:r>
            <a:endParaRPr lang="zh-CN" altLang="en-US" sz="3200" dirty="0">
              <a:solidFill>
                <a:schemeClr val="bg1"/>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0051955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06D3E"/>
        </a:solidFill>
        <a:ln w="28575">
          <a:solidFill>
            <a:schemeClr val="bg1"/>
          </a:solidFill>
        </a:ln>
      </a:spPr>
      <a:bodyPr rtlCol="0" anchor="ctr"/>
      <a:lstStyle>
        <a:defPPr algn="ctr">
          <a:defRPr sz="48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2752</TotalTime>
  <Words>754</Words>
  <Application>Microsoft Office PowerPoint</Application>
  <PresentationFormat>自定义</PresentationFormat>
  <Paragraphs>105</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 Tong</dc:creator>
  <cp:lastModifiedBy>仝德志</cp:lastModifiedBy>
  <cp:revision>1047</cp:revision>
  <dcterms:created xsi:type="dcterms:W3CDTF">2014-04-05T12:30:57Z</dcterms:created>
  <dcterms:modified xsi:type="dcterms:W3CDTF">2014-05-03T10:40:43Z</dcterms:modified>
</cp:coreProperties>
</file>