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sldIdLst>
    <p:sldId id="261" r:id="rId3"/>
    <p:sldId id="262" r:id="rId4"/>
    <p:sldId id="264" r:id="rId5"/>
    <p:sldId id="270" r:id="rId6"/>
    <p:sldId id="267" r:id="rId7"/>
    <p:sldId id="277" r:id="rId8"/>
    <p:sldId id="287" r:id="rId9"/>
    <p:sldId id="288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2123"/>
    <a:srgbClr val="663300"/>
    <a:srgbClr val="7D1340"/>
    <a:srgbClr val="E2324F"/>
    <a:srgbClr val="D3BC8A"/>
    <a:srgbClr val="E1C9B2"/>
    <a:srgbClr val="6B0F1F"/>
    <a:srgbClr val="B61A34"/>
    <a:srgbClr val="BD1D62"/>
    <a:srgbClr val="A95D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15539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589930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7324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86917"/>
            <a:ext cx="2051050" cy="467915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4" y="86917"/>
            <a:ext cx="6003925" cy="467915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2326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1087" r="2475" b="108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" y="-819"/>
            <a:ext cx="3132787" cy="63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805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113" y="-20241"/>
            <a:ext cx="9282113" cy="498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42132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2453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6081939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735806"/>
            <a:ext cx="4027487" cy="40302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0302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7525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6064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36136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79931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1087" r="2475" b="108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" y="-819"/>
            <a:ext cx="3132787" cy="63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3" descr="C:\Users\Jlien\Desktop\未标题-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451"/>
            <a:ext cx="9180512" cy="443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9"/>
          <p:cNvSpPr/>
          <p:nvPr userDrawn="1"/>
        </p:nvSpPr>
        <p:spPr>
          <a:xfrm>
            <a:off x="107504" y="771550"/>
            <a:ext cx="8928992" cy="4176463"/>
          </a:xfrm>
          <a:prstGeom prst="roundRect">
            <a:avLst>
              <a:gd name="adj" fmla="val 9190"/>
            </a:avLst>
          </a:prstGeom>
          <a:solidFill>
            <a:srgbClr val="E1C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86917"/>
            <a:ext cx="8207375" cy="486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030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</a:p>
        </p:txBody>
      </p:sp>
    </p:spTree>
    <p:extLst>
      <p:ext uri="{BB962C8B-B14F-4D97-AF65-F5344CB8AC3E}">
        <p14:creationId xmlns:p14="http://schemas.microsoft.com/office/powerpoint/2010/main" val="100863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微软雅黑" pitchFamily="34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微软雅黑" pitchFamily="34" charset="-122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  <a:cs typeface="微软雅黑" pitchFamily="3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  <a:cs typeface="微软雅黑" pitchFamily="34" charset="-122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微软雅黑" pitchFamily="3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微软雅黑" pitchFamily="34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10" Type="http://schemas.openxmlformats.org/officeDocument/2006/relationships/image" Target="../media/image2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12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23.png"/><Relationship Id="rId5" Type="http://schemas.openxmlformats.org/officeDocument/2006/relationships/image" Target="../media/image32.png"/><Relationship Id="rId10" Type="http://schemas.openxmlformats.org/officeDocument/2006/relationships/image" Target="../media/image22.pn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r="1419"/>
          <a:stretch/>
        </p:blipFill>
        <p:spPr bwMode="auto">
          <a:xfrm>
            <a:off x="-101600" y="-57150"/>
            <a:ext cx="93472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 descr="C:\Users\Jlien\Desktop\未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39" y="131663"/>
            <a:ext cx="9213451" cy="4960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Jlien\Desktop\未标题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45" y="383308"/>
            <a:ext cx="8840743" cy="442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Jlien\Desktop\未标题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3" y="638451"/>
            <a:ext cx="4048125" cy="37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Jlien\Desktop\未标题-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9392"/>
            <a:ext cx="3978275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Jlien\Desktop\未标题-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306" y="663733"/>
            <a:ext cx="4751388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4" descr="C:\Users\Jlien\Desktop\未标题-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96307" y="3316708"/>
            <a:ext cx="4751388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Users\Jlien\Desktop\001[转换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99" y="3433119"/>
            <a:ext cx="339202" cy="33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C:\Users\Jlien\Desktop\001[转换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99" y="1077973"/>
            <a:ext cx="339202" cy="33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03848" y="4465444"/>
            <a:ext cx="3036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alpha val="59000"/>
                  </a:schemeClr>
                </a:solidFill>
                <a:latin typeface="蒙纳简漫画体" pitchFamily="2" charset="-120"/>
                <a:ea typeface="蒙纳简漫画体" pitchFamily="2" charset="-120"/>
              </a:rPr>
              <a:t>Design By Jlien</a:t>
            </a:r>
            <a:endParaRPr lang="zh-CN" altLang="en-US" sz="1600" dirty="0">
              <a:solidFill>
                <a:schemeClr val="bg1">
                  <a:alpha val="59000"/>
                </a:schemeClr>
              </a:solidFill>
              <a:latin typeface="蒙纳简漫画体" pitchFamily="2" charset="-120"/>
              <a:ea typeface="蒙纳简漫画体" pitchFamily="2" charset="-12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21672" y="4496221"/>
            <a:ext cx="146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alpha val="59000"/>
                  </a:schemeClr>
                </a:solidFill>
                <a:latin typeface="蒙纳简漫画体" pitchFamily="2" charset="-120"/>
                <a:ea typeface="蒙纳简漫画体" pitchFamily="2" charset="-120"/>
              </a:rPr>
              <a:t>QQ: 522432070</a:t>
            </a:r>
            <a:endParaRPr lang="zh-CN" altLang="en-US" sz="1400" dirty="0">
              <a:solidFill>
                <a:schemeClr val="bg1">
                  <a:alpha val="59000"/>
                </a:schemeClr>
              </a:solidFill>
              <a:latin typeface="蒙纳简漫画体" pitchFamily="2" charset="-120"/>
              <a:ea typeface="蒙纳简漫画体" pitchFamily="2" charset="-12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41" y="1574958"/>
            <a:ext cx="7805490" cy="159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24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r="1419"/>
          <a:stretch/>
        </p:blipFill>
        <p:spPr bwMode="auto">
          <a:xfrm>
            <a:off x="-101600" y="-57150"/>
            <a:ext cx="93472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 descr="C:\Users\Jlien\Desktop\未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39" y="638451"/>
            <a:ext cx="9213451" cy="445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72496" y="771550"/>
            <a:ext cx="8964000" cy="4176463"/>
          </a:xfrm>
          <a:prstGeom prst="roundRect">
            <a:avLst>
              <a:gd name="adj" fmla="val 9190"/>
            </a:avLst>
          </a:prstGeom>
          <a:solidFill>
            <a:srgbClr val="E1C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39" y="-819"/>
            <a:ext cx="3132787" cy="63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321580" y="1621317"/>
            <a:ext cx="388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2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55887" y="1553434"/>
            <a:ext cx="15712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andelGotDLig" pitchFamily="34" charset="0"/>
                <a:ea typeface="微软雅黑" pitchFamily="34" charset="-122"/>
              </a:rPr>
              <a:t>经营理念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HandelGotDLig" pitchFamily="34" charset="0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Idea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55887" y="2109007"/>
            <a:ext cx="18362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波尔多简介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Bordeaux Introduction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55887" y="2664580"/>
            <a:ext cx="20313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独立酿酒者联合会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Vigneron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Independent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220072" y="1998644"/>
            <a:ext cx="3131319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555339" y="1451975"/>
            <a:ext cx="3796052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519054" y="2545313"/>
            <a:ext cx="2832337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575296" y="3091982"/>
            <a:ext cx="277609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413348" y="1633003"/>
            <a:ext cx="275504" cy="216024"/>
            <a:chOff x="1571731" y="2497513"/>
            <a:chExt cx="275504" cy="216024"/>
          </a:xfrm>
        </p:grpSpPr>
        <p:sp>
          <p:nvSpPr>
            <p:cNvPr id="35" name="燕尾形 34"/>
            <p:cNvSpPr/>
            <p:nvPr/>
          </p:nvSpPr>
          <p:spPr>
            <a:xfrm>
              <a:off x="1571731" y="2497513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1703219" y="2497513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13348" y="2185660"/>
            <a:ext cx="275504" cy="216024"/>
            <a:chOff x="1571731" y="3097609"/>
            <a:chExt cx="275504" cy="216024"/>
          </a:xfrm>
        </p:grpSpPr>
        <p:sp>
          <p:nvSpPr>
            <p:cNvPr id="39" name="燕尾形 38"/>
            <p:cNvSpPr/>
            <p:nvPr/>
          </p:nvSpPr>
          <p:spPr>
            <a:xfrm>
              <a:off x="1571731" y="3097609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1703219" y="3097609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13348" y="2738317"/>
            <a:ext cx="275504" cy="216024"/>
            <a:chOff x="1571731" y="3604201"/>
            <a:chExt cx="275504" cy="216024"/>
          </a:xfrm>
        </p:grpSpPr>
        <p:sp>
          <p:nvSpPr>
            <p:cNvPr id="43" name="燕尾形 42"/>
            <p:cNvSpPr/>
            <p:nvPr/>
          </p:nvSpPr>
          <p:spPr>
            <a:xfrm>
              <a:off x="1571731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1703219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13348" y="1080346"/>
            <a:ext cx="275504" cy="216024"/>
            <a:chOff x="1571731" y="1912089"/>
            <a:chExt cx="275504" cy="216024"/>
          </a:xfrm>
        </p:grpSpPr>
        <p:sp>
          <p:nvSpPr>
            <p:cNvPr id="46" name="燕尾形 45"/>
            <p:cNvSpPr/>
            <p:nvPr/>
          </p:nvSpPr>
          <p:spPr>
            <a:xfrm>
              <a:off x="1571731" y="1912089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1703219" y="1912089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3755887" y="997861"/>
            <a:ext cx="11079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andelGotDLig" pitchFamily="34" charset="0"/>
                <a:ea typeface="微软雅黑" pitchFamily="34" charset="-122"/>
              </a:rPr>
              <a:t>About Us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HandelGotDLig" pitchFamily="34" charset="0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25588" y="2175136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3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319977" y="2728955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4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344022" y="1067498"/>
            <a:ext cx="343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1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83778" y="123478"/>
            <a:ext cx="21325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2400" b="1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55887" y="3220153"/>
            <a:ext cx="21589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酒庄城堡介绍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Wineries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Castle Introduced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796136" y="3638651"/>
            <a:ext cx="2555255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3413348" y="3290974"/>
            <a:ext cx="275504" cy="216024"/>
            <a:chOff x="1571731" y="3604201"/>
            <a:chExt cx="275504" cy="216024"/>
          </a:xfrm>
        </p:grpSpPr>
        <p:sp>
          <p:nvSpPr>
            <p:cNvPr id="54" name="燕尾形 53"/>
            <p:cNvSpPr/>
            <p:nvPr/>
          </p:nvSpPr>
          <p:spPr>
            <a:xfrm>
              <a:off x="1571731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1703219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8319977" y="3263374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5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755887" y="3775726"/>
            <a:ext cx="18194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产品与服务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Products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And Services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519054" y="4185320"/>
            <a:ext cx="2832337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3413348" y="3843631"/>
            <a:ext cx="275504" cy="216024"/>
            <a:chOff x="1571731" y="3604201"/>
            <a:chExt cx="275504" cy="216024"/>
          </a:xfrm>
        </p:grpSpPr>
        <p:sp>
          <p:nvSpPr>
            <p:cNvPr id="61" name="燕尾形 60"/>
            <p:cNvSpPr/>
            <p:nvPr/>
          </p:nvSpPr>
          <p:spPr>
            <a:xfrm>
              <a:off x="1571731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1703219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8319977" y="379810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6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755887" y="4331300"/>
            <a:ext cx="7761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End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3413348" y="4396289"/>
            <a:ext cx="275504" cy="216024"/>
            <a:chOff x="1571731" y="3604201"/>
            <a:chExt cx="275504" cy="216024"/>
          </a:xfrm>
        </p:grpSpPr>
        <p:sp>
          <p:nvSpPr>
            <p:cNvPr id="67" name="燕尾形 66"/>
            <p:cNvSpPr/>
            <p:nvPr/>
          </p:nvSpPr>
          <p:spPr>
            <a:xfrm>
              <a:off x="1571731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1703219" y="3604201"/>
              <a:ext cx="144016" cy="216024"/>
            </a:xfrm>
            <a:prstGeom prst="chevron">
              <a:avLst/>
            </a:prstGeom>
            <a:solidFill>
              <a:schemeClr val="tx1">
                <a:lumMod val="85000"/>
                <a:lumOff val="15000"/>
              </a:schemeClr>
            </a:solidFill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8319977" y="4352786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汉真广标" pitchFamily="49" charset="-122"/>
                <a:ea typeface="汉真广标" pitchFamily="49" charset="-122"/>
              </a:rPr>
              <a:t>7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532062" y="4731990"/>
            <a:ext cx="3819329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Jlien\Desktop\红酒美化\瓶子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71" y="915566"/>
            <a:ext cx="1563531" cy="398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32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50"/>
                            </p:stCondLst>
                            <p:childTnLst>
                              <p:par>
                                <p:cTn id="8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750"/>
                            </p:stCondLst>
                            <p:childTnLst>
                              <p:par>
                                <p:cTn id="10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25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750"/>
                            </p:stCondLst>
                            <p:childTnLst>
                              <p:par>
                                <p:cTn id="1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000"/>
                            </p:stCondLst>
                            <p:childTnLst>
                              <p:par>
                                <p:cTn id="1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750"/>
                            </p:stCondLst>
                            <p:childTnLst>
                              <p:par>
                                <p:cTn id="1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9000"/>
                            </p:stCondLst>
                            <p:childTnLst>
                              <p:par>
                                <p:cTn id="1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25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decel="100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decel="100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decel="100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decel="100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decel="100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 decel="100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1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1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5" grpId="0"/>
      <p:bldP spid="41" grpId="0"/>
      <p:bldP spid="41" grpId="1"/>
      <p:bldP spid="57" grpId="0"/>
      <p:bldP spid="57" grpId="1"/>
      <p:bldP spid="58" grpId="0"/>
      <p:bldP spid="58" grpId="1"/>
      <p:bldP spid="63" grpId="0"/>
      <p:bldP spid="63" grpId="1"/>
      <p:bldP spid="64" grpId="0"/>
      <p:bldP spid="64" grpId="1"/>
      <p:bldP spid="69" grpId="0"/>
      <p:bldP spid="6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C:\Users\Jlien\Desktop\未标题-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3" y="638451"/>
            <a:ext cx="4048125" cy="37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Jlien\Desktop\未标题-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9392"/>
            <a:ext cx="3978275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6012160" y="123478"/>
            <a:ext cx="3312368" cy="707886"/>
          </a:xfrm>
          <a:prstGeom prst="rect">
            <a:avLst/>
          </a:prstGeom>
          <a:noFill/>
        </p:spPr>
        <p:txBody>
          <a:bodyPr wrap="square" numCol="1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经营理念 </a:t>
            </a:r>
            <a:r>
              <a:rPr lang="en-US" altLang="zh-CN" sz="20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2000" b="1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b="1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51908" y="1519653"/>
            <a:ext cx="3420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直接进口原瓶 酒庄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酒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4312485" y="2215476"/>
            <a:ext cx="519027" cy="52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751908" y="2371311"/>
            <a:ext cx="3420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传播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酒庄酒文化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1908" y="3222969"/>
            <a:ext cx="3420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葡萄酒相关产品服务 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1908" y="4074626"/>
            <a:ext cx="3420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倡导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健康精致生活方式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47387">
            <a:off x="4307887" y="1471929"/>
            <a:ext cx="528221" cy="39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4" name="直接连接符 53"/>
          <p:cNvCxnSpPr/>
          <p:nvPr/>
        </p:nvCxnSpPr>
        <p:spPr>
          <a:xfrm>
            <a:off x="4607892" y="3579862"/>
            <a:ext cx="2700412" cy="0"/>
          </a:xfrm>
          <a:prstGeom prst="line">
            <a:avLst/>
          </a:prstGeom>
          <a:ln w="19050">
            <a:solidFill>
              <a:srgbClr val="6633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607892" y="2743398"/>
            <a:ext cx="2700412" cy="0"/>
          </a:xfrm>
          <a:prstGeom prst="line">
            <a:avLst/>
          </a:prstGeom>
          <a:ln w="19050">
            <a:solidFill>
              <a:srgbClr val="6633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607892" y="1891740"/>
            <a:ext cx="2700412" cy="0"/>
          </a:xfrm>
          <a:prstGeom prst="line">
            <a:avLst/>
          </a:prstGeom>
          <a:ln w="19050">
            <a:solidFill>
              <a:srgbClr val="6633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607892" y="4465444"/>
            <a:ext cx="2700412" cy="0"/>
          </a:xfrm>
          <a:prstGeom prst="line">
            <a:avLst/>
          </a:prstGeom>
          <a:ln w="19050">
            <a:solidFill>
              <a:srgbClr val="6633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6195">
            <a:off x="4408135" y="2979786"/>
            <a:ext cx="327727" cy="623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5574">
            <a:off x="4306490" y="3795884"/>
            <a:ext cx="602802" cy="69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229896" y="2617130"/>
            <a:ext cx="222424" cy="22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229896" y="3435846"/>
            <a:ext cx="222424" cy="22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229896" y="4354232"/>
            <a:ext cx="222424" cy="22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229896" y="1779662"/>
            <a:ext cx="222424" cy="22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6"/>
          <a:stretch/>
        </p:blipFill>
        <p:spPr bwMode="auto">
          <a:xfrm>
            <a:off x="72496" y="873266"/>
            <a:ext cx="1703593" cy="406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9324528" y="2839554"/>
            <a:ext cx="144016" cy="236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77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flip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3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5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5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5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3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900"/>
                            </p:stCondLst>
                            <p:childTnLst>
                              <p:par>
                                <p:cTn id="8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25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6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4" grpId="0"/>
      <p:bldP spid="5" grpId="0"/>
      <p:bldP spid="6" grpId="0"/>
      <p:bldP spid="7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内容占位符 3" descr="carte_-bordela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398" y="318470"/>
            <a:ext cx="7415970" cy="10259758"/>
          </a:xfrm>
          <a:prstGeom prst="rect">
            <a:avLst/>
          </a:prstGeom>
        </p:spPr>
      </p:pic>
      <p:pic>
        <p:nvPicPr>
          <p:cNvPr id="26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r="1419" b="93323"/>
          <a:stretch/>
        </p:blipFill>
        <p:spPr bwMode="auto">
          <a:xfrm>
            <a:off x="-101600" y="-57150"/>
            <a:ext cx="9347200" cy="35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t="95704" r="1419"/>
          <a:stretch/>
        </p:blipFill>
        <p:spPr bwMode="auto">
          <a:xfrm>
            <a:off x="-101600" y="4974770"/>
            <a:ext cx="9347200" cy="225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t="-1" r="1419" b="71806"/>
          <a:stretch/>
        </p:blipFill>
        <p:spPr bwMode="auto">
          <a:xfrm>
            <a:off x="-101600" y="-57150"/>
            <a:ext cx="9347200" cy="1482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3" descr="C:\Users\Jlien\Desktop\未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37" y="1203599"/>
            <a:ext cx="7848872" cy="394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波尔多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" y="1262544"/>
            <a:ext cx="7704274" cy="3829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0072" y="123478"/>
            <a:ext cx="4032448" cy="707886"/>
          </a:xfrm>
          <a:prstGeom prst="rect">
            <a:avLst/>
          </a:prstGeom>
          <a:noFill/>
        </p:spPr>
        <p:txBody>
          <a:bodyPr wrap="square" numCol="1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波尔多介绍 </a:t>
            </a:r>
            <a:r>
              <a:rPr lang="en-US" altLang="zh-CN" sz="20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Bordeaux</a:t>
            </a:r>
            <a:r>
              <a:rPr lang="en-US" altLang="zh-CN" sz="1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Introduction</a:t>
            </a:r>
            <a:endParaRPr lang="zh-CN" altLang="en-US" sz="1100" b="1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b="1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9792" y="1635646"/>
            <a:ext cx="4896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gradFill>
                  <a:gsLst>
                    <a:gs pos="100000">
                      <a:srgbClr val="7D1340"/>
                    </a:gs>
                    <a:gs pos="0">
                      <a:srgbClr val="B61A34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“上帝疼爱波尔多，给他好葡萄酒”</a:t>
            </a:r>
            <a:endParaRPr lang="zh-CN" altLang="zh-CN" dirty="0">
              <a:gradFill>
                <a:gsLst>
                  <a:gs pos="100000">
                    <a:srgbClr val="7D1340"/>
                  </a:gs>
                  <a:gs pos="0">
                    <a:srgbClr val="B61A34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42062" y="1425302"/>
            <a:ext cx="3429001" cy="365125"/>
            <a:chOff x="3442062" y="1425302"/>
            <a:chExt cx="3429001" cy="365125"/>
          </a:xfrm>
        </p:grpSpPr>
        <p:pic>
          <p:nvPicPr>
            <p:cNvPr id="2050" name="Picture 2" descr="C:\Users\Jlien\Desktop\红酒美化\金纲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3" t="17714"/>
            <a:stretch/>
          </p:blipFill>
          <p:spPr bwMode="auto">
            <a:xfrm>
              <a:off x="3442062" y="1617707"/>
              <a:ext cx="1690325" cy="45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Jlien\Desktop\红酒美化\苗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5698" y="1425302"/>
              <a:ext cx="512763" cy="365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Jlien\Desktop\红酒美化\金纲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72" t="-2" b="-2"/>
            <a:stretch/>
          </p:blipFill>
          <p:spPr bwMode="auto">
            <a:xfrm flipH="1">
              <a:off x="5423047" y="1607864"/>
              <a:ext cx="1448016" cy="55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Picture 4" descr="C:\Users\Jlien\Desktop\红酒美化\金刚金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" t="-121542" r="16230" b="-7"/>
          <a:stretch/>
        </p:blipFill>
        <p:spPr bwMode="auto">
          <a:xfrm>
            <a:off x="3442062" y="1980886"/>
            <a:ext cx="3429001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596336" y="1275606"/>
            <a:ext cx="1891988" cy="2878258"/>
            <a:chOff x="7671139" y="1275606"/>
            <a:chExt cx="1891988" cy="2878258"/>
          </a:xfrm>
        </p:grpSpPr>
        <p:grpSp>
          <p:nvGrpSpPr>
            <p:cNvPr id="11" name="组合 10"/>
            <p:cNvGrpSpPr/>
            <p:nvPr/>
          </p:nvGrpSpPr>
          <p:grpSpPr>
            <a:xfrm>
              <a:off x="7812360" y="1425302"/>
              <a:ext cx="1750767" cy="2653933"/>
              <a:chOff x="7812360" y="1425302"/>
              <a:chExt cx="1750767" cy="2653933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7834935" y="1425302"/>
                <a:ext cx="1728192" cy="2653933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100000">
                    <a:srgbClr val="D9BC9F"/>
                  </a:gs>
                  <a:gs pos="0">
                    <a:srgbClr val="E1C9B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812360" y="1477689"/>
                <a:ext cx="1482643" cy="2462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400" b="1" dirty="0">
                    <a:gradFill flip="none" rotWithShape="1">
                      <a:gsLst>
                        <a:gs pos="0">
                          <a:srgbClr val="7D1340">
                            <a:shade val="30000"/>
                            <a:satMod val="115000"/>
                          </a:srgbClr>
                        </a:gs>
                        <a:gs pos="50000">
                          <a:srgbClr val="7D1340">
                            <a:shade val="67500"/>
                            <a:satMod val="115000"/>
                          </a:srgbClr>
                        </a:gs>
                        <a:gs pos="100000">
                          <a:srgbClr val="7D1340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atin typeface="微软雅黑" pitchFamily="34" charset="-122"/>
                    <a:ea typeface="微软雅黑" pitchFamily="34" charset="-122"/>
                  </a:rPr>
                  <a:t>波尔多</a:t>
                </a:r>
                <a:r>
                  <a:rPr lang="zh-CN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实在是太有名了，很多人第一次听说的法国葡萄酒产地就是波尔多</a:t>
                </a: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!</a:t>
                </a:r>
                <a:r>
                  <a:rPr lang="zh-CN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波尔多这个位于法国西南部的港口城市，因其得天独厚的自然环境，在法国</a:t>
                </a:r>
                <a:r>
                  <a:rPr lang="zh-CN" altLang="zh-CN" sz="1400" b="1" dirty="0">
                    <a:gradFill flip="none" rotWithShape="1">
                      <a:gsLst>
                        <a:gs pos="0">
                          <a:srgbClr val="7D1340">
                            <a:shade val="30000"/>
                            <a:satMod val="115000"/>
                          </a:srgbClr>
                        </a:gs>
                        <a:gs pos="50000">
                          <a:srgbClr val="7D1340">
                            <a:shade val="67500"/>
                            <a:satMod val="115000"/>
                          </a:srgbClr>
                        </a:gs>
                        <a:gs pos="100000">
                          <a:srgbClr val="7D1340">
                            <a:shade val="100000"/>
                            <a:satMod val="115000"/>
                          </a:srgbClr>
                        </a:gs>
                      </a:gsLst>
                      <a:lin ang="13500000" scaled="1"/>
                      <a:tileRect/>
                    </a:gradFill>
                    <a:latin typeface="微软雅黑" pitchFamily="34" charset="-122"/>
                    <a:ea typeface="微软雅黑" pitchFamily="34" charset="-122"/>
                  </a:rPr>
                  <a:t>首屈一指</a:t>
                </a:r>
                <a:r>
                  <a:rPr lang="zh-CN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的葡萄酒产区。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4" name="Picture 13" descr="C:\Users\Jlien\Desktop\未标题-1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91"/>
            <a:stretch/>
          </p:blipFill>
          <p:spPr bwMode="auto">
            <a:xfrm>
              <a:off x="7671139" y="1275606"/>
              <a:ext cx="1653390" cy="2878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964"/>
            <a:ext cx="3132787" cy="63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71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652120" y="109542"/>
            <a:ext cx="4032448" cy="553998"/>
            <a:chOff x="5796136" y="109542"/>
            <a:chExt cx="4032448" cy="553998"/>
          </a:xfrm>
        </p:grpSpPr>
        <p:sp>
          <p:nvSpPr>
            <p:cNvPr id="3" name="TextBox 2"/>
            <p:cNvSpPr txBox="1"/>
            <p:nvPr/>
          </p:nvSpPr>
          <p:spPr>
            <a:xfrm>
              <a:off x="5796136" y="125186"/>
              <a:ext cx="4032448" cy="461665"/>
            </a:xfrm>
            <a:prstGeom prst="rect">
              <a:avLst/>
            </a:prstGeom>
            <a:noFill/>
          </p:spPr>
          <p:txBody>
            <a:bodyPr wrap="square" numCol="1" rtlCol="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r>
                <a:rPr lang="zh-CN" altLang="en-US" sz="2400" b="1" dirty="0">
                  <a:ln>
                    <a:prstDash val="solid"/>
                  </a:ln>
                  <a:gradFill flip="none" rotWithShape="1">
                    <a:gsLst>
                      <a:gs pos="0">
                        <a:srgbClr val="E1C9B2"/>
                      </a:gs>
                      <a:gs pos="100000">
                        <a:srgbClr val="C79B6F"/>
                      </a:gs>
                    </a:gsLst>
                    <a:lin ang="2700000" scaled="1"/>
                    <a:tileRect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酒</a:t>
              </a:r>
              <a:r>
                <a:rPr lang="zh-CN" altLang="en-US" sz="2400" b="1" dirty="0" smtClean="0">
                  <a:ln>
                    <a:prstDash val="solid"/>
                  </a:ln>
                  <a:gradFill flip="none" rotWithShape="1">
                    <a:gsLst>
                      <a:gs pos="0">
                        <a:srgbClr val="E1C9B2"/>
                      </a:gs>
                      <a:gs pos="100000">
                        <a:srgbClr val="C79B6F"/>
                      </a:gs>
                    </a:gsLst>
                    <a:lin ang="2700000" scaled="1"/>
                    <a:tileRect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庄城堡介绍</a:t>
              </a:r>
              <a:endParaRPr lang="zh-CN" altLang="en-US" sz="1100" dirty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812360" y="109542"/>
              <a:ext cx="163792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>
                    <a:prstDash val="solid"/>
                  </a:ln>
                  <a:gradFill flip="none" rotWithShape="1">
                    <a:gsLst>
                      <a:gs pos="0">
                        <a:srgbClr val="E1C9B2"/>
                      </a:gs>
                      <a:gs pos="100000">
                        <a:srgbClr val="C79B6F"/>
                      </a:gs>
                    </a:gsLst>
                    <a:lin ang="2700000" scaled="1"/>
                    <a:tileRect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Wineries </a:t>
              </a:r>
            </a:p>
            <a:p>
              <a:r>
                <a:rPr lang="en-US" altLang="zh-CN" sz="1200" dirty="0" smtClean="0">
                  <a:ln>
                    <a:prstDash val="solid"/>
                  </a:ln>
                  <a:gradFill flip="none" rotWithShape="1">
                    <a:gsLst>
                      <a:gs pos="0">
                        <a:srgbClr val="E1C9B2"/>
                      </a:gs>
                      <a:gs pos="100000">
                        <a:srgbClr val="C79B6F"/>
                      </a:gs>
                    </a:gsLst>
                    <a:lin ang="2700000" scaled="1"/>
                    <a:tileRect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Castle </a:t>
              </a:r>
              <a:r>
                <a:rPr lang="en-US" altLang="zh-CN" sz="1200" dirty="0">
                  <a:ln>
                    <a:prstDash val="solid"/>
                  </a:ln>
                  <a:gradFill flip="none" rotWithShape="1">
                    <a:gsLst>
                      <a:gs pos="0">
                        <a:srgbClr val="E1C9B2"/>
                      </a:gs>
                      <a:gs pos="100000">
                        <a:srgbClr val="C79B6F"/>
                      </a:gs>
                    </a:gsLst>
                    <a:lin ang="2700000" scaled="1"/>
                    <a:tileRect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Introduced</a:t>
              </a:r>
              <a:endParaRPr lang="zh-CN" altLang="en-US" sz="1050" dirty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7" name="图片 16" descr="B_M+0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4"/>
          <a:stretch/>
        </p:blipFill>
        <p:spPr bwMode="auto">
          <a:xfrm>
            <a:off x="72008" y="784654"/>
            <a:ext cx="8964488" cy="4146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5216920" y="4075432"/>
            <a:ext cx="3819576" cy="855798"/>
            <a:chOff x="5216920" y="4075432"/>
            <a:chExt cx="3819576" cy="855798"/>
          </a:xfrm>
        </p:grpSpPr>
        <p:pic>
          <p:nvPicPr>
            <p:cNvPr id="18" name="图片 5" descr="复件 Chateau Bois.Malot 博玛露城堡  梅纳家族.法国波尔多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9"/>
            <a:stretch/>
          </p:blipFill>
          <p:spPr bwMode="auto">
            <a:xfrm>
              <a:off x="5216920" y="4081634"/>
              <a:ext cx="2363257" cy="849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3" descr="Chateau Bois.Malot 博玛露城堡  梅纳家族.法国波尔多.jp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67" t="1149" r="10164" b="1149"/>
            <a:stretch/>
          </p:blipFill>
          <p:spPr bwMode="auto">
            <a:xfrm>
              <a:off x="7134877" y="4075432"/>
              <a:ext cx="1901619" cy="8495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79580" y="2931790"/>
            <a:ext cx="4474672" cy="2031325"/>
            <a:chOff x="79580" y="2931790"/>
            <a:chExt cx="4474672" cy="2031325"/>
          </a:xfrm>
        </p:grpSpPr>
        <p:sp>
          <p:nvSpPr>
            <p:cNvPr id="15" name="圆角矩形 14"/>
            <p:cNvSpPr/>
            <p:nvPr/>
          </p:nvSpPr>
          <p:spPr>
            <a:xfrm>
              <a:off x="79580" y="3023015"/>
              <a:ext cx="4474671" cy="1908215"/>
            </a:xfrm>
            <a:prstGeom prst="roundRect">
              <a:avLst>
                <a:gd name="adj" fmla="val 0"/>
              </a:avLst>
            </a:prstGeom>
            <a:solidFill>
              <a:srgbClr val="552123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7504" y="2931790"/>
              <a:ext cx="4446748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博玛露城堡 </a:t>
              </a:r>
              <a:r>
                <a:rPr lang="en-US" altLang="zh-CN" sz="28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· </a:t>
              </a:r>
              <a:r>
                <a:rPr lang="zh-CN" altLang="en-US" sz="28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梅纳家族</a:t>
              </a:r>
              <a:r>
                <a:rPr lang="en-US" altLang="zh-CN" sz="28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28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en-US" altLang="zh-CN" sz="14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Chateau </a:t>
              </a:r>
              <a:r>
                <a:rPr lang="en-US" altLang="zh-CN" sz="1400" b="1" dirty="0" err="1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Bois.Malot</a:t>
              </a:r>
              <a:r>
                <a:rPr lang="en-US" altLang="zh-CN" sz="14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  F.MEYNARD et FILS</a:t>
              </a:r>
              <a:r>
                <a:rPr lang="zh-CN" altLang="en-US" sz="1400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b="1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en-US" altLang="zh-CN" sz="1400" dirty="0" err="1" smtClean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Propriétaires</a:t>
              </a:r>
              <a:r>
                <a:rPr lang="en-US" altLang="zh-CN" sz="1400" dirty="0" smtClean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à Saint-</a:t>
              </a:r>
              <a:r>
                <a:rPr lang="en-US" altLang="zh-CN" sz="1400" dirty="0" err="1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Loubès</a:t>
              </a:r>
              <a:r>
                <a:rPr lang="en-US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(Gironde)France</a:t>
              </a:r>
              <a:r>
                <a:rPr lang="zh-CN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zh-CN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en-US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133 Route des </a:t>
              </a:r>
              <a:r>
                <a:rPr lang="en-US" altLang="zh-CN" sz="1400" dirty="0" err="1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Valentons</a:t>
              </a:r>
              <a:r>
                <a:rPr lang="en-US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 - 33450 SAINT-LOUBES</a:t>
              </a:r>
              <a:r>
                <a:rPr lang="zh-CN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zh-CN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</a:br>
              <a:r>
                <a:rPr lang="en-US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Tel 05 56 38 94 18 - Fax 05 56 38 92 47 </a:t>
              </a:r>
              <a:r>
                <a:rPr lang="zh-CN" altLang="zh-CN" sz="1400" dirty="0">
                  <a:solidFill>
                    <a:srgbClr val="D3BC8A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rgbClr val="D3BC8A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39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9110">
            <a:off x="1222462" y="1602304"/>
            <a:ext cx="720080" cy="71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71550"/>
            <a:ext cx="1091328" cy="4371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68" y="843558"/>
            <a:ext cx="1009644" cy="121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16527"/>
            <a:ext cx="2165487" cy="357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333261" y="771550"/>
            <a:ext cx="6703235" cy="4265080"/>
            <a:chOff x="2333261" y="771550"/>
            <a:chExt cx="6703235" cy="4265080"/>
          </a:xfrm>
        </p:grpSpPr>
        <p:sp>
          <p:nvSpPr>
            <p:cNvPr id="11" name="圆角矩形 10"/>
            <p:cNvSpPr/>
            <p:nvPr/>
          </p:nvSpPr>
          <p:spPr>
            <a:xfrm>
              <a:off x="2339752" y="771550"/>
              <a:ext cx="6696744" cy="4265080"/>
            </a:xfrm>
            <a:prstGeom prst="rect">
              <a:avLst/>
            </a:prstGeom>
            <a:solidFill>
              <a:srgbClr val="E1C9B2"/>
            </a:solidFill>
            <a:ln>
              <a:solidFill>
                <a:srgbClr val="7D13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057" name="Picture 9" descr="C:\Users\Jlien\Desktop\红酒美化\边框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3261" y="771550"/>
              <a:ext cx="6703235" cy="4265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2483768" y="987574"/>
              <a:ext cx="6408712" cy="3888432"/>
            </a:xfrm>
            <a:prstGeom prst="rect">
              <a:avLst/>
            </a:prstGeom>
            <a:noFill/>
            <a:ln>
              <a:solidFill>
                <a:srgbClr val="7D13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内容占位符 5" descr="imagesCAR3A5J8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87574"/>
            <a:ext cx="864096" cy="120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8" descr="DIPLOM LA BM 08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988069"/>
            <a:ext cx="1652059" cy="122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843808" y="843558"/>
            <a:ext cx="4752975" cy="1341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7D134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 </a:t>
            </a:r>
            <a:r>
              <a:rPr lang="zh-CN" altLang="en-US" sz="1800" b="1" dirty="0">
                <a:gradFill flip="none" rotWithShape="1">
                  <a:gsLst>
                    <a:gs pos="0">
                      <a:srgbClr val="7D1340">
                        <a:shade val="30000"/>
                        <a:satMod val="115000"/>
                      </a:srgbClr>
                    </a:gs>
                    <a:gs pos="50000">
                      <a:srgbClr val="7D1340">
                        <a:shade val="67500"/>
                        <a:satMod val="115000"/>
                      </a:srgbClr>
                    </a:gs>
                    <a:gs pos="100000">
                      <a:srgbClr val="7D134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一、博玛露城堡珍藏干红葡萄酒 </a:t>
            </a:r>
            <a:r>
              <a:rPr lang="en-US" altLang="zh-CN" sz="1800" b="1" dirty="0">
                <a:gradFill flip="none" rotWithShape="1">
                  <a:gsLst>
                    <a:gs pos="0">
                      <a:srgbClr val="7D1340">
                        <a:shade val="30000"/>
                        <a:satMod val="115000"/>
                      </a:srgbClr>
                    </a:gs>
                    <a:gs pos="50000">
                      <a:srgbClr val="7D1340">
                        <a:shade val="67500"/>
                        <a:satMod val="115000"/>
                      </a:srgbClr>
                    </a:gs>
                    <a:gs pos="100000">
                      <a:srgbClr val="7D134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2008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   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Chateau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Bois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Malot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Nobilis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Times New Roman" pitchFamily="18" charset="0"/>
              </a:rPr>
              <a:t> 2008 </a:t>
            </a:r>
            <a:endParaRPr lang="zh-CN" altLang="en-US" sz="1600" dirty="0">
              <a:latin typeface="微软雅黑" pitchFamily="34" charset="-122"/>
              <a:ea typeface="微软雅黑" pitchFamily="34" charset="-122"/>
              <a:sym typeface="宋体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宋体" charset="-122"/>
              </a:rPr>
              <a:t> 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宋体" charset="-122"/>
              </a:rPr>
              <a:t>20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sym typeface="宋体" charset="-122"/>
              </a:rPr>
              <a:t>11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洛杉矶国际葡萄酒烈酒挑战赛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宋体" charset="-122"/>
              </a:rPr>
              <a:t>银奖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92080" y="125186"/>
            <a:ext cx="4032448" cy="461665"/>
          </a:xfrm>
          <a:prstGeom prst="rect">
            <a:avLst/>
          </a:prstGeom>
          <a:noFill/>
        </p:spPr>
        <p:txBody>
          <a:bodyPr wrap="square" numCol="1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酒产品与服务 </a:t>
            </a:r>
            <a:r>
              <a:rPr lang="en-US" altLang="zh-CN" sz="1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Products &amp; Services</a:t>
            </a:r>
            <a:endParaRPr lang="zh-CN" altLang="en-US" sz="800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506351" y="2220004"/>
            <a:ext cx="386584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葡萄品种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赤霞珠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50% 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美乐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30%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丽珠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20% 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　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葡萄年份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sym typeface="宋体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酒 精 度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13％</a:t>
            </a:r>
            <a:r>
              <a:rPr lang="en-US" altLang="zh-CN" sz="1200" dirty="0" err="1">
                <a:latin typeface="微软雅黑" pitchFamily="34" charset="-122"/>
                <a:ea typeface="微软雅黑" pitchFamily="34" charset="-122"/>
              </a:rPr>
              <a:t>Vol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产区等级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优级波尔多法定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产区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A.O.C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净 含 量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750毫升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sym typeface="宋体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装瓶时间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2010/0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/1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灌装地点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梅纳家族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博玛露城堡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储存条件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  <a:sym typeface="宋体" charset="-122"/>
              </a:rPr>
              <a:t>: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避光阴凉干燥处横放，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                  温度 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15~18℃ </a:t>
            </a:r>
          </a:p>
          <a:p>
            <a:pPr eaLnBrk="1" hangingPunct="1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                  湿度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60%-70%</a:t>
            </a: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720712" y="2139702"/>
            <a:ext cx="316764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酒评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酒体呈深遂的宝石红色，深红宝石色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淡淡的黑加仑香味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丝滑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单宁稳重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后味悠长。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配餐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适宜配食各类牛肉、烤鸭、和猪肉，或各式风格的佳肴，以及各种干酪。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饮用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  <a:sym typeface="宋体" charset="-122"/>
              </a:rPr>
              <a:t>: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16~18℃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建议饮用前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小时开瓶 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醒酒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内容占位符 5" descr="DIPLOM LA BM 08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03317" y="772667"/>
            <a:ext cx="5729123" cy="426396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219606" y="888592"/>
            <a:ext cx="4896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gradFill>
                  <a:gsLst>
                    <a:gs pos="100000">
                      <a:srgbClr val="7D1340"/>
                    </a:gs>
                    <a:gs pos="0">
                      <a:srgbClr val="B61A34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洛杉矶国际葡萄酒烈酒挑战赛，银奖</a:t>
            </a:r>
            <a:r>
              <a:rPr lang="en-US" altLang="zh-CN" dirty="0" smtClean="0">
                <a:gradFill>
                  <a:gsLst>
                    <a:gs pos="100000">
                      <a:srgbClr val="7D1340"/>
                    </a:gs>
                    <a:gs pos="0">
                      <a:srgbClr val="B61A34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zh-CN" dirty="0">
              <a:gradFill>
                <a:gsLst>
                  <a:gs pos="100000">
                    <a:srgbClr val="7D1340"/>
                  </a:gs>
                  <a:gs pos="0">
                    <a:srgbClr val="B61A34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61876" y="678248"/>
            <a:ext cx="3429001" cy="365125"/>
            <a:chOff x="3442062" y="1425302"/>
            <a:chExt cx="3429001" cy="365125"/>
          </a:xfrm>
        </p:grpSpPr>
        <p:pic>
          <p:nvPicPr>
            <p:cNvPr id="26" name="Picture 2" descr="C:\Users\Jlien\Desktop\红酒美化\金纲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3" t="17714"/>
            <a:stretch/>
          </p:blipFill>
          <p:spPr bwMode="auto">
            <a:xfrm>
              <a:off x="3442062" y="1617707"/>
              <a:ext cx="1690325" cy="45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C:\Users\Jlien\Desktop\红酒美化\苗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5698" y="1425302"/>
              <a:ext cx="512763" cy="365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Jlien\Desktop\红酒美化\金纲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72" t="-2" b="-2"/>
            <a:stretch/>
          </p:blipFill>
          <p:spPr bwMode="auto">
            <a:xfrm flipH="1">
              <a:off x="5423047" y="1607864"/>
              <a:ext cx="1448016" cy="55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9" name="Picture 4" descr="C:\Users\Jlien\Desktop\红酒美化\金刚金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" t="-121542" r="16230" b="-7"/>
          <a:stretch/>
        </p:blipFill>
        <p:spPr bwMode="auto">
          <a:xfrm>
            <a:off x="3961876" y="1233832"/>
            <a:ext cx="3429001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4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2"/>
      <p:bldP spid="19" grpId="0"/>
      <p:bldP spid="21" grpId="0"/>
      <p:bldP spid="21" grpId="2"/>
      <p:bldP spid="22" grpId="0"/>
      <p:bldP spid="22" grpId="2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92080" y="125186"/>
            <a:ext cx="4032448" cy="461665"/>
          </a:xfrm>
          <a:prstGeom prst="rect">
            <a:avLst/>
          </a:prstGeom>
          <a:noFill/>
        </p:spPr>
        <p:txBody>
          <a:bodyPr wrap="square" numCol="1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酒产品与服务 </a:t>
            </a:r>
            <a:r>
              <a:rPr lang="en-US" altLang="zh-CN" sz="1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Products &amp; Services</a:t>
            </a:r>
            <a:endParaRPr lang="zh-CN" altLang="en-US" sz="800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107389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酒具 配件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4704"/>
            <a:ext cx="703833" cy="50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4" descr="FC_200B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2" t="18988" r="18794" b="17116"/>
          <a:stretch/>
        </p:blipFill>
        <p:spPr bwMode="auto">
          <a:xfrm>
            <a:off x="395536" y="1797417"/>
            <a:ext cx="1388651" cy="1338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 descr="FC_200C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8" t="18339" r="19423" b="15613"/>
          <a:stretch/>
        </p:blipFill>
        <p:spPr bwMode="auto">
          <a:xfrm>
            <a:off x="1959142" y="1797417"/>
            <a:ext cx="1273630" cy="1338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6" descr="pro_4bc8ced7ec529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27" y="1800889"/>
            <a:ext cx="1332000" cy="133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7" descr="20120622202243888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6" t="12535" r="20008" b="12535"/>
          <a:stretch/>
        </p:blipFill>
        <p:spPr bwMode="auto">
          <a:xfrm>
            <a:off x="4914682" y="1797289"/>
            <a:ext cx="1498588" cy="133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8" descr="WA-140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8" t="21350" r="23076" b="24504"/>
          <a:stretch/>
        </p:blipFill>
        <p:spPr bwMode="auto">
          <a:xfrm>
            <a:off x="6588224" y="1808614"/>
            <a:ext cx="1353331" cy="133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lien\Desktop\红酒美化\花边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9967" y="2283716"/>
            <a:ext cx="3976529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68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r="1419"/>
          <a:stretch/>
        </p:blipFill>
        <p:spPr bwMode="auto">
          <a:xfrm>
            <a:off x="-101600" y="-57150"/>
            <a:ext cx="93472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 descr="C:\Users\Jlien\Desktop\未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39" y="131663"/>
            <a:ext cx="9213451" cy="4960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Jlien\Desktop\未标题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45" y="383308"/>
            <a:ext cx="8840743" cy="442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Jlien\Desktop\未标题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3" y="638451"/>
            <a:ext cx="4048125" cy="37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Jlien\Desktop\未标题-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9392"/>
            <a:ext cx="3978275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Jlien\Desktop\未标题-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306" y="663733"/>
            <a:ext cx="4751388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4" descr="C:\Users\Jlien\Desktop\未标题-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96307" y="3316708"/>
            <a:ext cx="4751388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Users\Jlien\Desktop\001[转换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99" y="3433119"/>
            <a:ext cx="339202" cy="33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C:\Users\Jlien\Desktop\001[转换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99" y="1077973"/>
            <a:ext cx="339202" cy="33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03848" y="4465444"/>
            <a:ext cx="3036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alpha val="59000"/>
                  </a:schemeClr>
                </a:solidFill>
                <a:latin typeface="蒙纳简漫画体" pitchFamily="2" charset="-120"/>
                <a:ea typeface="蒙纳简漫画体" pitchFamily="2" charset="-120"/>
              </a:rPr>
              <a:t>Design By Jlien</a:t>
            </a:r>
            <a:endParaRPr lang="zh-CN" altLang="en-US" sz="1600" dirty="0">
              <a:solidFill>
                <a:schemeClr val="bg1">
                  <a:alpha val="59000"/>
                </a:schemeClr>
              </a:solidFill>
              <a:latin typeface="蒙纳简漫画体" pitchFamily="2" charset="-120"/>
              <a:ea typeface="蒙纳简漫画体" pitchFamily="2" charset="-12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21672" y="4496221"/>
            <a:ext cx="146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alpha val="59000"/>
                  </a:schemeClr>
                </a:solidFill>
                <a:latin typeface="蒙纳简漫画体" pitchFamily="2" charset="-120"/>
                <a:ea typeface="蒙纳简漫画体" pitchFamily="2" charset="-120"/>
              </a:rPr>
              <a:t>QQ: 522432070</a:t>
            </a:r>
            <a:endParaRPr lang="zh-CN" altLang="en-US" sz="1400" dirty="0">
              <a:solidFill>
                <a:schemeClr val="bg1">
                  <a:alpha val="59000"/>
                </a:schemeClr>
              </a:solidFill>
              <a:latin typeface="蒙纳简漫画体" pitchFamily="2" charset="-120"/>
              <a:ea typeface="蒙纳简漫画体" pitchFamily="2" charset="-120"/>
            </a:endParaRPr>
          </a:p>
        </p:txBody>
      </p:sp>
      <p:pic>
        <p:nvPicPr>
          <p:cNvPr id="14" name="图片 13" descr="Wine Style [LOGO]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634" y="1649703"/>
            <a:ext cx="4808060" cy="96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57562" y="2728342"/>
            <a:ext cx="4032448" cy="461665"/>
          </a:xfrm>
          <a:prstGeom prst="rect">
            <a:avLst/>
          </a:prstGeom>
          <a:noFill/>
        </p:spPr>
        <p:txBody>
          <a:bodyPr wrap="square" numCol="1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altLang="zh-CN" sz="2400" b="1" dirty="0" smtClean="0">
                <a:ln>
                  <a:prstDash val="solid"/>
                </a:ln>
                <a:gradFill flip="none" rotWithShape="1">
                  <a:gsLst>
                    <a:gs pos="0">
                      <a:srgbClr val="E1C9B2"/>
                    </a:gs>
                    <a:gs pos="100000">
                      <a:srgbClr val="C79B6F"/>
                    </a:gs>
                  </a:gsLst>
                  <a:lin ang="2700000" scaled="1"/>
                  <a:tileRect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THANKS FOR WACHING</a:t>
            </a:r>
            <a:endParaRPr lang="zh-CN" altLang="en-US" sz="800" dirty="0">
              <a:ln>
                <a:prstDash val="solid"/>
              </a:ln>
              <a:gradFill flip="none" rotWithShape="1">
                <a:gsLst>
                  <a:gs pos="0">
                    <a:srgbClr val="E1C9B2"/>
                  </a:gs>
                  <a:gs pos="100000">
                    <a:srgbClr val="C79B6F"/>
                  </a:gs>
                </a:gsLst>
                <a:lin ang="2700000" scaled="1"/>
                <a:tileRect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80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</TotalTime>
  <Words>426</Words>
  <Application>Microsoft Office PowerPoint</Application>
  <PresentationFormat>全屏显示(16:9)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HandelGotDLig</vt:lpstr>
      <vt:lpstr>汉真广标</vt:lpstr>
      <vt:lpstr>蒙纳简漫画体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Jlien</dc:creator>
  <cp:lastModifiedBy>Administrator</cp:lastModifiedBy>
  <cp:revision>81</cp:revision>
  <dcterms:created xsi:type="dcterms:W3CDTF">2012-09-11T11:08:52Z</dcterms:created>
  <dcterms:modified xsi:type="dcterms:W3CDTF">2015-04-28T07:41:04Z</dcterms:modified>
</cp:coreProperties>
</file>