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EB"/>
    <a:srgbClr val="C04900"/>
    <a:srgbClr val="F05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60"/>
  </p:normalViewPr>
  <p:slideViewPr>
    <p:cSldViewPr>
      <p:cViewPr varScale="1">
        <p:scale>
          <a:sx n="87" d="100"/>
          <a:sy n="87" d="100"/>
        </p:scale>
        <p:origin x="106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045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62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509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14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4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68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17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50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469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106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715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0238F-ABC6-4F9C-8635-353ECECE4F49}" type="datetimeFigureOut">
              <a:rPr lang="zh-CN" altLang="en-US" smtClean="0"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microsoft.com/office/2007/relationships/hdphoto" Target="../media/hdphoto4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3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4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5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23728" y="3734423"/>
            <a:ext cx="4896544" cy="794164"/>
          </a:xfrm>
        </p:spPr>
        <p:txBody>
          <a:bodyPr>
            <a:normAutofit/>
          </a:bodyPr>
          <a:lstStyle/>
          <a:p>
            <a:r>
              <a:rPr lang="en-US" altLang="zh-CN" sz="3200" b="1" dirty="0" smtClean="0">
                <a:gradFill flip="none" rotWithShape="1">
                  <a:gsLst>
                    <a:gs pos="100000">
                      <a:srgbClr val="C00000"/>
                    </a:gs>
                    <a:gs pos="48000">
                      <a:srgbClr val="C00000"/>
                    </a:gs>
                    <a:gs pos="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BCS</a:t>
            </a:r>
            <a:r>
              <a:rPr lang="zh-CN" altLang="en-US" sz="3200" b="1" dirty="0" smtClean="0">
                <a:gradFill flip="none" rotWithShape="1">
                  <a:gsLst>
                    <a:gs pos="100000">
                      <a:srgbClr val="C00000"/>
                    </a:gs>
                    <a:gs pos="48000">
                      <a:srgbClr val="C00000"/>
                    </a:gs>
                    <a:gs pos="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法制作逼真毛笔字</a:t>
            </a:r>
            <a:endParaRPr lang="zh-CN" altLang="en-US" sz="3200" b="1" dirty="0">
              <a:gradFill flip="none" rotWithShape="1">
                <a:gsLst>
                  <a:gs pos="100000">
                    <a:srgbClr val="C00000"/>
                  </a:gs>
                  <a:gs pos="48000">
                    <a:srgbClr val="C00000"/>
                  </a:gs>
                  <a:gs pos="0">
                    <a:srgbClr val="C00000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35896" y="4548620"/>
            <a:ext cx="1872208" cy="406896"/>
          </a:xfrm>
        </p:spPr>
        <p:txBody>
          <a:bodyPr anchor="ctr">
            <a:noAutofit/>
          </a:bodyPr>
          <a:lstStyle/>
          <a:p>
            <a:r>
              <a:rPr lang="en-US" altLang="zh-CN" sz="2400" b="1" dirty="0" smtClean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39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rPr>
              <a:t>@</a:t>
            </a:r>
            <a:r>
              <a:rPr lang="zh-CN" altLang="en-US" sz="2400" b="1" dirty="0" smtClean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39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rPr>
              <a:t>只为设计</a:t>
            </a:r>
            <a:endParaRPr lang="zh-CN" altLang="en-US" sz="2400" b="1" dirty="0"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39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619672" y="1268760"/>
            <a:ext cx="5974541" cy="2477623"/>
            <a:chOff x="1619672" y="1229260"/>
            <a:chExt cx="5974541" cy="2477623"/>
          </a:xfrm>
          <a:effectLst>
            <a:outerShdw blurRad="38100" dist="38100" dir="5400000" algn="t" rotWithShape="0">
              <a:prstClr val="black">
                <a:alpha val="14000"/>
              </a:prstClr>
            </a:outerShdw>
          </a:effectLst>
        </p:grpSpPr>
        <p:grpSp>
          <p:nvGrpSpPr>
            <p:cNvPr id="4" name="组合 3"/>
            <p:cNvGrpSpPr/>
            <p:nvPr/>
          </p:nvGrpSpPr>
          <p:grpSpPr>
            <a:xfrm>
              <a:off x="1746170" y="1531967"/>
              <a:ext cx="5723668" cy="1872208"/>
              <a:chOff x="1691680" y="1701577"/>
              <a:chExt cx="5907087" cy="1872208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691680" y="1701577"/>
                <a:ext cx="5904656" cy="187220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Picture 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18000" contrast="-1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91680" y="1701850"/>
                <a:ext cx="5907087" cy="18716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619672" y="1229260"/>
              <a:ext cx="288032" cy="2477623"/>
              <a:chOff x="1691680" y="1366612"/>
              <a:chExt cx="288032" cy="2477623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691680" y="1366612"/>
                <a:ext cx="288032" cy="206737"/>
                <a:chOff x="1691680" y="1366612"/>
                <a:chExt cx="288032" cy="206737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691680" y="1366612"/>
                  <a:ext cx="288032" cy="81399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763688" y="1419803"/>
                  <a:ext cx="144016" cy="107243"/>
                </a:xfrm>
                <a:prstGeom prst="rect">
                  <a:avLst/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78000">
                      <a:schemeClr val="tx1">
                        <a:lumMod val="95000"/>
                        <a:lumOff val="5000"/>
                      </a:schemeClr>
                    </a:gs>
                    <a:gs pos="22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1691680" y="1525680"/>
                  <a:ext cx="288032" cy="4766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80000">
                      <a:schemeClr val="tx1">
                        <a:lumMod val="95000"/>
                        <a:lumOff val="5000"/>
                      </a:schemeClr>
                    </a:gs>
                    <a:gs pos="2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1714505" y="1573350"/>
                <a:ext cx="242382" cy="2071675"/>
                <a:chOff x="1714505" y="1573350"/>
                <a:chExt cx="242382" cy="2071675"/>
              </a:xfrm>
            </p:grpSpPr>
            <p:sp>
              <p:nvSpPr>
                <p:cNvPr id="14" name="圆角矩形 7"/>
                <p:cNvSpPr/>
                <p:nvPr/>
              </p:nvSpPr>
              <p:spPr>
                <a:xfrm>
                  <a:off x="1714505" y="1573350"/>
                  <a:ext cx="242382" cy="207167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ffectLst>
                  <a:outerShdw blurRad="190500" dist="88900" sx="88000" sy="88000" algn="l" rotWithShape="0">
                    <a:prstClr val="black">
                      <a:alpha val="5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圆角矩形 7"/>
                <p:cNvSpPr/>
                <p:nvPr/>
              </p:nvSpPr>
              <p:spPr>
                <a:xfrm>
                  <a:off x="1714505" y="1573350"/>
                  <a:ext cx="242382" cy="2071675"/>
                </a:xfrm>
                <a:prstGeom prst="rect">
                  <a:avLst/>
                </a:prstGeom>
                <a:gradFill>
                  <a:gsLst>
                    <a:gs pos="20000">
                      <a:schemeClr val="bg1"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24000"/>
                      </a:schemeClr>
                    </a:gs>
                    <a:gs pos="67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 rot="10800000">
                <a:off x="1691680" y="3637498"/>
                <a:ext cx="288032" cy="206737"/>
                <a:chOff x="1691680" y="1366612"/>
                <a:chExt cx="288032" cy="206737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1763688" y="1419803"/>
                  <a:ext cx="144016" cy="107243"/>
                </a:xfrm>
                <a:prstGeom prst="rect">
                  <a:avLst/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78000">
                      <a:schemeClr val="tx1">
                        <a:lumMod val="95000"/>
                        <a:lumOff val="5000"/>
                      </a:schemeClr>
                    </a:gs>
                    <a:gs pos="22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圆角矩形 11"/>
                <p:cNvSpPr/>
                <p:nvPr/>
              </p:nvSpPr>
              <p:spPr>
                <a:xfrm>
                  <a:off x="1691680" y="1525680"/>
                  <a:ext cx="288032" cy="4766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80000">
                      <a:schemeClr val="tx1">
                        <a:lumMod val="95000"/>
                        <a:lumOff val="5000"/>
                      </a:schemeClr>
                    </a:gs>
                    <a:gs pos="2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1691680" y="1366612"/>
                  <a:ext cx="288032" cy="81399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 flipH="1">
              <a:off x="7310427" y="1229260"/>
              <a:ext cx="283786" cy="2477623"/>
              <a:chOff x="1691680" y="1366612"/>
              <a:chExt cx="288032" cy="247762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691680" y="1366612"/>
                <a:ext cx="288032" cy="206737"/>
                <a:chOff x="1691680" y="1366612"/>
                <a:chExt cx="288032" cy="206737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1691680" y="1366612"/>
                  <a:ext cx="288032" cy="81399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1763688" y="1419803"/>
                  <a:ext cx="144016" cy="107243"/>
                </a:xfrm>
                <a:prstGeom prst="rect">
                  <a:avLst/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78000">
                      <a:schemeClr val="tx1">
                        <a:lumMod val="95000"/>
                        <a:lumOff val="5000"/>
                      </a:schemeClr>
                    </a:gs>
                    <a:gs pos="22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圆角矩形 29"/>
                <p:cNvSpPr/>
                <p:nvPr/>
              </p:nvSpPr>
              <p:spPr>
                <a:xfrm>
                  <a:off x="1691680" y="1525680"/>
                  <a:ext cx="288032" cy="4766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80000">
                      <a:schemeClr val="tx1">
                        <a:lumMod val="95000"/>
                        <a:lumOff val="5000"/>
                      </a:schemeClr>
                    </a:gs>
                    <a:gs pos="2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1714505" y="1573350"/>
                <a:ext cx="242382" cy="2071675"/>
                <a:chOff x="1714505" y="1573350"/>
                <a:chExt cx="242382" cy="2071675"/>
              </a:xfrm>
            </p:grpSpPr>
            <p:sp>
              <p:nvSpPr>
                <p:cNvPr id="26" name="圆角矩形 7"/>
                <p:cNvSpPr/>
                <p:nvPr/>
              </p:nvSpPr>
              <p:spPr>
                <a:xfrm>
                  <a:off x="1714505" y="1573350"/>
                  <a:ext cx="242382" cy="207167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ffectLst>
                  <a:outerShdw blurRad="190500" dist="88900" dir="10800000" sx="88000" sy="88000" algn="r" rotWithShape="0">
                    <a:prstClr val="black">
                      <a:alpha val="5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圆角矩形 7"/>
                <p:cNvSpPr/>
                <p:nvPr/>
              </p:nvSpPr>
              <p:spPr>
                <a:xfrm>
                  <a:off x="1714505" y="1573350"/>
                  <a:ext cx="242382" cy="2071675"/>
                </a:xfrm>
                <a:prstGeom prst="rect">
                  <a:avLst/>
                </a:prstGeom>
                <a:gradFill>
                  <a:gsLst>
                    <a:gs pos="20000">
                      <a:schemeClr val="bg1"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24000"/>
                      </a:schemeClr>
                    </a:gs>
                    <a:gs pos="67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 rot="10800000">
                <a:off x="1691680" y="3637498"/>
                <a:ext cx="288032" cy="206737"/>
                <a:chOff x="1691680" y="1366612"/>
                <a:chExt cx="288032" cy="206737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1763688" y="1419803"/>
                  <a:ext cx="144016" cy="107243"/>
                </a:xfrm>
                <a:prstGeom prst="rect">
                  <a:avLst/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78000">
                      <a:schemeClr val="tx1">
                        <a:lumMod val="95000"/>
                        <a:lumOff val="5000"/>
                      </a:schemeClr>
                    </a:gs>
                    <a:gs pos="22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1691680" y="1525680"/>
                  <a:ext cx="288032" cy="4766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80000">
                      <a:schemeClr val="tx1">
                        <a:lumMod val="95000"/>
                        <a:lumOff val="5000"/>
                      </a:schemeClr>
                    </a:gs>
                    <a:gs pos="2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691680" y="1366612"/>
                  <a:ext cx="288032" cy="81399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2352886" y="1811241"/>
              <a:ext cx="4566456" cy="1330474"/>
            </a:xfrm>
            <a:prstGeom prst="rect">
              <a:avLst/>
            </a:prstGeom>
            <a:solidFill>
              <a:srgbClr val="FFF1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Picture 9"/>
            <p:cNvPicPr>
              <a:picLocks noChangeAspect="1" noChangeArrowheads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LineDrawing trans="66000"/>
                      </a14:imgEffect>
                      <a14:imgEffect>
                        <a14:saturation sat="0"/>
                      </a14:imgEffect>
                      <a14:imgEffect>
                        <a14:brightnessContrast bright="-23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32" t="19371" r="9919" b="25999"/>
            <a:stretch/>
          </p:blipFill>
          <p:spPr bwMode="auto">
            <a:xfrm>
              <a:off x="2670617" y="1945410"/>
              <a:ext cx="3933337" cy="1052850"/>
            </a:xfrm>
            <a:prstGeom prst="rect">
              <a:avLst/>
            </a:prstGeom>
            <a:noFill/>
            <a:ln w="44450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6300044" y="2489317"/>
              <a:ext cx="496614" cy="541891"/>
              <a:chOff x="6417955" y="2731791"/>
              <a:chExt cx="496614" cy="541891"/>
            </a:xfrm>
          </p:grpSpPr>
          <p:sp>
            <p:nvSpPr>
              <p:cNvPr id="34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1315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5" name="组合 4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7" name="圆角矩形 6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8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20000">
                    <a:srgbClr val="F05B00"/>
                  </a:gs>
                  <a:gs pos="100000">
                    <a:srgbClr val="C04900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00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4264388" y="4175502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效果</a:t>
              </a:r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图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 trans="66000"/>
                    </a14:imgEffect>
                    <a14:imgEffect>
                      <a14:sharpenSoften amount="-10000"/>
                    </a14:imgEffect>
                    <a14:imgEffect>
                      <a14:saturation sat="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79" t="19292" r="19367" b="30009"/>
          <a:stretch/>
        </p:blipFill>
        <p:spPr bwMode="auto">
          <a:xfrm>
            <a:off x="2014538" y="1556792"/>
            <a:ext cx="535231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217100" y="4653136"/>
            <a:ext cx="4947188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所谓的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BCS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指的是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PPT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图片调整中的三个设置：</a:t>
            </a:r>
            <a:endParaRPr lang="en-US" altLang="zh-CN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en-US" altLang="zh-CN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B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</a:t>
            </a:r>
            <a:r>
              <a:rPr lang="en-US" altLang="zh-CN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B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rightness 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亮度</a:t>
            </a:r>
            <a:endParaRPr lang="en-US" altLang="zh-CN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en-US" altLang="zh-CN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C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</a:t>
            </a:r>
            <a:r>
              <a:rPr lang="en-US" altLang="zh-CN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C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ontrast 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对比度</a:t>
            </a:r>
            <a:endParaRPr lang="en-US" altLang="zh-CN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en-US" altLang="zh-CN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S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Saturation</a:t>
            </a:r>
            <a:r>
              <a:rPr lang="zh-CN" altLang="en-US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饱和度</a:t>
            </a:r>
            <a:endParaRPr lang="en-US" altLang="zh-CN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183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rPr>
              <a:t>输入文字</a:t>
            </a:r>
            <a:endParaRPr lang="en-US" altLang="zh-CN" sz="2000" b="1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outerShdw dist="38100" dir="5400000" algn="t" rotWithShape="0">
                  <a:schemeClr val="bg1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639498" y="2032910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3460" y="24114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填充白色</a:t>
            </a:r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883460" y="287422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粘贴为图片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rgbClr val="F05B00"/>
                    </a:gs>
                    <a:gs pos="100000">
                      <a:srgbClr val="C0490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3585634" y="4038163"/>
            <a:ext cx="47307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字体：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“中山</a:t>
            </a:r>
            <a:r>
              <a:rPr lang="zh-CN" altLang="en-US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行书百年纪念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版“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（或其他毛笔字体）</a:t>
            </a:r>
            <a:endParaRPr lang="en-US" altLang="zh-CN" sz="1200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字号：   </a:t>
            </a:r>
            <a:r>
              <a:rPr lang="en-US" altLang="zh-CN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138</a:t>
            </a: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颜色：   </a:t>
            </a:r>
            <a:r>
              <a:rPr lang="zh-CN" altLang="en-US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黑色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1" t="22716" r="22640" b="32215"/>
          <a:stretch/>
        </p:blipFill>
        <p:spPr bwMode="auto">
          <a:xfrm>
            <a:off x="3513626" y="2132856"/>
            <a:ext cx="3389348" cy="166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883460" y="333695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添加艺术效果</a:t>
            </a:r>
            <a:endParaRPr lang="en-US" altLang="zh-CN" dirty="0"/>
          </a:p>
        </p:txBody>
      </p:sp>
      <p:sp>
        <p:nvSpPr>
          <p:cNvPr id="29" name="TextBox 28"/>
          <p:cNvSpPr txBox="1"/>
          <p:nvPr/>
        </p:nvSpPr>
        <p:spPr>
          <a:xfrm>
            <a:off x="883460" y="3799686"/>
            <a:ext cx="1176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</a:t>
            </a:r>
            <a:r>
              <a:rPr lang="en-US" altLang="zh-CN" dirty="0" smtClean="0"/>
              <a:t>BCS</a:t>
            </a:r>
            <a:endParaRPr lang="en-US" altLang="zh-CN" dirty="0"/>
          </a:p>
        </p:txBody>
      </p:sp>
      <p:sp>
        <p:nvSpPr>
          <p:cNvPr id="30" name="TextBox 29"/>
          <p:cNvSpPr txBox="1"/>
          <p:nvPr/>
        </p:nvSpPr>
        <p:spPr>
          <a:xfrm>
            <a:off x="883460" y="42624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微调艺术效果</a:t>
            </a:r>
            <a:endParaRPr lang="en-US" altLang="zh-CN" dirty="0"/>
          </a:p>
        </p:txBody>
      </p:sp>
      <p:sp>
        <p:nvSpPr>
          <p:cNvPr id="31" name="TextBox 30"/>
          <p:cNvSpPr txBox="1"/>
          <p:nvPr/>
        </p:nvSpPr>
        <p:spPr>
          <a:xfrm>
            <a:off x="883460" y="472514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267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输入文字</a:t>
            </a:r>
            <a:endParaRPr lang="en-US" altLang="zh-CN" dirty="0"/>
          </a:p>
        </p:txBody>
      </p:sp>
      <p:sp>
        <p:nvSpPr>
          <p:cNvPr id="3" name="等腰三角形 2"/>
          <p:cNvSpPr/>
          <p:nvPr/>
        </p:nvSpPr>
        <p:spPr>
          <a:xfrm rot="5400000">
            <a:off x="639498" y="2493927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3460" y="24114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填充白色</a:t>
            </a:r>
            <a:endParaRPr lang="en-US" altLang="zh-CN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83460" y="287422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粘贴为图片</a:t>
            </a:r>
            <a:endParaRPr lang="en-US" altLang="zh-CN" b="1" dirty="0"/>
          </a:p>
        </p:txBody>
      </p:sp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rgbClr val="F05B00"/>
                    </a:gs>
                    <a:gs pos="100000">
                      <a:srgbClr val="C0490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3321849" y="4077072"/>
            <a:ext cx="2730235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文本框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填充白色</a:t>
            </a:r>
            <a:endParaRPr lang="en-US" altLang="zh-CN" sz="1600" b="1" dirty="0" smtClean="0">
              <a:gradFill flip="none" rotWithShape="1">
                <a:gsLst>
                  <a:gs pos="73000">
                    <a:srgbClr val="C00000"/>
                  </a:gs>
                  <a:gs pos="0">
                    <a:srgbClr val="E39090"/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复制文本框，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粘贴为图片</a:t>
            </a:r>
            <a:endParaRPr lang="zh-CN" altLang="en-US" sz="16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8" t="13151" r="15869" b="26708"/>
          <a:stretch/>
        </p:blipFill>
        <p:spPr bwMode="auto">
          <a:xfrm>
            <a:off x="3403830" y="1772816"/>
            <a:ext cx="3888432" cy="2221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等腰三角形 22"/>
          <p:cNvSpPr/>
          <p:nvPr/>
        </p:nvSpPr>
        <p:spPr>
          <a:xfrm rot="5400000">
            <a:off x="639498" y="2969014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3460" y="333695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添加艺术效果</a:t>
            </a:r>
            <a:endParaRPr lang="en-US" altLang="zh-CN" dirty="0"/>
          </a:p>
        </p:txBody>
      </p:sp>
      <p:sp>
        <p:nvSpPr>
          <p:cNvPr id="27" name="TextBox 26"/>
          <p:cNvSpPr txBox="1"/>
          <p:nvPr/>
        </p:nvSpPr>
        <p:spPr>
          <a:xfrm>
            <a:off x="883460" y="3799686"/>
            <a:ext cx="1176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</a:t>
            </a:r>
            <a:r>
              <a:rPr lang="en-US" altLang="zh-CN" dirty="0" smtClean="0"/>
              <a:t>BCS</a:t>
            </a:r>
            <a:endParaRPr lang="en-US" altLang="zh-CN" dirty="0"/>
          </a:p>
        </p:txBody>
      </p:sp>
      <p:sp>
        <p:nvSpPr>
          <p:cNvPr id="29" name="TextBox 28"/>
          <p:cNvSpPr txBox="1"/>
          <p:nvPr/>
        </p:nvSpPr>
        <p:spPr>
          <a:xfrm>
            <a:off x="883460" y="42624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微调艺术效果</a:t>
            </a:r>
            <a:endParaRPr lang="en-US" altLang="zh-CN" dirty="0"/>
          </a:p>
        </p:txBody>
      </p:sp>
      <p:sp>
        <p:nvSpPr>
          <p:cNvPr id="30" name="TextBox 29"/>
          <p:cNvSpPr txBox="1"/>
          <p:nvPr/>
        </p:nvSpPr>
        <p:spPr>
          <a:xfrm>
            <a:off x="883460" y="472514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51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输入文字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883460" y="24114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填充白色</a:t>
            </a:r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883460" y="287422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粘贴为图片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rgbClr val="F05B00"/>
                    </a:gs>
                    <a:gs pos="100000">
                      <a:srgbClr val="C0490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3375613" y="4329912"/>
            <a:ext cx="2730235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设置图片格式→艺术效果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艺术效果：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线条图</a:t>
            </a:r>
            <a:endParaRPr lang="en-US" altLang="zh-CN" sz="1600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透明度及铅笔大小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：默认</a:t>
            </a:r>
            <a:endParaRPr lang="zh-CN" altLang="en-US" sz="16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639498" y="3431831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3460" y="333695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添加艺术效果</a:t>
            </a:r>
            <a:endParaRPr lang="en-US" altLang="zh-CN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613" y="2013843"/>
            <a:ext cx="4392488" cy="213523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883460" y="3799686"/>
            <a:ext cx="1176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</a:t>
            </a:r>
            <a:r>
              <a:rPr lang="en-US" altLang="zh-CN" dirty="0" smtClean="0"/>
              <a:t>BCS</a:t>
            </a:r>
            <a:endParaRPr lang="en-US" altLang="zh-CN" dirty="0"/>
          </a:p>
        </p:txBody>
      </p:sp>
      <p:sp>
        <p:nvSpPr>
          <p:cNvPr id="29" name="TextBox 28"/>
          <p:cNvSpPr txBox="1"/>
          <p:nvPr/>
        </p:nvSpPr>
        <p:spPr>
          <a:xfrm>
            <a:off x="883460" y="42624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微调艺术效果</a:t>
            </a:r>
            <a:endParaRPr lang="en-US" altLang="zh-CN" dirty="0"/>
          </a:p>
        </p:txBody>
      </p:sp>
      <p:sp>
        <p:nvSpPr>
          <p:cNvPr id="30" name="TextBox 29"/>
          <p:cNvSpPr txBox="1"/>
          <p:nvPr/>
        </p:nvSpPr>
        <p:spPr>
          <a:xfrm>
            <a:off x="883460" y="472514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58" t="13151" r="15869" b="26708"/>
          <a:stretch/>
        </p:blipFill>
        <p:spPr bwMode="auto">
          <a:xfrm>
            <a:off x="859588" y="5373216"/>
            <a:ext cx="1768196" cy="101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766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输入文字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883460" y="24114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填充白色</a:t>
            </a:r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883460" y="287422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粘贴为图片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rgbClr val="F05B00"/>
                    </a:gs>
                    <a:gs pos="100000">
                      <a:srgbClr val="C0490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3851920" y="3136906"/>
            <a:ext cx="3741730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设置图片格式→图片更正→亮度和对比度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对比度：</a:t>
            </a:r>
            <a:r>
              <a:rPr lang="en-US" altLang="zh-CN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100</a:t>
            </a:r>
            <a:r>
              <a:rPr lang="en-US" altLang="zh-CN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%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亮度：</a:t>
            </a:r>
            <a:r>
              <a:rPr lang="en-US" altLang="zh-CN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-39%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（临界值，小于此值图片全黑）</a:t>
            </a:r>
            <a:endParaRPr lang="zh-CN" altLang="en-US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639498" y="3889877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3460" y="333695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添加艺术效果</a:t>
            </a:r>
            <a:endParaRPr lang="en-US" altLang="zh-CN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33778"/>
            <a:ext cx="3084750" cy="143447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883460" y="3799686"/>
            <a:ext cx="1199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设置</a:t>
            </a:r>
            <a:r>
              <a:rPr lang="en-US" altLang="zh-CN" dirty="0"/>
              <a:t>BCS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24947"/>
            <a:ext cx="3084751" cy="1236301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3851920" y="5733256"/>
            <a:ext cx="2800767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设置图片格式→图片颜色→颜色饱和度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饱和度：</a:t>
            </a:r>
            <a:r>
              <a:rPr lang="en-US" altLang="zh-CN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0%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347864" y="4149080"/>
            <a:ext cx="525658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olid"/>
          </a:ln>
          <a:effectLst>
            <a:outerShdw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83460" y="42624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微调艺术效果</a:t>
            </a:r>
            <a:endParaRPr lang="en-US" altLang="zh-CN" dirty="0"/>
          </a:p>
        </p:txBody>
      </p:sp>
      <p:sp>
        <p:nvSpPr>
          <p:cNvPr id="33" name="TextBox 32"/>
          <p:cNvSpPr txBox="1"/>
          <p:nvPr/>
        </p:nvSpPr>
        <p:spPr>
          <a:xfrm>
            <a:off x="883460" y="472514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58" t="13151" r="15869" b="26708"/>
          <a:stretch/>
        </p:blipFill>
        <p:spPr bwMode="auto">
          <a:xfrm>
            <a:off x="859588" y="5373216"/>
            <a:ext cx="1768196" cy="101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330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rgbClr val="F05B00"/>
                    </a:gs>
                    <a:gs pos="100000">
                      <a:srgbClr val="C0490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3419872" y="3933056"/>
            <a:ext cx="3709670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设置图片格式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→艺术效果</a:t>
            </a:r>
            <a:endParaRPr lang="en-US" altLang="zh-CN" sz="1200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透明度：</a:t>
            </a:r>
            <a:r>
              <a:rPr lang="en-US" altLang="zh-CN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66%</a:t>
            </a: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（浮动值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，以毛边</a:t>
            </a: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适宜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为</a:t>
            </a: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准）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铅笔大小：</a:t>
            </a:r>
            <a:r>
              <a:rPr lang="en-US" altLang="zh-CN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0%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输入文字</a:t>
            </a:r>
            <a:endParaRPr lang="en-US" altLang="zh-CN" dirty="0"/>
          </a:p>
        </p:txBody>
      </p:sp>
      <p:sp>
        <p:nvSpPr>
          <p:cNvPr id="33" name="TextBox 32"/>
          <p:cNvSpPr txBox="1"/>
          <p:nvPr/>
        </p:nvSpPr>
        <p:spPr>
          <a:xfrm>
            <a:off x="883460" y="24114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填充白色</a:t>
            </a:r>
            <a:endParaRPr lang="en-US" altLang="zh-CN" dirty="0"/>
          </a:p>
        </p:txBody>
      </p:sp>
      <p:sp>
        <p:nvSpPr>
          <p:cNvPr id="34" name="TextBox 33"/>
          <p:cNvSpPr txBox="1"/>
          <p:nvPr/>
        </p:nvSpPr>
        <p:spPr>
          <a:xfrm>
            <a:off x="883460" y="287422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粘贴为图片</a:t>
            </a:r>
            <a:endParaRPr lang="en-US" altLang="zh-CN" dirty="0"/>
          </a:p>
        </p:txBody>
      </p:sp>
      <p:sp>
        <p:nvSpPr>
          <p:cNvPr id="35" name="等腰三角形 34"/>
          <p:cNvSpPr/>
          <p:nvPr/>
        </p:nvSpPr>
        <p:spPr>
          <a:xfrm rot="5400000">
            <a:off x="639498" y="4360597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3460" y="333695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添加艺术效果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883460" y="3799686"/>
            <a:ext cx="1199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设置</a:t>
            </a:r>
            <a:r>
              <a:rPr lang="en-US" altLang="zh-CN" dirty="0"/>
              <a:t>BCS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83460" y="42624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微调艺术效果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883460" y="472514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 trans="6600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58" t="13151" r="15869" b="26708"/>
          <a:stretch/>
        </p:blipFill>
        <p:spPr bwMode="auto">
          <a:xfrm>
            <a:off x="859588" y="5373216"/>
            <a:ext cx="1768196" cy="101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022891"/>
            <a:ext cx="3744416" cy="172460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872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rgbClr val="F05B00"/>
                    </a:gs>
                    <a:gs pos="100000">
                      <a:srgbClr val="C0490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3995936" y="5051850"/>
            <a:ext cx="2935419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格式选项卡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→颜色</a:t>
            </a: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→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设置透明色</a:t>
            </a:r>
            <a:endParaRPr lang="en-US" altLang="zh-CN" sz="1200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将图片白色部分设置为透明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输入文字</a:t>
            </a:r>
            <a:endParaRPr lang="en-US" altLang="zh-CN" dirty="0"/>
          </a:p>
        </p:txBody>
      </p:sp>
      <p:sp>
        <p:nvSpPr>
          <p:cNvPr id="33" name="TextBox 32"/>
          <p:cNvSpPr txBox="1"/>
          <p:nvPr/>
        </p:nvSpPr>
        <p:spPr>
          <a:xfrm>
            <a:off x="883460" y="24114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填充白色</a:t>
            </a:r>
            <a:endParaRPr lang="en-US" altLang="zh-CN" dirty="0"/>
          </a:p>
        </p:txBody>
      </p:sp>
      <p:sp>
        <p:nvSpPr>
          <p:cNvPr id="34" name="TextBox 33"/>
          <p:cNvSpPr txBox="1"/>
          <p:nvPr/>
        </p:nvSpPr>
        <p:spPr>
          <a:xfrm>
            <a:off x="883460" y="287422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粘贴为图片</a:t>
            </a:r>
            <a:endParaRPr lang="en-US" altLang="zh-CN" dirty="0"/>
          </a:p>
        </p:txBody>
      </p:sp>
      <p:sp>
        <p:nvSpPr>
          <p:cNvPr id="35" name="等腰三角形 34"/>
          <p:cNvSpPr/>
          <p:nvPr/>
        </p:nvSpPr>
        <p:spPr>
          <a:xfrm rot="5400000">
            <a:off x="639498" y="4815223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3460" y="333695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添加艺术效果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883460" y="3799686"/>
            <a:ext cx="1199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设置</a:t>
            </a:r>
            <a:r>
              <a:rPr lang="en-US" altLang="zh-CN" dirty="0"/>
              <a:t>BCS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83460" y="426241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微调艺术效果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883460" y="472514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设置透明色</a:t>
            </a:r>
            <a:endParaRPr lang="en-US" altLang="zh-CN" dirty="0"/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 trans="6600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58" t="13151" r="15869" b="26708"/>
          <a:stretch/>
        </p:blipFill>
        <p:spPr bwMode="auto">
          <a:xfrm>
            <a:off x="859588" y="5373216"/>
            <a:ext cx="1768196" cy="101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48770"/>
            <a:ext cx="3299083" cy="300440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995936" y="4508190"/>
            <a:ext cx="3299083" cy="334682"/>
          </a:xfrm>
          <a:prstGeom prst="rect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20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619672" y="1787832"/>
            <a:ext cx="5974541" cy="2477623"/>
            <a:chOff x="1619672" y="1229260"/>
            <a:chExt cx="5974541" cy="2477623"/>
          </a:xfrm>
          <a:effectLst>
            <a:outerShdw blurRad="38100" dist="38100" dir="5400000" algn="t" rotWithShape="0">
              <a:prstClr val="black">
                <a:alpha val="14000"/>
              </a:prstClr>
            </a:outerShdw>
          </a:effectLst>
        </p:grpSpPr>
        <p:grpSp>
          <p:nvGrpSpPr>
            <p:cNvPr id="28" name="组合 27"/>
            <p:cNvGrpSpPr/>
            <p:nvPr/>
          </p:nvGrpSpPr>
          <p:grpSpPr>
            <a:xfrm>
              <a:off x="1746170" y="1531967"/>
              <a:ext cx="5723668" cy="1872208"/>
              <a:chOff x="1691680" y="1701577"/>
              <a:chExt cx="5907087" cy="1872208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1691680" y="1701577"/>
                <a:ext cx="5904656" cy="187220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4" name="Picture 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18000" contrast="-1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91680" y="1701850"/>
                <a:ext cx="5907087" cy="18716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1619672" y="1229260"/>
              <a:ext cx="288032" cy="2477623"/>
              <a:chOff x="1691680" y="1366612"/>
              <a:chExt cx="288032" cy="2477623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1691680" y="1366612"/>
                <a:ext cx="288032" cy="206737"/>
                <a:chOff x="1691680" y="1366612"/>
                <a:chExt cx="288032" cy="206737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1691680" y="1366612"/>
                  <a:ext cx="288032" cy="81399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矩形 70"/>
                <p:cNvSpPr/>
                <p:nvPr/>
              </p:nvSpPr>
              <p:spPr>
                <a:xfrm>
                  <a:off x="1763688" y="1419803"/>
                  <a:ext cx="144016" cy="107243"/>
                </a:xfrm>
                <a:prstGeom prst="rect">
                  <a:avLst/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78000">
                      <a:schemeClr val="tx1">
                        <a:lumMod val="95000"/>
                        <a:lumOff val="5000"/>
                      </a:schemeClr>
                    </a:gs>
                    <a:gs pos="22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>
                  <a:off x="1691680" y="1525680"/>
                  <a:ext cx="288032" cy="4766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80000">
                      <a:schemeClr val="tx1">
                        <a:lumMod val="95000"/>
                        <a:lumOff val="5000"/>
                      </a:schemeClr>
                    </a:gs>
                    <a:gs pos="2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1714505" y="1573350"/>
                <a:ext cx="242382" cy="2071675"/>
                <a:chOff x="1714505" y="1573350"/>
                <a:chExt cx="242382" cy="2071675"/>
              </a:xfrm>
            </p:grpSpPr>
            <p:sp>
              <p:nvSpPr>
                <p:cNvPr id="68" name="圆角矩形 7"/>
                <p:cNvSpPr/>
                <p:nvPr/>
              </p:nvSpPr>
              <p:spPr>
                <a:xfrm>
                  <a:off x="1714505" y="1573350"/>
                  <a:ext cx="242382" cy="207167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ffectLst>
                  <a:outerShdw blurRad="190500" dist="88900" sx="88000" sy="88000" algn="l" rotWithShape="0">
                    <a:prstClr val="black">
                      <a:alpha val="5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圆角矩形 7"/>
                <p:cNvSpPr/>
                <p:nvPr/>
              </p:nvSpPr>
              <p:spPr>
                <a:xfrm>
                  <a:off x="1714505" y="1573350"/>
                  <a:ext cx="242382" cy="2071675"/>
                </a:xfrm>
                <a:prstGeom prst="rect">
                  <a:avLst/>
                </a:prstGeom>
                <a:gradFill>
                  <a:gsLst>
                    <a:gs pos="20000">
                      <a:schemeClr val="bg1"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24000"/>
                      </a:schemeClr>
                    </a:gs>
                    <a:gs pos="67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0800000">
                <a:off x="1691680" y="3637498"/>
                <a:ext cx="288032" cy="206737"/>
                <a:chOff x="1691680" y="1366612"/>
                <a:chExt cx="288032" cy="206737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1763688" y="1419803"/>
                  <a:ext cx="144016" cy="107243"/>
                </a:xfrm>
                <a:prstGeom prst="rect">
                  <a:avLst/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78000">
                      <a:schemeClr val="tx1">
                        <a:lumMod val="95000"/>
                        <a:lumOff val="5000"/>
                      </a:schemeClr>
                    </a:gs>
                    <a:gs pos="22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>
                  <a:off x="1691680" y="1525680"/>
                  <a:ext cx="288032" cy="4766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80000">
                      <a:schemeClr val="tx1">
                        <a:lumMod val="95000"/>
                        <a:lumOff val="5000"/>
                      </a:schemeClr>
                    </a:gs>
                    <a:gs pos="2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1691680" y="1366612"/>
                  <a:ext cx="288032" cy="81399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 flipH="1">
              <a:off x="7310427" y="1229260"/>
              <a:ext cx="283786" cy="2477623"/>
              <a:chOff x="1691680" y="1366612"/>
              <a:chExt cx="288032" cy="2477623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1691680" y="1366612"/>
                <a:ext cx="288032" cy="206737"/>
                <a:chOff x="1691680" y="1366612"/>
                <a:chExt cx="288032" cy="206737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1691680" y="1366612"/>
                  <a:ext cx="288032" cy="81399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>
                  <a:off x="1763688" y="1419803"/>
                  <a:ext cx="144016" cy="107243"/>
                </a:xfrm>
                <a:prstGeom prst="rect">
                  <a:avLst/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78000">
                      <a:schemeClr val="tx1">
                        <a:lumMod val="95000"/>
                        <a:lumOff val="5000"/>
                      </a:schemeClr>
                    </a:gs>
                    <a:gs pos="22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>
                  <a:off x="1691680" y="1525680"/>
                  <a:ext cx="288032" cy="4766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80000">
                      <a:schemeClr val="tx1">
                        <a:lumMod val="95000"/>
                        <a:lumOff val="5000"/>
                      </a:schemeClr>
                    </a:gs>
                    <a:gs pos="2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1714505" y="1573350"/>
                <a:ext cx="242382" cy="2071675"/>
                <a:chOff x="1714505" y="1573350"/>
                <a:chExt cx="242382" cy="2071675"/>
              </a:xfrm>
            </p:grpSpPr>
            <p:sp>
              <p:nvSpPr>
                <p:cNvPr id="57" name="圆角矩形 7"/>
                <p:cNvSpPr/>
                <p:nvPr/>
              </p:nvSpPr>
              <p:spPr>
                <a:xfrm>
                  <a:off x="1714505" y="1573350"/>
                  <a:ext cx="242382" cy="207167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ffectLst>
                  <a:outerShdw blurRad="190500" dist="88900" dir="10800000" sx="88000" sy="88000" algn="r" rotWithShape="0">
                    <a:prstClr val="black">
                      <a:alpha val="5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圆角矩形 7"/>
                <p:cNvSpPr/>
                <p:nvPr/>
              </p:nvSpPr>
              <p:spPr>
                <a:xfrm>
                  <a:off x="1714505" y="1573350"/>
                  <a:ext cx="242382" cy="2071675"/>
                </a:xfrm>
                <a:prstGeom prst="rect">
                  <a:avLst/>
                </a:prstGeom>
                <a:gradFill>
                  <a:gsLst>
                    <a:gs pos="20000">
                      <a:schemeClr val="bg1"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24000"/>
                      </a:schemeClr>
                    </a:gs>
                    <a:gs pos="67000">
                      <a:srgbClr val="FFFFFF"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 rot="10800000">
                <a:off x="1691680" y="3637498"/>
                <a:ext cx="288032" cy="206737"/>
                <a:chOff x="1691680" y="1366612"/>
                <a:chExt cx="288032" cy="206737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1763688" y="1419803"/>
                  <a:ext cx="144016" cy="107243"/>
                </a:xfrm>
                <a:prstGeom prst="rect">
                  <a:avLst/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78000">
                      <a:schemeClr val="tx1">
                        <a:lumMod val="95000"/>
                        <a:lumOff val="5000"/>
                      </a:schemeClr>
                    </a:gs>
                    <a:gs pos="22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691680" y="1525680"/>
                  <a:ext cx="288032" cy="4766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50000">
                      <a:schemeClr val="bg1">
                        <a:lumMod val="75000"/>
                      </a:schemeClr>
                    </a:gs>
                    <a:gs pos="80000">
                      <a:schemeClr val="tx1">
                        <a:lumMod val="95000"/>
                        <a:lumOff val="5000"/>
                      </a:schemeClr>
                    </a:gs>
                    <a:gs pos="20000">
                      <a:schemeClr val="tx1">
                        <a:lumMod val="95000"/>
                        <a:lumOff val="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1691680" y="1366612"/>
                  <a:ext cx="288032" cy="81399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1" name="矩形 40"/>
            <p:cNvSpPr/>
            <p:nvPr/>
          </p:nvSpPr>
          <p:spPr>
            <a:xfrm>
              <a:off x="2352886" y="1811241"/>
              <a:ext cx="4566456" cy="1330474"/>
            </a:xfrm>
            <a:prstGeom prst="rect">
              <a:avLst/>
            </a:prstGeom>
            <a:solidFill>
              <a:srgbClr val="FFF1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6300044" y="2489317"/>
              <a:ext cx="496614" cy="541891"/>
              <a:chOff x="6417955" y="2731791"/>
              <a:chExt cx="496614" cy="541891"/>
            </a:xfrm>
          </p:grpSpPr>
          <p:sp>
            <p:nvSpPr>
              <p:cNvPr id="44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gradFill flip="none" rotWithShape="1">
                  <a:gsLst>
                    <a:gs pos="0">
                      <a:srgbClr val="C00000"/>
                    </a:gs>
                    <a:gs pos="6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189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rgbClr val="F05B00"/>
                    </a:gs>
                    <a:gs pos="100000">
                      <a:srgbClr val="C04900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518630" y="4175502"/>
                <a:ext cx="10086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结 语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1531622" y="4400062"/>
            <a:ext cx="61926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      不同字号、不同大小图片等情况做出来的效果可能不太一致</a:t>
            </a:r>
            <a:r>
              <a:rPr lang="zh-CN" altLang="en-US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，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可以微调</a:t>
            </a:r>
            <a:r>
              <a:rPr lang="zh-CN" altLang="en-US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亮度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、</a:t>
            </a:r>
            <a:r>
              <a:rPr lang="zh-CN" altLang="en-US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艺术效果</a:t>
            </a:r>
            <a:r>
              <a:rPr lang="zh-CN" altLang="en-US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透明度</a:t>
            </a:r>
            <a:r>
              <a:rPr lang="zh-CN" altLang="en-US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。</a:t>
            </a:r>
            <a:endParaRPr lang="en-US" altLang="zh-CN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 trans="66000"/>
                    </a14:imgEffect>
                    <a14:imgEffect>
                      <a14:saturation sat="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58" t="13151" r="15869" b="26708"/>
          <a:stretch/>
        </p:blipFill>
        <p:spPr bwMode="auto">
          <a:xfrm>
            <a:off x="3382560" y="2249231"/>
            <a:ext cx="2557592" cy="14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1483223" y="6165304"/>
            <a:ext cx="668917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彩蛋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：发现了吗？画轴中的黄色小点也是用这个方法做的。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^_^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46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THUMBNAIL_REFRESH" val="1"/>
  <p:tag name="ARTICULATE_SLIDE_COUNT" val="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550</Words>
  <Application>Microsoft Office PowerPoint</Application>
  <PresentationFormat>全屏显示(4:3)</PresentationFormat>
  <Paragraphs>77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Britannic Bold</vt:lpstr>
      <vt:lpstr>微软雅黑</vt:lpstr>
      <vt:lpstr>Arial</vt:lpstr>
      <vt:lpstr>Segoe UI</vt:lpstr>
      <vt:lpstr>Wingdings</vt:lpstr>
      <vt:lpstr>Office 主题​​</vt:lpstr>
      <vt:lpstr>BCS法制作逼真毛笔字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BCS法制作逼真毛笔字</dc:title>
  <dc:creator>Only for Design</dc:creator>
  <cp:lastModifiedBy>Administrator</cp:lastModifiedBy>
  <cp:revision>16</cp:revision>
  <dcterms:created xsi:type="dcterms:W3CDTF">2014-02-06T10:37:18Z</dcterms:created>
  <dcterms:modified xsi:type="dcterms:W3CDTF">2015-02-12T13:29:50Z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35EE7A7E-AD93-4F1E-0000-165E77000000</vt:lpwstr>
  </property>
  <property fmtid="{D5CDD505-2E9C-101B-9397-08002B2CF9AE}" pid="3" name="ArticulatePath">
    <vt:lpwstr>演示文稿1</vt:lpwstr>
  </property>
</Properties>
</file>