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33"/>
  </p:notesMasterIdLst>
  <p:sldIdLst>
    <p:sldId id="257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3" r:id="rId15"/>
    <p:sldId id="277" r:id="rId16"/>
    <p:sldId id="278" r:id="rId17"/>
    <p:sldId id="279" r:id="rId18"/>
    <p:sldId id="275" r:id="rId19"/>
    <p:sldId id="276" r:id="rId20"/>
    <p:sldId id="268" r:id="rId21"/>
    <p:sldId id="271" r:id="rId22"/>
    <p:sldId id="272" r:id="rId23"/>
    <p:sldId id="274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314" r:id="rId32"/>
  </p:sldIdLst>
  <p:sldSz cx="12192000" cy="6858000"/>
  <p:notesSz cx="6858000" cy="9144000"/>
  <p:embeddedFontLst>
    <p:embeddedFont>
      <p:font typeface="Microsoft YaHei" panose="020B0503020204020204" pitchFamily="34" charset="-122"/>
      <p:regular r:id="rId34"/>
      <p:bold r:id="rId35"/>
    </p:embeddedFont>
    <p:embeddedFont>
      <p:font typeface="Microsoft YaHei Light" panose="020B0502040204020203" pitchFamily="34" charset="-122"/>
      <p:regular r:id="rId36"/>
    </p:embeddedFont>
    <p:embeddedFont>
      <p:font typeface="思源黑体 CN Bold" panose="020B0800000000000000" pitchFamily="34" charset="-122"/>
      <p:bold r:id="rId37"/>
    </p:embeddedFont>
    <p:embeddedFont>
      <p:font typeface="思源黑体 CN Normal" panose="020B0400000000000000" pitchFamily="34" charset="-122"/>
      <p:regular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79" userDrawn="1">
          <p15:clr>
            <a:srgbClr val="A4A3A4"/>
          </p15:clr>
        </p15:guide>
        <p15:guide id="2" pos="7355" userDrawn="1">
          <p15:clr>
            <a:srgbClr val="A4A3A4"/>
          </p15:clr>
        </p15:guide>
        <p15:guide id="3" orient="horz" pos="278" userDrawn="1">
          <p15:clr>
            <a:srgbClr val="A4A3A4"/>
          </p15:clr>
        </p15:guide>
        <p15:guide id="4" orient="horz" pos="504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F6BD"/>
    <a:srgbClr val="04D8AC"/>
    <a:srgbClr val="513BDB"/>
    <a:srgbClr val="5E53ED"/>
    <a:srgbClr val="723BFF"/>
    <a:srgbClr val="574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37" autoAdjust="0"/>
    <p:restoredTop sz="94665" autoAdjust="0"/>
  </p:normalViewPr>
  <p:slideViewPr>
    <p:cSldViewPr snapToGrid="0" showGuides="1">
      <p:cViewPr>
        <p:scale>
          <a:sx n="75" d="100"/>
          <a:sy n="75" d="100"/>
        </p:scale>
        <p:origin x="2412" y="546"/>
      </p:cViewPr>
      <p:guideLst>
        <p:guide pos="279"/>
        <p:guide pos="7355"/>
        <p:guide orient="horz" pos="278"/>
        <p:guide orient="horz" pos="504"/>
        <p:guide orient="horz" pos="3974"/>
      </p:guideLst>
    </p:cSldViewPr>
  </p:slideViewPr>
  <p:outlineViewPr>
    <p:cViewPr>
      <p:scale>
        <a:sx n="33" d="100"/>
        <a:sy n="33" d="100"/>
      </p:scale>
      <p:origin x="0" y="-14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2000" dirty="0">
                <a:latin typeface="+mj-ea"/>
                <a:ea typeface="+mj-ea"/>
              </a:rPr>
              <a:t>主要产品销售情况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A类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面膜</c:v>
                </c:pt>
                <c:pt idx="1">
                  <c:v>洗面奶</c:v>
                </c:pt>
                <c:pt idx="2">
                  <c:v>粉底液</c:v>
                </c:pt>
                <c:pt idx="3">
                  <c:v>遮瑕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3E-4F03-981A-1742D52FC4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B类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面膜</c:v>
                </c:pt>
                <c:pt idx="1">
                  <c:v>洗面奶</c:v>
                </c:pt>
                <c:pt idx="2">
                  <c:v>粉底液</c:v>
                </c:pt>
                <c:pt idx="3">
                  <c:v>遮瑕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3E-4F03-981A-1742D52FC4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C类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面膜</c:v>
                </c:pt>
                <c:pt idx="1">
                  <c:v>洗面奶</c:v>
                </c:pt>
                <c:pt idx="2">
                  <c:v>粉底液</c:v>
                </c:pt>
                <c:pt idx="3">
                  <c:v>遮瑕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3E-4F03-981A-1742D52FC4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0850015"/>
        <c:axId val="270850847"/>
      </c:barChart>
      <c:catAx>
        <c:axId val="270850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70850847"/>
        <c:crosses val="autoZero"/>
        <c:auto val="1"/>
        <c:lblAlgn val="ctr"/>
        <c:lblOffset val="100"/>
        <c:noMultiLvlLbl val="0"/>
      </c:catAx>
      <c:valAx>
        <c:axId val="2708508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70850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/>
              <a:t>20XX</a:t>
            </a:r>
            <a:r>
              <a:rPr lang="zh-CN" altLang="en-US" dirty="0"/>
              <a:t>上半年数据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A产品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6月</c:v>
                </c:pt>
                <c:pt idx="1">
                  <c:v>5月</c:v>
                </c:pt>
                <c:pt idx="2">
                  <c:v>4月</c:v>
                </c:pt>
                <c:pt idx="3">
                  <c:v>3月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EE-4F9A-9E6E-465DBFF14B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B产品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6月</c:v>
                </c:pt>
                <c:pt idx="1">
                  <c:v>5月</c:v>
                </c:pt>
                <c:pt idx="2">
                  <c:v>4月</c:v>
                </c:pt>
                <c:pt idx="3">
                  <c:v>3月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EE-4F9A-9E6E-465DBFF14B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73279103"/>
        <c:axId val="1773279935"/>
      </c:barChart>
      <c:catAx>
        <c:axId val="177327910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73279935"/>
        <c:crosses val="autoZero"/>
        <c:auto val="1"/>
        <c:lblAlgn val="ctr"/>
        <c:lblOffset val="100"/>
        <c:noMultiLvlLbl val="0"/>
      </c:catAx>
      <c:valAx>
        <c:axId val="177327993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73279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C3-4D9E-AA60-DBB07273361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46-4B9F-8A86-8297EEE37484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73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46-4B9F-8A86-8297EEE37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698-49CF-BAED-DE3108D10402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46-4B9F-8A86-8297EEE37484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46-4B9F-8A86-8297EEE37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1B-4077-A6EF-869001CC71D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1B-4077-A6EF-869001CC71DE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1B-4077-A6EF-869001CC71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1B-4077-A6EF-869001CC71D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1B-4077-A6EF-869001CC71DE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1B-4077-A6EF-869001CC71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1B-4077-A6EF-869001CC71D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1B-4077-A6EF-869001CC71DE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1B-4077-A6EF-869001CC71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C6CFDD3D-BACB-44DE-BAD6-A8641E993D4B}" type="datetimeFigureOut">
              <a:rPr lang="zh-CN" altLang="en-US" smtClean="0"/>
              <a:pPr/>
              <a:t>2022/6/27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20DC291C-82D9-4583-9FAC-F273C5E3898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62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C291C-82D9-4583-9FAC-F273C5E3898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50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C291C-82D9-4583-9FAC-F273C5E3898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912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C291C-82D9-4583-9FAC-F273C5E3898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675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C291C-82D9-4583-9FAC-F273C5E389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556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C291C-82D9-4583-9FAC-F273C5E3898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62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C291C-82D9-4583-9FAC-F273C5E389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316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C291C-82D9-4583-9FAC-F273C5E3898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554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C291C-82D9-4583-9FAC-F273C5E3898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548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C291C-82D9-4583-9FAC-F273C5E3898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22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66903EC-BDE9-2653-DFA7-EE59FDFCA8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E3E147BB-3BA0-DD2C-0EC7-3A861F74199F}"/>
              </a:ext>
            </a:extLst>
          </p:cNvPr>
          <p:cNvSpPr/>
          <p:nvPr userDrawn="1"/>
        </p:nvSpPr>
        <p:spPr>
          <a:xfrm>
            <a:off x="0" y="5964718"/>
            <a:ext cx="12192000" cy="902748"/>
          </a:xfrm>
          <a:custGeom>
            <a:avLst/>
            <a:gdLst>
              <a:gd name="connsiteX0" fmla="*/ 6096000 w 12192000"/>
              <a:gd name="connsiteY0" fmla="*/ 0 h 902748"/>
              <a:gd name="connsiteX1" fmla="*/ 11602849 w 12192000"/>
              <a:gd name="connsiteY1" fmla="*/ 346720 h 902748"/>
              <a:gd name="connsiteX2" fmla="*/ 12192000 w 12192000"/>
              <a:gd name="connsiteY2" fmla="*/ 440631 h 902748"/>
              <a:gd name="connsiteX3" fmla="*/ 12192000 w 12192000"/>
              <a:gd name="connsiteY3" fmla="*/ 902748 h 902748"/>
              <a:gd name="connsiteX4" fmla="*/ 0 w 12192000"/>
              <a:gd name="connsiteY4" fmla="*/ 902748 h 902748"/>
              <a:gd name="connsiteX5" fmla="*/ 0 w 12192000"/>
              <a:gd name="connsiteY5" fmla="*/ 440631 h 902748"/>
              <a:gd name="connsiteX6" fmla="*/ 589151 w 12192000"/>
              <a:gd name="connsiteY6" fmla="*/ 346720 h 902748"/>
              <a:gd name="connsiteX7" fmla="*/ 6096000 w 12192000"/>
              <a:gd name="connsiteY7" fmla="*/ 0 h 90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902748">
                <a:moveTo>
                  <a:pt x="6096000" y="0"/>
                </a:moveTo>
                <a:cubicBezTo>
                  <a:pt x="8187818" y="0"/>
                  <a:pt x="10106357" y="130117"/>
                  <a:pt x="11602849" y="346720"/>
                </a:cubicBezTo>
                <a:lnTo>
                  <a:pt x="12192000" y="440631"/>
                </a:lnTo>
                <a:lnTo>
                  <a:pt x="12192000" y="902748"/>
                </a:lnTo>
                <a:lnTo>
                  <a:pt x="0" y="902748"/>
                </a:lnTo>
                <a:lnTo>
                  <a:pt x="0" y="440631"/>
                </a:lnTo>
                <a:lnTo>
                  <a:pt x="589151" y="346720"/>
                </a:lnTo>
                <a:cubicBezTo>
                  <a:pt x="2085644" y="130117"/>
                  <a:pt x="4004183" y="0"/>
                  <a:pt x="6096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ABD63211-50DE-8328-416E-96E45D2A3350}"/>
              </a:ext>
            </a:extLst>
          </p:cNvPr>
          <p:cNvSpPr/>
          <p:nvPr userDrawn="1"/>
        </p:nvSpPr>
        <p:spPr>
          <a:xfrm>
            <a:off x="0" y="0"/>
            <a:ext cx="12192000" cy="2090182"/>
          </a:xfrm>
          <a:custGeom>
            <a:avLst/>
            <a:gdLst>
              <a:gd name="connsiteX0" fmla="*/ 0 w 12192000"/>
              <a:gd name="connsiteY0" fmla="*/ 0 h 2090182"/>
              <a:gd name="connsiteX1" fmla="*/ 12192000 w 12192000"/>
              <a:gd name="connsiteY1" fmla="*/ 0 h 2090182"/>
              <a:gd name="connsiteX2" fmla="*/ 12192000 w 12192000"/>
              <a:gd name="connsiteY2" fmla="*/ 1649551 h 2090182"/>
              <a:gd name="connsiteX3" fmla="*/ 11602849 w 12192000"/>
              <a:gd name="connsiteY3" fmla="*/ 1743462 h 2090182"/>
              <a:gd name="connsiteX4" fmla="*/ 6096000 w 12192000"/>
              <a:gd name="connsiteY4" fmla="*/ 2090182 h 2090182"/>
              <a:gd name="connsiteX5" fmla="*/ 589151 w 12192000"/>
              <a:gd name="connsiteY5" fmla="*/ 1743462 h 2090182"/>
              <a:gd name="connsiteX6" fmla="*/ 0 w 12192000"/>
              <a:gd name="connsiteY6" fmla="*/ 1649551 h 209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090182">
                <a:moveTo>
                  <a:pt x="0" y="0"/>
                </a:moveTo>
                <a:lnTo>
                  <a:pt x="12192000" y="0"/>
                </a:lnTo>
                <a:lnTo>
                  <a:pt x="12192000" y="1649551"/>
                </a:lnTo>
                <a:lnTo>
                  <a:pt x="11602849" y="1743462"/>
                </a:lnTo>
                <a:cubicBezTo>
                  <a:pt x="10106357" y="1960065"/>
                  <a:pt x="8187818" y="2090182"/>
                  <a:pt x="6096000" y="2090182"/>
                </a:cubicBezTo>
                <a:cubicBezTo>
                  <a:pt x="4004183" y="2090182"/>
                  <a:pt x="2085644" y="1960065"/>
                  <a:pt x="589151" y="1743462"/>
                </a:cubicBezTo>
                <a:lnTo>
                  <a:pt x="0" y="1649551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3318980-3DEF-D10C-4214-EB5D71296AE2}"/>
              </a:ext>
            </a:extLst>
          </p:cNvPr>
          <p:cNvSpPr/>
          <p:nvPr userDrawn="1"/>
        </p:nvSpPr>
        <p:spPr>
          <a:xfrm>
            <a:off x="0" y="6774235"/>
            <a:ext cx="12192000" cy="861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59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BA94986-C414-80A8-672A-E18EEAE4EA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38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CB2DEAB4-252A-2778-9B93-C3DC1258D922}"/>
              </a:ext>
            </a:extLst>
          </p:cNvPr>
          <p:cNvGrpSpPr/>
          <p:nvPr userDrawn="1"/>
        </p:nvGrpSpPr>
        <p:grpSpPr>
          <a:xfrm>
            <a:off x="11410950" y="457200"/>
            <a:ext cx="285750" cy="190126"/>
            <a:chOff x="11380105" y="457200"/>
            <a:chExt cx="316595" cy="199745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08FBA6ED-40CD-C8FB-F7F0-29A0946B18D2}"/>
                </a:ext>
              </a:extLst>
            </p:cNvPr>
            <p:cNvSpPr/>
            <p:nvPr userDrawn="1"/>
          </p:nvSpPr>
          <p:spPr>
            <a:xfrm>
              <a:off x="11380105" y="457200"/>
              <a:ext cx="316595" cy="3782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8B9EAB85-F3D1-0588-A1FD-A5066A57E788}"/>
                </a:ext>
              </a:extLst>
            </p:cNvPr>
            <p:cNvSpPr/>
            <p:nvPr userDrawn="1"/>
          </p:nvSpPr>
          <p:spPr>
            <a:xfrm>
              <a:off x="11380105" y="538162"/>
              <a:ext cx="316595" cy="3782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69C9AF75-4BB5-3582-E632-55DEC46599BA}"/>
                </a:ext>
              </a:extLst>
            </p:cNvPr>
            <p:cNvSpPr/>
            <p:nvPr userDrawn="1"/>
          </p:nvSpPr>
          <p:spPr>
            <a:xfrm>
              <a:off x="11380105" y="619124"/>
              <a:ext cx="316595" cy="37821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62BC537F-A7E0-6897-6576-B103BC2055EC}"/>
              </a:ext>
            </a:extLst>
          </p:cNvPr>
          <p:cNvSpPr/>
          <p:nvPr userDrawn="1"/>
        </p:nvSpPr>
        <p:spPr>
          <a:xfrm>
            <a:off x="0" y="6774235"/>
            <a:ext cx="12192000" cy="861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31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27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说明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3265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622F3-2C6E-4119-89D8-741CE13EB6A3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B990C-9D1D-4D02-929E-227D426963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8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3" r:id="rId2"/>
    <p:sldLayoutId id="2147483679" r:id="rId3"/>
    <p:sldLayoutId id="2147483674" r:id="rId4"/>
    <p:sldLayoutId id="2147483680" r:id="rId5"/>
    <p:sldLayoutId id="214748369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4" userDrawn="1">
          <p15:clr>
            <a:srgbClr val="F26B43"/>
          </p15:clr>
        </p15:guide>
        <p15:guide id="2" pos="7368" userDrawn="1">
          <p15:clr>
            <a:srgbClr val="F26B43"/>
          </p15:clr>
        </p15:guide>
        <p15:guide id="3" orient="horz" pos="560" userDrawn="1">
          <p15:clr>
            <a:srgbClr val="F26B43"/>
          </p15:clr>
        </p15:guide>
        <p15:guide id="4" orient="horz" pos="624" userDrawn="1">
          <p15:clr>
            <a:srgbClr val="F26B43"/>
          </p15:clr>
        </p15:guide>
        <p15:guide id="5" orient="horz" pos="4056" userDrawn="1">
          <p15:clr>
            <a:srgbClr val="F26B43"/>
          </p15:clr>
        </p15:guide>
        <p15:guide id="6" orient="horz" pos="39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chart" Target="../charts/chart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7.wdp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01D4CC2-C865-4536-32D7-CD57FD87D5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D0EBB6EE-8F20-E99E-EBBB-E305EBB23CF6}"/>
              </a:ext>
            </a:extLst>
          </p:cNvPr>
          <p:cNvSpPr txBox="1"/>
          <p:nvPr/>
        </p:nvSpPr>
        <p:spPr>
          <a:xfrm>
            <a:off x="4323257" y="1416867"/>
            <a:ext cx="3545486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9600" b="1" dirty="0">
                <a:ln>
                  <a:gradFill>
                    <a:gsLst>
                      <a:gs pos="0">
                        <a:schemeClr val="bg1"/>
                      </a:gs>
                      <a:gs pos="83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</a:rPr>
              <a:t>20XX</a:t>
            </a:r>
            <a:endParaRPr lang="zh-CN" altLang="en-US" sz="9600" b="1" dirty="0">
              <a:ln>
                <a:gradFill>
                  <a:gsLst>
                    <a:gs pos="0">
                      <a:schemeClr val="bg1"/>
                    </a:gs>
                    <a:gs pos="83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lt"/>
            </a:endParaRPr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DB66E2F5-FA0D-3C75-C9EA-BAFC22D9129D}"/>
              </a:ext>
            </a:extLst>
          </p:cNvPr>
          <p:cNvSpPr/>
          <p:nvPr/>
        </p:nvSpPr>
        <p:spPr>
          <a:xfrm>
            <a:off x="0" y="5964718"/>
            <a:ext cx="12192000" cy="893282"/>
          </a:xfrm>
          <a:custGeom>
            <a:avLst/>
            <a:gdLst>
              <a:gd name="connsiteX0" fmla="*/ 6096000 w 12192000"/>
              <a:gd name="connsiteY0" fmla="*/ 0 h 893282"/>
              <a:gd name="connsiteX1" fmla="*/ 11602849 w 12192000"/>
              <a:gd name="connsiteY1" fmla="*/ 346720 h 893282"/>
              <a:gd name="connsiteX2" fmla="*/ 12192000 w 12192000"/>
              <a:gd name="connsiteY2" fmla="*/ 440632 h 893282"/>
              <a:gd name="connsiteX3" fmla="*/ 12192000 w 12192000"/>
              <a:gd name="connsiteY3" fmla="*/ 893282 h 893282"/>
              <a:gd name="connsiteX4" fmla="*/ 0 w 12192000"/>
              <a:gd name="connsiteY4" fmla="*/ 893282 h 893282"/>
              <a:gd name="connsiteX5" fmla="*/ 0 w 12192000"/>
              <a:gd name="connsiteY5" fmla="*/ 440632 h 893282"/>
              <a:gd name="connsiteX6" fmla="*/ 589151 w 12192000"/>
              <a:gd name="connsiteY6" fmla="*/ 346720 h 893282"/>
              <a:gd name="connsiteX7" fmla="*/ 6096000 w 12192000"/>
              <a:gd name="connsiteY7" fmla="*/ 0 h 893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893282">
                <a:moveTo>
                  <a:pt x="6096000" y="0"/>
                </a:moveTo>
                <a:cubicBezTo>
                  <a:pt x="8187818" y="0"/>
                  <a:pt x="10106357" y="130117"/>
                  <a:pt x="11602849" y="346720"/>
                </a:cubicBezTo>
                <a:lnTo>
                  <a:pt x="12192000" y="440632"/>
                </a:lnTo>
                <a:lnTo>
                  <a:pt x="12192000" y="893282"/>
                </a:lnTo>
                <a:lnTo>
                  <a:pt x="0" y="893282"/>
                </a:lnTo>
                <a:lnTo>
                  <a:pt x="0" y="440632"/>
                </a:lnTo>
                <a:lnTo>
                  <a:pt x="589151" y="346720"/>
                </a:lnTo>
                <a:cubicBezTo>
                  <a:pt x="2085644" y="130117"/>
                  <a:pt x="4004183" y="0"/>
                  <a:pt x="6096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0" name="圆: 空心 89">
            <a:extLst>
              <a:ext uri="{FF2B5EF4-FFF2-40B4-BE49-F238E27FC236}">
                <a16:creationId xmlns:a16="http://schemas.microsoft.com/office/drawing/2014/main" id="{A97BA9D9-1BE3-2C60-C245-1A0EC983CF03}"/>
              </a:ext>
            </a:extLst>
          </p:cNvPr>
          <p:cNvSpPr/>
          <p:nvPr/>
        </p:nvSpPr>
        <p:spPr>
          <a:xfrm flipV="1">
            <a:off x="3052758" y="2265221"/>
            <a:ext cx="301412" cy="301412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463516AA-B34B-994D-939C-9FF746C4556D}"/>
              </a:ext>
            </a:extLst>
          </p:cNvPr>
          <p:cNvSpPr txBox="1"/>
          <p:nvPr/>
        </p:nvSpPr>
        <p:spPr>
          <a:xfrm>
            <a:off x="2744392" y="2147151"/>
            <a:ext cx="6703216" cy="1015663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effectLst>
                  <a:outerShdw blurRad="317500" sx="102000" sy="102000" algn="ctr" rotWithShape="0">
                    <a:prstClr val="black">
                      <a:alpha val="20000"/>
                    </a:prstClr>
                  </a:outerShdw>
                </a:effectLst>
                <a:latin typeface="+mj-ea"/>
                <a:ea typeface="+mj-ea"/>
              </a:rPr>
              <a:t>年中总结工作汇报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1C978F13-1221-B8B4-38F5-88C73F2F8C74}"/>
              </a:ext>
            </a:extLst>
          </p:cNvPr>
          <p:cNvSpPr txBox="1"/>
          <p:nvPr/>
        </p:nvSpPr>
        <p:spPr>
          <a:xfrm>
            <a:off x="3176226" y="3077116"/>
            <a:ext cx="583954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YEAR END SUMMARY AND WORK REPORT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4A800987-64AA-159A-CCB7-A6FE286CAA4E}"/>
              </a:ext>
            </a:extLst>
          </p:cNvPr>
          <p:cNvSpPr/>
          <p:nvPr/>
        </p:nvSpPr>
        <p:spPr>
          <a:xfrm flipV="1">
            <a:off x="9204371" y="2833351"/>
            <a:ext cx="152131" cy="152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06A72AC-8468-B562-2762-C6A64BC4DC00}"/>
              </a:ext>
            </a:extLst>
          </p:cNvPr>
          <p:cNvSpPr txBox="1"/>
          <p:nvPr/>
        </p:nvSpPr>
        <p:spPr>
          <a:xfrm>
            <a:off x="4713757" y="3876586"/>
            <a:ext cx="276448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汇报人：</a:t>
            </a:r>
            <a:r>
              <a:rPr lang="en-US" altLang="zh-CN" dirty="0" err="1">
                <a:solidFill>
                  <a:schemeClr val="bg1"/>
                </a:solidFill>
              </a:rPr>
              <a:t>OfficePLUS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0DC50D11-9A5A-ECCB-8D05-06854121699A}"/>
              </a:ext>
            </a:extLst>
          </p:cNvPr>
          <p:cNvSpPr txBox="1"/>
          <p:nvPr/>
        </p:nvSpPr>
        <p:spPr>
          <a:xfrm>
            <a:off x="3969207" y="5435554"/>
            <a:ext cx="4284039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1400" dirty="0">
                <a:solidFill>
                  <a:schemeClr val="bg1"/>
                </a:solidFill>
                <a:latin typeface="+mn-ea"/>
                <a:cs typeface="阿里巴巴普惠体 L" panose="00020600040101010101" pitchFamily="18" charset="-122"/>
              </a:rPr>
              <a:t>只有勇于承担责任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阿里巴巴普惠体 L" panose="00020600040101010101" pitchFamily="18" charset="-122"/>
              </a:rPr>
              <a:t>,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阿里巴巴普惠体 L" panose="00020600040101010101" pitchFamily="18" charset="-122"/>
              </a:rPr>
              <a:t>才能承担更大的责任</a:t>
            </a:r>
          </a:p>
        </p:txBody>
      </p:sp>
      <p:pic>
        <p:nvPicPr>
          <p:cNvPr id="92" name="图片 91">
            <a:extLst>
              <a:ext uri="{FF2B5EF4-FFF2-40B4-BE49-F238E27FC236}">
                <a16:creationId xmlns:a16="http://schemas.microsoft.com/office/drawing/2014/main" id="{222A9A96-B204-51E7-9840-263FFFA68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912" b="16766"/>
          <a:stretch>
            <a:fillRect/>
          </a:stretch>
        </p:blipFill>
        <p:spPr>
          <a:xfrm>
            <a:off x="0" y="1240649"/>
            <a:ext cx="3110387" cy="5617351"/>
          </a:xfrm>
          <a:custGeom>
            <a:avLst/>
            <a:gdLst>
              <a:gd name="connsiteX0" fmla="*/ 0 w 3110387"/>
              <a:gd name="connsiteY0" fmla="*/ 0 h 5617351"/>
              <a:gd name="connsiteX1" fmla="*/ 3110387 w 3110387"/>
              <a:gd name="connsiteY1" fmla="*/ 0 h 5617351"/>
              <a:gd name="connsiteX2" fmla="*/ 3110387 w 3110387"/>
              <a:gd name="connsiteY2" fmla="*/ 5617351 h 5617351"/>
              <a:gd name="connsiteX3" fmla="*/ 0 w 3110387"/>
              <a:gd name="connsiteY3" fmla="*/ 5617351 h 561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0387" h="5617351">
                <a:moveTo>
                  <a:pt x="0" y="0"/>
                </a:moveTo>
                <a:lnTo>
                  <a:pt x="3110387" y="0"/>
                </a:lnTo>
                <a:lnTo>
                  <a:pt x="3110387" y="5617351"/>
                </a:lnTo>
                <a:lnTo>
                  <a:pt x="0" y="5617351"/>
                </a:lnTo>
                <a:close/>
              </a:path>
            </a:pathLst>
          </a:cu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2E9D023A-9E98-C64C-EE1A-E0AC8A695C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819" r="48095"/>
          <a:stretch>
            <a:fillRect/>
          </a:stretch>
        </p:blipFill>
        <p:spPr>
          <a:xfrm>
            <a:off x="7983319" y="0"/>
            <a:ext cx="4208681" cy="3987791"/>
          </a:xfrm>
          <a:custGeom>
            <a:avLst/>
            <a:gdLst>
              <a:gd name="connsiteX0" fmla="*/ 0 w 4208681"/>
              <a:gd name="connsiteY0" fmla="*/ 0 h 3987791"/>
              <a:gd name="connsiteX1" fmla="*/ 4208681 w 4208681"/>
              <a:gd name="connsiteY1" fmla="*/ 0 h 3987791"/>
              <a:gd name="connsiteX2" fmla="*/ 4208681 w 4208681"/>
              <a:gd name="connsiteY2" fmla="*/ 3987791 h 3987791"/>
              <a:gd name="connsiteX3" fmla="*/ 0 w 4208681"/>
              <a:gd name="connsiteY3" fmla="*/ 3987791 h 398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681" h="3987791">
                <a:moveTo>
                  <a:pt x="0" y="0"/>
                </a:moveTo>
                <a:lnTo>
                  <a:pt x="4208681" y="0"/>
                </a:lnTo>
                <a:lnTo>
                  <a:pt x="4208681" y="3987791"/>
                </a:lnTo>
                <a:lnTo>
                  <a:pt x="0" y="3987791"/>
                </a:lnTo>
                <a:close/>
              </a:path>
            </a:pathLst>
          </a:cu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919F9AC-287B-A608-A2B9-E1A211685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976"/>
          <a:stretch/>
        </p:blipFill>
        <p:spPr>
          <a:xfrm>
            <a:off x="5409480" y="6289228"/>
            <a:ext cx="1373040" cy="1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44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: 空心 1">
            <a:extLst>
              <a:ext uri="{FF2B5EF4-FFF2-40B4-BE49-F238E27FC236}">
                <a16:creationId xmlns:a16="http://schemas.microsoft.com/office/drawing/2014/main" id="{1589DE63-00C6-A33F-00FA-A779754CE3CA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FBF924C-DAD9-EE7F-6617-B5B71F8C0820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这里是标题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B0D12F2-4C21-196A-6752-23B1E6422283}"/>
              </a:ext>
            </a:extLst>
          </p:cNvPr>
          <p:cNvSpPr/>
          <p:nvPr/>
        </p:nvSpPr>
        <p:spPr>
          <a:xfrm>
            <a:off x="482600" y="990600"/>
            <a:ext cx="5499100" cy="276860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0" ty="-9652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09F5248-7CE2-EF70-C1AC-0D5B75F99336}"/>
              </a:ext>
            </a:extLst>
          </p:cNvPr>
          <p:cNvSpPr/>
          <p:nvPr/>
        </p:nvSpPr>
        <p:spPr>
          <a:xfrm>
            <a:off x="6164947" y="3846380"/>
            <a:ext cx="5486398" cy="2490920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0" ty="-9652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F58278D-EC49-A117-FC8F-8B42E310EA35}"/>
              </a:ext>
            </a:extLst>
          </p:cNvPr>
          <p:cNvSpPr/>
          <p:nvPr/>
        </p:nvSpPr>
        <p:spPr>
          <a:xfrm>
            <a:off x="495300" y="3846380"/>
            <a:ext cx="2678852" cy="2490920"/>
          </a:xfrm>
          <a:prstGeom prst="roundRect">
            <a:avLst>
              <a:gd name="adj" fmla="val 352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E40E12AB-2E2D-D525-F7A9-174CF1936B1E}"/>
              </a:ext>
            </a:extLst>
          </p:cNvPr>
          <p:cNvSpPr/>
          <p:nvPr/>
        </p:nvSpPr>
        <p:spPr>
          <a:xfrm>
            <a:off x="3302847" y="3846380"/>
            <a:ext cx="2678852" cy="2490920"/>
          </a:xfrm>
          <a:prstGeom prst="roundRect">
            <a:avLst>
              <a:gd name="adj" fmla="val 2354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6576EBA8-20D0-E20F-8713-F907B29053D7}"/>
              </a:ext>
            </a:extLst>
          </p:cNvPr>
          <p:cNvSpPr/>
          <p:nvPr/>
        </p:nvSpPr>
        <p:spPr>
          <a:xfrm>
            <a:off x="6313714" y="2893464"/>
            <a:ext cx="827314" cy="827314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30C2CAC-5D10-DBC6-312F-DBB163E68276}"/>
              </a:ext>
            </a:extLst>
          </p:cNvPr>
          <p:cNvSpPr/>
          <p:nvPr/>
        </p:nvSpPr>
        <p:spPr>
          <a:xfrm>
            <a:off x="7951107" y="2893464"/>
            <a:ext cx="827314" cy="827314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B7E24FEC-3185-3A34-009E-B4CF9903CC9A}"/>
              </a:ext>
            </a:extLst>
          </p:cNvPr>
          <p:cNvSpPr/>
          <p:nvPr/>
        </p:nvSpPr>
        <p:spPr>
          <a:xfrm>
            <a:off x="9588500" y="2893464"/>
            <a:ext cx="827314" cy="827314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EA9D916-B178-D0D7-16EA-2EE651106B13}"/>
              </a:ext>
            </a:extLst>
          </p:cNvPr>
          <p:cNvSpPr txBox="1"/>
          <p:nvPr/>
        </p:nvSpPr>
        <p:spPr>
          <a:xfrm>
            <a:off x="6313714" y="903420"/>
            <a:ext cx="3603199" cy="4349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化妆品销售要点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D347C88-3BA9-FC2A-1AA9-83316D346C9F}"/>
              </a:ext>
            </a:extLst>
          </p:cNvPr>
          <p:cNvSpPr txBox="1"/>
          <p:nvPr/>
        </p:nvSpPr>
        <p:spPr>
          <a:xfrm>
            <a:off x="6313713" y="1318100"/>
            <a:ext cx="5196116" cy="154824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化妆品销售工作总结得出这种趋势表现在中国的消费文化上，如衣、食、住、行等各个领域中，更多地用“饮食文化”、“茶文化”、“服饰文化”、“居室文化”等全新的概念来理解消费。消费的品位已向更高的层次提升了，为创造各种文化而提供不同的优质服务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88CF516A-F5A2-A4F8-C54D-8F0559BB34F4}"/>
              </a:ext>
            </a:extLst>
          </p:cNvPr>
          <p:cNvSpPr/>
          <p:nvPr/>
        </p:nvSpPr>
        <p:spPr>
          <a:xfrm>
            <a:off x="9838871" y="3161979"/>
            <a:ext cx="326571" cy="308425"/>
          </a:xfrm>
          <a:custGeom>
            <a:avLst/>
            <a:gdLst>
              <a:gd name="connsiteX0" fmla="*/ 272143 w 326571"/>
              <a:gd name="connsiteY0" fmla="*/ 0 h 308425"/>
              <a:gd name="connsiteX1" fmla="*/ 27214 w 326571"/>
              <a:gd name="connsiteY1" fmla="*/ 0 h 308425"/>
              <a:gd name="connsiteX2" fmla="*/ 0 w 326571"/>
              <a:gd name="connsiteY2" fmla="*/ 27214 h 308425"/>
              <a:gd name="connsiteX3" fmla="*/ 0 w 326571"/>
              <a:gd name="connsiteY3" fmla="*/ 281211 h 308425"/>
              <a:gd name="connsiteX4" fmla="*/ 27214 w 326571"/>
              <a:gd name="connsiteY4" fmla="*/ 308425 h 308425"/>
              <a:gd name="connsiteX5" fmla="*/ 299357 w 326571"/>
              <a:gd name="connsiteY5" fmla="*/ 308425 h 308425"/>
              <a:gd name="connsiteX6" fmla="*/ 326571 w 326571"/>
              <a:gd name="connsiteY6" fmla="*/ 281211 h 308425"/>
              <a:gd name="connsiteX7" fmla="*/ 326571 w 326571"/>
              <a:gd name="connsiteY7" fmla="*/ 154213 h 308425"/>
              <a:gd name="connsiteX8" fmla="*/ 326571 w 326571"/>
              <a:gd name="connsiteY8" fmla="*/ 90713 h 30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571" h="308425">
                <a:moveTo>
                  <a:pt x="272143" y="0"/>
                </a:moveTo>
                <a:lnTo>
                  <a:pt x="27214" y="0"/>
                </a:lnTo>
                <a:cubicBezTo>
                  <a:pt x="12184" y="0"/>
                  <a:pt x="0" y="12184"/>
                  <a:pt x="0" y="27214"/>
                </a:cubicBezTo>
                <a:lnTo>
                  <a:pt x="0" y="281211"/>
                </a:lnTo>
                <a:cubicBezTo>
                  <a:pt x="0" y="296242"/>
                  <a:pt x="12184" y="308425"/>
                  <a:pt x="27214" y="308425"/>
                </a:cubicBezTo>
                <a:lnTo>
                  <a:pt x="299357" y="308425"/>
                </a:lnTo>
                <a:cubicBezTo>
                  <a:pt x="314387" y="308425"/>
                  <a:pt x="326571" y="296242"/>
                  <a:pt x="326571" y="281211"/>
                </a:cubicBezTo>
                <a:lnTo>
                  <a:pt x="326571" y="154213"/>
                </a:lnTo>
                <a:lnTo>
                  <a:pt x="326571" y="90713"/>
                </a:lnTo>
              </a:path>
            </a:pathLst>
          </a:custGeom>
          <a:noFill/>
          <a:ln w="35719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9F551419-6C4B-8FB8-23FD-4FE5042B0D6B}"/>
              </a:ext>
            </a:extLst>
          </p:cNvPr>
          <p:cNvSpPr/>
          <p:nvPr/>
        </p:nvSpPr>
        <p:spPr>
          <a:xfrm>
            <a:off x="10076929" y="3125694"/>
            <a:ext cx="38486" cy="76972"/>
          </a:xfrm>
          <a:custGeom>
            <a:avLst/>
            <a:gdLst>
              <a:gd name="connsiteX0" fmla="*/ 0 w 38486"/>
              <a:gd name="connsiteY0" fmla="*/ 76973 h 76972"/>
              <a:gd name="connsiteX1" fmla="*/ 38486 w 38486"/>
              <a:gd name="connsiteY1" fmla="*/ 38486 h 76972"/>
              <a:gd name="connsiteX2" fmla="*/ 0 w 38486"/>
              <a:gd name="connsiteY2" fmla="*/ 0 h 76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86" h="76972">
                <a:moveTo>
                  <a:pt x="0" y="76973"/>
                </a:moveTo>
                <a:lnTo>
                  <a:pt x="38486" y="38486"/>
                </a:lnTo>
                <a:lnTo>
                  <a:pt x="0" y="0"/>
                </a:lnTo>
              </a:path>
            </a:pathLst>
          </a:custGeom>
          <a:noFill/>
          <a:ln w="35719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E3A055FF-7556-29CB-D853-A285FBBAE3BB}"/>
              </a:ext>
            </a:extLst>
          </p:cNvPr>
          <p:cNvSpPr/>
          <p:nvPr/>
        </p:nvSpPr>
        <p:spPr>
          <a:xfrm>
            <a:off x="10002157" y="3243621"/>
            <a:ext cx="9071" cy="154212"/>
          </a:xfrm>
          <a:custGeom>
            <a:avLst/>
            <a:gdLst>
              <a:gd name="connsiteX0" fmla="*/ 0 w 9071"/>
              <a:gd name="connsiteY0" fmla="*/ 0 h 154212"/>
              <a:gd name="connsiteX1" fmla="*/ 0 w 9071"/>
              <a:gd name="connsiteY1" fmla="*/ 154213 h 1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71" h="154212">
                <a:moveTo>
                  <a:pt x="0" y="0"/>
                </a:moveTo>
                <a:lnTo>
                  <a:pt x="0" y="154213"/>
                </a:lnTo>
              </a:path>
            </a:pathLst>
          </a:custGeom>
          <a:noFill/>
          <a:ln w="35719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B4BADFE2-47C8-72ED-B346-3B23262D474D}"/>
              </a:ext>
            </a:extLst>
          </p:cNvPr>
          <p:cNvSpPr/>
          <p:nvPr/>
        </p:nvSpPr>
        <p:spPr>
          <a:xfrm>
            <a:off x="10074728" y="3307121"/>
            <a:ext cx="9071" cy="90713"/>
          </a:xfrm>
          <a:custGeom>
            <a:avLst/>
            <a:gdLst>
              <a:gd name="connsiteX0" fmla="*/ 0 w 9071"/>
              <a:gd name="connsiteY0" fmla="*/ 0 h 90713"/>
              <a:gd name="connsiteX1" fmla="*/ 0 w 9071"/>
              <a:gd name="connsiteY1" fmla="*/ 90713 h 9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71" h="90713">
                <a:moveTo>
                  <a:pt x="0" y="0"/>
                </a:moveTo>
                <a:lnTo>
                  <a:pt x="0" y="90713"/>
                </a:lnTo>
              </a:path>
            </a:pathLst>
          </a:custGeom>
          <a:noFill/>
          <a:ln w="35719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51603149-E4C6-42E6-1736-051B8F6411A5}"/>
              </a:ext>
            </a:extLst>
          </p:cNvPr>
          <p:cNvSpPr/>
          <p:nvPr/>
        </p:nvSpPr>
        <p:spPr>
          <a:xfrm>
            <a:off x="9929585" y="3307121"/>
            <a:ext cx="9071" cy="90713"/>
          </a:xfrm>
          <a:custGeom>
            <a:avLst/>
            <a:gdLst>
              <a:gd name="connsiteX0" fmla="*/ 0 w 9071"/>
              <a:gd name="connsiteY0" fmla="*/ 0 h 90713"/>
              <a:gd name="connsiteX1" fmla="*/ 0 w 9071"/>
              <a:gd name="connsiteY1" fmla="*/ 90713 h 9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71" h="90713">
                <a:moveTo>
                  <a:pt x="0" y="0"/>
                </a:moveTo>
                <a:lnTo>
                  <a:pt x="0" y="90713"/>
                </a:lnTo>
              </a:path>
            </a:pathLst>
          </a:custGeom>
          <a:noFill/>
          <a:ln w="35719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AC8BE74E-6619-8ED7-C7B4-6A98C0227427}"/>
              </a:ext>
            </a:extLst>
          </p:cNvPr>
          <p:cNvSpPr/>
          <p:nvPr/>
        </p:nvSpPr>
        <p:spPr>
          <a:xfrm>
            <a:off x="8192407" y="3261764"/>
            <a:ext cx="344713" cy="217712"/>
          </a:xfrm>
          <a:custGeom>
            <a:avLst/>
            <a:gdLst>
              <a:gd name="connsiteX0" fmla="*/ 344714 w 344713"/>
              <a:gd name="connsiteY0" fmla="*/ 126999 h 217712"/>
              <a:gd name="connsiteX1" fmla="*/ 344714 w 344713"/>
              <a:gd name="connsiteY1" fmla="*/ 0 h 217712"/>
              <a:gd name="connsiteX2" fmla="*/ 0 w 344713"/>
              <a:gd name="connsiteY2" fmla="*/ 0 h 217712"/>
              <a:gd name="connsiteX3" fmla="*/ 0 w 344713"/>
              <a:gd name="connsiteY3" fmla="*/ 199569 h 217712"/>
              <a:gd name="connsiteX4" fmla="*/ 18143 w 344713"/>
              <a:gd name="connsiteY4" fmla="*/ 217712 h 217712"/>
              <a:gd name="connsiteX5" fmla="*/ 172357 w 344713"/>
              <a:gd name="connsiteY5" fmla="*/ 217712 h 21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3" h="217712">
                <a:moveTo>
                  <a:pt x="344714" y="126999"/>
                </a:moveTo>
                <a:lnTo>
                  <a:pt x="344714" y="0"/>
                </a:lnTo>
                <a:lnTo>
                  <a:pt x="0" y="0"/>
                </a:lnTo>
                <a:lnTo>
                  <a:pt x="0" y="199569"/>
                </a:lnTo>
                <a:cubicBezTo>
                  <a:pt x="0" y="209590"/>
                  <a:pt x="8123" y="217712"/>
                  <a:pt x="18143" y="217712"/>
                </a:cubicBezTo>
                <a:lnTo>
                  <a:pt x="172357" y="217712"/>
                </a:lnTo>
              </a:path>
            </a:pathLst>
          </a:custGeom>
          <a:noFill/>
          <a:ln w="35719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7894E0DF-C9FC-76EE-631B-A40788067553}"/>
              </a:ext>
            </a:extLst>
          </p:cNvPr>
          <p:cNvSpPr/>
          <p:nvPr/>
        </p:nvSpPr>
        <p:spPr>
          <a:xfrm>
            <a:off x="8192407" y="3161979"/>
            <a:ext cx="344713" cy="99784"/>
          </a:xfrm>
          <a:custGeom>
            <a:avLst/>
            <a:gdLst>
              <a:gd name="connsiteX0" fmla="*/ 0 w 344713"/>
              <a:gd name="connsiteY0" fmla="*/ 18143 h 99784"/>
              <a:gd name="connsiteX1" fmla="*/ 18143 w 344713"/>
              <a:gd name="connsiteY1" fmla="*/ 0 h 99784"/>
              <a:gd name="connsiteX2" fmla="*/ 326571 w 344713"/>
              <a:gd name="connsiteY2" fmla="*/ 0 h 99784"/>
              <a:gd name="connsiteX3" fmla="*/ 344714 w 344713"/>
              <a:gd name="connsiteY3" fmla="*/ 18143 h 99784"/>
              <a:gd name="connsiteX4" fmla="*/ 344714 w 344713"/>
              <a:gd name="connsiteY4" fmla="*/ 99785 h 99784"/>
              <a:gd name="connsiteX5" fmla="*/ 0 w 344713"/>
              <a:gd name="connsiteY5" fmla="*/ 99785 h 99784"/>
              <a:gd name="connsiteX6" fmla="*/ 0 w 344713"/>
              <a:gd name="connsiteY6" fmla="*/ 18143 h 99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713" h="99784">
                <a:moveTo>
                  <a:pt x="0" y="18143"/>
                </a:moveTo>
                <a:cubicBezTo>
                  <a:pt x="0" y="8123"/>
                  <a:pt x="8123" y="0"/>
                  <a:pt x="18143" y="0"/>
                </a:cubicBezTo>
                <a:lnTo>
                  <a:pt x="326571" y="0"/>
                </a:lnTo>
                <a:cubicBezTo>
                  <a:pt x="336591" y="0"/>
                  <a:pt x="344714" y="8123"/>
                  <a:pt x="344714" y="18143"/>
                </a:cubicBezTo>
                <a:lnTo>
                  <a:pt x="344714" y="99785"/>
                </a:lnTo>
                <a:lnTo>
                  <a:pt x="0" y="99785"/>
                </a:lnTo>
                <a:lnTo>
                  <a:pt x="0" y="18143"/>
                </a:lnTo>
                <a:close/>
              </a:path>
            </a:pathLst>
          </a:custGeom>
          <a:noFill/>
          <a:ln w="35719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57E270C9-B38A-2B17-A8B4-C3B3B0B72BFA}"/>
              </a:ext>
            </a:extLst>
          </p:cNvPr>
          <p:cNvSpPr/>
          <p:nvPr/>
        </p:nvSpPr>
        <p:spPr>
          <a:xfrm>
            <a:off x="8292192" y="3134765"/>
            <a:ext cx="9071" cy="72570"/>
          </a:xfrm>
          <a:custGeom>
            <a:avLst/>
            <a:gdLst>
              <a:gd name="connsiteX0" fmla="*/ 0 w 9071"/>
              <a:gd name="connsiteY0" fmla="*/ 0 h 72570"/>
              <a:gd name="connsiteX1" fmla="*/ 0 w 9071"/>
              <a:gd name="connsiteY1" fmla="*/ 72571 h 7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71" h="72570">
                <a:moveTo>
                  <a:pt x="0" y="0"/>
                </a:moveTo>
                <a:lnTo>
                  <a:pt x="0" y="72571"/>
                </a:lnTo>
              </a:path>
            </a:pathLst>
          </a:custGeom>
          <a:noFill/>
          <a:ln w="35719" cap="rnd">
            <a:solidFill>
              <a:schemeClr val="bg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55470294-87E4-BD56-B4B5-3D301D29B0A3}"/>
              </a:ext>
            </a:extLst>
          </p:cNvPr>
          <p:cNvSpPr/>
          <p:nvPr/>
        </p:nvSpPr>
        <p:spPr>
          <a:xfrm>
            <a:off x="8437335" y="3134765"/>
            <a:ext cx="9071" cy="72570"/>
          </a:xfrm>
          <a:custGeom>
            <a:avLst/>
            <a:gdLst>
              <a:gd name="connsiteX0" fmla="*/ 0 w 9071"/>
              <a:gd name="connsiteY0" fmla="*/ 0 h 72570"/>
              <a:gd name="connsiteX1" fmla="*/ 0 w 9071"/>
              <a:gd name="connsiteY1" fmla="*/ 72571 h 72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71" h="72570">
                <a:moveTo>
                  <a:pt x="0" y="0"/>
                </a:moveTo>
                <a:lnTo>
                  <a:pt x="0" y="72571"/>
                </a:lnTo>
              </a:path>
            </a:pathLst>
          </a:custGeom>
          <a:noFill/>
          <a:ln w="35719" cap="rnd">
            <a:solidFill>
              <a:schemeClr val="bg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0E448FF1-3945-ED4C-D846-F9014BA19E0A}"/>
              </a:ext>
            </a:extLst>
          </p:cNvPr>
          <p:cNvSpPr/>
          <p:nvPr/>
        </p:nvSpPr>
        <p:spPr>
          <a:xfrm>
            <a:off x="8355692" y="3316192"/>
            <a:ext cx="126999" cy="126998"/>
          </a:xfrm>
          <a:custGeom>
            <a:avLst/>
            <a:gdLst>
              <a:gd name="connsiteX0" fmla="*/ 127000 w 126999"/>
              <a:gd name="connsiteY0" fmla="*/ 63499 h 126998"/>
              <a:gd name="connsiteX1" fmla="*/ 63500 w 126999"/>
              <a:gd name="connsiteY1" fmla="*/ 126999 h 126998"/>
              <a:gd name="connsiteX2" fmla="*/ 0 w 126999"/>
              <a:gd name="connsiteY2" fmla="*/ 63499 h 126998"/>
              <a:gd name="connsiteX3" fmla="*/ 63500 w 126999"/>
              <a:gd name="connsiteY3" fmla="*/ 0 h 126998"/>
              <a:gd name="connsiteX4" fmla="*/ 127000 w 126999"/>
              <a:gd name="connsiteY4" fmla="*/ 63499 h 12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99" h="126998">
                <a:moveTo>
                  <a:pt x="127000" y="63499"/>
                </a:moveTo>
                <a:cubicBezTo>
                  <a:pt x="127000" y="98569"/>
                  <a:pt x="98570" y="126999"/>
                  <a:pt x="63500" y="126999"/>
                </a:cubicBezTo>
                <a:cubicBezTo>
                  <a:pt x="28430" y="126999"/>
                  <a:pt x="0" y="98569"/>
                  <a:pt x="0" y="63499"/>
                </a:cubicBezTo>
                <a:cubicBezTo>
                  <a:pt x="0" y="28430"/>
                  <a:pt x="28430" y="0"/>
                  <a:pt x="63500" y="0"/>
                </a:cubicBezTo>
                <a:cubicBezTo>
                  <a:pt x="98570" y="0"/>
                  <a:pt x="127000" y="28430"/>
                  <a:pt x="127000" y="63499"/>
                </a:cubicBezTo>
                <a:close/>
              </a:path>
            </a:pathLst>
          </a:custGeom>
          <a:noFill/>
          <a:ln w="35719" cap="flat">
            <a:solidFill>
              <a:schemeClr val="bg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BC96EE7D-BC7A-08C6-1C0B-30DBC7E03EC3}"/>
              </a:ext>
            </a:extLst>
          </p:cNvPr>
          <p:cNvSpPr/>
          <p:nvPr/>
        </p:nvSpPr>
        <p:spPr>
          <a:xfrm>
            <a:off x="8473621" y="3425048"/>
            <a:ext cx="54428" cy="45356"/>
          </a:xfrm>
          <a:custGeom>
            <a:avLst/>
            <a:gdLst>
              <a:gd name="connsiteX0" fmla="*/ 0 w 54428"/>
              <a:gd name="connsiteY0" fmla="*/ 0 h 45356"/>
              <a:gd name="connsiteX1" fmla="*/ 54429 w 54428"/>
              <a:gd name="connsiteY1" fmla="*/ 45357 h 4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428" h="45356">
                <a:moveTo>
                  <a:pt x="0" y="0"/>
                </a:moveTo>
                <a:lnTo>
                  <a:pt x="54429" y="45357"/>
                </a:lnTo>
              </a:path>
            </a:pathLst>
          </a:custGeom>
          <a:noFill/>
          <a:ln w="35719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FEF70C49-1542-67F6-D33B-3C6ACD96C86B}"/>
              </a:ext>
            </a:extLst>
          </p:cNvPr>
          <p:cNvSpPr/>
          <p:nvPr/>
        </p:nvSpPr>
        <p:spPr>
          <a:xfrm>
            <a:off x="6636656" y="3134765"/>
            <a:ext cx="263071" cy="344710"/>
          </a:xfrm>
          <a:custGeom>
            <a:avLst/>
            <a:gdLst>
              <a:gd name="connsiteX0" fmla="*/ 81643 w 263071"/>
              <a:gd name="connsiteY0" fmla="*/ 344711 h 344710"/>
              <a:gd name="connsiteX1" fmla="*/ 263071 w 263071"/>
              <a:gd name="connsiteY1" fmla="*/ 344711 h 344710"/>
              <a:gd name="connsiteX2" fmla="*/ 263071 w 263071"/>
              <a:gd name="connsiteY2" fmla="*/ 0 h 344710"/>
              <a:gd name="connsiteX3" fmla="*/ 0 w 263071"/>
              <a:gd name="connsiteY3" fmla="*/ 0 h 344710"/>
              <a:gd name="connsiteX4" fmla="*/ 0 w 263071"/>
              <a:gd name="connsiteY4" fmla="*/ 90713 h 34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071" h="344710">
                <a:moveTo>
                  <a:pt x="81643" y="344711"/>
                </a:moveTo>
                <a:lnTo>
                  <a:pt x="263071" y="344711"/>
                </a:lnTo>
                <a:lnTo>
                  <a:pt x="263071" y="0"/>
                </a:lnTo>
                <a:lnTo>
                  <a:pt x="0" y="0"/>
                </a:lnTo>
                <a:lnTo>
                  <a:pt x="0" y="90713"/>
                </a:lnTo>
              </a:path>
            </a:pathLst>
          </a:custGeom>
          <a:noFill/>
          <a:ln w="35719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A578C808-D2B0-EBBE-4600-67A3BF354BC7}"/>
              </a:ext>
            </a:extLst>
          </p:cNvPr>
          <p:cNvSpPr/>
          <p:nvPr/>
        </p:nvSpPr>
        <p:spPr>
          <a:xfrm>
            <a:off x="6555014" y="3225479"/>
            <a:ext cx="163285" cy="253997"/>
          </a:xfrm>
          <a:custGeom>
            <a:avLst/>
            <a:gdLst>
              <a:gd name="connsiteX0" fmla="*/ 0 w 163285"/>
              <a:gd name="connsiteY0" fmla="*/ 0 h 253997"/>
              <a:gd name="connsiteX1" fmla="*/ 163286 w 163285"/>
              <a:gd name="connsiteY1" fmla="*/ 0 h 253997"/>
              <a:gd name="connsiteX2" fmla="*/ 163286 w 163285"/>
              <a:gd name="connsiteY2" fmla="*/ 253997 h 253997"/>
              <a:gd name="connsiteX3" fmla="*/ 0 w 163285"/>
              <a:gd name="connsiteY3" fmla="*/ 253997 h 253997"/>
              <a:gd name="connsiteX4" fmla="*/ 0 w 163285"/>
              <a:gd name="connsiteY4" fmla="*/ 0 h 25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5" h="253997">
                <a:moveTo>
                  <a:pt x="0" y="0"/>
                </a:moveTo>
                <a:lnTo>
                  <a:pt x="163286" y="0"/>
                </a:lnTo>
                <a:lnTo>
                  <a:pt x="163286" y="253997"/>
                </a:lnTo>
                <a:lnTo>
                  <a:pt x="0" y="253997"/>
                </a:lnTo>
                <a:lnTo>
                  <a:pt x="0" y="0"/>
                </a:lnTo>
                <a:close/>
              </a:path>
            </a:pathLst>
          </a:custGeom>
          <a:noFill/>
          <a:ln w="35719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3B6AB61C-E5DB-DE6F-D888-AFCC7ACB229F}"/>
              </a:ext>
            </a:extLst>
          </p:cNvPr>
          <p:cNvSpPr/>
          <p:nvPr/>
        </p:nvSpPr>
        <p:spPr>
          <a:xfrm>
            <a:off x="6627585" y="3425048"/>
            <a:ext cx="18142" cy="9071"/>
          </a:xfrm>
          <a:custGeom>
            <a:avLst/>
            <a:gdLst>
              <a:gd name="connsiteX0" fmla="*/ 0 w 18142"/>
              <a:gd name="connsiteY0" fmla="*/ 0 h 9071"/>
              <a:gd name="connsiteX1" fmla="*/ 18143 w 18142"/>
              <a:gd name="connsiteY1" fmla="*/ 0 h 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142" h="9071">
                <a:moveTo>
                  <a:pt x="0" y="0"/>
                </a:moveTo>
                <a:lnTo>
                  <a:pt x="18143" y="0"/>
                </a:lnTo>
              </a:path>
            </a:pathLst>
          </a:custGeom>
          <a:noFill/>
          <a:ln w="35719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A827EBB2-0D51-EDF2-B3E8-B7BC732E333F}"/>
              </a:ext>
            </a:extLst>
          </p:cNvPr>
          <p:cNvSpPr/>
          <p:nvPr/>
        </p:nvSpPr>
        <p:spPr>
          <a:xfrm>
            <a:off x="6763656" y="3425048"/>
            <a:ext cx="18142" cy="9071"/>
          </a:xfrm>
          <a:custGeom>
            <a:avLst/>
            <a:gdLst>
              <a:gd name="connsiteX0" fmla="*/ 0 w 18142"/>
              <a:gd name="connsiteY0" fmla="*/ 0 h 9071"/>
              <a:gd name="connsiteX1" fmla="*/ 18143 w 18142"/>
              <a:gd name="connsiteY1" fmla="*/ 0 h 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142" h="9071">
                <a:moveTo>
                  <a:pt x="0" y="0"/>
                </a:moveTo>
                <a:lnTo>
                  <a:pt x="18143" y="0"/>
                </a:lnTo>
              </a:path>
            </a:pathLst>
          </a:custGeom>
          <a:noFill/>
          <a:ln w="35719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DC1F4FF-B4EE-CFB5-A2B2-EA2CBF9C56EB}"/>
              </a:ext>
            </a:extLst>
          </p:cNvPr>
          <p:cNvSpPr txBox="1"/>
          <p:nvPr/>
        </p:nvSpPr>
        <p:spPr>
          <a:xfrm>
            <a:off x="616139" y="4053020"/>
            <a:ext cx="2141350" cy="4349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化妆品销售要点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A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814102B-C5FD-A9F4-A636-F7D9C76118C5}"/>
              </a:ext>
            </a:extLst>
          </p:cNvPr>
          <p:cNvSpPr txBox="1"/>
          <p:nvPr/>
        </p:nvSpPr>
        <p:spPr>
          <a:xfrm>
            <a:off x="634092" y="4613183"/>
            <a:ext cx="2299608" cy="154824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Normal" panose="020B0400000000000000" pitchFamily="34" charset="-122"/>
              </a:rPr>
              <a:t>化妆品销售工作总结向提高消费质量和水平靠拢，已开始由过去的那种生存型消费向享受型消费转化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E78F3180-3970-1128-72ED-529E7F1502D4}"/>
              </a:ext>
            </a:extLst>
          </p:cNvPr>
          <p:cNvCxnSpPr/>
          <p:nvPr/>
        </p:nvCxnSpPr>
        <p:spPr>
          <a:xfrm>
            <a:off x="634092" y="4590154"/>
            <a:ext cx="2366283" cy="0"/>
          </a:xfrm>
          <a:prstGeom prst="line">
            <a:avLst/>
          </a:prstGeom>
          <a:ln>
            <a:solidFill>
              <a:schemeClr val="bg1">
                <a:alpha val="5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12875F88-EF66-31E8-0F2D-7F2623148BF2}"/>
              </a:ext>
            </a:extLst>
          </p:cNvPr>
          <p:cNvSpPr txBox="1"/>
          <p:nvPr/>
        </p:nvSpPr>
        <p:spPr>
          <a:xfrm>
            <a:off x="3460939" y="4053020"/>
            <a:ext cx="2141350" cy="4349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化妆品销售要点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B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CF368272-6C83-C653-AA26-4AB0AAFA3F43}"/>
              </a:ext>
            </a:extLst>
          </p:cNvPr>
          <p:cNvSpPr txBox="1"/>
          <p:nvPr/>
        </p:nvSpPr>
        <p:spPr>
          <a:xfrm>
            <a:off x="3478892" y="4613183"/>
            <a:ext cx="2299608" cy="154824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Normal" panose="020B0400000000000000" pitchFamily="34" charset="-122"/>
              </a:rPr>
              <a:t>在商品方面的消费质量不断提高，化妆品连锁店品牌消费已成为大众化的消费需求，一切都在向国际化看齐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2F88F2D4-2512-476F-216C-7033A1BEC9B6}"/>
              </a:ext>
            </a:extLst>
          </p:cNvPr>
          <p:cNvCxnSpPr/>
          <p:nvPr/>
        </p:nvCxnSpPr>
        <p:spPr>
          <a:xfrm>
            <a:off x="3478892" y="4590154"/>
            <a:ext cx="2366283" cy="0"/>
          </a:xfrm>
          <a:prstGeom prst="line">
            <a:avLst/>
          </a:prstGeom>
          <a:ln>
            <a:solidFill>
              <a:schemeClr val="bg1">
                <a:alpha val="5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161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CF8D5E8-E2EC-4D40-3F98-2EDB176723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EFF8598-08B0-C519-B2BD-37F22D008BA3}"/>
              </a:ext>
            </a:extLst>
          </p:cNvPr>
          <p:cNvSpPr txBox="1"/>
          <p:nvPr/>
        </p:nvSpPr>
        <p:spPr>
          <a:xfrm>
            <a:off x="227533" y="-1035408"/>
            <a:ext cx="3545486" cy="92486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9500" b="1" i="0" u="none" strike="noStrike" kern="1200" cap="none" spc="0" normalizeH="0" baseline="0" noProof="0" dirty="0">
                <a:ln>
                  <a:gradFill>
                    <a:gsLst>
                      <a:gs pos="0">
                        <a:prstClr val="white"/>
                      </a:gs>
                      <a:gs pos="83000">
                        <a:prstClr val="white">
                          <a:alpha val="0"/>
                        </a:prst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Arial"/>
                <a:ea typeface="思源黑体 CN Normal"/>
                <a:cs typeface="+mn-cs"/>
              </a:rPr>
              <a:t>2</a:t>
            </a:r>
            <a:endParaRPr kumimoji="0" lang="zh-CN" altLang="en-US" sz="59500" b="1" i="0" u="none" strike="noStrike" kern="1200" cap="none" spc="0" normalizeH="0" baseline="0" noProof="0" dirty="0">
              <a:ln>
                <a:gradFill>
                  <a:gsLst>
                    <a:gs pos="0">
                      <a:prstClr val="white"/>
                    </a:gs>
                    <a:gs pos="83000">
                      <a:prstClr val="white">
                        <a:alpha val="0"/>
                      </a:prstClr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3D235F6-F4E1-CA11-D065-28311F0C3AAD}"/>
              </a:ext>
            </a:extLst>
          </p:cNvPr>
          <p:cNvSpPr txBox="1"/>
          <p:nvPr/>
        </p:nvSpPr>
        <p:spPr>
          <a:xfrm>
            <a:off x="2285305" y="2462732"/>
            <a:ext cx="6703216" cy="1015663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>
                <a:solidFill>
                  <a:prstClr val="white"/>
                </a:solidFill>
                <a:effectLst>
                  <a:outerShdw blurRad="317500" sx="102000" sy="102000" algn="ctr" rotWithShape="0">
                    <a:prstClr val="black">
                      <a:alpha val="20000"/>
                    </a:prstClr>
                  </a:outerShdw>
                </a:effectLst>
                <a:latin typeface="思源黑体 CN Bold"/>
                <a:ea typeface="思源黑体 CN Bold"/>
              </a:rPr>
              <a:t>取得成绩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17500" sx="102000" sy="102000" algn="ctr" rotWithShape="0">
                  <a:prstClr val="black">
                    <a:alpha val="20000"/>
                  </a:prstClr>
                </a:outerShdw>
              </a:effectLst>
              <a:uLnTx/>
              <a:uFillTx/>
              <a:latin typeface="思源黑体 CN Bold"/>
              <a:ea typeface="思源黑体 CN Bold"/>
              <a:cs typeface="+mn-cs"/>
            </a:endParaRPr>
          </a:p>
        </p:txBody>
      </p:sp>
      <p:sp>
        <p:nvSpPr>
          <p:cNvPr id="53" name="圆: 空心 52">
            <a:extLst>
              <a:ext uri="{FF2B5EF4-FFF2-40B4-BE49-F238E27FC236}">
                <a16:creationId xmlns:a16="http://schemas.microsoft.com/office/drawing/2014/main" id="{BFA4CEBD-2447-B05A-5810-FAFAFF09A702}"/>
              </a:ext>
            </a:extLst>
          </p:cNvPr>
          <p:cNvSpPr/>
          <p:nvPr/>
        </p:nvSpPr>
        <p:spPr>
          <a:xfrm flipV="1">
            <a:off x="6965428" y="3055294"/>
            <a:ext cx="301412" cy="301412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EBA7AC9-FB7A-E47C-E2BB-467F22975F39}"/>
              </a:ext>
            </a:extLst>
          </p:cNvPr>
          <p:cNvSpPr txBox="1"/>
          <p:nvPr/>
        </p:nvSpPr>
        <p:spPr>
          <a:xfrm rot="5400000">
            <a:off x="10074156" y="4760810"/>
            <a:ext cx="3217543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4800" b="1">
                <a:ln>
                  <a:solidFill>
                    <a:schemeClr val="bg1">
                      <a:alpha val="18000"/>
                    </a:schemeClr>
                  </a:solidFill>
                </a:ln>
                <a:noFill/>
                <a:latin typeface="+mj-lt"/>
              </a:defRPr>
            </a:lvl1pPr>
          </a:lstStyle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solidFill>
                    <a:prstClr val="white">
                      <a:alpha val="18000"/>
                    </a:prstClr>
                  </a:solidFill>
                </a:ln>
                <a:noFill/>
                <a:effectLst/>
                <a:uLnTx/>
                <a:uFillTx/>
                <a:latin typeface="Arial"/>
                <a:ea typeface="思源黑体 CN Normal"/>
                <a:cs typeface="+mn-cs"/>
              </a:rPr>
              <a:t>TWO</a:t>
            </a:r>
            <a:endParaRPr kumimoji="0" lang="zh-CN" altLang="en-US" sz="8800" b="1" i="0" u="none" strike="noStrike" kern="1200" cap="none" spc="0" normalizeH="0" baseline="0" noProof="0" dirty="0">
              <a:ln>
                <a:solidFill>
                  <a:prstClr val="white">
                    <a:alpha val="18000"/>
                  </a:prstClr>
                </a:solidFill>
              </a:ln>
              <a:noFill/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C38998FC-9F58-55F8-A582-0BA24A1BFD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819" r="48095"/>
          <a:stretch>
            <a:fillRect/>
          </a:stretch>
        </p:blipFill>
        <p:spPr>
          <a:xfrm>
            <a:off x="7983319" y="0"/>
            <a:ext cx="4208681" cy="3987791"/>
          </a:xfrm>
          <a:custGeom>
            <a:avLst/>
            <a:gdLst>
              <a:gd name="connsiteX0" fmla="*/ 0 w 4208681"/>
              <a:gd name="connsiteY0" fmla="*/ 0 h 3987791"/>
              <a:gd name="connsiteX1" fmla="*/ 4208681 w 4208681"/>
              <a:gd name="connsiteY1" fmla="*/ 0 h 3987791"/>
              <a:gd name="connsiteX2" fmla="*/ 4208681 w 4208681"/>
              <a:gd name="connsiteY2" fmla="*/ 3987791 h 3987791"/>
              <a:gd name="connsiteX3" fmla="*/ 0 w 4208681"/>
              <a:gd name="connsiteY3" fmla="*/ 3987791 h 398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681" h="3987791">
                <a:moveTo>
                  <a:pt x="0" y="0"/>
                </a:moveTo>
                <a:lnTo>
                  <a:pt x="4208681" y="0"/>
                </a:lnTo>
                <a:lnTo>
                  <a:pt x="4208681" y="3987791"/>
                </a:lnTo>
                <a:lnTo>
                  <a:pt x="0" y="3987791"/>
                </a:lnTo>
                <a:close/>
              </a:path>
            </a:pathLst>
          </a:cu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F54FA254-302F-D101-2CBB-442497F7C3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12" b="16766"/>
          <a:stretch>
            <a:fillRect/>
          </a:stretch>
        </p:blipFill>
        <p:spPr>
          <a:xfrm>
            <a:off x="0" y="1240649"/>
            <a:ext cx="3110387" cy="5617351"/>
          </a:xfrm>
          <a:custGeom>
            <a:avLst/>
            <a:gdLst>
              <a:gd name="connsiteX0" fmla="*/ 0 w 3110387"/>
              <a:gd name="connsiteY0" fmla="*/ 0 h 5617351"/>
              <a:gd name="connsiteX1" fmla="*/ 3110387 w 3110387"/>
              <a:gd name="connsiteY1" fmla="*/ 0 h 5617351"/>
              <a:gd name="connsiteX2" fmla="*/ 3110387 w 3110387"/>
              <a:gd name="connsiteY2" fmla="*/ 5617351 h 5617351"/>
              <a:gd name="connsiteX3" fmla="*/ 0 w 3110387"/>
              <a:gd name="connsiteY3" fmla="*/ 5617351 h 561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0387" h="5617351">
                <a:moveTo>
                  <a:pt x="0" y="0"/>
                </a:moveTo>
                <a:lnTo>
                  <a:pt x="3110387" y="0"/>
                </a:lnTo>
                <a:lnTo>
                  <a:pt x="3110387" y="5617351"/>
                </a:lnTo>
                <a:lnTo>
                  <a:pt x="0" y="5617351"/>
                </a:lnTo>
                <a:close/>
              </a:path>
            </a:pathLst>
          </a:cu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09316936-97FF-FFF9-5E4C-695F3A9189FC}"/>
              </a:ext>
            </a:extLst>
          </p:cNvPr>
          <p:cNvGrpSpPr/>
          <p:nvPr/>
        </p:nvGrpSpPr>
        <p:grpSpPr>
          <a:xfrm>
            <a:off x="3818954" y="5984746"/>
            <a:ext cx="7322606" cy="807640"/>
            <a:chOff x="3818954" y="5179617"/>
            <a:chExt cx="7322606" cy="807640"/>
          </a:xfrm>
        </p:grpSpPr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434B96EC-42C5-96D9-6FCA-9F347CBCE970}"/>
                </a:ext>
              </a:extLst>
            </p:cNvPr>
            <p:cNvCxnSpPr>
              <a:cxnSpLocks/>
            </p:cNvCxnSpPr>
            <p:nvPr/>
          </p:nvCxnSpPr>
          <p:spPr>
            <a:xfrm>
              <a:off x="3818954" y="5581650"/>
              <a:ext cx="712067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弧形 62">
              <a:extLst>
                <a:ext uri="{FF2B5EF4-FFF2-40B4-BE49-F238E27FC236}">
                  <a16:creationId xmlns:a16="http://schemas.microsoft.com/office/drawing/2014/main" id="{5A36E267-F35B-D385-56AA-A203772A5216}"/>
                </a:ext>
              </a:extLst>
            </p:cNvPr>
            <p:cNvSpPr/>
            <p:nvPr/>
          </p:nvSpPr>
          <p:spPr>
            <a:xfrm flipH="1">
              <a:off x="10737700" y="5583397"/>
              <a:ext cx="403860" cy="403860"/>
            </a:xfrm>
            <a:prstGeom prst="arc">
              <a:avLst>
                <a:gd name="adj1" fmla="val 16200000"/>
                <a:gd name="adj2" fmla="val 19967431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64" name="弧形 63">
              <a:extLst>
                <a:ext uri="{FF2B5EF4-FFF2-40B4-BE49-F238E27FC236}">
                  <a16:creationId xmlns:a16="http://schemas.microsoft.com/office/drawing/2014/main" id="{6406BF1E-57E0-9691-B82F-9A647A8CFD3C}"/>
                </a:ext>
              </a:extLst>
            </p:cNvPr>
            <p:cNvSpPr/>
            <p:nvPr/>
          </p:nvSpPr>
          <p:spPr>
            <a:xfrm flipH="1" flipV="1">
              <a:off x="10737700" y="5179617"/>
              <a:ext cx="403860" cy="403860"/>
            </a:xfrm>
            <a:prstGeom prst="arc">
              <a:avLst>
                <a:gd name="adj1" fmla="val 16200000"/>
                <a:gd name="adj2" fmla="val 19982209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AAF60A21-CD44-FE98-7A99-206F031A022A}"/>
              </a:ext>
            </a:extLst>
          </p:cNvPr>
          <p:cNvSpPr txBox="1"/>
          <p:nvPr/>
        </p:nvSpPr>
        <p:spPr>
          <a:xfrm>
            <a:off x="4000552" y="3588935"/>
            <a:ext cx="3810571" cy="66345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工作取得了哪些主要成绩，采取了哪些方法、措施，收到了什么效果等</a:t>
            </a:r>
          </a:p>
        </p:txBody>
      </p:sp>
    </p:spTree>
    <p:extLst>
      <p:ext uri="{BB962C8B-B14F-4D97-AF65-F5344CB8AC3E}">
        <p14:creationId xmlns:p14="http://schemas.microsoft.com/office/powerpoint/2010/main" val="12980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: 空心 1">
            <a:extLst>
              <a:ext uri="{FF2B5EF4-FFF2-40B4-BE49-F238E27FC236}">
                <a16:creationId xmlns:a16="http://schemas.microsoft.com/office/drawing/2014/main" id="{1589DE63-00C6-A33F-00FA-A779754CE3CA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5CE9E94A-F403-172D-06D8-BF4154916E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9963021"/>
              </p:ext>
            </p:extLst>
          </p:nvPr>
        </p:nvGraphicFramePr>
        <p:xfrm>
          <a:off x="482600" y="1233714"/>
          <a:ext cx="5784926" cy="4750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C2218F6A-36FD-8475-FBEE-9853AC750DA8}"/>
              </a:ext>
            </a:extLst>
          </p:cNvPr>
          <p:cNvSpPr/>
          <p:nvPr/>
        </p:nvSpPr>
        <p:spPr>
          <a:xfrm>
            <a:off x="6637453" y="1456040"/>
            <a:ext cx="546434" cy="549234"/>
          </a:xfrm>
          <a:prstGeom prst="roundRect">
            <a:avLst>
              <a:gd name="adj" fmla="val 6433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712A6B0F-92BB-5187-D094-410E5A197ADA}"/>
              </a:ext>
            </a:extLst>
          </p:cNvPr>
          <p:cNvSpPr/>
          <p:nvPr/>
        </p:nvSpPr>
        <p:spPr>
          <a:xfrm>
            <a:off x="6637453" y="3154383"/>
            <a:ext cx="546434" cy="549234"/>
          </a:xfrm>
          <a:prstGeom prst="roundRect">
            <a:avLst>
              <a:gd name="adj" fmla="val 6433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C96E7ECC-928C-FF12-D736-1E0751582CEC}"/>
              </a:ext>
            </a:extLst>
          </p:cNvPr>
          <p:cNvSpPr/>
          <p:nvPr/>
        </p:nvSpPr>
        <p:spPr>
          <a:xfrm>
            <a:off x="6637453" y="4852726"/>
            <a:ext cx="546434" cy="549234"/>
          </a:xfrm>
          <a:prstGeom prst="roundRect">
            <a:avLst>
              <a:gd name="adj" fmla="val 6433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A1E5275-EC01-48E8-239B-7EEFE17CBA72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取得成绩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EE7ECF1-32B7-58B3-671B-8709F0F067C3}"/>
              </a:ext>
            </a:extLst>
          </p:cNvPr>
          <p:cNvSpPr txBox="1"/>
          <p:nvPr/>
        </p:nvSpPr>
        <p:spPr>
          <a:xfrm>
            <a:off x="6710154" y="1456040"/>
            <a:ext cx="401032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A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D36E705-2ADB-C5D9-4291-BDF5CDAFD4B0}"/>
              </a:ext>
            </a:extLst>
          </p:cNvPr>
          <p:cNvSpPr txBox="1"/>
          <p:nvPr/>
        </p:nvSpPr>
        <p:spPr>
          <a:xfrm>
            <a:off x="6710154" y="3169587"/>
            <a:ext cx="401032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B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3A01E56-3919-61EB-F6D7-19E0966B1DF4}"/>
              </a:ext>
            </a:extLst>
          </p:cNvPr>
          <p:cNvSpPr txBox="1"/>
          <p:nvPr/>
        </p:nvSpPr>
        <p:spPr>
          <a:xfrm>
            <a:off x="6710154" y="4865733"/>
            <a:ext cx="401032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C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FEC4281-AEA7-A902-97FC-4FF0A9876ABC}"/>
              </a:ext>
            </a:extLst>
          </p:cNvPr>
          <p:cNvSpPr txBox="1"/>
          <p:nvPr/>
        </p:nvSpPr>
        <p:spPr>
          <a:xfrm>
            <a:off x="7256588" y="1364362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/>
              <a:t>A</a:t>
            </a:r>
            <a:r>
              <a:rPr lang="zh-CN" altLang="en-US" dirty="0"/>
              <a:t>类主打高端产品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AE48809-8B43-3CD8-CED3-D4A56621810B}"/>
              </a:ext>
            </a:extLst>
          </p:cNvPr>
          <p:cNvSpPr txBox="1"/>
          <p:nvPr/>
        </p:nvSpPr>
        <p:spPr>
          <a:xfrm>
            <a:off x="7247062" y="1800507"/>
            <a:ext cx="4273426" cy="95763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这类是公司主打的高端产品类型，针对人群为高消费的群体，是目前公司产品中最受消费者青睐的产品之一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CE28E44-771A-0E81-131C-EEC96A10272C}"/>
              </a:ext>
            </a:extLst>
          </p:cNvPr>
          <p:cNvSpPr txBox="1"/>
          <p:nvPr/>
        </p:nvSpPr>
        <p:spPr>
          <a:xfrm>
            <a:off x="7256588" y="3030955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/>
              <a:t>B</a:t>
            </a:r>
            <a:r>
              <a:rPr lang="zh-CN" altLang="en-US" dirty="0"/>
              <a:t>类主打中端产品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ACEF790-A75E-C789-A409-41775CF26AC3}"/>
              </a:ext>
            </a:extLst>
          </p:cNvPr>
          <p:cNvSpPr txBox="1"/>
          <p:nvPr/>
        </p:nvSpPr>
        <p:spPr>
          <a:xfrm>
            <a:off x="7247062" y="3467100"/>
            <a:ext cx="4273426" cy="95763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这类是公司主打的中端产品类型，针对人群为中等消费的群体，是目前公司产品中最受消费者青睐的产品之一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5FB8476-0541-22A1-6361-6B1F7040CB2B}"/>
              </a:ext>
            </a:extLst>
          </p:cNvPr>
          <p:cNvSpPr txBox="1"/>
          <p:nvPr/>
        </p:nvSpPr>
        <p:spPr>
          <a:xfrm>
            <a:off x="7256588" y="4726123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/>
              <a:t>C</a:t>
            </a:r>
            <a:r>
              <a:rPr lang="zh-CN" altLang="en-US" dirty="0"/>
              <a:t>类主打低端产品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AAB9B1F-ECC9-D109-F6B2-354042519153}"/>
              </a:ext>
            </a:extLst>
          </p:cNvPr>
          <p:cNvSpPr txBox="1"/>
          <p:nvPr/>
        </p:nvSpPr>
        <p:spPr>
          <a:xfrm>
            <a:off x="7247062" y="5162268"/>
            <a:ext cx="4273426" cy="95763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这类是公司主打的低端产品类型，针对人群为廉价消费的群体，是目前公司产品中最受消费者青睐的产品之一</a:t>
            </a:r>
          </a:p>
        </p:txBody>
      </p:sp>
    </p:spTree>
    <p:extLst>
      <p:ext uri="{BB962C8B-B14F-4D97-AF65-F5344CB8AC3E}">
        <p14:creationId xmlns:p14="http://schemas.microsoft.com/office/powerpoint/2010/main" val="1711172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4E087BD9-16F3-9D88-429B-7B79BF3CF78B}"/>
              </a:ext>
            </a:extLst>
          </p:cNvPr>
          <p:cNvSpPr/>
          <p:nvPr/>
        </p:nvSpPr>
        <p:spPr>
          <a:xfrm rot="20306323">
            <a:off x="5725862" y="-1362738"/>
            <a:ext cx="7421116" cy="8972069"/>
          </a:xfrm>
          <a:custGeom>
            <a:avLst/>
            <a:gdLst>
              <a:gd name="connsiteX0" fmla="*/ 856572 w 7421116"/>
              <a:gd name="connsiteY0" fmla="*/ 0 h 8972069"/>
              <a:gd name="connsiteX1" fmla="*/ 7421116 w 7421116"/>
              <a:gd name="connsiteY1" fmla="*/ 2593957 h 8972069"/>
              <a:gd name="connsiteX2" fmla="*/ 4900827 w 7421116"/>
              <a:gd name="connsiteY2" fmla="*/ 8972069 h 8972069"/>
              <a:gd name="connsiteX3" fmla="*/ 479607 w 7421116"/>
              <a:gd name="connsiteY3" fmla="*/ 7225039 h 8972069"/>
              <a:gd name="connsiteX4" fmla="*/ 448970 w 7421116"/>
              <a:gd name="connsiteY4" fmla="*/ 7132896 h 8972069"/>
              <a:gd name="connsiteX5" fmla="*/ 0 w 7421116"/>
              <a:gd name="connsiteY5" fmla="*/ 4092335 h 8972069"/>
              <a:gd name="connsiteX6" fmla="*/ 777572 w 7421116"/>
              <a:gd name="connsiteY6" fmla="*/ 171126 h 897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1116" h="8972069">
                <a:moveTo>
                  <a:pt x="856572" y="0"/>
                </a:moveTo>
                <a:lnTo>
                  <a:pt x="7421116" y="2593957"/>
                </a:lnTo>
                <a:lnTo>
                  <a:pt x="4900827" y="8972069"/>
                </a:lnTo>
                <a:lnTo>
                  <a:pt x="479607" y="7225039"/>
                </a:lnTo>
                <a:lnTo>
                  <a:pt x="448970" y="7132896"/>
                </a:lnTo>
                <a:cubicBezTo>
                  <a:pt x="161243" y="6213080"/>
                  <a:pt x="0" y="5181713"/>
                  <a:pt x="0" y="4092335"/>
                </a:cubicBezTo>
                <a:cubicBezTo>
                  <a:pt x="0" y="2639831"/>
                  <a:pt x="286654" y="1290458"/>
                  <a:pt x="777572" y="171126"/>
                </a:cubicBezTo>
                <a:close/>
              </a:path>
            </a:pathLst>
          </a:custGeom>
          <a:blipFill dpi="0" rotWithShape="0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E17D635-DE15-30F1-94ED-84C8A828DE07}"/>
              </a:ext>
            </a:extLst>
          </p:cNvPr>
          <p:cNvSpPr/>
          <p:nvPr/>
        </p:nvSpPr>
        <p:spPr>
          <a:xfrm>
            <a:off x="-220129" y="5963865"/>
            <a:ext cx="8662032" cy="402033"/>
          </a:xfrm>
          <a:prstGeom prst="roundRect">
            <a:avLst>
              <a:gd name="adj" fmla="val 6433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1C73833-592E-E831-9DDC-12FDC50AFF30}"/>
              </a:ext>
            </a:extLst>
          </p:cNvPr>
          <p:cNvGrpSpPr/>
          <p:nvPr/>
        </p:nvGrpSpPr>
        <p:grpSpPr>
          <a:xfrm>
            <a:off x="103695" y="5760188"/>
            <a:ext cx="8338208" cy="807640"/>
            <a:chOff x="2803352" y="5179617"/>
            <a:chExt cx="8338208" cy="807640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1D8ADD2F-0FC6-C89C-EA8E-ABCC658048F9}"/>
                </a:ext>
              </a:extLst>
            </p:cNvPr>
            <p:cNvCxnSpPr>
              <a:cxnSpLocks/>
            </p:cNvCxnSpPr>
            <p:nvPr/>
          </p:nvCxnSpPr>
          <p:spPr>
            <a:xfrm>
              <a:off x="2803352" y="5581650"/>
              <a:ext cx="81362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弧形 4">
              <a:extLst>
                <a:ext uri="{FF2B5EF4-FFF2-40B4-BE49-F238E27FC236}">
                  <a16:creationId xmlns:a16="http://schemas.microsoft.com/office/drawing/2014/main" id="{38F5F72F-89A4-2E0E-DB99-B98BBAD57928}"/>
                </a:ext>
              </a:extLst>
            </p:cNvPr>
            <p:cNvSpPr/>
            <p:nvPr/>
          </p:nvSpPr>
          <p:spPr>
            <a:xfrm flipH="1">
              <a:off x="10737700" y="5583397"/>
              <a:ext cx="403860" cy="403860"/>
            </a:xfrm>
            <a:prstGeom prst="arc">
              <a:avLst>
                <a:gd name="adj1" fmla="val 16200000"/>
                <a:gd name="adj2" fmla="val 19967431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6" name="弧形 5">
              <a:extLst>
                <a:ext uri="{FF2B5EF4-FFF2-40B4-BE49-F238E27FC236}">
                  <a16:creationId xmlns:a16="http://schemas.microsoft.com/office/drawing/2014/main" id="{CC2DFF2C-C007-A796-1074-12FC256F4CF3}"/>
                </a:ext>
              </a:extLst>
            </p:cNvPr>
            <p:cNvSpPr/>
            <p:nvPr/>
          </p:nvSpPr>
          <p:spPr>
            <a:xfrm flipH="1" flipV="1">
              <a:off x="10737700" y="5179617"/>
              <a:ext cx="403860" cy="403860"/>
            </a:xfrm>
            <a:prstGeom prst="arc">
              <a:avLst>
                <a:gd name="adj1" fmla="val 16200000"/>
                <a:gd name="adj2" fmla="val 19982209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/>
            </a:p>
          </p:txBody>
        </p:sp>
      </p:grpSp>
      <p:sp>
        <p:nvSpPr>
          <p:cNvPr id="13" name="椭圆 12">
            <a:extLst>
              <a:ext uri="{FF2B5EF4-FFF2-40B4-BE49-F238E27FC236}">
                <a16:creationId xmlns:a16="http://schemas.microsoft.com/office/drawing/2014/main" id="{3A266D05-CBEE-D99B-0E14-4FC6A797805A}"/>
              </a:ext>
            </a:extLst>
          </p:cNvPr>
          <p:cNvSpPr/>
          <p:nvPr/>
        </p:nvSpPr>
        <p:spPr>
          <a:xfrm>
            <a:off x="479425" y="4514889"/>
            <a:ext cx="827314" cy="827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6F8A716E-CFCA-3FB5-3326-F3E10AA05BB4}"/>
              </a:ext>
            </a:extLst>
          </p:cNvPr>
          <p:cNvSpPr/>
          <p:nvPr/>
        </p:nvSpPr>
        <p:spPr>
          <a:xfrm>
            <a:off x="2116818" y="4514889"/>
            <a:ext cx="827314" cy="827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B2E64B3-A7A2-104D-81E2-7B448EEA5894}"/>
              </a:ext>
            </a:extLst>
          </p:cNvPr>
          <p:cNvSpPr/>
          <p:nvPr/>
        </p:nvSpPr>
        <p:spPr>
          <a:xfrm>
            <a:off x="3754211" y="4514889"/>
            <a:ext cx="827314" cy="8273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A36AFB5-7B20-7E69-3FD8-2C4AE664B1E2}"/>
              </a:ext>
            </a:extLst>
          </p:cNvPr>
          <p:cNvSpPr txBox="1"/>
          <p:nvPr/>
        </p:nvSpPr>
        <p:spPr>
          <a:xfrm>
            <a:off x="422863" y="1255998"/>
            <a:ext cx="3331348" cy="948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13500000" scaled="1"/>
                </a:gradFill>
              </a:rPr>
              <a:t>经营业绩稳步上升</a:t>
            </a:r>
            <a:endParaRPr lang="en-US" altLang="zh-CN" sz="24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13500000" scaled="1"/>
              </a:gradFill>
            </a:endParaRPr>
          </a:p>
          <a:p>
            <a:pPr>
              <a:lnSpc>
                <a:spcPct val="100000"/>
              </a:lnSpc>
            </a:pPr>
            <a:r>
              <a:rPr lang="zh-CN" altLang="en-US" sz="2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13500000" scaled="1"/>
                </a:gradFill>
              </a:rPr>
              <a:t>经营调整成效明显</a:t>
            </a:r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E0B5F95A-52FB-6F07-D58F-25004BD71ED2}"/>
              </a:ext>
            </a:extLst>
          </p:cNvPr>
          <p:cNvSpPr/>
          <p:nvPr/>
        </p:nvSpPr>
        <p:spPr>
          <a:xfrm>
            <a:off x="3011795" y="1186733"/>
            <a:ext cx="893088" cy="915696"/>
          </a:xfrm>
          <a:custGeom>
            <a:avLst/>
            <a:gdLst>
              <a:gd name="connsiteX0" fmla="*/ 749300 w 1003300"/>
              <a:gd name="connsiteY0" fmla="*/ 127000 h 1028700"/>
              <a:gd name="connsiteX1" fmla="*/ 279400 w 1003300"/>
              <a:gd name="connsiteY1" fmla="*/ 279400 h 1028700"/>
              <a:gd name="connsiteX2" fmla="*/ 609600 w 1003300"/>
              <a:gd name="connsiteY2" fmla="*/ 368300 h 1028700"/>
              <a:gd name="connsiteX3" fmla="*/ 203200 w 1003300"/>
              <a:gd name="connsiteY3" fmla="*/ 533400 h 1028700"/>
              <a:gd name="connsiteX4" fmla="*/ 520700 w 1003300"/>
              <a:gd name="connsiteY4" fmla="*/ 723900 h 1028700"/>
              <a:gd name="connsiteX5" fmla="*/ 0 w 1003300"/>
              <a:gd name="connsiteY5" fmla="*/ 1028700 h 1028700"/>
              <a:gd name="connsiteX6" fmla="*/ 749300 w 1003300"/>
              <a:gd name="connsiteY6" fmla="*/ 749300 h 1028700"/>
              <a:gd name="connsiteX7" fmla="*/ 469900 w 1003300"/>
              <a:gd name="connsiteY7" fmla="*/ 533400 h 1028700"/>
              <a:gd name="connsiteX8" fmla="*/ 736600 w 1003300"/>
              <a:gd name="connsiteY8" fmla="*/ 419100 h 1028700"/>
              <a:gd name="connsiteX9" fmla="*/ 952500 w 1003300"/>
              <a:gd name="connsiteY9" fmla="*/ 508000 h 1028700"/>
              <a:gd name="connsiteX10" fmla="*/ 1003300 w 1003300"/>
              <a:gd name="connsiteY10" fmla="*/ 0 h 1028700"/>
              <a:gd name="connsiteX11" fmla="*/ 749300 w 1003300"/>
              <a:gd name="connsiteY11" fmla="*/ 127000 h 1028700"/>
              <a:gd name="connsiteX0" fmla="*/ 1003300 w 1003300"/>
              <a:gd name="connsiteY0" fmla="*/ 0 h 1028700"/>
              <a:gd name="connsiteX1" fmla="*/ 279400 w 1003300"/>
              <a:gd name="connsiteY1" fmla="*/ 279400 h 1028700"/>
              <a:gd name="connsiteX2" fmla="*/ 609600 w 1003300"/>
              <a:gd name="connsiteY2" fmla="*/ 368300 h 1028700"/>
              <a:gd name="connsiteX3" fmla="*/ 203200 w 1003300"/>
              <a:gd name="connsiteY3" fmla="*/ 533400 h 1028700"/>
              <a:gd name="connsiteX4" fmla="*/ 520700 w 1003300"/>
              <a:gd name="connsiteY4" fmla="*/ 723900 h 1028700"/>
              <a:gd name="connsiteX5" fmla="*/ 0 w 1003300"/>
              <a:gd name="connsiteY5" fmla="*/ 1028700 h 1028700"/>
              <a:gd name="connsiteX6" fmla="*/ 749300 w 1003300"/>
              <a:gd name="connsiteY6" fmla="*/ 749300 h 1028700"/>
              <a:gd name="connsiteX7" fmla="*/ 469900 w 1003300"/>
              <a:gd name="connsiteY7" fmla="*/ 533400 h 1028700"/>
              <a:gd name="connsiteX8" fmla="*/ 736600 w 1003300"/>
              <a:gd name="connsiteY8" fmla="*/ 419100 h 1028700"/>
              <a:gd name="connsiteX9" fmla="*/ 952500 w 1003300"/>
              <a:gd name="connsiteY9" fmla="*/ 508000 h 1028700"/>
              <a:gd name="connsiteX10" fmla="*/ 1003300 w 1003300"/>
              <a:gd name="connsiteY10" fmla="*/ 0 h 1028700"/>
              <a:gd name="connsiteX0" fmla="*/ 1003300 w 1003300"/>
              <a:gd name="connsiteY0" fmla="*/ 0 h 1028700"/>
              <a:gd name="connsiteX1" fmla="*/ 279400 w 1003300"/>
              <a:gd name="connsiteY1" fmla="*/ 279400 h 1028700"/>
              <a:gd name="connsiteX2" fmla="*/ 609600 w 1003300"/>
              <a:gd name="connsiteY2" fmla="*/ 368300 h 1028700"/>
              <a:gd name="connsiteX3" fmla="*/ 203200 w 1003300"/>
              <a:gd name="connsiteY3" fmla="*/ 533400 h 1028700"/>
              <a:gd name="connsiteX4" fmla="*/ 520700 w 1003300"/>
              <a:gd name="connsiteY4" fmla="*/ 723900 h 1028700"/>
              <a:gd name="connsiteX5" fmla="*/ 0 w 1003300"/>
              <a:gd name="connsiteY5" fmla="*/ 1028700 h 1028700"/>
              <a:gd name="connsiteX6" fmla="*/ 749300 w 1003300"/>
              <a:gd name="connsiteY6" fmla="*/ 749300 h 1028700"/>
              <a:gd name="connsiteX7" fmla="*/ 447675 w 1003300"/>
              <a:gd name="connsiteY7" fmla="*/ 546100 h 1028700"/>
              <a:gd name="connsiteX8" fmla="*/ 736600 w 1003300"/>
              <a:gd name="connsiteY8" fmla="*/ 419100 h 1028700"/>
              <a:gd name="connsiteX9" fmla="*/ 952500 w 1003300"/>
              <a:gd name="connsiteY9" fmla="*/ 508000 h 1028700"/>
              <a:gd name="connsiteX10" fmla="*/ 1003300 w 1003300"/>
              <a:gd name="connsiteY10" fmla="*/ 0 h 1028700"/>
              <a:gd name="connsiteX0" fmla="*/ 1003300 w 1003300"/>
              <a:gd name="connsiteY0" fmla="*/ 0 h 1028700"/>
              <a:gd name="connsiteX1" fmla="*/ 279400 w 1003300"/>
              <a:gd name="connsiteY1" fmla="*/ 279400 h 1028700"/>
              <a:gd name="connsiteX2" fmla="*/ 609600 w 1003300"/>
              <a:gd name="connsiteY2" fmla="*/ 368300 h 1028700"/>
              <a:gd name="connsiteX3" fmla="*/ 203200 w 1003300"/>
              <a:gd name="connsiteY3" fmla="*/ 533400 h 1028700"/>
              <a:gd name="connsiteX4" fmla="*/ 520700 w 1003300"/>
              <a:gd name="connsiteY4" fmla="*/ 723900 h 1028700"/>
              <a:gd name="connsiteX5" fmla="*/ 0 w 1003300"/>
              <a:gd name="connsiteY5" fmla="*/ 1028700 h 1028700"/>
              <a:gd name="connsiteX6" fmla="*/ 768350 w 1003300"/>
              <a:gd name="connsiteY6" fmla="*/ 746125 h 1028700"/>
              <a:gd name="connsiteX7" fmla="*/ 447675 w 1003300"/>
              <a:gd name="connsiteY7" fmla="*/ 546100 h 1028700"/>
              <a:gd name="connsiteX8" fmla="*/ 736600 w 1003300"/>
              <a:gd name="connsiteY8" fmla="*/ 419100 h 1028700"/>
              <a:gd name="connsiteX9" fmla="*/ 952500 w 1003300"/>
              <a:gd name="connsiteY9" fmla="*/ 508000 h 1028700"/>
              <a:gd name="connsiteX10" fmla="*/ 1003300 w 1003300"/>
              <a:gd name="connsiteY10" fmla="*/ 0 h 1028700"/>
              <a:gd name="connsiteX0" fmla="*/ 1003300 w 1003300"/>
              <a:gd name="connsiteY0" fmla="*/ 0 h 1028700"/>
              <a:gd name="connsiteX1" fmla="*/ 279400 w 1003300"/>
              <a:gd name="connsiteY1" fmla="*/ 279400 h 1028700"/>
              <a:gd name="connsiteX2" fmla="*/ 561975 w 1003300"/>
              <a:gd name="connsiteY2" fmla="*/ 363537 h 1028700"/>
              <a:gd name="connsiteX3" fmla="*/ 203200 w 1003300"/>
              <a:gd name="connsiteY3" fmla="*/ 533400 h 1028700"/>
              <a:gd name="connsiteX4" fmla="*/ 520700 w 1003300"/>
              <a:gd name="connsiteY4" fmla="*/ 723900 h 1028700"/>
              <a:gd name="connsiteX5" fmla="*/ 0 w 1003300"/>
              <a:gd name="connsiteY5" fmla="*/ 1028700 h 1028700"/>
              <a:gd name="connsiteX6" fmla="*/ 768350 w 1003300"/>
              <a:gd name="connsiteY6" fmla="*/ 746125 h 1028700"/>
              <a:gd name="connsiteX7" fmla="*/ 447675 w 1003300"/>
              <a:gd name="connsiteY7" fmla="*/ 546100 h 1028700"/>
              <a:gd name="connsiteX8" fmla="*/ 736600 w 1003300"/>
              <a:gd name="connsiteY8" fmla="*/ 419100 h 1028700"/>
              <a:gd name="connsiteX9" fmla="*/ 952500 w 1003300"/>
              <a:gd name="connsiteY9" fmla="*/ 508000 h 1028700"/>
              <a:gd name="connsiteX10" fmla="*/ 1003300 w 1003300"/>
              <a:gd name="connsiteY10" fmla="*/ 0 h 1028700"/>
              <a:gd name="connsiteX0" fmla="*/ 1003300 w 1003300"/>
              <a:gd name="connsiteY0" fmla="*/ 0 h 1028700"/>
              <a:gd name="connsiteX1" fmla="*/ 279400 w 1003300"/>
              <a:gd name="connsiteY1" fmla="*/ 279400 h 1028700"/>
              <a:gd name="connsiteX2" fmla="*/ 533400 w 1003300"/>
              <a:gd name="connsiteY2" fmla="*/ 349250 h 1028700"/>
              <a:gd name="connsiteX3" fmla="*/ 203200 w 1003300"/>
              <a:gd name="connsiteY3" fmla="*/ 533400 h 1028700"/>
              <a:gd name="connsiteX4" fmla="*/ 520700 w 1003300"/>
              <a:gd name="connsiteY4" fmla="*/ 723900 h 1028700"/>
              <a:gd name="connsiteX5" fmla="*/ 0 w 1003300"/>
              <a:gd name="connsiteY5" fmla="*/ 1028700 h 1028700"/>
              <a:gd name="connsiteX6" fmla="*/ 768350 w 1003300"/>
              <a:gd name="connsiteY6" fmla="*/ 746125 h 1028700"/>
              <a:gd name="connsiteX7" fmla="*/ 447675 w 1003300"/>
              <a:gd name="connsiteY7" fmla="*/ 546100 h 1028700"/>
              <a:gd name="connsiteX8" fmla="*/ 736600 w 1003300"/>
              <a:gd name="connsiteY8" fmla="*/ 419100 h 1028700"/>
              <a:gd name="connsiteX9" fmla="*/ 952500 w 1003300"/>
              <a:gd name="connsiteY9" fmla="*/ 508000 h 1028700"/>
              <a:gd name="connsiteX10" fmla="*/ 1003300 w 1003300"/>
              <a:gd name="connsiteY10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3300" h="1028700">
                <a:moveTo>
                  <a:pt x="1003300" y="0"/>
                </a:moveTo>
                <a:lnTo>
                  <a:pt x="279400" y="279400"/>
                </a:lnTo>
                <a:lnTo>
                  <a:pt x="533400" y="349250"/>
                </a:lnTo>
                <a:lnTo>
                  <a:pt x="203200" y="533400"/>
                </a:lnTo>
                <a:lnTo>
                  <a:pt x="520700" y="723900"/>
                </a:lnTo>
                <a:lnTo>
                  <a:pt x="0" y="1028700"/>
                </a:lnTo>
                <a:lnTo>
                  <a:pt x="768350" y="746125"/>
                </a:lnTo>
                <a:lnTo>
                  <a:pt x="447675" y="546100"/>
                </a:lnTo>
                <a:lnTo>
                  <a:pt x="736600" y="419100"/>
                </a:lnTo>
                <a:lnTo>
                  <a:pt x="952500" y="508000"/>
                </a:lnTo>
                <a:lnTo>
                  <a:pt x="100330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B8884C9-57D3-8CCD-D4A9-CBD53A00E4BF}"/>
              </a:ext>
            </a:extLst>
          </p:cNvPr>
          <p:cNvSpPr txBox="1"/>
          <p:nvPr/>
        </p:nvSpPr>
        <p:spPr>
          <a:xfrm>
            <a:off x="405195" y="2325668"/>
            <a:ext cx="4814505" cy="9573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服务体系不断完善，现场管理，全面推行微笑服务体系，服务意识，对店面硬件设施进行了全面焕然一新，对顾客耐心解释，百问不烦，有问必答。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5BDBC1F-DE9A-7C3D-10EB-8ED3BAC05B63}"/>
              </a:ext>
            </a:extLst>
          </p:cNvPr>
          <p:cNvSpPr txBox="1"/>
          <p:nvPr/>
        </p:nvSpPr>
        <p:spPr>
          <a:xfrm>
            <a:off x="405195" y="3360987"/>
            <a:ext cx="4814505" cy="9573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抓住商机货物调节，发展经营结构与目标协调，经营方法，要掌握好季节商品，货源及时更换，这是本店的一大经营方式。</a:t>
            </a: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55491E43-EF68-FA28-8C7E-7EB5048AFF53}"/>
              </a:ext>
            </a:extLst>
          </p:cNvPr>
          <p:cNvSpPr/>
          <p:nvPr/>
        </p:nvSpPr>
        <p:spPr>
          <a:xfrm>
            <a:off x="718991" y="4824092"/>
            <a:ext cx="348181" cy="261133"/>
          </a:xfrm>
          <a:custGeom>
            <a:avLst/>
            <a:gdLst>
              <a:gd name="connsiteX0" fmla="*/ 0 w 348181"/>
              <a:gd name="connsiteY0" fmla="*/ 17409 h 261133"/>
              <a:gd name="connsiteX1" fmla="*/ 17409 w 348181"/>
              <a:gd name="connsiteY1" fmla="*/ 0 h 261133"/>
              <a:gd name="connsiteX2" fmla="*/ 330773 w 348181"/>
              <a:gd name="connsiteY2" fmla="*/ 0 h 261133"/>
              <a:gd name="connsiteX3" fmla="*/ 348182 w 348181"/>
              <a:gd name="connsiteY3" fmla="*/ 17409 h 261133"/>
              <a:gd name="connsiteX4" fmla="*/ 348182 w 348181"/>
              <a:gd name="connsiteY4" fmla="*/ 243725 h 261133"/>
              <a:gd name="connsiteX5" fmla="*/ 330773 w 348181"/>
              <a:gd name="connsiteY5" fmla="*/ 261134 h 261133"/>
              <a:gd name="connsiteX6" fmla="*/ 17409 w 348181"/>
              <a:gd name="connsiteY6" fmla="*/ 261134 h 261133"/>
              <a:gd name="connsiteX7" fmla="*/ 0 w 348181"/>
              <a:gd name="connsiteY7" fmla="*/ 243725 h 261133"/>
              <a:gd name="connsiteX8" fmla="*/ 0 w 348181"/>
              <a:gd name="connsiteY8" fmla="*/ 17409 h 26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8181" h="261133">
                <a:moveTo>
                  <a:pt x="0" y="17409"/>
                </a:moveTo>
                <a:cubicBezTo>
                  <a:pt x="0" y="7794"/>
                  <a:pt x="7794" y="0"/>
                  <a:pt x="17409" y="0"/>
                </a:cubicBezTo>
                <a:lnTo>
                  <a:pt x="330773" y="0"/>
                </a:lnTo>
                <a:cubicBezTo>
                  <a:pt x="340388" y="0"/>
                  <a:pt x="348182" y="7794"/>
                  <a:pt x="348182" y="17409"/>
                </a:cubicBezTo>
                <a:lnTo>
                  <a:pt x="348182" y="243725"/>
                </a:lnTo>
                <a:cubicBezTo>
                  <a:pt x="348182" y="253340"/>
                  <a:pt x="340388" y="261134"/>
                  <a:pt x="330773" y="261134"/>
                </a:cubicBezTo>
                <a:lnTo>
                  <a:pt x="17409" y="261134"/>
                </a:lnTo>
                <a:cubicBezTo>
                  <a:pt x="7794" y="261134"/>
                  <a:pt x="0" y="253340"/>
                  <a:pt x="0" y="243725"/>
                </a:cubicBezTo>
                <a:lnTo>
                  <a:pt x="0" y="17409"/>
                </a:lnTo>
                <a:close/>
              </a:path>
            </a:pathLst>
          </a:custGeom>
          <a:noFill/>
          <a:ln w="34131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9ADD3146-6360-9542-EC62-4F9A0601B0C1}"/>
              </a:ext>
            </a:extLst>
          </p:cNvPr>
          <p:cNvSpPr/>
          <p:nvPr/>
        </p:nvSpPr>
        <p:spPr>
          <a:xfrm>
            <a:off x="849559" y="4885023"/>
            <a:ext cx="87045" cy="43522"/>
          </a:xfrm>
          <a:custGeom>
            <a:avLst/>
            <a:gdLst>
              <a:gd name="connsiteX0" fmla="*/ 0 w 87045"/>
              <a:gd name="connsiteY0" fmla="*/ 0 h 43522"/>
              <a:gd name="connsiteX1" fmla="*/ 43523 w 87045"/>
              <a:gd name="connsiteY1" fmla="*/ 43522 h 43522"/>
              <a:gd name="connsiteX2" fmla="*/ 87045 w 87045"/>
              <a:gd name="connsiteY2" fmla="*/ 0 h 43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45" h="43522">
                <a:moveTo>
                  <a:pt x="0" y="0"/>
                </a:moveTo>
                <a:lnTo>
                  <a:pt x="43523" y="43522"/>
                </a:lnTo>
                <a:lnTo>
                  <a:pt x="87045" y="0"/>
                </a:lnTo>
              </a:path>
            </a:pathLst>
          </a:custGeom>
          <a:noFill/>
          <a:ln w="34131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8D80397F-FBFB-9B21-5685-0B325B27F8D4}"/>
              </a:ext>
            </a:extLst>
          </p:cNvPr>
          <p:cNvSpPr/>
          <p:nvPr/>
        </p:nvSpPr>
        <p:spPr>
          <a:xfrm>
            <a:off x="840854" y="4937250"/>
            <a:ext cx="104454" cy="8704"/>
          </a:xfrm>
          <a:custGeom>
            <a:avLst/>
            <a:gdLst>
              <a:gd name="connsiteX0" fmla="*/ 0 w 104454"/>
              <a:gd name="connsiteY0" fmla="*/ 0 h 8704"/>
              <a:gd name="connsiteX1" fmla="*/ 104455 w 104454"/>
              <a:gd name="connsiteY1" fmla="*/ 0 h 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454" h="8704">
                <a:moveTo>
                  <a:pt x="0" y="0"/>
                </a:moveTo>
                <a:lnTo>
                  <a:pt x="104455" y="0"/>
                </a:lnTo>
              </a:path>
            </a:pathLst>
          </a:custGeom>
          <a:noFill/>
          <a:ln w="34131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215E6840-A1AB-7F58-594B-A6E74C874810}"/>
              </a:ext>
            </a:extLst>
          </p:cNvPr>
          <p:cNvSpPr/>
          <p:nvPr/>
        </p:nvSpPr>
        <p:spPr>
          <a:xfrm>
            <a:off x="840854" y="4989477"/>
            <a:ext cx="104454" cy="8704"/>
          </a:xfrm>
          <a:custGeom>
            <a:avLst/>
            <a:gdLst>
              <a:gd name="connsiteX0" fmla="*/ 0 w 104454"/>
              <a:gd name="connsiteY0" fmla="*/ 0 h 8704"/>
              <a:gd name="connsiteX1" fmla="*/ 104455 w 104454"/>
              <a:gd name="connsiteY1" fmla="*/ 0 h 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454" h="8704">
                <a:moveTo>
                  <a:pt x="0" y="0"/>
                </a:moveTo>
                <a:lnTo>
                  <a:pt x="104455" y="0"/>
                </a:lnTo>
              </a:path>
            </a:pathLst>
          </a:custGeom>
          <a:noFill/>
          <a:ln w="34131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3BD78A20-569A-A26D-415D-C9073A00BB8F}"/>
              </a:ext>
            </a:extLst>
          </p:cNvPr>
          <p:cNvSpPr/>
          <p:nvPr/>
        </p:nvSpPr>
        <p:spPr>
          <a:xfrm>
            <a:off x="893082" y="4937250"/>
            <a:ext cx="8704" cy="87044"/>
          </a:xfrm>
          <a:custGeom>
            <a:avLst/>
            <a:gdLst>
              <a:gd name="connsiteX0" fmla="*/ 0 w 8704"/>
              <a:gd name="connsiteY0" fmla="*/ 0 h 87044"/>
              <a:gd name="connsiteX1" fmla="*/ 0 w 8704"/>
              <a:gd name="connsiteY1" fmla="*/ 87045 h 8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04" h="87044">
                <a:moveTo>
                  <a:pt x="0" y="0"/>
                </a:moveTo>
                <a:lnTo>
                  <a:pt x="0" y="87045"/>
                </a:lnTo>
              </a:path>
            </a:pathLst>
          </a:custGeom>
          <a:noFill/>
          <a:ln w="34131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0AD3B0C1-6BAF-AD67-01AF-FB4BF3F6EAB7}"/>
              </a:ext>
            </a:extLst>
          </p:cNvPr>
          <p:cNvSpPr/>
          <p:nvPr/>
        </p:nvSpPr>
        <p:spPr>
          <a:xfrm>
            <a:off x="753809" y="4771865"/>
            <a:ext cx="278545" cy="8704"/>
          </a:xfrm>
          <a:custGeom>
            <a:avLst/>
            <a:gdLst>
              <a:gd name="connsiteX0" fmla="*/ 0 w 278545"/>
              <a:gd name="connsiteY0" fmla="*/ 0 h 8704"/>
              <a:gd name="connsiteX1" fmla="*/ 278545 w 278545"/>
              <a:gd name="connsiteY1" fmla="*/ 0 h 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8545" h="8704">
                <a:moveTo>
                  <a:pt x="0" y="0"/>
                </a:moveTo>
                <a:lnTo>
                  <a:pt x="278545" y="0"/>
                </a:lnTo>
              </a:path>
            </a:pathLst>
          </a:custGeom>
          <a:noFill/>
          <a:ln w="34131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C8C52EF1-F96B-BA7B-0AD0-B19945467A4E}"/>
              </a:ext>
            </a:extLst>
          </p:cNvPr>
          <p:cNvSpPr/>
          <p:nvPr/>
        </p:nvSpPr>
        <p:spPr>
          <a:xfrm>
            <a:off x="4011186" y="4784654"/>
            <a:ext cx="305827" cy="300571"/>
          </a:xfrm>
          <a:custGeom>
            <a:avLst/>
            <a:gdLst>
              <a:gd name="connsiteX0" fmla="*/ 94581 w 305827"/>
              <a:gd name="connsiteY0" fmla="*/ 0 h 300571"/>
              <a:gd name="connsiteX1" fmla="*/ 87045 w 305827"/>
              <a:gd name="connsiteY1" fmla="*/ 48142 h 300571"/>
              <a:gd name="connsiteX2" fmla="*/ 243727 w 305827"/>
              <a:gd name="connsiteY2" fmla="*/ 204823 h 300571"/>
              <a:gd name="connsiteX3" fmla="*/ 305828 w 305827"/>
              <a:gd name="connsiteY3" fmla="*/ 192034 h 300571"/>
              <a:gd name="connsiteX4" fmla="*/ 156682 w 305827"/>
              <a:gd name="connsiteY4" fmla="*/ 300572 h 300571"/>
              <a:gd name="connsiteX5" fmla="*/ 0 w 305827"/>
              <a:gd name="connsiteY5" fmla="*/ 143891 h 300571"/>
              <a:gd name="connsiteX6" fmla="*/ 94581 w 305827"/>
              <a:gd name="connsiteY6" fmla="*/ 0 h 30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827" h="300571">
                <a:moveTo>
                  <a:pt x="94581" y="0"/>
                </a:moveTo>
                <a:cubicBezTo>
                  <a:pt x="89688" y="15168"/>
                  <a:pt x="87045" y="31346"/>
                  <a:pt x="87045" y="48142"/>
                </a:cubicBezTo>
                <a:cubicBezTo>
                  <a:pt x="87045" y="134674"/>
                  <a:pt x="157194" y="204823"/>
                  <a:pt x="243727" y="204823"/>
                </a:cubicBezTo>
                <a:cubicBezTo>
                  <a:pt x="265790" y="204823"/>
                  <a:pt x="286787" y="200262"/>
                  <a:pt x="305828" y="192034"/>
                </a:cubicBezTo>
                <a:cubicBezTo>
                  <a:pt x="285514" y="255013"/>
                  <a:pt x="226419" y="300572"/>
                  <a:pt x="156682" y="300572"/>
                </a:cubicBezTo>
                <a:cubicBezTo>
                  <a:pt x="70149" y="300572"/>
                  <a:pt x="0" y="230423"/>
                  <a:pt x="0" y="143891"/>
                </a:cubicBezTo>
                <a:cubicBezTo>
                  <a:pt x="0" y="79422"/>
                  <a:pt x="38939" y="24046"/>
                  <a:pt x="94581" y="0"/>
                </a:cubicBezTo>
                <a:close/>
              </a:path>
            </a:pathLst>
          </a:custGeom>
          <a:noFill/>
          <a:ln w="34131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CF43799A-0E0E-6CE2-F80D-73CC5FBE8898}"/>
              </a:ext>
            </a:extLst>
          </p:cNvPr>
          <p:cNvSpPr/>
          <p:nvPr/>
        </p:nvSpPr>
        <p:spPr>
          <a:xfrm>
            <a:off x="4228799" y="4806683"/>
            <a:ext cx="87045" cy="69635"/>
          </a:xfrm>
          <a:custGeom>
            <a:avLst/>
            <a:gdLst>
              <a:gd name="connsiteX0" fmla="*/ 5749 w 87045"/>
              <a:gd name="connsiteY0" fmla="*/ 0 h 69635"/>
              <a:gd name="connsiteX1" fmla="*/ 87045 w 87045"/>
              <a:gd name="connsiteY1" fmla="*/ 0 h 69635"/>
              <a:gd name="connsiteX2" fmla="*/ 0 w 87045"/>
              <a:gd name="connsiteY2" fmla="*/ 69636 h 69635"/>
              <a:gd name="connsiteX3" fmla="*/ 87045 w 87045"/>
              <a:gd name="connsiteY3" fmla="*/ 69636 h 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45" h="69635">
                <a:moveTo>
                  <a:pt x="5749" y="0"/>
                </a:moveTo>
                <a:lnTo>
                  <a:pt x="87045" y="0"/>
                </a:lnTo>
                <a:lnTo>
                  <a:pt x="0" y="69636"/>
                </a:lnTo>
                <a:lnTo>
                  <a:pt x="87045" y="69636"/>
                </a:lnTo>
              </a:path>
            </a:pathLst>
          </a:custGeom>
          <a:noFill/>
          <a:ln w="34131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06576A1-8AC3-974E-1CE0-3D6C8B39F0EB}"/>
              </a:ext>
            </a:extLst>
          </p:cNvPr>
          <p:cNvSpPr/>
          <p:nvPr/>
        </p:nvSpPr>
        <p:spPr>
          <a:xfrm>
            <a:off x="2391202" y="4754456"/>
            <a:ext cx="278545" cy="269260"/>
          </a:xfrm>
          <a:custGeom>
            <a:avLst/>
            <a:gdLst>
              <a:gd name="connsiteX0" fmla="*/ 278545 w 278545"/>
              <a:gd name="connsiteY0" fmla="*/ 139271 h 269260"/>
              <a:gd name="connsiteX1" fmla="*/ 189372 w 278545"/>
              <a:gd name="connsiteY1" fmla="*/ 269260 h 269260"/>
              <a:gd name="connsiteX2" fmla="*/ 139273 w 278545"/>
              <a:gd name="connsiteY2" fmla="*/ 269260 h 269260"/>
              <a:gd name="connsiteX3" fmla="*/ 89174 w 278545"/>
              <a:gd name="connsiteY3" fmla="*/ 269260 h 269260"/>
              <a:gd name="connsiteX4" fmla="*/ 0 w 278545"/>
              <a:gd name="connsiteY4" fmla="*/ 139271 h 269260"/>
              <a:gd name="connsiteX5" fmla="*/ 139273 w 278545"/>
              <a:gd name="connsiteY5" fmla="*/ 0 h 269260"/>
              <a:gd name="connsiteX6" fmla="*/ 278545 w 278545"/>
              <a:gd name="connsiteY6" fmla="*/ 139271 h 26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545" h="269260">
                <a:moveTo>
                  <a:pt x="278545" y="139271"/>
                </a:moveTo>
                <a:cubicBezTo>
                  <a:pt x="278545" y="198529"/>
                  <a:pt x="241537" y="249142"/>
                  <a:pt x="189372" y="269260"/>
                </a:cubicBezTo>
                <a:lnTo>
                  <a:pt x="139273" y="269260"/>
                </a:lnTo>
                <a:lnTo>
                  <a:pt x="89174" y="269260"/>
                </a:lnTo>
                <a:cubicBezTo>
                  <a:pt x="37008" y="249142"/>
                  <a:pt x="0" y="198529"/>
                  <a:pt x="0" y="139271"/>
                </a:cubicBezTo>
                <a:cubicBezTo>
                  <a:pt x="0" y="62354"/>
                  <a:pt x="62354" y="0"/>
                  <a:pt x="139273" y="0"/>
                </a:cubicBezTo>
                <a:cubicBezTo>
                  <a:pt x="216191" y="0"/>
                  <a:pt x="278545" y="62354"/>
                  <a:pt x="278545" y="139271"/>
                </a:cubicBezTo>
                <a:close/>
              </a:path>
            </a:pathLst>
          </a:custGeom>
          <a:noFill/>
          <a:ln w="34131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80510F06-8E14-99FD-9D54-7A0C0AE75A01}"/>
              </a:ext>
            </a:extLst>
          </p:cNvPr>
          <p:cNvSpPr/>
          <p:nvPr/>
        </p:nvSpPr>
        <p:spPr>
          <a:xfrm>
            <a:off x="2480375" y="5023717"/>
            <a:ext cx="100198" cy="78918"/>
          </a:xfrm>
          <a:custGeom>
            <a:avLst/>
            <a:gdLst>
              <a:gd name="connsiteX0" fmla="*/ 100199 w 100198"/>
              <a:gd name="connsiteY0" fmla="*/ 0 h 78918"/>
              <a:gd name="connsiteX1" fmla="*/ 94288 w 100198"/>
              <a:gd name="connsiteY1" fmla="*/ 70936 h 78918"/>
              <a:gd name="connsiteX2" fmla="*/ 85613 w 100198"/>
              <a:gd name="connsiteY2" fmla="*/ 78918 h 78918"/>
              <a:gd name="connsiteX3" fmla="*/ 14586 w 100198"/>
              <a:gd name="connsiteY3" fmla="*/ 78918 h 78918"/>
              <a:gd name="connsiteX4" fmla="*/ 5912 w 100198"/>
              <a:gd name="connsiteY4" fmla="*/ 70936 h 78918"/>
              <a:gd name="connsiteX5" fmla="*/ 0 w 100198"/>
              <a:gd name="connsiteY5" fmla="*/ 0 h 7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98" h="78918">
                <a:moveTo>
                  <a:pt x="100199" y="0"/>
                </a:moveTo>
                <a:lnTo>
                  <a:pt x="94288" y="70936"/>
                </a:lnTo>
                <a:cubicBezTo>
                  <a:pt x="93912" y="75448"/>
                  <a:pt x="90140" y="78918"/>
                  <a:pt x="85613" y="78918"/>
                </a:cubicBezTo>
                <a:lnTo>
                  <a:pt x="14586" y="78918"/>
                </a:lnTo>
                <a:cubicBezTo>
                  <a:pt x="10059" y="78918"/>
                  <a:pt x="6288" y="75448"/>
                  <a:pt x="5912" y="70936"/>
                </a:cubicBezTo>
                <a:lnTo>
                  <a:pt x="0" y="0"/>
                </a:lnTo>
              </a:path>
            </a:pathLst>
          </a:custGeom>
          <a:noFill/>
          <a:ln w="34131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33080C6B-1084-9F1C-B00B-EC597C52EF5D}"/>
              </a:ext>
            </a:extLst>
          </p:cNvPr>
          <p:cNvSpPr/>
          <p:nvPr/>
        </p:nvSpPr>
        <p:spPr>
          <a:xfrm>
            <a:off x="2478247" y="4867614"/>
            <a:ext cx="104454" cy="52226"/>
          </a:xfrm>
          <a:custGeom>
            <a:avLst/>
            <a:gdLst>
              <a:gd name="connsiteX0" fmla="*/ 0 w 104454"/>
              <a:gd name="connsiteY0" fmla="*/ 0 h 52226"/>
              <a:gd name="connsiteX1" fmla="*/ 0 w 104454"/>
              <a:gd name="connsiteY1" fmla="*/ 52227 h 52226"/>
              <a:gd name="connsiteX2" fmla="*/ 52227 w 104454"/>
              <a:gd name="connsiteY2" fmla="*/ 26113 h 52226"/>
              <a:gd name="connsiteX3" fmla="*/ 104455 w 104454"/>
              <a:gd name="connsiteY3" fmla="*/ 52227 h 52226"/>
              <a:gd name="connsiteX4" fmla="*/ 104455 w 104454"/>
              <a:gd name="connsiteY4" fmla="*/ 0 h 5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54" h="52226">
                <a:moveTo>
                  <a:pt x="0" y="0"/>
                </a:moveTo>
                <a:lnTo>
                  <a:pt x="0" y="52227"/>
                </a:lnTo>
                <a:lnTo>
                  <a:pt x="52227" y="26113"/>
                </a:lnTo>
                <a:lnTo>
                  <a:pt x="104455" y="52227"/>
                </a:lnTo>
                <a:lnTo>
                  <a:pt x="104455" y="0"/>
                </a:lnTo>
              </a:path>
            </a:pathLst>
          </a:custGeom>
          <a:noFill/>
          <a:ln w="34131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E2ACB4F-D817-536D-D29C-B9612A4484C6}"/>
              </a:ext>
            </a:extLst>
          </p:cNvPr>
          <p:cNvSpPr txBox="1"/>
          <p:nvPr/>
        </p:nvSpPr>
        <p:spPr>
          <a:xfrm>
            <a:off x="5312597" y="5231507"/>
            <a:ext cx="6502400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  <a:ea typeface="+mj-ea"/>
                <a:cs typeface="Aharoni" panose="02010803020104030203" pitchFamily="2" charset="-79"/>
              </a:rPr>
              <a:t>OPERATING </a:t>
            </a:r>
            <a:endParaRPr lang="en-US" altLang="zh-CN" sz="3200" b="1" dirty="0">
              <a:solidFill>
                <a:schemeClr val="bg1"/>
              </a:solidFill>
              <a:ea typeface="+mj-ea"/>
              <a:cs typeface="Aharoni" panose="02010803020104030203" pitchFamily="2" charset="-79"/>
            </a:endParaRPr>
          </a:p>
          <a:p>
            <a:pPr algn="r">
              <a:lnSpc>
                <a:spcPct val="120000"/>
              </a:lnSpc>
            </a:pPr>
            <a:r>
              <a:rPr lang="zh-CN" altLang="en-US" sz="3200" b="1" dirty="0">
                <a:solidFill>
                  <a:schemeClr val="bg1"/>
                </a:solidFill>
                <a:ea typeface="+mj-ea"/>
                <a:cs typeface="Aharoni" panose="02010803020104030203" pitchFamily="2" charset="-79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2273884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: 空心 1">
            <a:extLst>
              <a:ext uri="{FF2B5EF4-FFF2-40B4-BE49-F238E27FC236}">
                <a16:creationId xmlns:a16="http://schemas.microsoft.com/office/drawing/2014/main" id="{58C1E299-4E7F-D322-168C-28C519784EA7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F82EAF4-0E2C-33DD-AC88-65961ECE6D1A}"/>
              </a:ext>
            </a:extLst>
          </p:cNvPr>
          <p:cNvSpPr/>
          <p:nvPr/>
        </p:nvSpPr>
        <p:spPr>
          <a:xfrm>
            <a:off x="949600" y="1684998"/>
            <a:ext cx="3476528" cy="3476528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AD884B07-DEF2-EFC0-44B0-FD1E34795F5A}"/>
              </a:ext>
            </a:extLst>
          </p:cNvPr>
          <p:cNvSpPr/>
          <p:nvPr/>
        </p:nvSpPr>
        <p:spPr>
          <a:xfrm>
            <a:off x="2091053" y="1223736"/>
            <a:ext cx="1193621" cy="119362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B95EE0F-DA78-4931-E4EA-EB08FCBCAFB0}"/>
              </a:ext>
            </a:extLst>
          </p:cNvPr>
          <p:cNvSpPr/>
          <p:nvPr/>
        </p:nvSpPr>
        <p:spPr>
          <a:xfrm>
            <a:off x="2091053" y="4440643"/>
            <a:ext cx="1193621" cy="119362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4723D67-A577-C05A-2166-F52A10C0AD58}"/>
              </a:ext>
            </a:extLst>
          </p:cNvPr>
          <p:cNvSpPr/>
          <p:nvPr/>
        </p:nvSpPr>
        <p:spPr>
          <a:xfrm rot="16200000">
            <a:off x="482600" y="2832189"/>
            <a:ext cx="1193621" cy="119362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8D1FC0D0-D1D1-D73E-FE31-D4B2B67359DA}"/>
              </a:ext>
            </a:extLst>
          </p:cNvPr>
          <p:cNvSpPr/>
          <p:nvPr/>
        </p:nvSpPr>
        <p:spPr>
          <a:xfrm rot="16200000">
            <a:off x="3699507" y="2832189"/>
            <a:ext cx="1193621" cy="119362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5B8E0E3D-0226-B2A7-4A3C-CC7D418AE224}"/>
              </a:ext>
            </a:extLst>
          </p:cNvPr>
          <p:cNvSpPr/>
          <p:nvPr/>
        </p:nvSpPr>
        <p:spPr>
          <a:xfrm>
            <a:off x="1914220" y="2649619"/>
            <a:ext cx="1547287" cy="1547287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1439C7F8-8627-8473-1364-0F7215599EFB}"/>
              </a:ext>
            </a:extLst>
          </p:cNvPr>
          <p:cNvSpPr/>
          <p:nvPr/>
        </p:nvSpPr>
        <p:spPr>
          <a:xfrm>
            <a:off x="5793585" y="1684998"/>
            <a:ext cx="2847279" cy="3321888"/>
          </a:xfrm>
          <a:prstGeom prst="roundRect">
            <a:avLst>
              <a:gd name="adj" fmla="val 5198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AD082F5B-7223-0F56-3ECC-E5EBC488606D}"/>
              </a:ext>
            </a:extLst>
          </p:cNvPr>
          <p:cNvSpPr/>
          <p:nvPr/>
        </p:nvSpPr>
        <p:spPr>
          <a:xfrm>
            <a:off x="8849421" y="1684998"/>
            <a:ext cx="2847279" cy="1577886"/>
          </a:xfrm>
          <a:prstGeom prst="roundRect">
            <a:avLst>
              <a:gd name="adj" fmla="val 519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53A5CAA-086C-3B06-5878-9E4FD5617413}"/>
              </a:ext>
            </a:extLst>
          </p:cNvPr>
          <p:cNvSpPr/>
          <p:nvPr/>
        </p:nvSpPr>
        <p:spPr>
          <a:xfrm>
            <a:off x="8849421" y="3429000"/>
            <a:ext cx="2847279" cy="1577886"/>
          </a:xfrm>
          <a:prstGeom prst="roundRect">
            <a:avLst>
              <a:gd name="adj" fmla="val 519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A8DE947-185E-7315-3CF1-D2D73EE6F7DE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取得成绩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B3CA35E-39F1-8A4F-40D6-C858B2F5B086}"/>
              </a:ext>
            </a:extLst>
          </p:cNvPr>
          <p:cNvSpPr txBox="1"/>
          <p:nvPr/>
        </p:nvSpPr>
        <p:spPr>
          <a:xfrm>
            <a:off x="2100928" y="2949189"/>
            <a:ext cx="1193622" cy="948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销售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逻辑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48D3357-BADC-9497-3501-E696DF0FF9D6}"/>
              </a:ext>
            </a:extLst>
          </p:cNvPr>
          <p:cNvSpPr txBox="1"/>
          <p:nvPr/>
        </p:nvSpPr>
        <p:spPr>
          <a:xfrm>
            <a:off x="1839094" y="1557092"/>
            <a:ext cx="1717290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dirty="0"/>
              <a:t>爱岗敬业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88BD973-59D6-FB63-333C-26B8FA560732}"/>
              </a:ext>
            </a:extLst>
          </p:cNvPr>
          <p:cNvSpPr txBox="1"/>
          <p:nvPr/>
        </p:nvSpPr>
        <p:spPr>
          <a:xfrm>
            <a:off x="3437672" y="3205188"/>
            <a:ext cx="1717290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dirty="0"/>
              <a:t>提高效率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6C96B4D-016D-487F-633E-94F9C57395B7}"/>
              </a:ext>
            </a:extLst>
          </p:cNvPr>
          <p:cNvSpPr txBox="1"/>
          <p:nvPr/>
        </p:nvSpPr>
        <p:spPr>
          <a:xfrm>
            <a:off x="196930" y="3205188"/>
            <a:ext cx="1717290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dirty="0"/>
              <a:t>热情服务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68C423D-7B39-0D8C-060C-A4865A56E7BC}"/>
              </a:ext>
            </a:extLst>
          </p:cNvPr>
          <p:cNvSpPr txBox="1"/>
          <p:nvPr/>
        </p:nvSpPr>
        <p:spPr>
          <a:xfrm>
            <a:off x="1829218" y="4819380"/>
            <a:ext cx="1717290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dirty="0"/>
              <a:t>注重产品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A8D3CC6-06A0-4024-3485-AC0E204410CD}"/>
              </a:ext>
            </a:extLst>
          </p:cNvPr>
          <p:cNvSpPr txBox="1"/>
          <p:nvPr/>
        </p:nvSpPr>
        <p:spPr>
          <a:xfrm>
            <a:off x="8939319" y="1919911"/>
            <a:ext cx="2757381" cy="11080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追求品位，根据化妆品销售工作总结，消费者已开始追求与自己的身份、地位、生活习惯、文化修养相一致的化妆品连锁店商品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66E1835-00F8-3669-E830-42E74B4BAE69}"/>
              </a:ext>
            </a:extLst>
          </p:cNvPr>
          <p:cNvSpPr txBox="1"/>
          <p:nvPr/>
        </p:nvSpPr>
        <p:spPr>
          <a:xfrm>
            <a:off x="8939319" y="3641333"/>
            <a:ext cx="2757381" cy="84952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追求过程，在成熟的市场上，消费者的消费行为已经由“目的消费”转为“手段消费”</a:t>
            </a:r>
          </a:p>
        </p:txBody>
      </p:sp>
    </p:spTree>
    <p:extLst>
      <p:ext uri="{BB962C8B-B14F-4D97-AF65-F5344CB8AC3E}">
        <p14:creationId xmlns:p14="http://schemas.microsoft.com/office/powerpoint/2010/main" val="3851080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: 空心 12">
            <a:extLst>
              <a:ext uri="{FF2B5EF4-FFF2-40B4-BE49-F238E27FC236}">
                <a16:creationId xmlns:a16="http://schemas.microsoft.com/office/drawing/2014/main" id="{8A1CB18F-E20D-D7DF-9CD0-54E0928C8620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847BE27-FD24-2223-1A0C-461D68E56232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取得成绩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2CE36F85-89E9-AF2C-DFD2-C8BF2D8A4F67}"/>
              </a:ext>
            </a:extLst>
          </p:cNvPr>
          <p:cNvSpPr/>
          <p:nvPr/>
        </p:nvSpPr>
        <p:spPr>
          <a:xfrm>
            <a:off x="482600" y="1314450"/>
            <a:ext cx="11214100" cy="3600450"/>
          </a:xfrm>
          <a:prstGeom prst="roundRect">
            <a:avLst>
              <a:gd name="adj" fmla="val 5556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6F6F630C-75DB-54E8-082C-838BAC60F9C0}"/>
              </a:ext>
            </a:extLst>
          </p:cNvPr>
          <p:cNvSpPr/>
          <p:nvPr/>
        </p:nvSpPr>
        <p:spPr>
          <a:xfrm>
            <a:off x="919842" y="3590925"/>
            <a:ext cx="7138307" cy="2647950"/>
          </a:xfrm>
          <a:prstGeom prst="roundRect">
            <a:avLst>
              <a:gd name="adj" fmla="val 8067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090BD65E-0B88-360A-2D27-7EE653C2C2E4}"/>
              </a:ext>
            </a:extLst>
          </p:cNvPr>
          <p:cNvSpPr/>
          <p:nvPr/>
        </p:nvSpPr>
        <p:spPr>
          <a:xfrm>
            <a:off x="8143421" y="3590925"/>
            <a:ext cx="3128737" cy="2647950"/>
          </a:xfrm>
          <a:prstGeom prst="roundRect">
            <a:avLst>
              <a:gd name="adj" fmla="val 7348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C87C593A-8697-FC96-A607-8A2D5C4A79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3355287"/>
              </p:ext>
            </p:extLst>
          </p:nvPr>
        </p:nvGraphicFramePr>
        <p:xfrm>
          <a:off x="1162955" y="3590925"/>
          <a:ext cx="6652079" cy="2417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66798E52-F948-41CE-6834-62EAAC36FCAA}"/>
              </a:ext>
            </a:extLst>
          </p:cNvPr>
          <p:cNvSpPr txBox="1"/>
          <p:nvPr/>
        </p:nvSpPr>
        <p:spPr>
          <a:xfrm>
            <a:off x="8567434" y="3842658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dirty="0"/>
              <a:t>同上年相比下降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D3AE297-3627-5966-5B75-4AC74D685D63}"/>
              </a:ext>
            </a:extLst>
          </p:cNvPr>
          <p:cNvSpPr txBox="1"/>
          <p:nvPr/>
        </p:nvSpPr>
        <p:spPr>
          <a:xfrm>
            <a:off x="8184518" y="4530536"/>
            <a:ext cx="2704722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r">
              <a:defRPr sz="32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sz="6000" dirty="0">
                <a:solidFill>
                  <a:schemeClr val="accent1"/>
                </a:solidFill>
              </a:rPr>
              <a:t>0.9%</a:t>
            </a:r>
            <a:endParaRPr lang="zh-CN" altLang="en-US" sz="6000" dirty="0">
              <a:solidFill>
                <a:schemeClr val="accent1"/>
              </a:solidFill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D72C2D25-9560-41E2-E18B-BF937C979F02}"/>
              </a:ext>
            </a:extLst>
          </p:cNvPr>
          <p:cNvSpPr/>
          <p:nvPr/>
        </p:nvSpPr>
        <p:spPr>
          <a:xfrm rot="10800000">
            <a:off x="10582381" y="5166633"/>
            <a:ext cx="199046" cy="171591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786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E03F3F73-AE85-F1D9-B87E-A1F7DA4F1ADA}"/>
              </a:ext>
            </a:extLst>
          </p:cNvPr>
          <p:cNvSpPr/>
          <p:nvPr/>
        </p:nvSpPr>
        <p:spPr>
          <a:xfrm>
            <a:off x="0" y="0"/>
            <a:ext cx="12192000" cy="3124200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0" ty="-95250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B9629445-C29F-5998-6B2C-EE157CD1D5F2}"/>
              </a:ext>
            </a:extLst>
          </p:cNvPr>
          <p:cNvSpPr/>
          <p:nvPr/>
        </p:nvSpPr>
        <p:spPr>
          <a:xfrm>
            <a:off x="6483350" y="2181110"/>
            <a:ext cx="5213350" cy="1886180"/>
          </a:xfrm>
          <a:prstGeom prst="roundRect">
            <a:avLst>
              <a:gd name="adj" fmla="val 8067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05D94C34-475D-17DA-A33E-E98223AA76BA}"/>
              </a:ext>
            </a:extLst>
          </p:cNvPr>
          <p:cNvSpPr/>
          <p:nvPr/>
        </p:nvSpPr>
        <p:spPr>
          <a:xfrm>
            <a:off x="6483350" y="4451120"/>
            <a:ext cx="5213350" cy="1886180"/>
          </a:xfrm>
          <a:prstGeom prst="roundRect">
            <a:avLst>
              <a:gd name="adj" fmla="val 8067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C52B642-69A1-CB95-84B2-5B3D998CDDE7}"/>
              </a:ext>
            </a:extLst>
          </p:cNvPr>
          <p:cNvSpPr txBox="1"/>
          <p:nvPr/>
        </p:nvSpPr>
        <p:spPr>
          <a:xfrm>
            <a:off x="454667" y="3826667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销售目标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EF1DAEC-CF6D-1E76-CAD7-F495EAF9923A}"/>
              </a:ext>
            </a:extLst>
          </p:cNvPr>
          <p:cNvSpPr txBox="1"/>
          <p:nvPr/>
        </p:nvSpPr>
        <p:spPr>
          <a:xfrm>
            <a:off x="442913" y="4383294"/>
            <a:ext cx="5213350" cy="18440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今年的销售目标最基本的是做到月月都有进帐的单子。根据公司下达的销售任务，把任务根据具体情况分解到每月，每周，每日；以每月，每周，每日的销售目标分解到各个销售人员身上，完成各个时间段的销售任务。并在完成销售任务的基础上提高销售业绩，我将带领销售部全体同仁竭尽全力完成目标。</a:t>
            </a:r>
          </a:p>
        </p:txBody>
      </p:sp>
      <p:graphicFrame>
        <p:nvGraphicFramePr>
          <p:cNvPr id="20" name="图表 19">
            <a:extLst>
              <a:ext uri="{FF2B5EF4-FFF2-40B4-BE49-F238E27FC236}">
                <a16:creationId xmlns:a16="http://schemas.microsoft.com/office/drawing/2014/main" id="{512B3500-F3F5-0806-6E03-A22FB6F170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911989"/>
              </p:ext>
            </p:extLst>
          </p:nvPr>
        </p:nvGraphicFramePr>
        <p:xfrm>
          <a:off x="6122874" y="2302916"/>
          <a:ext cx="2600552" cy="1564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D648EE4D-6366-F1C4-1161-96C4E4150A01}"/>
              </a:ext>
            </a:extLst>
          </p:cNvPr>
          <p:cNvSpPr txBox="1"/>
          <p:nvPr/>
        </p:nvSpPr>
        <p:spPr>
          <a:xfrm>
            <a:off x="7010400" y="2837402"/>
            <a:ext cx="85090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r">
              <a:defRPr sz="32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</a:rPr>
              <a:t>73%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graphicFrame>
        <p:nvGraphicFramePr>
          <p:cNvPr id="22" name="图表 21">
            <a:extLst>
              <a:ext uri="{FF2B5EF4-FFF2-40B4-BE49-F238E27FC236}">
                <a16:creationId xmlns:a16="http://schemas.microsoft.com/office/drawing/2014/main" id="{3CE3717B-563F-E9C2-1497-7C87A1E122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0058908"/>
              </p:ext>
            </p:extLst>
          </p:nvPr>
        </p:nvGraphicFramePr>
        <p:xfrm>
          <a:off x="6122874" y="4512121"/>
          <a:ext cx="2600552" cy="1564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38E36A35-92BB-8D62-FE71-A3BB8AA3BE65}"/>
              </a:ext>
            </a:extLst>
          </p:cNvPr>
          <p:cNvSpPr txBox="1"/>
          <p:nvPr/>
        </p:nvSpPr>
        <p:spPr>
          <a:xfrm>
            <a:off x="7010400" y="5050534"/>
            <a:ext cx="85090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r">
              <a:defRPr sz="32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</a:rPr>
              <a:t>50%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5653359-A2F3-E00C-97AB-0CA756D034F2}"/>
              </a:ext>
            </a:extLst>
          </p:cNvPr>
          <p:cNvSpPr txBox="1"/>
          <p:nvPr/>
        </p:nvSpPr>
        <p:spPr>
          <a:xfrm>
            <a:off x="8083778" y="2514465"/>
            <a:ext cx="3327172" cy="125438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从销售业绩上看，我们的销售量较去年有了下滑，这不仅是市场大环境的影响，更有我们工作做得不好的多种因素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AB43B12-4927-56ED-057E-4CC6DBE65C43}"/>
              </a:ext>
            </a:extLst>
          </p:cNvPr>
          <p:cNvSpPr txBox="1"/>
          <p:nvPr/>
        </p:nvSpPr>
        <p:spPr>
          <a:xfrm>
            <a:off x="8083778" y="4711937"/>
            <a:ext cx="3327172" cy="125438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从销售业绩上看，我们的销售量较去年有了下滑，这不仅是市场大环境的影响，更有我们工作做得不好的多种因素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87662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33">
            <a:extLst>
              <a:ext uri="{FF2B5EF4-FFF2-40B4-BE49-F238E27FC236}">
                <a16:creationId xmlns:a16="http://schemas.microsoft.com/office/drawing/2014/main" id="{5B884234-6857-07E5-42B5-EBC15119E39E}"/>
              </a:ext>
            </a:extLst>
          </p:cNvPr>
          <p:cNvGrpSpPr/>
          <p:nvPr/>
        </p:nvGrpSpPr>
        <p:grpSpPr>
          <a:xfrm>
            <a:off x="0" y="765175"/>
            <a:ext cx="7720117" cy="6645275"/>
            <a:chOff x="7383210" y="5703006"/>
            <a:chExt cx="9596909" cy="8260768"/>
          </a:xfrm>
        </p:grpSpPr>
        <p:pic>
          <p:nvPicPr>
            <p:cNvPr id="3" name="Shape 689">
              <a:extLst>
                <a:ext uri="{FF2B5EF4-FFF2-40B4-BE49-F238E27FC236}">
                  <a16:creationId xmlns:a16="http://schemas.microsoft.com/office/drawing/2014/main" id="{2C180534-489B-B267-5D7D-637BC80E634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4792" r="4791"/>
            <a:stretch/>
          </p:blipFill>
          <p:spPr>
            <a:xfrm>
              <a:off x="7383210" y="5703006"/>
              <a:ext cx="9596909" cy="82607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Shape 690">
              <a:extLst>
                <a:ext uri="{FF2B5EF4-FFF2-40B4-BE49-F238E27FC236}">
                  <a16:creationId xmlns:a16="http://schemas.microsoft.com/office/drawing/2014/main" id="{CC278FB1-8DDE-EDF1-7FEE-4C937C304003}"/>
                </a:ext>
              </a:extLst>
            </p:cNvPr>
            <p:cNvSpPr/>
            <p:nvPr/>
          </p:nvSpPr>
          <p:spPr>
            <a:xfrm>
              <a:off x="8625361" y="7230249"/>
              <a:ext cx="7034732" cy="43567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91426" tIns="45700" rIns="91426" bIns="45700" anchor="ctr" anchorCtr="0">
              <a:noAutofit/>
            </a:bodyPr>
            <a:lstStyle/>
            <a:p>
              <a:pPr algn="ctr"/>
              <a:endParaRPr sz="3600" dirty="0">
                <a:solidFill>
                  <a:schemeClr val="bg2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Lato"/>
                <a:sym typeface="Lato"/>
              </a:endParaRPr>
            </a:p>
          </p:txBody>
        </p:sp>
      </p:grpSp>
      <p:pic>
        <p:nvPicPr>
          <p:cNvPr id="15" name="图片 14" descr="图形用户界面, 应用程序, Teams&#10;&#10;描述已自动生成">
            <a:extLst>
              <a:ext uri="{FF2B5EF4-FFF2-40B4-BE49-F238E27FC236}">
                <a16:creationId xmlns:a16="http://schemas.microsoft.com/office/drawing/2014/main" id="{756E5520-6EAC-BE82-6BBE-3F7644643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17" y="1967934"/>
            <a:ext cx="5662621" cy="357846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7762051-E27E-B672-86B0-1F59C11806E5}"/>
              </a:ext>
            </a:extLst>
          </p:cNvPr>
          <p:cNvSpPr/>
          <p:nvPr/>
        </p:nvSpPr>
        <p:spPr>
          <a:xfrm>
            <a:off x="6095999" y="3746102"/>
            <a:ext cx="5616575" cy="1886180"/>
          </a:xfrm>
          <a:prstGeom prst="roundRect">
            <a:avLst>
              <a:gd name="adj" fmla="val 8067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19A457B-9090-3603-C366-CDB7B8CDE42D}"/>
              </a:ext>
            </a:extLst>
          </p:cNvPr>
          <p:cNvSpPr txBox="1"/>
          <p:nvPr/>
        </p:nvSpPr>
        <p:spPr>
          <a:xfrm>
            <a:off x="6990404" y="1612963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网络销售目标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B7F751A-32F6-815E-DEE7-1ADB2F48CCEB}"/>
              </a:ext>
            </a:extLst>
          </p:cNvPr>
          <p:cNvSpPr txBox="1"/>
          <p:nvPr/>
        </p:nvSpPr>
        <p:spPr>
          <a:xfrm>
            <a:off x="6978650" y="2049108"/>
            <a:ext cx="4718050" cy="15485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今年的销售目标最基本的是做到月月都有进帐的单子。根据公司下达的销售任务，把任务根据具体情况分解到每月，每周，每日；以每月，每周，每日的销售目标分解到各个销售人员身上，完成各个时间段的销售任务。</a:t>
            </a:r>
          </a:p>
        </p:txBody>
      </p:sp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id="{CF8633CC-EE02-2B7B-DAA6-3459D84B3E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0300935"/>
              </p:ext>
            </p:extLst>
          </p:nvPr>
        </p:nvGraphicFramePr>
        <p:xfrm>
          <a:off x="5805716" y="3879908"/>
          <a:ext cx="2600552" cy="1564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2391CC63-D0D0-278C-3C41-6E1924B63428}"/>
              </a:ext>
            </a:extLst>
          </p:cNvPr>
          <p:cNvSpPr txBox="1"/>
          <p:nvPr/>
        </p:nvSpPr>
        <p:spPr>
          <a:xfrm>
            <a:off x="6693242" y="4418321"/>
            <a:ext cx="85090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r">
              <a:defRPr sz="32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</a:rPr>
              <a:t>50%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graphicFrame>
        <p:nvGraphicFramePr>
          <p:cNvPr id="20" name="图表 19">
            <a:extLst>
              <a:ext uri="{FF2B5EF4-FFF2-40B4-BE49-F238E27FC236}">
                <a16:creationId xmlns:a16="http://schemas.microsoft.com/office/drawing/2014/main" id="{A0A5AC81-228E-D100-25F8-5D3D41123E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6784517"/>
              </p:ext>
            </p:extLst>
          </p:nvPr>
        </p:nvGraphicFramePr>
        <p:xfrm>
          <a:off x="7637569" y="3879908"/>
          <a:ext cx="2600552" cy="1564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CCE434DF-8758-C256-B89D-589CDF3B7DC0}"/>
              </a:ext>
            </a:extLst>
          </p:cNvPr>
          <p:cNvSpPr txBox="1"/>
          <p:nvPr/>
        </p:nvSpPr>
        <p:spPr>
          <a:xfrm>
            <a:off x="8525095" y="4418321"/>
            <a:ext cx="85090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r">
              <a:defRPr sz="32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</a:rPr>
              <a:t>70%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graphicFrame>
        <p:nvGraphicFramePr>
          <p:cNvPr id="22" name="图表 21">
            <a:extLst>
              <a:ext uri="{FF2B5EF4-FFF2-40B4-BE49-F238E27FC236}">
                <a16:creationId xmlns:a16="http://schemas.microsoft.com/office/drawing/2014/main" id="{25739C25-93FC-D9FB-FEA5-7206F9284E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2990954"/>
              </p:ext>
            </p:extLst>
          </p:nvPr>
        </p:nvGraphicFramePr>
        <p:xfrm>
          <a:off x="9469422" y="3879908"/>
          <a:ext cx="2600552" cy="1564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456D4806-D7CE-714F-B748-37339E7F3163}"/>
              </a:ext>
            </a:extLst>
          </p:cNvPr>
          <p:cNvSpPr txBox="1"/>
          <p:nvPr/>
        </p:nvSpPr>
        <p:spPr>
          <a:xfrm>
            <a:off x="10356948" y="4418321"/>
            <a:ext cx="85090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r">
              <a:defRPr sz="32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accent1"/>
                </a:solidFill>
              </a:rPr>
              <a:t>90%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24" name="圆: 空心 23">
            <a:extLst>
              <a:ext uri="{FF2B5EF4-FFF2-40B4-BE49-F238E27FC236}">
                <a16:creationId xmlns:a16="http://schemas.microsoft.com/office/drawing/2014/main" id="{79F8DA3B-A8F5-61EB-2FE1-B14781E73B82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696F69A-E008-8A71-66E8-4AD0390FF9A7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取得成绩</a:t>
            </a:r>
          </a:p>
        </p:txBody>
      </p:sp>
    </p:spTree>
    <p:extLst>
      <p:ext uri="{BB962C8B-B14F-4D97-AF65-F5344CB8AC3E}">
        <p14:creationId xmlns:p14="http://schemas.microsoft.com/office/powerpoint/2010/main" val="3360227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CF8D5E8-E2EC-4D40-3F98-2EDB176723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EFF8598-08B0-C519-B2BD-37F22D008BA3}"/>
              </a:ext>
            </a:extLst>
          </p:cNvPr>
          <p:cNvSpPr txBox="1"/>
          <p:nvPr/>
        </p:nvSpPr>
        <p:spPr>
          <a:xfrm>
            <a:off x="227533" y="-1035408"/>
            <a:ext cx="3545486" cy="92486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9500" b="1" i="0" u="none" strike="noStrike" kern="1200" cap="none" spc="0" normalizeH="0" baseline="0" noProof="0" dirty="0">
                <a:ln>
                  <a:gradFill>
                    <a:gsLst>
                      <a:gs pos="0">
                        <a:prstClr val="white"/>
                      </a:gs>
                      <a:gs pos="83000">
                        <a:prstClr val="white">
                          <a:alpha val="0"/>
                        </a:prst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Arial"/>
                <a:ea typeface="思源黑体 CN Normal"/>
                <a:cs typeface="+mn-cs"/>
              </a:rPr>
              <a:t>3</a:t>
            </a:r>
            <a:endParaRPr kumimoji="0" lang="zh-CN" altLang="en-US" sz="59500" b="1" i="0" u="none" strike="noStrike" kern="1200" cap="none" spc="0" normalizeH="0" baseline="0" noProof="0" dirty="0">
              <a:ln>
                <a:gradFill>
                  <a:gsLst>
                    <a:gs pos="0">
                      <a:prstClr val="white"/>
                    </a:gs>
                    <a:gs pos="83000">
                      <a:prstClr val="white">
                        <a:alpha val="0"/>
                      </a:prstClr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3D235F6-F4E1-CA11-D065-28311F0C3AAD}"/>
              </a:ext>
            </a:extLst>
          </p:cNvPr>
          <p:cNvSpPr txBox="1"/>
          <p:nvPr/>
        </p:nvSpPr>
        <p:spPr>
          <a:xfrm>
            <a:off x="2285305" y="2462732"/>
            <a:ext cx="6703216" cy="1015663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17500" sx="102000" sy="102000" algn="ctr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思源黑体 CN Bold"/>
                <a:ea typeface="思源黑体 CN Bold"/>
                <a:cs typeface="+mn-cs"/>
              </a:rPr>
              <a:t>问题反思</a:t>
            </a:r>
          </a:p>
        </p:txBody>
      </p:sp>
      <p:sp>
        <p:nvSpPr>
          <p:cNvPr id="53" name="圆: 空心 52">
            <a:extLst>
              <a:ext uri="{FF2B5EF4-FFF2-40B4-BE49-F238E27FC236}">
                <a16:creationId xmlns:a16="http://schemas.microsoft.com/office/drawing/2014/main" id="{BFA4CEBD-2447-B05A-5810-FAFAFF09A702}"/>
              </a:ext>
            </a:extLst>
          </p:cNvPr>
          <p:cNvSpPr/>
          <p:nvPr/>
        </p:nvSpPr>
        <p:spPr>
          <a:xfrm flipV="1">
            <a:off x="6965428" y="3055294"/>
            <a:ext cx="301412" cy="301412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EBA7AC9-FB7A-E47C-E2BB-467F22975F39}"/>
              </a:ext>
            </a:extLst>
          </p:cNvPr>
          <p:cNvSpPr txBox="1"/>
          <p:nvPr/>
        </p:nvSpPr>
        <p:spPr>
          <a:xfrm rot="5400000">
            <a:off x="9522387" y="4209041"/>
            <a:ext cx="4321081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4800" b="1">
                <a:ln>
                  <a:solidFill>
                    <a:schemeClr val="bg1">
                      <a:alpha val="18000"/>
                    </a:schemeClr>
                  </a:solidFill>
                </a:ln>
                <a:noFill/>
                <a:latin typeface="+mj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solidFill>
                    <a:prstClr val="white">
                      <a:alpha val="18000"/>
                    </a:prstClr>
                  </a:solidFill>
                </a:ln>
                <a:noFill/>
                <a:effectLst/>
                <a:uLnTx/>
                <a:uFillTx/>
                <a:latin typeface="Arial"/>
                <a:ea typeface="思源黑体 CN Normal"/>
                <a:cs typeface="+mn-cs"/>
              </a:rPr>
              <a:t>THREE</a:t>
            </a: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34349E5D-6356-92C9-819A-88E8721A84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819" r="48095"/>
          <a:stretch>
            <a:fillRect/>
          </a:stretch>
        </p:blipFill>
        <p:spPr>
          <a:xfrm>
            <a:off x="7983319" y="0"/>
            <a:ext cx="4208681" cy="3987791"/>
          </a:xfrm>
          <a:custGeom>
            <a:avLst/>
            <a:gdLst>
              <a:gd name="connsiteX0" fmla="*/ 0 w 4208681"/>
              <a:gd name="connsiteY0" fmla="*/ 0 h 3987791"/>
              <a:gd name="connsiteX1" fmla="*/ 4208681 w 4208681"/>
              <a:gd name="connsiteY1" fmla="*/ 0 h 3987791"/>
              <a:gd name="connsiteX2" fmla="*/ 4208681 w 4208681"/>
              <a:gd name="connsiteY2" fmla="*/ 3987791 h 3987791"/>
              <a:gd name="connsiteX3" fmla="*/ 0 w 4208681"/>
              <a:gd name="connsiteY3" fmla="*/ 3987791 h 398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681" h="3987791">
                <a:moveTo>
                  <a:pt x="0" y="0"/>
                </a:moveTo>
                <a:lnTo>
                  <a:pt x="4208681" y="0"/>
                </a:lnTo>
                <a:lnTo>
                  <a:pt x="4208681" y="3987791"/>
                </a:lnTo>
                <a:lnTo>
                  <a:pt x="0" y="3987791"/>
                </a:lnTo>
                <a:close/>
              </a:path>
            </a:pathLst>
          </a:cu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04AC02A9-680E-2F79-4BF6-DC37FA9DE2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912" b="16766"/>
          <a:stretch>
            <a:fillRect/>
          </a:stretch>
        </p:blipFill>
        <p:spPr>
          <a:xfrm>
            <a:off x="0" y="1240649"/>
            <a:ext cx="3110387" cy="5617351"/>
          </a:xfrm>
          <a:custGeom>
            <a:avLst/>
            <a:gdLst>
              <a:gd name="connsiteX0" fmla="*/ 0 w 3110387"/>
              <a:gd name="connsiteY0" fmla="*/ 0 h 5617351"/>
              <a:gd name="connsiteX1" fmla="*/ 3110387 w 3110387"/>
              <a:gd name="connsiteY1" fmla="*/ 0 h 5617351"/>
              <a:gd name="connsiteX2" fmla="*/ 3110387 w 3110387"/>
              <a:gd name="connsiteY2" fmla="*/ 5617351 h 5617351"/>
              <a:gd name="connsiteX3" fmla="*/ 0 w 3110387"/>
              <a:gd name="connsiteY3" fmla="*/ 5617351 h 561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0387" h="5617351">
                <a:moveTo>
                  <a:pt x="0" y="0"/>
                </a:moveTo>
                <a:lnTo>
                  <a:pt x="3110387" y="0"/>
                </a:lnTo>
                <a:lnTo>
                  <a:pt x="3110387" y="5617351"/>
                </a:lnTo>
                <a:lnTo>
                  <a:pt x="0" y="5617351"/>
                </a:lnTo>
                <a:close/>
              </a:path>
            </a:pathLst>
          </a:cu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AB527389-95CD-7238-D7A1-1F69EDD85762}"/>
              </a:ext>
            </a:extLst>
          </p:cNvPr>
          <p:cNvGrpSpPr/>
          <p:nvPr/>
        </p:nvGrpSpPr>
        <p:grpSpPr>
          <a:xfrm>
            <a:off x="3818954" y="5984746"/>
            <a:ext cx="7322606" cy="807640"/>
            <a:chOff x="3818954" y="5179617"/>
            <a:chExt cx="7322606" cy="807640"/>
          </a:xfrm>
        </p:grpSpPr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6F7C9E7F-DC55-8558-2B57-BF6A6AA18957}"/>
                </a:ext>
              </a:extLst>
            </p:cNvPr>
            <p:cNvCxnSpPr>
              <a:cxnSpLocks/>
            </p:cNvCxnSpPr>
            <p:nvPr/>
          </p:nvCxnSpPr>
          <p:spPr>
            <a:xfrm>
              <a:off x="3818954" y="5581650"/>
              <a:ext cx="712067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弧形 62">
              <a:extLst>
                <a:ext uri="{FF2B5EF4-FFF2-40B4-BE49-F238E27FC236}">
                  <a16:creationId xmlns:a16="http://schemas.microsoft.com/office/drawing/2014/main" id="{FB0A210D-E7EA-3C27-1404-0677DEC3BBBC}"/>
                </a:ext>
              </a:extLst>
            </p:cNvPr>
            <p:cNvSpPr/>
            <p:nvPr/>
          </p:nvSpPr>
          <p:spPr>
            <a:xfrm flipH="1">
              <a:off x="10737700" y="5583397"/>
              <a:ext cx="403860" cy="403860"/>
            </a:xfrm>
            <a:prstGeom prst="arc">
              <a:avLst>
                <a:gd name="adj1" fmla="val 16200000"/>
                <a:gd name="adj2" fmla="val 19967431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弧形 63">
              <a:extLst>
                <a:ext uri="{FF2B5EF4-FFF2-40B4-BE49-F238E27FC236}">
                  <a16:creationId xmlns:a16="http://schemas.microsoft.com/office/drawing/2014/main" id="{9DE5CF67-3B5A-7E78-D4EA-B8C486236885}"/>
                </a:ext>
              </a:extLst>
            </p:cNvPr>
            <p:cNvSpPr/>
            <p:nvPr/>
          </p:nvSpPr>
          <p:spPr>
            <a:xfrm flipH="1" flipV="1">
              <a:off x="10737700" y="5179617"/>
              <a:ext cx="403860" cy="403860"/>
            </a:xfrm>
            <a:prstGeom prst="arc">
              <a:avLst>
                <a:gd name="adj1" fmla="val 16200000"/>
                <a:gd name="adj2" fmla="val 19982209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0D98507-4326-D74B-17F9-F56E8E8E51AF}"/>
              </a:ext>
            </a:extLst>
          </p:cNvPr>
          <p:cNvSpPr txBox="1"/>
          <p:nvPr/>
        </p:nvSpPr>
        <p:spPr>
          <a:xfrm>
            <a:off x="4048177" y="3588935"/>
            <a:ext cx="3810571" cy="66345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工作遇到了哪些问题，采取了哪些方法、措施，收到了什么总结反思等</a:t>
            </a:r>
          </a:p>
        </p:txBody>
      </p:sp>
    </p:spTree>
    <p:extLst>
      <p:ext uri="{BB962C8B-B14F-4D97-AF65-F5344CB8AC3E}">
        <p14:creationId xmlns:p14="http://schemas.microsoft.com/office/powerpoint/2010/main" val="179671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622C8A46-0721-DEBB-AD8F-565F20D307AE}"/>
              </a:ext>
            </a:extLst>
          </p:cNvPr>
          <p:cNvSpPr txBox="1"/>
          <p:nvPr/>
        </p:nvSpPr>
        <p:spPr>
          <a:xfrm>
            <a:off x="4767943" y="3429000"/>
            <a:ext cx="2704722" cy="264687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r">
              <a:defRPr sz="32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sz="16600" dirty="0">
                <a:ln>
                  <a:solidFill>
                    <a:schemeClr val="bg1">
                      <a:lumMod val="85000"/>
                    </a:schemeClr>
                  </a:solidFill>
                </a:ln>
                <a:noFill/>
              </a:rPr>
              <a:t>02</a:t>
            </a:r>
            <a:endParaRPr lang="zh-CN" altLang="en-US" sz="16600" dirty="0">
              <a:ln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FF219EE-C20A-35A2-F2D6-10A5455B6AC6}"/>
              </a:ext>
            </a:extLst>
          </p:cNvPr>
          <p:cNvSpPr txBox="1"/>
          <p:nvPr/>
        </p:nvSpPr>
        <p:spPr>
          <a:xfrm>
            <a:off x="7827924" y="3429000"/>
            <a:ext cx="2704722" cy="264687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r">
              <a:defRPr sz="32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sz="16600" dirty="0">
                <a:ln>
                  <a:solidFill>
                    <a:schemeClr val="bg1">
                      <a:lumMod val="85000"/>
                    </a:schemeClr>
                  </a:solidFill>
                </a:ln>
                <a:noFill/>
              </a:rPr>
              <a:t>03</a:t>
            </a:r>
            <a:endParaRPr lang="zh-CN" altLang="en-US" sz="16600" dirty="0">
              <a:ln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0FA58B4-856B-1C6E-EF36-034D9502CA13}"/>
              </a:ext>
            </a:extLst>
          </p:cNvPr>
          <p:cNvSpPr txBox="1"/>
          <p:nvPr/>
        </p:nvSpPr>
        <p:spPr>
          <a:xfrm>
            <a:off x="1659352" y="3429000"/>
            <a:ext cx="2704722" cy="264687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r">
              <a:defRPr sz="32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sz="16600" dirty="0">
                <a:ln>
                  <a:solidFill>
                    <a:schemeClr val="bg1">
                      <a:lumMod val="85000"/>
                    </a:schemeClr>
                  </a:solidFill>
                </a:ln>
                <a:noFill/>
              </a:rPr>
              <a:t>01</a:t>
            </a:r>
            <a:endParaRPr lang="zh-CN" altLang="en-US" sz="16600" dirty="0">
              <a:ln>
                <a:solidFill>
                  <a:schemeClr val="bg1">
                    <a:lumMod val="85000"/>
                  </a:schemeClr>
                </a:solidFill>
              </a:ln>
              <a:noFill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0895D81-B1AD-A53C-248A-C515673CD8D5}"/>
              </a:ext>
            </a:extLst>
          </p:cNvPr>
          <p:cNvSpPr/>
          <p:nvPr/>
        </p:nvSpPr>
        <p:spPr>
          <a:xfrm>
            <a:off x="1652814" y="1908241"/>
            <a:ext cx="9305472" cy="1011104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0" ty="-30162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57F43806-5595-328A-43AF-857F9B7129C1}"/>
              </a:ext>
            </a:extLst>
          </p:cNvPr>
          <p:cNvSpPr/>
          <p:nvPr/>
        </p:nvSpPr>
        <p:spPr>
          <a:xfrm>
            <a:off x="1683657" y="4586513"/>
            <a:ext cx="2656114" cy="667202"/>
          </a:xfrm>
          <a:prstGeom prst="roundRect">
            <a:avLst>
              <a:gd name="adj" fmla="val 12384"/>
            </a:avLst>
          </a:prstGeom>
          <a:solidFill>
            <a:schemeClr val="accent3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9665196-E104-251D-01BF-104DB894F547}"/>
              </a:ext>
            </a:extLst>
          </p:cNvPr>
          <p:cNvSpPr/>
          <p:nvPr/>
        </p:nvSpPr>
        <p:spPr>
          <a:xfrm>
            <a:off x="4767943" y="4586513"/>
            <a:ext cx="2656114" cy="667202"/>
          </a:xfrm>
          <a:prstGeom prst="roundRect">
            <a:avLst>
              <a:gd name="adj" fmla="val 12384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87305760-1A6E-B12C-BD4C-330610EE3A64}"/>
              </a:ext>
            </a:extLst>
          </p:cNvPr>
          <p:cNvSpPr/>
          <p:nvPr/>
        </p:nvSpPr>
        <p:spPr>
          <a:xfrm>
            <a:off x="7852229" y="4586513"/>
            <a:ext cx="2656114" cy="667202"/>
          </a:xfrm>
          <a:prstGeom prst="roundRect">
            <a:avLst>
              <a:gd name="adj" fmla="val 12384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E41905F-1439-8DB7-6E3C-6C77865287BA}"/>
              </a:ext>
            </a:extLst>
          </p:cNvPr>
          <p:cNvSpPr txBox="1"/>
          <p:nvPr/>
        </p:nvSpPr>
        <p:spPr>
          <a:xfrm>
            <a:off x="3543300" y="3247983"/>
            <a:ext cx="5105400" cy="50494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/>
              <a:t>认真反思上半年工作主要有一下问题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87FA758-6BCF-92CE-57BA-C35CDE8D4C5C}"/>
              </a:ext>
            </a:extLst>
          </p:cNvPr>
          <p:cNvSpPr txBox="1"/>
          <p:nvPr/>
        </p:nvSpPr>
        <p:spPr>
          <a:xfrm>
            <a:off x="1871359" y="4702041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销售流程不完善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A2C7629-BBAF-DF9E-DEBB-530BCE4E6357}"/>
              </a:ext>
            </a:extLst>
          </p:cNvPr>
          <p:cNvSpPr txBox="1"/>
          <p:nvPr/>
        </p:nvSpPr>
        <p:spPr>
          <a:xfrm>
            <a:off x="4955645" y="4702041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latin typeface="+mn-ea"/>
                <a:ea typeface="+mn-ea"/>
              </a:rPr>
              <a:t>售后服务不达标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04A0DD2-3335-4B3F-72B5-CBB86D28174A}"/>
              </a:ext>
            </a:extLst>
          </p:cNvPr>
          <p:cNvSpPr txBox="1"/>
          <p:nvPr/>
        </p:nvSpPr>
        <p:spPr>
          <a:xfrm>
            <a:off x="8039931" y="4702041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latin typeface="+mn-ea"/>
                <a:ea typeface="+mn-ea"/>
              </a:rPr>
              <a:t>新品研发速度慢</a:t>
            </a:r>
          </a:p>
        </p:txBody>
      </p:sp>
      <p:sp>
        <p:nvSpPr>
          <p:cNvPr id="16" name="圆: 空心 15">
            <a:extLst>
              <a:ext uri="{FF2B5EF4-FFF2-40B4-BE49-F238E27FC236}">
                <a16:creationId xmlns:a16="http://schemas.microsoft.com/office/drawing/2014/main" id="{F2E5D4FC-82C6-6C70-DB95-8FAE3BD5C59C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F62D221-A9CA-062F-C117-D62904AC432E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3.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问题反思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AD55447-97A5-FE73-2251-799DF1A3FC3E}"/>
              </a:ext>
            </a:extLst>
          </p:cNvPr>
          <p:cNvSpPr/>
          <p:nvPr/>
        </p:nvSpPr>
        <p:spPr>
          <a:xfrm>
            <a:off x="3371850" y="1269319"/>
            <a:ext cx="5448300" cy="123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4167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: 空心 2">
            <a:extLst>
              <a:ext uri="{FF2B5EF4-FFF2-40B4-BE49-F238E27FC236}">
                <a16:creationId xmlns:a16="http://schemas.microsoft.com/office/drawing/2014/main" id="{F27C0847-7E38-785C-13A2-0FE381D0F3E9}"/>
              </a:ext>
            </a:extLst>
          </p:cNvPr>
          <p:cNvSpPr/>
          <p:nvPr/>
        </p:nvSpPr>
        <p:spPr>
          <a:xfrm flipV="1">
            <a:off x="1092865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9D7D2F7-C1FE-B363-3B5A-20951224A328}"/>
              </a:ext>
            </a:extLst>
          </p:cNvPr>
          <p:cNvSpPr txBox="1"/>
          <p:nvPr/>
        </p:nvSpPr>
        <p:spPr>
          <a:xfrm>
            <a:off x="389836" y="380200"/>
            <a:ext cx="1080745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前言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D6D3BF0-0762-088D-3E10-10CAC6960078}"/>
              </a:ext>
            </a:extLst>
          </p:cNvPr>
          <p:cNvSpPr/>
          <p:nvPr/>
        </p:nvSpPr>
        <p:spPr>
          <a:xfrm>
            <a:off x="495300" y="2249714"/>
            <a:ext cx="11214100" cy="3744686"/>
          </a:xfrm>
          <a:prstGeom prst="roundRect">
            <a:avLst>
              <a:gd name="adj" fmla="val 6085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CF996863-8D8B-1D9E-0911-7BC375924F58}"/>
              </a:ext>
            </a:extLst>
          </p:cNvPr>
          <p:cNvSpPr/>
          <p:nvPr/>
        </p:nvSpPr>
        <p:spPr>
          <a:xfrm>
            <a:off x="495299" y="1536700"/>
            <a:ext cx="3171254" cy="4597400"/>
          </a:xfrm>
          <a:prstGeom prst="roundRect">
            <a:avLst>
              <a:gd name="adj" fmla="val 3500"/>
            </a:avLst>
          </a:prstGeom>
          <a:solidFill>
            <a:schemeClr val="accent1"/>
          </a:soli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9861FB36-FAB2-540E-9875-B5435B2AE6BB}"/>
              </a:ext>
            </a:extLst>
          </p:cNvPr>
          <p:cNvSpPr/>
          <p:nvPr/>
        </p:nvSpPr>
        <p:spPr>
          <a:xfrm>
            <a:off x="647700" y="1397000"/>
            <a:ext cx="3171254" cy="4597400"/>
          </a:xfrm>
          <a:prstGeom prst="roundRect">
            <a:avLst>
              <a:gd name="adj" fmla="val 3500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E9DA736-69C2-AB58-5DF9-627B4D976823}"/>
              </a:ext>
            </a:extLst>
          </p:cNvPr>
          <p:cNvSpPr txBox="1"/>
          <p:nvPr/>
        </p:nvSpPr>
        <p:spPr>
          <a:xfrm>
            <a:off x="3971354" y="2408535"/>
            <a:ext cx="1754533" cy="46166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写在前面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BD079A0-FF14-39C4-9B56-B6EEAC5A10F9}"/>
              </a:ext>
            </a:extLst>
          </p:cNvPr>
          <p:cNvSpPr txBox="1"/>
          <p:nvPr/>
        </p:nvSpPr>
        <p:spPr>
          <a:xfrm>
            <a:off x="5266268" y="2567731"/>
            <a:ext cx="1754533" cy="2769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</a:rPr>
              <a:t>PREFACE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52CA1D89-CF69-1E30-1A04-493AC92FE788}"/>
              </a:ext>
            </a:extLst>
          </p:cNvPr>
          <p:cNvSpPr/>
          <p:nvPr/>
        </p:nvSpPr>
        <p:spPr>
          <a:xfrm>
            <a:off x="10939630" y="2151760"/>
            <a:ext cx="347327" cy="393966"/>
          </a:xfrm>
          <a:custGeom>
            <a:avLst/>
            <a:gdLst>
              <a:gd name="connsiteX0" fmla="*/ 173664 w 347327"/>
              <a:gd name="connsiteY0" fmla="*/ 0 h 393966"/>
              <a:gd name="connsiteX1" fmla="*/ 311327 w 347327"/>
              <a:gd name="connsiteY1" fmla="*/ 0 h 393966"/>
              <a:gd name="connsiteX2" fmla="*/ 347327 w 347327"/>
              <a:gd name="connsiteY2" fmla="*/ 36000 h 393966"/>
              <a:gd name="connsiteX3" fmla="*/ 347327 w 347327"/>
              <a:gd name="connsiteY3" fmla="*/ 357872 h 393966"/>
              <a:gd name="connsiteX4" fmla="*/ 284631 w 347327"/>
              <a:gd name="connsiteY4" fmla="*/ 382024 h 393966"/>
              <a:gd name="connsiteX5" fmla="*/ 201550 w 347327"/>
              <a:gd name="connsiteY5" fmla="*/ 290197 h 393966"/>
              <a:gd name="connsiteX6" fmla="*/ 174855 w 347327"/>
              <a:gd name="connsiteY6" fmla="*/ 278358 h 393966"/>
              <a:gd name="connsiteX7" fmla="*/ 173664 w 347327"/>
              <a:gd name="connsiteY7" fmla="*/ 278886 h 393966"/>
              <a:gd name="connsiteX8" fmla="*/ 36000 w 347327"/>
              <a:gd name="connsiteY8" fmla="*/ 0 h 393966"/>
              <a:gd name="connsiteX9" fmla="*/ 173663 w 347327"/>
              <a:gd name="connsiteY9" fmla="*/ 0 h 393966"/>
              <a:gd name="connsiteX10" fmla="*/ 173663 w 347327"/>
              <a:gd name="connsiteY10" fmla="*/ 278886 h 393966"/>
              <a:gd name="connsiteX11" fmla="*/ 172472 w 347327"/>
              <a:gd name="connsiteY11" fmla="*/ 278358 h 393966"/>
              <a:gd name="connsiteX12" fmla="*/ 145777 w 347327"/>
              <a:gd name="connsiteY12" fmla="*/ 290197 h 393966"/>
              <a:gd name="connsiteX13" fmla="*/ 62696 w 347327"/>
              <a:gd name="connsiteY13" fmla="*/ 382024 h 393966"/>
              <a:gd name="connsiteX14" fmla="*/ 0 w 347327"/>
              <a:gd name="connsiteY14" fmla="*/ 357872 h 393966"/>
              <a:gd name="connsiteX15" fmla="*/ 0 w 347327"/>
              <a:gd name="connsiteY15" fmla="*/ 36000 h 393966"/>
              <a:gd name="connsiteX16" fmla="*/ 36000 w 347327"/>
              <a:gd name="connsiteY16" fmla="*/ 0 h 39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27" h="393966">
                <a:moveTo>
                  <a:pt x="173664" y="0"/>
                </a:moveTo>
                <a:lnTo>
                  <a:pt x="311327" y="0"/>
                </a:lnTo>
                <a:cubicBezTo>
                  <a:pt x="331199" y="0"/>
                  <a:pt x="347327" y="16128"/>
                  <a:pt x="347327" y="36000"/>
                </a:cubicBezTo>
                <a:lnTo>
                  <a:pt x="347327" y="357872"/>
                </a:lnTo>
                <a:cubicBezTo>
                  <a:pt x="347327" y="390859"/>
                  <a:pt x="306763" y="406486"/>
                  <a:pt x="284631" y="382024"/>
                </a:cubicBezTo>
                <a:lnTo>
                  <a:pt x="201550" y="290197"/>
                </a:lnTo>
                <a:cubicBezTo>
                  <a:pt x="194409" y="282304"/>
                  <a:pt x="184632" y="278358"/>
                  <a:pt x="174855" y="278358"/>
                </a:cubicBezTo>
                <a:lnTo>
                  <a:pt x="173664" y="278886"/>
                </a:lnTo>
                <a:close/>
                <a:moveTo>
                  <a:pt x="36000" y="0"/>
                </a:moveTo>
                <a:lnTo>
                  <a:pt x="173663" y="0"/>
                </a:lnTo>
                <a:lnTo>
                  <a:pt x="173663" y="278886"/>
                </a:lnTo>
                <a:lnTo>
                  <a:pt x="172472" y="278358"/>
                </a:lnTo>
                <a:cubicBezTo>
                  <a:pt x="162695" y="278358"/>
                  <a:pt x="152918" y="282304"/>
                  <a:pt x="145777" y="290197"/>
                </a:cubicBezTo>
                <a:lnTo>
                  <a:pt x="62696" y="382024"/>
                </a:lnTo>
                <a:cubicBezTo>
                  <a:pt x="40564" y="406486"/>
                  <a:pt x="0" y="390859"/>
                  <a:pt x="0" y="357872"/>
                </a:cubicBezTo>
                <a:lnTo>
                  <a:pt x="0" y="36000"/>
                </a:lnTo>
                <a:cubicBezTo>
                  <a:pt x="0" y="16128"/>
                  <a:pt x="16128" y="0"/>
                  <a:pt x="36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751AEC4-3DAD-1B51-1FF6-2754931F2F13}"/>
              </a:ext>
            </a:extLst>
          </p:cNvPr>
          <p:cNvGrpSpPr/>
          <p:nvPr/>
        </p:nvGrpSpPr>
        <p:grpSpPr>
          <a:xfrm>
            <a:off x="3818954" y="5179617"/>
            <a:ext cx="7322606" cy="807640"/>
            <a:chOff x="3818954" y="5179617"/>
            <a:chExt cx="7322606" cy="807640"/>
          </a:xfrm>
        </p:grpSpPr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7073D710-65EC-077F-8D0F-822B40C720E9}"/>
                </a:ext>
              </a:extLst>
            </p:cNvPr>
            <p:cNvCxnSpPr>
              <a:cxnSpLocks/>
            </p:cNvCxnSpPr>
            <p:nvPr/>
          </p:nvCxnSpPr>
          <p:spPr>
            <a:xfrm>
              <a:off x="3818954" y="5581650"/>
              <a:ext cx="7120676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弧形 32">
              <a:extLst>
                <a:ext uri="{FF2B5EF4-FFF2-40B4-BE49-F238E27FC236}">
                  <a16:creationId xmlns:a16="http://schemas.microsoft.com/office/drawing/2014/main" id="{7CFECB36-B7B5-02F0-C3D1-0AE118D24573}"/>
                </a:ext>
              </a:extLst>
            </p:cNvPr>
            <p:cNvSpPr/>
            <p:nvPr/>
          </p:nvSpPr>
          <p:spPr>
            <a:xfrm flipH="1">
              <a:off x="10737700" y="5583397"/>
              <a:ext cx="403860" cy="403860"/>
            </a:xfrm>
            <a:prstGeom prst="arc">
              <a:avLst>
                <a:gd name="adj1" fmla="val 16200000"/>
                <a:gd name="adj2" fmla="val 19967431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弧形 33">
              <a:extLst>
                <a:ext uri="{FF2B5EF4-FFF2-40B4-BE49-F238E27FC236}">
                  <a16:creationId xmlns:a16="http://schemas.microsoft.com/office/drawing/2014/main" id="{7447EA2C-BB55-93E8-1F9F-FC4285B6C5C3}"/>
                </a:ext>
              </a:extLst>
            </p:cNvPr>
            <p:cNvSpPr/>
            <p:nvPr/>
          </p:nvSpPr>
          <p:spPr>
            <a:xfrm flipH="1" flipV="1">
              <a:off x="10737700" y="5179617"/>
              <a:ext cx="403860" cy="403860"/>
            </a:xfrm>
            <a:prstGeom prst="arc">
              <a:avLst>
                <a:gd name="adj1" fmla="val 16200000"/>
                <a:gd name="adj2" fmla="val 1998220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B653E4DD-2C94-9250-1DD3-251928B4FD06}"/>
              </a:ext>
            </a:extLst>
          </p:cNvPr>
          <p:cNvSpPr txBox="1"/>
          <p:nvPr/>
        </p:nvSpPr>
        <p:spPr>
          <a:xfrm>
            <a:off x="4016320" y="3260261"/>
            <a:ext cx="7270637" cy="154984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XX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年已经过去一半，迎来了新的挑战，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XX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是践行科学发展观，以人为本，理顺机制，更新财务理念，服务大众的一年。回顾上半年的工作，我感到既充实又自豪，充实的是经过这几年的摸爬滚打，我对自己的工作已经轻车熟路，自豪的是虽然我是一名普通的人员，可是我在上级的带领下，在部门同事的帮助和支持下圆满完成了各项工作任务。</a:t>
            </a:r>
          </a:p>
        </p:txBody>
      </p:sp>
    </p:spTree>
    <p:extLst>
      <p:ext uri="{BB962C8B-B14F-4D97-AF65-F5344CB8AC3E}">
        <p14:creationId xmlns:p14="http://schemas.microsoft.com/office/powerpoint/2010/main" val="10598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: 空心 1">
            <a:extLst>
              <a:ext uri="{FF2B5EF4-FFF2-40B4-BE49-F238E27FC236}">
                <a16:creationId xmlns:a16="http://schemas.microsoft.com/office/drawing/2014/main" id="{1589DE63-00C6-A33F-00FA-A779754CE3CA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FBF924C-DAD9-EE7F-6617-B5B71F8C0820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3.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问题反思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05B237BC-9294-7B37-D7B8-56A03DFC5CE4}"/>
              </a:ext>
            </a:extLst>
          </p:cNvPr>
          <p:cNvSpPr/>
          <p:nvPr/>
        </p:nvSpPr>
        <p:spPr>
          <a:xfrm>
            <a:off x="1473201" y="1718128"/>
            <a:ext cx="1117600" cy="11176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1206035-6DE6-3D57-2273-A80EDAC64ED5}"/>
              </a:ext>
            </a:extLst>
          </p:cNvPr>
          <p:cNvSpPr/>
          <p:nvPr/>
        </p:nvSpPr>
        <p:spPr>
          <a:xfrm>
            <a:off x="4182534" y="1718128"/>
            <a:ext cx="1117600" cy="11176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F20685BB-5C9D-3DC6-AA67-2E778CC07D04}"/>
              </a:ext>
            </a:extLst>
          </p:cNvPr>
          <p:cNvSpPr/>
          <p:nvPr/>
        </p:nvSpPr>
        <p:spPr>
          <a:xfrm>
            <a:off x="6891867" y="1718128"/>
            <a:ext cx="1117600" cy="11176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94C7FDE5-BD56-26D0-BF73-1F6C4DB427F0}"/>
              </a:ext>
            </a:extLst>
          </p:cNvPr>
          <p:cNvSpPr/>
          <p:nvPr/>
        </p:nvSpPr>
        <p:spPr>
          <a:xfrm>
            <a:off x="9601199" y="1718128"/>
            <a:ext cx="1117600" cy="11176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A4D36B09-C75F-A8C0-A782-E393193DC5A3}"/>
              </a:ext>
            </a:extLst>
          </p:cNvPr>
          <p:cNvSpPr/>
          <p:nvPr/>
        </p:nvSpPr>
        <p:spPr>
          <a:xfrm>
            <a:off x="1930980" y="2099474"/>
            <a:ext cx="234562" cy="254108"/>
          </a:xfrm>
          <a:custGeom>
            <a:avLst/>
            <a:gdLst>
              <a:gd name="connsiteX0" fmla="*/ 234567 w 234562"/>
              <a:gd name="connsiteY0" fmla="*/ 254112 h 254108"/>
              <a:gd name="connsiteX1" fmla="*/ 4 w 234562"/>
              <a:gd name="connsiteY1" fmla="*/ 254112 h 254108"/>
              <a:gd name="connsiteX2" fmla="*/ 4 w 234562"/>
              <a:gd name="connsiteY2" fmla="*/ 117284 h 254108"/>
              <a:gd name="connsiteX3" fmla="*/ 117285 w 234562"/>
              <a:gd name="connsiteY3" fmla="*/ 3 h 254108"/>
              <a:gd name="connsiteX4" fmla="*/ 234567 w 234562"/>
              <a:gd name="connsiteY4" fmla="*/ 117284 h 254108"/>
              <a:gd name="connsiteX5" fmla="*/ 234567 w 234562"/>
              <a:gd name="connsiteY5" fmla="*/ 254112 h 25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562" h="254108">
                <a:moveTo>
                  <a:pt x="234567" y="254112"/>
                </a:moveTo>
                <a:lnTo>
                  <a:pt x="4" y="254112"/>
                </a:lnTo>
                <a:lnTo>
                  <a:pt x="4" y="117284"/>
                </a:lnTo>
                <a:cubicBezTo>
                  <a:pt x="4" y="52511"/>
                  <a:pt x="52512" y="3"/>
                  <a:pt x="117285" y="3"/>
                </a:cubicBezTo>
                <a:cubicBezTo>
                  <a:pt x="182058" y="3"/>
                  <a:pt x="234567" y="52511"/>
                  <a:pt x="234567" y="117284"/>
                </a:cubicBezTo>
                <a:lnTo>
                  <a:pt x="234567" y="254112"/>
                </a:lnTo>
                <a:close/>
              </a:path>
            </a:pathLst>
          </a:custGeom>
          <a:noFill/>
          <a:ln w="38894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C1CD99A9-4643-61A1-D0EF-B43B2C6A8010}"/>
              </a:ext>
            </a:extLst>
          </p:cNvPr>
          <p:cNvSpPr/>
          <p:nvPr/>
        </p:nvSpPr>
        <p:spPr>
          <a:xfrm>
            <a:off x="1891886" y="2421997"/>
            <a:ext cx="312750" cy="9773"/>
          </a:xfrm>
          <a:custGeom>
            <a:avLst/>
            <a:gdLst>
              <a:gd name="connsiteX0" fmla="*/ 4 w 312750"/>
              <a:gd name="connsiteY0" fmla="*/ 3 h 9773"/>
              <a:gd name="connsiteX1" fmla="*/ 312754 w 312750"/>
              <a:gd name="connsiteY1" fmla="*/ 3 h 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750" h="9773">
                <a:moveTo>
                  <a:pt x="4" y="3"/>
                </a:moveTo>
                <a:lnTo>
                  <a:pt x="312754" y="3"/>
                </a:lnTo>
              </a:path>
            </a:pathLst>
          </a:custGeom>
          <a:noFill/>
          <a:ln w="38894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AB4B3DC9-D8BD-281A-C035-DFF8D8BE411A}"/>
              </a:ext>
            </a:extLst>
          </p:cNvPr>
          <p:cNvSpPr/>
          <p:nvPr/>
        </p:nvSpPr>
        <p:spPr>
          <a:xfrm rot="19020000">
            <a:off x="1860063" y="2129883"/>
            <a:ext cx="14778" cy="27144"/>
          </a:xfrm>
          <a:custGeom>
            <a:avLst/>
            <a:gdLst>
              <a:gd name="connsiteX0" fmla="*/ 4 w 14778"/>
              <a:gd name="connsiteY0" fmla="*/ 3 h 27144"/>
              <a:gd name="connsiteX1" fmla="*/ 14782 w 14778"/>
              <a:gd name="connsiteY1" fmla="*/ 27147 h 2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78" h="27144">
                <a:moveTo>
                  <a:pt x="4" y="3"/>
                </a:moveTo>
                <a:lnTo>
                  <a:pt x="14782" y="27147"/>
                </a:lnTo>
              </a:path>
            </a:pathLst>
          </a:custGeom>
          <a:noFill/>
          <a:ln w="38894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D8070EA5-A151-8539-255B-B9A6B9E3825E}"/>
              </a:ext>
            </a:extLst>
          </p:cNvPr>
          <p:cNvSpPr/>
          <p:nvPr/>
        </p:nvSpPr>
        <p:spPr>
          <a:xfrm rot="19020000">
            <a:off x="1939216" y="2051213"/>
            <a:ext cx="12848" cy="28108"/>
          </a:xfrm>
          <a:custGeom>
            <a:avLst/>
            <a:gdLst>
              <a:gd name="connsiteX0" fmla="*/ 12852 w 12848"/>
              <a:gd name="connsiteY0" fmla="*/ 3 h 28108"/>
              <a:gd name="connsiteX1" fmla="*/ 4 w 12848"/>
              <a:gd name="connsiteY1" fmla="*/ 28112 h 2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48" h="28108">
                <a:moveTo>
                  <a:pt x="12852" y="3"/>
                </a:moveTo>
                <a:lnTo>
                  <a:pt x="4" y="28112"/>
                </a:lnTo>
              </a:path>
            </a:pathLst>
          </a:custGeom>
          <a:noFill/>
          <a:ln w="38894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0CAFD762-68C0-8270-7EBC-B8091C261970}"/>
              </a:ext>
            </a:extLst>
          </p:cNvPr>
          <p:cNvSpPr/>
          <p:nvPr/>
        </p:nvSpPr>
        <p:spPr>
          <a:xfrm rot="13380000" flipV="1">
            <a:off x="1876053" y="2093864"/>
            <a:ext cx="41440" cy="1447"/>
          </a:xfrm>
          <a:custGeom>
            <a:avLst/>
            <a:gdLst>
              <a:gd name="connsiteX0" fmla="*/ 4 w 41440"/>
              <a:gd name="connsiteY0" fmla="*/ 1450 h 1447"/>
              <a:gd name="connsiteX1" fmla="*/ 41444 w 41440"/>
              <a:gd name="connsiteY1" fmla="*/ 3 h 1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440" h="1447">
                <a:moveTo>
                  <a:pt x="4" y="1450"/>
                </a:moveTo>
                <a:lnTo>
                  <a:pt x="41444" y="3"/>
                </a:lnTo>
              </a:path>
            </a:pathLst>
          </a:custGeom>
          <a:noFill/>
          <a:ln w="38894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F2203048-2659-D8FC-5060-61DDBAC16765}"/>
              </a:ext>
            </a:extLst>
          </p:cNvPr>
          <p:cNvSpPr/>
          <p:nvPr/>
        </p:nvSpPr>
        <p:spPr>
          <a:xfrm>
            <a:off x="9976523" y="2011514"/>
            <a:ext cx="469126" cy="469124"/>
          </a:xfrm>
          <a:custGeom>
            <a:avLst/>
            <a:gdLst>
              <a:gd name="connsiteX0" fmla="*/ 0 w 469126"/>
              <a:gd name="connsiteY0" fmla="*/ 0 h 469124"/>
              <a:gd name="connsiteX1" fmla="*/ 469126 w 469126"/>
              <a:gd name="connsiteY1" fmla="*/ 0 h 469124"/>
              <a:gd name="connsiteX2" fmla="*/ 469126 w 469126"/>
              <a:gd name="connsiteY2" fmla="*/ 469124 h 469124"/>
              <a:gd name="connsiteX3" fmla="*/ 0 w 469126"/>
              <a:gd name="connsiteY3" fmla="*/ 469124 h 46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126" h="469124">
                <a:moveTo>
                  <a:pt x="0" y="0"/>
                </a:moveTo>
                <a:lnTo>
                  <a:pt x="469126" y="0"/>
                </a:lnTo>
                <a:lnTo>
                  <a:pt x="469126" y="469124"/>
                </a:lnTo>
                <a:lnTo>
                  <a:pt x="0" y="469124"/>
                </a:lnTo>
                <a:close/>
              </a:path>
            </a:pathLst>
          </a:custGeom>
          <a:solidFill>
            <a:srgbClr val="FFFFFF">
              <a:alpha val="1000"/>
            </a:srgbClr>
          </a:solidFill>
          <a:ln w="38894" cap="flat">
            <a:noFill/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5751BF50-EB10-B5E8-9309-5D81C6308145}"/>
              </a:ext>
            </a:extLst>
          </p:cNvPr>
          <p:cNvSpPr/>
          <p:nvPr/>
        </p:nvSpPr>
        <p:spPr>
          <a:xfrm>
            <a:off x="9992756" y="2058227"/>
            <a:ext cx="390938" cy="390936"/>
          </a:xfrm>
          <a:custGeom>
            <a:avLst/>
            <a:gdLst>
              <a:gd name="connsiteX0" fmla="*/ 4 w 390938"/>
              <a:gd name="connsiteY0" fmla="*/ 195472 h 390936"/>
              <a:gd name="connsiteX1" fmla="*/ 4 w 390938"/>
              <a:gd name="connsiteY1" fmla="*/ 78191 h 390936"/>
              <a:gd name="connsiteX2" fmla="*/ 87965 w 390938"/>
              <a:gd name="connsiteY2" fmla="*/ 78191 h 390936"/>
              <a:gd name="connsiteX3" fmla="*/ 87965 w 390938"/>
              <a:gd name="connsiteY3" fmla="*/ 58645 h 390936"/>
              <a:gd name="connsiteX4" fmla="*/ 146606 w 390938"/>
              <a:gd name="connsiteY4" fmla="*/ 4 h 390936"/>
              <a:gd name="connsiteX5" fmla="*/ 205247 w 390938"/>
              <a:gd name="connsiteY5" fmla="*/ 58645 h 390936"/>
              <a:gd name="connsiteX6" fmla="*/ 205247 w 390938"/>
              <a:gd name="connsiteY6" fmla="*/ 78191 h 390936"/>
              <a:gd name="connsiteX7" fmla="*/ 293208 w 390938"/>
              <a:gd name="connsiteY7" fmla="*/ 78191 h 390936"/>
              <a:gd name="connsiteX8" fmla="*/ 293208 w 390938"/>
              <a:gd name="connsiteY8" fmla="*/ 195472 h 390936"/>
              <a:gd name="connsiteX9" fmla="*/ 332302 w 390938"/>
              <a:gd name="connsiteY9" fmla="*/ 195472 h 390936"/>
              <a:gd name="connsiteX10" fmla="*/ 390942 w 390938"/>
              <a:gd name="connsiteY10" fmla="*/ 254113 h 390936"/>
              <a:gd name="connsiteX11" fmla="*/ 332302 w 390938"/>
              <a:gd name="connsiteY11" fmla="*/ 312753 h 390936"/>
              <a:gd name="connsiteX12" fmla="*/ 293208 w 390938"/>
              <a:gd name="connsiteY12" fmla="*/ 312753 h 390936"/>
              <a:gd name="connsiteX13" fmla="*/ 293208 w 390938"/>
              <a:gd name="connsiteY13" fmla="*/ 390941 h 390936"/>
              <a:gd name="connsiteX14" fmla="*/ 4 w 390938"/>
              <a:gd name="connsiteY14" fmla="*/ 390941 h 390936"/>
              <a:gd name="connsiteX15" fmla="*/ 4 w 390938"/>
              <a:gd name="connsiteY15" fmla="*/ 312753 h 390936"/>
              <a:gd name="connsiteX16" fmla="*/ 39098 w 390938"/>
              <a:gd name="connsiteY16" fmla="*/ 312753 h 390936"/>
              <a:gd name="connsiteX17" fmla="*/ 97739 w 390938"/>
              <a:gd name="connsiteY17" fmla="*/ 254113 h 390936"/>
              <a:gd name="connsiteX18" fmla="*/ 39098 w 390938"/>
              <a:gd name="connsiteY18" fmla="*/ 195472 h 390936"/>
              <a:gd name="connsiteX19" fmla="*/ 4 w 390938"/>
              <a:gd name="connsiteY19" fmla="*/ 195472 h 39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0938" h="390936">
                <a:moveTo>
                  <a:pt x="4" y="195472"/>
                </a:moveTo>
                <a:lnTo>
                  <a:pt x="4" y="78191"/>
                </a:lnTo>
                <a:lnTo>
                  <a:pt x="87965" y="78191"/>
                </a:lnTo>
                <a:lnTo>
                  <a:pt x="87965" y="58645"/>
                </a:lnTo>
                <a:cubicBezTo>
                  <a:pt x="87965" y="26258"/>
                  <a:pt x="114219" y="4"/>
                  <a:pt x="146606" y="4"/>
                </a:cubicBezTo>
                <a:cubicBezTo>
                  <a:pt x="178992" y="4"/>
                  <a:pt x="205247" y="26258"/>
                  <a:pt x="205247" y="58645"/>
                </a:cubicBezTo>
                <a:lnTo>
                  <a:pt x="205247" y="78191"/>
                </a:lnTo>
                <a:lnTo>
                  <a:pt x="293208" y="78191"/>
                </a:lnTo>
                <a:lnTo>
                  <a:pt x="293208" y="195472"/>
                </a:lnTo>
                <a:lnTo>
                  <a:pt x="332302" y="195472"/>
                </a:lnTo>
                <a:cubicBezTo>
                  <a:pt x="364688" y="195472"/>
                  <a:pt x="390942" y="221727"/>
                  <a:pt x="390942" y="254113"/>
                </a:cubicBezTo>
                <a:cubicBezTo>
                  <a:pt x="390942" y="286499"/>
                  <a:pt x="364688" y="312753"/>
                  <a:pt x="332302" y="312753"/>
                </a:cubicBezTo>
                <a:lnTo>
                  <a:pt x="293208" y="312753"/>
                </a:lnTo>
                <a:lnTo>
                  <a:pt x="293208" y="390941"/>
                </a:lnTo>
                <a:lnTo>
                  <a:pt x="4" y="390941"/>
                </a:lnTo>
                <a:lnTo>
                  <a:pt x="4" y="312753"/>
                </a:lnTo>
                <a:lnTo>
                  <a:pt x="39098" y="312753"/>
                </a:lnTo>
                <a:cubicBezTo>
                  <a:pt x="71484" y="312753"/>
                  <a:pt x="97739" y="286499"/>
                  <a:pt x="97739" y="254113"/>
                </a:cubicBezTo>
                <a:cubicBezTo>
                  <a:pt x="97739" y="221727"/>
                  <a:pt x="71484" y="195472"/>
                  <a:pt x="39098" y="195472"/>
                </a:cubicBezTo>
                <a:lnTo>
                  <a:pt x="4" y="195472"/>
                </a:lnTo>
                <a:close/>
              </a:path>
            </a:pathLst>
          </a:custGeom>
          <a:noFill/>
          <a:ln w="38894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B257D1D8-1708-ADE9-29EC-E8D591F0B662}"/>
              </a:ext>
            </a:extLst>
          </p:cNvPr>
          <p:cNvSpPr/>
          <p:nvPr/>
        </p:nvSpPr>
        <p:spPr>
          <a:xfrm>
            <a:off x="7274398" y="2206635"/>
            <a:ext cx="371391" cy="234562"/>
          </a:xfrm>
          <a:custGeom>
            <a:avLst/>
            <a:gdLst>
              <a:gd name="connsiteX0" fmla="*/ 371391 w 371391"/>
              <a:gd name="connsiteY0" fmla="*/ 136828 h 234562"/>
              <a:gd name="connsiteX1" fmla="*/ 371391 w 371391"/>
              <a:gd name="connsiteY1" fmla="*/ 0 h 234562"/>
              <a:gd name="connsiteX2" fmla="*/ 0 w 371391"/>
              <a:gd name="connsiteY2" fmla="*/ 0 h 234562"/>
              <a:gd name="connsiteX3" fmla="*/ 0 w 371391"/>
              <a:gd name="connsiteY3" fmla="*/ 215015 h 234562"/>
              <a:gd name="connsiteX4" fmla="*/ 19547 w 371391"/>
              <a:gd name="connsiteY4" fmla="*/ 234562 h 234562"/>
              <a:gd name="connsiteX5" fmla="*/ 185696 w 371391"/>
              <a:gd name="connsiteY5" fmla="*/ 234562 h 23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391" h="234562">
                <a:moveTo>
                  <a:pt x="371391" y="136828"/>
                </a:moveTo>
                <a:lnTo>
                  <a:pt x="371391" y="0"/>
                </a:lnTo>
                <a:lnTo>
                  <a:pt x="0" y="0"/>
                </a:lnTo>
                <a:lnTo>
                  <a:pt x="0" y="215015"/>
                </a:lnTo>
                <a:cubicBezTo>
                  <a:pt x="0" y="225811"/>
                  <a:pt x="8751" y="234562"/>
                  <a:pt x="19547" y="234562"/>
                </a:cubicBezTo>
                <a:lnTo>
                  <a:pt x="185696" y="234562"/>
                </a:lnTo>
              </a:path>
            </a:pathLst>
          </a:custGeom>
          <a:noFill/>
          <a:ln w="38894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34C1465C-0661-964D-9188-383E7CB69CE3}"/>
              </a:ext>
            </a:extLst>
          </p:cNvPr>
          <p:cNvSpPr/>
          <p:nvPr/>
        </p:nvSpPr>
        <p:spPr>
          <a:xfrm>
            <a:off x="7274398" y="2099128"/>
            <a:ext cx="371391" cy="107507"/>
          </a:xfrm>
          <a:custGeom>
            <a:avLst/>
            <a:gdLst>
              <a:gd name="connsiteX0" fmla="*/ 0 w 371391"/>
              <a:gd name="connsiteY0" fmla="*/ 19547 h 107507"/>
              <a:gd name="connsiteX1" fmla="*/ 19547 w 371391"/>
              <a:gd name="connsiteY1" fmla="*/ 0 h 107507"/>
              <a:gd name="connsiteX2" fmla="*/ 351845 w 371391"/>
              <a:gd name="connsiteY2" fmla="*/ 0 h 107507"/>
              <a:gd name="connsiteX3" fmla="*/ 371391 w 371391"/>
              <a:gd name="connsiteY3" fmla="*/ 19547 h 107507"/>
              <a:gd name="connsiteX4" fmla="*/ 371391 w 371391"/>
              <a:gd name="connsiteY4" fmla="*/ 107508 h 107507"/>
              <a:gd name="connsiteX5" fmla="*/ 0 w 371391"/>
              <a:gd name="connsiteY5" fmla="*/ 107508 h 107507"/>
              <a:gd name="connsiteX6" fmla="*/ 0 w 371391"/>
              <a:gd name="connsiteY6" fmla="*/ 19547 h 10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391" h="107507">
                <a:moveTo>
                  <a:pt x="0" y="19547"/>
                </a:moveTo>
                <a:cubicBezTo>
                  <a:pt x="0" y="8751"/>
                  <a:pt x="8751" y="0"/>
                  <a:pt x="19547" y="0"/>
                </a:cubicBezTo>
                <a:lnTo>
                  <a:pt x="351845" y="0"/>
                </a:lnTo>
                <a:cubicBezTo>
                  <a:pt x="362640" y="0"/>
                  <a:pt x="371391" y="8751"/>
                  <a:pt x="371391" y="19547"/>
                </a:cubicBezTo>
                <a:lnTo>
                  <a:pt x="371391" y="107508"/>
                </a:lnTo>
                <a:lnTo>
                  <a:pt x="0" y="107508"/>
                </a:lnTo>
                <a:lnTo>
                  <a:pt x="0" y="19547"/>
                </a:lnTo>
                <a:close/>
              </a:path>
            </a:pathLst>
          </a:custGeom>
          <a:noFill/>
          <a:ln w="38894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5DEF728B-A31B-33C4-9957-53FC3794F55A}"/>
              </a:ext>
            </a:extLst>
          </p:cNvPr>
          <p:cNvSpPr/>
          <p:nvPr/>
        </p:nvSpPr>
        <p:spPr>
          <a:xfrm>
            <a:off x="7381906" y="2069808"/>
            <a:ext cx="9773" cy="78187"/>
          </a:xfrm>
          <a:custGeom>
            <a:avLst/>
            <a:gdLst>
              <a:gd name="connsiteX0" fmla="*/ 0 w 9773"/>
              <a:gd name="connsiteY0" fmla="*/ 0 h 78187"/>
              <a:gd name="connsiteX1" fmla="*/ 0 w 9773"/>
              <a:gd name="connsiteY1" fmla="*/ 78187 h 7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73" h="78187">
                <a:moveTo>
                  <a:pt x="0" y="0"/>
                </a:moveTo>
                <a:lnTo>
                  <a:pt x="0" y="78187"/>
                </a:lnTo>
              </a:path>
            </a:pathLst>
          </a:custGeom>
          <a:noFill/>
          <a:ln w="38894" cap="rnd">
            <a:solidFill>
              <a:schemeClr val="bg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85D5C0B7-A9B5-82D8-393D-F8F999CAB2B5}"/>
              </a:ext>
            </a:extLst>
          </p:cNvPr>
          <p:cNvSpPr/>
          <p:nvPr/>
        </p:nvSpPr>
        <p:spPr>
          <a:xfrm>
            <a:off x="7538281" y="2069808"/>
            <a:ext cx="9773" cy="78187"/>
          </a:xfrm>
          <a:custGeom>
            <a:avLst/>
            <a:gdLst>
              <a:gd name="connsiteX0" fmla="*/ 0 w 9773"/>
              <a:gd name="connsiteY0" fmla="*/ 0 h 78187"/>
              <a:gd name="connsiteX1" fmla="*/ 0 w 9773"/>
              <a:gd name="connsiteY1" fmla="*/ 78187 h 7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73" h="78187">
                <a:moveTo>
                  <a:pt x="0" y="0"/>
                </a:moveTo>
                <a:lnTo>
                  <a:pt x="0" y="78187"/>
                </a:lnTo>
              </a:path>
            </a:pathLst>
          </a:custGeom>
          <a:noFill/>
          <a:ln w="38894" cap="rnd">
            <a:solidFill>
              <a:schemeClr val="bg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27C72713-1051-AC98-42AC-864D70EA3E62}"/>
              </a:ext>
            </a:extLst>
          </p:cNvPr>
          <p:cNvSpPr/>
          <p:nvPr/>
        </p:nvSpPr>
        <p:spPr>
          <a:xfrm>
            <a:off x="7450320" y="2265276"/>
            <a:ext cx="136828" cy="136827"/>
          </a:xfrm>
          <a:custGeom>
            <a:avLst/>
            <a:gdLst>
              <a:gd name="connsiteX0" fmla="*/ 136828 w 136828"/>
              <a:gd name="connsiteY0" fmla="*/ 68414 h 136827"/>
              <a:gd name="connsiteX1" fmla="*/ 68414 w 136828"/>
              <a:gd name="connsiteY1" fmla="*/ 136828 h 136827"/>
              <a:gd name="connsiteX2" fmla="*/ 0 w 136828"/>
              <a:gd name="connsiteY2" fmla="*/ 68414 h 136827"/>
              <a:gd name="connsiteX3" fmla="*/ 68414 w 136828"/>
              <a:gd name="connsiteY3" fmla="*/ 0 h 136827"/>
              <a:gd name="connsiteX4" fmla="*/ 136828 w 136828"/>
              <a:gd name="connsiteY4" fmla="*/ 68414 h 136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28" h="136827">
                <a:moveTo>
                  <a:pt x="136828" y="68414"/>
                </a:moveTo>
                <a:cubicBezTo>
                  <a:pt x="136828" y="106198"/>
                  <a:pt x="106198" y="136828"/>
                  <a:pt x="68414" y="136828"/>
                </a:cubicBezTo>
                <a:cubicBezTo>
                  <a:pt x="30630" y="136828"/>
                  <a:pt x="0" y="106198"/>
                  <a:pt x="0" y="68414"/>
                </a:cubicBezTo>
                <a:cubicBezTo>
                  <a:pt x="0" y="30630"/>
                  <a:pt x="30630" y="0"/>
                  <a:pt x="68414" y="0"/>
                </a:cubicBezTo>
                <a:cubicBezTo>
                  <a:pt x="106198" y="0"/>
                  <a:pt x="136828" y="30630"/>
                  <a:pt x="136828" y="68414"/>
                </a:cubicBezTo>
                <a:close/>
              </a:path>
            </a:pathLst>
          </a:custGeom>
          <a:noFill/>
          <a:ln w="38894" cap="flat">
            <a:solidFill>
              <a:schemeClr val="bg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3F5FE46A-604C-CDDA-4130-7E1431B38E2C}"/>
              </a:ext>
            </a:extLst>
          </p:cNvPr>
          <p:cNvSpPr/>
          <p:nvPr/>
        </p:nvSpPr>
        <p:spPr>
          <a:xfrm>
            <a:off x="7577375" y="2382557"/>
            <a:ext cx="58640" cy="48867"/>
          </a:xfrm>
          <a:custGeom>
            <a:avLst/>
            <a:gdLst>
              <a:gd name="connsiteX0" fmla="*/ 0 w 58640"/>
              <a:gd name="connsiteY0" fmla="*/ 0 h 48867"/>
              <a:gd name="connsiteX1" fmla="*/ 58641 w 58640"/>
              <a:gd name="connsiteY1" fmla="*/ 48867 h 4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40" h="48867">
                <a:moveTo>
                  <a:pt x="0" y="0"/>
                </a:moveTo>
                <a:lnTo>
                  <a:pt x="58641" y="48867"/>
                </a:lnTo>
              </a:path>
            </a:pathLst>
          </a:custGeom>
          <a:noFill/>
          <a:ln w="38894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D47A7733-255F-6B69-04AD-3DC3B5EFB17C}"/>
              </a:ext>
            </a:extLst>
          </p:cNvPr>
          <p:cNvSpPr/>
          <p:nvPr/>
        </p:nvSpPr>
        <p:spPr>
          <a:xfrm>
            <a:off x="4628854" y="2078768"/>
            <a:ext cx="234563" cy="254108"/>
          </a:xfrm>
          <a:custGeom>
            <a:avLst/>
            <a:gdLst>
              <a:gd name="connsiteX0" fmla="*/ 117286 w 234563"/>
              <a:gd name="connsiteY0" fmla="*/ 254113 h 254108"/>
              <a:gd name="connsiteX1" fmla="*/ 234567 w 234563"/>
              <a:gd name="connsiteY1" fmla="*/ 133382 h 254108"/>
              <a:gd name="connsiteX2" fmla="*/ 234567 w 234563"/>
              <a:gd name="connsiteY2" fmla="*/ 4 h 254108"/>
              <a:gd name="connsiteX3" fmla="*/ 4 w 234563"/>
              <a:gd name="connsiteY3" fmla="*/ 4 h 254108"/>
              <a:gd name="connsiteX4" fmla="*/ 4 w 234563"/>
              <a:gd name="connsiteY4" fmla="*/ 133382 h 254108"/>
              <a:gd name="connsiteX5" fmla="*/ 117286 w 234563"/>
              <a:gd name="connsiteY5" fmla="*/ 254113 h 25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563" h="254108">
                <a:moveTo>
                  <a:pt x="117286" y="254113"/>
                </a:moveTo>
                <a:cubicBezTo>
                  <a:pt x="182058" y="254113"/>
                  <a:pt x="234567" y="200060"/>
                  <a:pt x="234567" y="133382"/>
                </a:cubicBezTo>
                <a:lnTo>
                  <a:pt x="234567" y="4"/>
                </a:lnTo>
                <a:lnTo>
                  <a:pt x="4" y="4"/>
                </a:lnTo>
                <a:lnTo>
                  <a:pt x="4" y="133382"/>
                </a:lnTo>
                <a:cubicBezTo>
                  <a:pt x="4" y="200060"/>
                  <a:pt x="52513" y="254113"/>
                  <a:pt x="117286" y="254113"/>
                </a:cubicBezTo>
                <a:close/>
              </a:path>
            </a:pathLst>
          </a:custGeom>
          <a:noFill/>
          <a:ln w="38894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0699DC2D-4D10-ABB5-4534-C5A3133ACF6D}"/>
              </a:ext>
            </a:extLst>
          </p:cNvPr>
          <p:cNvSpPr/>
          <p:nvPr/>
        </p:nvSpPr>
        <p:spPr>
          <a:xfrm>
            <a:off x="4550666" y="2147182"/>
            <a:ext cx="78187" cy="97734"/>
          </a:xfrm>
          <a:custGeom>
            <a:avLst/>
            <a:gdLst>
              <a:gd name="connsiteX0" fmla="*/ 78192 w 78187"/>
              <a:gd name="connsiteY0" fmla="*/ 97738 h 97734"/>
              <a:gd name="connsiteX1" fmla="*/ 78192 w 78187"/>
              <a:gd name="connsiteY1" fmla="*/ 4 h 97734"/>
              <a:gd name="connsiteX2" fmla="*/ 4 w 78187"/>
              <a:gd name="connsiteY2" fmla="*/ 4 h 97734"/>
              <a:gd name="connsiteX3" fmla="*/ 78192 w 78187"/>
              <a:gd name="connsiteY3" fmla="*/ 97738 h 9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87" h="97734">
                <a:moveTo>
                  <a:pt x="78192" y="97738"/>
                </a:moveTo>
                <a:lnTo>
                  <a:pt x="78192" y="4"/>
                </a:lnTo>
                <a:lnTo>
                  <a:pt x="4" y="4"/>
                </a:lnTo>
                <a:cubicBezTo>
                  <a:pt x="4" y="65160"/>
                  <a:pt x="39098" y="97738"/>
                  <a:pt x="78192" y="97738"/>
                </a:cubicBezTo>
                <a:close/>
              </a:path>
            </a:pathLst>
          </a:custGeom>
          <a:noFill/>
          <a:ln w="38894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CCBD03D2-CD0E-F4B1-6B86-51EA10B1FFE8}"/>
              </a:ext>
            </a:extLst>
          </p:cNvPr>
          <p:cNvSpPr/>
          <p:nvPr/>
        </p:nvSpPr>
        <p:spPr>
          <a:xfrm>
            <a:off x="4863417" y="2147182"/>
            <a:ext cx="78187" cy="97734"/>
          </a:xfrm>
          <a:custGeom>
            <a:avLst/>
            <a:gdLst>
              <a:gd name="connsiteX0" fmla="*/ 4 w 78187"/>
              <a:gd name="connsiteY0" fmla="*/ 97738 h 97734"/>
              <a:gd name="connsiteX1" fmla="*/ 4 w 78187"/>
              <a:gd name="connsiteY1" fmla="*/ 4 h 97734"/>
              <a:gd name="connsiteX2" fmla="*/ 78192 w 78187"/>
              <a:gd name="connsiteY2" fmla="*/ 4 h 97734"/>
              <a:gd name="connsiteX3" fmla="*/ 4 w 78187"/>
              <a:gd name="connsiteY3" fmla="*/ 97738 h 9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87" h="97734">
                <a:moveTo>
                  <a:pt x="4" y="97738"/>
                </a:moveTo>
                <a:lnTo>
                  <a:pt x="4" y="4"/>
                </a:lnTo>
                <a:lnTo>
                  <a:pt x="78192" y="4"/>
                </a:lnTo>
                <a:cubicBezTo>
                  <a:pt x="78192" y="65160"/>
                  <a:pt x="39098" y="97738"/>
                  <a:pt x="4" y="97738"/>
                </a:cubicBezTo>
                <a:close/>
              </a:path>
            </a:pathLst>
          </a:custGeom>
          <a:noFill/>
          <a:ln w="38894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224AE012-2CD8-D3E7-C039-91D5BE9222EA}"/>
              </a:ext>
            </a:extLst>
          </p:cNvPr>
          <p:cNvSpPr/>
          <p:nvPr/>
        </p:nvSpPr>
        <p:spPr>
          <a:xfrm>
            <a:off x="4746136" y="2352424"/>
            <a:ext cx="9773" cy="39093"/>
          </a:xfrm>
          <a:custGeom>
            <a:avLst/>
            <a:gdLst>
              <a:gd name="connsiteX0" fmla="*/ 4 w 9773"/>
              <a:gd name="connsiteY0" fmla="*/ 4 h 39093"/>
              <a:gd name="connsiteX1" fmla="*/ 4 w 9773"/>
              <a:gd name="connsiteY1" fmla="*/ 39098 h 3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73" h="39093">
                <a:moveTo>
                  <a:pt x="4" y="4"/>
                </a:moveTo>
                <a:lnTo>
                  <a:pt x="4" y="39098"/>
                </a:lnTo>
              </a:path>
            </a:pathLst>
          </a:custGeom>
          <a:noFill/>
          <a:ln w="38894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46DC8781-D80B-1C13-0730-6332C443DB7E}"/>
              </a:ext>
            </a:extLst>
          </p:cNvPr>
          <p:cNvSpPr/>
          <p:nvPr/>
        </p:nvSpPr>
        <p:spPr>
          <a:xfrm>
            <a:off x="4658174" y="2391518"/>
            <a:ext cx="175922" cy="58640"/>
          </a:xfrm>
          <a:custGeom>
            <a:avLst/>
            <a:gdLst>
              <a:gd name="connsiteX0" fmla="*/ 4 w 175922"/>
              <a:gd name="connsiteY0" fmla="*/ 58645 h 58640"/>
              <a:gd name="connsiteX1" fmla="*/ 36068 w 175922"/>
              <a:gd name="connsiteY1" fmla="*/ 4 h 58640"/>
              <a:gd name="connsiteX2" fmla="*/ 137248 w 175922"/>
              <a:gd name="connsiteY2" fmla="*/ 4 h 58640"/>
              <a:gd name="connsiteX3" fmla="*/ 175926 w 175922"/>
              <a:gd name="connsiteY3" fmla="*/ 58645 h 5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922" h="58640">
                <a:moveTo>
                  <a:pt x="4" y="58645"/>
                </a:moveTo>
                <a:lnTo>
                  <a:pt x="36068" y="4"/>
                </a:lnTo>
                <a:lnTo>
                  <a:pt x="137248" y="4"/>
                </a:lnTo>
                <a:lnTo>
                  <a:pt x="175926" y="58645"/>
                </a:lnTo>
                <a:close/>
              </a:path>
            </a:pathLst>
          </a:custGeom>
          <a:noFill/>
          <a:ln w="38894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C8DFFF2A-1C71-CC17-2B32-A60B80257BB4}"/>
              </a:ext>
            </a:extLst>
          </p:cNvPr>
          <p:cNvSpPr txBox="1"/>
          <p:nvPr/>
        </p:nvSpPr>
        <p:spPr>
          <a:xfrm>
            <a:off x="891646" y="3028016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老会员维护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A02579B2-4883-6CD0-777A-B89437515D52}"/>
              </a:ext>
            </a:extLst>
          </p:cNvPr>
          <p:cNvSpPr txBox="1"/>
          <p:nvPr/>
        </p:nvSpPr>
        <p:spPr>
          <a:xfrm>
            <a:off x="924167" y="3541984"/>
            <a:ext cx="2248188" cy="273042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本专柜严格执行公司会员制度，耐心、细心、热诚的和会员交流，更加增强了老会员对品牌的忠实度和的情感。在散客方面，本柜台柜员同样是本着热忱服务、顾客至上的宗旨，以最大可能提高回头率。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C1990F9A-F69A-3427-742C-531B669EAC70}"/>
              </a:ext>
            </a:extLst>
          </p:cNvPr>
          <p:cNvSpPr txBox="1"/>
          <p:nvPr/>
        </p:nvSpPr>
        <p:spPr>
          <a:xfrm>
            <a:off x="3599294" y="3028016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竞品分析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788574FC-5AFE-C347-E192-1B05BE742B45}"/>
              </a:ext>
            </a:extLst>
          </p:cNvPr>
          <p:cNvSpPr txBox="1"/>
          <p:nvPr/>
        </p:nvSpPr>
        <p:spPr>
          <a:xfrm>
            <a:off x="3631815" y="3541984"/>
            <a:ext cx="2248188" cy="213949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面对竞争对手，本柜台在注重本产品的优雅、高贵、经典的品牌形象的基础上，突出个性化、优质服务的优势。使我们品牌在市场的竞争占有率大幅度提高。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83016C14-2DFF-8425-9F13-0F273FFF4535}"/>
              </a:ext>
            </a:extLst>
          </p:cNvPr>
          <p:cNvSpPr txBox="1"/>
          <p:nvPr/>
        </p:nvSpPr>
        <p:spPr>
          <a:xfrm>
            <a:off x="6319738" y="3028016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柜台日常工作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F471CBB-2F71-39E0-B5F9-D5B2F19319EC}"/>
              </a:ext>
            </a:extLst>
          </p:cNvPr>
          <p:cNvSpPr txBox="1"/>
          <p:nvPr/>
        </p:nvSpPr>
        <p:spPr>
          <a:xfrm>
            <a:off x="6352259" y="3541984"/>
            <a:ext cx="2248188" cy="243496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本专柜严格遵守公司柜台管理细则。在人员管理方面，严格注意公司形象，热诚、耐心的为顾客服务。在库存管理方面，严格短缺货登记、库存登记，认真做好盘点工作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4291EBFB-9B03-54E5-D3BB-3704310D8992}"/>
              </a:ext>
            </a:extLst>
          </p:cNvPr>
          <p:cNvSpPr txBox="1"/>
          <p:nvPr/>
        </p:nvSpPr>
        <p:spPr>
          <a:xfrm>
            <a:off x="9014590" y="3028016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未来工作展望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DD7A87FD-4C3F-55E5-2209-8CF99F1BB600}"/>
              </a:ext>
            </a:extLst>
          </p:cNvPr>
          <p:cNvSpPr txBox="1"/>
          <p:nvPr/>
        </p:nvSpPr>
        <p:spPr>
          <a:xfrm>
            <a:off x="9047111" y="3541984"/>
            <a:ext cx="2248188" cy="243496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今年即将过去，在未来的明年工作中，本柜台力争在保证今年的销售计划前提下，实现新的销售业绩突破。在会员方面，做到吸引新会员，然后抓住老会员，保证市场持续发展</a:t>
            </a: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1B5BFE42-42FA-F2C4-0377-50A0C56A4E2A}"/>
              </a:ext>
            </a:extLst>
          </p:cNvPr>
          <p:cNvCxnSpPr/>
          <p:nvPr/>
        </p:nvCxnSpPr>
        <p:spPr>
          <a:xfrm>
            <a:off x="3429000" y="3340100"/>
            <a:ext cx="0" cy="26543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277047FE-8AFF-5B1D-C71F-24EEDCAACCAA}"/>
              </a:ext>
            </a:extLst>
          </p:cNvPr>
          <p:cNvCxnSpPr/>
          <p:nvPr/>
        </p:nvCxnSpPr>
        <p:spPr>
          <a:xfrm>
            <a:off x="6096000" y="3340100"/>
            <a:ext cx="0" cy="26543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51A957D8-6FE7-811F-5307-1DEC71FA101A}"/>
              </a:ext>
            </a:extLst>
          </p:cNvPr>
          <p:cNvCxnSpPr/>
          <p:nvPr/>
        </p:nvCxnSpPr>
        <p:spPr>
          <a:xfrm>
            <a:off x="8763000" y="3340100"/>
            <a:ext cx="0" cy="26543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842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0EB91C73-C732-5EEE-2652-DC6169E72DAB}"/>
              </a:ext>
            </a:extLst>
          </p:cNvPr>
          <p:cNvSpPr/>
          <p:nvPr/>
        </p:nvSpPr>
        <p:spPr>
          <a:xfrm rot="1647445">
            <a:off x="-1078055" y="-1672721"/>
            <a:ext cx="6839570" cy="9165759"/>
          </a:xfrm>
          <a:custGeom>
            <a:avLst/>
            <a:gdLst>
              <a:gd name="connsiteX0" fmla="*/ 0 w 6839570"/>
              <a:gd name="connsiteY0" fmla="*/ 3080287 h 9165759"/>
              <a:gd name="connsiteX1" fmla="*/ 5927931 w 6839570"/>
              <a:gd name="connsiteY1" fmla="*/ 0 h 9165759"/>
              <a:gd name="connsiteX2" fmla="*/ 5935337 w 6839570"/>
              <a:gd name="connsiteY2" fmla="*/ 14354 h 9165759"/>
              <a:gd name="connsiteX3" fmla="*/ 6839570 w 6839570"/>
              <a:gd name="connsiteY3" fmla="*/ 4338994 h 9165759"/>
              <a:gd name="connsiteX4" fmla="*/ 6419464 w 6839570"/>
              <a:gd name="connsiteY4" fmla="*/ 7404802 h 9165759"/>
              <a:gd name="connsiteX5" fmla="*/ 6394081 w 6839570"/>
              <a:gd name="connsiteY5" fmla="*/ 7486374 h 9165759"/>
              <a:gd name="connsiteX6" fmla="*/ 3162150 w 6839570"/>
              <a:gd name="connsiteY6" fmla="*/ 9165759 h 916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9570" h="9165759">
                <a:moveTo>
                  <a:pt x="0" y="3080287"/>
                </a:moveTo>
                <a:lnTo>
                  <a:pt x="5927931" y="0"/>
                </a:lnTo>
                <a:lnTo>
                  <a:pt x="5935337" y="14354"/>
                </a:lnTo>
                <a:cubicBezTo>
                  <a:pt x="6497153" y="1156571"/>
                  <a:pt x="6839570" y="2673891"/>
                  <a:pt x="6839570" y="4338994"/>
                </a:cubicBezTo>
                <a:cubicBezTo>
                  <a:pt x="6839570" y="5449063"/>
                  <a:pt x="6687385" y="6493450"/>
                  <a:pt x="6419464" y="7404802"/>
                </a:cubicBezTo>
                <a:lnTo>
                  <a:pt x="6394081" y="7486374"/>
                </a:lnTo>
                <a:lnTo>
                  <a:pt x="3162150" y="9165759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7F64675-4535-0267-8121-91508F598AA8}"/>
              </a:ext>
            </a:extLst>
          </p:cNvPr>
          <p:cNvCxnSpPr/>
          <p:nvPr/>
        </p:nvCxnSpPr>
        <p:spPr>
          <a:xfrm>
            <a:off x="8231187" y="814641"/>
            <a:ext cx="0" cy="5207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5BF510E3-813E-7F14-CB7B-EA1BDB632544}"/>
              </a:ext>
            </a:extLst>
          </p:cNvPr>
          <p:cNvSpPr/>
          <p:nvPr/>
        </p:nvSpPr>
        <p:spPr>
          <a:xfrm>
            <a:off x="4188439" y="889001"/>
            <a:ext cx="2996132" cy="1515608"/>
          </a:xfrm>
          <a:prstGeom prst="roundRect">
            <a:avLst>
              <a:gd name="adj" fmla="val 13579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A3CE234-54B7-8559-1AE8-BF3E9BA62E1E}"/>
              </a:ext>
            </a:extLst>
          </p:cNvPr>
          <p:cNvSpPr/>
          <p:nvPr/>
        </p:nvSpPr>
        <p:spPr>
          <a:xfrm>
            <a:off x="4188439" y="2859316"/>
            <a:ext cx="2996132" cy="1515608"/>
          </a:xfrm>
          <a:prstGeom prst="roundRect">
            <a:avLst>
              <a:gd name="adj" fmla="val 13579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9D2223C6-63F8-4D16-466B-50885C61416B}"/>
              </a:ext>
            </a:extLst>
          </p:cNvPr>
          <p:cNvSpPr/>
          <p:nvPr/>
        </p:nvSpPr>
        <p:spPr>
          <a:xfrm>
            <a:off x="4188439" y="4829631"/>
            <a:ext cx="2996132" cy="1515608"/>
          </a:xfrm>
          <a:prstGeom prst="roundRect">
            <a:avLst>
              <a:gd name="adj" fmla="val 13579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六边形 8">
            <a:extLst>
              <a:ext uri="{FF2B5EF4-FFF2-40B4-BE49-F238E27FC236}">
                <a16:creationId xmlns:a16="http://schemas.microsoft.com/office/drawing/2014/main" id="{6F339399-D3F4-922E-501C-CEC35F6F13EB}"/>
              </a:ext>
            </a:extLst>
          </p:cNvPr>
          <p:cNvSpPr/>
          <p:nvPr/>
        </p:nvSpPr>
        <p:spPr>
          <a:xfrm>
            <a:off x="6775522" y="696916"/>
            <a:ext cx="582881" cy="58736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76200" dir="5400000" sx="95000" sy="95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11" name="六边形 8">
            <a:extLst>
              <a:ext uri="{FF2B5EF4-FFF2-40B4-BE49-F238E27FC236}">
                <a16:creationId xmlns:a16="http://schemas.microsoft.com/office/drawing/2014/main" id="{D36C8F48-28CC-464F-32B7-00121FE66274}"/>
              </a:ext>
            </a:extLst>
          </p:cNvPr>
          <p:cNvSpPr/>
          <p:nvPr/>
        </p:nvSpPr>
        <p:spPr>
          <a:xfrm>
            <a:off x="6775522" y="2665639"/>
            <a:ext cx="582881" cy="58736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76200" dir="5400000" sx="95000" sy="95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六边形 8">
            <a:extLst>
              <a:ext uri="{FF2B5EF4-FFF2-40B4-BE49-F238E27FC236}">
                <a16:creationId xmlns:a16="http://schemas.microsoft.com/office/drawing/2014/main" id="{76D8EE4A-A4E1-2087-E633-FA00EBFBEEB9}"/>
              </a:ext>
            </a:extLst>
          </p:cNvPr>
          <p:cNvSpPr/>
          <p:nvPr/>
        </p:nvSpPr>
        <p:spPr>
          <a:xfrm>
            <a:off x="6775522" y="4647062"/>
            <a:ext cx="582881" cy="58736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76200" dir="5400000" sx="95000" sy="95000" algn="t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E2B2DD0-C77B-4F04-79E0-26A4D3703E34}"/>
              </a:ext>
            </a:extLst>
          </p:cNvPr>
          <p:cNvSpPr/>
          <p:nvPr/>
        </p:nvSpPr>
        <p:spPr>
          <a:xfrm>
            <a:off x="8153400" y="1147535"/>
            <a:ext cx="165100" cy="165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FA136BF7-7DD4-C009-1D8F-FBF24F98B3CA}"/>
              </a:ext>
            </a:extLst>
          </p:cNvPr>
          <p:cNvSpPr/>
          <p:nvPr/>
        </p:nvSpPr>
        <p:spPr>
          <a:xfrm>
            <a:off x="8153400" y="3117850"/>
            <a:ext cx="165100" cy="165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80C03AD6-A70B-A353-8575-51426E885E33}"/>
              </a:ext>
            </a:extLst>
          </p:cNvPr>
          <p:cNvSpPr/>
          <p:nvPr/>
        </p:nvSpPr>
        <p:spPr>
          <a:xfrm>
            <a:off x="8153400" y="5088165"/>
            <a:ext cx="165100" cy="165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8A7039F-5E9C-B992-E361-B6AA1606A565}"/>
              </a:ext>
            </a:extLst>
          </p:cNvPr>
          <p:cNvSpPr txBox="1"/>
          <p:nvPr/>
        </p:nvSpPr>
        <p:spPr>
          <a:xfrm>
            <a:off x="4546151" y="1394332"/>
            <a:ext cx="2280709" cy="50494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/>
              <a:t>消费个性化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1D84680-2506-28CB-6A4F-FA02430C92FC}"/>
              </a:ext>
            </a:extLst>
          </p:cNvPr>
          <p:cNvSpPr txBox="1"/>
          <p:nvPr/>
        </p:nvSpPr>
        <p:spPr>
          <a:xfrm>
            <a:off x="4546151" y="3364647"/>
            <a:ext cx="2280709" cy="50494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/>
              <a:t>消费多样化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40BB585-E01B-4A35-40DC-1A21B79426DF}"/>
              </a:ext>
            </a:extLst>
          </p:cNvPr>
          <p:cNvSpPr txBox="1"/>
          <p:nvPr/>
        </p:nvSpPr>
        <p:spPr>
          <a:xfrm>
            <a:off x="4546151" y="5350610"/>
            <a:ext cx="2280709" cy="50494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/>
              <a:t>消费潮流化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C024077-A48C-82B4-4DA3-5EE13AA1BBE3}"/>
              </a:ext>
            </a:extLst>
          </p:cNvPr>
          <p:cNvSpPr txBox="1"/>
          <p:nvPr/>
        </p:nvSpPr>
        <p:spPr>
          <a:xfrm>
            <a:off x="6752515" y="784860"/>
            <a:ext cx="62493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01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BCF7736-4C93-A360-8CA8-C61405A41D17}"/>
              </a:ext>
            </a:extLst>
          </p:cNvPr>
          <p:cNvSpPr txBox="1"/>
          <p:nvPr/>
        </p:nvSpPr>
        <p:spPr>
          <a:xfrm>
            <a:off x="6752515" y="2743136"/>
            <a:ext cx="62493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02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9B23BA9-089D-F170-71A2-A5F3C584805A}"/>
              </a:ext>
            </a:extLst>
          </p:cNvPr>
          <p:cNvSpPr txBox="1"/>
          <p:nvPr/>
        </p:nvSpPr>
        <p:spPr>
          <a:xfrm>
            <a:off x="6752515" y="4736559"/>
            <a:ext cx="62493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03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EA92576-49E6-506D-7753-707BCB9C2895}"/>
              </a:ext>
            </a:extLst>
          </p:cNvPr>
          <p:cNvSpPr txBox="1"/>
          <p:nvPr/>
        </p:nvSpPr>
        <p:spPr>
          <a:xfrm>
            <a:off x="482600" y="2320707"/>
            <a:ext cx="3564540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r">
              <a:defRPr sz="32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zh-CN" altLang="en-US" dirty="0"/>
              <a:t>CONSUMPTION</a:t>
            </a:r>
            <a:endParaRPr lang="en-US" altLang="zh-CN" dirty="0"/>
          </a:p>
          <a:p>
            <a:pPr algn="l"/>
            <a:r>
              <a:rPr lang="zh-CN" altLang="en-US" dirty="0"/>
              <a:t>HABITS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266168D-1BE3-A3CE-2E2B-3FEFBF766960}"/>
              </a:ext>
            </a:extLst>
          </p:cNvPr>
          <p:cNvSpPr txBox="1"/>
          <p:nvPr/>
        </p:nvSpPr>
        <p:spPr>
          <a:xfrm>
            <a:off x="8392663" y="1003487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消费个性化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729D054-B1BA-8F91-0992-03B22E9D7E72}"/>
              </a:ext>
            </a:extLst>
          </p:cNvPr>
          <p:cNvSpPr txBox="1"/>
          <p:nvPr/>
        </p:nvSpPr>
        <p:spPr>
          <a:xfrm>
            <a:off x="8383137" y="1439632"/>
            <a:ext cx="3409717" cy="12531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追求品位，根据化妆品销售工作总结，消费者已开始追求与自己的身份、地位、生活习惯、文化修养相一致的化妆品连锁店商品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F002589-5DA8-79F2-3EDF-EC11AEDB90B3}"/>
              </a:ext>
            </a:extLst>
          </p:cNvPr>
          <p:cNvSpPr txBox="1"/>
          <p:nvPr/>
        </p:nvSpPr>
        <p:spPr>
          <a:xfrm>
            <a:off x="8392663" y="2981996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消费多样化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1E1FD5B-30C8-CBF9-CEDE-432DC1550986}"/>
              </a:ext>
            </a:extLst>
          </p:cNvPr>
          <p:cNvSpPr txBox="1"/>
          <p:nvPr/>
        </p:nvSpPr>
        <p:spPr>
          <a:xfrm>
            <a:off x="8383137" y="3418141"/>
            <a:ext cx="3409717" cy="95763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追求个性，根据化妆品销售工作总结，消费者在选择商品时，越来越多地揉进自己的个人风格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F4BC5F5-2BBD-A350-5DB1-6FB93346E9F7}"/>
              </a:ext>
            </a:extLst>
          </p:cNvPr>
          <p:cNvSpPr txBox="1"/>
          <p:nvPr/>
        </p:nvSpPr>
        <p:spPr>
          <a:xfrm>
            <a:off x="8392663" y="4969069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消费潮流化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A6D7D05-E0D0-DC97-BE90-966177E2C488}"/>
              </a:ext>
            </a:extLst>
          </p:cNvPr>
          <p:cNvSpPr txBox="1"/>
          <p:nvPr/>
        </p:nvSpPr>
        <p:spPr>
          <a:xfrm>
            <a:off x="8383137" y="5405214"/>
            <a:ext cx="3409717" cy="95763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追求过程，在成熟的市场上，消费者的消费行为已经由“目的消费”转为“手段消费”</a:t>
            </a:r>
          </a:p>
        </p:txBody>
      </p:sp>
    </p:spTree>
    <p:extLst>
      <p:ext uri="{BB962C8B-B14F-4D97-AF65-F5344CB8AC3E}">
        <p14:creationId xmlns:p14="http://schemas.microsoft.com/office/powerpoint/2010/main" val="1439244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: 空心 1">
            <a:extLst>
              <a:ext uri="{FF2B5EF4-FFF2-40B4-BE49-F238E27FC236}">
                <a16:creationId xmlns:a16="http://schemas.microsoft.com/office/drawing/2014/main" id="{B84F7E5A-F5C0-BB27-BA25-EB00821AFAF8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0925630A-EB2F-D6B8-67B8-40F7E3ED4144}"/>
              </a:ext>
            </a:extLst>
          </p:cNvPr>
          <p:cNvSpPr/>
          <p:nvPr/>
        </p:nvSpPr>
        <p:spPr>
          <a:xfrm>
            <a:off x="479425" y="1449614"/>
            <a:ext cx="2676913" cy="3958772"/>
          </a:xfrm>
          <a:prstGeom prst="roundRect">
            <a:avLst>
              <a:gd name="adj" fmla="val 7231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1CEF86EB-1332-E854-D8E1-3BBFDD00B906}"/>
              </a:ext>
            </a:extLst>
          </p:cNvPr>
          <p:cNvSpPr/>
          <p:nvPr/>
        </p:nvSpPr>
        <p:spPr>
          <a:xfrm>
            <a:off x="3326212" y="1846943"/>
            <a:ext cx="2676913" cy="3958772"/>
          </a:xfrm>
          <a:prstGeom prst="roundRect">
            <a:avLst>
              <a:gd name="adj" fmla="val 7231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4F77ECE2-53B7-2F16-56A3-0B27929F4436}"/>
              </a:ext>
            </a:extLst>
          </p:cNvPr>
          <p:cNvSpPr/>
          <p:nvPr/>
        </p:nvSpPr>
        <p:spPr>
          <a:xfrm>
            <a:off x="6172999" y="1449614"/>
            <a:ext cx="2676913" cy="3958772"/>
          </a:xfrm>
          <a:prstGeom prst="roundRect">
            <a:avLst>
              <a:gd name="adj" fmla="val 7231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9DE5F377-B70C-59C8-1A09-95E414A9B53C}"/>
              </a:ext>
            </a:extLst>
          </p:cNvPr>
          <p:cNvSpPr/>
          <p:nvPr/>
        </p:nvSpPr>
        <p:spPr>
          <a:xfrm>
            <a:off x="9019787" y="1846943"/>
            <a:ext cx="2676913" cy="3958772"/>
          </a:xfrm>
          <a:prstGeom prst="roundRect">
            <a:avLst>
              <a:gd name="adj" fmla="val 7231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73360CAF-9A0C-C4F8-1C4F-BF5E2A73B2A4}"/>
              </a:ext>
            </a:extLst>
          </p:cNvPr>
          <p:cNvSpPr/>
          <p:nvPr/>
        </p:nvSpPr>
        <p:spPr>
          <a:xfrm>
            <a:off x="890781" y="1846943"/>
            <a:ext cx="1854200" cy="5406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B392EB2-D909-DD84-D6C1-2E92BA062CE5}"/>
              </a:ext>
            </a:extLst>
          </p:cNvPr>
          <p:cNvSpPr txBox="1"/>
          <p:nvPr/>
        </p:nvSpPr>
        <p:spPr>
          <a:xfrm>
            <a:off x="959236" y="1899198"/>
            <a:ext cx="1717290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追求品位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B23C2F6-5C54-7BC6-A567-CF4E5AF721CE}"/>
              </a:ext>
            </a:extLst>
          </p:cNvPr>
          <p:cNvSpPr txBox="1"/>
          <p:nvPr/>
        </p:nvSpPr>
        <p:spPr>
          <a:xfrm>
            <a:off x="634480" y="2680152"/>
            <a:ext cx="2323755" cy="243496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Normal" panose="020B0400000000000000" pitchFamily="34" charset="-122"/>
              </a:rPr>
              <a:t>根据化妆品销售工作总结，消费者已开始追求与自己的身份、地位、生活习惯、文化修养相一致的化妆品连锁店商品，把它视为个性的延伸，以体现自己的生活品位。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C3717D7-57FF-D6B8-E631-C0E4A2CFE6DF}"/>
              </a:ext>
            </a:extLst>
          </p:cNvPr>
          <p:cNvSpPr/>
          <p:nvPr/>
        </p:nvSpPr>
        <p:spPr>
          <a:xfrm>
            <a:off x="3737568" y="2191752"/>
            <a:ext cx="1854200" cy="54065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6503A69-019A-368C-73C0-8BBC33F4134F}"/>
              </a:ext>
            </a:extLst>
          </p:cNvPr>
          <p:cNvSpPr txBox="1"/>
          <p:nvPr/>
        </p:nvSpPr>
        <p:spPr>
          <a:xfrm>
            <a:off x="3806023" y="2244007"/>
            <a:ext cx="1717290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bg1"/>
                </a:solidFill>
              </a:rPr>
              <a:t>追求个性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3C45DC2-592D-A78A-1BCF-3B77D01C3870}"/>
              </a:ext>
            </a:extLst>
          </p:cNvPr>
          <p:cNvSpPr txBox="1"/>
          <p:nvPr/>
        </p:nvSpPr>
        <p:spPr>
          <a:xfrm>
            <a:off x="3502790" y="3051581"/>
            <a:ext cx="2323755" cy="213949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根据化妆品销售工作总结，消费者在选择商品时，越来越多地揉进自己的个人风格，对那些可以展示自己个性、表现自己价值的商品情有独钟。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235A7A3-7C3A-7A18-DDCD-BBE9DBBE673E}"/>
              </a:ext>
            </a:extLst>
          </p:cNvPr>
          <p:cNvSpPr/>
          <p:nvPr/>
        </p:nvSpPr>
        <p:spPr>
          <a:xfrm>
            <a:off x="9441727" y="2191752"/>
            <a:ext cx="1854200" cy="54065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CA588DB-CB86-D0C5-E17E-8C67B856918C}"/>
              </a:ext>
            </a:extLst>
          </p:cNvPr>
          <p:cNvSpPr txBox="1"/>
          <p:nvPr/>
        </p:nvSpPr>
        <p:spPr>
          <a:xfrm>
            <a:off x="9510182" y="2244007"/>
            <a:ext cx="1717290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bg1"/>
                </a:solidFill>
              </a:rPr>
              <a:t>追求个性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30665F5-2FB8-BC7E-9628-54BE8399AC30}"/>
              </a:ext>
            </a:extLst>
          </p:cNvPr>
          <p:cNvSpPr txBox="1"/>
          <p:nvPr/>
        </p:nvSpPr>
        <p:spPr>
          <a:xfrm>
            <a:off x="9206949" y="3051581"/>
            <a:ext cx="2323755" cy="213949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根据化妆品销售工作总结，消费者在选择商品时，越来越多地揉进自己的个人风格，对那些可以展示自己个性、表现自己价值的商品情有独钟。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703E93A3-E528-525A-7400-72604414B75D}"/>
              </a:ext>
            </a:extLst>
          </p:cNvPr>
          <p:cNvSpPr/>
          <p:nvPr/>
        </p:nvSpPr>
        <p:spPr>
          <a:xfrm>
            <a:off x="6605311" y="1846943"/>
            <a:ext cx="1854200" cy="54065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AA21EA9-BC08-9C28-CC58-08731D0B445B}"/>
              </a:ext>
            </a:extLst>
          </p:cNvPr>
          <p:cNvSpPr txBox="1"/>
          <p:nvPr/>
        </p:nvSpPr>
        <p:spPr>
          <a:xfrm>
            <a:off x="6673766" y="1899198"/>
            <a:ext cx="1717290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bg1"/>
                </a:solidFill>
              </a:rPr>
              <a:t>追求品位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098931C-BE48-0FDF-5C8A-D016395F55D2}"/>
              </a:ext>
            </a:extLst>
          </p:cNvPr>
          <p:cNvSpPr txBox="1"/>
          <p:nvPr/>
        </p:nvSpPr>
        <p:spPr>
          <a:xfrm>
            <a:off x="6349010" y="2680152"/>
            <a:ext cx="2323755" cy="243496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根据化妆品销售工作总结，消费者已开始追求与自己的身份、地位、生活习惯、文化修养相一致的化妆品连锁店商品，把它视为个性的延伸，以体现自己的生活品位。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710DE9F-578C-847F-844C-7E5FDD351859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3.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问题反思</a:t>
            </a:r>
          </a:p>
        </p:txBody>
      </p:sp>
    </p:spTree>
    <p:extLst>
      <p:ext uri="{BB962C8B-B14F-4D97-AF65-F5344CB8AC3E}">
        <p14:creationId xmlns:p14="http://schemas.microsoft.com/office/powerpoint/2010/main" val="1835664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302800E9-B4F8-31B8-285D-084DBA06AB9A}"/>
              </a:ext>
            </a:extLst>
          </p:cNvPr>
          <p:cNvSpPr/>
          <p:nvPr/>
        </p:nvSpPr>
        <p:spPr>
          <a:xfrm>
            <a:off x="0" y="4821095"/>
            <a:ext cx="12192000" cy="2036905"/>
          </a:xfrm>
          <a:custGeom>
            <a:avLst/>
            <a:gdLst>
              <a:gd name="connsiteX0" fmla="*/ 6180364 w 12192000"/>
              <a:gd name="connsiteY0" fmla="*/ 0 h 2036905"/>
              <a:gd name="connsiteX1" fmla="*/ 12001340 w 12192000"/>
              <a:gd name="connsiteY1" fmla="*/ 590191 h 2036905"/>
              <a:gd name="connsiteX2" fmla="*/ 12192000 w 12192000"/>
              <a:gd name="connsiteY2" fmla="*/ 637894 h 2036905"/>
              <a:gd name="connsiteX3" fmla="*/ 12192000 w 12192000"/>
              <a:gd name="connsiteY3" fmla="*/ 2036905 h 2036905"/>
              <a:gd name="connsiteX4" fmla="*/ 0 w 12192000"/>
              <a:gd name="connsiteY4" fmla="*/ 2036905 h 2036905"/>
              <a:gd name="connsiteX5" fmla="*/ 0 w 12192000"/>
              <a:gd name="connsiteY5" fmla="*/ 681580 h 2036905"/>
              <a:gd name="connsiteX6" fmla="*/ 58726 w 12192000"/>
              <a:gd name="connsiteY6" fmla="*/ 665416 h 2036905"/>
              <a:gd name="connsiteX7" fmla="*/ 6180364 w 12192000"/>
              <a:gd name="connsiteY7" fmla="*/ 0 h 203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036905">
                <a:moveTo>
                  <a:pt x="6180364" y="0"/>
                </a:moveTo>
                <a:cubicBezTo>
                  <a:pt x="8421597" y="0"/>
                  <a:pt x="10463914" y="223495"/>
                  <a:pt x="12001340" y="590191"/>
                </a:cubicBezTo>
                <a:lnTo>
                  <a:pt x="12192000" y="637894"/>
                </a:lnTo>
                <a:lnTo>
                  <a:pt x="12192000" y="2036905"/>
                </a:lnTo>
                <a:lnTo>
                  <a:pt x="0" y="2036905"/>
                </a:lnTo>
                <a:lnTo>
                  <a:pt x="0" y="681580"/>
                </a:lnTo>
                <a:lnTo>
                  <a:pt x="58726" y="665416"/>
                </a:lnTo>
                <a:cubicBezTo>
                  <a:pt x="1625390" y="254288"/>
                  <a:pt x="3789716" y="0"/>
                  <a:pt x="6180364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8250A03-1E15-173D-F209-22B9A0B7F2E2}"/>
              </a:ext>
            </a:extLst>
          </p:cNvPr>
          <p:cNvSpPr/>
          <p:nvPr/>
        </p:nvSpPr>
        <p:spPr>
          <a:xfrm>
            <a:off x="0" y="2186216"/>
            <a:ext cx="12192000" cy="4671784"/>
          </a:xfrm>
          <a:custGeom>
            <a:avLst/>
            <a:gdLst>
              <a:gd name="connsiteX0" fmla="*/ 6096000 w 12192000"/>
              <a:gd name="connsiteY0" fmla="*/ 0 h 4671784"/>
              <a:gd name="connsiteX1" fmla="*/ 11952379 w 12192000"/>
              <a:gd name="connsiteY1" fmla="*/ 437765 h 4671784"/>
              <a:gd name="connsiteX2" fmla="*/ 12192000 w 12192000"/>
              <a:gd name="connsiteY2" fmla="*/ 477874 h 4671784"/>
              <a:gd name="connsiteX3" fmla="*/ 12192000 w 12192000"/>
              <a:gd name="connsiteY3" fmla="*/ 4671784 h 4671784"/>
              <a:gd name="connsiteX4" fmla="*/ 0 w 12192000"/>
              <a:gd name="connsiteY4" fmla="*/ 4671784 h 4671784"/>
              <a:gd name="connsiteX5" fmla="*/ 0 w 12192000"/>
              <a:gd name="connsiteY5" fmla="*/ 477874 h 4671784"/>
              <a:gd name="connsiteX6" fmla="*/ 239620 w 12192000"/>
              <a:gd name="connsiteY6" fmla="*/ 437765 h 4671784"/>
              <a:gd name="connsiteX7" fmla="*/ 6096000 w 12192000"/>
              <a:gd name="connsiteY7" fmla="*/ 0 h 4671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671784">
                <a:moveTo>
                  <a:pt x="6096000" y="0"/>
                </a:moveTo>
                <a:cubicBezTo>
                  <a:pt x="8173347" y="0"/>
                  <a:pt x="10152363" y="155878"/>
                  <a:pt x="11952379" y="437765"/>
                </a:cubicBezTo>
                <a:lnTo>
                  <a:pt x="12192000" y="477874"/>
                </a:lnTo>
                <a:lnTo>
                  <a:pt x="12192000" y="4671784"/>
                </a:lnTo>
                <a:lnTo>
                  <a:pt x="0" y="4671784"/>
                </a:lnTo>
                <a:lnTo>
                  <a:pt x="0" y="477874"/>
                </a:lnTo>
                <a:lnTo>
                  <a:pt x="239620" y="437765"/>
                </a:lnTo>
                <a:cubicBezTo>
                  <a:pt x="2039637" y="155878"/>
                  <a:pt x="4018653" y="0"/>
                  <a:pt x="6096000" y="0"/>
                </a:cubicBezTo>
                <a:close/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圆: 空心 3">
            <a:extLst>
              <a:ext uri="{FF2B5EF4-FFF2-40B4-BE49-F238E27FC236}">
                <a16:creationId xmlns:a16="http://schemas.microsoft.com/office/drawing/2014/main" id="{A698CCCC-D7EA-4393-A631-66E737301A1D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F220C0A-271A-F045-76A6-26C7CFD61D0D}"/>
              </a:ext>
            </a:extLst>
          </p:cNvPr>
          <p:cNvSpPr/>
          <p:nvPr/>
        </p:nvSpPr>
        <p:spPr>
          <a:xfrm>
            <a:off x="1617435" y="2349501"/>
            <a:ext cx="168729" cy="1687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81D3B679-9791-0536-C2AE-314B4C7B2DB4}"/>
              </a:ext>
            </a:extLst>
          </p:cNvPr>
          <p:cNvSpPr/>
          <p:nvPr/>
        </p:nvSpPr>
        <p:spPr>
          <a:xfrm>
            <a:off x="3814535" y="2168526"/>
            <a:ext cx="168729" cy="1687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B46C31A-260A-8496-3A39-A0A201FB8AC8}"/>
              </a:ext>
            </a:extLst>
          </p:cNvPr>
          <p:cNvSpPr/>
          <p:nvPr/>
        </p:nvSpPr>
        <p:spPr>
          <a:xfrm>
            <a:off x="6011635" y="2101851"/>
            <a:ext cx="168729" cy="1687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8E91CD6-1C27-EFA3-5679-21FB39EA7D2A}"/>
              </a:ext>
            </a:extLst>
          </p:cNvPr>
          <p:cNvSpPr/>
          <p:nvPr/>
        </p:nvSpPr>
        <p:spPr>
          <a:xfrm>
            <a:off x="8208735" y="2168526"/>
            <a:ext cx="168729" cy="1687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E0566146-B4AA-D371-90E9-17E1EB6A0B34}"/>
              </a:ext>
            </a:extLst>
          </p:cNvPr>
          <p:cNvSpPr/>
          <p:nvPr/>
        </p:nvSpPr>
        <p:spPr>
          <a:xfrm>
            <a:off x="10405835" y="2349501"/>
            <a:ext cx="168729" cy="16872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32015FB5-DD53-89BE-5E1F-949DC6A16147}"/>
              </a:ext>
            </a:extLst>
          </p:cNvPr>
          <p:cNvSpPr/>
          <p:nvPr/>
        </p:nvSpPr>
        <p:spPr>
          <a:xfrm>
            <a:off x="1377950" y="1527969"/>
            <a:ext cx="647700" cy="724921"/>
          </a:xfrm>
          <a:custGeom>
            <a:avLst/>
            <a:gdLst>
              <a:gd name="connsiteX0" fmla="*/ 323850 w 647700"/>
              <a:gd name="connsiteY0" fmla="*/ 0 h 724921"/>
              <a:gd name="connsiteX1" fmla="*/ 647700 w 647700"/>
              <a:gd name="connsiteY1" fmla="*/ 323850 h 724921"/>
              <a:gd name="connsiteX2" fmla="*/ 389117 w 647700"/>
              <a:gd name="connsiteY2" fmla="*/ 641121 h 724921"/>
              <a:gd name="connsiteX3" fmla="*/ 371421 w 647700"/>
              <a:gd name="connsiteY3" fmla="*/ 642905 h 724921"/>
              <a:gd name="connsiteX4" fmla="*/ 323851 w 647700"/>
              <a:gd name="connsiteY4" fmla="*/ 724921 h 724921"/>
              <a:gd name="connsiteX5" fmla="*/ 276281 w 647700"/>
              <a:gd name="connsiteY5" fmla="*/ 642905 h 724921"/>
              <a:gd name="connsiteX6" fmla="*/ 258583 w 647700"/>
              <a:gd name="connsiteY6" fmla="*/ 641121 h 724921"/>
              <a:gd name="connsiteX7" fmla="*/ 0 w 647700"/>
              <a:gd name="connsiteY7" fmla="*/ 323850 h 724921"/>
              <a:gd name="connsiteX8" fmla="*/ 323850 w 647700"/>
              <a:gd name="connsiteY8" fmla="*/ 0 h 724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7700" h="724921">
                <a:moveTo>
                  <a:pt x="323850" y="0"/>
                </a:moveTo>
                <a:cubicBezTo>
                  <a:pt x="502707" y="0"/>
                  <a:pt x="647700" y="144993"/>
                  <a:pt x="647700" y="323850"/>
                </a:cubicBezTo>
                <a:cubicBezTo>
                  <a:pt x="647700" y="480350"/>
                  <a:pt x="536690" y="610923"/>
                  <a:pt x="389117" y="641121"/>
                </a:cubicBezTo>
                <a:lnTo>
                  <a:pt x="371421" y="642905"/>
                </a:lnTo>
                <a:lnTo>
                  <a:pt x="323851" y="724921"/>
                </a:lnTo>
                <a:lnTo>
                  <a:pt x="276281" y="642905"/>
                </a:lnTo>
                <a:lnTo>
                  <a:pt x="258583" y="641121"/>
                </a:lnTo>
                <a:cubicBezTo>
                  <a:pt x="111010" y="610923"/>
                  <a:pt x="0" y="480350"/>
                  <a:pt x="0" y="323850"/>
                </a:cubicBezTo>
                <a:cubicBezTo>
                  <a:pt x="0" y="144993"/>
                  <a:pt x="144993" y="0"/>
                  <a:pt x="32385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7C9BDE4B-9D4E-CC69-E74B-5D1B1229FAD6}"/>
              </a:ext>
            </a:extLst>
          </p:cNvPr>
          <p:cNvSpPr/>
          <p:nvPr/>
        </p:nvSpPr>
        <p:spPr>
          <a:xfrm>
            <a:off x="3575050" y="1312069"/>
            <a:ext cx="647700" cy="724921"/>
          </a:xfrm>
          <a:custGeom>
            <a:avLst/>
            <a:gdLst>
              <a:gd name="connsiteX0" fmla="*/ 323850 w 647700"/>
              <a:gd name="connsiteY0" fmla="*/ 0 h 724921"/>
              <a:gd name="connsiteX1" fmla="*/ 647700 w 647700"/>
              <a:gd name="connsiteY1" fmla="*/ 323850 h 724921"/>
              <a:gd name="connsiteX2" fmla="*/ 389117 w 647700"/>
              <a:gd name="connsiteY2" fmla="*/ 641121 h 724921"/>
              <a:gd name="connsiteX3" fmla="*/ 371421 w 647700"/>
              <a:gd name="connsiteY3" fmla="*/ 642905 h 724921"/>
              <a:gd name="connsiteX4" fmla="*/ 323851 w 647700"/>
              <a:gd name="connsiteY4" fmla="*/ 724921 h 724921"/>
              <a:gd name="connsiteX5" fmla="*/ 276281 w 647700"/>
              <a:gd name="connsiteY5" fmla="*/ 642905 h 724921"/>
              <a:gd name="connsiteX6" fmla="*/ 258583 w 647700"/>
              <a:gd name="connsiteY6" fmla="*/ 641121 h 724921"/>
              <a:gd name="connsiteX7" fmla="*/ 0 w 647700"/>
              <a:gd name="connsiteY7" fmla="*/ 323850 h 724921"/>
              <a:gd name="connsiteX8" fmla="*/ 323850 w 647700"/>
              <a:gd name="connsiteY8" fmla="*/ 0 h 724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7700" h="724921">
                <a:moveTo>
                  <a:pt x="323850" y="0"/>
                </a:moveTo>
                <a:cubicBezTo>
                  <a:pt x="502707" y="0"/>
                  <a:pt x="647700" y="144993"/>
                  <a:pt x="647700" y="323850"/>
                </a:cubicBezTo>
                <a:cubicBezTo>
                  <a:pt x="647700" y="480350"/>
                  <a:pt x="536690" y="610923"/>
                  <a:pt x="389117" y="641121"/>
                </a:cubicBezTo>
                <a:lnTo>
                  <a:pt x="371421" y="642905"/>
                </a:lnTo>
                <a:lnTo>
                  <a:pt x="323851" y="724921"/>
                </a:lnTo>
                <a:lnTo>
                  <a:pt x="276281" y="642905"/>
                </a:lnTo>
                <a:lnTo>
                  <a:pt x="258583" y="641121"/>
                </a:lnTo>
                <a:cubicBezTo>
                  <a:pt x="111010" y="610923"/>
                  <a:pt x="0" y="480350"/>
                  <a:pt x="0" y="323850"/>
                </a:cubicBezTo>
                <a:cubicBezTo>
                  <a:pt x="0" y="144993"/>
                  <a:pt x="144993" y="0"/>
                  <a:pt x="32385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FC7EF567-84E2-363C-AC12-9EF0D3DCFAB8}"/>
              </a:ext>
            </a:extLst>
          </p:cNvPr>
          <p:cNvSpPr/>
          <p:nvPr/>
        </p:nvSpPr>
        <p:spPr>
          <a:xfrm>
            <a:off x="5772150" y="1220458"/>
            <a:ext cx="647700" cy="724921"/>
          </a:xfrm>
          <a:custGeom>
            <a:avLst/>
            <a:gdLst>
              <a:gd name="connsiteX0" fmla="*/ 323850 w 647700"/>
              <a:gd name="connsiteY0" fmla="*/ 0 h 724921"/>
              <a:gd name="connsiteX1" fmla="*/ 647700 w 647700"/>
              <a:gd name="connsiteY1" fmla="*/ 323850 h 724921"/>
              <a:gd name="connsiteX2" fmla="*/ 389117 w 647700"/>
              <a:gd name="connsiteY2" fmla="*/ 641121 h 724921"/>
              <a:gd name="connsiteX3" fmla="*/ 371421 w 647700"/>
              <a:gd name="connsiteY3" fmla="*/ 642905 h 724921"/>
              <a:gd name="connsiteX4" fmla="*/ 323851 w 647700"/>
              <a:gd name="connsiteY4" fmla="*/ 724921 h 724921"/>
              <a:gd name="connsiteX5" fmla="*/ 276281 w 647700"/>
              <a:gd name="connsiteY5" fmla="*/ 642905 h 724921"/>
              <a:gd name="connsiteX6" fmla="*/ 258583 w 647700"/>
              <a:gd name="connsiteY6" fmla="*/ 641121 h 724921"/>
              <a:gd name="connsiteX7" fmla="*/ 0 w 647700"/>
              <a:gd name="connsiteY7" fmla="*/ 323850 h 724921"/>
              <a:gd name="connsiteX8" fmla="*/ 323850 w 647700"/>
              <a:gd name="connsiteY8" fmla="*/ 0 h 724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7700" h="724921">
                <a:moveTo>
                  <a:pt x="323850" y="0"/>
                </a:moveTo>
                <a:cubicBezTo>
                  <a:pt x="502707" y="0"/>
                  <a:pt x="647700" y="144993"/>
                  <a:pt x="647700" y="323850"/>
                </a:cubicBezTo>
                <a:cubicBezTo>
                  <a:pt x="647700" y="480350"/>
                  <a:pt x="536690" y="610923"/>
                  <a:pt x="389117" y="641121"/>
                </a:cubicBezTo>
                <a:lnTo>
                  <a:pt x="371421" y="642905"/>
                </a:lnTo>
                <a:lnTo>
                  <a:pt x="323851" y="724921"/>
                </a:lnTo>
                <a:lnTo>
                  <a:pt x="276281" y="642905"/>
                </a:lnTo>
                <a:lnTo>
                  <a:pt x="258583" y="641121"/>
                </a:lnTo>
                <a:cubicBezTo>
                  <a:pt x="111010" y="610923"/>
                  <a:pt x="0" y="480350"/>
                  <a:pt x="0" y="323850"/>
                </a:cubicBezTo>
                <a:cubicBezTo>
                  <a:pt x="0" y="144993"/>
                  <a:pt x="144993" y="0"/>
                  <a:pt x="32385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BE29838C-E428-E19E-0C32-F7FB2490B98C}"/>
              </a:ext>
            </a:extLst>
          </p:cNvPr>
          <p:cNvSpPr/>
          <p:nvPr/>
        </p:nvSpPr>
        <p:spPr>
          <a:xfrm>
            <a:off x="7969250" y="1312069"/>
            <a:ext cx="647700" cy="724921"/>
          </a:xfrm>
          <a:custGeom>
            <a:avLst/>
            <a:gdLst>
              <a:gd name="connsiteX0" fmla="*/ 323850 w 647700"/>
              <a:gd name="connsiteY0" fmla="*/ 0 h 724921"/>
              <a:gd name="connsiteX1" fmla="*/ 647700 w 647700"/>
              <a:gd name="connsiteY1" fmla="*/ 323850 h 724921"/>
              <a:gd name="connsiteX2" fmla="*/ 389117 w 647700"/>
              <a:gd name="connsiteY2" fmla="*/ 641121 h 724921"/>
              <a:gd name="connsiteX3" fmla="*/ 371421 w 647700"/>
              <a:gd name="connsiteY3" fmla="*/ 642905 h 724921"/>
              <a:gd name="connsiteX4" fmla="*/ 323851 w 647700"/>
              <a:gd name="connsiteY4" fmla="*/ 724921 h 724921"/>
              <a:gd name="connsiteX5" fmla="*/ 276281 w 647700"/>
              <a:gd name="connsiteY5" fmla="*/ 642905 h 724921"/>
              <a:gd name="connsiteX6" fmla="*/ 258583 w 647700"/>
              <a:gd name="connsiteY6" fmla="*/ 641121 h 724921"/>
              <a:gd name="connsiteX7" fmla="*/ 0 w 647700"/>
              <a:gd name="connsiteY7" fmla="*/ 323850 h 724921"/>
              <a:gd name="connsiteX8" fmla="*/ 323850 w 647700"/>
              <a:gd name="connsiteY8" fmla="*/ 0 h 724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7700" h="724921">
                <a:moveTo>
                  <a:pt x="323850" y="0"/>
                </a:moveTo>
                <a:cubicBezTo>
                  <a:pt x="502707" y="0"/>
                  <a:pt x="647700" y="144993"/>
                  <a:pt x="647700" y="323850"/>
                </a:cubicBezTo>
                <a:cubicBezTo>
                  <a:pt x="647700" y="480350"/>
                  <a:pt x="536690" y="610923"/>
                  <a:pt x="389117" y="641121"/>
                </a:cubicBezTo>
                <a:lnTo>
                  <a:pt x="371421" y="642905"/>
                </a:lnTo>
                <a:lnTo>
                  <a:pt x="323851" y="724921"/>
                </a:lnTo>
                <a:lnTo>
                  <a:pt x="276281" y="642905"/>
                </a:lnTo>
                <a:lnTo>
                  <a:pt x="258583" y="641121"/>
                </a:lnTo>
                <a:cubicBezTo>
                  <a:pt x="111010" y="610923"/>
                  <a:pt x="0" y="480350"/>
                  <a:pt x="0" y="323850"/>
                </a:cubicBezTo>
                <a:cubicBezTo>
                  <a:pt x="0" y="144993"/>
                  <a:pt x="144993" y="0"/>
                  <a:pt x="32385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F6393099-57B8-C62A-8247-62C883BB5D58}"/>
              </a:ext>
            </a:extLst>
          </p:cNvPr>
          <p:cNvSpPr/>
          <p:nvPr/>
        </p:nvSpPr>
        <p:spPr>
          <a:xfrm>
            <a:off x="10166350" y="1527969"/>
            <a:ext cx="647700" cy="724921"/>
          </a:xfrm>
          <a:custGeom>
            <a:avLst/>
            <a:gdLst>
              <a:gd name="connsiteX0" fmla="*/ 323850 w 647700"/>
              <a:gd name="connsiteY0" fmla="*/ 0 h 724921"/>
              <a:gd name="connsiteX1" fmla="*/ 647700 w 647700"/>
              <a:gd name="connsiteY1" fmla="*/ 323850 h 724921"/>
              <a:gd name="connsiteX2" fmla="*/ 389117 w 647700"/>
              <a:gd name="connsiteY2" fmla="*/ 641121 h 724921"/>
              <a:gd name="connsiteX3" fmla="*/ 371421 w 647700"/>
              <a:gd name="connsiteY3" fmla="*/ 642905 h 724921"/>
              <a:gd name="connsiteX4" fmla="*/ 323851 w 647700"/>
              <a:gd name="connsiteY4" fmla="*/ 724921 h 724921"/>
              <a:gd name="connsiteX5" fmla="*/ 276281 w 647700"/>
              <a:gd name="connsiteY5" fmla="*/ 642905 h 724921"/>
              <a:gd name="connsiteX6" fmla="*/ 258583 w 647700"/>
              <a:gd name="connsiteY6" fmla="*/ 641121 h 724921"/>
              <a:gd name="connsiteX7" fmla="*/ 0 w 647700"/>
              <a:gd name="connsiteY7" fmla="*/ 323850 h 724921"/>
              <a:gd name="connsiteX8" fmla="*/ 323850 w 647700"/>
              <a:gd name="connsiteY8" fmla="*/ 0 h 724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7700" h="724921">
                <a:moveTo>
                  <a:pt x="323850" y="0"/>
                </a:moveTo>
                <a:cubicBezTo>
                  <a:pt x="502707" y="0"/>
                  <a:pt x="647700" y="144993"/>
                  <a:pt x="647700" y="323850"/>
                </a:cubicBezTo>
                <a:cubicBezTo>
                  <a:pt x="647700" y="480350"/>
                  <a:pt x="536690" y="610923"/>
                  <a:pt x="389117" y="641121"/>
                </a:cubicBezTo>
                <a:lnTo>
                  <a:pt x="371421" y="642905"/>
                </a:lnTo>
                <a:lnTo>
                  <a:pt x="323851" y="724921"/>
                </a:lnTo>
                <a:lnTo>
                  <a:pt x="276281" y="642905"/>
                </a:lnTo>
                <a:lnTo>
                  <a:pt x="258583" y="641121"/>
                </a:lnTo>
                <a:cubicBezTo>
                  <a:pt x="111010" y="610923"/>
                  <a:pt x="0" y="480350"/>
                  <a:pt x="0" y="323850"/>
                </a:cubicBezTo>
                <a:cubicBezTo>
                  <a:pt x="0" y="144993"/>
                  <a:pt x="144993" y="0"/>
                  <a:pt x="32385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49168A6-36FC-1EA0-9D97-92F07D4FB340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3.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问题反思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25509DB-E1D0-2167-174B-9486F3F2B71B}"/>
              </a:ext>
            </a:extLst>
          </p:cNvPr>
          <p:cNvSpPr txBox="1"/>
          <p:nvPr/>
        </p:nvSpPr>
        <p:spPr>
          <a:xfrm>
            <a:off x="1377949" y="1664807"/>
            <a:ext cx="64769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01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9164C28D-0387-38B2-2A77-3C9C88479C18}"/>
              </a:ext>
            </a:extLst>
          </p:cNvPr>
          <p:cNvSpPr txBox="1"/>
          <p:nvPr/>
        </p:nvSpPr>
        <p:spPr>
          <a:xfrm>
            <a:off x="3575051" y="1446123"/>
            <a:ext cx="64769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02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715F159-3E8D-EF16-48BE-AD5E5AD102C1}"/>
              </a:ext>
            </a:extLst>
          </p:cNvPr>
          <p:cNvSpPr txBox="1"/>
          <p:nvPr/>
        </p:nvSpPr>
        <p:spPr>
          <a:xfrm>
            <a:off x="5772153" y="1344763"/>
            <a:ext cx="64769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03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D590780-2594-04F5-AD31-77DD34976472}"/>
              </a:ext>
            </a:extLst>
          </p:cNvPr>
          <p:cNvSpPr txBox="1"/>
          <p:nvPr/>
        </p:nvSpPr>
        <p:spPr>
          <a:xfrm>
            <a:off x="7969255" y="1446123"/>
            <a:ext cx="64769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04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1FE26654-8D93-9D90-6BA0-27C774D99494}"/>
              </a:ext>
            </a:extLst>
          </p:cNvPr>
          <p:cNvSpPr txBox="1"/>
          <p:nvPr/>
        </p:nvSpPr>
        <p:spPr>
          <a:xfrm>
            <a:off x="10166357" y="1664807"/>
            <a:ext cx="64769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05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CF79D56-1E42-258B-E954-0D2A3CBC63A4}"/>
              </a:ext>
            </a:extLst>
          </p:cNvPr>
          <p:cNvSpPr txBox="1"/>
          <p:nvPr/>
        </p:nvSpPr>
        <p:spPr>
          <a:xfrm>
            <a:off x="564091" y="2583545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店面形象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AC0684B3-3F85-2E0D-2963-D1180CBD4642}"/>
              </a:ext>
            </a:extLst>
          </p:cNvPr>
          <p:cNvSpPr txBox="1"/>
          <p:nvPr/>
        </p:nvSpPr>
        <p:spPr>
          <a:xfrm>
            <a:off x="693141" y="3020002"/>
            <a:ext cx="2017314" cy="18440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店面的整体形象就是店铺的脸面，要让它每天给顾客干净整洁得体吸引的感觉，从它的前面路过就不想错过的感觉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037F29CC-D037-B30E-4E8A-0F533EC4A2C1}"/>
              </a:ext>
            </a:extLst>
          </p:cNvPr>
          <p:cNvSpPr txBox="1"/>
          <p:nvPr/>
        </p:nvSpPr>
        <p:spPr>
          <a:xfrm>
            <a:off x="2752699" y="2394858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店铺卫生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805BBA28-305F-BB2E-65A5-A86933EF869C}"/>
              </a:ext>
            </a:extLst>
          </p:cNvPr>
          <p:cNvSpPr txBox="1"/>
          <p:nvPr/>
        </p:nvSpPr>
        <p:spPr>
          <a:xfrm>
            <a:off x="2881749" y="2831315"/>
            <a:ext cx="2017314" cy="18440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店铺内部的卫生很重要，展示品和货柜决不能有灰尘，地板要光洁。具体的工作就是每天坚持仔细搞好清洁卫生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D1CAC84A-5797-586E-2EB4-5E337D4C42E8}"/>
              </a:ext>
            </a:extLst>
          </p:cNvPr>
          <p:cNvSpPr txBox="1"/>
          <p:nvPr/>
        </p:nvSpPr>
        <p:spPr>
          <a:xfrm>
            <a:off x="4960357" y="2278745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产品摆放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6B0922CA-95EA-31F9-4BFF-68CC77111362}"/>
              </a:ext>
            </a:extLst>
          </p:cNvPr>
          <p:cNvSpPr txBox="1"/>
          <p:nvPr/>
        </p:nvSpPr>
        <p:spPr>
          <a:xfrm>
            <a:off x="5089407" y="2715202"/>
            <a:ext cx="2017314" cy="12531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产品的摆放要美观，这样会不知觉的提高了产品的档次，还会让顾客一目了然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015B11BB-6C2B-F10F-2EE0-0E12143C5D28}"/>
              </a:ext>
            </a:extLst>
          </p:cNvPr>
          <p:cNvSpPr txBox="1"/>
          <p:nvPr/>
        </p:nvSpPr>
        <p:spPr>
          <a:xfrm>
            <a:off x="7129915" y="2394858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个人形象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9097C35C-BA31-B4CF-4535-1BDCFD9DAF01}"/>
              </a:ext>
            </a:extLst>
          </p:cNvPr>
          <p:cNvSpPr txBox="1"/>
          <p:nvPr/>
        </p:nvSpPr>
        <p:spPr>
          <a:xfrm>
            <a:off x="7258965" y="2831315"/>
            <a:ext cx="2017314" cy="12531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店员的个人形象妆容要得体，因为好的形象妆容销售的过程中更有说服力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9854CDF9-B62A-B7F3-2CAF-788F91C99190}"/>
              </a:ext>
            </a:extLst>
          </p:cNvPr>
          <p:cNvSpPr txBox="1"/>
          <p:nvPr/>
        </p:nvSpPr>
        <p:spPr>
          <a:xfrm>
            <a:off x="9318523" y="2583545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服务热情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ED0B34BA-4C43-F791-AB50-0F96FD6E1BA9}"/>
              </a:ext>
            </a:extLst>
          </p:cNvPr>
          <p:cNvSpPr txBox="1"/>
          <p:nvPr/>
        </p:nvSpPr>
        <p:spPr>
          <a:xfrm>
            <a:off x="9447573" y="3020002"/>
            <a:ext cx="2017314" cy="12531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我们热情的服务加上专业语言都很重要。没有什么人会拒绝你的热情的</a:t>
            </a:r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09E5EAB9-E227-B01F-B996-7E2EC3B9ACB8}"/>
              </a:ext>
            </a:extLst>
          </p:cNvPr>
          <p:cNvCxnSpPr>
            <a:cxnSpLocks/>
          </p:cNvCxnSpPr>
          <p:nvPr/>
        </p:nvCxnSpPr>
        <p:spPr>
          <a:xfrm>
            <a:off x="2778099" y="2518230"/>
            <a:ext cx="0" cy="22804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267E3A41-CA78-C9B9-646D-BAD8F236F1C8}"/>
              </a:ext>
            </a:extLst>
          </p:cNvPr>
          <p:cNvCxnSpPr>
            <a:cxnSpLocks/>
          </p:cNvCxnSpPr>
          <p:nvPr/>
        </p:nvCxnSpPr>
        <p:spPr>
          <a:xfrm>
            <a:off x="4976206" y="2391230"/>
            <a:ext cx="0" cy="22804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2FAE7680-815B-4331-C934-6CA7CD365C77}"/>
              </a:ext>
            </a:extLst>
          </p:cNvPr>
          <p:cNvCxnSpPr>
            <a:cxnSpLocks/>
          </p:cNvCxnSpPr>
          <p:nvPr/>
        </p:nvCxnSpPr>
        <p:spPr>
          <a:xfrm>
            <a:off x="7174313" y="2391230"/>
            <a:ext cx="0" cy="22804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9B3C9486-B384-E1A9-33AD-2338463F2BD5}"/>
              </a:ext>
            </a:extLst>
          </p:cNvPr>
          <p:cNvCxnSpPr>
            <a:cxnSpLocks/>
          </p:cNvCxnSpPr>
          <p:nvPr/>
        </p:nvCxnSpPr>
        <p:spPr>
          <a:xfrm>
            <a:off x="9372420" y="2518230"/>
            <a:ext cx="0" cy="22804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71">
            <a:extLst>
              <a:ext uri="{FF2B5EF4-FFF2-40B4-BE49-F238E27FC236}">
                <a16:creationId xmlns:a16="http://schemas.microsoft.com/office/drawing/2014/main" id="{69F2FD26-79BA-8C44-103C-6F12A2A516A4}"/>
              </a:ext>
            </a:extLst>
          </p:cNvPr>
          <p:cNvSpPr txBox="1"/>
          <p:nvPr/>
        </p:nvSpPr>
        <p:spPr>
          <a:xfrm>
            <a:off x="2368053" y="5752525"/>
            <a:ext cx="7455895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r">
              <a:defRPr sz="32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dirty="0"/>
              <a:t>MATTERS NEEDING ATTENTION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0047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F63CD014-B5AF-4454-4C34-E18D1DE17F85}"/>
              </a:ext>
            </a:extLst>
          </p:cNvPr>
          <p:cNvSpPr/>
          <p:nvPr/>
        </p:nvSpPr>
        <p:spPr>
          <a:xfrm rot="18900000">
            <a:off x="-1113669" y="-549034"/>
            <a:ext cx="7288492" cy="9567734"/>
          </a:xfrm>
          <a:custGeom>
            <a:avLst/>
            <a:gdLst>
              <a:gd name="connsiteX0" fmla="*/ 4849338 w 7288492"/>
              <a:gd name="connsiteY0" fmla="*/ 0 h 9567734"/>
              <a:gd name="connsiteX1" fmla="*/ 6898903 w 7288492"/>
              <a:gd name="connsiteY1" fmla="*/ 2049565 h 9567734"/>
              <a:gd name="connsiteX2" fmla="*/ 6919682 w 7288492"/>
              <a:gd name="connsiteY2" fmla="*/ 2105334 h 9567734"/>
              <a:gd name="connsiteX3" fmla="*/ 7288492 w 7288492"/>
              <a:gd name="connsiteY3" fmla="*/ 4316824 h 9567734"/>
              <a:gd name="connsiteX4" fmla="*/ 4847069 w 7288492"/>
              <a:gd name="connsiteY4" fmla="*/ 9470904 h 9567734"/>
              <a:gd name="connsiteX5" fmla="*/ 4718396 w 7288492"/>
              <a:gd name="connsiteY5" fmla="*/ 9567734 h 9567734"/>
              <a:gd name="connsiteX6" fmla="*/ 0 w 7288492"/>
              <a:gd name="connsiteY6" fmla="*/ 4849338 h 956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88492" h="9567734">
                <a:moveTo>
                  <a:pt x="4849338" y="0"/>
                </a:moveTo>
                <a:lnTo>
                  <a:pt x="6898903" y="2049565"/>
                </a:lnTo>
                <a:lnTo>
                  <a:pt x="6919682" y="2105334"/>
                </a:lnTo>
                <a:cubicBezTo>
                  <a:pt x="7158278" y="2794912"/>
                  <a:pt x="7288492" y="3539776"/>
                  <a:pt x="7288492" y="4316824"/>
                </a:cubicBezTo>
                <a:cubicBezTo>
                  <a:pt x="7288492" y="6425955"/>
                  <a:pt x="6329163" y="8297976"/>
                  <a:pt x="4847069" y="9470904"/>
                </a:cubicBezTo>
                <a:lnTo>
                  <a:pt x="4718396" y="9567734"/>
                </a:lnTo>
                <a:lnTo>
                  <a:pt x="0" y="4849338"/>
                </a:lnTo>
                <a:close/>
              </a:path>
            </a:pathLst>
          </a:custGeom>
          <a:blipFill dpi="0" rotWithShape="0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-194310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18E73E0-242A-2E90-BEA0-EF1C4C58723B}"/>
              </a:ext>
            </a:extLst>
          </p:cNvPr>
          <p:cNvSpPr/>
          <p:nvPr/>
        </p:nvSpPr>
        <p:spPr>
          <a:xfrm>
            <a:off x="3911600" y="765175"/>
            <a:ext cx="3403600" cy="4738746"/>
          </a:xfrm>
          <a:prstGeom prst="roundRect">
            <a:avLst>
              <a:gd name="adj" fmla="val 8067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D3CBC2D-C6F0-789F-3627-D856D01E373E}"/>
              </a:ext>
            </a:extLst>
          </p:cNvPr>
          <p:cNvSpPr/>
          <p:nvPr/>
        </p:nvSpPr>
        <p:spPr>
          <a:xfrm>
            <a:off x="7623414" y="1598554"/>
            <a:ext cx="3403600" cy="4738746"/>
          </a:xfrm>
          <a:prstGeom prst="roundRect">
            <a:avLst>
              <a:gd name="adj" fmla="val 8067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E8C63C4-0B33-6A21-203C-47A7860240AA}"/>
              </a:ext>
            </a:extLst>
          </p:cNvPr>
          <p:cNvSpPr/>
          <p:nvPr/>
        </p:nvSpPr>
        <p:spPr>
          <a:xfrm>
            <a:off x="4223489" y="1038225"/>
            <a:ext cx="735122" cy="735122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E778E46-E331-F716-D9E0-F3AC07953B39}"/>
              </a:ext>
            </a:extLst>
          </p:cNvPr>
          <p:cNvSpPr/>
          <p:nvPr/>
        </p:nvSpPr>
        <p:spPr>
          <a:xfrm>
            <a:off x="7952646" y="1964015"/>
            <a:ext cx="735122" cy="7351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: 圆顶角 19">
            <a:extLst>
              <a:ext uri="{FF2B5EF4-FFF2-40B4-BE49-F238E27FC236}">
                <a16:creationId xmlns:a16="http://schemas.microsoft.com/office/drawing/2014/main" id="{D0A99C4E-3FDA-4CEF-855A-93682059C4C8}"/>
              </a:ext>
            </a:extLst>
          </p:cNvPr>
          <p:cNvSpPr/>
          <p:nvPr/>
        </p:nvSpPr>
        <p:spPr>
          <a:xfrm rot="16200000">
            <a:off x="6657800" y="4516447"/>
            <a:ext cx="492364" cy="82243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: 圆顶角 20">
            <a:extLst>
              <a:ext uri="{FF2B5EF4-FFF2-40B4-BE49-F238E27FC236}">
                <a16:creationId xmlns:a16="http://schemas.microsoft.com/office/drawing/2014/main" id="{F5055E86-F01E-FEC6-F206-1304DEB9DEEA}"/>
              </a:ext>
            </a:extLst>
          </p:cNvPr>
          <p:cNvSpPr/>
          <p:nvPr/>
        </p:nvSpPr>
        <p:spPr>
          <a:xfrm rot="16200000">
            <a:off x="10369614" y="5214267"/>
            <a:ext cx="492364" cy="82243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5C363F4-F115-3845-9DE3-BD1D85A9496F}"/>
              </a:ext>
            </a:extLst>
          </p:cNvPr>
          <p:cNvSpPr txBox="1"/>
          <p:nvPr/>
        </p:nvSpPr>
        <p:spPr>
          <a:xfrm>
            <a:off x="3911600" y="2176517"/>
            <a:ext cx="2745136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r">
              <a:defRPr sz="32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sz="6000" dirty="0">
                <a:solidFill>
                  <a:schemeClr val="accent1"/>
                </a:solidFill>
              </a:rPr>
              <a:t>18792</a:t>
            </a:r>
            <a:endParaRPr lang="zh-CN" altLang="en-US" sz="6000" dirty="0">
              <a:solidFill>
                <a:schemeClr val="accent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E954F87-E44A-306F-9AA6-01A89F50F98B}"/>
              </a:ext>
            </a:extLst>
          </p:cNvPr>
          <p:cNvSpPr txBox="1"/>
          <p:nvPr/>
        </p:nvSpPr>
        <p:spPr>
          <a:xfrm>
            <a:off x="6404731" y="2684348"/>
            <a:ext cx="68273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万元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9347A27-0531-AA87-F417-485D0A5A98E5}"/>
              </a:ext>
            </a:extLst>
          </p:cNvPr>
          <p:cNvSpPr txBox="1"/>
          <p:nvPr/>
        </p:nvSpPr>
        <p:spPr>
          <a:xfrm>
            <a:off x="4211340" y="3305351"/>
            <a:ext cx="2876127" cy="66216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从销售业绩上看，我们的销售量较去年有了下滑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397D18-0C0F-E32F-DFCE-064F16964ADB}"/>
              </a:ext>
            </a:extLst>
          </p:cNvPr>
          <p:cNvSpPr txBox="1"/>
          <p:nvPr/>
        </p:nvSpPr>
        <p:spPr>
          <a:xfrm>
            <a:off x="4197808" y="4687605"/>
            <a:ext cx="1382351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r">
              <a:defRPr sz="32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en-US" altLang="zh-CN" sz="2800" b="0" dirty="0">
                <a:solidFill>
                  <a:schemeClr val="bg1">
                    <a:lumMod val="85000"/>
                  </a:schemeClr>
                </a:solidFill>
              </a:rPr>
              <a:t>20XX</a:t>
            </a:r>
            <a:endParaRPr lang="zh-CN" altLang="en-US" sz="2800" b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7421909-9251-712F-C494-75F1E7536B50}"/>
              </a:ext>
            </a:extLst>
          </p:cNvPr>
          <p:cNvSpPr txBox="1"/>
          <p:nvPr/>
        </p:nvSpPr>
        <p:spPr>
          <a:xfrm>
            <a:off x="7661513" y="2951857"/>
            <a:ext cx="2745136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r">
              <a:defRPr sz="32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pPr algn="ctr"/>
            <a:r>
              <a:rPr lang="en-US" altLang="zh-CN" sz="6000" dirty="0"/>
              <a:t>27542</a:t>
            </a:r>
            <a:endParaRPr lang="zh-CN" altLang="en-US" sz="60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8C3DA79-1BF8-B2C0-7CEF-40229F00245E}"/>
              </a:ext>
            </a:extLst>
          </p:cNvPr>
          <p:cNvSpPr txBox="1"/>
          <p:nvPr/>
        </p:nvSpPr>
        <p:spPr>
          <a:xfrm>
            <a:off x="10116544" y="3459688"/>
            <a:ext cx="682737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万元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9A04FCD-B697-7A19-841C-D7CF9109F9BA}"/>
              </a:ext>
            </a:extLst>
          </p:cNvPr>
          <p:cNvSpPr txBox="1"/>
          <p:nvPr/>
        </p:nvSpPr>
        <p:spPr>
          <a:xfrm>
            <a:off x="7923153" y="4080691"/>
            <a:ext cx="2876127" cy="66216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Normal" panose="020B0400000000000000" pitchFamily="34" charset="-122"/>
              </a:rPr>
              <a:t>从销售业绩上看，我们的销售量较去年有了下滑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BE48AE9-0952-6B97-13BC-8586AC844899}"/>
              </a:ext>
            </a:extLst>
          </p:cNvPr>
          <p:cNvSpPr txBox="1"/>
          <p:nvPr/>
        </p:nvSpPr>
        <p:spPr>
          <a:xfrm>
            <a:off x="7909621" y="5462945"/>
            <a:ext cx="1382351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 algn="r">
              <a:defRPr sz="3200" b="1">
                <a:solidFill>
                  <a:schemeClr val="bg1"/>
                </a:solidFill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en-US" altLang="zh-CN" sz="2800" b="0" dirty="0">
                <a:solidFill>
                  <a:schemeClr val="bg1">
                    <a:lumMod val="85000"/>
                  </a:schemeClr>
                </a:solidFill>
              </a:rPr>
              <a:t>20XX</a:t>
            </a:r>
            <a:endParaRPr lang="zh-CN" altLang="en-US" sz="2800" b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BA5C873-4418-27F3-367B-7D9179AED805}"/>
              </a:ext>
            </a:extLst>
          </p:cNvPr>
          <p:cNvSpPr txBox="1"/>
          <p:nvPr/>
        </p:nvSpPr>
        <p:spPr>
          <a:xfrm>
            <a:off x="6648647" y="4739524"/>
            <a:ext cx="64769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01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B046635-6606-F188-3D3F-094868D50C5D}"/>
              </a:ext>
            </a:extLst>
          </p:cNvPr>
          <p:cNvSpPr txBox="1"/>
          <p:nvPr/>
        </p:nvSpPr>
        <p:spPr>
          <a:xfrm>
            <a:off x="10379315" y="5425430"/>
            <a:ext cx="647699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02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9A0C3F60-3038-51C9-C782-59E8EAFC61BF}"/>
              </a:ext>
            </a:extLst>
          </p:cNvPr>
          <p:cNvSpPr/>
          <p:nvPr/>
        </p:nvSpPr>
        <p:spPr>
          <a:xfrm>
            <a:off x="4398281" y="1213018"/>
            <a:ext cx="385538" cy="385536"/>
          </a:xfrm>
          <a:custGeom>
            <a:avLst/>
            <a:gdLst>
              <a:gd name="connsiteX0" fmla="*/ 0 w 385538"/>
              <a:gd name="connsiteY0" fmla="*/ 0 h 385536"/>
              <a:gd name="connsiteX1" fmla="*/ 385538 w 385538"/>
              <a:gd name="connsiteY1" fmla="*/ 0 h 385536"/>
              <a:gd name="connsiteX2" fmla="*/ 385538 w 385538"/>
              <a:gd name="connsiteY2" fmla="*/ 385536 h 385536"/>
              <a:gd name="connsiteX3" fmla="*/ 0 w 385538"/>
              <a:gd name="connsiteY3" fmla="*/ 385536 h 38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538" h="385536">
                <a:moveTo>
                  <a:pt x="0" y="0"/>
                </a:moveTo>
                <a:lnTo>
                  <a:pt x="385538" y="0"/>
                </a:lnTo>
                <a:lnTo>
                  <a:pt x="385538" y="385536"/>
                </a:lnTo>
                <a:lnTo>
                  <a:pt x="0" y="385536"/>
                </a:lnTo>
                <a:close/>
              </a:path>
            </a:pathLst>
          </a:custGeom>
          <a:solidFill>
            <a:srgbClr val="FFFFFF">
              <a:alpha val="1000"/>
            </a:srgbClr>
          </a:solidFill>
          <a:ln w="7938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9ECC23E-F76D-0843-3EA0-F7B1FE3AD29F}"/>
              </a:ext>
            </a:extLst>
          </p:cNvPr>
          <p:cNvSpPr/>
          <p:nvPr/>
        </p:nvSpPr>
        <p:spPr>
          <a:xfrm>
            <a:off x="4462537" y="1277274"/>
            <a:ext cx="282855" cy="282781"/>
          </a:xfrm>
          <a:custGeom>
            <a:avLst/>
            <a:gdLst>
              <a:gd name="connsiteX0" fmla="*/ 274448 w 282855"/>
              <a:gd name="connsiteY0" fmla="*/ 170641 h 282781"/>
              <a:gd name="connsiteX1" fmla="*/ 170786 w 282855"/>
              <a:gd name="connsiteY1" fmla="*/ 274302 h 282781"/>
              <a:gd name="connsiteX2" fmla="*/ 150329 w 282855"/>
              <a:gd name="connsiteY2" fmla="*/ 282782 h 282781"/>
              <a:gd name="connsiteX3" fmla="*/ 129871 w 282855"/>
              <a:gd name="connsiteY3" fmla="*/ 274302 h 282781"/>
              <a:gd name="connsiteX4" fmla="*/ 0 w 282855"/>
              <a:gd name="connsiteY4" fmla="*/ 144576 h 282781"/>
              <a:gd name="connsiteX5" fmla="*/ 0 w 282855"/>
              <a:gd name="connsiteY5" fmla="*/ 0 h 282781"/>
              <a:gd name="connsiteX6" fmla="*/ 144577 w 282855"/>
              <a:gd name="connsiteY6" fmla="*/ 0 h 282781"/>
              <a:gd name="connsiteX7" fmla="*/ 274448 w 282855"/>
              <a:gd name="connsiteY7" fmla="*/ 129870 h 282781"/>
              <a:gd name="connsiteX8" fmla="*/ 274448 w 282855"/>
              <a:gd name="connsiteY8" fmla="*/ 170641 h 2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855" h="282781">
                <a:moveTo>
                  <a:pt x="274448" y="170641"/>
                </a:moveTo>
                <a:lnTo>
                  <a:pt x="170786" y="274302"/>
                </a:lnTo>
                <a:cubicBezTo>
                  <a:pt x="165363" y="279731"/>
                  <a:pt x="158003" y="282782"/>
                  <a:pt x="150329" y="282782"/>
                </a:cubicBezTo>
                <a:cubicBezTo>
                  <a:pt x="142654" y="282782"/>
                  <a:pt x="135295" y="279731"/>
                  <a:pt x="129871" y="274302"/>
                </a:cubicBezTo>
                <a:lnTo>
                  <a:pt x="0" y="144576"/>
                </a:lnTo>
                <a:lnTo>
                  <a:pt x="0" y="0"/>
                </a:lnTo>
                <a:lnTo>
                  <a:pt x="144577" y="0"/>
                </a:lnTo>
                <a:lnTo>
                  <a:pt x="274448" y="129870"/>
                </a:lnTo>
                <a:cubicBezTo>
                  <a:pt x="285659" y="141148"/>
                  <a:pt x="285659" y="159363"/>
                  <a:pt x="274448" y="170641"/>
                </a:cubicBezTo>
                <a:close/>
              </a:path>
            </a:pathLst>
          </a:custGeom>
          <a:noFill/>
          <a:ln w="31750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8C57B1EC-2853-A0E3-95F2-7B6685A779EA}"/>
              </a:ext>
            </a:extLst>
          </p:cNvPr>
          <p:cNvSpPr/>
          <p:nvPr/>
        </p:nvSpPr>
        <p:spPr>
          <a:xfrm>
            <a:off x="4526793" y="1341530"/>
            <a:ext cx="40160" cy="40160"/>
          </a:xfrm>
          <a:custGeom>
            <a:avLst/>
            <a:gdLst>
              <a:gd name="connsiteX0" fmla="*/ 20080 w 40160"/>
              <a:gd name="connsiteY0" fmla="*/ 40160 h 40160"/>
              <a:gd name="connsiteX1" fmla="*/ 40160 w 40160"/>
              <a:gd name="connsiteY1" fmla="*/ 20080 h 40160"/>
              <a:gd name="connsiteX2" fmla="*/ 20080 w 40160"/>
              <a:gd name="connsiteY2" fmla="*/ 0 h 40160"/>
              <a:gd name="connsiteX3" fmla="*/ 0 w 40160"/>
              <a:gd name="connsiteY3" fmla="*/ 20080 h 40160"/>
              <a:gd name="connsiteX4" fmla="*/ 20080 w 40160"/>
              <a:gd name="connsiteY4" fmla="*/ 40160 h 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60" h="40160">
                <a:moveTo>
                  <a:pt x="20080" y="40160"/>
                </a:moveTo>
                <a:cubicBezTo>
                  <a:pt x="31170" y="40160"/>
                  <a:pt x="40160" y="31170"/>
                  <a:pt x="40160" y="20080"/>
                </a:cubicBezTo>
                <a:cubicBezTo>
                  <a:pt x="40160" y="8990"/>
                  <a:pt x="31170" y="0"/>
                  <a:pt x="20080" y="0"/>
                </a:cubicBezTo>
                <a:cubicBezTo>
                  <a:pt x="8990" y="0"/>
                  <a:pt x="0" y="8990"/>
                  <a:pt x="0" y="20080"/>
                </a:cubicBezTo>
                <a:cubicBezTo>
                  <a:pt x="0" y="31170"/>
                  <a:pt x="8990" y="40160"/>
                  <a:pt x="20080" y="40160"/>
                </a:cubicBez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82B83AD5-D4C6-79AE-3271-40D01468E092}"/>
              </a:ext>
            </a:extLst>
          </p:cNvPr>
          <p:cNvSpPr/>
          <p:nvPr/>
        </p:nvSpPr>
        <p:spPr>
          <a:xfrm>
            <a:off x="8138882" y="2168691"/>
            <a:ext cx="385538" cy="385536"/>
          </a:xfrm>
          <a:custGeom>
            <a:avLst/>
            <a:gdLst>
              <a:gd name="connsiteX0" fmla="*/ 0 w 385538"/>
              <a:gd name="connsiteY0" fmla="*/ 0 h 385536"/>
              <a:gd name="connsiteX1" fmla="*/ 385538 w 385538"/>
              <a:gd name="connsiteY1" fmla="*/ 0 h 385536"/>
              <a:gd name="connsiteX2" fmla="*/ 385538 w 385538"/>
              <a:gd name="connsiteY2" fmla="*/ 385536 h 385536"/>
              <a:gd name="connsiteX3" fmla="*/ 0 w 385538"/>
              <a:gd name="connsiteY3" fmla="*/ 385536 h 38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538" h="385536">
                <a:moveTo>
                  <a:pt x="0" y="0"/>
                </a:moveTo>
                <a:lnTo>
                  <a:pt x="385538" y="0"/>
                </a:lnTo>
                <a:lnTo>
                  <a:pt x="385538" y="385536"/>
                </a:lnTo>
                <a:lnTo>
                  <a:pt x="0" y="385536"/>
                </a:lnTo>
                <a:close/>
              </a:path>
            </a:pathLst>
          </a:custGeom>
          <a:solidFill>
            <a:srgbClr val="FFFFFF">
              <a:alpha val="1000"/>
            </a:srgbClr>
          </a:solidFill>
          <a:ln w="31750" cap="flat">
            <a:noFill/>
            <a:prstDash val="solid"/>
            <a:round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31" name="图形 11">
            <a:extLst>
              <a:ext uri="{FF2B5EF4-FFF2-40B4-BE49-F238E27FC236}">
                <a16:creationId xmlns:a16="http://schemas.microsoft.com/office/drawing/2014/main" id="{A41FB45D-7932-C0F7-3498-203EE7354ED0}"/>
              </a:ext>
            </a:extLst>
          </p:cNvPr>
          <p:cNvGrpSpPr/>
          <p:nvPr/>
        </p:nvGrpSpPr>
        <p:grpSpPr>
          <a:xfrm>
            <a:off x="8171010" y="2200819"/>
            <a:ext cx="321281" cy="305216"/>
            <a:chOff x="8171010" y="2200819"/>
            <a:chExt cx="321281" cy="305216"/>
          </a:xfrm>
          <a:noFill/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6AD0A231-5692-0A9B-B526-4C7F4880B219}"/>
                </a:ext>
              </a:extLst>
            </p:cNvPr>
            <p:cNvSpPr/>
            <p:nvPr/>
          </p:nvSpPr>
          <p:spPr>
            <a:xfrm>
              <a:off x="8235266" y="2200819"/>
              <a:ext cx="192769" cy="208832"/>
            </a:xfrm>
            <a:custGeom>
              <a:avLst/>
              <a:gdLst>
                <a:gd name="connsiteX0" fmla="*/ 96389 w 192769"/>
                <a:gd name="connsiteY0" fmla="*/ 208836 h 208832"/>
                <a:gd name="connsiteX1" fmla="*/ 192773 w 192769"/>
                <a:gd name="connsiteY1" fmla="*/ 109617 h 208832"/>
                <a:gd name="connsiteX2" fmla="*/ 192773 w 192769"/>
                <a:gd name="connsiteY2" fmla="*/ 4 h 208832"/>
                <a:gd name="connsiteX3" fmla="*/ 4 w 192769"/>
                <a:gd name="connsiteY3" fmla="*/ 4 h 208832"/>
                <a:gd name="connsiteX4" fmla="*/ 4 w 192769"/>
                <a:gd name="connsiteY4" fmla="*/ 109617 h 208832"/>
                <a:gd name="connsiteX5" fmla="*/ 96389 w 192769"/>
                <a:gd name="connsiteY5" fmla="*/ 208836 h 208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769" h="208832">
                  <a:moveTo>
                    <a:pt x="96389" y="208836"/>
                  </a:moveTo>
                  <a:cubicBezTo>
                    <a:pt x="149620" y="208836"/>
                    <a:pt x="192773" y="164414"/>
                    <a:pt x="192773" y="109617"/>
                  </a:cubicBezTo>
                  <a:lnTo>
                    <a:pt x="192773" y="4"/>
                  </a:lnTo>
                  <a:lnTo>
                    <a:pt x="4" y="4"/>
                  </a:lnTo>
                  <a:lnTo>
                    <a:pt x="4" y="109617"/>
                  </a:lnTo>
                  <a:cubicBezTo>
                    <a:pt x="4" y="164414"/>
                    <a:pt x="43157" y="208836"/>
                    <a:pt x="96389" y="208836"/>
                  </a:cubicBezTo>
                  <a:close/>
                </a:path>
              </a:pathLst>
            </a:custGeom>
            <a:noFill/>
            <a:ln w="31750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9825075E-BF3A-76AA-6DD5-E2FAD855C60B}"/>
                </a:ext>
              </a:extLst>
            </p:cNvPr>
            <p:cNvSpPr/>
            <p:nvPr/>
          </p:nvSpPr>
          <p:spPr>
            <a:xfrm>
              <a:off x="8171010" y="2257043"/>
              <a:ext cx="64256" cy="80320"/>
            </a:xfrm>
            <a:custGeom>
              <a:avLst/>
              <a:gdLst>
                <a:gd name="connsiteX0" fmla="*/ 64260 w 64256"/>
                <a:gd name="connsiteY0" fmla="*/ 80324 h 80320"/>
                <a:gd name="connsiteX1" fmla="*/ 64260 w 64256"/>
                <a:gd name="connsiteY1" fmla="*/ 4 h 80320"/>
                <a:gd name="connsiteX2" fmla="*/ 4 w 64256"/>
                <a:gd name="connsiteY2" fmla="*/ 4 h 80320"/>
                <a:gd name="connsiteX3" fmla="*/ 64260 w 64256"/>
                <a:gd name="connsiteY3" fmla="*/ 80324 h 8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56" h="80320">
                  <a:moveTo>
                    <a:pt x="64260" y="80324"/>
                  </a:moveTo>
                  <a:lnTo>
                    <a:pt x="64260" y="4"/>
                  </a:lnTo>
                  <a:lnTo>
                    <a:pt x="4" y="4"/>
                  </a:lnTo>
                  <a:cubicBezTo>
                    <a:pt x="4" y="53551"/>
                    <a:pt x="32132" y="80324"/>
                    <a:pt x="64260" y="80324"/>
                  </a:cubicBezTo>
                  <a:close/>
                </a:path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65D11A57-140F-141D-78C8-E8DE07026037}"/>
                </a:ext>
              </a:extLst>
            </p:cNvPr>
            <p:cNvSpPr/>
            <p:nvPr/>
          </p:nvSpPr>
          <p:spPr>
            <a:xfrm>
              <a:off x="8428035" y="2257043"/>
              <a:ext cx="64256" cy="80320"/>
            </a:xfrm>
            <a:custGeom>
              <a:avLst/>
              <a:gdLst>
                <a:gd name="connsiteX0" fmla="*/ 4 w 64256"/>
                <a:gd name="connsiteY0" fmla="*/ 80324 h 80320"/>
                <a:gd name="connsiteX1" fmla="*/ 4 w 64256"/>
                <a:gd name="connsiteY1" fmla="*/ 4 h 80320"/>
                <a:gd name="connsiteX2" fmla="*/ 64260 w 64256"/>
                <a:gd name="connsiteY2" fmla="*/ 4 h 80320"/>
                <a:gd name="connsiteX3" fmla="*/ 4 w 64256"/>
                <a:gd name="connsiteY3" fmla="*/ 80324 h 8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56" h="80320">
                  <a:moveTo>
                    <a:pt x="4" y="80324"/>
                  </a:moveTo>
                  <a:lnTo>
                    <a:pt x="4" y="4"/>
                  </a:lnTo>
                  <a:lnTo>
                    <a:pt x="64260" y="4"/>
                  </a:lnTo>
                  <a:cubicBezTo>
                    <a:pt x="64260" y="53551"/>
                    <a:pt x="32132" y="80324"/>
                    <a:pt x="4" y="80324"/>
                  </a:cubicBezTo>
                  <a:close/>
                </a:path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425D5F4F-BF03-683B-5E26-0DAA0681E56A}"/>
                </a:ext>
              </a:extLst>
            </p:cNvPr>
            <p:cNvSpPr/>
            <p:nvPr/>
          </p:nvSpPr>
          <p:spPr>
            <a:xfrm>
              <a:off x="8331651" y="2425715"/>
              <a:ext cx="8032" cy="32128"/>
            </a:xfrm>
            <a:custGeom>
              <a:avLst/>
              <a:gdLst>
                <a:gd name="connsiteX0" fmla="*/ 4 w 8032"/>
                <a:gd name="connsiteY0" fmla="*/ 4 h 32128"/>
                <a:gd name="connsiteX1" fmla="*/ 4 w 8032"/>
                <a:gd name="connsiteY1" fmla="*/ 32132 h 3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32" h="32128">
                  <a:moveTo>
                    <a:pt x="4" y="4"/>
                  </a:moveTo>
                  <a:lnTo>
                    <a:pt x="4" y="32132"/>
                  </a:lnTo>
                </a:path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627D7210-903D-7E32-1E9D-24BE7E6BE42A}"/>
                </a:ext>
              </a:extLst>
            </p:cNvPr>
            <p:cNvSpPr/>
            <p:nvPr/>
          </p:nvSpPr>
          <p:spPr>
            <a:xfrm>
              <a:off x="8259362" y="2457843"/>
              <a:ext cx="144576" cy="48192"/>
            </a:xfrm>
            <a:custGeom>
              <a:avLst/>
              <a:gdLst>
                <a:gd name="connsiteX0" fmla="*/ 4 w 144576"/>
                <a:gd name="connsiteY0" fmla="*/ 48196 h 48192"/>
                <a:gd name="connsiteX1" fmla="*/ 29643 w 144576"/>
                <a:gd name="connsiteY1" fmla="*/ 4 h 48192"/>
                <a:gd name="connsiteX2" fmla="*/ 112794 w 144576"/>
                <a:gd name="connsiteY2" fmla="*/ 4 h 48192"/>
                <a:gd name="connsiteX3" fmla="*/ 144581 w 144576"/>
                <a:gd name="connsiteY3" fmla="*/ 48196 h 4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576" h="48192">
                  <a:moveTo>
                    <a:pt x="4" y="48196"/>
                  </a:moveTo>
                  <a:lnTo>
                    <a:pt x="29643" y="4"/>
                  </a:lnTo>
                  <a:lnTo>
                    <a:pt x="112794" y="4"/>
                  </a:lnTo>
                  <a:lnTo>
                    <a:pt x="144581" y="48196"/>
                  </a:lnTo>
                  <a:close/>
                </a:path>
              </a:pathLst>
            </a:custGeom>
            <a:noFill/>
            <a:ln w="31750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28963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CF8D5E8-E2EC-4D40-3F98-2EDB176723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EFF8598-08B0-C519-B2BD-37F22D008BA3}"/>
              </a:ext>
            </a:extLst>
          </p:cNvPr>
          <p:cNvSpPr txBox="1"/>
          <p:nvPr/>
        </p:nvSpPr>
        <p:spPr>
          <a:xfrm>
            <a:off x="227533" y="-1035408"/>
            <a:ext cx="3545486" cy="92486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9500" b="1" i="0" u="none" strike="noStrike" kern="1200" cap="none" spc="0" normalizeH="0" baseline="0" noProof="0" dirty="0">
                <a:ln>
                  <a:gradFill>
                    <a:gsLst>
                      <a:gs pos="0">
                        <a:prstClr val="white"/>
                      </a:gs>
                      <a:gs pos="83000">
                        <a:prstClr val="white">
                          <a:alpha val="0"/>
                        </a:prstClr>
                      </a:gs>
                    </a:gsLst>
                    <a:lin ang="5400000" scaled="1"/>
                  </a:gradFill>
                </a:ln>
                <a:noFill/>
                <a:effectLst/>
                <a:uLnTx/>
                <a:uFillTx/>
                <a:latin typeface="Arial"/>
                <a:ea typeface="思源黑体 CN Normal"/>
                <a:cs typeface="+mn-cs"/>
              </a:rPr>
              <a:t>4</a:t>
            </a:r>
            <a:endParaRPr kumimoji="0" lang="zh-CN" altLang="en-US" sz="59500" b="1" i="0" u="none" strike="noStrike" kern="1200" cap="none" spc="0" normalizeH="0" baseline="0" noProof="0" dirty="0">
              <a:ln>
                <a:gradFill>
                  <a:gsLst>
                    <a:gs pos="0">
                      <a:prstClr val="white"/>
                    </a:gs>
                    <a:gs pos="83000">
                      <a:prstClr val="white">
                        <a:alpha val="0"/>
                      </a:prstClr>
                    </a:gs>
                  </a:gsLst>
                  <a:lin ang="5400000" scaled="1"/>
                </a:gradFill>
              </a:ln>
              <a:noFill/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3D235F6-F4E1-CA11-D065-28311F0C3AAD}"/>
              </a:ext>
            </a:extLst>
          </p:cNvPr>
          <p:cNvSpPr txBox="1"/>
          <p:nvPr/>
        </p:nvSpPr>
        <p:spPr>
          <a:xfrm>
            <a:off x="2285305" y="2462732"/>
            <a:ext cx="6703216" cy="1015663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17500" sx="102000" sy="102000" algn="ctr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思源黑体 CN Bold"/>
                <a:ea typeface="思源黑体 CN Bold"/>
                <a:cs typeface="+mn-cs"/>
              </a:rPr>
              <a:t>未来计划</a:t>
            </a:r>
          </a:p>
        </p:txBody>
      </p:sp>
      <p:sp>
        <p:nvSpPr>
          <p:cNvPr id="53" name="圆: 空心 52">
            <a:extLst>
              <a:ext uri="{FF2B5EF4-FFF2-40B4-BE49-F238E27FC236}">
                <a16:creationId xmlns:a16="http://schemas.microsoft.com/office/drawing/2014/main" id="{BFA4CEBD-2447-B05A-5810-FAFAFF09A702}"/>
              </a:ext>
            </a:extLst>
          </p:cNvPr>
          <p:cNvSpPr/>
          <p:nvPr/>
        </p:nvSpPr>
        <p:spPr>
          <a:xfrm flipV="1">
            <a:off x="6965428" y="3055294"/>
            <a:ext cx="301412" cy="301412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EBA7AC9-FB7A-E47C-E2BB-467F22975F39}"/>
              </a:ext>
            </a:extLst>
          </p:cNvPr>
          <p:cNvSpPr txBox="1"/>
          <p:nvPr/>
        </p:nvSpPr>
        <p:spPr>
          <a:xfrm rot="5400000">
            <a:off x="9814852" y="4501506"/>
            <a:ext cx="3736151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4800" b="1">
                <a:ln>
                  <a:solidFill>
                    <a:schemeClr val="bg1">
                      <a:alpha val="18000"/>
                    </a:schemeClr>
                  </a:solidFill>
                </a:ln>
                <a:noFill/>
                <a:latin typeface="+mj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solidFill>
                    <a:prstClr val="white">
                      <a:alpha val="18000"/>
                    </a:prstClr>
                  </a:solidFill>
                </a:ln>
                <a:noFill/>
                <a:effectLst/>
                <a:uLnTx/>
                <a:uFillTx/>
                <a:latin typeface="Arial"/>
                <a:ea typeface="思源黑体 CN Normal"/>
                <a:cs typeface="+mn-cs"/>
              </a:rPr>
              <a:t>FOUR</a:t>
            </a:r>
            <a:endParaRPr kumimoji="0" lang="zh-CN" altLang="en-US" sz="8800" b="1" i="0" u="none" strike="noStrike" kern="1200" cap="none" spc="0" normalizeH="0" baseline="0" noProof="0" dirty="0">
              <a:ln>
                <a:solidFill>
                  <a:prstClr val="white">
                    <a:alpha val="18000"/>
                  </a:prstClr>
                </a:solidFill>
              </a:ln>
              <a:noFill/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0B732279-5365-C770-2DD2-467AD14AF5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819" r="48095"/>
          <a:stretch>
            <a:fillRect/>
          </a:stretch>
        </p:blipFill>
        <p:spPr>
          <a:xfrm>
            <a:off x="7983319" y="0"/>
            <a:ext cx="4208681" cy="3987791"/>
          </a:xfrm>
          <a:custGeom>
            <a:avLst/>
            <a:gdLst>
              <a:gd name="connsiteX0" fmla="*/ 0 w 4208681"/>
              <a:gd name="connsiteY0" fmla="*/ 0 h 3987791"/>
              <a:gd name="connsiteX1" fmla="*/ 4208681 w 4208681"/>
              <a:gd name="connsiteY1" fmla="*/ 0 h 3987791"/>
              <a:gd name="connsiteX2" fmla="*/ 4208681 w 4208681"/>
              <a:gd name="connsiteY2" fmla="*/ 3987791 h 3987791"/>
              <a:gd name="connsiteX3" fmla="*/ 0 w 4208681"/>
              <a:gd name="connsiteY3" fmla="*/ 3987791 h 398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681" h="3987791">
                <a:moveTo>
                  <a:pt x="0" y="0"/>
                </a:moveTo>
                <a:lnTo>
                  <a:pt x="4208681" y="0"/>
                </a:lnTo>
                <a:lnTo>
                  <a:pt x="4208681" y="3987791"/>
                </a:lnTo>
                <a:lnTo>
                  <a:pt x="0" y="3987791"/>
                </a:lnTo>
                <a:close/>
              </a:path>
            </a:pathLst>
          </a:cu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06F2ECBD-98AE-33C1-DBBA-08F94CB678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12" b="16766"/>
          <a:stretch>
            <a:fillRect/>
          </a:stretch>
        </p:blipFill>
        <p:spPr>
          <a:xfrm>
            <a:off x="0" y="1240649"/>
            <a:ext cx="3110387" cy="5617351"/>
          </a:xfrm>
          <a:custGeom>
            <a:avLst/>
            <a:gdLst>
              <a:gd name="connsiteX0" fmla="*/ 0 w 3110387"/>
              <a:gd name="connsiteY0" fmla="*/ 0 h 5617351"/>
              <a:gd name="connsiteX1" fmla="*/ 3110387 w 3110387"/>
              <a:gd name="connsiteY1" fmla="*/ 0 h 5617351"/>
              <a:gd name="connsiteX2" fmla="*/ 3110387 w 3110387"/>
              <a:gd name="connsiteY2" fmla="*/ 5617351 h 5617351"/>
              <a:gd name="connsiteX3" fmla="*/ 0 w 3110387"/>
              <a:gd name="connsiteY3" fmla="*/ 5617351 h 561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0387" h="5617351">
                <a:moveTo>
                  <a:pt x="0" y="0"/>
                </a:moveTo>
                <a:lnTo>
                  <a:pt x="3110387" y="0"/>
                </a:lnTo>
                <a:lnTo>
                  <a:pt x="3110387" y="5617351"/>
                </a:lnTo>
                <a:lnTo>
                  <a:pt x="0" y="5617351"/>
                </a:lnTo>
                <a:close/>
              </a:path>
            </a:pathLst>
          </a:cu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EE3ED100-E308-0BA1-0AA1-FD57F6E30B71}"/>
              </a:ext>
            </a:extLst>
          </p:cNvPr>
          <p:cNvGrpSpPr/>
          <p:nvPr/>
        </p:nvGrpSpPr>
        <p:grpSpPr>
          <a:xfrm>
            <a:off x="3818954" y="5984746"/>
            <a:ext cx="7322606" cy="807640"/>
            <a:chOff x="3818954" y="5179617"/>
            <a:chExt cx="7322606" cy="807640"/>
          </a:xfrm>
        </p:grpSpPr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0BDAF951-98AE-775D-C435-4FB62D20C735}"/>
                </a:ext>
              </a:extLst>
            </p:cNvPr>
            <p:cNvCxnSpPr>
              <a:cxnSpLocks/>
            </p:cNvCxnSpPr>
            <p:nvPr/>
          </p:nvCxnSpPr>
          <p:spPr>
            <a:xfrm>
              <a:off x="3818954" y="5581650"/>
              <a:ext cx="712067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弧形 62">
              <a:extLst>
                <a:ext uri="{FF2B5EF4-FFF2-40B4-BE49-F238E27FC236}">
                  <a16:creationId xmlns:a16="http://schemas.microsoft.com/office/drawing/2014/main" id="{5607BB60-C646-DD4C-0B58-A8E078031EF9}"/>
                </a:ext>
              </a:extLst>
            </p:cNvPr>
            <p:cNvSpPr/>
            <p:nvPr/>
          </p:nvSpPr>
          <p:spPr>
            <a:xfrm flipH="1">
              <a:off x="10737700" y="5583397"/>
              <a:ext cx="403860" cy="403860"/>
            </a:xfrm>
            <a:prstGeom prst="arc">
              <a:avLst>
                <a:gd name="adj1" fmla="val 16200000"/>
                <a:gd name="adj2" fmla="val 19967431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弧形 63">
              <a:extLst>
                <a:ext uri="{FF2B5EF4-FFF2-40B4-BE49-F238E27FC236}">
                  <a16:creationId xmlns:a16="http://schemas.microsoft.com/office/drawing/2014/main" id="{EB00E221-5ACF-7AF7-7B21-ADC425E1A058}"/>
                </a:ext>
              </a:extLst>
            </p:cNvPr>
            <p:cNvSpPr/>
            <p:nvPr/>
          </p:nvSpPr>
          <p:spPr>
            <a:xfrm flipH="1" flipV="1">
              <a:off x="10737700" y="5179617"/>
              <a:ext cx="403860" cy="403860"/>
            </a:xfrm>
            <a:prstGeom prst="arc">
              <a:avLst>
                <a:gd name="adj1" fmla="val 16200000"/>
                <a:gd name="adj2" fmla="val 19982209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D247A3B1-EE88-BDD9-9C1B-356365D8EE4A}"/>
              </a:ext>
            </a:extLst>
          </p:cNvPr>
          <p:cNvSpPr txBox="1"/>
          <p:nvPr/>
        </p:nvSpPr>
        <p:spPr>
          <a:xfrm>
            <a:off x="4048177" y="3588935"/>
            <a:ext cx="3810571" cy="66345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下一步将怎样计划，发扬成绩，准备取得什么样的新成就</a:t>
            </a:r>
          </a:p>
        </p:txBody>
      </p:sp>
    </p:spTree>
    <p:extLst>
      <p:ext uri="{BB962C8B-B14F-4D97-AF65-F5344CB8AC3E}">
        <p14:creationId xmlns:p14="http://schemas.microsoft.com/office/powerpoint/2010/main" val="817917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F8F43BCF-4B4A-892D-5E1C-1E23A0087AE2}"/>
              </a:ext>
            </a:extLst>
          </p:cNvPr>
          <p:cNvSpPr/>
          <p:nvPr/>
        </p:nvSpPr>
        <p:spPr>
          <a:xfrm rot="18900000">
            <a:off x="6372153" y="1124628"/>
            <a:ext cx="8294346" cy="6135371"/>
          </a:xfrm>
          <a:custGeom>
            <a:avLst/>
            <a:gdLst>
              <a:gd name="connsiteX0" fmla="*/ 7719799 w 8294346"/>
              <a:gd name="connsiteY0" fmla="*/ 711486 h 6135371"/>
              <a:gd name="connsiteX1" fmla="*/ 8294346 w 8294346"/>
              <a:gd name="connsiteY1" fmla="*/ 1286032 h 6135371"/>
              <a:gd name="connsiteX2" fmla="*/ 3445008 w 8294346"/>
              <a:gd name="connsiteY2" fmla="*/ 6135371 h 6135371"/>
              <a:gd name="connsiteX3" fmla="*/ 0 w 8294346"/>
              <a:gd name="connsiteY3" fmla="*/ 2690363 h 6135371"/>
              <a:gd name="connsiteX4" fmla="*/ 71759 w 8294346"/>
              <a:gd name="connsiteY4" fmla="*/ 2583578 h 6135371"/>
              <a:gd name="connsiteX5" fmla="*/ 4942249 w 8294346"/>
              <a:gd name="connsiteY5" fmla="*/ 0 h 6135371"/>
              <a:gd name="connsiteX6" fmla="*/ 7577299 w 8294346"/>
              <a:gd name="connsiteY6" fmla="*/ 634252 h 613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94346" h="6135371">
                <a:moveTo>
                  <a:pt x="7719799" y="711486"/>
                </a:moveTo>
                <a:lnTo>
                  <a:pt x="8294346" y="1286032"/>
                </a:lnTo>
                <a:lnTo>
                  <a:pt x="3445008" y="6135371"/>
                </a:lnTo>
                <a:lnTo>
                  <a:pt x="0" y="2690363"/>
                </a:lnTo>
                <a:lnTo>
                  <a:pt x="71759" y="2583578"/>
                </a:lnTo>
                <a:cubicBezTo>
                  <a:pt x="1180149" y="1015187"/>
                  <a:pt x="2949167" y="0"/>
                  <a:pt x="4942249" y="0"/>
                </a:cubicBezTo>
                <a:cubicBezTo>
                  <a:pt x="5886340" y="0"/>
                  <a:pt x="6780157" y="227784"/>
                  <a:pt x="7577299" y="634252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AEB221DF-B174-08CA-DB5D-1D1C63E83A6C}"/>
              </a:ext>
            </a:extLst>
          </p:cNvPr>
          <p:cNvSpPr/>
          <p:nvPr/>
        </p:nvSpPr>
        <p:spPr>
          <a:xfrm>
            <a:off x="4326193" y="990600"/>
            <a:ext cx="3539613" cy="5018343"/>
          </a:xfrm>
          <a:prstGeom prst="roundRect">
            <a:avLst>
              <a:gd name="adj" fmla="val 5400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5C3B37E-75C5-4E79-D23C-2D50EB09EF4A}"/>
              </a:ext>
            </a:extLst>
          </p:cNvPr>
          <p:cNvSpPr/>
          <p:nvPr/>
        </p:nvSpPr>
        <p:spPr>
          <a:xfrm>
            <a:off x="8154187" y="990600"/>
            <a:ext cx="3539613" cy="5018343"/>
          </a:xfrm>
          <a:prstGeom prst="roundRect">
            <a:avLst>
              <a:gd name="adj" fmla="val 5400"/>
            </a:avLst>
          </a:prstGeom>
          <a:solidFill>
            <a:schemeClr val="bg1"/>
          </a:solidFill>
          <a:ln>
            <a:noFill/>
          </a:ln>
          <a:effectLst>
            <a:outerShdw blurRad="520700" dist="165100" dir="5400000" sx="96000" sy="96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圆: 空心 12">
            <a:extLst>
              <a:ext uri="{FF2B5EF4-FFF2-40B4-BE49-F238E27FC236}">
                <a16:creationId xmlns:a16="http://schemas.microsoft.com/office/drawing/2014/main" id="{85F43845-D6AB-7B58-FF67-EF397EA49DFC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pic>
        <p:nvPicPr>
          <p:cNvPr id="3" name="图片 2" descr="桌子上放着笔记本电脑的人&#10;&#10;低可信度描述已自动生成">
            <a:extLst>
              <a:ext uri="{FF2B5EF4-FFF2-40B4-BE49-F238E27FC236}">
                <a16:creationId xmlns:a16="http://schemas.microsoft.com/office/drawing/2014/main" id="{80C2EA47-B0B0-C0B6-D156-C52ED9BCD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37" t="3385" r="31"/>
          <a:stretch/>
        </p:blipFill>
        <p:spPr>
          <a:xfrm>
            <a:off x="4326193" y="990600"/>
            <a:ext cx="3539614" cy="4040074"/>
          </a:xfrm>
          <a:prstGeom prst="round2SameRect">
            <a:avLst>
              <a:gd name="adj1" fmla="val 2889"/>
              <a:gd name="adj2" fmla="val 0"/>
            </a:avLst>
          </a:prstGeom>
        </p:spPr>
      </p:pic>
      <p:pic>
        <p:nvPicPr>
          <p:cNvPr id="16" name="图片 15" descr="房间里的餐厅&#10;&#10;中度可信度描述已自动生成">
            <a:extLst>
              <a:ext uri="{FF2B5EF4-FFF2-40B4-BE49-F238E27FC236}">
                <a16:creationId xmlns:a16="http://schemas.microsoft.com/office/drawing/2014/main" id="{7A8A4C36-EDD9-B7FB-6CDC-14BBFE24CA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7" t="25543" r="47975"/>
          <a:stretch/>
        </p:blipFill>
        <p:spPr>
          <a:xfrm>
            <a:off x="8154186" y="990600"/>
            <a:ext cx="3539614" cy="4040074"/>
          </a:xfrm>
          <a:prstGeom prst="round2SameRect">
            <a:avLst>
              <a:gd name="adj1" fmla="val 6710"/>
              <a:gd name="adj2" fmla="val 0"/>
            </a:avLst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E362A64-EC8C-D33C-C73A-614504F60432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4.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未来计划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BDA840B-648E-02FE-F47F-494ACE9A488D}"/>
              </a:ext>
            </a:extLst>
          </p:cNvPr>
          <p:cNvSpPr txBox="1"/>
          <p:nvPr/>
        </p:nvSpPr>
        <p:spPr>
          <a:xfrm>
            <a:off x="389836" y="2104574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下一步的努力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B049187-263D-A984-59C6-CD103FF62CB0}"/>
              </a:ext>
            </a:extLst>
          </p:cNvPr>
          <p:cNvSpPr txBox="1"/>
          <p:nvPr/>
        </p:nvSpPr>
        <p:spPr>
          <a:xfrm>
            <a:off x="389835" y="2540719"/>
            <a:ext cx="3647977" cy="18440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已经完成的工作已经是给了我非常大的警醒与提示，也是让我明白自己需要端正自己的态度，真正的在工作上做好自己的工作，在平时的时间上也是要努力的做好自己的工作，让自己在销售的工作岗位上做好一切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0CBF1CB-D4B0-3EAC-7186-988B9B064E51}"/>
              </a:ext>
            </a:extLst>
          </p:cNvPr>
          <p:cNvSpPr txBox="1"/>
          <p:nvPr/>
        </p:nvSpPr>
        <p:spPr>
          <a:xfrm>
            <a:off x="4955644" y="5301736"/>
            <a:ext cx="22807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</a:rPr>
              <a:t>全新的自己来面对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2B54978-C10D-5169-1AEE-E6D8C436C0D7}"/>
              </a:ext>
            </a:extLst>
          </p:cNvPr>
          <p:cNvSpPr txBox="1"/>
          <p:nvPr/>
        </p:nvSpPr>
        <p:spPr>
          <a:xfrm>
            <a:off x="8639448" y="5301736"/>
            <a:ext cx="2569090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accent1"/>
                </a:solidFill>
              </a:rPr>
              <a:t>创造出更美好的未来</a:t>
            </a:r>
          </a:p>
        </p:txBody>
      </p:sp>
    </p:spTree>
    <p:extLst>
      <p:ext uri="{BB962C8B-B14F-4D97-AF65-F5344CB8AC3E}">
        <p14:creationId xmlns:p14="http://schemas.microsoft.com/office/powerpoint/2010/main" val="3809719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: 空心 3">
            <a:extLst>
              <a:ext uri="{FF2B5EF4-FFF2-40B4-BE49-F238E27FC236}">
                <a16:creationId xmlns:a16="http://schemas.microsoft.com/office/drawing/2014/main" id="{3212F610-1698-ABB4-CC16-BF98C7750431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19D9133-0A6C-126D-3FA9-35D69359CA58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4.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未来计划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67FA5F5E-46B7-0DEE-72B2-D669DC0BDF56}"/>
              </a:ext>
            </a:extLst>
          </p:cNvPr>
          <p:cNvSpPr/>
          <p:nvPr/>
        </p:nvSpPr>
        <p:spPr>
          <a:xfrm>
            <a:off x="1005114" y="1990272"/>
            <a:ext cx="1536700" cy="15367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1B674C-8907-134E-945A-43AC7D136B19}"/>
              </a:ext>
            </a:extLst>
          </p:cNvPr>
          <p:cNvSpPr txBox="1"/>
          <p:nvPr/>
        </p:nvSpPr>
        <p:spPr>
          <a:xfrm>
            <a:off x="1005113" y="2510612"/>
            <a:ext cx="1536702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bg1"/>
                </a:solidFill>
              </a:rPr>
              <a:t>爱岗敬业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BB777F75-5129-46B6-4176-27E5AD0DA767}"/>
              </a:ext>
            </a:extLst>
          </p:cNvPr>
          <p:cNvSpPr/>
          <p:nvPr/>
        </p:nvSpPr>
        <p:spPr>
          <a:xfrm>
            <a:off x="3762828" y="1990272"/>
            <a:ext cx="1536700" cy="15367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29A821E-CC62-72C6-00ED-91F07D7F9CD6}"/>
              </a:ext>
            </a:extLst>
          </p:cNvPr>
          <p:cNvSpPr txBox="1"/>
          <p:nvPr/>
        </p:nvSpPr>
        <p:spPr>
          <a:xfrm>
            <a:off x="3762827" y="2510612"/>
            <a:ext cx="1536702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bg1"/>
                </a:solidFill>
              </a:rPr>
              <a:t>热情服务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794B7F87-A0EB-C784-D9E0-77F8FC9C43D1}"/>
              </a:ext>
            </a:extLst>
          </p:cNvPr>
          <p:cNvSpPr/>
          <p:nvPr/>
        </p:nvSpPr>
        <p:spPr>
          <a:xfrm>
            <a:off x="6520542" y="1990272"/>
            <a:ext cx="1536700" cy="15367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BECDCA1-0E5F-B429-AA28-C62737872F13}"/>
              </a:ext>
            </a:extLst>
          </p:cNvPr>
          <p:cNvSpPr txBox="1"/>
          <p:nvPr/>
        </p:nvSpPr>
        <p:spPr>
          <a:xfrm>
            <a:off x="6520541" y="2510612"/>
            <a:ext cx="1536702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bg1"/>
                </a:solidFill>
              </a:rPr>
              <a:t>注重产品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E50B9C99-FF7D-EE92-79D5-6CCCE412FDBA}"/>
              </a:ext>
            </a:extLst>
          </p:cNvPr>
          <p:cNvSpPr/>
          <p:nvPr/>
        </p:nvSpPr>
        <p:spPr>
          <a:xfrm>
            <a:off x="9278256" y="1990272"/>
            <a:ext cx="1536700" cy="15367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BF531BE-8B1D-FDFB-4D42-8CC2ED7E9C97}"/>
              </a:ext>
            </a:extLst>
          </p:cNvPr>
          <p:cNvSpPr txBox="1"/>
          <p:nvPr/>
        </p:nvSpPr>
        <p:spPr>
          <a:xfrm>
            <a:off x="9278255" y="2510612"/>
            <a:ext cx="1536702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solidFill>
                  <a:schemeClr val="bg1"/>
                </a:solidFill>
              </a:rPr>
              <a:t>店面形象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C3C353A5-CBD1-D064-2DCE-D02B66C697FA}"/>
              </a:ext>
            </a:extLst>
          </p:cNvPr>
          <p:cNvGrpSpPr/>
          <p:nvPr/>
        </p:nvGrpSpPr>
        <p:grpSpPr>
          <a:xfrm>
            <a:off x="2787575" y="2324864"/>
            <a:ext cx="885520" cy="807640"/>
            <a:chOff x="10256040" y="5179617"/>
            <a:chExt cx="885520" cy="807640"/>
          </a:xfrm>
        </p:grpSpPr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22B1E490-679F-BE91-6FCC-7FE73529FACC}"/>
                </a:ext>
              </a:extLst>
            </p:cNvPr>
            <p:cNvCxnSpPr>
              <a:cxnSpLocks/>
            </p:cNvCxnSpPr>
            <p:nvPr/>
          </p:nvCxnSpPr>
          <p:spPr>
            <a:xfrm>
              <a:off x="10256040" y="5581650"/>
              <a:ext cx="68359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弧形 31">
              <a:extLst>
                <a:ext uri="{FF2B5EF4-FFF2-40B4-BE49-F238E27FC236}">
                  <a16:creationId xmlns:a16="http://schemas.microsoft.com/office/drawing/2014/main" id="{01B1F273-46BE-B21A-FEF4-E83AC3ED8ABC}"/>
                </a:ext>
              </a:extLst>
            </p:cNvPr>
            <p:cNvSpPr/>
            <p:nvPr/>
          </p:nvSpPr>
          <p:spPr>
            <a:xfrm flipH="1">
              <a:off x="10737700" y="5583397"/>
              <a:ext cx="403860" cy="403860"/>
            </a:xfrm>
            <a:prstGeom prst="arc">
              <a:avLst>
                <a:gd name="adj1" fmla="val 16200000"/>
                <a:gd name="adj2" fmla="val 19967431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弧形 32">
              <a:extLst>
                <a:ext uri="{FF2B5EF4-FFF2-40B4-BE49-F238E27FC236}">
                  <a16:creationId xmlns:a16="http://schemas.microsoft.com/office/drawing/2014/main" id="{2905D7A4-88CA-2EF0-9DF9-1CC227CC714A}"/>
                </a:ext>
              </a:extLst>
            </p:cNvPr>
            <p:cNvSpPr/>
            <p:nvPr/>
          </p:nvSpPr>
          <p:spPr>
            <a:xfrm flipH="1" flipV="1">
              <a:off x="10737700" y="5179617"/>
              <a:ext cx="403860" cy="403860"/>
            </a:xfrm>
            <a:prstGeom prst="arc">
              <a:avLst>
                <a:gd name="adj1" fmla="val 16200000"/>
                <a:gd name="adj2" fmla="val 19982209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5" name="弧形 34">
            <a:extLst>
              <a:ext uri="{FF2B5EF4-FFF2-40B4-BE49-F238E27FC236}">
                <a16:creationId xmlns:a16="http://schemas.microsoft.com/office/drawing/2014/main" id="{90146A4D-97B4-0457-D000-F7175ABAD7BE}"/>
              </a:ext>
            </a:extLst>
          </p:cNvPr>
          <p:cNvSpPr/>
          <p:nvPr/>
        </p:nvSpPr>
        <p:spPr>
          <a:xfrm>
            <a:off x="759350" y="1739049"/>
            <a:ext cx="2028224" cy="2028224"/>
          </a:xfrm>
          <a:prstGeom prst="arc">
            <a:avLst>
              <a:gd name="adj1" fmla="val 16200000"/>
              <a:gd name="adj2" fmla="val 5566981"/>
            </a:avLst>
          </a:prstGeom>
          <a:ln w="254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893297A-2FA9-CD4A-E8D1-359EE6485E3D}"/>
              </a:ext>
            </a:extLst>
          </p:cNvPr>
          <p:cNvGrpSpPr/>
          <p:nvPr/>
        </p:nvGrpSpPr>
        <p:grpSpPr>
          <a:xfrm>
            <a:off x="5575149" y="2324864"/>
            <a:ext cx="885520" cy="807640"/>
            <a:chOff x="10256040" y="5179617"/>
            <a:chExt cx="885520" cy="807640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4B45B6E9-B26A-98CB-D6D4-3860D5452AEF}"/>
                </a:ext>
              </a:extLst>
            </p:cNvPr>
            <p:cNvCxnSpPr>
              <a:cxnSpLocks/>
            </p:cNvCxnSpPr>
            <p:nvPr/>
          </p:nvCxnSpPr>
          <p:spPr>
            <a:xfrm>
              <a:off x="10256040" y="5581650"/>
              <a:ext cx="68359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弧形 37">
              <a:extLst>
                <a:ext uri="{FF2B5EF4-FFF2-40B4-BE49-F238E27FC236}">
                  <a16:creationId xmlns:a16="http://schemas.microsoft.com/office/drawing/2014/main" id="{5AD85E06-1301-D5BB-E447-4B93CBDE2549}"/>
                </a:ext>
              </a:extLst>
            </p:cNvPr>
            <p:cNvSpPr/>
            <p:nvPr/>
          </p:nvSpPr>
          <p:spPr>
            <a:xfrm flipH="1">
              <a:off x="10737700" y="5583397"/>
              <a:ext cx="403860" cy="403860"/>
            </a:xfrm>
            <a:prstGeom prst="arc">
              <a:avLst>
                <a:gd name="adj1" fmla="val 16200000"/>
                <a:gd name="adj2" fmla="val 19967431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弧形 38">
              <a:extLst>
                <a:ext uri="{FF2B5EF4-FFF2-40B4-BE49-F238E27FC236}">
                  <a16:creationId xmlns:a16="http://schemas.microsoft.com/office/drawing/2014/main" id="{2B4DC2A6-814B-D39F-6CF0-8DD5983059B3}"/>
                </a:ext>
              </a:extLst>
            </p:cNvPr>
            <p:cNvSpPr/>
            <p:nvPr/>
          </p:nvSpPr>
          <p:spPr>
            <a:xfrm flipH="1" flipV="1">
              <a:off x="10737700" y="5179617"/>
              <a:ext cx="403860" cy="403860"/>
            </a:xfrm>
            <a:prstGeom prst="arc">
              <a:avLst>
                <a:gd name="adj1" fmla="val 16200000"/>
                <a:gd name="adj2" fmla="val 19982209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0" name="弧形 39">
            <a:extLst>
              <a:ext uri="{FF2B5EF4-FFF2-40B4-BE49-F238E27FC236}">
                <a16:creationId xmlns:a16="http://schemas.microsoft.com/office/drawing/2014/main" id="{73ADDF89-F0CF-1F5E-B58D-5A157081EF66}"/>
              </a:ext>
            </a:extLst>
          </p:cNvPr>
          <p:cNvSpPr/>
          <p:nvPr/>
        </p:nvSpPr>
        <p:spPr>
          <a:xfrm>
            <a:off x="3546924" y="1739049"/>
            <a:ext cx="2028224" cy="2028224"/>
          </a:xfrm>
          <a:prstGeom prst="arc">
            <a:avLst>
              <a:gd name="adj1" fmla="val 16200000"/>
              <a:gd name="adj2" fmla="val 5566981"/>
            </a:avLst>
          </a:prstGeom>
          <a:ln w="254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C9B6BF39-0C62-D302-0BAB-69B6BD606CE5}"/>
              </a:ext>
            </a:extLst>
          </p:cNvPr>
          <p:cNvGrpSpPr/>
          <p:nvPr/>
        </p:nvGrpSpPr>
        <p:grpSpPr>
          <a:xfrm>
            <a:off x="8362723" y="2324864"/>
            <a:ext cx="885520" cy="807640"/>
            <a:chOff x="10256040" y="5179617"/>
            <a:chExt cx="885520" cy="807640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6388588C-F1A9-08B9-AC8D-8034AE43EED3}"/>
                </a:ext>
              </a:extLst>
            </p:cNvPr>
            <p:cNvCxnSpPr>
              <a:cxnSpLocks/>
            </p:cNvCxnSpPr>
            <p:nvPr/>
          </p:nvCxnSpPr>
          <p:spPr>
            <a:xfrm>
              <a:off x="10256040" y="5581650"/>
              <a:ext cx="68359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弧形 42">
              <a:extLst>
                <a:ext uri="{FF2B5EF4-FFF2-40B4-BE49-F238E27FC236}">
                  <a16:creationId xmlns:a16="http://schemas.microsoft.com/office/drawing/2014/main" id="{0F0FD3EF-E711-B0CD-07C9-0914B8062790}"/>
                </a:ext>
              </a:extLst>
            </p:cNvPr>
            <p:cNvSpPr/>
            <p:nvPr/>
          </p:nvSpPr>
          <p:spPr>
            <a:xfrm flipH="1">
              <a:off x="10737700" y="5583397"/>
              <a:ext cx="403860" cy="403860"/>
            </a:xfrm>
            <a:prstGeom prst="arc">
              <a:avLst>
                <a:gd name="adj1" fmla="val 16200000"/>
                <a:gd name="adj2" fmla="val 19967431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弧形 43">
              <a:extLst>
                <a:ext uri="{FF2B5EF4-FFF2-40B4-BE49-F238E27FC236}">
                  <a16:creationId xmlns:a16="http://schemas.microsoft.com/office/drawing/2014/main" id="{D8E110FD-5B00-5802-CE3F-70F0A7884227}"/>
                </a:ext>
              </a:extLst>
            </p:cNvPr>
            <p:cNvSpPr/>
            <p:nvPr/>
          </p:nvSpPr>
          <p:spPr>
            <a:xfrm flipH="1" flipV="1">
              <a:off x="10737700" y="5179617"/>
              <a:ext cx="403860" cy="403860"/>
            </a:xfrm>
            <a:prstGeom prst="arc">
              <a:avLst>
                <a:gd name="adj1" fmla="val 16200000"/>
                <a:gd name="adj2" fmla="val 19982209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5" name="弧形 44">
            <a:extLst>
              <a:ext uri="{FF2B5EF4-FFF2-40B4-BE49-F238E27FC236}">
                <a16:creationId xmlns:a16="http://schemas.microsoft.com/office/drawing/2014/main" id="{CC40FA5D-1512-4006-C9E1-376AEF09B1CF}"/>
              </a:ext>
            </a:extLst>
          </p:cNvPr>
          <p:cNvSpPr/>
          <p:nvPr/>
        </p:nvSpPr>
        <p:spPr>
          <a:xfrm>
            <a:off x="6334498" y="1739049"/>
            <a:ext cx="2028224" cy="2028224"/>
          </a:xfrm>
          <a:prstGeom prst="arc">
            <a:avLst>
              <a:gd name="adj1" fmla="val 16200000"/>
              <a:gd name="adj2" fmla="val 5566981"/>
            </a:avLst>
          </a:prstGeom>
          <a:ln w="254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弧形 49">
            <a:extLst>
              <a:ext uri="{FF2B5EF4-FFF2-40B4-BE49-F238E27FC236}">
                <a16:creationId xmlns:a16="http://schemas.microsoft.com/office/drawing/2014/main" id="{2859B7A0-26C4-D344-60D7-C086BFDABF4D}"/>
              </a:ext>
            </a:extLst>
          </p:cNvPr>
          <p:cNvSpPr/>
          <p:nvPr/>
        </p:nvSpPr>
        <p:spPr>
          <a:xfrm>
            <a:off x="9122072" y="1739049"/>
            <a:ext cx="2028224" cy="2028224"/>
          </a:xfrm>
          <a:prstGeom prst="arc">
            <a:avLst>
              <a:gd name="adj1" fmla="val 16200000"/>
              <a:gd name="adj2" fmla="val 5566981"/>
            </a:avLst>
          </a:prstGeom>
          <a:ln w="25400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BAD2806-1052-0813-46EA-373622FA7554}"/>
              </a:ext>
            </a:extLst>
          </p:cNvPr>
          <p:cNvSpPr txBox="1"/>
          <p:nvPr/>
        </p:nvSpPr>
        <p:spPr>
          <a:xfrm>
            <a:off x="810174" y="3929005"/>
            <a:ext cx="2017314" cy="18440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店面的整体形象就是店铺的脸面，要让它每天给顾客干净整洁得体吸引的感觉，从它的前面路过就不想错过的感觉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D44ED96-779E-EFAD-1EC9-BCB494D325D1}"/>
              </a:ext>
            </a:extLst>
          </p:cNvPr>
          <p:cNvSpPr txBox="1"/>
          <p:nvPr/>
        </p:nvSpPr>
        <p:spPr>
          <a:xfrm>
            <a:off x="3533395" y="3929005"/>
            <a:ext cx="2017314" cy="12531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我们热情的服务加上专业语言都很重要。没有什么人会拒绝你的热情的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25BDBDA-716A-63E0-A78D-EEDF9E9B7A9D}"/>
              </a:ext>
            </a:extLst>
          </p:cNvPr>
          <p:cNvSpPr txBox="1"/>
          <p:nvPr/>
        </p:nvSpPr>
        <p:spPr>
          <a:xfrm>
            <a:off x="6280235" y="3929005"/>
            <a:ext cx="2017314" cy="12531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产品的摆放要美观，这样会不知觉的提高了产品的档次，还会让顾客一目了然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5823B85B-F19F-9233-EED1-34003AA9AFB0}"/>
              </a:ext>
            </a:extLst>
          </p:cNvPr>
          <p:cNvSpPr txBox="1"/>
          <p:nvPr/>
        </p:nvSpPr>
        <p:spPr>
          <a:xfrm>
            <a:off x="9046313" y="3929005"/>
            <a:ext cx="2017314" cy="18440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店面的整体形象就是店铺的脸面，要让它每天给顾客干净整洁得体吸引的感觉，从它的前面路过就不想错过的感觉</a:t>
            </a:r>
          </a:p>
        </p:txBody>
      </p:sp>
    </p:spTree>
    <p:extLst>
      <p:ext uri="{BB962C8B-B14F-4D97-AF65-F5344CB8AC3E}">
        <p14:creationId xmlns:p14="http://schemas.microsoft.com/office/powerpoint/2010/main" val="1674128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AC45DF4-B3BC-D738-19A3-02F5FD0D814C}"/>
              </a:ext>
            </a:extLst>
          </p:cNvPr>
          <p:cNvSpPr/>
          <p:nvPr/>
        </p:nvSpPr>
        <p:spPr>
          <a:xfrm>
            <a:off x="0" y="3174519"/>
            <a:ext cx="12192000" cy="3479800"/>
          </a:xfrm>
          <a:custGeom>
            <a:avLst/>
            <a:gdLst>
              <a:gd name="connsiteX0" fmla="*/ 0 w 10883900"/>
              <a:gd name="connsiteY0" fmla="*/ 838200 h 3479800"/>
              <a:gd name="connsiteX1" fmla="*/ 1308100 w 10883900"/>
              <a:gd name="connsiteY1" fmla="*/ 406400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1850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308100 w 10883900"/>
              <a:gd name="connsiteY1" fmla="*/ 406400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1850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1850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1850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1850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1850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1850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1850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1850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1850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1850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4678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4678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4678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4678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4678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4678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4678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346780 w 10883900"/>
              <a:gd name="connsiteY4" fmla="*/ 901700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525889 w 10883900"/>
              <a:gd name="connsiteY4" fmla="*/ 873419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525889 w 10883900"/>
              <a:gd name="connsiteY4" fmla="*/ 873419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  <a:gd name="connsiteX0" fmla="*/ 0 w 10883900"/>
              <a:gd name="connsiteY0" fmla="*/ 838200 h 3479800"/>
              <a:gd name="connsiteX1" fmla="*/ 1543770 w 10883900"/>
              <a:gd name="connsiteY1" fmla="*/ 359266 h 3479800"/>
              <a:gd name="connsiteX2" fmla="*/ 4114800 w 10883900"/>
              <a:gd name="connsiteY2" fmla="*/ 1092200 h 3479800"/>
              <a:gd name="connsiteX3" fmla="*/ 6413500 w 10883900"/>
              <a:gd name="connsiteY3" fmla="*/ 546100 h 3479800"/>
              <a:gd name="connsiteX4" fmla="*/ 8525889 w 10883900"/>
              <a:gd name="connsiteY4" fmla="*/ 873419 h 3479800"/>
              <a:gd name="connsiteX5" fmla="*/ 10883900 w 10883900"/>
              <a:gd name="connsiteY5" fmla="*/ 0 h 3479800"/>
              <a:gd name="connsiteX6" fmla="*/ 10883900 w 10883900"/>
              <a:gd name="connsiteY6" fmla="*/ 3479800 h 3479800"/>
              <a:gd name="connsiteX7" fmla="*/ 25400 w 10883900"/>
              <a:gd name="connsiteY7" fmla="*/ 3479800 h 3479800"/>
              <a:gd name="connsiteX8" fmla="*/ 0 w 10883900"/>
              <a:gd name="connsiteY8" fmla="*/ 8382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3900" h="3479800">
                <a:moveTo>
                  <a:pt x="0" y="838200"/>
                </a:moveTo>
                <a:cubicBezTo>
                  <a:pt x="754803" y="417407"/>
                  <a:pt x="952238" y="345213"/>
                  <a:pt x="1543770" y="359266"/>
                </a:cubicBezTo>
                <a:cubicBezTo>
                  <a:pt x="2135302" y="373319"/>
                  <a:pt x="3431209" y="1089310"/>
                  <a:pt x="4114800" y="1092200"/>
                </a:cubicBezTo>
                <a:cubicBezTo>
                  <a:pt x="4798391" y="1095090"/>
                  <a:pt x="5671968" y="538113"/>
                  <a:pt x="6413500" y="546100"/>
                </a:cubicBezTo>
                <a:cubicBezTo>
                  <a:pt x="7155032" y="554087"/>
                  <a:pt x="7736745" y="938316"/>
                  <a:pt x="8525889" y="873419"/>
                </a:cubicBezTo>
                <a:cubicBezTo>
                  <a:pt x="9315033" y="808522"/>
                  <a:pt x="10038194" y="375982"/>
                  <a:pt x="10883900" y="0"/>
                </a:cubicBezTo>
                <a:lnTo>
                  <a:pt x="10883900" y="3479800"/>
                </a:lnTo>
                <a:lnTo>
                  <a:pt x="25400" y="3479800"/>
                </a:lnTo>
                <a:lnTo>
                  <a:pt x="0" y="8382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圆: 空心 1">
            <a:extLst>
              <a:ext uri="{FF2B5EF4-FFF2-40B4-BE49-F238E27FC236}">
                <a16:creationId xmlns:a16="http://schemas.microsoft.com/office/drawing/2014/main" id="{18A718ED-7388-0FFC-6006-B64D139F25B9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思源黑体 CN Normal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3ED2ED0-5048-EFA8-65C5-4D7605B723C1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4.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Bold"/>
                <a:ea typeface="思源黑体 CN Bold"/>
                <a:cs typeface="+mn-cs"/>
              </a:rPr>
              <a:t>未来计划</a:t>
            </a: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4A7F556-D4F8-BC9C-0B1D-F08592CFEF88}"/>
              </a:ext>
            </a:extLst>
          </p:cNvPr>
          <p:cNvSpPr/>
          <p:nvPr/>
        </p:nvSpPr>
        <p:spPr>
          <a:xfrm>
            <a:off x="-9526" y="3136419"/>
            <a:ext cx="12322629" cy="1118999"/>
          </a:xfrm>
          <a:custGeom>
            <a:avLst/>
            <a:gdLst>
              <a:gd name="connsiteX0" fmla="*/ 0 w 10947400"/>
              <a:gd name="connsiteY0" fmla="*/ 863600 h 1118999"/>
              <a:gd name="connsiteX1" fmla="*/ 1587500 w 10947400"/>
              <a:gd name="connsiteY1" fmla="*/ 406400 h 1118999"/>
              <a:gd name="connsiteX2" fmla="*/ 4102100 w 10947400"/>
              <a:gd name="connsiteY2" fmla="*/ 1117600 h 1118999"/>
              <a:gd name="connsiteX3" fmla="*/ 6299200 w 10947400"/>
              <a:gd name="connsiteY3" fmla="*/ 596900 h 1118999"/>
              <a:gd name="connsiteX4" fmla="*/ 8572500 w 10947400"/>
              <a:gd name="connsiteY4" fmla="*/ 914400 h 1118999"/>
              <a:gd name="connsiteX5" fmla="*/ 10947400 w 10947400"/>
              <a:gd name="connsiteY5" fmla="*/ 0 h 111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47400" h="1118999">
                <a:moveTo>
                  <a:pt x="0" y="863600"/>
                </a:moveTo>
                <a:cubicBezTo>
                  <a:pt x="451908" y="613833"/>
                  <a:pt x="903817" y="364067"/>
                  <a:pt x="1587500" y="406400"/>
                </a:cubicBezTo>
                <a:cubicBezTo>
                  <a:pt x="2271183" y="448733"/>
                  <a:pt x="3316817" y="1085850"/>
                  <a:pt x="4102100" y="1117600"/>
                </a:cubicBezTo>
                <a:cubicBezTo>
                  <a:pt x="4887383" y="1149350"/>
                  <a:pt x="5554133" y="630767"/>
                  <a:pt x="6299200" y="596900"/>
                </a:cubicBezTo>
                <a:cubicBezTo>
                  <a:pt x="7044267" y="563033"/>
                  <a:pt x="7797800" y="1013883"/>
                  <a:pt x="8572500" y="914400"/>
                </a:cubicBezTo>
                <a:cubicBezTo>
                  <a:pt x="9347200" y="814917"/>
                  <a:pt x="10464800" y="245533"/>
                  <a:pt x="10947400" y="0"/>
                </a:cubicBezTo>
              </a:path>
            </a:pathLst>
          </a:custGeom>
          <a:noFill/>
          <a:ln w="34925">
            <a:solidFill>
              <a:schemeClr val="accent1">
                <a:alpha val="99000"/>
              </a:schemeClr>
            </a:solidFill>
            <a:tailEnd type="arrow"/>
          </a:ln>
          <a:effectLst>
            <a:outerShdw blurRad="50800" dist="762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E28121A3-6DEA-414E-84B7-65DF708C4B38}"/>
              </a:ext>
            </a:extLst>
          </p:cNvPr>
          <p:cNvSpPr/>
          <p:nvPr/>
        </p:nvSpPr>
        <p:spPr>
          <a:xfrm>
            <a:off x="508704" y="3593208"/>
            <a:ext cx="241300" cy="241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C7673FF-E424-A87D-8417-64A66C976C4D}"/>
              </a:ext>
            </a:extLst>
          </p:cNvPr>
          <p:cNvCxnSpPr>
            <a:cxnSpLocks/>
          </p:cNvCxnSpPr>
          <p:nvPr/>
        </p:nvCxnSpPr>
        <p:spPr>
          <a:xfrm flipV="1">
            <a:off x="629354" y="2367394"/>
            <a:ext cx="0" cy="122343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A131917-BA56-1C51-DEBD-2601849CDD2C}"/>
              </a:ext>
            </a:extLst>
          </p:cNvPr>
          <p:cNvSpPr/>
          <p:nvPr/>
        </p:nvSpPr>
        <p:spPr>
          <a:xfrm>
            <a:off x="629354" y="2181922"/>
            <a:ext cx="1498600" cy="3926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24D6EE6-1D08-A251-EA1D-EA0CCC1C1CE0}"/>
              </a:ext>
            </a:extLst>
          </p:cNvPr>
          <p:cNvSpPr txBox="1"/>
          <p:nvPr/>
        </p:nvSpPr>
        <p:spPr>
          <a:xfrm>
            <a:off x="1030531" y="2160640"/>
            <a:ext cx="692150" cy="46166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7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D241A5B-A685-B549-E2A3-E3E55B4B1480}"/>
              </a:ext>
            </a:extLst>
          </p:cNvPr>
          <p:cNvSpPr txBox="1"/>
          <p:nvPr/>
        </p:nvSpPr>
        <p:spPr>
          <a:xfrm>
            <a:off x="649531" y="1756540"/>
            <a:ext cx="1453023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新会员拓展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0D97B5C-EB2B-DA4B-5D9C-93418F7AC47A}"/>
              </a:ext>
            </a:extLst>
          </p:cNvPr>
          <p:cNvSpPr txBox="1"/>
          <p:nvPr/>
        </p:nvSpPr>
        <p:spPr>
          <a:xfrm>
            <a:off x="674931" y="2661801"/>
            <a:ext cx="275583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严格遵守公司柜台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管理细则，加强培训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FE1E20DF-1243-8440-E501-632E6BF0104A}"/>
              </a:ext>
            </a:extLst>
          </p:cNvPr>
          <p:cNvSpPr/>
          <p:nvPr/>
        </p:nvSpPr>
        <p:spPr>
          <a:xfrm>
            <a:off x="3448033" y="3886994"/>
            <a:ext cx="241300" cy="241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C5FDE29A-5DC6-FD68-1FDD-E54AD83574A2}"/>
              </a:ext>
            </a:extLst>
          </p:cNvPr>
          <p:cNvCxnSpPr>
            <a:cxnSpLocks/>
          </p:cNvCxnSpPr>
          <p:nvPr/>
        </p:nvCxnSpPr>
        <p:spPr>
          <a:xfrm flipV="1">
            <a:off x="3568683" y="2661180"/>
            <a:ext cx="0" cy="122343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824D363-E476-F3E1-2693-768F4CAB8E34}"/>
              </a:ext>
            </a:extLst>
          </p:cNvPr>
          <p:cNvSpPr/>
          <p:nvPr/>
        </p:nvSpPr>
        <p:spPr>
          <a:xfrm>
            <a:off x="3568683" y="2475708"/>
            <a:ext cx="1498600" cy="3926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BBEE8F6-5E6A-B004-72D9-4DB724B348C7}"/>
              </a:ext>
            </a:extLst>
          </p:cNvPr>
          <p:cNvSpPr txBox="1"/>
          <p:nvPr/>
        </p:nvSpPr>
        <p:spPr>
          <a:xfrm>
            <a:off x="3969860" y="2454426"/>
            <a:ext cx="692150" cy="46166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8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CD65523-DDD3-DB03-39A4-93CEC1747F13}"/>
              </a:ext>
            </a:extLst>
          </p:cNvPr>
          <p:cNvSpPr txBox="1"/>
          <p:nvPr/>
        </p:nvSpPr>
        <p:spPr>
          <a:xfrm>
            <a:off x="3588860" y="2050326"/>
            <a:ext cx="1453023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老会员维护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ACF164B-EF93-0731-2DB1-5C08F531427E}"/>
              </a:ext>
            </a:extLst>
          </p:cNvPr>
          <p:cNvSpPr txBox="1"/>
          <p:nvPr/>
        </p:nvSpPr>
        <p:spPr>
          <a:xfrm>
            <a:off x="3614260" y="2955587"/>
            <a:ext cx="275583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严格遵守公司柜台</a:t>
            </a:r>
          </a:p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管理细则，加强培训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4D2D0C3E-06BC-EC76-3623-E520D038B668}"/>
              </a:ext>
            </a:extLst>
          </p:cNvPr>
          <p:cNvSpPr/>
          <p:nvPr/>
        </p:nvSpPr>
        <p:spPr>
          <a:xfrm>
            <a:off x="6387362" y="3691237"/>
            <a:ext cx="241300" cy="241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BB1F4758-EFC8-A51D-D952-025F35513898}"/>
              </a:ext>
            </a:extLst>
          </p:cNvPr>
          <p:cNvCxnSpPr>
            <a:cxnSpLocks/>
          </p:cNvCxnSpPr>
          <p:nvPr/>
        </p:nvCxnSpPr>
        <p:spPr>
          <a:xfrm flipV="1">
            <a:off x="6508012" y="2465423"/>
            <a:ext cx="0" cy="122343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EAEED9FB-F74B-B27A-A320-5316D37B4D08}"/>
              </a:ext>
            </a:extLst>
          </p:cNvPr>
          <p:cNvSpPr/>
          <p:nvPr/>
        </p:nvSpPr>
        <p:spPr>
          <a:xfrm>
            <a:off x="6508012" y="2279951"/>
            <a:ext cx="1498600" cy="3926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A3774F1-FDB5-46C7-D0C8-6B9B61517B05}"/>
              </a:ext>
            </a:extLst>
          </p:cNvPr>
          <p:cNvSpPr txBox="1"/>
          <p:nvPr/>
        </p:nvSpPr>
        <p:spPr>
          <a:xfrm>
            <a:off x="6909189" y="2258669"/>
            <a:ext cx="692150" cy="46166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9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37C8E5B-73BE-8436-8916-B12A48CD377B}"/>
              </a:ext>
            </a:extLst>
          </p:cNvPr>
          <p:cNvSpPr txBox="1"/>
          <p:nvPr/>
        </p:nvSpPr>
        <p:spPr>
          <a:xfrm>
            <a:off x="6528189" y="1854569"/>
            <a:ext cx="1453023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竞品分析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E7D792B-80A1-A00B-4EFD-E12B41172E9E}"/>
              </a:ext>
            </a:extLst>
          </p:cNvPr>
          <p:cNvSpPr txBox="1"/>
          <p:nvPr/>
        </p:nvSpPr>
        <p:spPr>
          <a:xfrm>
            <a:off x="6553589" y="2759830"/>
            <a:ext cx="275583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严格遵守公司柜台</a:t>
            </a:r>
          </a:p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管理细则，加强培训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45961878-D844-A1C8-0E00-0F0359200AE6}"/>
              </a:ext>
            </a:extLst>
          </p:cNvPr>
          <p:cNvSpPr/>
          <p:nvPr/>
        </p:nvSpPr>
        <p:spPr>
          <a:xfrm>
            <a:off x="9326691" y="3934918"/>
            <a:ext cx="241300" cy="241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7C7AB77D-22F5-51D5-905A-8CECD9992F48}"/>
              </a:ext>
            </a:extLst>
          </p:cNvPr>
          <p:cNvCxnSpPr>
            <a:cxnSpLocks/>
          </p:cNvCxnSpPr>
          <p:nvPr/>
        </p:nvCxnSpPr>
        <p:spPr>
          <a:xfrm flipV="1">
            <a:off x="9447341" y="2709104"/>
            <a:ext cx="0" cy="122343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5E5B5CCB-E613-E422-8626-9084499858CB}"/>
              </a:ext>
            </a:extLst>
          </p:cNvPr>
          <p:cNvSpPr/>
          <p:nvPr/>
        </p:nvSpPr>
        <p:spPr>
          <a:xfrm>
            <a:off x="9447341" y="2523632"/>
            <a:ext cx="1498600" cy="3926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75478D1-847F-3BBD-2052-331BA00AAE24}"/>
              </a:ext>
            </a:extLst>
          </p:cNvPr>
          <p:cNvSpPr txBox="1"/>
          <p:nvPr/>
        </p:nvSpPr>
        <p:spPr>
          <a:xfrm>
            <a:off x="9745826" y="2502350"/>
            <a:ext cx="901630" cy="46166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10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0086B9A-EDB7-F61B-0694-A149473DFE1A}"/>
              </a:ext>
            </a:extLst>
          </p:cNvPr>
          <p:cNvSpPr txBox="1"/>
          <p:nvPr/>
        </p:nvSpPr>
        <p:spPr>
          <a:xfrm>
            <a:off x="9467518" y="2098250"/>
            <a:ext cx="1453023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日常工作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49F96DA9-30C6-2F08-8D34-61449D41608B}"/>
              </a:ext>
            </a:extLst>
          </p:cNvPr>
          <p:cNvSpPr txBox="1"/>
          <p:nvPr/>
        </p:nvSpPr>
        <p:spPr>
          <a:xfrm>
            <a:off x="9492918" y="3003511"/>
            <a:ext cx="2305382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严格遵守公司柜台</a:t>
            </a:r>
          </a:p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管理细则，加强培训</a:t>
            </a:r>
          </a:p>
        </p:txBody>
      </p:sp>
    </p:spTree>
    <p:extLst>
      <p:ext uri="{BB962C8B-B14F-4D97-AF65-F5344CB8AC3E}">
        <p14:creationId xmlns:p14="http://schemas.microsoft.com/office/powerpoint/2010/main" val="2474502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872F2526-7492-CB6A-7566-35108215D138}"/>
              </a:ext>
            </a:extLst>
          </p:cNvPr>
          <p:cNvSpPr/>
          <p:nvPr/>
        </p:nvSpPr>
        <p:spPr>
          <a:xfrm>
            <a:off x="495300" y="1963375"/>
            <a:ext cx="11201400" cy="3639139"/>
          </a:xfrm>
          <a:prstGeom prst="roundRect">
            <a:avLst>
              <a:gd name="adj" fmla="val 39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30910BA-8AC1-B957-D6D3-F2DD95950E02}"/>
              </a:ext>
            </a:extLst>
          </p:cNvPr>
          <p:cNvSpPr txBox="1"/>
          <p:nvPr/>
        </p:nvSpPr>
        <p:spPr>
          <a:xfrm>
            <a:off x="2550386" y="947712"/>
            <a:ext cx="7091228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800" b="1" dirty="0">
                <a:ln>
                  <a:solidFill>
                    <a:schemeClr val="bg1">
                      <a:alpha val="18000"/>
                    </a:schemeClr>
                  </a:solidFill>
                </a:ln>
                <a:noFill/>
                <a:latin typeface="+mj-lt"/>
              </a:rPr>
              <a:t>POSTSCRIPT</a:t>
            </a:r>
            <a:endParaRPr lang="zh-CN" altLang="en-US" sz="4800" b="1" dirty="0">
              <a:ln>
                <a:solidFill>
                  <a:schemeClr val="bg1">
                    <a:alpha val="18000"/>
                  </a:schemeClr>
                </a:solidFill>
              </a:ln>
              <a:noFill/>
              <a:latin typeface="+mj-lt"/>
            </a:endParaRPr>
          </a:p>
        </p:txBody>
      </p:sp>
      <p:sp>
        <p:nvSpPr>
          <p:cNvPr id="4" name="圆: 空心 3">
            <a:extLst>
              <a:ext uri="{FF2B5EF4-FFF2-40B4-BE49-F238E27FC236}">
                <a16:creationId xmlns:a16="http://schemas.microsoft.com/office/drawing/2014/main" id="{3A1DB28F-4FEE-56BA-C9E8-3FD91C81366A}"/>
              </a:ext>
            </a:extLst>
          </p:cNvPr>
          <p:cNvSpPr/>
          <p:nvPr/>
        </p:nvSpPr>
        <p:spPr>
          <a:xfrm flipV="1">
            <a:off x="6589115" y="918025"/>
            <a:ext cx="301412" cy="301412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091806F-A93B-0D4B-791B-ABD3EEA44EDB}"/>
              </a:ext>
            </a:extLst>
          </p:cNvPr>
          <p:cNvSpPr txBox="1"/>
          <p:nvPr/>
        </p:nvSpPr>
        <p:spPr>
          <a:xfrm>
            <a:off x="5064959" y="855380"/>
            <a:ext cx="2090057" cy="1015663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effectLst>
                  <a:outerShdw blurRad="317500" sx="102000" sy="102000" algn="ctr" rotWithShape="0">
                    <a:prstClr val="black">
                      <a:alpha val="20000"/>
                    </a:prstClr>
                  </a:outerShdw>
                </a:effectLst>
                <a:latin typeface="+mj-ea"/>
                <a:ea typeface="+mj-ea"/>
              </a:rPr>
              <a:t>后记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B8643C-1348-A1EA-925B-D9F4C0453EAD}"/>
              </a:ext>
            </a:extLst>
          </p:cNvPr>
          <p:cNvSpPr/>
          <p:nvPr/>
        </p:nvSpPr>
        <p:spPr>
          <a:xfrm flipV="1">
            <a:off x="5256508" y="1363210"/>
            <a:ext cx="152131" cy="152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D414D5E-6DCC-52A3-27AF-526D9E0856C0}"/>
              </a:ext>
            </a:extLst>
          </p:cNvPr>
          <p:cNvSpPr txBox="1"/>
          <p:nvPr/>
        </p:nvSpPr>
        <p:spPr>
          <a:xfrm>
            <a:off x="1349829" y="2940947"/>
            <a:ext cx="9768114" cy="154984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在未来的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20xx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年工作中，本柜台力争在保证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20xx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年的销售计划前提下，实现新的销售业绩突破。在会员方面，做到吸引新会员，然后抓住老会员，保正市场持续发展。在散客的方面一如既往的保持我们的优质服务，让更多消费者加入到我们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的会员队伍中来。在柜台日常工作方面，要更加严格的遵守公司的管理细则，让消费者放心认购我们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的优质产品。在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20xx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年我们的重心是：认真做好顾客和产品的纽带工作，将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的优质产品推向顾客，把顾客对产品的热爱之情错回企业。</a:t>
            </a:r>
          </a:p>
        </p:txBody>
      </p:sp>
    </p:spTree>
    <p:extLst>
      <p:ext uri="{BB962C8B-B14F-4D97-AF65-F5344CB8AC3E}">
        <p14:creationId xmlns:p14="http://schemas.microsoft.com/office/powerpoint/2010/main" val="2097405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文本框 87">
            <a:extLst>
              <a:ext uri="{FF2B5EF4-FFF2-40B4-BE49-F238E27FC236}">
                <a16:creationId xmlns:a16="http://schemas.microsoft.com/office/drawing/2014/main" id="{DC513649-C87B-F643-7B0D-143E05EC0E91}"/>
              </a:ext>
            </a:extLst>
          </p:cNvPr>
          <p:cNvSpPr txBox="1"/>
          <p:nvPr/>
        </p:nvSpPr>
        <p:spPr>
          <a:xfrm>
            <a:off x="2550386" y="947712"/>
            <a:ext cx="7091228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800" b="1" dirty="0">
                <a:ln>
                  <a:solidFill>
                    <a:schemeClr val="bg1">
                      <a:alpha val="18000"/>
                    </a:schemeClr>
                  </a:solidFill>
                </a:ln>
                <a:noFill/>
                <a:latin typeface="+mj-lt"/>
              </a:rPr>
              <a:t>CATALOGUE</a:t>
            </a:r>
            <a:endParaRPr lang="zh-CN" altLang="en-US" sz="4800" b="1" dirty="0">
              <a:ln>
                <a:solidFill>
                  <a:schemeClr val="bg1">
                    <a:alpha val="18000"/>
                  </a:schemeClr>
                </a:solidFill>
              </a:ln>
              <a:noFill/>
              <a:latin typeface="+mj-lt"/>
            </a:endParaRPr>
          </a:p>
        </p:txBody>
      </p:sp>
      <p:sp>
        <p:nvSpPr>
          <p:cNvPr id="96" name="圆: 空心 95">
            <a:extLst>
              <a:ext uri="{FF2B5EF4-FFF2-40B4-BE49-F238E27FC236}">
                <a16:creationId xmlns:a16="http://schemas.microsoft.com/office/drawing/2014/main" id="{3CD2CA61-68E3-4A77-D887-8114C4F9E065}"/>
              </a:ext>
            </a:extLst>
          </p:cNvPr>
          <p:cNvSpPr/>
          <p:nvPr/>
        </p:nvSpPr>
        <p:spPr>
          <a:xfrm flipV="1">
            <a:off x="6589115" y="918025"/>
            <a:ext cx="301412" cy="301412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90719546-277C-C9BE-9555-282A705470A6}"/>
              </a:ext>
            </a:extLst>
          </p:cNvPr>
          <p:cNvSpPr txBox="1"/>
          <p:nvPr/>
        </p:nvSpPr>
        <p:spPr>
          <a:xfrm>
            <a:off x="5064959" y="855380"/>
            <a:ext cx="2090057" cy="1015663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effectLst>
                  <a:outerShdw blurRad="317500" sx="102000" sy="102000" algn="ctr" rotWithShape="0">
                    <a:prstClr val="black">
                      <a:alpha val="20000"/>
                    </a:prstClr>
                  </a:outerShdw>
                </a:effectLst>
                <a:latin typeface="+mj-ea"/>
                <a:ea typeface="+mj-ea"/>
              </a:rPr>
              <a:t>目录</a:t>
            </a:r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A79BFA81-534E-4D81-3E3A-F3F467AD0527}"/>
              </a:ext>
            </a:extLst>
          </p:cNvPr>
          <p:cNvSpPr/>
          <p:nvPr/>
        </p:nvSpPr>
        <p:spPr>
          <a:xfrm flipV="1">
            <a:off x="5256508" y="1363210"/>
            <a:ext cx="152131" cy="152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任意多边形: 形状 106">
            <a:extLst>
              <a:ext uri="{FF2B5EF4-FFF2-40B4-BE49-F238E27FC236}">
                <a16:creationId xmlns:a16="http://schemas.microsoft.com/office/drawing/2014/main" id="{508265E5-8205-6658-4953-80E1A9533183}"/>
              </a:ext>
            </a:extLst>
          </p:cNvPr>
          <p:cNvSpPr/>
          <p:nvPr/>
        </p:nvSpPr>
        <p:spPr>
          <a:xfrm>
            <a:off x="711200" y="2252526"/>
            <a:ext cx="2540510" cy="3657762"/>
          </a:xfrm>
          <a:custGeom>
            <a:avLst/>
            <a:gdLst>
              <a:gd name="connsiteX0" fmla="*/ 0 w 2540510"/>
              <a:gd name="connsiteY0" fmla="*/ 0 h 3657762"/>
              <a:gd name="connsiteX1" fmla="*/ 544419 w 2540510"/>
              <a:gd name="connsiteY1" fmla="*/ 71401 h 3657762"/>
              <a:gd name="connsiteX2" fmla="*/ 2014987 w 2540510"/>
              <a:gd name="connsiteY2" fmla="*/ 211393 h 3657762"/>
              <a:gd name="connsiteX3" fmla="*/ 2540510 w 2540510"/>
              <a:gd name="connsiteY3" fmla="*/ 245127 h 3657762"/>
              <a:gd name="connsiteX4" fmla="*/ 2540510 w 2540510"/>
              <a:gd name="connsiteY4" fmla="*/ 3657762 h 3657762"/>
              <a:gd name="connsiteX5" fmla="*/ 0 w 2540510"/>
              <a:gd name="connsiteY5" fmla="*/ 3657762 h 365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510" h="3657762">
                <a:moveTo>
                  <a:pt x="0" y="0"/>
                </a:moveTo>
                <a:lnTo>
                  <a:pt x="544419" y="71401"/>
                </a:lnTo>
                <a:cubicBezTo>
                  <a:pt x="1004991" y="125973"/>
                  <a:pt x="1497114" y="172976"/>
                  <a:pt x="2014987" y="211393"/>
                </a:cubicBezTo>
                <a:lnTo>
                  <a:pt x="2540510" y="245127"/>
                </a:lnTo>
                <a:lnTo>
                  <a:pt x="2540510" y="3657762"/>
                </a:lnTo>
                <a:lnTo>
                  <a:pt x="0" y="3657762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6" name="任意多边形: 形状 105">
            <a:extLst>
              <a:ext uri="{FF2B5EF4-FFF2-40B4-BE49-F238E27FC236}">
                <a16:creationId xmlns:a16="http://schemas.microsoft.com/office/drawing/2014/main" id="{F2E9E111-0096-AF37-23EB-274786170AE2}"/>
              </a:ext>
            </a:extLst>
          </p:cNvPr>
          <p:cNvSpPr/>
          <p:nvPr/>
        </p:nvSpPr>
        <p:spPr>
          <a:xfrm>
            <a:off x="3459068" y="2510964"/>
            <a:ext cx="2540510" cy="3399324"/>
          </a:xfrm>
          <a:custGeom>
            <a:avLst/>
            <a:gdLst>
              <a:gd name="connsiteX0" fmla="*/ 0 w 2540510"/>
              <a:gd name="connsiteY0" fmla="*/ 0 h 3399324"/>
              <a:gd name="connsiteX1" fmla="*/ 62515 w 2540510"/>
              <a:gd name="connsiteY1" fmla="*/ 4013 h 3399324"/>
              <a:gd name="connsiteX2" fmla="*/ 1751773 w 2540510"/>
              <a:gd name="connsiteY2" fmla="*/ 64436 h 3399324"/>
              <a:gd name="connsiteX3" fmla="*/ 2540510 w 2540510"/>
              <a:gd name="connsiteY3" fmla="*/ 71421 h 3399324"/>
              <a:gd name="connsiteX4" fmla="*/ 2540510 w 2540510"/>
              <a:gd name="connsiteY4" fmla="*/ 3399324 h 3399324"/>
              <a:gd name="connsiteX5" fmla="*/ 0 w 2540510"/>
              <a:gd name="connsiteY5" fmla="*/ 3399324 h 339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510" h="3399324">
                <a:moveTo>
                  <a:pt x="0" y="0"/>
                </a:moveTo>
                <a:lnTo>
                  <a:pt x="62515" y="4013"/>
                </a:lnTo>
                <a:cubicBezTo>
                  <a:pt x="604687" y="33588"/>
                  <a:pt x="1169707" y="54069"/>
                  <a:pt x="1751773" y="64436"/>
                </a:cubicBezTo>
                <a:lnTo>
                  <a:pt x="2540510" y="71421"/>
                </a:lnTo>
                <a:lnTo>
                  <a:pt x="2540510" y="3399324"/>
                </a:lnTo>
                <a:lnTo>
                  <a:pt x="0" y="339932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372CDB31-4271-2BED-F664-97BE756EE7F5}"/>
              </a:ext>
            </a:extLst>
          </p:cNvPr>
          <p:cNvSpPr/>
          <p:nvPr/>
        </p:nvSpPr>
        <p:spPr>
          <a:xfrm>
            <a:off x="6206936" y="2510032"/>
            <a:ext cx="2540510" cy="3400256"/>
          </a:xfrm>
          <a:custGeom>
            <a:avLst/>
            <a:gdLst>
              <a:gd name="connsiteX0" fmla="*/ 2540510 w 2540510"/>
              <a:gd name="connsiteY0" fmla="*/ 0 h 3400256"/>
              <a:gd name="connsiteX1" fmla="*/ 2540510 w 2540510"/>
              <a:gd name="connsiteY1" fmla="*/ 3400256 h 3400256"/>
              <a:gd name="connsiteX2" fmla="*/ 0 w 2540510"/>
              <a:gd name="connsiteY2" fmla="*/ 3400256 h 3400256"/>
              <a:gd name="connsiteX3" fmla="*/ 0 w 2540510"/>
              <a:gd name="connsiteY3" fmla="*/ 72225 h 3400256"/>
              <a:gd name="connsiteX4" fmla="*/ 774223 w 2540510"/>
              <a:gd name="connsiteY4" fmla="*/ 65368 h 3400256"/>
              <a:gd name="connsiteX5" fmla="*/ 2463482 w 2540510"/>
              <a:gd name="connsiteY5" fmla="*/ 4945 h 340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510" h="3400256">
                <a:moveTo>
                  <a:pt x="2540510" y="0"/>
                </a:moveTo>
                <a:lnTo>
                  <a:pt x="2540510" y="3400256"/>
                </a:lnTo>
                <a:lnTo>
                  <a:pt x="0" y="3400256"/>
                </a:lnTo>
                <a:lnTo>
                  <a:pt x="0" y="72225"/>
                </a:lnTo>
                <a:lnTo>
                  <a:pt x="774223" y="65368"/>
                </a:lnTo>
                <a:cubicBezTo>
                  <a:pt x="1356290" y="55001"/>
                  <a:pt x="1921310" y="34520"/>
                  <a:pt x="2463482" y="4945"/>
                </a:cubicBez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" name="任意多边形: 形状 103">
            <a:extLst>
              <a:ext uri="{FF2B5EF4-FFF2-40B4-BE49-F238E27FC236}">
                <a16:creationId xmlns:a16="http://schemas.microsoft.com/office/drawing/2014/main" id="{7F6DCB77-FEF0-9820-0C9D-BD2F563B9C74}"/>
              </a:ext>
            </a:extLst>
          </p:cNvPr>
          <p:cNvSpPr/>
          <p:nvPr/>
        </p:nvSpPr>
        <p:spPr>
          <a:xfrm>
            <a:off x="8954804" y="2250622"/>
            <a:ext cx="2540510" cy="3659666"/>
          </a:xfrm>
          <a:custGeom>
            <a:avLst/>
            <a:gdLst>
              <a:gd name="connsiteX0" fmla="*/ 2540510 w 2540510"/>
              <a:gd name="connsiteY0" fmla="*/ 0 h 3659666"/>
              <a:gd name="connsiteX1" fmla="*/ 2540510 w 2540510"/>
              <a:gd name="connsiteY1" fmla="*/ 3659666 h 3659666"/>
              <a:gd name="connsiteX2" fmla="*/ 0 w 2540510"/>
              <a:gd name="connsiteY2" fmla="*/ 3659666 h 3659666"/>
              <a:gd name="connsiteX3" fmla="*/ 0 w 2540510"/>
              <a:gd name="connsiteY3" fmla="*/ 246099 h 3659666"/>
              <a:gd name="connsiteX4" fmla="*/ 511009 w 2540510"/>
              <a:gd name="connsiteY4" fmla="*/ 213297 h 3659666"/>
              <a:gd name="connsiteX5" fmla="*/ 1981577 w 2540510"/>
              <a:gd name="connsiteY5" fmla="*/ 73305 h 365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510" h="3659666">
                <a:moveTo>
                  <a:pt x="2540510" y="0"/>
                </a:moveTo>
                <a:lnTo>
                  <a:pt x="2540510" y="3659666"/>
                </a:lnTo>
                <a:lnTo>
                  <a:pt x="0" y="3659666"/>
                </a:lnTo>
                <a:lnTo>
                  <a:pt x="0" y="246099"/>
                </a:lnTo>
                <a:lnTo>
                  <a:pt x="511009" y="213297"/>
                </a:lnTo>
                <a:cubicBezTo>
                  <a:pt x="1028882" y="174880"/>
                  <a:pt x="1521005" y="127877"/>
                  <a:pt x="1981577" y="73305"/>
                </a:cubicBez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C06CAA5-E230-EBE9-8D04-D371F435AC70}"/>
              </a:ext>
            </a:extLst>
          </p:cNvPr>
          <p:cNvSpPr txBox="1"/>
          <p:nvPr/>
        </p:nvSpPr>
        <p:spPr>
          <a:xfrm>
            <a:off x="2206335" y="4986958"/>
            <a:ext cx="1289794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01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75D358A-E9B7-8DF8-3DE6-E081378E0496}"/>
              </a:ext>
            </a:extLst>
          </p:cNvPr>
          <p:cNvSpPr txBox="1"/>
          <p:nvPr/>
        </p:nvSpPr>
        <p:spPr>
          <a:xfrm>
            <a:off x="4956629" y="4986958"/>
            <a:ext cx="1289794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02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A6D623B-EB7A-5FD0-89B9-C0D75BEE241C}"/>
              </a:ext>
            </a:extLst>
          </p:cNvPr>
          <p:cNvSpPr txBox="1"/>
          <p:nvPr/>
        </p:nvSpPr>
        <p:spPr>
          <a:xfrm>
            <a:off x="7722054" y="4986958"/>
            <a:ext cx="1289794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03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BA576A3-CE73-A722-E48A-9555CE87B2D7}"/>
              </a:ext>
            </a:extLst>
          </p:cNvPr>
          <p:cNvSpPr txBox="1"/>
          <p:nvPr/>
        </p:nvSpPr>
        <p:spPr>
          <a:xfrm>
            <a:off x="10460547" y="4986958"/>
            <a:ext cx="1289794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04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309AB08-D171-326A-AEA2-BA1D0ABF9AD9}"/>
              </a:ext>
            </a:extLst>
          </p:cNvPr>
          <p:cNvSpPr txBox="1"/>
          <p:nvPr/>
        </p:nvSpPr>
        <p:spPr>
          <a:xfrm>
            <a:off x="823468" y="3056464"/>
            <a:ext cx="1791842" cy="46166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工作内容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279EB36-EFA7-19C7-97BA-CF109F9B762B}"/>
              </a:ext>
            </a:extLst>
          </p:cNvPr>
          <p:cNvSpPr txBox="1"/>
          <p:nvPr/>
        </p:nvSpPr>
        <p:spPr>
          <a:xfrm>
            <a:off x="3616797" y="3056464"/>
            <a:ext cx="1791842" cy="46166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取得成绩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09A7E55-47BF-E285-5A86-EC1439F4FEEB}"/>
              </a:ext>
            </a:extLst>
          </p:cNvPr>
          <p:cNvSpPr txBox="1"/>
          <p:nvPr/>
        </p:nvSpPr>
        <p:spPr>
          <a:xfrm>
            <a:off x="6410126" y="3056464"/>
            <a:ext cx="1791842" cy="46166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问题反思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8629F11-BA99-91F0-45FF-D9FB0B0F9582}"/>
              </a:ext>
            </a:extLst>
          </p:cNvPr>
          <p:cNvSpPr txBox="1"/>
          <p:nvPr/>
        </p:nvSpPr>
        <p:spPr>
          <a:xfrm>
            <a:off x="9088947" y="3056464"/>
            <a:ext cx="1791842" cy="46166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未来计划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4995FD4-0388-0C50-24A3-1D11DAC5BED4}"/>
              </a:ext>
            </a:extLst>
          </p:cNvPr>
          <p:cNvSpPr txBox="1"/>
          <p:nvPr/>
        </p:nvSpPr>
        <p:spPr>
          <a:xfrm>
            <a:off x="823468" y="5420373"/>
            <a:ext cx="69751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chemeClr val="accent3"/>
                </a:solidFill>
              </a:rPr>
              <a:t>ONE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7B99A3F-6EF9-77AF-9E7E-DB72502B2157}"/>
              </a:ext>
            </a:extLst>
          </p:cNvPr>
          <p:cNvSpPr txBox="1"/>
          <p:nvPr/>
        </p:nvSpPr>
        <p:spPr>
          <a:xfrm>
            <a:off x="3611630" y="5420373"/>
            <a:ext cx="69751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chemeClr val="accent3"/>
                </a:solidFill>
              </a:rPr>
              <a:t>two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BBFF1F7-EB10-8E3B-ED97-BA3ED47927F1}"/>
              </a:ext>
            </a:extLst>
          </p:cNvPr>
          <p:cNvSpPr txBox="1"/>
          <p:nvPr/>
        </p:nvSpPr>
        <p:spPr>
          <a:xfrm>
            <a:off x="6451355" y="5420373"/>
            <a:ext cx="77272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chemeClr val="accent3"/>
                </a:solidFill>
              </a:rPr>
              <a:t>three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DCEFE6D-3764-1349-7C98-8ECBAEEDEE38}"/>
              </a:ext>
            </a:extLst>
          </p:cNvPr>
          <p:cNvSpPr txBox="1"/>
          <p:nvPr/>
        </p:nvSpPr>
        <p:spPr>
          <a:xfrm>
            <a:off x="9126091" y="5420373"/>
            <a:ext cx="69751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>
                <a:solidFill>
                  <a:schemeClr val="accent3"/>
                </a:solidFill>
              </a:rPr>
              <a:t>four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4E4E7A3-D0DC-D593-1D53-75AB712F6599}"/>
              </a:ext>
            </a:extLst>
          </p:cNvPr>
          <p:cNvSpPr txBox="1"/>
          <p:nvPr/>
        </p:nvSpPr>
        <p:spPr>
          <a:xfrm>
            <a:off x="835034" y="3668169"/>
            <a:ext cx="2126385" cy="125438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自身情况包括单位名称、工作性质、基本建制、人员数量、主要工作任务等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C3D806C-7DD6-69E6-9CC9-A12FA53207CA}"/>
              </a:ext>
            </a:extLst>
          </p:cNvPr>
          <p:cNvSpPr txBox="1"/>
          <p:nvPr/>
        </p:nvSpPr>
        <p:spPr>
          <a:xfrm>
            <a:off x="3611630" y="3668169"/>
            <a:ext cx="2126385" cy="125438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工作取得了哪些主要成绩，采取了哪些方法、措施，收到了什么效果等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64E830E-6B49-1B86-D288-63DA31FC5B7A}"/>
              </a:ext>
            </a:extLst>
          </p:cNvPr>
          <p:cNvSpPr txBox="1"/>
          <p:nvPr/>
        </p:nvSpPr>
        <p:spPr>
          <a:xfrm>
            <a:off x="6413998" y="3668169"/>
            <a:ext cx="2126385" cy="125438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工作遇到了哪些问题，采取了哪些方法、措施，收到了什么总结反思等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7A2B3CC-5BC9-F5C6-A9A6-796FDEA25F4D}"/>
              </a:ext>
            </a:extLst>
          </p:cNvPr>
          <p:cNvSpPr txBox="1"/>
          <p:nvPr/>
        </p:nvSpPr>
        <p:spPr>
          <a:xfrm>
            <a:off x="9088947" y="3668169"/>
            <a:ext cx="2126385" cy="95891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下一步将怎样计划，发扬成绩，准备取得什么样的新成就</a:t>
            </a:r>
          </a:p>
        </p:txBody>
      </p:sp>
    </p:spTree>
    <p:extLst>
      <p:ext uri="{BB962C8B-B14F-4D97-AF65-F5344CB8AC3E}">
        <p14:creationId xmlns:p14="http://schemas.microsoft.com/office/powerpoint/2010/main" val="179099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52A4FF-7556-3968-6372-16C72A710C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912" b="16766"/>
          <a:stretch>
            <a:fillRect/>
          </a:stretch>
        </p:blipFill>
        <p:spPr>
          <a:xfrm>
            <a:off x="0" y="1240649"/>
            <a:ext cx="3110387" cy="5617351"/>
          </a:xfrm>
          <a:custGeom>
            <a:avLst/>
            <a:gdLst>
              <a:gd name="connsiteX0" fmla="*/ 0 w 3110387"/>
              <a:gd name="connsiteY0" fmla="*/ 0 h 5617351"/>
              <a:gd name="connsiteX1" fmla="*/ 3110387 w 3110387"/>
              <a:gd name="connsiteY1" fmla="*/ 0 h 5617351"/>
              <a:gd name="connsiteX2" fmla="*/ 3110387 w 3110387"/>
              <a:gd name="connsiteY2" fmla="*/ 5617351 h 5617351"/>
              <a:gd name="connsiteX3" fmla="*/ 0 w 3110387"/>
              <a:gd name="connsiteY3" fmla="*/ 5617351 h 561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0387" h="5617351">
                <a:moveTo>
                  <a:pt x="0" y="0"/>
                </a:moveTo>
                <a:lnTo>
                  <a:pt x="3110387" y="0"/>
                </a:lnTo>
                <a:lnTo>
                  <a:pt x="3110387" y="5617351"/>
                </a:lnTo>
                <a:lnTo>
                  <a:pt x="0" y="5617351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E4FBC8-5DE8-5BBE-54FB-A5A5FD0108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819" r="48095"/>
          <a:stretch>
            <a:fillRect/>
          </a:stretch>
        </p:blipFill>
        <p:spPr>
          <a:xfrm>
            <a:off x="7983319" y="0"/>
            <a:ext cx="4208681" cy="3987791"/>
          </a:xfrm>
          <a:custGeom>
            <a:avLst/>
            <a:gdLst>
              <a:gd name="connsiteX0" fmla="*/ 0 w 4208681"/>
              <a:gd name="connsiteY0" fmla="*/ 0 h 3987791"/>
              <a:gd name="connsiteX1" fmla="*/ 4208681 w 4208681"/>
              <a:gd name="connsiteY1" fmla="*/ 0 h 3987791"/>
              <a:gd name="connsiteX2" fmla="*/ 4208681 w 4208681"/>
              <a:gd name="connsiteY2" fmla="*/ 3987791 h 3987791"/>
              <a:gd name="connsiteX3" fmla="*/ 0 w 4208681"/>
              <a:gd name="connsiteY3" fmla="*/ 3987791 h 398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681" h="3987791">
                <a:moveTo>
                  <a:pt x="0" y="0"/>
                </a:moveTo>
                <a:lnTo>
                  <a:pt x="4208681" y="0"/>
                </a:lnTo>
                <a:lnTo>
                  <a:pt x="4208681" y="3987791"/>
                </a:lnTo>
                <a:lnTo>
                  <a:pt x="0" y="3987791"/>
                </a:lnTo>
                <a:close/>
              </a:path>
            </a:pathLst>
          </a:cu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551478B-3F10-120B-D040-905F8AAEB56C}"/>
              </a:ext>
            </a:extLst>
          </p:cNvPr>
          <p:cNvSpPr txBox="1"/>
          <p:nvPr/>
        </p:nvSpPr>
        <p:spPr>
          <a:xfrm>
            <a:off x="2941751" y="1823267"/>
            <a:ext cx="6308499" cy="1862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1500" b="1" dirty="0">
                <a:ln>
                  <a:gradFill>
                    <a:gsLst>
                      <a:gs pos="0">
                        <a:schemeClr val="bg1"/>
                      </a:gs>
                      <a:gs pos="83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</a:rPr>
              <a:t>THANKS</a:t>
            </a:r>
            <a:endParaRPr lang="zh-CN" altLang="en-US" sz="11500" b="1" dirty="0">
              <a:ln>
                <a:gradFill>
                  <a:gsLst>
                    <a:gs pos="0">
                      <a:schemeClr val="bg1"/>
                    </a:gs>
                    <a:gs pos="83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lt"/>
            </a:endParaRPr>
          </a:p>
        </p:txBody>
      </p:sp>
      <p:sp>
        <p:nvSpPr>
          <p:cNvPr id="3" name="圆: 空心 2">
            <a:extLst>
              <a:ext uri="{FF2B5EF4-FFF2-40B4-BE49-F238E27FC236}">
                <a16:creationId xmlns:a16="http://schemas.microsoft.com/office/drawing/2014/main" id="{54F94CD3-3F58-B5B2-0338-714DFC55F458}"/>
              </a:ext>
            </a:extLst>
          </p:cNvPr>
          <p:cNvSpPr/>
          <p:nvPr/>
        </p:nvSpPr>
        <p:spPr>
          <a:xfrm flipV="1">
            <a:off x="3763958" y="2671621"/>
            <a:ext cx="301412" cy="301412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D26A451-394A-21C5-EEFD-02F8FF569EE1}"/>
              </a:ext>
            </a:extLst>
          </p:cNvPr>
          <p:cNvSpPr txBox="1"/>
          <p:nvPr/>
        </p:nvSpPr>
        <p:spPr>
          <a:xfrm>
            <a:off x="2744392" y="2553551"/>
            <a:ext cx="6703216" cy="1015663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effectLst>
                  <a:outerShdw blurRad="317500" sx="102000" sy="102000" algn="ctr" rotWithShape="0">
                    <a:prstClr val="black">
                      <a:alpha val="20000"/>
                    </a:prstClr>
                  </a:outerShdw>
                </a:effectLst>
                <a:latin typeface="+mj-ea"/>
                <a:ea typeface="+mj-ea"/>
              </a:rPr>
              <a:t>谢谢大家观看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458B55C-B086-39B1-44E9-900E59C71E01}"/>
              </a:ext>
            </a:extLst>
          </p:cNvPr>
          <p:cNvSpPr/>
          <p:nvPr/>
        </p:nvSpPr>
        <p:spPr>
          <a:xfrm flipV="1">
            <a:off x="8253246" y="3239751"/>
            <a:ext cx="152131" cy="152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B3C74E2-026B-9EED-5C9E-DD0CD61007C1}"/>
              </a:ext>
            </a:extLst>
          </p:cNvPr>
          <p:cNvSpPr txBox="1"/>
          <p:nvPr/>
        </p:nvSpPr>
        <p:spPr>
          <a:xfrm>
            <a:off x="3969207" y="5435554"/>
            <a:ext cx="4284039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1400" dirty="0">
                <a:solidFill>
                  <a:schemeClr val="bg1"/>
                </a:solidFill>
                <a:latin typeface="+mn-ea"/>
                <a:cs typeface="阿里巴巴普惠体 L" panose="00020600040101010101" pitchFamily="18" charset="-122"/>
              </a:rPr>
              <a:t>只有勇于承担责任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阿里巴巴普惠体 L" panose="00020600040101010101" pitchFamily="18" charset="-122"/>
              </a:rPr>
              <a:t>,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阿里巴巴普惠体 L" panose="00020600040101010101" pitchFamily="18" charset="-122"/>
              </a:rPr>
              <a:t>才能承担更大的责任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C9B418A-8E96-43EC-DBA6-6E95C5A7F9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976"/>
          <a:stretch/>
        </p:blipFill>
        <p:spPr>
          <a:xfrm>
            <a:off x="5409480" y="6289228"/>
            <a:ext cx="1373040" cy="1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73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0512" y="759876"/>
            <a:ext cx="7074345" cy="5399189"/>
          </a:xfrm>
        </p:spPr>
        <p:txBody>
          <a:bodyPr/>
          <a:lstStyle/>
          <a:p>
            <a:r>
              <a:rPr kumimoji="1" lang="zh-CN" altLang="en-US" dirty="0"/>
              <a:t>中文 思源黑体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 dirty="0" err="1"/>
              <a:t>Unsplash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听风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0E1182DA-08EB-ADAA-E48F-377A5C50E1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字体使用</a:t>
            </a:r>
          </a:p>
          <a:p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行距</a:t>
            </a:r>
          </a:p>
          <a:p>
            <a:endParaRPr lang="zh-CN" altLang="en-US" dirty="0"/>
          </a:p>
          <a:p>
            <a:r>
              <a:rPr lang="zh-CN" altLang="en-US" dirty="0"/>
              <a:t>素材</a:t>
            </a:r>
          </a:p>
          <a:p>
            <a:endParaRPr lang="zh-CN" altLang="en-US" dirty="0"/>
          </a:p>
          <a:p>
            <a:r>
              <a:rPr lang="zh-CN" altLang="en-US" dirty="0"/>
              <a:t>声明</a:t>
            </a:r>
          </a:p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CF8D5E8-E2EC-4D40-3F98-2EDB176723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EFF8598-08B0-C519-B2BD-37F22D008BA3}"/>
              </a:ext>
            </a:extLst>
          </p:cNvPr>
          <p:cNvSpPr txBox="1"/>
          <p:nvPr/>
        </p:nvSpPr>
        <p:spPr>
          <a:xfrm>
            <a:off x="227533" y="-1035408"/>
            <a:ext cx="3545486" cy="92486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59500" b="1" dirty="0">
                <a:ln>
                  <a:gradFill>
                    <a:gsLst>
                      <a:gs pos="0">
                        <a:schemeClr val="bg1"/>
                      </a:gs>
                      <a:gs pos="8300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</a:rPr>
              <a:t>1</a:t>
            </a:r>
            <a:endParaRPr lang="zh-CN" altLang="en-US" sz="59500" b="1" dirty="0">
              <a:ln>
                <a:gradFill>
                  <a:gsLst>
                    <a:gs pos="0">
                      <a:schemeClr val="bg1"/>
                    </a:gs>
                    <a:gs pos="83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lt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13D235F6-F4E1-CA11-D065-28311F0C3AAD}"/>
              </a:ext>
            </a:extLst>
          </p:cNvPr>
          <p:cNvSpPr txBox="1"/>
          <p:nvPr/>
        </p:nvSpPr>
        <p:spPr>
          <a:xfrm>
            <a:off x="2081013" y="2462732"/>
            <a:ext cx="6703216" cy="1015663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effectLst>
                  <a:outerShdw blurRad="317500" sx="102000" sy="102000" algn="ctr" rotWithShape="0">
                    <a:prstClr val="black">
                      <a:alpha val="20000"/>
                    </a:prstClr>
                  </a:outerShdw>
                </a:effectLst>
                <a:latin typeface="+mj-ea"/>
                <a:ea typeface="+mj-ea"/>
              </a:rPr>
              <a:t>工作内容</a:t>
            </a:r>
          </a:p>
        </p:txBody>
      </p:sp>
      <p:sp>
        <p:nvSpPr>
          <p:cNvPr id="53" name="圆: 空心 52">
            <a:extLst>
              <a:ext uri="{FF2B5EF4-FFF2-40B4-BE49-F238E27FC236}">
                <a16:creationId xmlns:a16="http://schemas.microsoft.com/office/drawing/2014/main" id="{BFA4CEBD-2447-B05A-5810-FAFAFF09A702}"/>
              </a:ext>
            </a:extLst>
          </p:cNvPr>
          <p:cNvSpPr/>
          <p:nvPr/>
        </p:nvSpPr>
        <p:spPr>
          <a:xfrm flipV="1">
            <a:off x="6761136" y="3055294"/>
            <a:ext cx="301412" cy="301412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EBA7AC9-FB7A-E47C-E2BB-467F22975F39}"/>
              </a:ext>
            </a:extLst>
          </p:cNvPr>
          <p:cNvSpPr txBox="1"/>
          <p:nvPr/>
        </p:nvSpPr>
        <p:spPr>
          <a:xfrm rot="5400000">
            <a:off x="10308379" y="4995032"/>
            <a:ext cx="2749099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4800" b="1">
                <a:ln>
                  <a:solidFill>
                    <a:schemeClr val="bg1">
                      <a:alpha val="18000"/>
                    </a:schemeClr>
                  </a:solidFill>
                </a:ln>
                <a:noFill/>
                <a:latin typeface="+mj-lt"/>
              </a:defRPr>
            </a:lvl1pPr>
          </a:lstStyle>
          <a:p>
            <a:r>
              <a:rPr lang="en-US" altLang="zh-CN" sz="8800" dirty="0"/>
              <a:t>ONE</a:t>
            </a:r>
            <a:endParaRPr lang="zh-CN" altLang="en-US" sz="8800" dirty="0"/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7F02CA7A-34C8-B570-E6AA-A23B565513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819" r="48095"/>
          <a:stretch>
            <a:fillRect/>
          </a:stretch>
        </p:blipFill>
        <p:spPr>
          <a:xfrm>
            <a:off x="7983319" y="0"/>
            <a:ext cx="4208681" cy="3987791"/>
          </a:xfrm>
          <a:custGeom>
            <a:avLst/>
            <a:gdLst>
              <a:gd name="connsiteX0" fmla="*/ 0 w 4208681"/>
              <a:gd name="connsiteY0" fmla="*/ 0 h 3987791"/>
              <a:gd name="connsiteX1" fmla="*/ 4208681 w 4208681"/>
              <a:gd name="connsiteY1" fmla="*/ 0 h 3987791"/>
              <a:gd name="connsiteX2" fmla="*/ 4208681 w 4208681"/>
              <a:gd name="connsiteY2" fmla="*/ 3987791 h 3987791"/>
              <a:gd name="connsiteX3" fmla="*/ 0 w 4208681"/>
              <a:gd name="connsiteY3" fmla="*/ 3987791 h 398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681" h="3987791">
                <a:moveTo>
                  <a:pt x="0" y="0"/>
                </a:moveTo>
                <a:lnTo>
                  <a:pt x="4208681" y="0"/>
                </a:lnTo>
                <a:lnTo>
                  <a:pt x="4208681" y="3987791"/>
                </a:lnTo>
                <a:lnTo>
                  <a:pt x="0" y="3987791"/>
                </a:lnTo>
                <a:close/>
              </a:path>
            </a:pathLst>
          </a:cu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3013F87D-5E27-DA45-C34F-05DB5DD10F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912" b="16766"/>
          <a:stretch>
            <a:fillRect/>
          </a:stretch>
        </p:blipFill>
        <p:spPr>
          <a:xfrm>
            <a:off x="0" y="1240649"/>
            <a:ext cx="3110387" cy="5617351"/>
          </a:xfrm>
          <a:custGeom>
            <a:avLst/>
            <a:gdLst>
              <a:gd name="connsiteX0" fmla="*/ 0 w 3110387"/>
              <a:gd name="connsiteY0" fmla="*/ 0 h 5617351"/>
              <a:gd name="connsiteX1" fmla="*/ 3110387 w 3110387"/>
              <a:gd name="connsiteY1" fmla="*/ 0 h 5617351"/>
              <a:gd name="connsiteX2" fmla="*/ 3110387 w 3110387"/>
              <a:gd name="connsiteY2" fmla="*/ 5617351 h 5617351"/>
              <a:gd name="connsiteX3" fmla="*/ 0 w 3110387"/>
              <a:gd name="connsiteY3" fmla="*/ 5617351 h 561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0387" h="5617351">
                <a:moveTo>
                  <a:pt x="0" y="0"/>
                </a:moveTo>
                <a:lnTo>
                  <a:pt x="3110387" y="0"/>
                </a:lnTo>
                <a:lnTo>
                  <a:pt x="3110387" y="5617351"/>
                </a:lnTo>
                <a:lnTo>
                  <a:pt x="0" y="5617351"/>
                </a:lnTo>
                <a:close/>
              </a:path>
            </a:pathLst>
          </a:cu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16AF1117-D608-CD52-159D-3CB7212F4D90}"/>
              </a:ext>
            </a:extLst>
          </p:cNvPr>
          <p:cNvGrpSpPr/>
          <p:nvPr/>
        </p:nvGrpSpPr>
        <p:grpSpPr>
          <a:xfrm>
            <a:off x="3818954" y="5984746"/>
            <a:ext cx="7322606" cy="807640"/>
            <a:chOff x="3818954" y="5179617"/>
            <a:chExt cx="7322606" cy="807640"/>
          </a:xfrm>
        </p:grpSpPr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1F5934F5-A7E9-AB24-FEF5-D2E3160B2C7B}"/>
                </a:ext>
              </a:extLst>
            </p:cNvPr>
            <p:cNvCxnSpPr>
              <a:cxnSpLocks/>
            </p:cNvCxnSpPr>
            <p:nvPr/>
          </p:nvCxnSpPr>
          <p:spPr>
            <a:xfrm>
              <a:off x="3818954" y="5581650"/>
              <a:ext cx="712067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弧形 62">
              <a:extLst>
                <a:ext uri="{FF2B5EF4-FFF2-40B4-BE49-F238E27FC236}">
                  <a16:creationId xmlns:a16="http://schemas.microsoft.com/office/drawing/2014/main" id="{3AFF323D-1FC5-0AD2-3BED-A261923BE7B3}"/>
                </a:ext>
              </a:extLst>
            </p:cNvPr>
            <p:cNvSpPr/>
            <p:nvPr/>
          </p:nvSpPr>
          <p:spPr>
            <a:xfrm flipH="1">
              <a:off x="10737700" y="5583397"/>
              <a:ext cx="403860" cy="403860"/>
            </a:xfrm>
            <a:prstGeom prst="arc">
              <a:avLst>
                <a:gd name="adj1" fmla="val 16200000"/>
                <a:gd name="adj2" fmla="val 19967431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弧形 63">
              <a:extLst>
                <a:ext uri="{FF2B5EF4-FFF2-40B4-BE49-F238E27FC236}">
                  <a16:creationId xmlns:a16="http://schemas.microsoft.com/office/drawing/2014/main" id="{17AAB354-ACBE-D31E-AD17-3EA25C76E17C}"/>
                </a:ext>
              </a:extLst>
            </p:cNvPr>
            <p:cNvSpPr/>
            <p:nvPr/>
          </p:nvSpPr>
          <p:spPr>
            <a:xfrm flipH="1" flipV="1">
              <a:off x="10737700" y="5179617"/>
              <a:ext cx="403860" cy="403860"/>
            </a:xfrm>
            <a:prstGeom prst="arc">
              <a:avLst>
                <a:gd name="adj1" fmla="val 16200000"/>
                <a:gd name="adj2" fmla="val 19982209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D7EBFDAA-6099-270A-6C66-E133DEAA9752}"/>
              </a:ext>
            </a:extLst>
          </p:cNvPr>
          <p:cNvSpPr txBox="1"/>
          <p:nvPr/>
        </p:nvSpPr>
        <p:spPr>
          <a:xfrm>
            <a:off x="3806653" y="3588935"/>
            <a:ext cx="3810571" cy="66345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自身情况包括单位名称、工作性质、基本建制、人员数量、主要工作任务等</a:t>
            </a:r>
          </a:p>
        </p:txBody>
      </p:sp>
    </p:spTree>
    <p:extLst>
      <p:ext uri="{BB962C8B-B14F-4D97-AF65-F5344CB8AC3E}">
        <p14:creationId xmlns:p14="http://schemas.microsoft.com/office/powerpoint/2010/main" val="2318853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: 空心 1">
            <a:extLst>
              <a:ext uri="{FF2B5EF4-FFF2-40B4-BE49-F238E27FC236}">
                <a16:creationId xmlns:a16="http://schemas.microsoft.com/office/drawing/2014/main" id="{1786F0DD-05BA-E74D-2CFA-EEBD841BEB88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5F6FD0F-C392-4B16-1933-D6090814BDA8}"/>
              </a:ext>
            </a:extLst>
          </p:cNvPr>
          <p:cNvSpPr/>
          <p:nvPr/>
        </p:nvSpPr>
        <p:spPr>
          <a:xfrm>
            <a:off x="1001289" y="1765300"/>
            <a:ext cx="2753772" cy="3784602"/>
          </a:xfrm>
          <a:prstGeom prst="roundRect">
            <a:avLst>
              <a:gd name="adj" fmla="val 643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57E2CB83-5CC1-C850-CA69-D0D7F7E2C5B7}"/>
              </a:ext>
            </a:extLst>
          </p:cNvPr>
          <p:cNvSpPr/>
          <p:nvPr/>
        </p:nvSpPr>
        <p:spPr>
          <a:xfrm>
            <a:off x="4527947" y="1511300"/>
            <a:ext cx="3123406" cy="4292602"/>
          </a:xfrm>
          <a:prstGeom prst="roundRect">
            <a:avLst>
              <a:gd name="adj" fmla="val 6433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79AA6E26-AC4B-FB7A-E1F7-F45E6080A9A1}"/>
              </a:ext>
            </a:extLst>
          </p:cNvPr>
          <p:cNvSpPr/>
          <p:nvPr/>
        </p:nvSpPr>
        <p:spPr>
          <a:xfrm>
            <a:off x="8519076" y="1765300"/>
            <a:ext cx="2753772" cy="3784602"/>
          </a:xfrm>
          <a:prstGeom prst="roundRect">
            <a:avLst>
              <a:gd name="adj" fmla="val 643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976D21A-BFE7-404B-1CEC-D8F700259356}"/>
              </a:ext>
            </a:extLst>
          </p:cNvPr>
          <p:cNvSpPr txBox="1"/>
          <p:nvPr/>
        </p:nvSpPr>
        <p:spPr>
          <a:xfrm>
            <a:off x="1166201" y="3657601"/>
            <a:ext cx="2423948" cy="125277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认真学习政治理论知识，参加有益的政治活动，不断提高自身思想修养和政治理论水平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715B7A21-858D-F0DA-4C60-B448DBC8D1D2}"/>
              </a:ext>
            </a:extLst>
          </p:cNvPr>
          <p:cNvSpPr/>
          <p:nvPr/>
        </p:nvSpPr>
        <p:spPr>
          <a:xfrm>
            <a:off x="1786874" y="2019300"/>
            <a:ext cx="1168400" cy="11684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160E0C13-FB23-762D-CB90-3983F9B52FE8}"/>
              </a:ext>
            </a:extLst>
          </p:cNvPr>
          <p:cNvSpPr/>
          <p:nvPr/>
        </p:nvSpPr>
        <p:spPr>
          <a:xfrm>
            <a:off x="9331562" y="2019300"/>
            <a:ext cx="1168400" cy="11684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024486F-BA7D-BF05-5898-669DCBF12D6F}"/>
              </a:ext>
            </a:extLst>
          </p:cNvPr>
          <p:cNvSpPr txBox="1"/>
          <p:nvPr/>
        </p:nvSpPr>
        <p:spPr>
          <a:xfrm>
            <a:off x="8703788" y="3657601"/>
            <a:ext cx="2423948" cy="9573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不断提高自身修养和政治理论水平，在思想上和政治上严格要求自己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E4D8566-9867-AD0B-7672-E894A57F6147}"/>
              </a:ext>
            </a:extLst>
          </p:cNvPr>
          <p:cNvSpPr txBox="1"/>
          <p:nvPr/>
        </p:nvSpPr>
        <p:spPr>
          <a:xfrm>
            <a:off x="4877676" y="3657601"/>
            <a:ext cx="2423948" cy="154824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Normal" panose="020B0400000000000000" pitchFamily="34" charset="-122"/>
              </a:rPr>
              <a:t>进一步提高了自己政治洞察力，牢固树立了全心全意为人民服务的宗旨和正确的世界观、人生观、价值观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EE573375-90AF-F1CB-6B62-C10221BB6B1B}"/>
              </a:ext>
            </a:extLst>
          </p:cNvPr>
          <p:cNvSpPr/>
          <p:nvPr/>
        </p:nvSpPr>
        <p:spPr>
          <a:xfrm>
            <a:off x="5505450" y="2019300"/>
            <a:ext cx="1168400" cy="11684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73A8238-F460-B05F-75DD-F23B729B3B79}"/>
              </a:ext>
            </a:extLst>
          </p:cNvPr>
          <p:cNvGrpSpPr/>
          <p:nvPr/>
        </p:nvGrpSpPr>
        <p:grpSpPr>
          <a:xfrm>
            <a:off x="2010902" y="2243330"/>
            <a:ext cx="720344" cy="720340"/>
            <a:chOff x="1826202" y="2243330"/>
            <a:chExt cx="720344" cy="720340"/>
          </a:xfrm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E9C79911-5CFE-ED2E-373E-1BED0CB02733}"/>
                </a:ext>
              </a:extLst>
            </p:cNvPr>
            <p:cNvSpPr/>
            <p:nvPr/>
          </p:nvSpPr>
          <p:spPr>
            <a:xfrm>
              <a:off x="1826202" y="2243330"/>
              <a:ext cx="720344" cy="720340"/>
            </a:xfrm>
            <a:custGeom>
              <a:avLst/>
              <a:gdLst>
                <a:gd name="connsiteX0" fmla="*/ 0 w 720344"/>
                <a:gd name="connsiteY0" fmla="*/ 0 h 720340"/>
                <a:gd name="connsiteX1" fmla="*/ 720344 w 720344"/>
                <a:gd name="connsiteY1" fmla="*/ 0 h 720340"/>
                <a:gd name="connsiteX2" fmla="*/ 720344 w 720344"/>
                <a:gd name="connsiteY2" fmla="*/ 720340 h 720340"/>
                <a:gd name="connsiteX3" fmla="*/ 0 w 720344"/>
                <a:gd name="connsiteY3" fmla="*/ 720340 h 72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344" h="720340">
                  <a:moveTo>
                    <a:pt x="0" y="0"/>
                  </a:moveTo>
                  <a:lnTo>
                    <a:pt x="720344" y="0"/>
                  </a:lnTo>
                  <a:lnTo>
                    <a:pt x="720344" y="720340"/>
                  </a:lnTo>
                  <a:lnTo>
                    <a:pt x="0" y="720340"/>
                  </a:lnTo>
                  <a:close/>
                </a:path>
              </a:pathLst>
            </a:custGeom>
            <a:solidFill>
              <a:srgbClr val="FFFFFF">
                <a:alpha val="1000"/>
              </a:srgbClr>
            </a:solidFill>
            <a:ln w="148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2AA13C51-E475-6232-DBE6-260352454636}"/>
                </a:ext>
              </a:extLst>
            </p:cNvPr>
            <p:cNvSpPr/>
            <p:nvPr/>
          </p:nvSpPr>
          <p:spPr>
            <a:xfrm>
              <a:off x="1886230" y="2303358"/>
              <a:ext cx="600286" cy="600283"/>
            </a:xfrm>
            <a:custGeom>
              <a:avLst/>
              <a:gdLst>
                <a:gd name="connsiteX0" fmla="*/ 490524 w 600286"/>
                <a:gd name="connsiteY0" fmla="*/ 167644 h 600283"/>
                <a:gd name="connsiteX1" fmla="*/ 528473 w 600286"/>
                <a:gd name="connsiteY1" fmla="*/ 259213 h 600283"/>
                <a:gd name="connsiteX2" fmla="*/ 600287 w 600286"/>
                <a:gd name="connsiteY2" fmla="*/ 259213 h 600283"/>
                <a:gd name="connsiteX3" fmla="*/ 600287 w 600286"/>
                <a:gd name="connsiteY3" fmla="*/ 341071 h 600283"/>
                <a:gd name="connsiteX4" fmla="*/ 528473 w 600286"/>
                <a:gd name="connsiteY4" fmla="*/ 341071 h 600283"/>
                <a:gd name="connsiteX5" fmla="*/ 490524 w 600286"/>
                <a:gd name="connsiteY5" fmla="*/ 432639 h 600283"/>
                <a:gd name="connsiteX6" fmla="*/ 541318 w 600286"/>
                <a:gd name="connsiteY6" fmla="*/ 483434 h 600283"/>
                <a:gd name="connsiteX7" fmla="*/ 483436 w 600286"/>
                <a:gd name="connsiteY7" fmla="*/ 541315 h 600283"/>
                <a:gd name="connsiteX8" fmla="*/ 432642 w 600286"/>
                <a:gd name="connsiteY8" fmla="*/ 490522 h 600283"/>
                <a:gd name="connsiteX9" fmla="*/ 341072 w 600286"/>
                <a:gd name="connsiteY9" fmla="*/ 528470 h 600283"/>
                <a:gd name="connsiteX10" fmla="*/ 341072 w 600286"/>
                <a:gd name="connsiteY10" fmla="*/ 600283 h 600283"/>
                <a:gd name="connsiteX11" fmla="*/ 259214 w 600286"/>
                <a:gd name="connsiteY11" fmla="*/ 600283 h 600283"/>
                <a:gd name="connsiteX12" fmla="*/ 259214 w 600286"/>
                <a:gd name="connsiteY12" fmla="*/ 528470 h 600283"/>
                <a:gd name="connsiteX13" fmla="*/ 167645 w 600286"/>
                <a:gd name="connsiteY13" fmla="*/ 490522 h 600283"/>
                <a:gd name="connsiteX14" fmla="*/ 116850 w 600286"/>
                <a:gd name="connsiteY14" fmla="*/ 541315 h 600283"/>
                <a:gd name="connsiteX15" fmla="*/ 58969 w 600286"/>
                <a:gd name="connsiteY15" fmla="*/ 483434 h 600283"/>
                <a:gd name="connsiteX16" fmla="*/ 109762 w 600286"/>
                <a:gd name="connsiteY16" fmla="*/ 432639 h 600283"/>
                <a:gd name="connsiteX17" fmla="*/ 71814 w 600286"/>
                <a:gd name="connsiteY17" fmla="*/ 341071 h 600283"/>
                <a:gd name="connsiteX18" fmla="*/ 0 w 600286"/>
                <a:gd name="connsiteY18" fmla="*/ 341071 h 600283"/>
                <a:gd name="connsiteX19" fmla="*/ 0 w 600286"/>
                <a:gd name="connsiteY19" fmla="*/ 259213 h 600283"/>
                <a:gd name="connsiteX20" fmla="*/ 71814 w 600286"/>
                <a:gd name="connsiteY20" fmla="*/ 259213 h 600283"/>
                <a:gd name="connsiteX21" fmla="*/ 109762 w 600286"/>
                <a:gd name="connsiteY21" fmla="*/ 167644 h 600283"/>
                <a:gd name="connsiteX22" fmla="*/ 58969 w 600286"/>
                <a:gd name="connsiteY22" fmla="*/ 116850 h 600283"/>
                <a:gd name="connsiteX23" fmla="*/ 116850 w 600286"/>
                <a:gd name="connsiteY23" fmla="*/ 58969 h 600283"/>
                <a:gd name="connsiteX24" fmla="*/ 167645 w 600286"/>
                <a:gd name="connsiteY24" fmla="*/ 109762 h 600283"/>
                <a:gd name="connsiteX25" fmla="*/ 259214 w 600286"/>
                <a:gd name="connsiteY25" fmla="*/ 71814 h 600283"/>
                <a:gd name="connsiteX26" fmla="*/ 259214 w 600286"/>
                <a:gd name="connsiteY26" fmla="*/ 0 h 600283"/>
                <a:gd name="connsiteX27" fmla="*/ 341072 w 600286"/>
                <a:gd name="connsiteY27" fmla="*/ 0 h 600283"/>
                <a:gd name="connsiteX28" fmla="*/ 341072 w 600286"/>
                <a:gd name="connsiteY28" fmla="*/ 71814 h 600283"/>
                <a:gd name="connsiteX29" fmla="*/ 432642 w 600286"/>
                <a:gd name="connsiteY29" fmla="*/ 109762 h 600283"/>
                <a:gd name="connsiteX30" fmla="*/ 483436 w 600286"/>
                <a:gd name="connsiteY30" fmla="*/ 58969 h 600283"/>
                <a:gd name="connsiteX31" fmla="*/ 541318 w 600286"/>
                <a:gd name="connsiteY31" fmla="*/ 116850 h 600283"/>
                <a:gd name="connsiteX32" fmla="*/ 490524 w 600286"/>
                <a:gd name="connsiteY32" fmla="*/ 167644 h 600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0286" h="600283">
                  <a:moveTo>
                    <a:pt x="490524" y="167644"/>
                  </a:moveTo>
                  <a:cubicBezTo>
                    <a:pt x="509289" y="194556"/>
                    <a:pt x="522494" y="225635"/>
                    <a:pt x="528473" y="259213"/>
                  </a:cubicBezTo>
                  <a:lnTo>
                    <a:pt x="600287" y="259213"/>
                  </a:lnTo>
                  <a:lnTo>
                    <a:pt x="600287" y="341071"/>
                  </a:lnTo>
                  <a:lnTo>
                    <a:pt x="528473" y="341071"/>
                  </a:lnTo>
                  <a:cubicBezTo>
                    <a:pt x="522494" y="374649"/>
                    <a:pt x="509289" y="405727"/>
                    <a:pt x="490524" y="432639"/>
                  </a:cubicBezTo>
                  <a:lnTo>
                    <a:pt x="541318" y="483434"/>
                  </a:lnTo>
                  <a:lnTo>
                    <a:pt x="483436" y="541315"/>
                  </a:lnTo>
                  <a:lnTo>
                    <a:pt x="432642" y="490522"/>
                  </a:lnTo>
                  <a:cubicBezTo>
                    <a:pt x="405729" y="509286"/>
                    <a:pt x="374651" y="522491"/>
                    <a:pt x="341072" y="528470"/>
                  </a:cubicBezTo>
                  <a:lnTo>
                    <a:pt x="341072" y="600283"/>
                  </a:lnTo>
                  <a:lnTo>
                    <a:pt x="259214" y="600283"/>
                  </a:lnTo>
                  <a:lnTo>
                    <a:pt x="259214" y="528470"/>
                  </a:lnTo>
                  <a:cubicBezTo>
                    <a:pt x="225636" y="522491"/>
                    <a:pt x="194557" y="509286"/>
                    <a:pt x="167645" y="490522"/>
                  </a:cubicBezTo>
                  <a:lnTo>
                    <a:pt x="116850" y="541315"/>
                  </a:lnTo>
                  <a:lnTo>
                    <a:pt x="58969" y="483434"/>
                  </a:lnTo>
                  <a:lnTo>
                    <a:pt x="109762" y="432639"/>
                  </a:lnTo>
                  <a:cubicBezTo>
                    <a:pt x="90997" y="405727"/>
                    <a:pt x="77793" y="374649"/>
                    <a:pt x="71814" y="341071"/>
                  </a:cubicBezTo>
                  <a:lnTo>
                    <a:pt x="0" y="341071"/>
                  </a:lnTo>
                  <a:lnTo>
                    <a:pt x="0" y="259213"/>
                  </a:lnTo>
                  <a:lnTo>
                    <a:pt x="71814" y="259213"/>
                  </a:lnTo>
                  <a:cubicBezTo>
                    <a:pt x="77793" y="225635"/>
                    <a:pt x="90997" y="194556"/>
                    <a:pt x="109762" y="167644"/>
                  </a:cubicBezTo>
                  <a:lnTo>
                    <a:pt x="58969" y="116850"/>
                  </a:lnTo>
                  <a:lnTo>
                    <a:pt x="116850" y="58969"/>
                  </a:lnTo>
                  <a:lnTo>
                    <a:pt x="167645" y="109762"/>
                  </a:lnTo>
                  <a:cubicBezTo>
                    <a:pt x="194557" y="90997"/>
                    <a:pt x="225636" y="77793"/>
                    <a:pt x="259214" y="71814"/>
                  </a:cubicBezTo>
                  <a:lnTo>
                    <a:pt x="259214" y="0"/>
                  </a:lnTo>
                  <a:lnTo>
                    <a:pt x="341072" y="0"/>
                  </a:lnTo>
                  <a:lnTo>
                    <a:pt x="341072" y="71814"/>
                  </a:lnTo>
                  <a:cubicBezTo>
                    <a:pt x="374651" y="77793"/>
                    <a:pt x="405729" y="90997"/>
                    <a:pt x="432642" y="109762"/>
                  </a:cubicBezTo>
                  <a:lnTo>
                    <a:pt x="483436" y="58969"/>
                  </a:lnTo>
                  <a:lnTo>
                    <a:pt x="541318" y="116850"/>
                  </a:lnTo>
                  <a:lnTo>
                    <a:pt x="490524" y="167644"/>
                  </a:lnTo>
                  <a:close/>
                </a:path>
              </a:pathLst>
            </a:custGeom>
            <a:noFill/>
            <a:ln w="59531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9E87B8E0-90F4-71B9-68BF-391ED408AC86}"/>
                </a:ext>
              </a:extLst>
            </p:cNvPr>
            <p:cNvSpPr/>
            <p:nvPr/>
          </p:nvSpPr>
          <p:spPr>
            <a:xfrm>
              <a:off x="2111338" y="2528464"/>
              <a:ext cx="150071" cy="150070"/>
            </a:xfrm>
            <a:custGeom>
              <a:avLst/>
              <a:gdLst>
                <a:gd name="connsiteX0" fmla="*/ 75036 w 150071"/>
                <a:gd name="connsiteY0" fmla="*/ 150071 h 150070"/>
                <a:gd name="connsiteX1" fmla="*/ 150072 w 150071"/>
                <a:gd name="connsiteY1" fmla="*/ 75035 h 150070"/>
                <a:gd name="connsiteX2" fmla="*/ 75036 w 150071"/>
                <a:gd name="connsiteY2" fmla="*/ 0 h 150070"/>
                <a:gd name="connsiteX3" fmla="*/ 0 w 150071"/>
                <a:gd name="connsiteY3" fmla="*/ 75035 h 150070"/>
                <a:gd name="connsiteX4" fmla="*/ 75036 w 150071"/>
                <a:gd name="connsiteY4" fmla="*/ 150071 h 150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071" h="150070">
                  <a:moveTo>
                    <a:pt x="75036" y="150071"/>
                  </a:moveTo>
                  <a:cubicBezTo>
                    <a:pt x="116477" y="150071"/>
                    <a:pt x="150072" y="116476"/>
                    <a:pt x="150072" y="75035"/>
                  </a:cubicBezTo>
                  <a:cubicBezTo>
                    <a:pt x="150072" y="33595"/>
                    <a:pt x="116477" y="0"/>
                    <a:pt x="75036" y="0"/>
                  </a:cubicBezTo>
                  <a:cubicBezTo>
                    <a:pt x="33595" y="0"/>
                    <a:pt x="0" y="33595"/>
                    <a:pt x="0" y="75035"/>
                  </a:cubicBezTo>
                  <a:cubicBezTo>
                    <a:pt x="0" y="116476"/>
                    <a:pt x="33595" y="150071"/>
                    <a:pt x="75036" y="150071"/>
                  </a:cubicBezTo>
                  <a:close/>
                </a:path>
              </a:pathLst>
            </a:custGeom>
            <a:noFill/>
            <a:ln w="59531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</p:grp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82627CDC-813A-379B-D2C5-D5E04549FAF5}"/>
              </a:ext>
            </a:extLst>
          </p:cNvPr>
          <p:cNvSpPr/>
          <p:nvPr/>
        </p:nvSpPr>
        <p:spPr>
          <a:xfrm>
            <a:off x="9555590" y="2243330"/>
            <a:ext cx="720344" cy="720340"/>
          </a:xfrm>
          <a:custGeom>
            <a:avLst/>
            <a:gdLst>
              <a:gd name="connsiteX0" fmla="*/ 0 w 720344"/>
              <a:gd name="connsiteY0" fmla="*/ 0 h 720340"/>
              <a:gd name="connsiteX1" fmla="*/ 720344 w 720344"/>
              <a:gd name="connsiteY1" fmla="*/ 0 h 720340"/>
              <a:gd name="connsiteX2" fmla="*/ 720344 w 720344"/>
              <a:gd name="connsiteY2" fmla="*/ 720340 h 720340"/>
              <a:gd name="connsiteX3" fmla="*/ 0 w 720344"/>
              <a:gd name="connsiteY3" fmla="*/ 720340 h 72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344" h="720340">
                <a:moveTo>
                  <a:pt x="0" y="0"/>
                </a:moveTo>
                <a:lnTo>
                  <a:pt x="720344" y="0"/>
                </a:lnTo>
                <a:lnTo>
                  <a:pt x="720344" y="720340"/>
                </a:lnTo>
                <a:lnTo>
                  <a:pt x="0" y="720340"/>
                </a:lnTo>
                <a:close/>
              </a:path>
            </a:pathLst>
          </a:custGeom>
          <a:solidFill>
            <a:srgbClr val="FFFFFF">
              <a:alpha val="1000"/>
            </a:srgbClr>
          </a:solidFill>
          <a:ln w="1488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CFD9D60F-1339-3A15-1A0E-C880F05314B9}"/>
              </a:ext>
            </a:extLst>
          </p:cNvPr>
          <p:cNvSpPr/>
          <p:nvPr/>
        </p:nvSpPr>
        <p:spPr>
          <a:xfrm>
            <a:off x="9645633" y="2333372"/>
            <a:ext cx="540258" cy="540255"/>
          </a:xfrm>
          <a:custGeom>
            <a:avLst/>
            <a:gdLst>
              <a:gd name="connsiteX0" fmla="*/ 0 w 540258"/>
              <a:gd name="connsiteY0" fmla="*/ 45021 h 540255"/>
              <a:gd name="connsiteX1" fmla="*/ 45022 w 540258"/>
              <a:gd name="connsiteY1" fmla="*/ 0 h 540255"/>
              <a:gd name="connsiteX2" fmla="*/ 424424 w 540258"/>
              <a:gd name="connsiteY2" fmla="*/ 0 h 540255"/>
              <a:gd name="connsiteX3" fmla="*/ 540258 w 540258"/>
              <a:gd name="connsiteY3" fmla="*/ 108149 h 540255"/>
              <a:gd name="connsiteX4" fmla="*/ 540258 w 540258"/>
              <a:gd name="connsiteY4" fmla="*/ 495234 h 540255"/>
              <a:gd name="connsiteX5" fmla="*/ 495237 w 540258"/>
              <a:gd name="connsiteY5" fmla="*/ 540255 h 540255"/>
              <a:gd name="connsiteX6" fmla="*/ 45022 w 540258"/>
              <a:gd name="connsiteY6" fmla="*/ 540255 h 540255"/>
              <a:gd name="connsiteX7" fmla="*/ 0 w 540258"/>
              <a:gd name="connsiteY7" fmla="*/ 495234 h 540255"/>
              <a:gd name="connsiteX8" fmla="*/ 0 w 540258"/>
              <a:gd name="connsiteY8" fmla="*/ 45021 h 54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0258" h="540255">
                <a:moveTo>
                  <a:pt x="0" y="45021"/>
                </a:moveTo>
                <a:cubicBezTo>
                  <a:pt x="0" y="20157"/>
                  <a:pt x="20157" y="0"/>
                  <a:pt x="45022" y="0"/>
                </a:cubicBezTo>
                <a:lnTo>
                  <a:pt x="424424" y="0"/>
                </a:lnTo>
                <a:lnTo>
                  <a:pt x="540258" y="108149"/>
                </a:lnTo>
                <a:lnTo>
                  <a:pt x="540258" y="495234"/>
                </a:lnTo>
                <a:cubicBezTo>
                  <a:pt x="540258" y="520099"/>
                  <a:pt x="520102" y="540255"/>
                  <a:pt x="495237" y="540255"/>
                </a:cubicBezTo>
                <a:lnTo>
                  <a:pt x="45022" y="540255"/>
                </a:lnTo>
                <a:cubicBezTo>
                  <a:pt x="20157" y="540255"/>
                  <a:pt x="0" y="520099"/>
                  <a:pt x="0" y="495234"/>
                </a:cubicBezTo>
                <a:lnTo>
                  <a:pt x="0" y="45021"/>
                </a:lnTo>
                <a:close/>
              </a:path>
            </a:pathLst>
          </a:custGeom>
          <a:noFill/>
          <a:ln w="59531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FE83B138-150E-4A18-5B4F-F473C9A0D9DA}"/>
              </a:ext>
            </a:extLst>
          </p:cNvPr>
          <p:cNvSpPr/>
          <p:nvPr/>
        </p:nvSpPr>
        <p:spPr>
          <a:xfrm>
            <a:off x="9765690" y="2333372"/>
            <a:ext cx="150196" cy="120056"/>
          </a:xfrm>
          <a:custGeom>
            <a:avLst/>
            <a:gdLst>
              <a:gd name="connsiteX0" fmla="*/ 150196 w 150196"/>
              <a:gd name="connsiteY0" fmla="*/ 0 h 120056"/>
              <a:gd name="connsiteX1" fmla="*/ 150072 w 150196"/>
              <a:gd name="connsiteY1" fmla="*/ 110821 h 120056"/>
              <a:gd name="connsiteX2" fmla="*/ 135065 w 150196"/>
              <a:gd name="connsiteY2" fmla="*/ 120057 h 120056"/>
              <a:gd name="connsiteX3" fmla="*/ 15007 w 150196"/>
              <a:gd name="connsiteY3" fmla="*/ 120057 h 120056"/>
              <a:gd name="connsiteX4" fmla="*/ 0 w 150196"/>
              <a:gd name="connsiteY4" fmla="*/ 110821 h 120056"/>
              <a:gd name="connsiteX5" fmla="*/ 0 w 150196"/>
              <a:gd name="connsiteY5" fmla="*/ 0 h 12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196" h="120056">
                <a:moveTo>
                  <a:pt x="150196" y="0"/>
                </a:moveTo>
                <a:lnTo>
                  <a:pt x="150072" y="110821"/>
                </a:lnTo>
                <a:cubicBezTo>
                  <a:pt x="150072" y="115922"/>
                  <a:pt x="143353" y="120057"/>
                  <a:pt x="135065" y="120057"/>
                </a:cubicBezTo>
                <a:lnTo>
                  <a:pt x="15007" y="120057"/>
                </a:lnTo>
                <a:cubicBezTo>
                  <a:pt x="6719" y="120057"/>
                  <a:pt x="0" y="115922"/>
                  <a:pt x="0" y="110821"/>
                </a:cubicBezTo>
                <a:lnTo>
                  <a:pt x="0" y="0"/>
                </a:lnTo>
              </a:path>
            </a:pathLst>
          </a:custGeom>
          <a:noFill/>
          <a:ln w="14883" cap="flat">
            <a:solidFill>
              <a:schemeClr val="bg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8B221530-6B3B-3601-0372-4D48FFA6B8DC}"/>
              </a:ext>
            </a:extLst>
          </p:cNvPr>
          <p:cNvSpPr/>
          <p:nvPr/>
        </p:nvSpPr>
        <p:spPr>
          <a:xfrm>
            <a:off x="9765690" y="2333372"/>
            <a:ext cx="150196" cy="120056"/>
          </a:xfrm>
          <a:custGeom>
            <a:avLst/>
            <a:gdLst>
              <a:gd name="connsiteX0" fmla="*/ 150196 w 150196"/>
              <a:gd name="connsiteY0" fmla="*/ 0 h 120056"/>
              <a:gd name="connsiteX1" fmla="*/ 150072 w 150196"/>
              <a:gd name="connsiteY1" fmla="*/ 110821 h 120056"/>
              <a:gd name="connsiteX2" fmla="*/ 135065 w 150196"/>
              <a:gd name="connsiteY2" fmla="*/ 120057 h 120056"/>
              <a:gd name="connsiteX3" fmla="*/ 15007 w 150196"/>
              <a:gd name="connsiteY3" fmla="*/ 120057 h 120056"/>
              <a:gd name="connsiteX4" fmla="*/ 0 w 150196"/>
              <a:gd name="connsiteY4" fmla="*/ 110821 h 120056"/>
              <a:gd name="connsiteX5" fmla="*/ 0 w 150196"/>
              <a:gd name="connsiteY5" fmla="*/ 0 h 120056"/>
              <a:gd name="connsiteX6" fmla="*/ 150196 w 150196"/>
              <a:gd name="connsiteY6" fmla="*/ 0 h 12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196" h="120056">
                <a:moveTo>
                  <a:pt x="150196" y="0"/>
                </a:moveTo>
                <a:lnTo>
                  <a:pt x="150072" y="110821"/>
                </a:lnTo>
                <a:cubicBezTo>
                  <a:pt x="150072" y="115922"/>
                  <a:pt x="143353" y="120057"/>
                  <a:pt x="135065" y="120057"/>
                </a:cubicBezTo>
                <a:lnTo>
                  <a:pt x="15007" y="120057"/>
                </a:lnTo>
                <a:cubicBezTo>
                  <a:pt x="6719" y="120057"/>
                  <a:pt x="0" y="115922"/>
                  <a:pt x="0" y="110821"/>
                </a:cubicBezTo>
                <a:lnTo>
                  <a:pt x="0" y="0"/>
                </a:lnTo>
                <a:lnTo>
                  <a:pt x="150196" y="0"/>
                </a:lnTo>
                <a:close/>
              </a:path>
            </a:pathLst>
          </a:custGeom>
          <a:noFill/>
          <a:ln w="59531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315B46F0-CEF1-C6A4-23B3-73799A8C458F}"/>
              </a:ext>
            </a:extLst>
          </p:cNvPr>
          <p:cNvSpPr/>
          <p:nvPr/>
        </p:nvSpPr>
        <p:spPr>
          <a:xfrm>
            <a:off x="9690654" y="2333372"/>
            <a:ext cx="379402" cy="15007"/>
          </a:xfrm>
          <a:custGeom>
            <a:avLst/>
            <a:gdLst>
              <a:gd name="connsiteX0" fmla="*/ 0 w 379402"/>
              <a:gd name="connsiteY0" fmla="*/ 0 h 15007"/>
              <a:gd name="connsiteX1" fmla="*/ 379402 w 379402"/>
              <a:gd name="connsiteY1" fmla="*/ 0 h 1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9402" h="15007">
                <a:moveTo>
                  <a:pt x="0" y="0"/>
                </a:moveTo>
                <a:lnTo>
                  <a:pt x="379402" y="0"/>
                </a:lnTo>
              </a:path>
            </a:pathLst>
          </a:custGeom>
          <a:noFill/>
          <a:ln w="59531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1D68950B-6D29-BDF8-4BDB-241C6EC796A8}"/>
              </a:ext>
            </a:extLst>
          </p:cNvPr>
          <p:cNvSpPr/>
          <p:nvPr/>
        </p:nvSpPr>
        <p:spPr>
          <a:xfrm>
            <a:off x="9765690" y="2633514"/>
            <a:ext cx="300143" cy="15007"/>
          </a:xfrm>
          <a:custGeom>
            <a:avLst/>
            <a:gdLst>
              <a:gd name="connsiteX0" fmla="*/ 0 w 300143"/>
              <a:gd name="connsiteY0" fmla="*/ 0 h 15007"/>
              <a:gd name="connsiteX1" fmla="*/ 300143 w 300143"/>
              <a:gd name="connsiteY1" fmla="*/ 0 h 1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0143" h="15007">
                <a:moveTo>
                  <a:pt x="0" y="0"/>
                </a:moveTo>
                <a:lnTo>
                  <a:pt x="300143" y="0"/>
                </a:lnTo>
              </a:path>
            </a:pathLst>
          </a:custGeom>
          <a:noFill/>
          <a:ln w="59531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0861750F-5958-720F-5F67-4C4981A17219}"/>
              </a:ext>
            </a:extLst>
          </p:cNvPr>
          <p:cNvSpPr/>
          <p:nvPr/>
        </p:nvSpPr>
        <p:spPr>
          <a:xfrm>
            <a:off x="9765690" y="2753570"/>
            <a:ext cx="150196" cy="15007"/>
          </a:xfrm>
          <a:custGeom>
            <a:avLst/>
            <a:gdLst>
              <a:gd name="connsiteX0" fmla="*/ 0 w 150196"/>
              <a:gd name="connsiteY0" fmla="*/ 0 h 15007"/>
              <a:gd name="connsiteX1" fmla="*/ 150196 w 150196"/>
              <a:gd name="connsiteY1" fmla="*/ 0 h 1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0196" h="15007">
                <a:moveTo>
                  <a:pt x="0" y="0"/>
                </a:moveTo>
                <a:lnTo>
                  <a:pt x="150196" y="0"/>
                </a:lnTo>
              </a:path>
            </a:pathLst>
          </a:custGeom>
          <a:noFill/>
          <a:ln w="59531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grpSp>
        <p:nvGrpSpPr>
          <p:cNvPr id="27" name="图形 20">
            <a:extLst>
              <a:ext uri="{FF2B5EF4-FFF2-40B4-BE49-F238E27FC236}">
                <a16:creationId xmlns:a16="http://schemas.microsoft.com/office/drawing/2014/main" id="{009892C2-D154-F197-0D12-22D183D0DE87}"/>
              </a:ext>
            </a:extLst>
          </p:cNvPr>
          <p:cNvGrpSpPr/>
          <p:nvPr/>
        </p:nvGrpSpPr>
        <p:grpSpPr>
          <a:xfrm>
            <a:off x="5729478" y="2243330"/>
            <a:ext cx="720344" cy="720340"/>
            <a:chOff x="5729478" y="2243330"/>
            <a:chExt cx="720344" cy="720340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0B791CF7-E10F-BB2D-E083-7C9A09D77E6C}"/>
                </a:ext>
              </a:extLst>
            </p:cNvPr>
            <p:cNvSpPr/>
            <p:nvPr/>
          </p:nvSpPr>
          <p:spPr>
            <a:xfrm>
              <a:off x="5729478" y="2243330"/>
              <a:ext cx="720344" cy="720340"/>
            </a:xfrm>
            <a:custGeom>
              <a:avLst/>
              <a:gdLst>
                <a:gd name="connsiteX0" fmla="*/ 0 w 720344"/>
                <a:gd name="connsiteY0" fmla="*/ 0 h 720340"/>
                <a:gd name="connsiteX1" fmla="*/ 720344 w 720344"/>
                <a:gd name="connsiteY1" fmla="*/ 0 h 720340"/>
                <a:gd name="connsiteX2" fmla="*/ 720344 w 720344"/>
                <a:gd name="connsiteY2" fmla="*/ 720340 h 720340"/>
                <a:gd name="connsiteX3" fmla="*/ 0 w 720344"/>
                <a:gd name="connsiteY3" fmla="*/ 720340 h 72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344" h="720340">
                  <a:moveTo>
                    <a:pt x="0" y="0"/>
                  </a:moveTo>
                  <a:lnTo>
                    <a:pt x="720344" y="0"/>
                  </a:lnTo>
                  <a:lnTo>
                    <a:pt x="720344" y="720340"/>
                  </a:lnTo>
                  <a:lnTo>
                    <a:pt x="0" y="720340"/>
                  </a:lnTo>
                  <a:close/>
                </a:path>
              </a:pathLst>
            </a:custGeom>
            <a:solidFill>
              <a:schemeClr val="bg1">
                <a:alpha val="1000"/>
              </a:schemeClr>
            </a:solidFill>
            <a:ln w="59531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D183045-9466-C971-E0FE-8BACE6159C8E}"/>
                </a:ext>
              </a:extLst>
            </p:cNvPr>
            <p:cNvSpPr/>
            <p:nvPr/>
          </p:nvSpPr>
          <p:spPr>
            <a:xfrm>
              <a:off x="5819521" y="2288351"/>
              <a:ext cx="540258" cy="615297"/>
            </a:xfrm>
            <a:custGeom>
              <a:avLst/>
              <a:gdLst>
                <a:gd name="connsiteX0" fmla="*/ 0 w 540258"/>
                <a:gd name="connsiteY0" fmla="*/ 78872 h 615297"/>
                <a:gd name="connsiteX1" fmla="*/ 270258 w 540258"/>
                <a:gd name="connsiteY1" fmla="*/ 0 h 615297"/>
                <a:gd name="connsiteX2" fmla="*/ 540258 w 540258"/>
                <a:gd name="connsiteY2" fmla="*/ 78872 h 615297"/>
                <a:gd name="connsiteX3" fmla="*/ 540258 w 540258"/>
                <a:gd name="connsiteY3" fmla="*/ 240619 h 615297"/>
                <a:gd name="connsiteX4" fmla="*/ 270168 w 540258"/>
                <a:gd name="connsiteY4" fmla="*/ 615298 h 615297"/>
                <a:gd name="connsiteX5" fmla="*/ 270168 w 540258"/>
                <a:gd name="connsiteY5" fmla="*/ 615298 h 615297"/>
                <a:gd name="connsiteX6" fmla="*/ 0 w 540258"/>
                <a:gd name="connsiteY6" fmla="*/ 240544 h 615297"/>
                <a:gd name="connsiteX7" fmla="*/ 0 w 540258"/>
                <a:gd name="connsiteY7" fmla="*/ 78872 h 615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0258" h="615297">
                  <a:moveTo>
                    <a:pt x="0" y="78872"/>
                  </a:moveTo>
                  <a:lnTo>
                    <a:pt x="270258" y="0"/>
                  </a:lnTo>
                  <a:lnTo>
                    <a:pt x="540258" y="78872"/>
                  </a:lnTo>
                  <a:lnTo>
                    <a:pt x="540258" y="240619"/>
                  </a:lnTo>
                  <a:cubicBezTo>
                    <a:pt x="540258" y="410627"/>
                    <a:pt x="431459" y="561556"/>
                    <a:pt x="270168" y="615298"/>
                  </a:cubicBezTo>
                  <a:lnTo>
                    <a:pt x="270168" y="615298"/>
                  </a:lnTo>
                  <a:cubicBezTo>
                    <a:pt x="108833" y="561558"/>
                    <a:pt x="0" y="410594"/>
                    <a:pt x="0" y="240544"/>
                  </a:cubicBezTo>
                  <a:lnTo>
                    <a:pt x="0" y="78872"/>
                  </a:lnTo>
                  <a:close/>
                </a:path>
              </a:pathLst>
            </a:custGeom>
            <a:solidFill>
              <a:schemeClr val="bg1"/>
            </a:solidFill>
            <a:ln w="59531" cap="flat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 dirty="0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67D94973-911D-7F01-74D0-2BC9DE47408A}"/>
                </a:ext>
              </a:extLst>
            </p:cNvPr>
            <p:cNvSpPr/>
            <p:nvPr/>
          </p:nvSpPr>
          <p:spPr>
            <a:xfrm rot="2700000">
              <a:off x="6004001" y="2502846"/>
              <a:ext cx="169786" cy="169785"/>
            </a:xfrm>
            <a:custGeom>
              <a:avLst/>
              <a:gdLst>
                <a:gd name="connsiteX0" fmla="*/ 0 w 169786"/>
                <a:gd name="connsiteY0" fmla="*/ 0 h 169785"/>
                <a:gd name="connsiteX1" fmla="*/ 169787 w 169786"/>
                <a:gd name="connsiteY1" fmla="*/ 169786 h 169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786" h="169785">
                  <a:moveTo>
                    <a:pt x="0" y="0"/>
                  </a:moveTo>
                  <a:lnTo>
                    <a:pt x="169787" y="169786"/>
                  </a:lnTo>
                </a:path>
              </a:pathLst>
            </a:custGeom>
            <a:solidFill>
              <a:schemeClr val="bg1"/>
            </a:solidFill>
            <a:ln w="59531" cap="rnd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560A75B5-590B-098B-7575-18A5DAE669AB}"/>
                </a:ext>
              </a:extLst>
            </p:cNvPr>
            <p:cNvSpPr/>
            <p:nvPr/>
          </p:nvSpPr>
          <p:spPr>
            <a:xfrm rot="-8100000">
              <a:off x="6004003" y="2502845"/>
              <a:ext cx="169786" cy="169785"/>
            </a:xfrm>
            <a:custGeom>
              <a:avLst/>
              <a:gdLst>
                <a:gd name="connsiteX0" fmla="*/ 169787 w 169786"/>
                <a:gd name="connsiteY0" fmla="*/ 0 h 169785"/>
                <a:gd name="connsiteX1" fmla="*/ 0 w 169786"/>
                <a:gd name="connsiteY1" fmla="*/ 169786 h 169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786" h="169785">
                  <a:moveTo>
                    <a:pt x="169787" y="0"/>
                  </a:moveTo>
                  <a:lnTo>
                    <a:pt x="0" y="169786"/>
                  </a:lnTo>
                </a:path>
              </a:pathLst>
            </a:custGeom>
            <a:solidFill>
              <a:schemeClr val="bg1"/>
            </a:solidFill>
            <a:ln w="59531" cap="rnd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FAAA181B-2520-FEDE-7ABA-79EC56E093E4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工作内容</a:t>
            </a:r>
          </a:p>
        </p:txBody>
      </p:sp>
    </p:spTree>
    <p:extLst>
      <p:ext uri="{BB962C8B-B14F-4D97-AF65-F5344CB8AC3E}">
        <p14:creationId xmlns:p14="http://schemas.microsoft.com/office/powerpoint/2010/main" val="1752429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: 空心 1">
            <a:extLst>
              <a:ext uri="{FF2B5EF4-FFF2-40B4-BE49-F238E27FC236}">
                <a16:creationId xmlns:a16="http://schemas.microsoft.com/office/drawing/2014/main" id="{1786F0DD-05BA-E74D-2CFA-EEBD841BEB88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DE6A54E-F48C-C646-BFF8-CA404680C576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工作内容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A82D205F-4179-0CD5-F02E-D933C126594A}"/>
              </a:ext>
            </a:extLst>
          </p:cNvPr>
          <p:cNvSpPr/>
          <p:nvPr/>
        </p:nvSpPr>
        <p:spPr>
          <a:xfrm>
            <a:off x="482600" y="990600"/>
            <a:ext cx="11214100" cy="3124200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DE3F722-699D-455B-9F94-6B939781C636}"/>
              </a:ext>
            </a:extLst>
          </p:cNvPr>
          <p:cNvSpPr/>
          <p:nvPr/>
        </p:nvSpPr>
        <p:spPr>
          <a:xfrm>
            <a:off x="772887" y="3688080"/>
            <a:ext cx="4350656" cy="837815"/>
          </a:xfrm>
          <a:prstGeom prst="roundRect">
            <a:avLst>
              <a:gd name="adj" fmla="val 6433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6173D6C-DB4F-A446-6FF3-6556D29AB2DF}"/>
              </a:ext>
            </a:extLst>
          </p:cNvPr>
          <p:cNvSpPr txBox="1"/>
          <p:nvPr/>
        </p:nvSpPr>
        <p:spPr>
          <a:xfrm>
            <a:off x="1131099" y="3883967"/>
            <a:ext cx="3634232" cy="46166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上半年主负责的工作项目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761317C-9B56-C5D6-1A92-C6E9BA637C18}"/>
              </a:ext>
            </a:extLst>
          </p:cNvPr>
          <p:cNvSpPr txBox="1"/>
          <p:nvPr/>
        </p:nvSpPr>
        <p:spPr>
          <a:xfrm>
            <a:off x="772886" y="5177808"/>
            <a:ext cx="5206999" cy="125277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协助市场销售和培训店员为主，培训工作成果较理想，能够很好的鼓励店员的学习积极性，帮助掌握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XX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彩妆的专业知识以及娴熟的化妆技巧，促进店员专业带动销售，服务产生业绩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F049080-5CDC-9BC2-A33D-066EB190ACF6}"/>
              </a:ext>
            </a:extLst>
          </p:cNvPr>
          <p:cNvSpPr txBox="1"/>
          <p:nvPr/>
        </p:nvSpPr>
        <p:spPr>
          <a:xfrm>
            <a:off x="772887" y="4721782"/>
            <a:ext cx="3603199" cy="4349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第一项工作项目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9CB2552-F2ED-48B8-2B26-A4E156F7AD4B}"/>
              </a:ext>
            </a:extLst>
          </p:cNvPr>
          <p:cNvSpPr txBox="1"/>
          <p:nvPr/>
        </p:nvSpPr>
        <p:spPr>
          <a:xfrm>
            <a:off x="6489701" y="5177808"/>
            <a:ext cx="5206999" cy="125277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协助市场销售和培训店员为主，培训工作成果较理想，能够很好的鼓励店员的学习积极性，帮助掌握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XX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彩妆的专业知识以及娴熟的化妆技巧，促进店员专业带动销售，服务产生业绩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3943EF9-838E-8B4A-10D2-45DA4BE8B996}"/>
              </a:ext>
            </a:extLst>
          </p:cNvPr>
          <p:cNvSpPr txBox="1"/>
          <p:nvPr/>
        </p:nvSpPr>
        <p:spPr>
          <a:xfrm>
            <a:off x="6489702" y="4721782"/>
            <a:ext cx="3603199" cy="4349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第二项工作项目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2C77421-0550-FCB0-C188-52336466A241}"/>
              </a:ext>
            </a:extLst>
          </p:cNvPr>
          <p:cNvCxnSpPr/>
          <p:nvPr/>
        </p:nvCxnSpPr>
        <p:spPr>
          <a:xfrm>
            <a:off x="6096000" y="4813300"/>
            <a:ext cx="0" cy="15240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38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2601DB2-DD60-A84B-EB8C-59894623CA54}"/>
              </a:ext>
            </a:extLst>
          </p:cNvPr>
          <p:cNvCxnSpPr>
            <a:cxnSpLocks/>
          </p:cNvCxnSpPr>
          <p:nvPr/>
        </p:nvCxnSpPr>
        <p:spPr>
          <a:xfrm>
            <a:off x="482600" y="3429000"/>
            <a:ext cx="112141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FE45C9D9-1348-8438-4F95-23372E200EE7}"/>
              </a:ext>
            </a:extLst>
          </p:cNvPr>
          <p:cNvSpPr/>
          <p:nvPr/>
        </p:nvSpPr>
        <p:spPr>
          <a:xfrm>
            <a:off x="1244600" y="3307443"/>
            <a:ext cx="241300" cy="241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0821196-D6D2-AD6E-D229-3023188560C6}"/>
              </a:ext>
            </a:extLst>
          </p:cNvPr>
          <p:cNvSpPr/>
          <p:nvPr/>
        </p:nvSpPr>
        <p:spPr>
          <a:xfrm>
            <a:off x="3777192" y="3307443"/>
            <a:ext cx="241300" cy="241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3AE17C86-AE2D-B15E-7658-B6C1A57543E6}"/>
              </a:ext>
            </a:extLst>
          </p:cNvPr>
          <p:cNvSpPr/>
          <p:nvPr/>
        </p:nvSpPr>
        <p:spPr>
          <a:xfrm>
            <a:off x="6309784" y="3307443"/>
            <a:ext cx="241300" cy="241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EA809DB-1F98-F878-D49D-462078F1E31E}"/>
              </a:ext>
            </a:extLst>
          </p:cNvPr>
          <p:cNvSpPr/>
          <p:nvPr/>
        </p:nvSpPr>
        <p:spPr>
          <a:xfrm>
            <a:off x="8842375" y="3307443"/>
            <a:ext cx="241300" cy="2413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769A946-B43B-671A-33FE-B4178E25A7EC}"/>
              </a:ext>
            </a:extLst>
          </p:cNvPr>
          <p:cNvCxnSpPr>
            <a:cxnSpLocks/>
          </p:cNvCxnSpPr>
          <p:nvPr/>
        </p:nvCxnSpPr>
        <p:spPr>
          <a:xfrm flipV="1">
            <a:off x="1365250" y="2081629"/>
            <a:ext cx="0" cy="122343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0EE5284-602E-A7CA-A95E-28B186CA6D5C}"/>
              </a:ext>
            </a:extLst>
          </p:cNvPr>
          <p:cNvSpPr/>
          <p:nvPr/>
        </p:nvSpPr>
        <p:spPr>
          <a:xfrm>
            <a:off x="1365250" y="1896157"/>
            <a:ext cx="1498600" cy="3926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5D56840-A0F2-90E9-C3DC-BC7C7B2F3333}"/>
              </a:ext>
            </a:extLst>
          </p:cNvPr>
          <p:cNvSpPr txBox="1"/>
          <p:nvPr/>
        </p:nvSpPr>
        <p:spPr>
          <a:xfrm>
            <a:off x="1766427" y="1835963"/>
            <a:ext cx="692150" cy="46166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月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0B0F15A-32AA-0E18-1049-81902742EEC3}"/>
              </a:ext>
            </a:extLst>
          </p:cNvPr>
          <p:cNvCxnSpPr>
            <a:cxnSpLocks/>
          </p:cNvCxnSpPr>
          <p:nvPr/>
        </p:nvCxnSpPr>
        <p:spPr>
          <a:xfrm flipV="1">
            <a:off x="6432550" y="2081629"/>
            <a:ext cx="0" cy="122343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2A98158-8E37-9DE2-BCB3-1EF25CE80E93}"/>
              </a:ext>
            </a:extLst>
          </p:cNvPr>
          <p:cNvSpPr/>
          <p:nvPr/>
        </p:nvSpPr>
        <p:spPr>
          <a:xfrm>
            <a:off x="6432550" y="1896157"/>
            <a:ext cx="1498600" cy="3926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735618F-FAB4-BE04-13E5-9E903AF0059E}"/>
              </a:ext>
            </a:extLst>
          </p:cNvPr>
          <p:cNvSpPr txBox="1"/>
          <p:nvPr/>
        </p:nvSpPr>
        <p:spPr>
          <a:xfrm>
            <a:off x="6833727" y="1835963"/>
            <a:ext cx="692150" cy="46166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月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4C80FC78-DFA0-8E73-EC25-CC65C43ABF95}"/>
              </a:ext>
            </a:extLst>
          </p:cNvPr>
          <p:cNvCxnSpPr>
            <a:cxnSpLocks/>
          </p:cNvCxnSpPr>
          <p:nvPr/>
        </p:nvCxnSpPr>
        <p:spPr>
          <a:xfrm flipV="1">
            <a:off x="3898900" y="3548743"/>
            <a:ext cx="0" cy="122343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FA68839B-17A3-E16B-EE1B-427DD3609369}"/>
              </a:ext>
            </a:extLst>
          </p:cNvPr>
          <p:cNvSpPr/>
          <p:nvPr/>
        </p:nvSpPr>
        <p:spPr>
          <a:xfrm>
            <a:off x="3898900" y="4575851"/>
            <a:ext cx="1498600" cy="3926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AF86A4A-B714-9245-582F-1D9AA3EF4826}"/>
              </a:ext>
            </a:extLst>
          </p:cNvPr>
          <p:cNvSpPr txBox="1"/>
          <p:nvPr/>
        </p:nvSpPr>
        <p:spPr>
          <a:xfrm>
            <a:off x="4300077" y="4515657"/>
            <a:ext cx="692150" cy="46166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月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3AAF12C-3796-3919-7DFF-13E0265FE8CC}"/>
              </a:ext>
            </a:extLst>
          </p:cNvPr>
          <p:cNvCxnSpPr>
            <a:cxnSpLocks/>
          </p:cNvCxnSpPr>
          <p:nvPr/>
        </p:nvCxnSpPr>
        <p:spPr>
          <a:xfrm flipV="1">
            <a:off x="8958214" y="3548743"/>
            <a:ext cx="0" cy="122343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41B2FC80-C821-0DB6-8C97-39288B7DFA0B}"/>
              </a:ext>
            </a:extLst>
          </p:cNvPr>
          <p:cNvSpPr/>
          <p:nvPr/>
        </p:nvSpPr>
        <p:spPr>
          <a:xfrm>
            <a:off x="8958214" y="4575851"/>
            <a:ext cx="1498600" cy="39265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E53F055-7634-FE7A-3A02-3DBC3A9F1507}"/>
              </a:ext>
            </a:extLst>
          </p:cNvPr>
          <p:cNvSpPr txBox="1"/>
          <p:nvPr/>
        </p:nvSpPr>
        <p:spPr>
          <a:xfrm>
            <a:off x="9359391" y="4515657"/>
            <a:ext cx="692150" cy="46166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33" name="圆: 空心 32">
            <a:extLst>
              <a:ext uri="{FF2B5EF4-FFF2-40B4-BE49-F238E27FC236}">
                <a16:creationId xmlns:a16="http://schemas.microsoft.com/office/drawing/2014/main" id="{5F931F66-D982-635C-E373-03A499126F90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8E40044-6A70-7C38-0D6A-747869CBAB54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工作内容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D33BA47-A70B-D57F-6FA6-3428E7813CF5}"/>
              </a:ext>
            </a:extLst>
          </p:cNvPr>
          <p:cNvSpPr txBox="1"/>
          <p:nvPr/>
        </p:nvSpPr>
        <p:spPr>
          <a:xfrm>
            <a:off x="1385427" y="1470775"/>
            <a:ext cx="1453023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新会员拓展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0060007-F26C-1EC6-7798-1E57D46674EC}"/>
              </a:ext>
            </a:extLst>
          </p:cNvPr>
          <p:cNvSpPr txBox="1"/>
          <p:nvPr/>
        </p:nvSpPr>
        <p:spPr>
          <a:xfrm>
            <a:off x="1410827" y="2316989"/>
            <a:ext cx="2755830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截止到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20xx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XX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月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日，本专柜新发展会员</a:t>
            </a: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xXXXX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人。与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20xx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年相比，递增了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90%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2333C30-AF26-BF70-C187-5720F5573B88}"/>
              </a:ext>
            </a:extLst>
          </p:cNvPr>
          <p:cNvSpPr txBox="1"/>
          <p:nvPr/>
        </p:nvSpPr>
        <p:spPr>
          <a:xfrm>
            <a:off x="3872442" y="4949266"/>
            <a:ext cx="1453023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老会员维护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8F43D7D-1050-020C-51F1-F9CA968905B8}"/>
              </a:ext>
            </a:extLst>
          </p:cNvPr>
          <p:cNvSpPr txBox="1"/>
          <p:nvPr/>
        </p:nvSpPr>
        <p:spPr>
          <a:xfrm>
            <a:off x="3897842" y="3548743"/>
            <a:ext cx="3150658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本专柜执行公司会员制度，耐心热诚的和会员交流，更加增强了老会员对品牌的忠实度和的情感。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EA46266-9AE6-4259-5207-A7C7F6992F7F}"/>
              </a:ext>
            </a:extLst>
          </p:cNvPr>
          <p:cNvSpPr txBox="1"/>
          <p:nvPr/>
        </p:nvSpPr>
        <p:spPr>
          <a:xfrm>
            <a:off x="6491388" y="1470775"/>
            <a:ext cx="1453023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竞品分析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E6B0D86-EF02-46BE-3EB8-6825D477D446}"/>
              </a:ext>
            </a:extLst>
          </p:cNvPr>
          <p:cNvSpPr txBox="1"/>
          <p:nvPr/>
        </p:nvSpPr>
        <p:spPr>
          <a:xfrm>
            <a:off x="6478125" y="2316989"/>
            <a:ext cx="2983373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面对竞争对手，本柜台在注重本产品的优雅、高贵、经典的品牌形象的基础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E662615-A15F-84B0-7608-5159FBB2AB5B}"/>
              </a:ext>
            </a:extLst>
          </p:cNvPr>
          <p:cNvSpPr txBox="1"/>
          <p:nvPr/>
        </p:nvSpPr>
        <p:spPr>
          <a:xfrm>
            <a:off x="8983614" y="3548743"/>
            <a:ext cx="2611483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在人员管理方面，严格短缺货登记、库存登记，认真做好盘点工作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6591027-BBCA-0679-8025-AF24DFEB8CE3}"/>
              </a:ext>
            </a:extLst>
          </p:cNvPr>
          <p:cNvSpPr txBox="1"/>
          <p:nvPr/>
        </p:nvSpPr>
        <p:spPr>
          <a:xfrm>
            <a:off x="8978391" y="4949266"/>
            <a:ext cx="1765809" cy="43614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柜台日常工作</a:t>
            </a:r>
          </a:p>
        </p:txBody>
      </p:sp>
    </p:spTree>
    <p:extLst>
      <p:ext uri="{BB962C8B-B14F-4D97-AF65-F5344CB8AC3E}">
        <p14:creationId xmlns:p14="http://schemas.microsoft.com/office/powerpoint/2010/main" val="3839067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: 空心 1">
            <a:extLst>
              <a:ext uri="{FF2B5EF4-FFF2-40B4-BE49-F238E27FC236}">
                <a16:creationId xmlns:a16="http://schemas.microsoft.com/office/drawing/2014/main" id="{1589DE63-00C6-A33F-00FA-A779754CE3CA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A08C02-2074-AC13-555D-F9D75363AB23}"/>
              </a:ext>
            </a:extLst>
          </p:cNvPr>
          <p:cNvSpPr/>
          <p:nvPr/>
        </p:nvSpPr>
        <p:spPr>
          <a:xfrm>
            <a:off x="485642" y="1638300"/>
            <a:ext cx="3499115" cy="17018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F42BF5E-5B9D-FEE5-957A-8F450B56A724}"/>
              </a:ext>
            </a:extLst>
          </p:cNvPr>
          <p:cNvSpPr/>
          <p:nvPr/>
        </p:nvSpPr>
        <p:spPr>
          <a:xfrm>
            <a:off x="4360269" y="1638300"/>
            <a:ext cx="3499115" cy="1701800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517A6C1-154E-FF1F-21DC-AA53D5CDFB61}"/>
              </a:ext>
            </a:extLst>
          </p:cNvPr>
          <p:cNvSpPr/>
          <p:nvPr/>
        </p:nvSpPr>
        <p:spPr>
          <a:xfrm>
            <a:off x="8191625" y="1638300"/>
            <a:ext cx="3499115" cy="1701800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293898C9-AD4C-8513-A72C-08A273F0BE06}"/>
              </a:ext>
            </a:extLst>
          </p:cNvPr>
          <p:cNvCxnSpPr>
            <a:cxnSpLocks/>
          </p:cNvCxnSpPr>
          <p:nvPr/>
        </p:nvCxnSpPr>
        <p:spPr>
          <a:xfrm>
            <a:off x="494453" y="5803900"/>
            <a:ext cx="504000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161F2ACE-BBDB-C035-B11F-8B7B04A97BD5}"/>
              </a:ext>
            </a:extLst>
          </p:cNvPr>
          <p:cNvCxnSpPr>
            <a:cxnSpLocks/>
          </p:cNvCxnSpPr>
          <p:nvPr/>
        </p:nvCxnSpPr>
        <p:spPr>
          <a:xfrm>
            <a:off x="4360269" y="5803900"/>
            <a:ext cx="504000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E0FCA247-B2C1-4E03-3E30-2C19C1DD3FD4}"/>
              </a:ext>
            </a:extLst>
          </p:cNvPr>
          <p:cNvCxnSpPr>
            <a:cxnSpLocks/>
          </p:cNvCxnSpPr>
          <p:nvPr/>
        </p:nvCxnSpPr>
        <p:spPr>
          <a:xfrm>
            <a:off x="8182814" y="5803900"/>
            <a:ext cx="504000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870F1-5E66-844B-FB0B-1BC414FA6717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工作内容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15EE281-31C6-1347-924D-FCE3AC47E80E}"/>
              </a:ext>
            </a:extLst>
          </p:cNvPr>
          <p:cNvSpPr txBox="1"/>
          <p:nvPr/>
        </p:nvSpPr>
        <p:spPr>
          <a:xfrm>
            <a:off x="390117" y="3885026"/>
            <a:ext cx="3603199" cy="18437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比如说，工作中会碰到顾客流量少或者一连向几个顾客介绍产品均没有成功，我们很容易泄气，情绪不好，老想着今天太倒霉等等。这样注意力会不集中，再看到顾客也会反映慢，信心不足，影响销售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F243FBB-CF86-D89D-834D-522C871CCF80}"/>
              </a:ext>
            </a:extLst>
          </p:cNvPr>
          <p:cNvSpPr txBox="1"/>
          <p:nvPr/>
        </p:nvSpPr>
        <p:spPr>
          <a:xfrm>
            <a:off x="390117" y="3429000"/>
            <a:ext cx="3603199" cy="4349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保持良好心态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3001143-7751-E0AB-2728-68067511AFE5}"/>
              </a:ext>
            </a:extLst>
          </p:cNvPr>
          <p:cNvSpPr txBox="1"/>
          <p:nvPr/>
        </p:nvSpPr>
        <p:spPr>
          <a:xfrm>
            <a:off x="4256185" y="3885026"/>
            <a:ext cx="3603199" cy="154824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对不同顾客使用不同促销技巧。例如，学生类顾客比较喜欢潮流的广告性强的名牌产品，所以让其很快接受我们所推荐的产品较为困难，我们则需要有耐心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26B6C9C-C228-18B3-934A-6EDB7EEEA411}"/>
              </a:ext>
            </a:extLst>
          </p:cNvPr>
          <p:cNvSpPr txBox="1"/>
          <p:nvPr/>
        </p:nvSpPr>
        <p:spPr>
          <a:xfrm>
            <a:off x="4256185" y="3429000"/>
            <a:ext cx="3603199" cy="4349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学会察言观色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E6B4725-07B3-7168-A914-96DB55E13908}"/>
              </a:ext>
            </a:extLst>
          </p:cNvPr>
          <p:cNvSpPr txBox="1"/>
          <p:nvPr/>
        </p:nvSpPr>
        <p:spPr>
          <a:xfrm>
            <a:off x="8122253" y="3885026"/>
            <a:ext cx="3603199" cy="18437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现在品牌多，促销员更多，所以介绍产品时一味说产品如何好，容易让顾客觉得我们就想着单单推销产品出去，使自己不能很快被顾客信任。事实上，顾客只有接受了你这个人，才会接受你所介绍的产品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F692CEA-5828-81A8-96D8-8849C10DE8B5}"/>
              </a:ext>
            </a:extLst>
          </p:cNvPr>
          <p:cNvSpPr txBox="1"/>
          <p:nvPr/>
        </p:nvSpPr>
        <p:spPr>
          <a:xfrm>
            <a:off x="8122253" y="3429000"/>
            <a:ext cx="3603199" cy="4349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不要一味说产品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E29A2D0-78B4-E641-8BA0-91DA74429BE1}"/>
              </a:ext>
            </a:extLst>
          </p:cNvPr>
          <p:cNvCxnSpPr>
            <a:cxnSpLocks/>
          </p:cNvCxnSpPr>
          <p:nvPr/>
        </p:nvCxnSpPr>
        <p:spPr>
          <a:xfrm>
            <a:off x="485642" y="3863991"/>
            <a:ext cx="349911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8C175CBE-FBA2-67BE-A9B6-A702F4077BC9}"/>
              </a:ext>
            </a:extLst>
          </p:cNvPr>
          <p:cNvCxnSpPr>
            <a:cxnSpLocks/>
          </p:cNvCxnSpPr>
          <p:nvPr/>
        </p:nvCxnSpPr>
        <p:spPr>
          <a:xfrm>
            <a:off x="4360269" y="3863991"/>
            <a:ext cx="349911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EF9FFC89-B70D-0D53-E988-3F413DC0EFD8}"/>
              </a:ext>
            </a:extLst>
          </p:cNvPr>
          <p:cNvCxnSpPr>
            <a:cxnSpLocks/>
          </p:cNvCxnSpPr>
          <p:nvPr/>
        </p:nvCxnSpPr>
        <p:spPr>
          <a:xfrm>
            <a:off x="8234896" y="3863991"/>
            <a:ext cx="349911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08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3D4933E-797B-C5F0-8C2C-E51D6C039D85}"/>
              </a:ext>
            </a:extLst>
          </p:cNvPr>
          <p:cNvSpPr/>
          <p:nvPr/>
        </p:nvSpPr>
        <p:spPr>
          <a:xfrm>
            <a:off x="5225143" y="990600"/>
            <a:ext cx="6471557" cy="53467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" name="圆: 空心 1">
            <a:extLst>
              <a:ext uri="{FF2B5EF4-FFF2-40B4-BE49-F238E27FC236}">
                <a16:creationId xmlns:a16="http://schemas.microsoft.com/office/drawing/2014/main" id="{1589DE63-00C6-A33F-00FA-A779754CE3CA}"/>
              </a:ext>
            </a:extLst>
          </p:cNvPr>
          <p:cNvSpPr/>
          <p:nvPr/>
        </p:nvSpPr>
        <p:spPr>
          <a:xfrm flipV="1">
            <a:off x="2186374" y="399252"/>
            <a:ext cx="150706" cy="150706"/>
          </a:xfrm>
          <a:prstGeom prst="don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CC3FC2D-BFBD-2D18-40A9-F09529BA690B}"/>
              </a:ext>
            </a:extLst>
          </p:cNvPr>
          <p:cNvSpPr/>
          <p:nvPr/>
        </p:nvSpPr>
        <p:spPr>
          <a:xfrm>
            <a:off x="482600" y="990600"/>
            <a:ext cx="4742543" cy="5354638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tile tx="0" ty="-9652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2D101D8-6DCF-A715-6780-9D00DC5867AA}"/>
              </a:ext>
            </a:extLst>
          </p:cNvPr>
          <p:cNvSpPr/>
          <p:nvPr/>
        </p:nvSpPr>
        <p:spPr>
          <a:xfrm>
            <a:off x="4724399" y="1300844"/>
            <a:ext cx="2242459" cy="1490704"/>
          </a:xfrm>
          <a:prstGeom prst="roundRect">
            <a:avLst>
              <a:gd name="adj" fmla="val 6433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9D795FF7-5D0C-DD94-B62D-E117864058FB}"/>
              </a:ext>
            </a:extLst>
          </p:cNvPr>
          <p:cNvSpPr/>
          <p:nvPr/>
        </p:nvSpPr>
        <p:spPr>
          <a:xfrm>
            <a:off x="4724399" y="2922567"/>
            <a:ext cx="2242459" cy="1490704"/>
          </a:xfrm>
          <a:prstGeom prst="roundRect">
            <a:avLst>
              <a:gd name="adj" fmla="val 6433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187C9C16-8D4E-85B8-DDD2-8C2BA9849A12}"/>
              </a:ext>
            </a:extLst>
          </p:cNvPr>
          <p:cNvSpPr/>
          <p:nvPr/>
        </p:nvSpPr>
        <p:spPr>
          <a:xfrm>
            <a:off x="4724399" y="4544290"/>
            <a:ext cx="2242459" cy="1490704"/>
          </a:xfrm>
          <a:prstGeom prst="roundRect">
            <a:avLst>
              <a:gd name="adj" fmla="val 6433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</a:ln>
          <a:effectLst>
            <a:outerShdw blurRad="4953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0F114C7-78AC-7AB7-7E5B-36B762CF207B}"/>
              </a:ext>
            </a:extLst>
          </p:cNvPr>
          <p:cNvCxnSpPr/>
          <p:nvPr/>
        </p:nvCxnSpPr>
        <p:spPr>
          <a:xfrm>
            <a:off x="7199086" y="2871767"/>
            <a:ext cx="438331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D646B8A5-1F8D-11E1-FEC2-262FF796B663}"/>
              </a:ext>
            </a:extLst>
          </p:cNvPr>
          <p:cNvCxnSpPr/>
          <p:nvPr/>
        </p:nvCxnSpPr>
        <p:spPr>
          <a:xfrm>
            <a:off x="7199086" y="4438671"/>
            <a:ext cx="438331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709BED0F-3745-1A7A-9695-0006CCA9A083}"/>
              </a:ext>
            </a:extLst>
          </p:cNvPr>
          <p:cNvSpPr txBox="1"/>
          <p:nvPr/>
        </p:nvSpPr>
        <p:spPr>
          <a:xfrm>
            <a:off x="389836" y="380200"/>
            <a:ext cx="2454964" cy="5232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工作内容</a:t>
            </a: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EB8E9F24-EC12-C6AD-70D7-9639BC68EECC}"/>
              </a:ext>
            </a:extLst>
          </p:cNvPr>
          <p:cNvSpPr/>
          <p:nvPr/>
        </p:nvSpPr>
        <p:spPr>
          <a:xfrm>
            <a:off x="5608677" y="3422039"/>
            <a:ext cx="473901" cy="447570"/>
          </a:xfrm>
          <a:custGeom>
            <a:avLst/>
            <a:gdLst>
              <a:gd name="connsiteX0" fmla="*/ 394918 w 473901"/>
              <a:gd name="connsiteY0" fmla="*/ 0 h 447570"/>
              <a:gd name="connsiteX1" fmla="*/ 39492 w 473901"/>
              <a:gd name="connsiteY1" fmla="*/ 0 h 447570"/>
              <a:gd name="connsiteX2" fmla="*/ 0 w 473901"/>
              <a:gd name="connsiteY2" fmla="*/ 39492 h 447570"/>
              <a:gd name="connsiteX3" fmla="*/ 0 w 473901"/>
              <a:gd name="connsiteY3" fmla="*/ 408079 h 447570"/>
              <a:gd name="connsiteX4" fmla="*/ 39492 w 473901"/>
              <a:gd name="connsiteY4" fmla="*/ 447570 h 447570"/>
              <a:gd name="connsiteX5" fmla="*/ 434409 w 473901"/>
              <a:gd name="connsiteY5" fmla="*/ 447570 h 447570"/>
              <a:gd name="connsiteX6" fmla="*/ 473901 w 473901"/>
              <a:gd name="connsiteY6" fmla="*/ 408079 h 447570"/>
              <a:gd name="connsiteX7" fmla="*/ 473901 w 473901"/>
              <a:gd name="connsiteY7" fmla="*/ 223785 h 447570"/>
              <a:gd name="connsiteX8" fmla="*/ 473901 w 473901"/>
              <a:gd name="connsiteY8" fmla="*/ 131638 h 4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901" h="447570">
                <a:moveTo>
                  <a:pt x="394918" y="0"/>
                </a:moveTo>
                <a:lnTo>
                  <a:pt x="39492" y="0"/>
                </a:lnTo>
                <a:cubicBezTo>
                  <a:pt x="17681" y="0"/>
                  <a:pt x="0" y="17681"/>
                  <a:pt x="0" y="39492"/>
                </a:cubicBezTo>
                <a:lnTo>
                  <a:pt x="0" y="408079"/>
                </a:lnTo>
                <a:cubicBezTo>
                  <a:pt x="0" y="429890"/>
                  <a:pt x="17681" y="447570"/>
                  <a:pt x="39492" y="447570"/>
                </a:cubicBezTo>
                <a:lnTo>
                  <a:pt x="434409" y="447570"/>
                </a:lnTo>
                <a:cubicBezTo>
                  <a:pt x="456221" y="447570"/>
                  <a:pt x="473901" y="429890"/>
                  <a:pt x="473901" y="408079"/>
                </a:cubicBezTo>
                <a:lnTo>
                  <a:pt x="473901" y="223785"/>
                </a:lnTo>
                <a:lnTo>
                  <a:pt x="473901" y="131638"/>
                </a:lnTo>
              </a:path>
            </a:pathLst>
          </a:custGeom>
          <a:noFill/>
          <a:ln w="52388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E0A17569-DA28-254F-85FB-83FEF50E8BC9}"/>
              </a:ext>
            </a:extLst>
          </p:cNvPr>
          <p:cNvSpPr/>
          <p:nvPr/>
        </p:nvSpPr>
        <p:spPr>
          <a:xfrm>
            <a:off x="5954134" y="3369384"/>
            <a:ext cx="55849" cy="111698"/>
          </a:xfrm>
          <a:custGeom>
            <a:avLst/>
            <a:gdLst>
              <a:gd name="connsiteX0" fmla="*/ 0 w 55849"/>
              <a:gd name="connsiteY0" fmla="*/ 111699 h 111698"/>
              <a:gd name="connsiteX1" fmla="*/ 55849 w 55849"/>
              <a:gd name="connsiteY1" fmla="*/ 55849 h 111698"/>
              <a:gd name="connsiteX2" fmla="*/ 0 w 55849"/>
              <a:gd name="connsiteY2" fmla="*/ 0 h 111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849" h="111698">
                <a:moveTo>
                  <a:pt x="0" y="111699"/>
                </a:moveTo>
                <a:lnTo>
                  <a:pt x="55849" y="55849"/>
                </a:lnTo>
                <a:lnTo>
                  <a:pt x="0" y="0"/>
                </a:lnTo>
              </a:path>
            </a:pathLst>
          </a:custGeom>
          <a:noFill/>
          <a:ln w="52388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4E7415DF-E66B-DE85-DF86-4B37C76AB46A}"/>
              </a:ext>
            </a:extLst>
          </p:cNvPr>
          <p:cNvSpPr/>
          <p:nvPr/>
        </p:nvSpPr>
        <p:spPr>
          <a:xfrm>
            <a:off x="5845628" y="3540514"/>
            <a:ext cx="13163" cy="223785"/>
          </a:xfrm>
          <a:custGeom>
            <a:avLst/>
            <a:gdLst>
              <a:gd name="connsiteX0" fmla="*/ 0 w 13163"/>
              <a:gd name="connsiteY0" fmla="*/ 0 h 223785"/>
              <a:gd name="connsiteX1" fmla="*/ 0 w 13163"/>
              <a:gd name="connsiteY1" fmla="*/ 223785 h 22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63" h="223785">
                <a:moveTo>
                  <a:pt x="0" y="0"/>
                </a:moveTo>
                <a:lnTo>
                  <a:pt x="0" y="223785"/>
                </a:lnTo>
              </a:path>
            </a:pathLst>
          </a:custGeom>
          <a:noFill/>
          <a:ln w="52388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807DAAD5-4528-7361-D17A-4117422E4E36}"/>
              </a:ext>
            </a:extLst>
          </p:cNvPr>
          <p:cNvSpPr/>
          <p:nvPr/>
        </p:nvSpPr>
        <p:spPr>
          <a:xfrm>
            <a:off x="5950939" y="3632661"/>
            <a:ext cx="13163" cy="131638"/>
          </a:xfrm>
          <a:custGeom>
            <a:avLst/>
            <a:gdLst>
              <a:gd name="connsiteX0" fmla="*/ 0 w 13163"/>
              <a:gd name="connsiteY0" fmla="*/ 0 h 131638"/>
              <a:gd name="connsiteX1" fmla="*/ 0 w 13163"/>
              <a:gd name="connsiteY1" fmla="*/ 131638 h 13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63" h="131638">
                <a:moveTo>
                  <a:pt x="0" y="0"/>
                </a:moveTo>
                <a:lnTo>
                  <a:pt x="0" y="131638"/>
                </a:lnTo>
              </a:path>
            </a:pathLst>
          </a:custGeom>
          <a:noFill/>
          <a:ln w="52388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3F17FA61-4BE2-B2C9-8A4E-3A25368BF2AC}"/>
              </a:ext>
            </a:extLst>
          </p:cNvPr>
          <p:cNvSpPr/>
          <p:nvPr/>
        </p:nvSpPr>
        <p:spPr>
          <a:xfrm>
            <a:off x="5740316" y="3632661"/>
            <a:ext cx="13163" cy="131638"/>
          </a:xfrm>
          <a:custGeom>
            <a:avLst/>
            <a:gdLst>
              <a:gd name="connsiteX0" fmla="*/ 0 w 13163"/>
              <a:gd name="connsiteY0" fmla="*/ 0 h 131638"/>
              <a:gd name="connsiteX1" fmla="*/ 0 w 13163"/>
              <a:gd name="connsiteY1" fmla="*/ 131638 h 13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63" h="131638">
                <a:moveTo>
                  <a:pt x="0" y="0"/>
                </a:moveTo>
                <a:lnTo>
                  <a:pt x="0" y="131638"/>
                </a:lnTo>
              </a:path>
            </a:pathLst>
          </a:custGeom>
          <a:noFill/>
          <a:ln w="52388" cap="rnd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CECED74F-D75A-2478-EF00-58EF91C73D56}"/>
              </a:ext>
            </a:extLst>
          </p:cNvPr>
          <p:cNvSpPr/>
          <p:nvPr/>
        </p:nvSpPr>
        <p:spPr>
          <a:xfrm>
            <a:off x="5650382" y="5059879"/>
            <a:ext cx="463579" cy="463457"/>
          </a:xfrm>
          <a:custGeom>
            <a:avLst/>
            <a:gdLst>
              <a:gd name="connsiteX0" fmla="*/ 449799 w 463579"/>
              <a:gd name="connsiteY0" fmla="*/ 279667 h 463457"/>
              <a:gd name="connsiteX1" fmla="*/ 279906 w 463579"/>
              <a:gd name="connsiteY1" fmla="*/ 449559 h 463457"/>
              <a:gd name="connsiteX2" fmla="*/ 246377 w 463579"/>
              <a:gd name="connsiteY2" fmla="*/ 463458 h 463457"/>
              <a:gd name="connsiteX3" fmla="*/ 212849 w 463579"/>
              <a:gd name="connsiteY3" fmla="*/ 449559 h 463457"/>
              <a:gd name="connsiteX4" fmla="*/ 0 w 463579"/>
              <a:gd name="connsiteY4" fmla="*/ 236949 h 463457"/>
              <a:gd name="connsiteX5" fmla="*/ 0 w 463579"/>
              <a:gd name="connsiteY5" fmla="*/ 0 h 463457"/>
              <a:gd name="connsiteX6" fmla="*/ 236951 w 463579"/>
              <a:gd name="connsiteY6" fmla="*/ 0 h 463457"/>
              <a:gd name="connsiteX7" fmla="*/ 449799 w 463579"/>
              <a:gd name="connsiteY7" fmla="*/ 212847 h 463457"/>
              <a:gd name="connsiteX8" fmla="*/ 449799 w 463579"/>
              <a:gd name="connsiteY8" fmla="*/ 279667 h 46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579" h="463457">
                <a:moveTo>
                  <a:pt x="449799" y="279667"/>
                </a:moveTo>
                <a:lnTo>
                  <a:pt x="279906" y="449559"/>
                </a:lnTo>
                <a:cubicBezTo>
                  <a:pt x="271017" y="458458"/>
                  <a:pt x="258955" y="463458"/>
                  <a:pt x="246377" y="463458"/>
                </a:cubicBezTo>
                <a:cubicBezTo>
                  <a:pt x="233799" y="463458"/>
                  <a:pt x="221738" y="458458"/>
                  <a:pt x="212849" y="449559"/>
                </a:cubicBezTo>
                <a:lnTo>
                  <a:pt x="0" y="236949"/>
                </a:lnTo>
                <a:lnTo>
                  <a:pt x="0" y="0"/>
                </a:lnTo>
                <a:lnTo>
                  <a:pt x="236951" y="0"/>
                </a:lnTo>
                <a:lnTo>
                  <a:pt x="449799" y="212847"/>
                </a:lnTo>
                <a:cubicBezTo>
                  <a:pt x="468173" y="231331"/>
                  <a:pt x="468173" y="261184"/>
                  <a:pt x="449799" y="279667"/>
                </a:cubicBezTo>
                <a:close/>
              </a:path>
            </a:pathLst>
          </a:custGeom>
          <a:noFill/>
          <a:ln w="52388" cap="flat">
            <a:solidFill>
              <a:schemeClr val="bg1"/>
            </a:solidFill>
            <a:prstDash val="solid"/>
            <a:round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D8B9DF95-900A-23D8-02C9-3C71617E5555}"/>
              </a:ext>
            </a:extLst>
          </p:cNvPr>
          <p:cNvSpPr/>
          <p:nvPr/>
        </p:nvSpPr>
        <p:spPr>
          <a:xfrm>
            <a:off x="5755693" y="5165190"/>
            <a:ext cx="65819" cy="65819"/>
          </a:xfrm>
          <a:custGeom>
            <a:avLst/>
            <a:gdLst>
              <a:gd name="connsiteX0" fmla="*/ 32910 w 65819"/>
              <a:gd name="connsiteY0" fmla="*/ 65819 h 65819"/>
              <a:gd name="connsiteX1" fmla="*/ 65820 w 65819"/>
              <a:gd name="connsiteY1" fmla="*/ 32910 h 65819"/>
              <a:gd name="connsiteX2" fmla="*/ 32910 w 65819"/>
              <a:gd name="connsiteY2" fmla="*/ 0 h 65819"/>
              <a:gd name="connsiteX3" fmla="*/ 0 w 65819"/>
              <a:gd name="connsiteY3" fmla="*/ 32910 h 65819"/>
              <a:gd name="connsiteX4" fmla="*/ 32910 w 65819"/>
              <a:gd name="connsiteY4" fmla="*/ 65819 h 6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19" h="65819">
                <a:moveTo>
                  <a:pt x="32910" y="65819"/>
                </a:moveTo>
                <a:cubicBezTo>
                  <a:pt x="51085" y="65819"/>
                  <a:pt x="65820" y="51085"/>
                  <a:pt x="65820" y="32910"/>
                </a:cubicBezTo>
                <a:cubicBezTo>
                  <a:pt x="65820" y="14734"/>
                  <a:pt x="51085" y="0"/>
                  <a:pt x="32910" y="0"/>
                </a:cubicBezTo>
                <a:cubicBezTo>
                  <a:pt x="14734" y="0"/>
                  <a:pt x="0" y="14734"/>
                  <a:pt x="0" y="32910"/>
                </a:cubicBezTo>
                <a:cubicBezTo>
                  <a:pt x="0" y="51085"/>
                  <a:pt x="14734" y="65819"/>
                  <a:pt x="32910" y="65819"/>
                </a:cubicBezTo>
                <a:close/>
              </a:path>
            </a:pathLst>
          </a:custGeom>
          <a:solidFill>
            <a:schemeClr val="bg1"/>
          </a:solidFill>
          <a:ln w="13097" cap="flat">
            <a:solidFill>
              <a:schemeClr val="bg1"/>
            </a:solidFill>
            <a:prstDash val="solid"/>
            <a:miter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5E36F7FE-CD24-BC72-6284-C1BF148882CF}"/>
              </a:ext>
            </a:extLst>
          </p:cNvPr>
          <p:cNvSpPr/>
          <p:nvPr/>
        </p:nvSpPr>
        <p:spPr>
          <a:xfrm>
            <a:off x="5497666" y="1777999"/>
            <a:ext cx="631868" cy="631864"/>
          </a:xfrm>
          <a:custGeom>
            <a:avLst/>
            <a:gdLst>
              <a:gd name="connsiteX0" fmla="*/ 0 w 631868"/>
              <a:gd name="connsiteY0" fmla="*/ 0 h 631864"/>
              <a:gd name="connsiteX1" fmla="*/ 631868 w 631868"/>
              <a:gd name="connsiteY1" fmla="*/ 0 h 631864"/>
              <a:gd name="connsiteX2" fmla="*/ 631868 w 631868"/>
              <a:gd name="connsiteY2" fmla="*/ 631864 h 631864"/>
              <a:gd name="connsiteX3" fmla="*/ 0 w 631868"/>
              <a:gd name="connsiteY3" fmla="*/ 631864 h 63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1868" h="631864">
                <a:moveTo>
                  <a:pt x="0" y="0"/>
                </a:moveTo>
                <a:lnTo>
                  <a:pt x="631868" y="0"/>
                </a:lnTo>
                <a:lnTo>
                  <a:pt x="631868" y="631864"/>
                </a:lnTo>
                <a:lnTo>
                  <a:pt x="0" y="631864"/>
                </a:lnTo>
                <a:close/>
              </a:path>
            </a:pathLst>
          </a:custGeom>
          <a:solidFill>
            <a:srgbClr val="FFFFFF">
              <a:alpha val="1000"/>
            </a:srgbClr>
          </a:solidFill>
          <a:ln w="52388" cap="rnd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grpSp>
        <p:nvGrpSpPr>
          <p:cNvPr id="26" name="图形 12">
            <a:extLst>
              <a:ext uri="{FF2B5EF4-FFF2-40B4-BE49-F238E27FC236}">
                <a16:creationId xmlns:a16="http://schemas.microsoft.com/office/drawing/2014/main" id="{8C843696-28E8-510D-2E3A-BF8D0861C9B7}"/>
              </a:ext>
            </a:extLst>
          </p:cNvPr>
          <p:cNvGrpSpPr/>
          <p:nvPr/>
        </p:nvGrpSpPr>
        <p:grpSpPr>
          <a:xfrm>
            <a:off x="5602977" y="1843818"/>
            <a:ext cx="408081" cy="500225"/>
            <a:chOff x="5602977" y="1843818"/>
            <a:chExt cx="408081" cy="500225"/>
          </a:xfrm>
          <a:noFill/>
        </p:grpSpPr>
        <p:grpSp>
          <p:nvGrpSpPr>
            <p:cNvPr id="27" name="图形 12">
              <a:extLst>
                <a:ext uri="{FF2B5EF4-FFF2-40B4-BE49-F238E27FC236}">
                  <a16:creationId xmlns:a16="http://schemas.microsoft.com/office/drawing/2014/main" id="{20CB964A-1C8F-F4AA-600D-3283239D53C2}"/>
                </a:ext>
              </a:extLst>
            </p:cNvPr>
            <p:cNvGrpSpPr/>
            <p:nvPr/>
          </p:nvGrpSpPr>
          <p:grpSpPr>
            <a:xfrm>
              <a:off x="5695124" y="1935965"/>
              <a:ext cx="315934" cy="408078"/>
              <a:chOff x="5695124" y="1935965"/>
              <a:chExt cx="315934" cy="408078"/>
            </a:xfrm>
            <a:noFill/>
          </p:grpSpPr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6833B884-D79B-1DAF-24F1-D9B6635C3201}"/>
                  </a:ext>
                </a:extLst>
              </p:cNvPr>
              <p:cNvSpPr/>
              <p:nvPr/>
            </p:nvSpPr>
            <p:spPr>
              <a:xfrm>
                <a:off x="5695124" y="1935965"/>
                <a:ext cx="78983" cy="184293"/>
              </a:xfrm>
              <a:custGeom>
                <a:avLst/>
                <a:gdLst>
                  <a:gd name="connsiteX0" fmla="*/ 15 w 78983"/>
                  <a:gd name="connsiteY0" fmla="*/ 184306 h 184293"/>
                  <a:gd name="connsiteX1" fmla="*/ 15 w 78983"/>
                  <a:gd name="connsiteY1" fmla="*/ 39504 h 184293"/>
                  <a:gd name="connsiteX2" fmla="*/ 39507 w 78983"/>
                  <a:gd name="connsiteY2" fmla="*/ 12 h 184293"/>
                  <a:gd name="connsiteX3" fmla="*/ 78999 w 78983"/>
                  <a:gd name="connsiteY3" fmla="*/ 39504 h 184293"/>
                  <a:gd name="connsiteX4" fmla="*/ 78999 w 78983"/>
                  <a:gd name="connsiteY4" fmla="*/ 184306 h 184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983" h="184293">
                    <a:moveTo>
                      <a:pt x="15" y="184306"/>
                    </a:moveTo>
                    <a:lnTo>
                      <a:pt x="15" y="39504"/>
                    </a:lnTo>
                    <a:cubicBezTo>
                      <a:pt x="15" y="17693"/>
                      <a:pt x="17696" y="12"/>
                      <a:pt x="39507" y="12"/>
                    </a:cubicBezTo>
                    <a:cubicBezTo>
                      <a:pt x="61317" y="12"/>
                      <a:pt x="78999" y="17693"/>
                      <a:pt x="78999" y="39504"/>
                    </a:cubicBezTo>
                    <a:lnTo>
                      <a:pt x="78999" y="184306"/>
                    </a:lnTo>
                  </a:path>
                </a:pathLst>
              </a:custGeom>
              <a:noFill/>
              <a:ln w="523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3F3A26CD-13D6-26A8-E7FF-366A3857A720}"/>
                  </a:ext>
                </a:extLst>
              </p:cNvPr>
              <p:cNvSpPr/>
              <p:nvPr/>
            </p:nvSpPr>
            <p:spPr>
              <a:xfrm>
                <a:off x="5695124" y="2107094"/>
                <a:ext cx="315934" cy="236949"/>
              </a:xfrm>
              <a:custGeom>
                <a:avLst/>
                <a:gdLst>
                  <a:gd name="connsiteX0" fmla="*/ 315949 w 315934"/>
                  <a:gd name="connsiteY0" fmla="*/ 12 h 236949"/>
                  <a:gd name="connsiteX1" fmla="*/ 315949 w 315934"/>
                  <a:gd name="connsiteY1" fmla="*/ 85577 h 236949"/>
                  <a:gd name="connsiteX2" fmla="*/ 164564 w 315934"/>
                  <a:gd name="connsiteY2" fmla="*/ 236961 h 236949"/>
                  <a:gd name="connsiteX3" fmla="*/ 151400 w 315934"/>
                  <a:gd name="connsiteY3" fmla="*/ 236961 h 236949"/>
                  <a:gd name="connsiteX4" fmla="*/ 15 w 315934"/>
                  <a:gd name="connsiteY4" fmla="*/ 85577 h 236949"/>
                  <a:gd name="connsiteX5" fmla="*/ 15 w 315934"/>
                  <a:gd name="connsiteY5" fmla="*/ 12 h 23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934" h="236949">
                    <a:moveTo>
                      <a:pt x="315949" y="12"/>
                    </a:moveTo>
                    <a:lnTo>
                      <a:pt x="315949" y="85577"/>
                    </a:lnTo>
                    <a:cubicBezTo>
                      <a:pt x="315949" y="169184"/>
                      <a:pt x="248172" y="236961"/>
                      <a:pt x="164564" y="236961"/>
                    </a:cubicBezTo>
                    <a:lnTo>
                      <a:pt x="151400" y="236961"/>
                    </a:lnTo>
                    <a:cubicBezTo>
                      <a:pt x="67792" y="236961"/>
                      <a:pt x="15" y="169184"/>
                      <a:pt x="15" y="85577"/>
                    </a:cubicBezTo>
                    <a:lnTo>
                      <a:pt x="15" y="12"/>
                    </a:lnTo>
                  </a:path>
                </a:pathLst>
              </a:custGeom>
              <a:noFill/>
              <a:ln w="523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024E620F-C99C-98A9-D08C-0580F3FB2876}"/>
                  </a:ext>
                </a:extLst>
              </p:cNvPr>
              <p:cNvSpPr/>
              <p:nvPr/>
            </p:nvSpPr>
            <p:spPr>
              <a:xfrm>
                <a:off x="5774108" y="2054439"/>
                <a:ext cx="78983" cy="105310"/>
              </a:xfrm>
              <a:custGeom>
                <a:avLst/>
                <a:gdLst>
                  <a:gd name="connsiteX0" fmla="*/ 15 w 78983"/>
                  <a:gd name="connsiteY0" fmla="*/ 105323 h 105310"/>
                  <a:gd name="connsiteX1" fmla="*/ 15 w 78983"/>
                  <a:gd name="connsiteY1" fmla="*/ 80387 h 105310"/>
                  <a:gd name="connsiteX2" fmla="*/ 15 w 78983"/>
                  <a:gd name="connsiteY2" fmla="*/ 39504 h 105310"/>
                  <a:gd name="connsiteX3" fmla="*/ 39507 w 78983"/>
                  <a:gd name="connsiteY3" fmla="*/ 12 h 105310"/>
                  <a:gd name="connsiteX4" fmla="*/ 78999 w 78983"/>
                  <a:gd name="connsiteY4" fmla="*/ 39504 h 105310"/>
                  <a:gd name="connsiteX5" fmla="*/ 78999 w 78983"/>
                  <a:gd name="connsiteY5" fmla="*/ 81388 h 105310"/>
                  <a:gd name="connsiteX6" fmla="*/ 78999 w 78983"/>
                  <a:gd name="connsiteY6" fmla="*/ 105323 h 10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983" h="105310">
                    <a:moveTo>
                      <a:pt x="15" y="105323"/>
                    </a:moveTo>
                    <a:lnTo>
                      <a:pt x="15" y="80387"/>
                    </a:lnTo>
                    <a:lnTo>
                      <a:pt x="15" y="39504"/>
                    </a:lnTo>
                    <a:cubicBezTo>
                      <a:pt x="15" y="17693"/>
                      <a:pt x="17696" y="12"/>
                      <a:pt x="39507" y="12"/>
                    </a:cubicBezTo>
                    <a:cubicBezTo>
                      <a:pt x="61317" y="12"/>
                      <a:pt x="78999" y="17693"/>
                      <a:pt x="78999" y="39504"/>
                    </a:cubicBezTo>
                    <a:lnTo>
                      <a:pt x="78999" y="81388"/>
                    </a:lnTo>
                    <a:lnTo>
                      <a:pt x="78999" y="105323"/>
                    </a:lnTo>
                  </a:path>
                </a:pathLst>
              </a:custGeom>
              <a:noFill/>
              <a:ln w="523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C6E29A52-A5D6-9FEA-86E8-11A65855B317}"/>
                  </a:ext>
                </a:extLst>
              </p:cNvPr>
              <p:cNvSpPr/>
              <p:nvPr/>
            </p:nvSpPr>
            <p:spPr>
              <a:xfrm>
                <a:off x="5853091" y="2054439"/>
                <a:ext cx="78983" cy="105310"/>
              </a:xfrm>
              <a:custGeom>
                <a:avLst/>
                <a:gdLst>
                  <a:gd name="connsiteX0" fmla="*/ 15 w 78983"/>
                  <a:gd name="connsiteY0" fmla="*/ 105323 h 105310"/>
                  <a:gd name="connsiteX1" fmla="*/ 15 w 78983"/>
                  <a:gd name="connsiteY1" fmla="*/ 80387 h 105310"/>
                  <a:gd name="connsiteX2" fmla="*/ 15 w 78983"/>
                  <a:gd name="connsiteY2" fmla="*/ 39504 h 105310"/>
                  <a:gd name="connsiteX3" fmla="*/ 39507 w 78983"/>
                  <a:gd name="connsiteY3" fmla="*/ 12 h 105310"/>
                  <a:gd name="connsiteX4" fmla="*/ 78999 w 78983"/>
                  <a:gd name="connsiteY4" fmla="*/ 39504 h 105310"/>
                  <a:gd name="connsiteX5" fmla="*/ 78999 w 78983"/>
                  <a:gd name="connsiteY5" fmla="*/ 81388 h 105310"/>
                  <a:gd name="connsiteX6" fmla="*/ 78999 w 78983"/>
                  <a:gd name="connsiteY6" fmla="*/ 105323 h 10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983" h="105310">
                    <a:moveTo>
                      <a:pt x="15" y="105323"/>
                    </a:moveTo>
                    <a:lnTo>
                      <a:pt x="15" y="80387"/>
                    </a:lnTo>
                    <a:lnTo>
                      <a:pt x="15" y="39504"/>
                    </a:lnTo>
                    <a:cubicBezTo>
                      <a:pt x="15" y="17693"/>
                      <a:pt x="17696" y="12"/>
                      <a:pt x="39507" y="12"/>
                    </a:cubicBezTo>
                    <a:cubicBezTo>
                      <a:pt x="61317" y="12"/>
                      <a:pt x="78999" y="17693"/>
                      <a:pt x="78999" y="39504"/>
                    </a:cubicBezTo>
                    <a:lnTo>
                      <a:pt x="78999" y="81388"/>
                    </a:lnTo>
                    <a:lnTo>
                      <a:pt x="78999" y="105323"/>
                    </a:lnTo>
                  </a:path>
                </a:pathLst>
              </a:custGeom>
              <a:noFill/>
              <a:ln w="523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54760922-99EB-FEAB-FCD6-95B0F2EF6878}"/>
                  </a:ext>
                </a:extLst>
              </p:cNvPr>
              <p:cNvSpPr/>
              <p:nvPr/>
            </p:nvSpPr>
            <p:spPr>
              <a:xfrm>
                <a:off x="5932075" y="2054439"/>
                <a:ext cx="78983" cy="105310"/>
              </a:xfrm>
              <a:custGeom>
                <a:avLst/>
                <a:gdLst>
                  <a:gd name="connsiteX0" fmla="*/ 15 w 78983"/>
                  <a:gd name="connsiteY0" fmla="*/ 105323 h 105310"/>
                  <a:gd name="connsiteX1" fmla="*/ 15 w 78983"/>
                  <a:gd name="connsiteY1" fmla="*/ 80387 h 105310"/>
                  <a:gd name="connsiteX2" fmla="*/ 15 w 78983"/>
                  <a:gd name="connsiteY2" fmla="*/ 39504 h 105310"/>
                  <a:gd name="connsiteX3" fmla="*/ 39507 w 78983"/>
                  <a:gd name="connsiteY3" fmla="*/ 12 h 105310"/>
                  <a:gd name="connsiteX4" fmla="*/ 78999 w 78983"/>
                  <a:gd name="connsiteY4" fmla="*/ 39504 h 105310"/>
                  <a:gd name="connsiteX5" fmla="*/ 78999 w 78983"/>
                  <a:gd name="connsiteY5" fmla="*/ 81388 h 105310"/>
                  <a:gd name="connsiteX6" fmla="*/ 78999 w 78983"/>
                  <a:gd name="connsiteY6" fmla="*/ 105323 h 105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983" h="105310">
                    <a:moveTo>
                      <a:pt x="15" y="105323"/>
                    </a:moveTo>
                    <a:lnTo>
                      <a:pt x="15" y="80387"/>
                    </a:lnTo>
                    <a:lnTo>
                      <a:pt x="15" y="39504"/>
                    </a:lnTo>
                    <a:cubicBezTo>
                      <a:pt x="15" y="17693"/>
                      <a:pt x="17696" y="12"/>
                      <a:pt x="39507" y="12"/>
                    </a:cubicBezTo>
                    <a:cubicBezTo>
                      <a:pt x="61317" y="12"/>
                      <a:pt x="78999" y="17693"/>
                      <a:pt x="78999" y="39504"/>
                    </a:cubicBezTo>
                    <a:lnTo>
                      <a:pt x="78999" y="81388"/>
                    </a:lnTo>
                    <a:lnTo>
                      <a:pt x="78999" y="105323"/>
                    </a:lnTo>
                  </a:path>
                </a:pathLst>
              </a:custGeom>
              <a:noFill/>
              <a:ln w="523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/>
              </a:p>
            </p:txBody>
          </p: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FEA5F700-3843-3D19-990F-B5645C16F825}"/>
                </a:ext>
              </a:extLst>
            </p:cNvPr>
            <p:cNvSpPr/>
            <p:nvPr/>
          </p:nvSpPr>
          <p:spPr>
            <a:xfrm>
              <a:off x="5602977" y="1843818"/>
              <a:ext cx="263278" cy="131638"/>
            </a:xfrm>
            <a:custGeom>
              <a:avLst/>
              <a:gdLst>
                <a:gd name="connsiteX0" fmla="*/ 263286 w 263278"/>
                <a:gd name="connsiteY0" fmla="*/ 131643 h 131638"/>
                <a:gd name="connsiteX1" fmla="*/ 257193 w 263278"/>
                <a:gd name="connsiteY1" fmla="*/ 91941 h 131638"/>
                <a:gd name="connsiteX2" fmla="*/ 237505 w 263278"/>
                <a:gd name="connsiteY2" fmla="*/ 53380 h 131638"/>
                <a:gd name="connsiteX3" fmla="*/ 131647 w 263278"/>
                <a:gd name="connsiteY3" fmla="*/ 5 h 131638"/>
                <a:gd name="connsiteX4" fmla="*/ 25789 w 263278"/>
                <a:gd name="connsiteY4" fmla="*/ 53380 h 131638"/>
                <a:gd name="connsiteX5" fmla="*/ 6101 w 263278"/>
                <a:gd name="connsiteY5" fmla="*/ 91941 h 131638"/>
                <a:gd name="connsiteX6" fmla="*/ 8 w 263278"/>
                <a:gd name="connsiteY6" fmla="*/ 131643 h 131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278" h="131638">
                  <a:moveTo>
                    <a:pt x="263286" y="131643"/>
                  </a:moveTo>
                  <a:cubicBezTo>
                    <a:pt x="263286" y="117807"/>
                    <a:pt x="261152" y="104469"/>
                    <a:pt x="257193" y="91941"/>
                  </a:cubicBezTo>
                  <a:cubicBezTo>
                    <a:pt x="252766" y="77929"/>
                    <a:pt x="246058" y="64930"/>
                    <a:pt x="237505" y="53380"/>
                  </a:cubicBezTo>
                  <a:cubicBezTo>
                    <a:pt x="213524" y="20998"/>
                    <a:pt x="175037" y="5"/>
                    <a:pt x="131647" y="5"/>
                  </a:cubicBezTo>
                  <a:cubicBezTo>
                    <a:pt x="88257" y="5"/>
                    <a:pt x="49770" y="20998"/>
                    <a:pt x="25789" y="53380"/>
                  </a:cubicBezTo>
                  <a:cubicBezTo>
                    <a:pt x="17236" y="64930"/>
                    <a:pt x="10528" y="77929"/>
                    <a:pt x="6101" y="91941"/>
                  </a:cubicBezTo>
                  <a:cubicBezTo>
                    <a:pt x="2143" y="104469"/>
                    <a:pt x="8" y="117807"/>
                    <a:pt x="8" y="131643"/>
                  </a:cubicBezTo>
                </a:path>
              </a:pathLst>
            </a:custGeom>
            <a:noFill/>
            <a:ln w="52388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/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99E8454E-D2A0-7CB1-49BC-446E24F408C0}"/>
              </a:ext>
            </a:extLst>
          </p:cNvPr>
          <p:cNvSpPr txBox="1"/>
          <p:nvPr/>
        </p:nvSpPr>
        <p:spPr>
          <a:xfrm>
            <a:off x="7199086" y="1343008"/>
            <a:ext cx="3603199" cy="4349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数量满足阶段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F43C224-E2E3-05E5-6AB8-5741B41B141B}"/>
              </a:ext>
            </a:extLst>
          </p:cNvPr>
          <p:cNvSpPr txBox="1"/>
          <p:nvPr/>
        </p:nvSpPr>
        <p:spPr>
          <a:xfrm>
            <a:off x="7199085" y="1757688"/>
            <a:ext cx="4103943" cy="9573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目前，国内各行业终端的顾客已从质量满足阶段跨向感情满足阶段，国内消费者已经开始看重商品和服务的心理价值。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36DD940-43B0-0572-D257-03A54EEB42FA}"/>
              </a:ext>
            </a:extLst>
          </p:cNvPr>
          <p:cNvSpPr txBox="1"/>
          <p:nvPr/>
        </p:nvSpPr>
        <p:spPr>
          <a:xfrm>
            <a:off x="7199086" y="3003365"/>
            <a:ext cx="3603199" cy="4349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质量满足阶段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98B2BD48-4D41-0825-5113-EEE623AB2CFB}"/>
              </a:ext>
            </a:extLst>
          </p:cNvPr>
          <p:cNvSpPr txBox="1"/>
          <p:nvPr/>
        </p:nvSpPr>
        <p:spPr>
          <a:xfrm>
            <a:off x="7199085" y="3418045"/>
            <a:ext cx="4103943" cy="9573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目前，国内各行业终端的顾客已从质量满足阶段跨向感情满足阶段，国内消费者已经开始看重商品和服务的心理价值。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3D4ACDA3-8C3E-B10A-67BA-5E9351C5669F}"/>
              </a:ext>
            </a:extLst>
          </p:cNvPr>
          <p:cNvSpPr txBox="1"/>
          <p:nvPr/>
        </p:nvSpPr>
        <p:spPr>
          <a:xfrm>
            <a:off x="7199086" y="4663722"/>
            <a:ext cx="3603199" cy="4349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情感满足阶段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6A331BB6-5B39-9C2E-890E-9B704A0A4B9E}"/>
              </a:ext>
            </a:extLst>
          </p:cNvPr>
          <p:cNvSpPr txBox="1"/>
          <p:nvPr/>
        </p:nvSpPr>
        <p:spPr>
          <a:xfrm>
            <a:off x="7199085" y="5078402"/>
            <a:ext cx="4103943" cy="9573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</a:rPr>
              <a:t>目前，国内各行业终端的顾客已从质量满足阶段跨向感情满足阶段，国内消费者已经开始看重商品和服务的心理价值。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565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Moderate&quot;,&quot;Name&quot;:&quot;适中&quot;,&quot;Kind&quot;:&quot;System&quot;,&quot;OldGuidesSetting&quot;:{&quot;HeaderHeight&quot;:13.0,&quot;FooterHeight&quot;:6.0,&quot;SideMargin&quot;:4.0,&quot;TopMargin&quot;:0.0,&quot;BottomMargin&quot;:0.0,&quot;IntervalMargin&quot;:1.5}}"/>
</p:tagLst>
</file>

<file path=ppt/theme/theme1.xml><?xml version="1.0" encoding="utf-8"?>
<a:theme xmlns:a="http://schemas.openxmlformats.org/drawingml/2006/main" name="Office Theme">
  <a:themeElements>
    <a:clrScheme name="自定义 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45FF"/>
      </a:accent1>
      <a:accent2>
        <a:srgbClr val="723BFF"/>
      </a:accent2>
      <a:accent3>
        <a:srgbClr val="08F6BD"/>
      </a:accent3>
      <a:accent4>
        <a:srgbClr val="3F3F3F"/>
      </a:accent4>
      <a:accent5>
        <a:srgbClr val="BFBFBF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Arial"/>
        <a:ea typeface="思源黑体 CN Bold"/>
        <a:cs typeface=""/>
      </a:majorFont>
      <a:minorFont>
        <a:latin typeface="Arial"/>
        <a:ea typeface="思源黑体 CN Norma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1777</TotalTime>
  <Words>2697</Words>
  <Application>Microsoft Office PowerPoint</Application>
  <PresentationFormat>宽屏</PresentationFormat>
  <Paragraphs>266</Paragraphs>
  <Slides>31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7" baseType="lpstr">
      <vt:lpstr>Arial</vt:lpstr>
      <vt:lpstr>思源黑体 CN Normal</vt:lpstr>
      <vt:lpstr>思源黑体 CN Bold</vt:lpstr>
      <vt:lpstr>Microsoft YaHei</vt:lpstr>
      <vt:lpstr>Microsoft YaHei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Tom fei</dc:creator>
  <cp:lastModifiedBy>Tom fei</cp:lastModifiedBy>
  <cp:revision>33</cp:revision>
  <dcterms:created xsi:type="dcterms:W3CDTF">2022-05-26T08:49:44Z</dcterms:created>
  <dcterms:modified xsi:type="dcterms:W3CDTF">2022-06-27T14:26:26Z</dcterms:modified>
</cp:coreProperties>
</file>