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19" r:id="rId2"/>
    <p:sldId id="333" r:id="rId3"/>
    <p:sldId id="325" r:id="rId4"/>
    <p:sldId id="322" r:id="rId5"/>
    <p:sldId id="338" r:id="rId6"/>
    <p:sldId id="324" r:id="rId7"/>
    <p:sldId id="309" r:id="rId8"/>
    <p:sldId id="296" r:id="rId9"/>
    <p:sldId id="335" r:id="rId10"/>
    <p:sldId id="302" r:id="rId11"/>
    <p:sldId id="303" r:id="rId12"/>
    <p:sldId id="279" r:id="rId13"/>
    <p:sldId id="334" r:id="rId14"/>
    <p:sldId id="326" r:id="rId15"/>
    <p:sldId id="300" r:id="rId16"/>
    <p:sldId id="336" r:id="rId17"/>
    <p:sldId id="327" r:id="rId18"/>
    <p:sldId id="329" r:id="rId19"/>
    <p:sldId id="313" r:id="rId20"/>
    <p:sldId id="328" r:id="rId21"/>
    <p:sldId id="339" r:id="rId22"/>
    <p:sldId id="314" r:id="rId23"/>
  </p:sldIdLst>
  <p:sldSz cx="12192000" cy="6858000"/>
  <p:notesSz cx="6858000" cy="9144000"/>
  <p:embeddedFontLst>
    <p:embeddedFont>
      <p:font typeface="创客贴金刚体" panose="00020600040101010101" pitchFamily="18" charset="-122"/>
      <p:bold r:id="rId25"/>
    </p:embeddedFont>
    <p:embeddedFont>
      <p:font typeface="Microsoft YaHei Light" panose="020B0502040204020203" pitchFamily="34" charset="-122"/>
      <p:regular r:id="rId26"/>
    </p:embeddedFont>
    <p:embeddedFont>
      <p:font typeface="OPPOSans H" panose="00020600040101010101" pitchFamily="18" charset="-122"/>
      <p:regular r:id="rId27"/>
    </p:embeddedFont>
    <p:embeddedFont>
      <p:font typeface="OPPOSans M" panose="00020600040101010101" pitchFamily="18" charset="-122"/>
      <p:regular r:id="rId28"/>
    </p:embeddedFont>
    <p:embeddedFont>
      <p:font typeface="OPPOSans R" panose="00020600040101010101" pitchFamily="18" charset="-122"/>
      <p:regular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微软雅黑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197" userDrawn="1">
          <p15:clr>
            <a:srgbClr val="A4A3A4"/>
          </p15:clr>
        </p15:guide>
        <p15:guide id="11" orient="horz" pos="1139" userDrawn="1">
          <p15:clr>
            <a:srgbClr val="A4A3A4"/>
          </p15:clr>
        </p15:guide>
        <p15:guide id="12" pos="189" userDrawn="1">
          <p15:clr>
            <a:srgbClr val="A4A3A4"/>
          </p15:clr>
        </p15:guide>
        <p15:guide id="20" orient="horz" pos="4110" userDrawn="1">
          <p15:clr>
            <a:srgbClr val="A4A3A4"/>
          </p15:clr>
        </p15:guide>
        <p15:guide id="24" pos="2026" userDrawn="1">
          <p15:clr>
            <a:srgbClr val="A4A3A4"/>
          </p15:clr>
        </p15:guide>
        <p15:guide id="25" pos="1867" userDrawn="1">
          <p15:clr>
            <a:srgbClr val="A4A3A4"/>
          </p15:clr>
        </p15:guide>
        <p15:guide id="27" pos="2230" userDrawn="1">
          <p15:clr>
            <a:srgbClr val="A4A3A4"/>
          </p15:clr>
        </p15:guide>
        <p15:guide id="28" pos="3069" userDrawn="1">
          <p15:clr>
            <a:srgbClr val="A4A3A4"/>
          </p15:clr>
        </p15:guide>
        <p15:guide id="29" pos="3749" userDrawn="1">
          <p15:clr>
            <a:srgbClr val="A4A3A4"/>
          </p15:clr>
        </p15:guide>
        <p15:guide id="30" pos="3591" userDrawn="1">
          <p15:clr>
            <a:srgbClr val="A4A3A4"/>
          </p15:clr>
        </p15:guide>
        <p15:guide id="31" pos="3953" userDrawn="1">
          <p15:clr>
            <a:srgbClr val="A4A3A4"/>
          </p15:clr>
        </p15:guide>
        <p15:guide id="33" pos="5881" userDrawn="1">
          <p15:clr>
            <a:srgbClr val="A4A3A4"/>
          </p15:clr>
        </p15:guide>
        <p15:guide id="34" pos="5745" userDrawn="1">
          <p15:clr>
            <a:srgbClr val="A4A3A4"/>
          </p15:clr>
        </p15:guide>
        <p15:guide id="37" pos="3432" userDrawn="1">
          <p15:clr>
            <a:srgbClr val="A4A3A4"/>
          </p15:clr>
        </p15:guide>
        <p15:guide id="38" pos="2751" userDrawn="1">
          <p15:clr>
            <a:srgbClr val="A4A3A4"/>
          </p15:clr>
        </p15:guide>
        <p15:guide id="42" orient="horz" pos="3974" userDrawn="1">
          <p15:clr>
            <a:srgbClr val="A4A3A4"/>
          </p15:clr>
        </p15:guide>
        <p15:guide id="43" orient="horz" pos="4292" userDrawn="1">
          <p15:clr>
            <a:srgbClr val="A4A3A4"/>
          </p15:clr>
        </p15:guide>
        <p15:guide id="45" orient="horz" pos="4224" userDrawn="1">
          <p15:clr>
            <a:srgbClr val="A4A3A4"/>
          </p15:clr>
        </p15:guide>
        <p15:guide id="46" pos="6108" userDrawn="1">
          <p15:clr>
            <a:srgbClr val="A4A3A4"/>
          </p15:clr>
        </p15:guide>
        <p15:guide id="50" pos="5586" userDrawn="1">
          <p15:clr>
            <a:srgbClr val="A4A3A4"/>
          </p15:clr>
        </p15:guide>
        <p15:guide id="53" orient="horz" pos="2387" userDrawn="1">
          <p15:clr>
            <a:srgbClr val="A4A3A4"/>
          </p15:clr>
        </p15:guide>
        <p15:guide id="54" orient="horz" pos="2546" userDrawn="1">
          <p15:clr>
            <a:srgbClr val="A4A3A4"/>
          </p15:clr>
        </p15:guide>
        <p15:guide id="55" orient="horz" pos="2727" userDrawn="1">
          <p15:clr>
            <a:srgbClr val="A4A3A4"/>
          </p15:clr>
        </p15:guide>
        <p15:guide id="56" orient="horz" pos="3067" userDrawn="1">
          <p15:clr>
            <a:srgbClr val="A4A3A4"/>
          </p15:clr>
        </p15:guide>
        <p15:guide id="57" orient="horz" pos="3430" userDrawn="1">
          <p15:clr>
            <a:srgbClr val="A4A3A4"/>
          </p15:clr>
        </p15:guide>
        <p15:guide id="63" orient="horz" pos="618" userDrawn="1">
          <p15:clr>
            <a:srgbClr val="A4A3A4"/>
          </p15:clr>
        </p15:guide>
        <p15:guide id="64" orient="horz" pos="3657" userDrawn="1">
          <p15:clr>
            <a:srgbClr val="A4A3A4"/>
          </p15:clr>
        </p15:guide>
        <p15:guide id="66" orient="horz" pos="1412" userDrawn="1">
          <p15:clr>
            <a:srgbClr val="A4A3A4"/>
          </p15:clr>
        </p15:guide>
        <p15:guide id="67" orient="horz" pos="1593" userDrawn="1">
          <p15:clr>
            <a:srgbClr val="A4A3A4"/>
          </p15:clr>
        </p15:guide>
        <p15:guide id="68" orient="horz" pos="19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3F2"/>
    <a:srgbClr val="00E9FF"/>
    <a:srgbClr val="000033"/>
    <a:srgbClr val="000666"/>
    <a:srgbClr val="FF013D"/>
    <a:srgbClr val="000207"/>
    <a:srgbClr val="031871"/>
    <a:srgbClr val="00A4FF"/>
    <a:srgbClr val="0D6BFF"/>
    <a:srgbClr val="6C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1732" autoAdjust="0"/>
  </p:normalViewPr>
  <p:slideViewPr>
    <p:cSldViewPr snapToGrid="0" showGuides="1">
      <p:cViewPr>
        <p:scale>
          <a:sx n="51" d="100"/>
          <a:sy n="51" d="100"/>
        </p:scale>
        <p:origin x="1124" y="776"/>
      </p:cViewPr>
      <p:guideLst>
        <p:guide pos="7197"/>
        <p:guide orient="horz" pos="1139"/>
        <p:guide pos="189"/>
        <p:guide orient="horz" pos="4110"/>
        <p:guide pos="2026"/>
        <p:guide pos="1867"/>
        <p:guide pos="2230"/>
        <p:guide pos="3069"/>
        <p:guide pos="3749"/>
        <p:guide pos="3591"/>
        <p:guide pos="3953"/>
        <p:guide pos="5881"/>
        <p:guide pos="5745"/>
        <p:guide pos="3432"/>
        <p:guide pos="2751"/>
        <p:guide orient="horz" pos="3974"/>
        <p:guide orient="horz" pos="4292"/>
        <p:guide orient="horz" pos="4224"/>
        <p:guide pos="6108"/>
        <p:guide pos="5586"/>
        <p:guide orient="horz" pos="2387"/>
        <p:guide orient="horz" pos="2546"/>
        <p:guide orient="horz" pos="2727"/>
        <p:guide orient="horz" pos="3067"/>
        <p:guide orient="horz" pos="3430"/>
        <p:guide orient="horz" pos="618"/>
        <p:guide orient="horz" pos="3657"/>
        <p:guide orient="horz" pos="1412"/>
        <p:guide orient="horz" pos="1593"/>
        <p:guide orient="horz" pos="19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0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9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20XXQ1</c:v>
                </c:pt>
                <c:pt idx="1">
                  <c:v>20XXQ2</c:v>
                </c:pt>
                <c:pt idx="2">
                  <c:v>20XXQ3</c:v>
                </c:pt>
                <c:pt idx="3">
                  <c:v>20XXQ4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80</c:v>
                </c:pt>
                <c:pt idx="2">
                  <c:v>115</c:v>
                </c:pt>
                <c:pt idx="3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7-4833-B567-B99067CB8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379704"/>
        <c:axId val="873382656"/>
      </c:barChart>
      <c:catAx>
        <c:axId val="87337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3382656"/>
        <c:crosses val="autoZero"/>
        <c:auto val="1"/>
        <c:lblAlgn val="ctr"/>
        <c:lblOffset val="100"/>
        <c:noMultiLvlLbl val="0"/>
      </c:catAx>
      <c:valAx>
        <c:axId val="873382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3379704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>
              <a:outerShdw blurRad="50800" dist="101600" dir="2700000" algn="ctr" rotWithShape="0">
                <a:srgbClr val="00E9FF">
                  <a:alpha val="26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>
                <a:outerShdw blurRad="50800" dist="101600" dir="2700000" algn="ctr" rotWithShape="0">
                  <a:srgbClr val="00E9FF">
                    <a:alpha val="26000"/>
                  </a:srgbClr>
                </a:outerShdw>
              </a:effectLst>
            </c:spPr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4-2A8D-492B-9113-BCCB326B5542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3-2A8D-492B-9113-BCCB326B5542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2-2A8D-492B-9113-BCCB326B5542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1-2A8D-492B-9113-BCCB326B5542}"/>
              </c:ext>
            </c:extLst>
          </c:dPt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0-2A8D-492B-9113-BCCB326B5542}"/>
              </c:ext>
            </c:extLst>
          </c:dPt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E-2A8D-492B-9113-BCCB326B5542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F-2A8D-492B-9113-BCCB326B5542}"/>
              </c:ext>
            </c:extLst>
          </c:dPt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D-2A8D-492B-9113-BCCB326B5542}"/>
              </c:ext>
            </c:extLst>
          </c:dPt>
          <c:dPt>
            <c:idx val="10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ctr" rotWithShape="0">
                    <a:srgbClr val="00E9FF">
                      <a:alpha val="26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2A8D-492B-9113-BCCB326B5542}"/>
              </c:ext>
            </c:extLst>
          </c:dPt>
          <c:cat>
            <c:strRef>
              <c:f>Sheet1!$A$2:$A$12</c:f>
              <c:strCache>
                <c:ptCount val="11"/>
                <c:pt idx="0">
                  <c:v>广州</c:v>
                </c:pt>
                <c:pt idx="1">
                  <c:v>北京</c:v>
                </c:pt>
                <c:pt idx="2">
                  <c:v>上海</c:v>
                </c:pt>
                <c:pt idx="3">
                  <c:v>福建</c:v>
                </c:pt>
                <c:pt idx="4">
                  <c:v>浙江</c:v>
                </c:pt>
                <c:pt idx="5">
                  <c:v>安徽</c:v>
                </c:pt>
                <c:pt idx="6">
                  <c:v>湖南</c:v>
                </c:pt>
                <c:pt idx="7">
                  <c:v>江西</c:v>
                </c:pt>
                <c:pt idx="8">
                  <c:v>长春</c:v>
                </c:pt>
                <c:pt idx="9">
                  <c:v>昆明</c:v>
                </c:pt>
                <c:pt idx="10">
                  <c:v>南昌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7</c:v>
                </c:pt>
                <c:pt idx="1">
                  <c:v>8</c:v>
                </c:pt>
                <c:pt idx="2">
                  <c:v>4</c:v>
                </c:pt>
                <c:pt idx="3">
                  <c:v>8</c:v>
                </c:pt>
                <c:pt idx="4">
                  <c:v>13</c:v>
                </c:pt>
                <c:pt idx="5">
                  <c:v>8</c:v>
                </c:pt>
                <c:pt idx="6">
                  <c:v>10</c:v>
                </c:pt>
                <c:pt idx="7">
                  <c:v>7</c:v>
                </c:pt>
                <c:pt idx="8">
                  <c:v>5</c:v>
                </c:pt>
                <c:pt idx="9">
                  <c:v>9</c:v>
                </c:pt>
                <c:pt idx="10">
                  <c:v>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643-483A-A803-BB1AB01297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>
              <a:outerShdw blurRad="50800" dist="101600" dir="2700000" algn="t" rotWithShape="0">
                <a:schemeClr val="bg1">
                  <a:alpha val="26000"/>
                </a:schemeClr>
              </a:outerShdw>
            </a:effectLst>
          </c:spPr>
          <c:marker>
            <c:symbol val="circle"/>
            <c:size val="6"/>
            <c:spPr>
              <a:solidFill>
                <a:schemeClr val="bg1">
                  <a:lumMod val="95000"/>
                </a:schemeClr>
              </a:solidFill>
              <a:ln w="9525">
                <a:noFill/>
              </a:ln>
              <a:effectLst>
                <a:outerShdw blurRad="50800" dist="101600" dir="2700000" algn="t" rotWithShape="0">
                  <a:schemeClr val="bg1">
                    <a:alpha val="26000"/>
                  </a:schemeClr>
                </a:outerShdw>
              </a:effectLst>
            </c:spPr>
          </c:marker>
          <c:dPt>
            <c:idx val="0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A8D-492B-9113-BCCB326B5542}"/>
              </c:ext>
            </c:extLst>
          </c:dPt>
          <c:dPt>
            <c:idx val="2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A8D-492B-9113-BCCB326B5542}"/>
              </c:ext>
            </c:extLst>
          </c:dPt>
          <c:dPt>
            <c:idx val="3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A8D-492B-9113-BCCB326B5542}"/>
              </c:ext>
            </c:extLst>
          </c:dPt>
          <c:dPt>
            <c:idx val="4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2A8D-492B-9113-BCCB326B5542}"/>
              </c:ext>
            </c:extLst>
          </c:dPt>
          <c:dPt>
            <c:idx val="5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A8D-492B-9113-BCCB326B5542}"/>
              </c:ext>
            </c:extLst>
          </c:dPt>
          <c:dPt>
            <c:idx val="6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2A8D-492B-9113-BCCB326B5542}"/>
              </c:ext>
            </c:extLst>
          </c:dPt>
          <c:dPt>
            <c:idx val="7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2A8D-492B-9113-BCCB326B5542}"/>
              </c:ext>
            </c:extLst>
          </c:dPt>
          <c:dPt>
            <c:idx val="8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2A8D-492B-9113-BCCB326B5542}"/>
              </c:ext>
            </c:extLst>
          </c:dPt>
          <c:dPt>
            <c:idx val="9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A8D-492B-9113-BCCB326B5542}"/>
              </c:ext>
            </c:extLst>
          </c:dPt>
          <c:dPt>
            <c:idx val="10"/>
            <c:marker>
              <c:symbol val="circle"/>
              <c:size val="6"/>
              <c:spPr>
                <a:noFill/>
                <a:ln w="9525">
                  <a:noFill/>
                </a:ln>
                <a:effectLst>
                  <a:outerShdw blurRad="50800" dist="101600" dir="2700000" algn="t" rotWithShape="0">
                    <a:schemeClr val="bg1">
                      <a:alpha val="26000"/>
                    </a:scheme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2A8D-492B-9113-BCCB326B5542}"/>
              </c:ext>
            </c:extLst>
          </c:dPt>
          <c:cat>
            <c:strRef>
              <c:f>Sheet1!$A$2:$A$12</c:f>
              <c:strCache>
                <c:ptCount val="11"/>
                <c:pt idx="0">
                  <c:v>广州</c:v>
                </c:pt>
                <c:pt idx="1">
                  <c:v>北京</c:v>
                </c:pt>
                <c:pt idx="2">
                  <c:v>上海</c:v>
                </c:pt>
                <c:pt idx="3">
                  <c:v>福建</c:v>
                </c:pt>
                <c:pt idx="4">
                  <c:v>浙江</c:v>
                </c:pt>
                <c:pt idx="5">
                  <c:v>安徽</c:v>
                </c:pt>
                <c:pt idx="6">
                  <c:v>湖南</c:v>
                </c:pt>
                <c:pt idx="7">
                  <c:v>江西</c:v>
                </c:pt>
                <c:pt idx="8">
                  <c:v>长春</c:v>
                </c:pt>
                <c:pt idx="9">
                  <c:v>昆明</c:v>
                </c:pt>
                <c:pt idx="10">
                  <c:v>南昌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10</c:v>
                </c:pt>
                <c:pt idx="1">
                  <c:v>16</c:v>
                </c:pt>
                <c:pt idx="2">
                  <c:v>10</c:v>
                </c:pt>
                <c:pt idx="3">
                  <c:v>4</c:v>
                </c:pt>
                <c:pt idx="4">
                  <c:v>7</c:v>
                </c:pt>
                <c:pt idx="5">
                  <c:v>11</c:v>
                </c:pt>
                <c:pt idx="6">
                  <c:v>6</c:v>
                </c:pt>
                <c:pt idx="7">
                  <c:v>8</c:v>
                </c:pt>
                <c:pt idx="8">
                  <c:v>13</c:v>
                </c:pt>
                <c:pt idx="9">
                  <c:v>5</c:v>
                </c:pt>
                <c:pt idx="10">
                  <c:v>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643-483A-A803-BB1AB0129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3075296"/>
        <c:axId val="1003070376"/>
      </c:lineChart>
      <c:catAx>
        <c:axId val="100307529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1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03070376"/>
        <c:crosses val="autoZero"/>
        <c:auto val="1"/>
        <c:lblAlgn val="ctr"/>
        <c:lblOffset val="100"/>
        <c:noMultiLvlLbl val="0"/>
      </c:catAx>
      <c:valAx>
        <c:axId val="1003070376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03075296"/>
        <c:crosses val="autoZero"/>
        <c:crossBetween val="between"/>
        <c:majorUnit val="4"/>
        <c:minorUnit val="2"/>
      </c:valAx>
      <c:spPr>
        <a:noFill/>
        <a:ln w="25400"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0.43663</cdr:x>
      <cdr:y>0.25037</cdr:y>
    </cdr:from>
    <cdr:to>
      <cdr:x>0.50999</cdr:x>
      <cdr:y>0.28076</cdr:y>
    </cdr:to>
    <cdr:grpSp>
      <cdr:nvGrpSpPr>
        <cdr:cNvPr id="15" name="组合 14">
          <a:extLst xmlns:a="http://schemas.openxmlformats.org/drawingml/2006/main">
            <a:ext uri="{FF2B5EF4-FFF2-40B4-BE49-F238E27FC236}">
              <a16:creationId xmlns:a16="http://schemas.microsoft.com/office/drawing/2014/main" id="{B82B8DEB-820B-43B3-B801-A2D6443E50CD}"/>
            </a:ext>
          </a:extLst>
        </cdr:cNvPr>
        <cdr:cNvGrpSpPr/>
      </cdr:nvGrpSpPr>
      <cdr:grpSpPr>
        <a:xfrm xmlns:a="http://schemas.openxmlformats.org/drawingml/2006/main">
          <a:off x="4414944" y="1050559"/>
          <a:ext cx="741773" cy="127517"/>
          <a:chOff x="4414966" y="1078205"/>
          <a:chExt cx="741752" cy="127500"/>
        </a:xfrm>
      </cdr:grpSpPr>
      <cdr:cxnSp macro="">
        <cdr:nvCxnSpPr>
          <cdr:cNvPr id="8" name="直接连接符 7">
            <a:extLst xmlns:a="http://schemas.openxmlformats.org/drawingml/2006/main">
              <a:ext uri="{FF2B5EF4-FFF2-40B4-BE49-F238E27FC236}">
                <a16:creationId xmlns:a16="http://schemas.microsoft.com/office/drawing/2014/main" id="{0F574CA8-A938-42AE-9646-3A4D25E04295}"/>
              </a:ext>
            </a:extLst>
          </cdr:cNvPr>
          <cdr:cNvCxnSpPr/>
        </cdr:nvCxnSpPr>
        <cdr:spPr>
          <a:xfrm xmlns:a="http://schemas.openxmlformats.org/drawingml/2006/main">
            <a:off x="4506096" y="1078205"/>
            <a:ext cx="650622" cy="0"/>
          </a:xfrm>
          <a:prstGeom xmlns:a="http://schemas.openxmlformats.org/drawingml/2006/main" prst="line">
            <a:avLst/>
          </a:prstGeom>
          <a:ln xmlns:a="http://schemas.openxmlformats.org/drawingml/2006/main" w="12700" cap="rnd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ys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直接连接符 4">
            <a:extLst xmlns:a="http://schemas.openxmlformats.org/drawingml/2006/main">
              <a:ext uri="{FF2B5EF4-FFF2-40B4-BE49-F238E27FC236}">
                <a16:creationId xmlns:a16="http://schemas.microsoft.com/office/drawing/2014/main" id="{73A0BE3C-EDCB-4469-947A-B39ACB2B863F}"/>
              </a:ext>
            </a:extLst>
          </cdr:cNvPr>
          <cdr:cNvCxnSpPr/>
        </cdr:nvCxnSpPr>
        <cdr:spPr>
          <a:xfrm xmlns:a="http://schemas.openxmlformats.org/drawingml/2006/main" flipV="1">
            <a:off x="4414966" y="1080122"/>
            <a:ext cx="91116" cy="125583"/>
          </a:xfrm>
          <a:prstGeom xmlns:a="http://schemas.openxmlformats.org/drawingml/2006/main" prst="line">
            <a:avLst/>
          </a:prstGeom>
          <a:ln xmlns:a="http://schemas.openxmlformats.org/drawingml/2006/main" w="12700" cap="rnd"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ys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0.17759</cdr:x>
      <cdr:y>0.11949</cdr:y>
    </cdr:from>
    <cdr:to>
      <cdr:x>0.25095</cdr:x>
      <cdr:y>0.14988</cdr:y>
    </cdr:to>
    <cdr:grpSp>
      <cdr:nvGrpSpPr>
        <cdr:cNvPr id="16" name="组合 15">
          <a:extLst xmlns:a="http://schemas.openxmlformats.org/drawingml/2006/main">
            <a:ext uri="{FF2B5EF4-FFF2-40B4-BE49-F238E27FC236}">
              <a16:creationId xmlns:a16="http://schemas.microsoft.com/office/drawing/2014/main" id="{3939D28C-75E0-4F69-B173-9F249A0F1571}"/>
            </a:ext>
          </a:extLst>
        </cdr:cNvPr>
        <cdr:cNvGrpSpPr/>
      </cdr:nvGrpSpPr>
      <cdr:grpSpPr>
        <a:xfrm xmlns:a="http://schemas.openxmlformats.org/drawingml/2006/main">
          <a:off x="1795685" y="501383"/>
          <a:ext cx="741773" cy="127517"/>
          <a:chOff x="4414966" y="1078205"/>
          <a:chExt cx="741752" cy="127500"/>
        </a:xfrm>
      </cdr:grpSpPr>
      <cdr:cxnSp macro="">
        <cdr:nvCxnSpPr>
          <cdr:cNvPr id="17" name="直接连接符 16">
            <a:extLst xmlns:a="http://schemas.openxmlformats.org/drawingml/2006/main">
              <a:ext uri="{FF2B5EF4-FFF2-40B4-BE49-F238E27FC236}">
                <a16:creationId xmlns:a16="http://schemas.microsoft.com/office/drawing/2014/main" id="{57270FE4-601C-46A7-9AC4-34E0ACAC292D}"/>
              </a:ext>
            </a:extLst>
          </cdr:cNvPr>
          <cdr:cNvCxnSpPr/>
        </cdr:nvCxnSpPr>
        <cdr:spPr>
          <a:xfrm xmlns:a="http://schemas.openxmlformats.org/drawingml/2006/main">
            <a:off x="4506096" y="1078205"/>
            <a:ext cx="650622" cy="0"/>
          </a:xfrm>
          <a:prstGeom xmlns:a="http://schemas.openxmlformats.org/drawingml/2006/main" prst="line">
            <a:avLst/>
          </a:prstGeom>
          <a:ln xmlns:a="http://schemas.openxmlformats.org/drawingml/2006/main" w="12700" cap="rnd"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100000">
                  <a:schemeClr val="accent3">
                    <a:alpha val="0"/>
                    <a:lumMod val="95000"/>
                  </a:schemeClr>
                </a:gs>
              </a:gsLst>
              <a:lin ang="0" scaled="1"/>
              <a:tileRect/>
            </a:gradFill>
            <a:prstDash val="sys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8" name="直接连接符 17">
            <a:extLst xmlns:a="http://schemas.openxmlformats.org/drawingml/2006/main">
              <a:ext uri="{FF2B5EF4-FFF2-40B4-BE49-F238E27FC236}">
                <a16:creationId xmlns:a16="http://schemas.microsoft.com/office/drawing/2014/main" id="{61A1217C-8227-446A-B374-5E02F4A00343}"/>
              </a:ext>
            </a:extLst>
          </cdr:cNvPr>
          <cdr:cNvCxnSpPr/>
        </cdr:nvCxnSpPr>
        <cdr:spPr>
          <a:xfrm xmlns:a="http://schemas.openxmlformats.org/drawingml/2006/main" flipV="1">
            <a:off x="4414966" y="1080122"/>
            <a:ext cx="91116" cy="125583"/>
          </a:xfrm>
          <a:prstGeom xmlns:a="http://schemas.openxmlformats.org/drawingml/2006/main" prst="line">
            <a:avLst/>
          </a:prstGeom>
          <a:ln xmlns:a="http://schemas.openxmlformats.org/drawingml/2006/main" w="1270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prstDash val="sys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24987-9353-4558-A63C-25DF0DDCA944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34CDE-88F4-41A6-A56B-902F8C1AF0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42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059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40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96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8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2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47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4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53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11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34CDE-88F4-41A6-A56B-902F8C1AF0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64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C80957-DE43-4A6B-9233-639BC9030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8A7262-0CA9-41FC-8857-4DDCF75F86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03587"/>
            <a:ext cx="12192000" cy="3854413"/>
          </a:xfrm>
          <a:custGeom>
            <a:avLst/>
            <a:gdLst>
              <a:gd name="connsiteX0" fmla="*/ 0 w 12192000"/>
              <a:gd name="connsiteY0" fmla="*/ 0 h 3854413"/>
              <a:gd name="connsiteX1" fmla="*/ 12192000 w 12192000"/>
              <a:gd name="connsiteY1" fmla="*/ 0 h 3854413"/>
              <a:gd name="connsiteX2" fmla="*/ 12192000 w 12192000"/>
              <a:gd name="connsiteY2" fmla="*/ 3854413 h 3854413"/>
              <a:gd name="connsiteX3" fmla="*/ 0 w 12192000"/>
              <a:gd name="connsiteY3" fmla="*/ 3854413 h 385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4413">
                <a:moveTo>
                  <a:pt x="0" y="0"/>
                </a:moveTo>
                <a:lnTo>
                  <a:pt x="12192000" y="0"/>
                </a:lnTo>
                <a:lnTo>
                  <a:pt x="12192000" y="3854413"/>
                </a:lnTo>
                <a:lnTo>
                  <a:pt x="0" y="3854413"/>
                </a:lnTo>
                <a:close/>
              </a:path>
            </a:pathLst>
          </a:cu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6F622E2-493A-4B41-A143-CC9E94A2C5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0207">
                  <a:alpha val="60000"/>
                </a:srgbClr>
              </a:gs>
              <a:gs pos="100000">
                <a:srgbClr val="000207">
                  <a:alpha val="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F9BC9E-BA11-4EBA-BF53-E071619DED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1338" y="20202"/>
            <a:ext cx="9649326" cy="57775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01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CAA334-DFFD-4090-B6CF-02F24AC6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A77E98F-F73C-4AE9-B462-AC39510AF248}"/>
              </a:ext>
            </a:extLst>
          </p:cNvPr>
          <p:cNvSpPr/>
          <p:nvPr userDrawn="1"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2B9279-0AF7-4EB5-93F2-71B9A2B92676}"/>
              </a:ext>
            </a:extLst>
          </p:cNvPr>
          <p:cNvSpPr txBox="1"/>
          <p:nvPr userDrawn="1"/>
        </p:nvSpPr>
        <p:spPr>
          <a:xfrm>
            <a:off x="244145" y="486301"/>
            <a:ext cx="418271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cap="all" dirty="0">
                <a:solidFill>
                  <a:schemeClr val="bg1">
                    <a:lumMod val="95000"/>
                  </a:schemeClr>
                </a:solidFill>
                <a:latin typeface="+mn-ea"/>
                <a:cs typeface="OPPOSans B" panose="00020600040101010101" pitchFamily="18" charset="-122"/>
              </a:rPr>
              <a:t> WORK SUMMARY</a:t>
            </a:r>
          </a:p>
          <a:p>
            <a:r>
              <a:rPr lang="en-US" altLang="zh-CN" sz="4800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CONTENTS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BC0D63-5587-45F2-8006-DB47A7D928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9B72FDF-0763-412C-B069-B45428AAC7DF}"/>
              </a:ext>
            </a:extLst>
          </p:cNvPr>
          <p:cNvGrpSpPr/>
          <p:nvPr userDrawn="1"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5DFA048C-0BC6-4310-A7B7-DA6D1C785AE4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49">
              <a:extLst>
                <a:ext uri="{FF2B5EF4-FFF2-40B4-BE49-F238E27FC236}">
                  <a16:creationId xmlns:a16="http://schemas.microsoft.com/office/drawing/2014/main" id="{7F366865-61D2-45E2-95B7-2A64F589CFE5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F9ABE92-7093-4230-B76C-8BFF8B2CC8C0}"/>
              </a:ext>
            </a:extLst>
          </p:cNvPr>
          <p:cNvGrpSpPr/>
          <p:nvPr userDrawn="1"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3902343-9080-497C-A70B-4F72E79A2431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B314D59-4B34-4DB2-86E1-F47E2AB4F0CD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C217D29-BE59-4B2B-949D-BD91EAEE0BE0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17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903AF0-CB80-4B11-A6BB-8499D5A75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ED2CDF4-3A96-481E-A851-18F58B1DB05C}"/>
              </a:ext>
            </a:extLst>
          </p:cNvPr>
          <p:cNvSpPr/>
          <p:nvPr userDrawn="1"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25163A-8F05-430C-B316-FB9683B99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F48121F-533D-4431-BE0C-7BC9A391E1BF}"/>
              </a:ext>
            </a:extLst>
          </p:cNvPr>
          <p:cNvGrpSpPr/>
          <p:nvPr userDrawn="1"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F3E09064-3144-40BA-8F82-DD3500E586D9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49">
              <a:extLst>
                <a:ext uri="{FF2B5EF4-FFF2-40B4-BE49-F238E27FC236}">
                  <a16:creationId xmlns:a16="http://schemas.microsoft.com/office/drawing/2014/main" id="{1C9D51E3-1002-4B3B-8697-CC0B70C5FF2D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8F23247-EA17-4EA9-A5DF-5C1D545C2909}"/>
              </a:ext>
            </a:extLst>
          </p:cNvPr>
          <p:cNvGrpSpPr/>
          <p:nvPr userDrawn="1"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B6D03E3-14D1-413A-A8B0-325C55307941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C49E4EA-9B06-4B91-847B-226A503147CC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ACD5334-1D16-4DDA-AA62-847E22E3DACC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旁门左道PPT出品">
            <a:extLst>
              <a:ext uri="{FF2B5EF4-FFF2-40B4-BE49-F238E27FC236}">
                <a16:creationId xmlns:a16="http://schemas.microsoft.com/office/drawing/2014/main" id="{46F7808E-6131-43DD-8EAF-52D08CF1DE25}"/>
              </a:ext>
            </a:extLst>
          </p:cNvPr>
          <p:cNvSpPr/>
          <p:nvPr userDrawn="1"/>
        </p:nvSpPr>
        <p:spPr>
          <a:xfrm>
            <a:off x="1464410" y="1238188"/>
            <a:ext cx="648356" cy="648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49000">
                <a:schemeClr val="accent1">
                  <a:alpha val="4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1684506-7CFA-4CEF-AB15-D694E6D27592}"/>
              </a:ext>
            </a:extLst>
          </p:cNvPr>
          <p:cNvSpPr/>
          <p:nvPr userDrawn="1"/>
        </p:nvSpPr>
        <p:spPr>
          <a:xfrm>
            <a:off x="9926983" y="340694"/>
            <a:ext cx="557586" cy="55758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176E35A-CE94-4117-A84E-EE972C3ABBF7}"/>
              </a:ext>
            </a:extLst>
          </p:cNvPr>
          <p:cNvSpPr/>
          <p:nvPr userDrawn="1"/>
        </p:nvSpPr>
        <p:spPr>
          <a:xfrm>
            <a:off x="9292827" y="5292102"/>
            <a:ext cx="1735102" cy="173510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793EEF-534E-4F75-A962-BE3AFFC3F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9A212B8-76F5-45DD-9F11-05817F0D65A7}"/>
              </a:ext>
            </a:extLst>
          </p:cNvPr>
          <p:cNvSpPr/>
          <p:nvPr userDrawn="1"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CFEAB9F-2573-4521-8902-2FDA1A29C2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245B761-8B9C-457B-93DE-52F533F47344}"/>
              </a:ext>
            </a:extLst>
          </p:cNvPr>
          <p:cNvGrpSpPr/>
          <p:nvPr userDrawn="1"/>
        </p:nvGrpSpPr>
        <p:grpSpPr>
          <a:xfrm>
            <a:off x="1741950" y="719276"/>
            <a:ext cx="2401025" cy="246770"/>
            <a:chOff x="1741950" y="719276"/>
            <a:chExt cx="2401025" cy="24677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363F0BC7-0EBF-4255-8DD7-E6683522E018}"/>
                </a:ext>
              </a:extLst>
            </p:cNvPr>
            <p:cNvSpPr/>
            <p:nvPr/>
          </p:nvSpPr>
          <p:spPr>
            <a:xfrm flipH="1">
              <a:off x="2702975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473E7844-56F9-4BE0-9233-1C35D074E43A}"/>
                </a:ext>
              </a:extLst>
            </p:cNvPr>
            <p:cNvSpPr/>
            <p:nvPr/>
          </p:nvSpPr>
          <p:spPr>
            <a:xfrm flipH="1">
              <a:off x="1741950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80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0AA62C-4AE3-4EF2-89A3-2B8322D21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636FF7EE-4A0E-489F-90F9-32E262510FF5}"/>
              </a:ext>
            </a:extLst>
          </p:cNvPr>
          <p:cNvSpPr/>
          <p:nvPr userDrawn="1"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F03094-D03D-423C-B0E8-234F4805E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14319FA-30E0-4A7E-B64B-14B5C3E11762}"/>
              </a:ext>
            </a:extLst>
          </p:cNvPr>
          <p:cNvSpPr/>
          <p:nvPr userDrawn="1"/>
        </p:nvSpPr>
        <p:spPr>
          <a:xfrm>
            <a:off x="0" y="6642514"/>
            <a:ext cx="12192000" cy="2026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A5E0693-FB37-49F5-88E4-DAA53F8764C5}"/>
              </a:ext>
            </a:extLst>
          </p:cNvPr>
          <p:cNvGrpSpPr/>
          <p:nvPr userDrawn="1"/>
        </p:nvGrpSpPr>
        <p:grpSpPr>
          <a:xfrm>
            <a:off x="1741950" y="719276"/>
            <a:ext cx="2401025" cy="246770"/>
            <a:chOff x="1741950" y="719276"/>
            <a:chExt cx="2401025" cy="24677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43D96D9-ECF4-479F-B4F5-2CF4DD62FCF6}"/>
                </a:ext>
              </a:extLst>
            </p:cNvPr>
            <p:cNvSpPr/>
            <p:nvPr/>
          </p:nvSpPr>
          <p:spPr>
            <a:xfrm flipH="1">
              <a:off x="2702975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649DC2D-6E73-4B13-8A62-86385DD14B7C}"/>
                </a:ext>
              </a:extLst>
            </p:cNvPr>
            <p:cNvSpPr/>
            <p:nvPr/>
          </p:nvSpPr>
          <p:spPr>
            <a:xfrm flipH="1">
              <a:off x="1741950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19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4C5BBD-4639-4565-87A1-0E41CBB3D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1899" y="-3044158"/>
            <a:ext cx="31992098" cy="18011442"/>
          </a:xfrm>
          <a:prstGeom prst="rect">
            <a:avLst/>
          </a:prstGeom>
          <a:scene3d>
            <a:camera prst="isometricTopUp"/>
            <a:lightRig rig="contrasting" dir="t"/>
          </a:scene3d>
          <a:sp3d extrusionH="101600"/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2608F3A-7EC9-4B7D-836B-2272C015AFEB}"/>
              </a:ext>
            </a:extLst>
          </p:cNvPr>
          <p:cNvSpPr/>
          <p:nvPr userDrawn="1"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0E0207E-4FAA-4099-A0C6-A950E84A5F8A}"/>
              </a:ext>
            </a:extLst>
          </p:cNvPr>
          <p:cNvGrpSpPr/>
          <p:nvPr userDrawn="1"/>
        </p:nvGrpSpPr>
        <p:grpSpPr>
          <a:xfrm>
            <a:off x="895784" y="719276"/>
            <a:ext cx="2401025" cy="246770"/>
            <a:chOff x="895784" y="719276"/>
            <a:chExt cx="2401025" cy="246770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F44CA6E9-0365-4BFC-B29F-E3F26D98B8BF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EF9A133-99E3-410E-AFDB-16FDB83FFBD0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07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2DE0AC69-C50A-4C0C-95A7-A3C1B119B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354932CB-371E-494C-8731-A76349B5708F}"/>
              </a:ext>
            </a:extLst>
          </p:cNvPr>
          <p:cNvSpPr/>
          <p:nvPr userDrawn="1"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19FEFD4E-6C19-45AA-AE5D-F693179EE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2323" y="-9826342"/>
            <a:ext cx="43946856" cy="34768082"/>
          </a:xfrm>
          <a:prstGeom prst="rect">
            <a:avLst/>
          </a:prstGeom>
          <a:scene3d>
            <a:camera prst="perspectiveRelaxed" fov="2700000">
              <a:rot lat="16773552" lon="64" rev="21599891"/>
            </a:camera>
            <a:lightRig rig="soft" dir="t"/>
          </a:scene3d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24CF3FAF-41FE-45CF-9260-18401517B8EE}"/>
              </a:ext>
            </a:extLst>
          </p:cNvPr>
          <p:cNvGrpSpPr/>
          <p:nvPr userDrawn="1"/>
        </p:nvGrpSpPr>
        <p:grpSpPr>
          <a:xfrm>
            <a:off x="895784" y="719276"/>
            <a:ext cx="2401025" cy="295537"/>
            <a:chOff x="895784" y="719276"/>
            <a:chExt cx="2401025" cy="295537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4890FC26-AD76-4FFA-9A04-39949B3876CF}"/>
                </a:ext>
              </a:extLst>
            </p:cNvPr>
            <p:cNvSpPr/>
            <p:nvPr/>
          </p:nvSpPr>
          <p:spPr>
            <a:xfrm flipH="1">
              <a:off x="1146582" y="944563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EC30ABAC-9CD0-4FCD-A344-BE53DC6DAF0B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9E79B88E-1386-493A-84CB-87932D2D4683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55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067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6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9" r:id="rId3"/>
    <p:sldLayoutId id="2147483683" r:id="rId4"/>
    <p:sldLayoutId id="2147483684" r:id="rId5"/>
    <p:sldLayoutId id="2147483686" r:id="rId6"/>
    <p:sldLayoutId id="2147483685" r:id="rId7"/>
    <p:sldLayoutId id="2147483687" r:id="rId8"/>
    <p:sldLayoutId id="214748368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344">
          <p15:clr>
            <a:srgbClr val="F26B43"/>
          </p15:clr>
        </p15:guide>
        <p15:guide id="4" orient="horz" pos="384">
          <p15:clr>
            <a:srgbClr val="F26B43"/>
          </p15:clr>
        </p15:guide>
        <p15:guide id="5" orient="horz" pos="3968">
          <p15:clr>
            <a:srgbClr val="F26B43"/>
          </p15:clr>
        </p15:guide>
        <p15:guide id="6" orient="horz" pos="39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hyperlink" Target="https://www.officeplus.cn/" TargetMode="Externa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sv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52.sv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svg"/><Relationship Id="rId41" Type="http://schemas.openxmlformats.org/officeDocument/2006/relationships/image" Target="../media/image60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svg"/><Relationship Id="rId40" Type="http://schemas.openxmlformats.org/officeDocument/2006/relationships/image" Target="../media/image59.png"/><Relationship Id="rId45" Type="http://schemas.openxmlformats.org/officeDocument/2006/relationships/image" Target="../media/image64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31" Type="http://schemas.openxmlformats.org/officeDocument/2006/relationships/image" Target="../media/image50.svg"/><Relationship Id="rId44" Type="http://schemas.openxmlformats.org/officeDocument/2006/relationships/image" Target="../media/image63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svg"/><Relationship Id="rId30" Type="http://schemas.openxmlformats.org/officeDocument/2006/relationships/image" Target="../media/image49.png"/><Relationship Id="rId35" Type="http://schemas.openxmlformats.org/officeDocument/2006/relationships/image" Target="../media/image54.svg"/><Relationship Id="rId43" Type="http://schemas.openxmlformats.org/officeDocument/2006/relationships/image" Target="../media/image62.svg"/><Relationship Id="rId48" Type="http://schemas.openxmlformats.org/officeDocument/2006/relationships/image" Target="../media/image67.png"/><Relationship Id="rId8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C562F2F-3CF1-4D2B-9858-E1C7D0E768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DB83663-563C-4456-AA43-80972020F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03587"/>
            <a:ext cx="12192000" cy="3854413"/>
          </a:xfrm>
          <a:custGeom>
            <a:avLst/>
            <a:gdLst>
              <a:gd name="connsiteX0" fmla="*/ 0 w 12192000"/>
              <a:gd name="connsiteY0" fmla="*/ 0 h 3854413"/>
              <a:gd name="connsiteX1" fmla="*/ 12192000 w 12192000"/>
              <a:gd name="connsiteY1" fmla="*/ 0 h 3854413"/>
              <a:gd name="connsiteX2" fmla="*/ 12192000 w 12192000"/>
              <a:gd name="connsiteY2" fmla="*/ 3854413 h 3854413"/>
              <a:gd name="connsiteX3" fmla="*/ 0 w 12192000"/>
              <a:gd name="connsiteY3" fmla="*/ 3854413 h 385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4413">
                <a:moveTo>
                  <a:pt x="0" y="0"/>
                </a:moveTo>
                <a:lnTo>
                  <a:pt x="12192000" y="0"/>
                </a:lnTo>
                <a:lnTo>
                  <a:pt x="12192000" y="3854413"/>
                </a:lnTo>
                <a:lnTo>
                  <a:pt x="0" y="3854413"/>
                </a:lnTo>
                <a:close/>
              </a:path>
            </a:pathLst>
          </a:cu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0C44BDA-11BA-4990-9629-9C3BD3BB91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0207">
                  <a:alpha val="60000"/>
                </a:srgbClr>
              </a:gs>
              <a:gs pos="100000">
                <a:srgbClr val="000207">
                  <a:alpha val="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B4154C-0ECA-4E18-8F40-3556DB115B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1338" y="20202"/>
            <a:ext cx="9649326" cy="5777536"/>
          </a:xfrm>
          <a:prstGeom prst="rect">
            <a:avLst/>
          </a:prstGeom>
          <a:effectLst/>
        </p:spPr>
      </p:pic>
      <p:pic>
        <p:nvPicPr>
          <p:cNvPr id="10" name="图片 9" descr="黑暗中的灯光&#10;&#10;描述已自动生成">
            <a:extLst>
              <a:ext uri="{FF2B5EF4-FFF2-40B4-BE49-F238E27FC236}">
                <a16:creationId xmlns:a16="http://schemas.microsoft.com/office/drawing/2014/main" id="{175144CC-35B7-40F3-A913-B680ACECA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534"/>
            <a:ext cx="12192000" cy="155645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55F5BC8-11FC-4C34-8314-3D90F9C3E1AF}"/>
              </a:ext>
            </a:extLst>
          </p:cNvPr>
          <p:cNvSpPr txBox="1"/>
          <p:nvPr/>
        </p:nvSpPr>
        <p:spPr>
          <a:xfrm>
            <a:off x="600165" y="1954001"/>
            <a:ext cx="10991671" cy="1546705"/>
          </a:xfrm>
          <a:prstGeom prst="rect">
            <a:avLst/>
          </a:prstGeom>
          <a:noFill/>
          <a:effectLst>
            <a:outerShdw dist="25400" dir="13500000" algn="ctr" rotWithShape="0">
              <a:schemeClr val="accent1"/>
            </a:outerShdw>
          </a:effectLst>
        </p:spPr>
        <p:txBody>
          <a:bodyPr wrap="square" rtlCol="0">
            <a:noAutofit/>
            <a:scene3d>
              <a:camera prst="perspectiveFront" fov="3300000"/>
              <a:lightRig rig="contrasting" dir="t"/>
            </a:scene3d>
            <a:sp3d extrusionH="127000">
              <a:extrusionClr>
                <a:schemeClr val="accent1"/>
              </a:extrusionClr>
            </a:sp3d>
          </a:bodyPr>
          <a:lstStyle/>
          <a:p>
            <a:pPr>
              <a:lnSpc>
                <a:spcPct val="125000"/>
              </a:lnSpc>
            </a:pPr>
            <a:r>
              <a:rPr lang="zh-CN" altLang="en-US" sz="7600" spc="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蓝黑科技风年终总结</a:t>
            </a:r>
            <a:r>
              <a:rPr lang="en-US" altLang="zh-CN" sz="7600" spc="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PPT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794E74-0B07-49D0-835F-D0A86B6D36BE}"/>
              </a:ext>
            </a:extLst>
          </p:cNvPr>
          <p:cNvSpPr txBox="1"/>
          <p:nvPr/>
        </p:nvSpPr>
        <p:spPr>
          <a:xfrm>
            <a:off x="5172357" y="4110190"/>
            <a:ext cx="184728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汇报人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: </a:t>
            </a:r>
            <a:r>
              <a:rPr lang="en-US" altLang="zh-CN" sz="1400" dirty="0" err="1">
                <a:solidFill>
                  <a:schemeClr val="bg1">
                    <a:lumMod val="95000"/>
                  </a:schemeClr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81DCFA-A644-4361-86FA-363D6884F49A}"/>
              </a:ext>
            </a:extLst>
          </p:cNvPr>
          <p:cNvSpPr txBox="1"/>
          <p:nvPr/>
        </p:nvSpPr>
        <p:spPr>
          <a:xfrm>
            <a:off x="4700421" y="3357563"/>
            <a:ext cx="2791159" cy="528671"/>
          </a:xfrm>
          <a:prstGeom prst="rect">
            <a:avLst/>
          </a:prstGeom>
          <a:noFill/>
          <a:effectLst>
            <a:outerShdw dist="25400" dir="13500000" algn="ctr" rotWithShape="0">
              <a:schemeClr val="accent1"/>
            </a:outerShdw>
          </a:effectLst>
        </p:spPr>
        <p:txBody>
          <a:bodyPr wrap="square" rtlCol="0">
            <a:noAutofit/>
            <a:scene3d>
              <a:camera prst="perspectiveFront" fov="3300000"/>
              <a:lightRig rig="contrasting" dir="t"/>
            </a:scene3d>
            <a:sp3d extrusionH="127000">
              <a:extrusionClr>
                <a:schemeClr val="accent1"/>
              </a:extrusionClr>
            </a:sp3d>
          </a:bodyPr>
          <a:lstStyle/>
          <a:p>
            <a:pPr>
              <a:lnSpc>
                <a:spcPct val="125000"/>
              </a:lnSpc>
            </a:pPr>
            <a:r>
              <a:rPr lang="en-US" altLang="zh-CN" sz="2400" cap="all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Year-end report</a:t>
            </a:r>
            <a:endParaRPr lang="zh-CN" altLang="en-US" sz="2400" cap="all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7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96CA967-227E-4575-98F7-7A28CEAD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1899" y="-3044158"/>
            <a:ext cx="31992098" cy="18011442"/>
          </a:xfrm>
          <a:prstGeom prst="rect">
            <a:avLst/>
          </a:prstGeom>
          <a:scene3d>
            <a:camera prst="isometricTopUp"/>
            <a:lightRig rig="contrasting" dir="t"/>
          </a:scene3d>
          <a:sp3d extrusionH="101600"/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5952D7A-BB76-4B78-AC8A-0E255AB62170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F5F7162-46D2-4704-8C25-388C3C3D6714}"/>
              </a:ext>
            </a:extLst>
          </p:cNvPr>
          <p:cNvGrpSpPr/>
          <p:nvPr/>
        </p:nvGrpSpPr>
        <p:grpSpPr>
          <a:xfrm>
            <a:off x="918079" y="1534289"/>
            <a:ext cx="4897577" cy="2329129"/>
            <a:chOff x="918079" y="1534289"/>
            <a:chExt cx="4897577" cy="232912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DA47E4A-086D-449C-A7A7-9E86F18B5E6C}"/>
                </a:ext>
              </a:extLst>
            </p:cNvPr>
            <p:cNvGrpSpPr/>
            <p:nvPr/>
          </p:nvGrpSpPr>
          <p:grpSpPr>
            <a:xfrm>
              <a:off x="1137285" y="1737046"/>
              <a:ext cx="4561606" cy="1985239"/>
              <a:chOff x="1137285" y="1737046"/>
              <a:chExt cx="4561606" cy="1985239"/>
            </a:xfrm>
          </p:grpSpPr>
          <p:sp>
            <p:nvSpPr>
              <p:cNvPr id="32" name="矩形: 对角圆角 31">
                <a:extLst>
                  <a:ext uri="{FF2B5EF4-FFF2-40B4-BE49-F238E27FC236}">
                    <a16:creationId xmlns:a16="http://schemas.microsoft.com/office/drawing/2014/main" id="{03ADBD89-136D-4399-98B3-F40B64CB3B35}"/>
                  </a:ext>
                </a:extLst>
              </p:cNvPr>
              <p:cNvSpPr/>
              <p:nvPr/>
            </p:nvSpPr>
            <p:spPr>
              <a:xfrm>
                <a:off x="1137285" y="1737046"/>
                <a:ext cx="4561606" cy="1985239"/>
              </a:xfrm>
              <a:prstGeom prst="round2DiagRect">
                <a:avLst/>
              </a:prstGeom>
              <a:gradFill flip="none" rotWithShape="1">
                <a:gsLst>
                  <a:gs pos="0">
                    <a:schemeClr val="accent1">
                      <a:alpha val="86000"/>
                    </a:schemeClr>
                  </a:gs>
                  <a:gs pos="73000">
                    <a:schemeClr val="accent2">
                      <a:alpha val="0"/>
                    </a:schemeClr>
                  </a:gs>
                  <a:gs pos="30000">
                    <a:schemeClr val="accent2">
                      <a:alpha val="32000"/>
                    </a:schemeClr>
                  </a:gs>
                  <a:gs pos="100000">
                    <a:schemeClr val="accent2">
                      <a:alpha val="11000"/>
                    </a:scheme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3000">
                      <a:schemeClr val="accent2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  <a:effectLst/>
              <a:scene3d>
                <a:camera prst="perspectiveLeft">
                  <a:rot lat="0" lon="0" rev="0"/>
                </a:camera>
                <a:lightRig rig="contrasting" dir="t"/>
              </a:scene3d>
              <a:sp3d extrusionH="127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7B7D5EDF-65B8-47EA-BE7A-4D8BAD2DDB1E}"/>
                  </a:ext>
                </a:extLst>
              </p:cNvPr>
              <p:cNvGrpSpPr/>
              <p:nvPr/>
            </p:nvGrpSpPr>
            <p:grpSpPr>
              <a:xfrm>
                <a:off x="1338053" y="1944065"/>
                <a:ext cx="3752107" cy="1560502"/>
                <a:chOff x="1338053" y="2108657"/>
                <a:chExt cx="3752107" cy="1560502"/>
              </a:xfrm>
            </p:grpSpPr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DAC62DA0-1075-4298-B728-66AD37BED397}"/>
                    </a:ext>
                  </a:extLst>
                </p:cNvPr>
                <p:cNvSpPr txBox="1"/>
                <p:nvPr/>
              </p:nvSpPr>
              <p:spPr>
                <a:xfrm>
                  <a:off x="1338053" y="2108657"/>
                  <a:ext cx="219940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zh-CN" altLang="en-US" sz="2000" dirty="0">
                      <a:solidFill>
                        <a:schemeClr val="accent1"/>
                      </a:solidFill>
                      <a:ea typeface="OPPOSans M" panose="00020600040101010101" pitchFamily="18" charset="-122"/>
                      <a:cs typeface="OPPOSans M" panose="00020600040101010101" pitchFamily="18" charset="-122"/>
                    </a:rPr>
                    <a:t>直播策划</a:t>
                  </a:r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B210F131-7FE1-4B6E-B0CE-02ED8AD7B9B5}"/>
                    </a:ext>
                  </a:extLst>
                </p:cNvPr>
                <p:cNvSpPr txBox="1"/>
                <p:nvPr/>
              </p:nvSpPr>
              <p:spPr>
                <a:xfrm>
                  <a:off x="1688573" y="2514869"/>
                  <a:ext cx="3401587" cy="11542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1pPr>
                </a:lstStyle>
                <a:p>
                  <a:pPr hangingPunct="0">
                    <a:lnSpc>
                      <a:spcPct val="125000"/>
                    </a:lnSpc>
                  </a:pP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通过目标来精准定位人群和市场，结合微软产品圈定目标用户群体，为直播带来最大的流量提升，防止团队在后续实施时出现偏离</a:t>
                  </a:r>
                </a:p>
              </p:txBody>
            </p:sp>
          </p:grpSp>
        </p:grpSp>
        <p:pic>
          <p:nvPicPr>
            <p:cNvPr id="55" name="1">
              <a:extLst>
                <a:ext uri="{FF2B5EF4-FFF2-40B4-BE49-F238E27FC236}">
                  <a16:creationId xmlns:a16="http://schemas.microsoft.com/office/drawing/2014/main" id="{0A773040-9A02-40EE-AA77-7B8ED7A4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37944" flipV="1">
              <a:off x="918079" y="1534289"/>
              <a:ext cx="761493" cy="672085"/>
            </a:xfrm>
            <a:prstGeom prst="rect">
              <a:avLst/>
            </a:prstGeom>
          </p:spPr>
        </p:pic>
        <p:pic>
          <p:nvPicPr>
            <p:cNvPr id="56" name="1">
              <a:extLst>
                <a:ext uri="{FF2B5EF4-FFF2-40B4-BE49-F238E27FC236}">
                  <a16:creationId xmlns:a16="http://schemas.microsoft.com/office/drawing/2014/main" id="{22CA893D-8794-408B-A379-50A253B8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9977" flipV="1">
              <a:off x="5311262" y="3359023"/>
              <a:ext cx="535852" cy="472937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3A95862-0131-4F38-938E-67BA2629BA5F}"/>
              </a:ext>
            </a:extLst>
          </p:cNvPr>
          <p:cNvGrpSpPr/>
          <p:nvPr/>
        </p:nvGrpSpPr>
        <p:grpSpPr>
          <a:xfrm>
            <a:off x="6338390" y="1534289"/>
            <a:ext cx="4897577" cy="2329129"/>
            <a:chOff x="6338390" y="1534289"/>
            <a:chExt cx="4897577" cy="232912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BEAB4AB-200A-421E-85E6-BBD7999A3002}"/>
                </a:ext>
              </a:extLst>
            </p:cNvPr>
            <p:cNvGrpSpPr/>
            <p:nvPr/>
          </p:nvGrpSpPr>
          <p:grpSpPr>
            <a:xfrm>
              <a:off x="6537960" y="1737045"/>
              <a:ext cx="4561606" cy="1999349"/>
              <a:chOff x="6537960" y="1737045"/>
              <a:chExt cx="4561606" cy="1999349"/>
            </a:xfrm>
          </p:grpSpPr>
          <p:sp>
            <p:nvSpPr>
              <p:cNvPr id="35" name="矩形: 对角圆角 34">
                <a:extLst>
                  <a:ext uri="{FF2B5EF4-FFF2-40B4-BE49-F238E27FC236}">
                    <a16:creationId xmlns:a16="http://schemas.microsoft.com/office/drawing/2014/main" id="{7EC400B6-9E85-48B2-B1E0-ACF66C57662D}"/>
                  </a:ext>
                </a:extLst>
              </p:cNvPr>
              <p:cNvSpPr/>
              <p:nvPr/>
            </p:nvSpPr>
            <p:spPr>
              <a:xfrm>
                <a:off x="6537960" y="1737045"/>
                <a:ext cx="4561606" cy="1999349"/>
              </a:xfrm>
              <a:prstGeom prst="round2Diag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3000">
                    <a:schemeClr val="accent2">
                      <a:alpha val="0"/>
                    </a:schemeClr>
                  </a:gs>
                  <a:gs pos="30000">
                    <a:schemeClr val="accent2">
                      <a:alpha val="32000"/>
                    </a:schemeClr>
                  </a:gs>
                  <a:gs pos="100000">
                    <a:schemeClr val="accent2">
                      <a:alpha val="11000"/>
                    </a:scheme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66FFFF"/>
                    </a:gs>
                    <a:gs pos="43000">
                      <a:schemeClr val="accent2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  <a:effectLst/>
              <a:scene3d>
                <a:camera prst="perspectiveLeft">
                  <a:rot lat="0" lon="0" rev="0"/>
                </a:camera>
                <a:lightRig rig="contrasting" dir="t"/>
              </a:scene3d>
              <a:sp3d extrusionH="127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BFAC0589-43B4-4E75-8DB9-51C35BF45EDD}"/>
                  </a:ext>
                </a:extLst>
              </p:cNvPr>
              <p:cNvGrpSpPr/>
              <p:nvPr/>
            </p:nvGrpSpPr>
            <p:grpSpPr>
              <a:xfrm>
                <a:off x="6757545" y="1944065"/>
                <a:ext cx="3752107" cy="1560502"/>
                <a:chOff x="6757545" y="2108657"/>
                <a:chExt cx="3752107" cy="1560502"/>
              </a:xfrm>
            </p:grpSpPr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B6971A7B-F317-42AB-A4D8-8A8D0327DB0F}"/>
                    </a:ext>
                  </a:extLst>
                </p:cNvPr>
                <p:cNvSpPr txBox="1"/>
                <p:nvPr/>
              </p:nvSpPr>
              <p:spPr>
                <a:xfrm>
                  <a:off x="6757545" y="2108657"/>
                  <a:ext cx="219940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zh-CN" altLang="en-US" sz="2000" dirty="0">
                      <a:solidFill>
                        <a:schemeClr val="accent1"/>
                      </a:solidFill>
                      <a:ea typeface="OPPOSans M" panose="00020600040101010101" pitchFamily="18" charset="-122"/>
                      <a:cs typeface="OPPOSans M" panose="00020600040101010101" pitchFamily="18" charset="-122"/>
                    </a:rPr>
                    <a:t>后勤保障</a:t>
                  </a:r>
                </a:p>
              </p:txBody>
            </p:sp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731EF976-EF38-4DAA-8B2C-2BAC55C8ECF1}"/>
                    </a:ext>
                  </a:extLst>
                </p:cNvPr>
                <p:cNvSpPr txBox="1"/>
                <p:nvPr/>
              </p:nvSpPr>
              <p:spPr>
                <a:xfrm>
                  <a:off x="7108065" y="2514869"/>
                  <a:ext cx="3401587" cy="11542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1pPr>
                </a:lstStyle>
                <a:p>
                  <a:pPr hangingPunct="0">
                    <a:lnSpc>
                      <a:spcPct val="125000"/>
                    </a:lnSpc>
                  </a:pPr>
                  <a:r>
                    <a:rPr lang="en-US" altLang="zh-CN" sz="1400" dirty="0">
                      <a:solidFill>
                        <a:schemeClr val="accent3"/>
                      </a:solidFill>
                      <a:latin typeface="+mn-ea"/>
                    </a:rPr>
                    <a:t>618</a:t>
                  </a: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淘宝直播结束前，每周检查直播设备、直播产品库存等情况，出现故障或缺货随时维修、补货，保证设备正常使用和产品供给充足</a:t>
                  </a:r>
                  <a:endParaRPr lang="en-US" altLang="zh-CN" sz="1400" dirty="0">
                    <a:solidFill>
                      <a:schemeClr val="accent3"/>
                    </a:solidFill>
                    <a:latin typeface="+mn-ea"/>
                  </a:endParaRPr>
                </a:p>
              </p:txBody>
            </p:sp>
          </p:grpSp>
        </p:grpSp>
        <p:pic>
          <p:nvPicPr>
            <p:cNvPr id="57" name="1">
              <a:extLst>
                <a:ext uri="{FF2B5EF4-FFF2-40B4-BE49-F238E27FC236}">
                  <a16:creationId xmlns:a16="http://schemas.microsoft.com/office/drawing/2014/main" id="{90FF8FAB-F2E1-4FB6-9B6C-11492943C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37944" flipV="1">
              <a:off x="6338390" y="1534289"/>
              <a:ext cx="761493" cy="672085"/>
            </a:xfrm>
            <a:prstGeom prst="rect">
              <a:avLst/>
            </a:prstGeom>
          </p:spPr>
        </p:pic>
        <p:pic>
          <p:nvPicPr>
            <p:cNvPr id="58" name="1">
              <a:extLst>
                <a:ext uri="{FF2B5EF4-FFF2-40B4-BE49-F238E27FC236}">
                  <a16:creationId xmlns:a16="http://schemas.microsoft.com/office/drawing/2014/main" id="{FB4AB11F-9A2B-4891-B501-CD945968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9977" flipV="1">
              <a:off x="10731573" y="3359023"/>
              <a:ext cx="535852" cy="47293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072763D-67E3-4F41-A1E9-CE3EC88D1272}"/>
              </a:ext>
            </a:extLst>
          </p:cNvPr>
          <p:cNvGrpSpPr/>
          <p:nvPr/>
        </p:nvGrpSpPr>
        <p:grpSpPr>
          <a:xfrm>
            <a:off x="918079" y="4084297"/>
            <a:ext cx="4897577" cy="2329129"/>
            <a:chOff x="918079" y="4084297"/>
            <a:chExt cx="4897577" cy="2329129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640FF66-0FE1-44D1-BB91-BB60B1D57330}"/>
                </a:ext>
              </a:extLst>
            </p:cNvPr>
            <p:cNvGrpSpPr/>
            <p:nvPr/>
          </p:nvGrpSpPr>
          <p:grpSpPr>
            <a:xfrm>
              <a:off x="1137285" y="4289537"/>
              <a:ext cx="4561606" cy="1987200"/>
              <a:chOff x="1137285" y="4289537"/>
              <a:chExt cx="4561606" cy="1987200"/>
            </a:xfrm>
          </p:grpSpPr>
          <p:sp>
            <p:nvSpPr>
              <p:cNvPr id="38" name="矩形: 对角圆角 37">
                <a:extLst>
                  <a:ext uri="{FF2B5EF4-FFF2-40B4-BE49-F238E27FC236}">
                    <a16:creationId xmlns:a16="http://schemas.microsoft.com/office/drawing/2014/main" id="{2F3A73F0-B241-427E-B09C-7D035416A5B7}"/>
                  </a:ext>
                </a:extLst>
              </p:cNvPr>
              <p:cNvSpPr/>
              <p:nvPr/>
            </p:nvSpPr>
            <p:spPr>
              <a:xfrm>
                <a:off x="1137285" y="4289537"/>
                <a:ext cx="4561606" cy="1987200"/>
              </a:xfrm>
              <a:prstGeom prst="round2Diag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3000">
                    <a:schemeClr val="accent2">
                      <a:alpha val="0"/>
                    </a:schemeClr>
                  </a:gs>
                  <a:gs pos="30000">
                    <a:schemeClr val="accent2">
                      <a:alpha val="32000"/>
                    </a:schemeClr>
                  </a:gs>
                  <a:gs pos="100000">
                    <a:schemeClr val="accent2">
                      <a:alpha val="11000"/>
                    </a:scheme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66FFFF"/>
                    </a:gs>
                    <a:gs pos="43000">
                      <a:schemeClr val="accent2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  <a:effectLst/>
              <a:scene3d>
                <a:camera prst="perspectiveLeft">
                  <a:rot lat="0" lon="0" rev="0"/>
                </a:camera>
                <a:lightRig rig="contrasting" dir="t"/>
              </a:scene3d>
              <a:sp3d extrusionH="127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D650D2D9-B640-461A-A465-BCD6126049E8}"/>
                  </a:ext>
                </a:extLst>
              </p:cNvPr>
              <p:cNvGrpSpPr/>
              <p:nvPr/>
            </p:nvGrpSpPr>
            <p:grpSpPr>
              <a:xfrm>
                <a:off x="1338053" y="4460003"/>
                <a:ext cx="3752107" cy="1560502"/>
                <a:chOff x="1338053" y="4624595"/>
                <a:chExt cx="3752107" cy="1560502"/>
              </a:xfrm>
            </p:grpSpPr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ED7E79F-9CFC-401B-B464-F22586A43DEA}"/>
                    </a:ext>
                  </a:extLst>
                </p:cNvPr>
                <p:cNvSpPr txBox="1"/>
                <p:nvPr/>
              </p:nvSpPr>
              <p:spPr>
                <a:xfrm>
                  <a:off x="1338053" y="4624595"/>
                  <a:ext cx="219940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zh-CN" altLang="en-US" sz="2000" dirty="0">
                      <a:solidFill>
                        <a:schemeClr val="accent1"/>
                      </a:solidFill>
                      <a:ea typeface="OPPOSans M" panose="00020600040101010101" pitchFamily="18" charset="-122"/>
                      <a:cs typeface="OPPOSans M" panose="00020600040101010101" pitchFamily="18" charset="-122"/>
                    </a:rPr>
                    <a:t>脚本文案</a:t>
                  </a: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8463A2F9-B082-4BDE-96AD-40DBEDFEB25F}"/>
                    </a:ext>
                  </a:extLst>
                </p:cNvPr>
                <p:cNvSpPr txBox="1"/>
                <p:nvPr/>
              </p:nvSpPr>
              <p:spPr>
                <a:xfrm>
                  <a:off x="1688573" y="5030807"/>
                  <a:ext cx="3401587" cy="11542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1pPr>
                </a:lstStyle>
                <a:p>
                  <a:pPr hangingPunct="0">
                    <a:lnSpc>
                      <a:spcPct val="125000"/>
                    </a:lnSpc>
                  </a:pPr>
                  <a:r>
                    <a:rPr lang="en-US" altLang="zh-CN" sz="1400" dirty="0">
                      <a:solidFill>
                        <a:schemeClr val="accent3"/>
                      </a:solidFill>
                      <a:latin typeface="+mn-ea"/>
                    </a:rPr>
                    <a:t>618</a:t>
                  </a: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活动开启</a:t>
                  </a:r>
                  <a:r>
                    <a:rPr lang="en-US" altLang="zh-CN" sz="1400" dirty="0">
                      <a:solidFill>
                        <a:schemeClr val="accent3"/>
                      </a:solidFill>
                      <a:latin typeface="+mn-ea"/>
                    </a:rPr>
                    <a:t>2</a:t>
                  </a: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个月前，由直播小组负责商品脚本、活动脚本、销售套路脚本和封面</a:t>
                  </a:r>
                  <a:r>
                    <a:rPr lang="en-US" altLang="zh-CN" sz="1400" dirty="0">
                      <a:solidFill>
                        <a:schemeClr val="accent3"/>
                      </a:solidFill>
                      <a:latin typeface="+mn-ea"/>
                    </a:rPr>
                    <a:t>+</a:t>
                  </a: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场景策划，设计小组负责设计角标和妆容服饰道具等准备</a:t>
                  </a:r>
                </a:p>
              </p:txBody>
            </p:sp>
          </p:grpSp>
        </p:grpSp>
        <p:pic>
          <p:nvPicPr>
            <p:cNvPr id="59" name="1">
              <a:extLst>
                <a:ext uri="{FF2B5EF4-FFF2-40B4-BE49-F238E27FC236}">
                  <a16:creationId xmlns:a16="http://schemas.microsoft.com/office/drawing/2014/main" id="{842A16F0-70CC-4DAE-8FD3-15529AF3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37944" flipV="1">
              <a:off x="918079" y="4084297"/>
              <a:ext cx="761493" cy="672085"/>
            </a:xfrm>
            <a:prstGeom prst="rect">
              <a:avLst/>
            </a:prstGeom>
          </p:spPr>
        </p:pic>
        <p:pic>
          <p:nvPicPr>
            <p:cNvPr id="60" name="1">
              <a:extLst>
                <a:ext uri="{FF2B5EF4-FFF2-40B4-BE49-F238E27FC236}">
                  <a16:creationId xmlns:a16="http://schemas.microsoft.com/office/drawing/2014/main" id="{F6AE043F-D3D0-457E-AADA-111E1C40A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9977" flipV="1">
              <a:off x="5311262" y="5909031"/>
              <a:ext cx="535852" cy="472937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220652C-70BE-497F-845F-6482127BFF06}"/>
              </a:ext>
            </a:extLst>
          </p:cNvPr>
          <p:cNvGrpSpPr/>
          <p:nvPr/>
        </p:nvGrpSpPr>
        <p:grpSpPr>
          <a:xfrm>
            <a:off x="6328661" y="4089942"/>
            <a:ext cx="4902043" cy="2329129"/>
            <a:chOff x="6328661" y="4089942"/>
            <a:chExt cx="4902043" cy="232912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25174CE-EC96-4307-8097-13EB1AAC2E63}"/>
                </a:ext>
              </a:extLst>
            </p:cNvPr>
            <p:cNvGrpSpPr/>
            <p:nvPr/>
          </p:nvGrpSpPr>
          <p:grpSpPr>
            <a:xfrm>
              <a:off x="6537960" y="4303967"/>
              <a:ext cx="4561606" cy="1987200"/>
              <a:chOff x="6537960" y="4303967"/>
              <a:chExt cx="4561606" cy="1987200"/>
            </a:xfrm>
          </p:grpSpPr>
          <p:sp>
            <p:nvSpPr>
              <p:cNvPr id="42" name="矩形: 对角圆角 41">
                <a:extLst>
                  <a:ext uri="{FF2B5EF4-FFF2-40B4-BE49-F238E27FC236}">
                    <a16:creationId xmlns:a16="http://schemas.microsoft.com/office/drawing/2014/main" id="{30DF7EBB-D1BC-4B5F-AF26-72748E59F4AF}"/>
                  </a:ext>
                </a:extLst>
              </p:cNvPr>
              <p:cNvSpPr/>
              <p:nvPr/>
            </p:nvSpPr>
            <p:spPr>
              <a:xfrm>
                <a:off x="6537960" y="4303967"/>
                <a:ext cx="4561606" cy="1987200"/>
              </a:xfrm>
              <a:prstGeom prst="round2Diag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3000">
                    <a:schemeClr val="accent2">
                      <a:alpha val="0"/>
                    </a:schemeClr>
                  </a:gs>
                  <a:gs pos="30000">
                    <a:schemeClr val="accent2">
                      <a:alpha val="32000"/>
                    </a:schemeClr>
                  </a:gs>
                  <a:gs pos="100000">
                    <a:schemeClr val="accent2">
                      <a:alpha val="11000"/>
                    </a:scheme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66FFFF"/>
                    </a:gs>
                    <a:gs pos="43000">
                      <a:schemeClr val="accent2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  <a:effectLst/>
              <a:scene3d>
                <a:camera prst="perspectiveLeft">
                  <a:rot lat="0" lon="0" rev="0"/>
                </a:camera>
                <a:lightRig rig="contrasting" dir="t"/>
              </a:scene3d>
              <a:sp3d extrusionH="127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2DF3F265-D20B-4734-816A-F2F814EF09C8}"/>
                  </a:ext>
                </a:extLst>
              </p:cNvPr>
              <p:cNvGrpSpPr/>
              <p:nvPr/>
            </p:nvGrpSpPr>
            <p:grpSpPr>
              <a:xfrm>
                <a:off x="6757545" y="4460003"/>
                <a:ext cx="3752107" cy="1291198"/>
                <a:chOff x="6757545" y="4624595"/>
                <a:chExt cx="3752107" cy="1291198"/>
              </a:xfrm>
            </p:grpSpPr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7D043BFC-A307-4C97-981E-D1B89FC0F022}"/>
                    </a:ext>
                  </a:extLst>
                </p:cNvPr>
                <p:cNvSpPr txBox="1"/>
                <p:nvPr/>
              </p:nvSpPr>
              <p:spPr>
                <a:xfrm>
                  <a:off x="6757545" y="4624595"/>
                  <a:ext cx="219940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zh-CN" altLang="en-US" sz="2000" dirty="0">
                      <a:solidFill>
                        <a:schemeClr val="accent1"/>
                      </a:solidFill>
                      <a:ea typeface="OPPOSans M" panose="00020600040101010101" pitchFamily="18" charset="-122"/>
                      <a:cs typeface="OPPOSans M" panose="00020600040101010101" pitchFamily="18" charset="-122"/>
                    </a:rPr>
                    <a:t>活动形式</a:t>
                  </a:r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BAC11228-9743-4D8C-832B-D61CFD99726C}"/>
                    </a:ext>
                  </a:extLst>
                </p:cNvPr>
                <p:cNvSpPr txBox="1"/>
                <p:nvPr/>
              </p:nvSpPr>
              <p:spPr>
                <a:xfrm>
                  <a:off x="7108065" y="5030807"/>
                  <a:ext cx="3401587" cy="8849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1pPr>
                </a:lstStyle>
                <a:p>
                  <a:pPr hangingPunct="0">
                    <a:lnSpc>
                      <a:spcPct val="125000"/>
                    </a:lnSpc>
                  </a:pP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每款单品由代言人刘小月直播特卖</a:t>
                  </a:r>
                  <a:r>
                    <a:rPr lang="en-US" altLang="zh-CN" sz="1400" dirty="0">
                      <a:solidFill>
                        <a:schemeClr val="accent3"/>
                      </a:solidFill>
                      <a:latin typeface="+mn-ea"/>
                    </a:rPr>
                    <a:t>8-30</a:t>
                  </a:r>
                  <a:r>
                    <a:rPr lang="zh-CN" altLang="en-US" sz="1400" dirty="0">
                      <a:solidFill>
                        <a:schemeClr val="accent3"/>
                      </a:solidFill>
                      <a:latin typeface="+mn-ea"/>
                    </a:rPr>
                    <a:t>分钟，小助理保持与直播间粉丝互动和分发商品优惠券，做好引流工作</a:t>
                  </a:r>
                </a:p>
              </p:txBody>
            </p:sp>
          </p:grpSp>
        </p:grpSp>
        <p:pic>
          <p:nvPicPr>
            <p:cNvPr id="61" name="1">
              <a:extLst>
                <a:ext uri="{FF2B5EF4-FFF2-40B4-BE49-F238E27FC236}">
                  <a16:creationId xmlns:a16="http://schemas.microsoft.com/office/drawing/2014/main" id="{E7295A1F-CB6E-4D11-9B96-2336856E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37944" flipV="1">
              <a:off x="6328661" y="4089942"/>
              <a:ext cx="761493" cy="672085"/>
            </a:xfrm>
            <a:prstGeom prst="rect">
              <a:avLst/>
            </a:prstGeom>
          </p:spPr>
        </p:pic>
        <p:pic>
          <p:nvPicPr>
            <p:cNvPr id="62" name="1">
              <a:extLst>
                <a:ext uri="{FF2B5EF4-FFF2-40B4-BE49-F238E27FC236}">
                  <a16:creationId xmlns:a16="http://schemas.microsoft.com/office/drawing/2014/main" id="{42D549BC-FB73-4CED-8CAB-19E8A7D89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9977" flipV="1">
              <a:off x="10726310" y="5914676"/>
              <a:ext cx="535852" cy="472937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0C59E801-705D-44E8-A9E6-97B47CBE5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23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8086DB2-52EE-4C69-8806-B591CB9F5F65}"/>
              </a:ext>
            </a:extLst>
          </p:cNvPr>
          <p:cNvGrpSpPr/>
          <p:nvPr/>
        </p:nvGrpSpPr>
        <p:grpSpPr>
          <a:xfrm>
            <a:off x="208652" y="478453"/>
            <a:ext cx="5679529" cy="584775"/>
            <a:chOff x="208652" y="478453"/>
            <a:chExt cx="5679529" cy="584775"/>
          </a:xfrm>
        </p:grpSpPr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6F0F8082-17A7-4923-BC33-2CF7F506E51A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8262F871-3DA6-4168-B17E-B495F3351EF6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9FD96EB-53E4-4FA5-A72A-F5179601E99D}"/>
                </a:ext>
              </a:extLst>
            </p:cNvPr>
            <p:cNvSpPr txBox="1"/>
            <p:nvPr/>
          </p:nvSpPr>
          <p:spPr>
            <a:xfrm>
              <a:off x="208652" y="478453"/>
              <a:ext cx="567952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项目工作回顾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>
            <a:extLst>
              <a:ext uri="{FF2B5EF4-FFF2-40B4-BE49-F238E27FC236}">
                <a16:creationId xmlns:a16="http://schemas.microsoft.com/office/drawing/2014/main" id="{855A34BD-3D68-4E2D-B9B4-FC892441A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EA796F6F-E769-494F-A72E-CA10521D118D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10A0E10A-6B5B-4898-9C85-4A0897F9D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62EC9493-7117-47E9-B1EE-9770BEE0A3D6}"/>
              </a:ext>
            </a:extLst>
          </p:cNvPr>
          <p:cNvSpPr/>
          <p:nvPr/>
        </p:nvSpPr>
        <p:spPr>
          <a:xfrm>
            <a:off x="0" y="6642514"/>
            <a:ext cx="12192000" cy="202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46" name="矩形 3145">
            <a:extLst>
              <a:ext uri="{FF2B5EF4-FFF2-40B4-BE49-F238E27FC236}">
                <a16:creationId xmlns:a16="http://schemas.microsoft.com/office/drawing/2014/main" id="{289C470F-A21C-4505-8832-47C802EC6D52}"/>
              </a:ext>
            </a:extLst>
          </p:cNvPr>
          <p:cNvSpPr/>
          <p:nvPr/>
        </p:nvSpPr>
        <p:spPr>
          <a:xfrm>
            <a:off x="3827101" y="4704285"/>
            <a:ext cx="1787670" cy="43088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200" spc="3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直播成交额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EB52271-CEC4-4EE1-89C8-45600DD22696}"/>
              </a:ext>
            </a:extLst>
          </p:cNvPr>
          <p:cNvSpPr txBox="1"/>
          <p:nvPr/>
        </p:nvSpPr>
        <p:spPr>
          <a:xfrm>
            <a:off x="3525424" y="5159616"/>
            <a:ext cx="2476737" cy="6520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hangingPunct="0">
              <a:lnSpc>
                <a:spcPct val="125000"/>
              </a:lnSpc>
            </a:pP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微软产品在双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11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各直播平台成交额达到</a:t>
            </a:r>
            <a:r>
              <a:rPr lang="en-US" altLang="zh-CN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2.19</a:t>
            </a:r>
            <a:r>
              <a:rPr lang="zh-CN" alt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亿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4C6A9-5758-4020-B511-2995F4094BF2}"/>
              </a:ext>
            </a:extLst>
          </p:cNvPr>
          <p:cNvGrpSpPr/>
          <p:nvPr/>
        </p:nvGrpSpPr>
        <p:grpSpPr>
          <a:xfrm>
            <a:off x="3363776" y="1746500"/>
            <a:ext cx="2800032" cy="2800030"/>
            <a:chOff x="3363776" y="1746500"/>
            <a:chExt cx="2800032" cy="2800030"/>
          </a:xfrm>
        </p:grpSpPr>
        <p:sp>
          <p:nvSpPr>
            <p:cNvPr id="3190" name="椭圆 3189">
              <a:extLst>
                <a:ext uri="{FF2B5EF4-FFF2-40B4-BE49-F238E27FC236}">
                  <a16:creationId xmlns:a16="http://schemas.microsoft.com/office/drawing/2014/main" id="{0E4F09D3-947D-472C-BF18-5B73A05E8B92}"/>
                </a:ext>
              </a:extLst>
            </p:cNvPr>
            <p:cNvSpPr/>
            <p:nvPr/>
          </p:nvSpPr>
          <p:spPr>
            <a:xfrm>
              <a:off x="3592951" y="1975674"/>
              <a:ext cx="2341682" cy="2341683"/>
            </a:xfrm>
            <a:prstGeom prst="ellipse">
              <a:avLst/>
            </a:prstGeom>
            <a:gradFill>
              <a:gsLst>
                <a:gs pos="47000">
                  <a:schemeClr val="accent1">
                    <a:alpha val="0"/>
                  </a:schemeClr>
                </a:gs>
                <a:gs pos="75000">
                  <a:schemeClr val="accent1">
                    <a:alpha val="3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635" dirty="0"/>
            </a:p>
          </p:txBody>
        </p:sp>
        <p:sp>
          <p:nvSpPr>
            <p:cNvPr id="3191" name="椭圆 3190">
              <a:extLst>
                <a:ext uri="{FF2B5EF4-FFF2-40B4-BE49-F238E27FC236}">
                  <a16:creationId xmlns:a16="http://schemas.microsoft.com/office/drawing/2014/main" id="{35006D30-D6C9-495D-A45C-A537CAD180E9}"/>
                </a:ext>
              </a:extLst>
            </p:cNvPr>
            <p:cNvSpPr/>
            <p:nvPr/>
          </p:nvSpPr>
          <p:spPr>
            <a:xfrm>
              <a:off x="4093271" y="2475995"/>
              <a:ext cx="1341041" cy="1341039"/>
            </a:xfrm>
            <a:prstGeom prst="ellipse">
              <a:avLst/>
            </a:prstGeom>
            <a:gradFill flip="none" rotWithShape="1">
              <a:gsLst>
                <a:gs pos="15000">
                  <a:schemeClr val="accent1">
                    <a:lumMod val="40000"/>
                    <a:lumOff val="60000"/>
                  </a:schemeClr>
                </a:gs>
                <a:gs pos="7400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342900" dist="469900" dir="5400000" sx="73000" sy="73000" algn="t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j-lt"/>
                <a:ea typeface="+mj-ea"/>
              </a:endParaRPr>
            </a:p>
          </p:txBody>
        </p:sp>
        <p:grpSp>
          <p:nvGrpSpPr>
            <p:cNvPr id="3186" name="组合 3185">
              <a:extLst>
                <a:ext uri="{FF2B5EF4-FFF2-40B4-BE49-F238E27FC236}">
                  <a16:creationId xmlns:a16="http://schemas.microsoft.com/office/drawing/2014/main" id="{53BD1231-E22E-4468-9076-38081717C002}"/>
                </a:ext>
              </a:extLst>
            </p:cNvPr>
            <p:cNvGrpSpPr/>
            <p:nvPr/>
          </p:nvGrpSpPr>
          <p:grpSpPr>
            <a:xfrm>
              <a:off x="3363776" y="1746500"/>
              <a:ext cx="2800032" cy="2800030"/>
              <a:chOff x="431734" y="1966876"/>
              <a:chExt cx="2688252" cy="2688250"/>
            </a:xfrm>
          </p:grpSpPr>
          <p:sp>
            <p:nvSpPr>
              <p:cNvPr id="3187" name="弧形 3186">
                <a:extLst>
                  <a:ext uri="{FF2B5EF4-FFF2-40B4-BE49-F238E27FC236}">
                    <a16:creationId xmlns:a16="http://schemas.microsoft.com/office/drawing/2014/main" id="{A1629809-BCEF-4006-BF91-5A6C371F7966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06805"/>
                  <a:gd name="adj2" fmla="val 5299691"/>
                </a:avLst>
              </a:prstGeom>
              <a:noFill/>
              <a:ln w="63500" cap="rnd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88" name="弧形 3187">
                <a:extLst>
                  <a:ext uri="{FF2B5EF4-FFF2-40B4-BE49-F238E27FC236}">
                    <a16:creationId xmlns:a16="http://schemas.microsoft.com/office/drawing/2014/main" id="{DA6ED22F-81DF-4E12-997F-0FABE429C8A0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780976"/>
                  <a:gd name="adj2" fmla="val 12491472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89" name="弧形 3188">
                <a:extLst>
                  <a:ext uri="{FF2B5EF4-FFF2-40B4-BE49-F238E27FC236}">
                    <a16:creationId xmlns:a16="http://schemas.microsoft.com/office/drawing/2014/main" id="{8C506B7F-5467-4A93-B194-D4BDFEAB1BEF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14980629"/>
                  <a:gd name="adj2" fmla="val 19716637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224FE05-E480-4BDD-84D9-D355384E7A61}"/>
                </a:ext>
              </a:extLst>
            </p:cNvPr>
            <p:cNvSpPr txBox="1"/>
            <p:nvPr/>
          </p:nvSpPr>
          <p:spPr>
            <a:xfrm>
              <a:off x="4155719" y="2900432"/>
              <a:ext cx="1526881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2.19</a:t>
              </a:r>
              <a:r>
                <a:rPr lang="zh-CN" altLang="en-US" sz="2800" dirty="0">
                  <a:solidFill>
                    <a:schemeClr val="bg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亿</a:t>
              </a:r>
              <a:endParaRPr lang="en-US" altLang="zh-CN" sz="2800" dirty="0">
                <a:solidFill>
                  <a:schemeClr val="bg1"/>
                </a:solidFill>
                <a:ea typeface="OPPOSans M" panose="00020600040101010101" pitchFamily="18" charset="-122"/>
                <a:cs typeface="OPPOSans M" panose="00020600040101010101" pitchFamily="18" charset="-122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A1467A44-A308-4E60-9695-530C565367B5}"/>
                </a:ext>
              </a:extLst>
            </p:cNvPr>
            <p:cNvGrpSpPr/>
            <p:nvPr/>
          </p:nvGrpSpPr>
          <p:grpSpPr>
            <a:xfrm>
              <a:off x="3884318" y="2275676"/>
              <a:ext cx="1731652" cy="1731646"/>
              <a:chOff x="4729711" y="1561260"/>
              <a:chExt cx="2732578" cy="2732571"/>
            </a:xfrm>
          </p:grpSpPr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E023B9D9-5E5E-40AC-91EC-BBB8C69E761A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ellips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弧形 65">
                <a:extLst>
                  <a:ext uri="{FF2B5EF4-FFF2-40B4-BE49-F238E27FC236}">
                    <a16:creationId xmlns:a16="http://schemas.microsoft.com/office/drawing/2014/main" id="{8F0B07E3-5A10-4941-9BFB-3556CC000603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9763733"/>
                  <a:gd name="adj2" fmla="val 18791981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7" name="弧形 66">
                <a:extLst>
                  <a:ext uri="{FF2B5EF4-FFF2-40B4-BE49-F238E27FC236}">
                    <a16:creationId xmlns:a16="http://schemas.microsoft.com/office/drawing/2014/main" id="{1C803ABF-D234-4556-892D-188455F974C7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297837"/>
                  <a:gd name="adj2" fmla="val 1582619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弧形 67">
                <a:extLst>
                  <a:ext uri="{FF2B5EF4-FFF2-40B4-BE49-F238E27FC236}">
                    <a16:creationId xmlns:a16="http://schemas.microsoft.com/office/drawing/2014/main" id="{26A793E2-9615-47CB-AAAA-13C76649F131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6187996"/>
                  <a:gd name="adj2" fmla="val 8083446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51" name="矩形 3150">
            <a:extLst>
              <a:ext uri="{FF2B5EF4-FFF2-40B4-BE49-F238E27FC236}">
                <a16:creationId xmlns:a16="http://schemas.microsoft.com/office/drawing/2014/main" id="{DCA30A00-16DF-458B-B813-B75C9C32B60D}"/>
              </a:ext>
            </a:extLst>
          </p:cNvPr>
          <p:cNvSpPr/>
          <p:nvPr/>
        </p:nvSpPr>
        <p:spPr>
          <a:xfrm>
            <a:off x="944183" y="4856682"/>
            <a:ext cx="2108269" cy="43088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200" spc="3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直播观看人数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5FBC936-FFD3-40BE-A8A4-C61776CDFC78}"/>
              </a:ext>
            </a:extLst>
          </p:cNvPr>
          <p:cNvSpPr txBox="1"/>
          <p:nvPr/>
        </p:nvSpPr>
        <p:spPr>
          <a:xfrm>
            <a:off x="759949" y="5292134"/>
            <a:ext cx="2476737" cy="6520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hangingPunct="0">
              <a:lnSpc>
                <a:spcPct val="125000"/>
              </a:lnSpc>
            </a:pP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双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11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当日各直播平台观看人数高达</a:t>
            </a:r>
            <a:r>
              <a:rPr lang="en-US" altLang="zh-CN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1</a:t>
            </a:r>
            <a:r>
              <a:rPr lang="zh-CN" alt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亿人次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D2B2F7-19A4-4361-8F97-2CE952370EC4}"/>
              </a:ext>
            </a:extLst>
          </p:cNvPr>
          <p:cNvGrpSpPr/>
          <p:nvPr/>
        </p:nvGrpSpPr>
        <p:grpSpPr>
          <a:xfrm>
            <a:off x="1013847" y="2750574"/>
            <a:ext cx="1934286" cy="1934284"/>
            <a:chOff x="1013847" y="2750574"/>
            <a:chExt cx="1934286" cy="193428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E3C2DAE-7597-4CE6-A48B-D9CD7ED79349}"/>
                </a:ext>
              </a:extLst>
            </p:cNvPr>
            <p:cNvGrpSpPr/>
            <p:nvPr/>
          </p:nvGrpSpPr>
          <p:grpSpPr>
            <a:xfrm>
              <a:off x="1172163" y="2908889"/>
              <a:ext cx="1617654" cy="1617654"/>
              <a:chOff x="828899" y="2352221"/>
              <a:chExt cx="1925995" cy="1925995"/>
            </a:xfrm>
          </p:grpSpPr>
          <p:sp>
            <p:nvSpPr>
              <p:cNvPr id="3174" name="椭圆 3173">
                <a:extLst>
                  <a:ext uri="{FF2B5EF4-FFF2-40B4-BE49-F238E27FC236}">
                    <a16:creationId xmlns:a16="http://schemas.microsoft.com/office/drawing/2014/main" id="{A7883EE2-EB28-496E-AC88-EC0B4D2C937F}"/>
                  </a:ext>
                </a:extLst>
              </p:cNvPr>
              <p:cNvSpPr/>
              <p:nvPr/>
            </p:nvSpPr>
            <p:spPr>
              <a:xfrm>
                <a:off x="828899" y="2352221"/>
                <a:ext cx="1925995" cy="1925995"/>
              </a:xfrm>
              <a:prstGeom prst="ellipse">
                <a:avLst/>
              </a:prstGeom>
              <a:gradFill>
                <a:gsLst>
                  <a:gs pos="47000">
                    <a:schemeClr val="accent1">
                      <a:alpha val="0"/>
                    </a:schemeClr>
                  </a:gs>
                  <a:gs pos="75000">
                    <a:schemeClr val="accent1"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635" dirty="0"/>
              </a:p>
            </p:txBody>
          </p:sp>
          <p:sp>
            <p:nvSpPr>
              <p:cNvPr id="3155" name="椭圆 3154">
                <a:extLst>
                  <a:ext uri="{FF2B5EF4-FFF2-40B4-BE49-F238E27FC236}">
                    <a16:creationId xmlns:a16="http://schemas.microsoft.com/office/drawing/2014/main" id="{119FF7B0-7DBD-4C1F-B452-89A3B48B03D1}"/>
                  </a:ext>
                </a:extLst>
              </p:cNvPr>
              <p:cNvSpPr/>
              <p:nvPr/>
            </p:nvSpPr>
            <p:spPr>
              <a:xfrm>
                <a:off x="1240404" y="2763727"/>
                <a:ext cx="1102984" cy="1102982"/>
              </a:xfrm>
              <a:prstGeom prst="ellipse">
                <a:avLst/>
              </a:prstGeom>
              <a:gradFill flip="none" rotWithShape="1">
                <a:gsLst>
                  <a:gs pos="15000">
                    <a:schemeClr val="accent1">
                      <a:lumMod val="40000"/>
                      <a:lumOff val="60000"/>
                    </a:schemeClr>
                  </a:gs>
                  <a:gs pos="7400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342900" dist="469900" dir="5400000" sx="73000" sy="73000" algn="t" rotWithShape="0">
                  <a:schemeClr val="accent1"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latin typeface="+mj-lt"/>
                  <a:ea typeface="+mj-ea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18EEECB-ED64-492E-BB8D-47A2AAC021F1}"/>
                </a:ext>
              </a:extLst>
            </p:cNvPr>
            <p:cNvGrpSpPr/>
            <p:nvPr/>
          </p:nvGrpSpPr>
          <p:grpSpPr>
            <a:xfrm>
              <a:off x="1013847" y="2750574"/>
              <a:ext cx="1934286" cy="1934284"/>
              <a:chOff x="431734" y="1966876"/>
              <a:chExt cx="2688252" cy="2688250"/>
            </a:xfrm>
          </p:grpSpPr>
          <p:sp>
            <p:nvSpPr>
              <p:cNvPr id="3181" name="弧形 3180">
                <a:extLst>
                  <a:ext uri="{FF2B5EF4-FFF2-40B4-BE49-F238E27FC236}">
                    <a16:creationId xmlns:a16="http://schemas.microsoft.com/office/drawing/2014/main" id="{D1E141F3-1991-4596-9C60-0B80C4FE3DE1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06805"/>
                  <a:gd name="adj2" fmla="val 5299691"/>
                </a:avLst>
              </a:prstGeom>
              <a:noFill/>
              <a:ln w="63500" cap="rnd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82" name="弧形 3181">
                <a:extLst>
                  <a:ext uri="{FF2B5EF4-FFF2-40B4-BE49-F238E27FC236}">
                    <a16:creationId xmlns:a16="http://schemas.microsoft.com/office/drawing/2014/main" id="{F154B8D7-A6B0-464D-AE8E-B4BCABA7FA8A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780976"/>
                  <a:gd name="adj2" fmla="val 12491472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83" name="弧形 3182">
                <a:extLst>
                  <a:ext uri="{FF2B5EF4-FFF2-40B4-BE49-F238E27FC236}">
                    <a16:creationId xmlns:a16="http://schemas.microsoft.com/office/drawing/2014/main" id="{7EF001A7-F45A-44A2-ABC3-CEE0E5140A36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14980629"/>
                  <a:gd name="adj2" fmla="val 19716637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A965261-4978-42F6-83F6-A237E7EC2641}"/>
                </a:ext>
              </a:extLst>
            </p:cNvPr>
            <p:cNvSpPr txBox="1"/>
            <p:nvPr/>
          </p:nvSpPr>
          <p:spPr>
            <a:xfrm>
              <a:off x="1635972" y="3484686"/>
              <a:ext cx="858038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1</a:t>
              </a:r>
              <a:r>
                <a:rPr lang="zh-CN" altLang="en-US" sz="2800" dirty="0">
                  <a:solidFill>
                    <a:schemeClr val="bg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亿</a:t>
              </a:r>
              <a:endParaRPr lang="en-US" altLang="zh-CN" sz="2800" dirty="0">
                <a:solidFill>
                  <a:schemeClr val="bg1"/>
                </a:solidFill>
                <a:ea typeface="OPPOSans M" panose="00020600040101010101" pitchFamily="18" charset="-122"/>
                <a:cs typeface="OPPOSans M" panose="00020600040101010101" pitchFamily="18" charset="-122"/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7D570650-32B2-4C3F-96A5-E4692B94EF5D}"/>
                </a:ext>
              </a:extLst>
            </p:cNvPr>
            <p:cNvGrpSpPr/>
            <p:nvPr/>
          </p:nvGrpSpPr>
          <p:grpSpPr>
            <a:xfrm>
              <a:off x="1405208" y="3148897"/>
              <a:ext cx="1131626" cy="1131622"/>
              <a:chOff x="4729711" y="1561260"/>
              <a:chExt cx="2732578" cy="2732571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95A3C6B4-7BDB-4F0D-82B8-19BEE27F374A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ellips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弧形 71">
                <a:extLst>
                  <a:ext uri="{FF2B5EF4-FFF2-40B4-BE49-F238E27FC236}">
                    <a16:creationId xmlns:a16="http://schemas.microsoft.com/office/drawing/2014/main" id="{85EE1F27-67A6-4569-A809-68FCF00C3450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9904908"/>
                  <a:gd name="adj2" fmla="val 18791981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弧形 72">
                <a:extLst>
                  <a:ext uri="{FF2B5EF4-FFF2-40B4-BE49-F238E27FC236}">
                    <a16:creationId xmlns:a16="http://schemas.microsoft.com/office/drawing/2014/main" id="{79D59120-ED4F-4DFF-B246-BCA99B30C004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297837"/>
                  <a:gd name="adj2" fmla="val 1582619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弧形 73">
                <a:extLst>
                  <a:ext uri="{FF2B5EF4-FFF2-40B4-BE49-F238E27FC236}">
                    <a16:creationId xmlns:a16="http://schemas.microsoft.com/office/drawing/2014/main" id="{F31ACB67-87D1-498F-B698-EEE0FB673D1E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6187996"/>
                  <a:gd name="adj2" fmla="val 8083446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41" name="矩形 3140">
            <a:extLst>
              <a:ext uri="{FF2B5EF4-FFF2-40B4-BE49-F238E27FC236}">
                <a16:creationId xmlns:a16="http://schemas.microsoft.com/office/drawing/2014/main" id="{7C127F71-D9DF-40D5-851A-7490F6BD850C}"/>
              </a:ext>
            </a:extLst>
          </p:cNvPr>
          <p:cNvSpPr/>
          <p:nvPr/>
        </p:nvSpPr>
        <p:spPr>
          <a:xfrm>
            <a:off x="6609608" y="5139332"/>
            <a:ext cx="2108269" cy="43088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200" spc="3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当日直播排名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FCB2132-AD61-4168-AA6B-1FD2408E221E}"/>
              </a:ext>
            </a:extLst>
          </p:cNvPr>
          <p:cNvSpPr txBox="1"/>
          <p:nvPr/>
        </p:nvSpPr>
        <p:spPr>
          <a:xfrm>
            <a:off x="6424238" y="5543929"/>
            <a:ext cx="2476737" cy="3827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hangingPunct="0">
              <a:lnSpc>
                <a:spcPct val="125000"/>
              </a:lnSpc>
            </a:pP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淘宝双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11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商家直播排行</a:t>
            </a:r>
            <a:r>
              <a:rPr lang="en-US" altLang="zh-CN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No.1</a:t>
            </a:r>
            <a:endParaRPr lang="zh-CN" altLang="en-US" sz="1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F438B5E-70FB-44FF-9B12-672ED52082A9}"/>
              </a:ext>
            </a:extLst>
          </p:cNvPr>
          <p:cNvGrpSpPr/>
          <p:nvPr/>
        </p:nvGrpSpPr>
        <p:grpSpPr>
          <a:xfrm>
            <a:off x="6486525" y="2698753"/>
            <a:ext cx="2299154" cy="2299152"/>
            <a:chOff x="6486525" y="2698753"/>
            <a:chExt cx="2299154" cy="2299152"/>
          </a:xfrm>
        </p:grpSpPr>
        <p:grpSp>
          <p:nvGrpSpPr>
            <p:cNvPr id="3193" name="组合 3192">
              <a:extLst>
                <a:ext uri="{FF2B5EF4-FFF2-40B4-BE49-F238E27FC236}">
                  <a16:creationId xmlns:a16="http://schemas.microsoft.com/office/drawing/2014/main" id="{D0FB7BF2-3E5D-4CBB-9B71-3A6B14092818}"/>
                </a:ext>
              </a:extLst>
            </p:cNvPr>
            <p:cNvGrpSpPr/>
            <p:nvPr/>
          </p:nvGrpSpPr>
          <p:grpSpPr>
            <a:xfrm>
              <a:off x="6674705" y="2886932"/>
              <a:ext cx="1922795" cy="1922795"/>
              <a:chOff x="828899" y="2352221"/>
              <a:chExt cx="1925995" cy="1925995"/>
            </a:xfrm>
          </p:grpSpPr>
          <p:sp>
            <p:nvSpPr>
              <p:cNvPr id="3198" name="椭圆 3197">
                <a:extLst>
                  <a:ext uri="{FF2B5EF4-FFF2-40B4-BE49-F238E27FC236}">
                    <a16:creationId xmlns:a16="http://schemas.microsoft.com/office/drawing/2014/main" id="{2FD30DC5-2578-464C-B9C4-80F1BB2FC3CA}"/>
                  </a:ext>
                </a:extLst>
              </p:cNvPr>
              <p:cNvSpPr/>
              <p:nvPr/>
            </p:nvSpPr>
            <p:spPr>
              <a:xfrm>
                <a:off x="828899" y="2352221"/>
                <a:ext cx="1925995" cy="1925995"/>
              </a:xfrm>
              <a:prstGeom prst="ellipse">
                <a:avLst/>
              </a:prstGeom>
              <a:gradFill>
                <a:gsLst>
                  <a:gs pos="47000">
                    <a:schemeClr val="accent1">
                      <a:alpha val="0"/>
                    </a:schemeClr>
                  </a:gs>
                  <a:gs pos="75000">
                    <a:schemeClr val="accent1"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635" dirty="0"/>
              </a:p>
            </p:txBody>
          </p:sp>
          <p:sp>
            <p:nvSpPr>
              <p:cNvPr id="3199" name="椭圆 3198">
                <a:extLst>
                  <a:ext uri="{FF2B5EF4-FFF2-40B4-BE49-F238E27FC236}">
                    <a16:creationId xmlns:a16="http://schemas.microsoft.com/office/drawing/2014/main" id="{7E4BFD96-3BBA-4501-8B79-2F3B36D325CD}"/>
                  </a:ext>
                </a:extLst>
              </p:cNvPr>
              <p:cNvSpPr/>
              <p:nvPr/>
            </p:nvSpPr>
            <p:spPr>
              <a:xfrm>
                <a:off x="1240404" y="2763727"/>
                <a:ext cx="1102984" cy="1102982"/>
              </a:xfrm>
              <a:prstGeom prst="ellipse">
                <a:avLst/>
              </a:prstGeom>
              <a:gradFill flip="none" rotWithShape="1">
                <a:gsLst>
                  <a:gs pos="15000">
                    <a:schemeClr val="accent1">
                      <a:lumMod val="40000"/>
                      <a:lumOff val="60000"/>
                    </a:schemeClr>
                  </a:gs>
                  <a:gs pos="7400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342900" dist="469900" dir="5400000" sx="73000" sy="73000" algn="t" rotWithShape="0">
                  <a:schemeClr val="accent1"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j-lt"/>
                  <a:ea typeface="+mj-ea"/>
                </a:endParaRPr>
              </a:p>
            </p:txBody>
          </p:sp>
        </p:grpSp>
        <p:grpSp>
          <p:nvGrpSpPr>
            <p:cNvPr id="3194" name="组合 3193">
              <a:extLst>
                <a:ext uri="{FF2B5EF4-FFF2-40B4-BE49-F238E27FC236}">
                  <a16:creationId xmlns:a16="http://schemas.microsoft.com/office/drawing/2014/main" id="{F364CCA8-226C-429E-8412-74F03E1B0736}"/>
                </a:ext>
              </a:extLst>
            </p:cNvPr>
            <p:cNvGrpSpPr/>
            <p:nvPr/>
          </p:nvGrpSpPr>
          <p:grpSpPr>
            <a:xfrm>
              <a:off x="6486525" y="2698753"/>
              <a:ext cx="2299154" cy="2299152"/>
              <a:chOff x="431734" y="1966876"/>
              <a:chExt cx="2688252" cy="2688250"/>
            </a:xfrm>
          </p:grpSpPr>
          <p:sp>
            <p:nvSpPr>
              <p:cNvPr id="3195" name="弧形 3194">
                <a:extLst>
                  <a:ext uri="{FF2B5EF4-FFF2-40B4-BE49-F238E27FC236}">
                    <a16:creationId xmlns:a16="http://schemas.microsoft.com/office/drawing/2014/main" id="{762913A0-4210-4F38-96AA-71D693D55226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06805"/>
                  <a:gd name="adj2" fmla="val 5299691"/>
                </a:avLst>
              </a:prstGeom>
              <a:noFill/>
              <a:ln w="63500" cap="rnd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96" name="弧形 3195">
                <a:extLst>
                  <a:ext uri="{FF2B5EF4-FFF2-40B4-BE49-F238E27FC236}">
                    <a16:creationId xmlns:a16="http://schemas.microsoft.com/office/drawing/2014/main" id="{E6AB64EF-8D6D-42CF-A173-D8977BF150CB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780976"/>
                  <a:gd name="adj2" fmla="val 12491472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97" name="弧形 3196">
                <a:extLst>
                  <a:ext uri="{FF2B5EF4-FFF2-40B4-BE49-F238E27FC236}">
                    <a16:creationId xmlns:a16="http://schemas.microsoft.com/office/drawing/2014/main" id="{39A655FB-5859-43B7-94D9-C947DEF8DE9D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14980629"/>
                  <a:gd name="adj2" fmla="val 19716637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4FF1A0C-D798-47EB-A7D1-9F1019444BAC}"/>
                </a:ext>
              </a:extLst>
            </p:cNvPr>
            <p:cNvSpPr txBox="1"/>
            <p:nvPr/>
          </p:nvSpPr>
          <p:spPr>
            <a:xfrm>
              <a:off x="7193868" y="3646014"/>
              <a:ext cx="1137847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NO.1</a:t>
              </a: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914C6D0C-A121-406C-B8D2-27DD89C149B8}"/>
                </a:ext>
              </a:extLst>
            </p:cNvPr>
            <p:cNvGrpSpPr/>
            <p:nvPr/>
          </p:nvGrpSpPr>
          <p:grpSpPr>
            <a:xfrm>
              <a:off x="6922164" y="3136361"/>
              <a:ext cx="1402356" cy="1402352"/>
              <a:chOff x="4729711" y="1561260"/>
              <a:chExt cx="2732578" cy="2732571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77FD397-D8EC-459A-AF54-B28D047047E1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ellips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弧形 76">
                <a:extLst>
                  <a:ext uri="{FF2B5EF4-FFF2-40B4-BE49-F238E27FC236}">
                    <a16:creationId xmlns:a16="http://schemas.microsoft.com/office/drawing/2014/main" id="{655BD2C3-4E0C-46C6-AAAB-0CDB563A8CE6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10241063"/>
                  <a:gd name="adj2" fmla="val 18791981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弧形 77">
                <a:extLst>
                  <a:ext uri="{FF2B5EF4-FFF2-40B4-BE49-F238E27FC236}">
                    <a16:creationId xmlns:a16="http://schemas.microsoft.com/office/drawing/2014/main" id="{FDCE4476-6B2A-49BF-A574-A5A004C1F1F6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297837"/>
                  <a:gd name="adj2" fmla="val 1582619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弧形 78">
                <a:extLst>
                  <a:ext uri="{FF2B5EF4-FFF2-40B4-BE49-F238E27FC236}">
                    <a16:creationId xmlns:a16="http://schemas.microsoft.com/office/drawing/2014/main" id="{3B97B990-721E-44F4-A935-4E8122DD9583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6187996"/>
                  <a:gd name="adj2" fmla="val 8083446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56" name="矩形 3155">
            <a:extLst>
              <a:ext uri="{FF2B5EF4-FFF2-40B4-BE49-F238E27FC236}">
                <a16:creationId xmlns:a16="http://schemas.microsoft.com/office/drawing/2014/main" id="{5F455DBE-70DA-4134-9366-4DED332A906D}"/>
              </a:ext>
            </a:extLst>
          </p:cNvPr>
          <p:cNvSpPr/>
          <p:nvPr/>
        </p:nvSpPr>
        <p:spPr>
          <a:xfrm>
            <a:off x="9575199" y="4280519"/>
            <a:ext cx="1467068" cy="43088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200" spc="3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店铺粉丝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411F946-B81E-4829-9DBB-85526A2CEF62}"/>
              </a:ext>
            </a:extLst>
          </p:cNvPr>
          <p:cNvSpPr txBox="1"/>
          <p:nvPr/>
        </p:nvSpPr>
        <p:spPr>
          <a:xfrm>
            <a:off x="9028191" y="4725431"/>
            <a:ext cx="2476737" cy="6520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hangingPunct="0">
              <a:lnSpc>
                <a:spcPct val="125000"/>
              </a:lnSpc>
            </a:pP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双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11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当日微软公司在各直播平台的店铺粉丝增加</a:t>
            </a:r>
            <a:r>
              <a:rPr lang="zh-CN" altLang="en-US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超</a:t>
            </a:r>
            <a:r>
              <a:rPr lang="en-US" altLang="zh-CN" sz="1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ea typeface="OPPOSans B" panose="00020600040101010101" pitchFamily="18" charset="-122"/>
                <a:cs typeface="OPPOSans B" panose="00020600040101010101" pitchFamily="18" charset="-122"/>
              </a:rPr>
              <a:t>3W</a:t>
            </a:r>
            <a:endParaRPr lang="zh-CN" altLang="en-US" sz="1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CB7F363-8A60-4BC2-A9A4-C2E64B2AAEC7}"/>
              </a:ext>
            </a:extLst>
          </p:cNvPr>
          <p:cNvGrpSpPr/>
          <p:nvPr/>
        </p:nvGrpSpPr>
        <p:grpSpPr>
          <a:xfrm>
            <a:off x="9299416" y="2197069"/>
            <a:ext cx="1934286" cy="1934284"/>
            <a:chOff x="9299416" y="2197069"/>
            <a:chExt cx="1934286" cy="1934284"/>
          </a:xfrm>
        </p:grpSpPr>
        <p:grpSp>
          <p:nvGrpSpPr>
            <p:cNvPr id="3209" name="组合 3208">
              <a:extLst>
                <a:ext uri="{FF2B5EF4-FFF2-40B4-BE49-F238E27FC236}">
                  <a16:creationId xmlns:a16="http://schemas.microsoft.com/office/drawing/2014/main" id="{12966CDF-B66C-47BD-912C-3AC6D4A7ADC4}"/>
                </a:ext>
              </a:extLst>
            </p:cNvPr>
            <p:cNvGrpSpPr/>
            <p:nvPr/>
          </p:nvGrpSpPr>
          <p:grpSpPr>
            <a:xfrm>
              <a:off x="9457732" y="2355384"/>
              <a:ext cx="1617654" cy="1617654"/>
              <a:chOff x="828899" y="2352221"/>
              <a:chExt cx="1925995" cy="1925995"/>
            </a:xfrm>
          </p:grpSpPr>
          <p:sp>
            <p:nvSpPr>
              <p:cNvPr id="3214" name="椭圆 3213">
                <a:extLst>
                  <a:ext uri="{FF2B5EF4-FFF2-40B4-BE49-F238E27FC236}">
                    <a16:creationId xmlns:a16="http://schemas.microsoft.com/office/drawing/2014/main" id="{786714A0-CD70-4142-A47B-2DF0A3C5C70A}"/>
                  </a:ext>
                </a:extLst>
              </p:cNvPr>
              <p:cNvSpPr/>
              <p:nvPr/>
            </p:nvSpPr>
            <p:spPr>
              <a:xfrm>
                <a:off x="828899" y="2352221"/>
                <a:ext cx="1925995" cy="1925995"/>
              </a:xfrm>
              <a:prstGeom prst="ellipse">
                <a:avLst/>
              </a:prstGeom>
              <a:gradFill>
                <a:gsLst>
                  <a:gs pos="47000">
                    <a:schemeClr val="accent1">
                      <a:alpha val="0"/>
                    </a:schemeClr>
                  </a:gs>
                  <a:gs pos="75000">
                    <a:schemeClr val="accent1"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635" dirty="0"/>
              </a:p>
            </p:txBody>
          </p:sp>
          <p:sp>
            <p:nvSpPr>
              <p:cNvPr id="3215" name="椭圆 3214">
                <a:extLst>
                  <a:ext uri="{FF2B5EF4-FFF2-40B4-BE49-F238E27FC236}">
                    <a16:creationId xmlns:a16="http://schemas.microsoft.com/office/drawing/2014/main" id="{9A05E1C7-8E1E-4B6E-9C8B-F75BA78EF53D}"/>
                  </a:ext>
                </a:extLst>
              </p:cNvPr>
              <p:cNvSpPr/>
              <p:nvPr/>
            </p:nvSpPr>
            <p:spPr>
              <a:xfrm>
                <a:off x="1240404" y="2763727"/>
                <a:ext cx="1102984" cy="1102982"/>
              </a:xfrm>
              <a:prstGeom prst="ellipse">
                <a:avLst/>
              </a:prstGeom>
              <a:gradFill flip="none" rotWithShape="1">
                <a:gsLst>
                  <a:gs pos="15000">
                    <a:schemeClr val="accent1">
                      <a:lumMod val="40000"/>
                      <a:lumOff val="60000"/>
                    </a:schemeClr>
                  </a:gs>
                  <a:gs pos="7400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342900" dist="469900" dir="5400000" sx="73000" sy="73000" algn="t" rotWithShape="0">
                  <a:schemeClr val="accent1"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j-lt"/>
                  <a:ea typeface="+mj-ea"/>
                </a:endParaRPr>
              </a:p>
            </p:txBody>
          </p:sp>
        </p:grpSp>
        <p:grpSp>
          <p:nvGrpSpPr>
            <p:cNvPr id="3210" name="组合 3209">
              <a:extLst>
                <a:ext uri="{FF2B5EF4-FFF2-40B4-BE49-F238E27FC236}">
                  <a16:creationId xmlns:a16="http://schemas.microsoft.com/office/drawing/2014/main" id="{2C057FE8-F2C1-4782-B839-F52E1EE1DB41}"/>
                </a:ext>
              </a:extLst>
            </p:cNvPr>
            <p:cNvGrpSpPr/>
            <p:nvPr/>
          </p:nvGrpSpPr>
          <p:grpSpPr>
            <a:xfrm>
              <a:off x="9299416" y="2197069"/>
              <a:ext cx="1934286" cy="1934284"/>
              <a:chOff x="431734" y="1966876"/>
              <a:chExt cx="2688252" cy="2688250"/>
            </a:xfrm>
          </p:grpSpPr>
          <p:sp>
            <p:nvSpPr>
              <p:cNvPr id="3211" name="弧形 3210">
                <a:extLst>
                  <a:ext uri="{FF2B5EF4-FFF2-40B4-BE49-F238E27FC236}">
                    <a16:creationId xmlns:a16="http://schemas.microsoft.com/office/drawing/2014/main" id="{542BFF71-CA8E-4592-BDE5-550679CAE642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06805"/>
                  <a:gd name="adj2" fmla="val 5299691"/>
                </a:avLst>
              </a:prstGeom>
              <a:noFill/>
              <a:ln w="63500" cap="rnd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12" name="弧形 3211">
                <a:extLst>
                  <a:ext uri="{FF2B5EF4-FFF2-40B4-BE49-F238E27FC236}">
                    <a16:creationId xmlns:a16="http://schemas.microsoft.com/office/drawing/2014/main" id="{53AD897C-3C13-4723-89DF-5F891AC49A3C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780976"/>
                  <a:gd name="adj2" fmla="val 12491472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13" name="弧形 3212">
                <a:extLst>
                  <a:ext uri="{FF2B5EF4-FFF2-40B4-BE49-F238E27FC236}">
                    <a16:creationId xmlns:a16="http://schemas.microsoft.com/office/drawing/2014/main" id="{CEECF135-4F6A-43ED-A79C-9C2318215EBD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14980629"/>
                  <a:gd name="adj2" fmla="val 19716637"/>
                </a:avLst>
              </a:prstGeom>
              <a:noFill/>
              <a:ln w="635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528907B8-077E-473F-9EB6-A9E8AF7FC216}"/>
                </a:ext>
              </a:extLst>
            </p:cNvPr>
            <p:cNvSpPr txBox="1"/>
            <p:nvPr/>
          </p:nvSpPr>
          <p:spPr>
            <a:xfrm>
              <a:off x="9871367" y="2935025"/>
              <a:ext cx="858038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3W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6CA9C18E-E9B1-4B73-ADD2-EBC337097D7D}"/>
                </a:ext>
              </a:extLst>
            </p:cNvPr>
            <p:cNvGrpSpPr/>
            <p:nvPr/>
          </p:nvGrpSpPr>
          <p:grpSpPr>
            <a:xfrm>
              <a:off x="9645530" y="2546536"/>
              <a:ext cx="1217222" cy="1217218"/>
              <a:chOff x="4729711" y="1561260"/>
              <a:chExt cx="2732578" cy="2732571"/>
            </a:xfrm>
          </p:grpSpPr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A9C474B4-20B6-49A3-BF61-6F4932497179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ellips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弧形 81">
                <a:extLst>
                  <a:ext uri="{FF2B5EF4-FFF2-40B4-BE49-F238E27FC236}">
                    <a16:creationId xmlns:a16="http://schemas.microsoft.com/office/drawing/2014/main" id="{9C566756-9C25-48B6-89FD-B8F0FC656091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9442189"/>
                  <a:gd name="adj2" fmla="val 18791981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弧形 82">
                <a:extLst>
                  <a:ext uri="{FF2B5EF4-FFF2-40B4-BE49-F238E27FC236}">
                    <a16:creationId xmlns:a16="http://schemas.microsoft.com/office/drawing/2014/main" id="{8C0E7BFB-D34B-4191-8DD8-BAB05346AF0F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297837"/>
                  <a:gd name="adj2" fmla="val 1582619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弧形 83">
                <a:extLst>
                  <a:ext uri="{FF2B5EF4-FFF2-40B4-BE49-F238E27FC236}">
                    <a16:creationId xmlns:a16="http://schemas.microsoft.com/office/drawing/2014/main" id="{95D4F2D7-93BD-4E49-AF96-9061DD2D553A}"/>
                  </a:ext>
                </a:extLst>
              </p:cNvPr>
              <p:cNvSpPr/>
              <p:nvPr/>
            </p:nvSpPr>
            <p:spPr>
              <a:xfrm>
                <a:off x="4729711" y="1561260"/>
                <a:ext cx="2732578" cy="2732571"/>
              </a:xfrm>
              <a:prstGeom prst="arc">
                <a:avLst>
                  <a:gd name="adj1" fmla="val 6187996"/>
                  <a:gd name="adj2" fmla="val 8083446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F301016-CE5D-4C04-914A-41EDC8E7E8EB}"/>
              </a:ext>
            </a:extLst>
          </p:cNvPr>
          <p:cNvGrpSpPr/>
          <p:nvPr/>
        </p:nvGrpSpPr>
        <p:grpSpPr>
          <a:xfrm>
            <a:off x="192534" y="478453"/>
            <a:ext cx="5795515" cy="584775"/>
            <a:chOff x="192534" y="478453"/>
            <a:chExt cx="5795515" cy="584775"/>
          </a:xfrm>
        </p:grpSpPr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677A3563-B4A4-4754-90B7-6DDED0E207FC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44E17D25-9578-4FE3-9E25-974037286C55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8E73602-5DC5-46AE-843C-0906C8F366E7}"/>
                </a:ext>
              </a:extLst>
            </p:cNvPr>
            <p:cNvSpPr txBox="1"/>
            <p:nvPr/>
          </p:nvSpPr>
          <p:spPr>
            <a:xfrm>
              <a:off x="192534" y="478453"/>
              <a:ext cx="5795515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项目亮点数据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2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D21DC57-FF80-452E-BC46-508073DE7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55DEA2AA-BFBF-4216-AC33-F63AE1D3F791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BFE424D-C25E-4491-B1BC-1860F692F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601" name="图形 2">
            <a:extLst>
              <a:ext uri="{FF2B5EF4-FFF2-40B4-BE49-F238E27FC236}">
                <a16:creationId xmlns:a16="http://schemas.microsoft.com/office/drawing/2014/main" id="{324B363B-4C2E-4C8D-8FE8-B6CE8A1CDB0E}"/>
              </a:ext>
            </a:extLst>
          </p:cNvPr>
          <p:cNvGrpSpPr/>
          <p:nvPr/>
        </p:nvGrpSpPr>
        <p:grpSpPr>
          <a:xfrm>
            <a:off x="3073235" y="7309642"/>
            <a:ext cx="981413" cy="640826"/>
            <a:chOff x="9721006" y="3008356"/>
            <a:chExt cx="981413" cy="640826"/>
          </a:xfrm>
          <a:solidFill>
            <a:srgbClr val="FFFFFF"/>
          </a:solidFill>
        </p:grpSpPr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1D787A1D-FC72-46CE-B514-AAB8B4236826}"/>
                </a:ext>
              </a:extLst>
            </p:cNvPr>
            <p:cNvSpPr/>
            <p:nvPr/>
          </p:nvSpPr>
          <p:spPr>
            <a:xfrm>
              <a:off x="10137175" y="3008356"/>
              <a:ext cx="565244" cy="406806"/>
            </a:xfrm>
            <a:custGeom>
              <a:avLst/>
              <a:gdLst>
                <a:gd name="connsiteX0" fmla="*/ 565245 w 565244"/>
                <a:gd name="connsiteY0" fmla="*/ 1259 h 406806"/>
                <a:gd name="connsiteX1" fmla="*/ 564284 w 565244"/>
                <a:gd name="connsiteY1" fmla="*/ 0 h 406806"/>
                <a:gd name="connsiteX2" fmla="*/ 0 w 565244"/>
                <a:gd name="connsiteY2" fmla="*/ 406806 h 406806"/>
                <a:gd name="connsiteX3" fmla="*/ 65879 w 565244"/>
                <a:gd name="connsiteY3" fmla="*/ 363681 h 406806"/>
                <a:gd name="connsiteX4" fmla="*/ 565245 w 565244"/>
                <a:gd name="connsiteY4" fmla="*/ 1259 h 40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244" h="406806">
                  <a:moveTo>
                    <a:pt x="565245" y="1259"/>
                  </a:moveTo>
                  <a:lnTo>
                    <a:pt x="564284" y="0"/>
                  </a:lnTo>
                  <a:cubicBezTo>
                    <a:pt x="403235" y="123300"/>
                    <a:pt x="210228" y="271068"/>
                    <a:pt x="0" y="406806"/>
                  </a:cubicBezTo>
                  <a:cubicBezTo>
                    <a:pt x="21716" y="392815"/>
                    <a:pt x="43663" y="378459"/>
                    <a:pt x="65879" y="363681"/>
                  </a:cubicBezTo>
                  <a:cubicBezTo>
                    <a:pt x="248741" y="242030"/>
                    <a:pt x="419513" y="112818"/>
                    <a:pt x="565245" y="1259"/>
                  </a:cubicBezTo>
                  <a:close/>
                </a:path>
              </a:pathLst>
            </a:custGeom>
            <a:solidFill>
              <a:srgbClr val="FFFFFF"/>
            </a:solidFill>
            <a:ln w="19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03" name="任意多边形: 形状 602">
              <a:extLst>
                <a:ext uri="{FF2B5EF4-FFF2-40B4-BE49-F238E27FC236}">
                  <a16:creationId xmlns:a16="http://schemas.microsoft.com/office/drawing/2014/main" id="{87B9FDA6-271A-4A4C-A911-200FEA384E0B}"/>
                </a:ext>
              </a:extLst>
            </p:cNvPr>
            <p:cNvSpPr/>
            <p:nvPr/>
          </p:nvSpPr>
          <p:spPr>
            <a:xfrm>
              <a:off x="9721006" y="3641072"/>
              <a:ext cx="17180" cy="8110"/>
            </a:xfrm>
            <a:custGeom>
              <a:avLst/>
              <a:gdLst>
                <a:gd name="connsiteX0" fmla="*/ 0 w 17180"/>
                <a:gd name="connsiteY0" fmla="*/ 8110 h 8110"/>
                <a:gd name="connsiteX1" fmla="*/ 17181 w 17180"/>
                <a:gd name="connsiteY1" fmla="*/ 0 h 8110"/>
                <a:gd name="connsiteX2" fmla="*/ 0 w 17180"/>
                <a:gd name="connsiteY2" fmla="*/ 8110 h 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80" h="8110">
                  <a:moveTo>
                    <a:pt x="0" y="8110"/>
                  </a:moveTo>
                  <a:cubicBezTo>
                    <a:pt x="5727" y="5420"/>
                    <a:pt x="11454" y="2729"/>
                    <a:pt x="17181" y="0"/>
                  </a:cubicBezTo>
                  <a:cubicBezTo>
                    <a:pt x="11434" y="2748"/>
                    <a:pt x="5727" y="5420"/>
                    <a:pt x="0" y="8110"/>
                  </a:cubicBezTo>
                  <a:close/>
                </a:path>
              </a:pathLst>
            </a:custGeom>
            <a:solidFill>
              <a:srgbClr val="FFFFFF"/>
            </a:solidFill>
            <a:ln w="19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8" name="矩形: 圆顶角 47">
            <a:extLst>
              <a:ext uri="{FF2B5EF4-FFF2-40B4-BE49-F238E27FC236}">
                <a16:creationId xmlns:a16="http://schemas.microsoft.com/office/drawing/2014/main" id="{739F5E4F-9018-4620-96CC-7D58CBE57317}"/>
              </a:ext>
            </a:extLst>
          </p:cNvPr>
          <p:cNvSpPr/>
          <p:nvPr/>
        </p:nvSpPr>
        <p:spPr>
          <a:xfrm>
            <a:off x="693317" y="1725840"/>
            <a:ext cx="10803357" cy="566763"/>
          </a:xfrm>
          <a:prstGeom prst="round2SameRect">
            <a:avLst/>
          </a:prstGeom>
          <a:gradFill flip="none" rotWithShape="1">
            <a:gsLst>
              <a:gs pos="73000">
                <a:srgbClr val="00B6FF">
                  <a:alpha val="11000"/>
                </a:srgbClr>
              </a:gs>
              <a:gs pos="30000">
                <a:srgbClr val="00C7FF">
                  <a:alpha val="14000"/>
                </a:srgbClr>
              </a:gs>
              <a:gs pos="0">
                <a:schemeClr val="accent1">
                  <a:alpha val="2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0FECD60A-1D98-47B0-A815-3C93A2911084}"/>
              </a:ext>
            </a:extLst>
          </p:cNvPr>
          <p:cNvSpPr/>
          <p:nvPr/>
        </p:nvSpPr>
        <p:spPr>
          <a:xfrm>
            <a:off x="658812" y="4015481"/>
            <a:ext cx="10837861" cy="5667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04800" dist="76200" dir="4800000" sx="98000" sy="98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51" name="表格 44">
            <a:extLst>
              <a:ext uri="{FF2B5EF4-FFF2-40B4-BE49-F238E27FC236}">
                <a16:creationId xmlns:a16="http://schemas.microsoft.com/office/drawing/2014/main" id="{157F75E7-6184-418D-A271-01FD5971C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82530"/>
              </p:ext>
            </p:extLst>
          </p:nvPr>
        </p:nvGraphicFramePr>
        <p:xfrm>
          <a:off x="695325" y="1728842"/>
          <a:ext cx="10801352" cy="4570360"/>
        </p:xfrm>
        <a:graphic>
          <a:graphicData uri="http://schemas.openxmlformats.org/drawingml/2006/table">
            <a:tbl>
              <a:tblPr firstRow="1" bandRow="1">
                <a:effectLst>
                  <a:outerShdw blurRad="342900" dist="165100" dir="5400000" sx="98000" sy="98000" algn="t" rotWithShape="0">
                    <a:schemeClr val="accent1">
                      <a:alpha val="10000"/>
                    </a:schemeClr>
                  </a:outerShdw>
                </a:effectLst>
                <a:tableStyleId>{5C22544A-7EE6-4342-B048-85BDC9FD1C3A}</a:tableStyleId>
              </a:tblPr>
              <a:tblGrid>
                <a:gridCol w="2376349">
                  <a:extLst>
                    <a:ext uri="{9D8B030D-6E8A-4147-A177-3AD203B41FA5}">
                      <a16:colId xmlns:a16="http://schemas.microsoft.com/office/drawing/2014/main" val="3796325999"/>
                    </a:ext>
                  </a:extLst>
                </a:gridCol>
                <a:gridCol w="3024327">
                  <a:extLst>
                    <a:ext uri="{9D8B030D-6E8A-4147-A177-3AD203B41FA5}">
                      <a16:colId xmlns:a16="http://schemas.microsoft.com/office/drawing/2014/main" val="478729864"/>
                    </a:ext>
                  </a:extLst>
                </a:gridCol>
                <a:gridCol w="2266764">
                  <a:extLst>
                    <a:ext uri="{9D8B030D-6E8A-4147-A177-3AD203B41FA5}">
                      <a16:colId xmlns:a16="http://schemas.microsoft.com/office/drawing/2014/main" val="2848373223"/>
                    </a:ext>
                  </a:extLst>
                </a:gridCol>
                <a:gridCol w="3133912">
                  <a:extLst>
                    <a:ext uri="{9D8B030D-6E8A-4147-A177-3AD203B41FA5}">
                      <a16:colId xmlns:a16="http://schemas.microsoft.com/office/drawing/2014/main" val="3467890734"/>
                    </a:ext>
                  </a:extLst>
                </a:gridCol>
              </a:tblGrid>
              <a:tr h="571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直播平台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直播观看人数</a:t>
                      </a:r>
                      <a:r>
                        <a:rPr lang="en-US" altLang="zh-CN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(</a:t>
                      </a:r>
                      <a:r>
                        <a:rPr lang="zh-CN" altLang="en-US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人次</a:t>
                      </a:r>
                      <a:r>
                        <a:rPr lang="en-US" altLang="zh-CN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)</a:t>
                      </a:r>
                      <a:endParaRPr lang="zh-CN" altLang="en-US" sz="2000" b="0" dirty="0">
                        <a:solidFill>
                          <a:schemeClr val="accent3"/>
                        </a:solidFill>
                        <a:latin typeface="+mn-lt"/>
                        <a:ea typeface="OPPOSans M" panose="00020600040101010101" pitchFamily="18" charset="-122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直播产品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直播成交额</a:t>
                      </a:r>
                      <a:r>
                        <a:rPr lang="en-US" altLang="zh-CN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(</a:t>
                      </a:r>
                      <a:r>
                        <a:rPr lang="zh-CN" altLang="en-US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千万</a:t>
                      </a:r>
                      <a:r>
                        <a:rPr lang="en-US" altLang="zh-CN" sz="2000" b="0" dirty="0">
                          <a:solidFill>
                            <a:schemeClr val="accent3"/>
                          </a:solidFill>
                          <a:latin typeface="+mn-lt"/>
                          <a:ea typeface="OPPOSans M" panose="00020600040101010101" pitchFamily="18" charset="-122"/>
                          <a:cs typeface="OPPOSans M" panose="00020600040101010101" pitchFamily="18" charset="-122"/>
                        </a:rPr>
                        <a:t>)</a:t>
                      </a:r>
                      <a:endParaRPr lang="zh-CN" altLang="en-US" sz="2000" b="0" dirty="0">
                        <a:solidFill>
                          <a:schemeClr val="accent3"/>
                        </a:solidFill>
                        <a:latin typeface="+mn-lt"/>
                        <a:ea typeface="OPPOSans M" panose="00020600040101010101" pitchFamily="18" charset="-122"/>
                        <a:cs typeface="OPPOSans M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515244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抖音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14285714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产品</a:t>
                      </a:r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A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¥2000,000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340693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快手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5468710</a:t>
                      </a:r>
                      <a:endParaRPr lang="zh-CN" altLang="en-US" sz="1400" b="0" kern="120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产品</a:t>
                      </a:r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B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¥120,000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655108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头条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148512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产品</a:t>
                      </a:r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C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¥80,000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538488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0" kern="1200" dirty="0">
                          <a:solidFill>
                            <a:schemeClr val="accent2"/>
                          </a:solidFill>
                          <a:latin typeface="+mj-lt"/>
                          <a:ea typeface="OPPOSans B" panose="00020600040101010101" pitchFamily="18" charset="-122"/>
                          <a:cs typeface="OPPOSans B" panose="00020600040101010101" pitchFamily="18" charset="-122"/>
                        </a:rPr>
                        <a:t>淘宝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0" kern="1200" dirty="0">
                          <a:solidFill>
                            <a:schemeClr val="accent2"/>
                          </a:solidFill>
                          <a:latin typeface="+mj-lt"/>
                          <a:ea typeface="OPPOSans B" panose="00020600040101010101" pitchFamily="18" charset="-122"/>
                          <a:cs typeface="OPPOSans B" panose="00020600040101010101" pitchFamily="18" charset="-122"/>
                        </a:rPr>
                        <a:t>78744350</a:t>
                      </a:r>
                      <a:endParaRPr lang="zh-CN" altLang="en-US" sz="2000" b="0" kern="1200" dirty="0">
                        <a:solidFill>
                          <a:schemeClr val="accent2"/>
                        </a:solidFill>
                        <a:latin typeface="+mj-lt"/>
                        <a:ea typeface="OPPOSans B" panose="00020600040101010101" pitchFamily="18" charset="-122"/>
                        <a:cs typeface="OPPOSans B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0" kern="1200" dirty="0">
                          <a:solidFill>
                            <a:schemeClr val="accent2"/>
                          </a:solidFill>
                          <a:latin typeface="+mj-lt"/>
                          <a:ea typeface="OPPOSans B" panose="00020600040101010101" pitchFamily="18" charset="-122"/>
                          <a:cs typeface="OPPOSans B" panose="00020600040101010101" pitchFamily="18" charset="-122"/>
                        </a:rPr>
                        <a:t>产品</a:t>
                      </a:r>
                      <a:r>
                        <a:rPr lang="en-US" altLang="zh-CN" sz="2000" b="0" kern="1200" dirty="0">
                          <a:solidFill>
                            <a:schemeClr val="accent2"/>
                          </a:solidFill>
                          <a:latin typeface="+mj-lt"/>
                          <a:ea typeface="OPPOSans B" panose="00020600040101010101" pitchFamily="18" charset="-122"/>
                          <a:cs typeface="OPPOSans B" panose="00020600040101010101" pitchFamily="18" charset="-122"/>
                        </a:rPr>
                        <a:t>D</a:t>
                      </a:r>
                      <a:endParaRPr lang="zh-CN" altLang="en-US" sz="2000" b="0" kern="1200" dirty="0">
                        <a:solidFill>
                          <a:schemeClr val="accent2"/>
                        </a:solidFill>
                        <a:latin typeface="+mj-lt"/>
                        <a:ea typeface="OPPOSans B" panose="00020600040101010101" pitchFamily="18" charset="-122"/>
                        <a:cs typeface="OPPOSans B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0" kern="1200" dirty="0">
                          <a:solidFill>
                            <a:schemeClr val="accent2"/>
                          </a:solidFill>
                          <a:latin typeface="+mj-lt"/>
                          <a:ea typeface="OPPOSans B" panose="00020600040101010101" pitchFamily="18" charset="-122"/>
                          <a:cs typeface="OPPOSans B" panose="00020600040101010101" pitchFamily="18" charset="-122"/>
                        </a:rPr>
                        <a:t>¥215420,000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249190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虎牙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48813</a:t>
                      </a:r>
                      <a:endParaRPr lang="zh-CN" altLang="en-US" sz="1400" b="0" kern="120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产品</a:t>
                      </a:r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E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noProof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¥620,000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832946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斗鱼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845987</a:t>
                      </a:r>
                      <a:endParaRPr lang="zh-CN" altLang="en-US" sz="1400" b="0" kern="120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产品</a:t>
                      </a:r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F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noProof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¥240,000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356687"/>
                  </a:ext>
                </a:extLst>
              </a:tr>
              <a:tr h="571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B</a:t>
                      </a:r>
                      <a:r>
                        <a:rPr lang="zh-CN" altLang="en-US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站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457914</a:t>
                      </a:r>
                      <a:endParaRPr lang="zh-CN" altLang="en-US" sz="1400" b="0" kern="120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产品</a:t>
                      </a:r>
                      <a:r>
                        <a:rPr lang="en-US" altLang="zh-CN" sz="1400" b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G</a:t>
                      </a:r>
                      <a:endParaRPr lang="zh-CN" altLang="en-US" sz="1400" b="0" dirty="0">
                        <a:solidFill>
                          <a:schemeClr val="accent3"/>
                        </a:solidFill>
                        <a:latin typeface="+mn-ea"/>
                        <a:ea typeface="+mn-ea"/>
                        <a:cs typeface="OPPOSans R" panose="00020600040101010101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noProof="0" dirty="0">
                          <a:solidFill>
                            <a:schemeClr val="accent3"/>
                          </a:solidFill>
                          <a:latin typeface="+mn-ea"/>
                          <a:ea typeface="+mn-ea"/>
                          <a:cs typeface="OPPOSans R" panose="00020600040101010101" pitchFamily="18" charset="-122"/>
                        </a:rPr>
                        <a:t>¥520,000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086762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DD1F58B1-F7FE-490F-93A3-C6673DE2FE57}"/>
              </a:ext>
            </a:extLst>
          </p:cNvPr>
          <p:cNvSpPr txBox="1"/>
          <p:nvPr/>
        </p:nvSpPr>
        <p:spPr>
          <a:xfrm>
            <a:off x="5506022" y="1173704"/>
            <a:ext cx="6865038" cy="514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pc="300" dirty="0">
                <a:solidFill>
                  <a:schemeClr val="accent1"/>
                </a:solidFill>
                <a:latin typeface="+mn-ea"/>
                <a:cs typeface="OPPOSans M" panose="00020600040101010101" pitchFamily="18" charset="-122"/>
              </a:rPr>
              <a:t>618</a:t>
            </a:r>
            <a:r>
              <a:rPr lang="zh-CN" altLang="en-US" spc="300" dirty="0">
                <a:solidFill>
                  <a:schemeClr val="accent1"/>
                </a:solidFill>
                <a:latin typeface="+mn-ea"/>
                <a:cs typeface="OPPOSans M" panose="00020600040101010101" pitchFamily="18" charset="-122"/>
              </a:rPr>
              <a:t>淘宝直播成交额在所有直播平台中位列</a:t>
            </a:r>
            <a:r>
              <a:rPr lang="en-US" altLang="zh-CN" sz="2400" spc="3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NO.1</a:t>
            </a:r>
            <a:endParaRPr lang="zh-CN" altLang="en-US" sz="24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r="100000" b="100000"/>
                </a:path>
              </a:gradFill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8CEC079-DE1D-4C82-A5AA-83968DE975D5}"/>
              </a:ext>
            </a:extLst>
          </p:cNvPr>
          <p:cNvGrpSpPr/>
          <p:nvPr/>
        </p:nvGrpSpPr>
        <p:grpSpPr>
          <a:xfrm>
            <a:off x="204257" y="478453"/>
            <a:ext cx="4076797" cy="584775"/>
            <a:chOff x="204257" y="478453"/>
            <a:chExt cx="4076797" cy="584775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C5E016E3-03E1-44D5-9150-CFD5EDCD6F37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7747DA3F-2C35-40DC-A8FF-49FD50503EC0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371C3C6-1CA6-4626-A45D-F40E9C0BA282}"/>
                </a:ext>
              </a:extLst>
            </p:cNvPr>
            <p:cNvSpPr txBox="1"/>
            <p:nvPr/>
          </p:nvSpPr>
          <p:spPr>
            <a:xfrm>
              <a:off x="204257" y="478453"/>
              <a:ext cx="4076797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项目亮点数据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FD1FB3B1-A338-42E3-9BA2-C0ED31806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2E5907E8-3476-40D4-B7DB-46DC4A7AF77B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E887383E-5D93-42BE-9C7A-FAB5FEB9F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CEE1E1C-240D-4461-B8E8-DDCF4D9E539B}"/>
              </a:ext>
            </a:extLst>
          </p:cNvPr>
          <p:cNvCxnSpPr>
            <a:cxnSpLocks/>
          </p:cNvCxnSpPr>
          <p:nvPr/>
        </p:nvCxnSpPr>
        <p:spPr>
          <a:xfrm>
            <a:off x="766763" y="1961322"/>
            <a:ext cx="10658475" cy="0"/>
          </a:xfrm>
          <a:prstGeom prst="line">
            <a:avLst/>
          </a:prstGeom>
          <a:ln w="635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11A3147-44BC-44F2-9E3F-04047D82444C}"/>
              </a:ext>
            </a:extLst>
          </p:cNvPr>
          <p:cNvSpPr txBox="1"/>
          <p:nvPr/>
        </p:nvSpPr>
        <p:spPr>
          <a:xfrm>
            <a:off x="3616445" y="1340420"/>
            <a:ext cx="8228512" cy="514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3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北京、浙江、安徽与长春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双</a:t>
            </a:r>
            <a:r>
              <a:rPr lang="en-US" altLang="zh-CN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11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线下</a:t>
            </a:r>
            <a:r>
              <a:rPr lang="en-US" altLang="zh-CN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、</a:t>
            </a:r>
            <a:r>
              <a:rPr lang="en-US" altLang="zh-CN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B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产品销售额排名全国前四</a:t>
            </a:r>
            <a:endParaRPr lang="zh-CN" altLang="en-US" sz="2400" dirty="0">
              <a:solidFill>
                <a:schemeClr val="accent3"/>
              </a:solidFill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6" name="矩形: 圆角 7">
            <a:extLst>
              <a:ext uri="{FF2B5EF4-FFF2-40B4-BE49-F238E27FC236}">
                <a16:creationId xmlns:a16="http://schemas.microsoft.com/office/drawing/2014/main" id="{9D16199F-4C7F-4A8F-B19B-B6A33B60199F}"/>
              </a:ext>
            </a:extLst>
          </p:cNvPr>
          <p:cNvSpPr/>
          <p:nvPr/>
        </p:nvSpPr>
        <p:spPr>
          <a:xfrm>
            <a:off x="751548" y="2164417"/>
            <a:ext cx="10671499" cy="4147453"/>
          </a:xfrm>
          <a:custGeom>
            <a:avLst/>
            <a:gdLst>
              <a:gd name="connsiteX0" fmla="*/ 72000 w 6545940"/>
              <a:gd name="connsiteY0" fmla="*/ 0 h 5162831"/>
              <a:gd name="connsiteX1" fmla="*/ 6473940 w 6545940"/>
              <a:gd name="connsiteY1" fmla="*/ 0 h 5162831"/>
              <a:gd name="connsiteX2" fmla="*/ 6545940 w 6545940"/>
              <a:gd name="connsiteY2" fmla="*/ 72000 h 5162831"/>
              <a:gd name="connsiteX3" fmla="*/ 6545940 w 6545940"/>
              <a:gd name="connsiteY3" fmla="*/ 5090831 h 5162831"/>
              <a:gd name="connsiteX4" fmla="*/ 6473940 w 6545940"/>
              <a:gd name="connsiteY4" fmla="*/ 5162831 h 5162831"/>
              <a:gd name="connsiteX5" fmla="*/ 72000 w 6545940"/>
              <a:gd name="connsiteY5" fmla="*/ 5162831 h 5162831"/>
              <a:gd name="connsiteX6" fmla="*/ 0 w 6545940"/>
              <a:gd name="connsiteY6" fmla="*/ 5090831 h 5162831"/>
              <a:gd name="connsiteX7" fmla="*/ 0 w 6545940"/>
              <a:gd name="connsiteY7" fmla="*/ 72000 h 5162831"/>
              <a:gd name="connsiteX8" fmla="*/ 72000 w 6545940"/>
              <a:gd name="connsiteY8" fmla="*/ 0 h 516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5940" h="5162831">
                <a:moveTo>
                  <a:pt x="72000" y="0"/>
                </a:moveTo>
                <a:lnTo>
                  <a:pt x="6473940" y="0"/>
                </a:lnTo>
                <a:cubicBezTo>
                  <a:pt x="6513684" y="0"/>
                  <a:pt x="6545940" y="32256"/>
                  <a:pt x="6545940" y="72000"/>
                </a:cubicBezTo>
                <a:lnTo>
                  <a:pt x="6545940" y="5090831"/>
                </a:lnTo>
                <a:cubicBezTo>
                  <a:pt x="6545940" y="5130575"/>
                  <a:pt x="6513684" y="5162831"/>
                  <a:pt x="6473940" y="5162831"/>
                </a:cubicBezTo>
                <a:lnTo>
                  <a:pt x="72000" y="5162831"/>
                </a:lnTo>
                <a:cubicBezTo>
                  <a:pt x="32256" y="5162831"/>
                  <a:pt x="0" y="5130575"/>
                  <a:pt x="0" y="5090831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gradFill>
            <a:gsLst>
              <a:gs pos="30000">
                <a:srgbClr val="34B5FF">
                  <a:alpha val="13000"/>
                </a:srgbClr>
              </a:gs>
              <a:gs pos="0">
                <a:schemeClr val="accent1">
                  <a:alpha val="20000"/>
                </a:schemeClr>
              </a:gs>
              <a:gs pos="73000">
                <a:schemeClr val="accent2">
                  <a:alpha val="0"/>
                </a:schemeClr>
              </a:gs>
              <a:gs pos="100000">
                <a:srgbClr val="026AFF">
                  <a:alpha val="11000"/>
                </a:srgbClr>
              </a:gs>
            </a:gsLst>
            <a:lin ang="0" scaled="0"/>
          </a:gradFill>
          <a:ln>
            <a:noFill/>
          </a:ln>
          <a:effectLst/>
          <a:scene3d>
            <a:camera prst="perspectiveLeft">
              <a:rot lat="0" lon="0" rev="0"/>
            </a:camera>
            <a:lightRig rig="contrasting" dir="t"/>
          </a:scene3d>
          <a:sp3d extrusionH="127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BCFE750-A80C-4651-B1E1-877B7515DB5C}"/>
              </a:ext>
            </a:extLst>
          </p:cNvPr>
          <p:cNvGrpSpPr/>
          <p:nvPr/>
        </p:nvGrpSpPr>
        <p:grpSpPr>
          <a:xfrm>
            <a:off x="1002688" y="2244463"/>
            <a:ext cx="10111408" cy="4196025"/>
            <a:chOff x="1002688" y="2257159"/>
            <a:chExt cx="10111408" cy="4316774"/>
          </a:xfrm>
        </p:grpSpPr>
        <p:graphicFrame>
          <p:nvGraphicFramePr>
            <p:cNvPr id="4" name="图表 3">
              <a:extLst>
                <a:ext uri="{FF2B5EF4-FFF2-40B4-BE49-F238E27FC236}">
                  <a16:creationId xmlns:a16="http://schemas.microsoft.com/office/drawing/2014/main" id="{980E23E6-2A57-4584-897A-753BCD14B7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57049334"/>
                </p:ext>
              </p:extLst>
            </p:nvPr>
          </p:nvGraphicFramePr>
          <p:xfrm>
            <a:off x="1002688" y="2257159"/>
            <a:ext cx="10111408" cy="43167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65525A3-B8CB-4A3E-AD69-BE01742EB0EC}"/>
                </a:ext>
              </a:extLst>
            </p:cNvPr>
            <p:cNvSpPr txBox="1"/>
            <p:nvPr/>
          </p:nvSpPr>
          <p:spPr>
            <a:xfrm>
              <a:off x="5376484" y="3022067"/>
              <a:ext cx="849948" cy="3166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 dirty="0">
                  <a:solidFill>
                    <a:schemeClr val="accent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13</a:t>
              </a:r>
              <a:r>
                <a:rPr lang="zh-CN" altLang="en-US" sz="1400" dirty="0">
                  <a:solidFill>
                    <a:schemeClr val="accent1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亿元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E7F0F88-D5CE-47C1-8E5B-D48AF3BA82A7}"/>
                </a:ext>
              </a:extLst>
            </p:cNvPr>
            <p:cNvSpPr txBox="1"/>
            <p:nvPr/>
          </p:nvSpPr>
          <p:spPr>
            <a:xfrm>
              <a:off x="2755984" y="2448278"/>
              <a:ext cx="849948" cy="3166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 dirty="0">
                  <a:solidFill>
                    <a:schemeClr val="accent3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16</a:t>
              </a:r>
              <a:r>
                <a:rPr lang="zh-CN" altLang="en-US" sz="1400" dirty="0">
                  <a:solidFill>
                    <a:schemeClr val="accent3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亿元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42345631-D283-43AC-8571-0CF2B59AD742}"/>
              </a:ext>
            </a:extLst>
          </p:cNvPr>
          <p:cNvSpPr txBox="1"/>
          <p:nvPr/>
        </p:nvSpPr>
        <p:spPr>
          <a:xfrm>
            <a:off x="6623627" y="2325885"/>
            <a:ext cx="4765349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双</a:t>
            </a:r>
            <a:r>
              <a:rPr lang="en-US" altLang="zh-CN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11</a:t>
            </a:r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全国分公司线下</a:t>
            </a:r>
            <a:r>
              <a:rPr lang="en-US" altLang="zh-CN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A</a:t>
            </a:r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、</a:t>
            </a:r>
            <a:r>
              <a:rPr lang="en-US" altLang="zh-CN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B</a:t>
            </a:r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产品销售额总览       </a:t>
            </a:r>
            <a:r>
              <a:rPr lang="zh-CN" altLang="en-US" sz="1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单位</a:t>
            </a:r>
            <a:r>
              <a:rPr lang="en-US" altLang="zh-CN" sz="1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: </a:t>
            </a:r>
            <a:r>
              <a:rPr lang="zh-CN" altLang="en-US" sz="1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亿元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36CEEB4-7270-41F5-90CF-3CDA23D74812}"/>
              </a:ext>
            </a:extLst>
          </p:cNvPr>
          <p:cNvGrpSpPr/>
          <p:nvPr/>
        </p:nvGrpSpPr>
        <p:grpSpPr>
          <a:xfrm>
            <a:off x="9224795" y="2810287"/>
            <a:ext cx="1015365" cy="307777"/>
            <a:chOff x="6799787" y="2467387"/>
            <a:chExt cx="1015365" cy="307777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A71D151-9EE6-4318-AD18-21F50EF0A796}"/>
                </a:ext>
              </a:extLst>
            </p:cNvPr>
            <p:cNvCxnSpPr>
              <a:cxnSpLocks/>
            </p:cNvCxnSpPr>
            <p:nvPr/>
          </p:nvCxnSpPr>
          <p:spPr>
            <a:xfrm>
              <a:off x="6799787" y="2638079"/>
              <a:ext cx="21600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42B5D6E-1B42-4499-B418-137D2C8E8F22}"/>
                </a:ext>
              </a:extLst>
            </p:cNvPr>
            <p:cNvSpPr txBox="1"/>
            <p:nvPr/>
          </p:nvSpPr>
          <p:spPr>
            <a:xfrm>
              <a:off x="7069205" y="2467387"/>
              <a:ext cx="745947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 dirty="0">
                  <a:solidFill>
                    <a:schemeClr val="accent1"/>
                  </a:solidFill>
                  <a:latin typeface="+mn-ea"/>
                  <a:cs typeface="OPPOSans M" panose="00020600040101010101" pitchFamily="18" charset="-122"/>
                </a:rPr>
                <a:t>A </a:t>
              </a:r>
              <a:r>
                <a:rPr lang="zh-CN" altLang="en-US" sz="1400" dirty="0">
                  <a:solidFill>
                    <a:schemeClr val="accent1"/>
                  </a:solidFill>
                  <a:latin typeface="+mn-ea"/>
                  <a:cs typeface="OPPOSans M" panose="00020600040101010101" pitchFamily="18" charset="-122"/>
                </a:rPr>
                <a:t>产品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728FAAD-B78A-4840-AEBD-D3F647E9AF79}"/>
              </a:ext>
            </a:extLst>
          </p:cNvPr>
          <p:cNvGrpSpPr/>
          <p:nvPr/>
        </p:nvGrpSpPr>
        <p:grpSpPr>
          <a:xfrm>
            <a:off x="10257229" y="2810287"/>
            <a:ext cx="1015365" cy="307777"/>
            <a:chOff x="7994992" y="2747829"/>
            <a:chExt cx="1015365" cy="307777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E68F3C84-D23B-4257-8F14-A6A70B54268B}"/>
                </a:ext>
              </a:extLst>
            </p:cNvPr>
            <p:cNvCxnSpPr>
              <a:cxnSpLocks/>
            </p:cNvCxnSpPr>
            <p:nvPr/>
          </p:nvCxnSpPr>
          <p:spPr>
            <a:xfrm>
              <a:off x="7994992" y="2906197"/>
              <a:ext cx="216000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AD2579D-19D0-46A4-A2BE-5C176D22BCA6}"/>
                </a:ext>
              </a:extLst>
            </p:cNvPr>
            <p:cNvSpPr txBox="1"/>
            <p:nvPr/>
          </p:nvSpPr>
          <p:spPr>
            <a:xfrm>
              <a:off x="8264410" y="2747829"/>
              <a:ext cx="745947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 dirty="0">
                  <a:solidFill>
                    <a:schemeClr val="accent3"/>
                  </a:solidFill>
                  <a:latin typeface="+mn-ea"/>
                  <a:cs typeface="OPPOSans M" panose="00020600040101010101" pitchFamily="18" charset="-122"/>
                </a:rPr>
                <a:t>B 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M" panose="00020600040101010101" pitchFamily="18" charset="-122"/>
                </a:rPr>
                <a:t>产品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35041BA-4BC7-44C3-BE3D-F0683993E045}"/>
              </a:ext>
            </a:extLst>
          </p:cNvPr>
          <p:cNvGrpSpPr/>
          <p:nvPr/>
        </p:nvGrpSpPr>
        <p:grpSpPr>
          <a:xfrm>
            <a:off x="5166388" y="3452406"/>
            <a:ext cx="320466" cy="320466"/>
            <a:chOff x="624370" y="2159512"/>
            <a:chExt cx="2302980" cy="2302978"/>
          </a:xfrm>
          <a:effectLst>
            <a:glow rad="12700">
              <a:srgbClr val="00E9FF">
                <a:alpha val="30000"/>
              </a:srgbClr>
            </a:glow>
          </a:effectLst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65460854-2546-4A2C-AD00-E1DDD74F77A1}"/>
                </a:ext>
              </a:extLst>
            </p:cNvPr>
            <p:cNvSpPr/>
            <p:nvPr/>
          </p:nvSpPr>
          <p:spPr>
            <a:xfrm>
              <a:off x="1229791" y="2764932"/>
              <a:ext cx="1092138" cy="1092137"/>
            </a:xfrm>
            <a:prstGeom prst="ellipse">
              <a:avLst/>
            </a:prstGeom>
            <a:gradFill>
              <a:gsLst>
                <a:gs pos="47000">
                  <a:schemeClr val="accent1">
                    <a:alpha val="0"/>
                  </a:schemeClr>
                </a:gs>
                <a:gs pos="75000">
                  <a:schemeClr val="accent1">
                    <a:alpha val="3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35" dirty="0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D49AA02C-0ABE-4AC4-81C7-6E5F3CE9D0A5}"/>
                </a:ext>
              </a:extLst>
            </p:cNvPr>
            <p:cNvGrpSpPr/>
            <p:nvPr/>
          </p:nvGrpSpPr>
          <p:grpSpPr>
            <a:xfrm>
              <a:off x="624370" y="2159512"/>
              <a:ext cx="2302980" cy="2302978"/>
              <a:chOff x="431734" y="1966876"/>
              <a:chExt cx="2688252" cy="2688250"/>
            </a:xfrm>
          </p:grpSpPr>
          <p:sp>
            <p:nvSpPr>
              <p:cNvPr id="54" name="弧形 53">
                <a:extLst>
                  <a:ext uri="{FF2B5EF4-FFF2-40B4-BE49-F238E27FC236}">
                    <a16:creationId xmlns:a16="http://schemas.microsoft.com/office/drawing/2014/main" id="{ADD13618-5AD7-4608-BEBD-E0201C9E728E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06805"/>
                  <a:gd name="adj2" fmla="val 5299691"/>
                </a:avLst>
              </a:prstGeom>
              <a:noFill/>
              <a:ln w="12700" cap="rnd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弧形 54">
                <a:extLst>
                  <a:ext uri="{FF2B5EF4-FFF2-40B4-BE49-F238E27FC236}">
                    <a16:creationId xmlns:a16="http://schemas.microsoft.com/office/drawing/2014/main" id="{40F359D1-DDFE-432A-8CCA-CBEC28EA8CCD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780976"/>
                  <a:gd name="adj2" fmla="val 12491472"/>
                </a:avLst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弧形 55">
                <a:extLst>
                  <a:ext uri="{FF2B5EF4-FFF2-40B4-BE49-F238E27FC236}">
                    <a16:creationId xmlns:a16="http://schemas.microsoft.com/office/drawing/2014/main" id="{23423C78-2D9A-4117-B198-0ED145B2C398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14980629"/>
                  <a:gd name="adj2" fmla="val 19716637"/>
                </a:avLst>
              </a:prstGeom>
              <a:noFill/>
              <a:ln w="127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D3F6AC89-7B20-40C8-89B0-D6E22E80E208}"/>
              </a:ext>
            </a:extLst>
          </p:cNvPr>
          <p:cNvGrpSpPr/>
          <p:nvPr/>
        </p:nvGrpSpPr>
        <p:grpSpPr>
          <a:xfrm>
            <a:off x="2563747" y="2938219"/>
            <a:ext cx="320466" cy="320466"/>
            <a:chOff x="624370" y="2159512"/>
            <a:chExt cx="2302980" cy="2302978"/>
          </a:xfrm>
          <a:effectLst>
            <a:glow rad="12700">
              <a:schemeClr val="bg1">
                <a:lumMod val="95000"/>
                <a:alpha val="30000"/>
              </a:schemeClr>
            </a:glow>
          </a:effectLst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1BD7F296-12BE-44BD-A440-6F10DAF7D7B9}"/>
                </a:ext>
              </a:extLst>
            </p:cNvPr>
            <p:cNvSpPr/>
            <p:nvPr/>
          </p:nvSpPr>
          <p:spPr>
            <a:xfrm>
              <a:off x="1229791" y="2764932"/>
              <a:ext cx="1092138" cy="1092137"/>
            </a:xfrm>
            <a:prstGeom prst="ellipse">
              <a:avLst/>
            </a:prstGeom>
            <a:gradFill>
              <a:gsLst>
                <a:gs pos="47000">
                  <a:schemeClr val="bg1">
                    <a:lumMod val="95000"/>
                    <a:alpha val="0"/>
                  </a:schemeClr>
                </a:gs>
                <a:gs pos="75000">
                  <a:schemeClr val="bg1">
                    <a:lumMod val="85000"/>
                    <a:alpha val="3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35" dirty="0"/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1510BDD1-E0E0-4185-9E3F-849E12A123C2}"/>
                </a:ext>
              </a:extLst>
            </p:cNvPr>
            <p:cNvGrpSpPr/>
            <p:nvPr/>
          </p:nvGrpSpPr>
          <p:grpSpPr>
            <a:xfrm>
              <a:off x="624370" y="2159512"/>
              <a:ext cx="2302980" cy="2302978"/>
              <a:chOff x="431734" y="1966876"/>
              <a:chExt cx="2688252" cy="2688250"/>
            </a:xfrm>
          </p:grpSpPr>
          <p:sp>
            <p:nvSpPr>
              <p:cNvPr id="62" name="弧形 61">
                <a:extLst>
                  <a:ext uri="{FF2B5EF4-FFF2-40B4-BE49-F238E27FC236}">
                    <a16:creationId xmlns:a16="http://schemas.microsoft.com/office/drawing/2014/main" id="{61E68C40-7AC0-4325-9F64-26BD28F0A596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06805"/>
                  <a:gd name="adj2" fmla="val 5299691"/>
                </a:avLst>
              </a:prstGeom>
              <a:noFill/>
              <a:ln w="12700" cap="rnd">
                <a:gradFill flip="none" rotWithShape="1">
                  <a:gsLst>
                    <a:gs pos="21000">
                      <a:schemeClr val="bg1">
                        <a:lumMod val="95000"/>
                        <a:alpha val="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弧形 62">
                <a:extLst>
                  <a:ext uri="{FF2B5EF4-FFF2-40B4-BE49-F238E27FC236}">
                    <a16:creationId xmlns:a16="http://schemas.microsoft.com/office/drawing/2014/main" id="{017AA3AD-C129-4A6A-88A8-D94237D8F212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7780976"/>
                  <a:gd name="adj2" fmla="val 12491472"/>
                </a:avLst>
              </a:prstGeom>
              <a:noFill/>
              <a:ln w="12700" cap="rnd">
                <a:gradFill flip="none" rotWithShape="1">
                  <a:gsLst>
                    <a:gs pos="0">
                      <a:schemeClr val="bg1">
                        <a:lumMod val="95000"/>
                        <a:alpha val="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弧形 63">
                <a:extLst>
                  <a:ext uri="{FF2B5EF4-FFF2-40B4-BE49-F238E27FC236}">
                    <a16:creationId xmlns:a16="http://schemas.microsoft.com/office/drawing/2014/main" id="{D33BA587-D8E2-4B0A-BEFF-5FA38D600A97}"/>
                  </a:ext>
                </a:extLst>
              </p:cNvPr>
              <p:cNvSpPr/>
              <p:nvPr/>
            </p:nvSpPr>
            <p:spPr>
              <a:xfrm>
                <a:off x="431734" y="1966876"/>
                <a:ext cx="2688252" cy="2688250"/>
              </a:xfrm>
              <a:prstGeom prst="arc">
                <a:avLst>
                  <a:gd name="adj1" fmla="val 14980629"/>
                  <a:gd name="adj2" fmla="val 19716637"/>
                </a:avLst>
              </a:prstGeom>
              <a:noFill/>
              <a:ln w="12700" cap="rnd">
                <a:gradFill flip="none" rotWithShape="1">
                  <a:gsLst>
                    <a:gs pos="0">
                      <a:schemeClr val="bg1">
                        <a:lumMod val="95000"/>
                        <a:alpha val="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8F0D8C3-A6AE-4B5B-B5E8-B8C9540DB7EF}"/>
              </a:ext>
            </a:extLst>
          </p:cNvPr>
          <p:cNvGrpSpPr/>
          <p:nvPr/>
        </p:nvGrpSpPr>
        <p:grpSpPr>
          <a:xfrm>
            <a:off x="192535" y="478453"/>
            <a:ext cx="4365610" cy="584775"/>
            <a:chOff x="192535" y="478453"/>
            <a:chExt cx="4365610" cy="584775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B7836C96-9B13-40D3-A4F2-00EC8FA97D82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F86417FA-1985-4AE0-8BF5-2908B86D9C93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371C3C6-1CA6-4626-A45D-F40E9C0BA282}"/>
                </a:ext>
              </a:extLst>
            </p:cNvPr>
            <p:cNvSpPr txBox="1"/>
            <p:nvPr/>
          </p:nvSpPr>
          <p:spPr>
            <a:xfrm>
              <a:off x="192535" y="478453"/>
              <a:ext cx="436561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项目亮点数据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8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9B1658-E041-4293-94AB-4790A2D2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EF669EE-D5F7-45E5-96FB-91009B1FD993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旁门左道PPT出品">
            <a:extLst>
              <a:ext uri="{FF2B5EF4-FFF2-40B4-BE49-F238E27FC236}">
                <a16:creationId xmlns:a16="http://schemas.microsoft.com/office/drawing/2014/main" id="{50BC9016-BB15-4B25-87D0-3271C0404D74}"/>
              </a:ext>
            </a:extLst>
          </p:cNvPr>
          <p:cNvSpPr/>
          <p:nvPr/>
        </p:nvSpPr>
        <p:spPr>
          <a:xfrm>
            <a:off x="1464410" y="1238188"/>
            <a:ext cx="648356" cy="648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49000">
                <a:schemeClr val="accent1">
                  <a:alpha val="4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EBBE409-07DB-40C9-9ABA-81FA576E4C77}"/>
              </a:ext>
            </a:extLst>
          </p:cNvPr>
          <p:cNvSpPr/>
          <p:nvPr/>
        </p:nvSpPr>
        <p:spPr>
          <a:xfrm>
            <a:off x="9926983" y="340694"/>
            <a:ext cx="557586" cy="55758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7C44E6C-4462-4283-BF74-68995298BE24}"/>
              </a:ext>
            </a:extLst>
          </p:cNvPr>
          <p:cNvSpPr/>
          <p:nvPr/>
        </p:nvSpPr>
        <p:spPr>
          <a:xfrm>
            <a:off x="9292827" y="5292102"/>
            <a:ext cx="1735102" cy="173510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46E6229-3359-45C0-82DC-67CBDDC9EC5D}"/>
              </a:ext>
            </a:extLst>
          </p:cNvPr>
          <p:cNvCxnSpPr>
            <a:cxnSpLocks/>
          </p:cNvCxnSpPr>
          <p:nvPr/>
        </p:nvCxnSpPr>
        <p:spPr>
          <a:xfrm>
            <a:off x="4892165" y="2441121"/>
            <a:ext cx="0" cy="190800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867AE63E-0C97-47BB-B98F-D74BE035C537}"/>
              </a:ext>
            </a:extLst>
          </p:cNvPr>
          <p:cNvSpPr txBox="1"/>
          <p:nvPr/>
        </p:nvSpPr>
        <p:spPr>
          <a:xfrm>
            <a:off x="5391249" y="4047307"/>
            <a:ext cx="453573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Reflection and improvement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35258B-B559-4E60-9D9A-647547A0C060}"/>
              </a:ext>
            </a:extLst>
          </p:cNvPr>
          <p:cNvSpPr txBox="1"/>
          <p:nvPr/>
        </p:nvSpPr>
        <p:spPr>
          <a:xfrm>
            <a:off x="5358591" y="2283117"/>
            <a:ext cx="4701585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PART/THREE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E3404ED-A557-4585-AC4E-83BA78F606E0}"/>
              </a:ext>
            </a:extLst>
          </p:cNvPr>
          <p:cNvSpPr txBox="1"/>
          <p:nvPr/>
        </p:nvSpPr>
        <p:spPr>
          <a:xfrm>
            <a:off x="1931858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0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36D7E2E-EFA1-4DD7-961E-FA520C7DD103}"/>
              </a:ext>
            </a:extLst>
          </p:cNvPr>
          <p:cNvSpPr txBox="1"/>
          <p:nvPr/>
        </p:nvSpPr>
        <p:spPr>
          <a:xfrm>
            <a:off x="3306475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3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3F372BB-9A21-41D9-8E60-860F1794B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89" y="2798943"/>
            <a:ext cx="835688" cy="895673"/>
          </a:xfrm>
          <a:prstGeom prst="rect">
            <a:avLst/>
          </a:prstGeom>
        </p:spPr>
      </p:pic>
      <p:sp>
        <p:nvSpPr>
          <p:cNvPr id="156" name="文本框 155">
            <a:extLst>
              <a:ext uri="{FF2B5EF4-FFF2-40B4-BE49-F238E27FC236}">
                <a16:creationId xmlns:a16="http://schemas.microsoft.com/office/drawing/2014/main" id="{3986E3B9-8A73-4796-B829-2B5D908CE4BF}"/>
              </a:ext>
            </a:extLst>
          </p:cNvPr>
          <p:cNvSpPr txBox="1"/>
          <p:nvPr/>
        </p:nvSpPr>
        <p:spPr>
          <a:xfrm>
            <a:off x="5358591" y="3123648"/>
            <a:ext cx="5316497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spc="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工作反思与改进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6383535-FE89-4CAF-9F2C-8AE940B6A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9CA05F13-0BA0-4BFF-B079-A1D73C6FDC2A}"/>
              </a:ext>
            </a:extLst>
          </p:cNvPr>
          <p:cNvGrpSpPr/>
          <p:nvPr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28" name="矩形 48">
              <a:extLst>
                <a:ext uri="{FF2B5EF4-FFF2-40B4-BE49-F238E27FC236}">
                  <a16:creationId xmlns:a16="http://schemas.microsoft.com/office/drawing/2014/main" id="{D4892CD2-3980-457A-8C77-4C24BF1E9D0A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9">
              <a:extLst>
                <a:ext uri="{FF2B5EF4-FFF2-40B4-BE49-F238E27FC236}">
                  <a16:creationId xmlns:a16="http://schemas.microsoft.com/office/drawing/2014/main" id="{3D44D4AF-72D4-4F16-9498-043B51C2198B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C2E7945-F43F-4EF7-8435-421D435B8AB6}"/>
              </a:ext>
            </a:extLst>
          </p:cNvPr>
          <p:cNvGrpSpPr/>
          <p:nvPr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DF6E4761-A801-4C0C-B0F6-247666009E40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0EE1A38-B98C-4A39-9DF4-65BA38C61336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A8DBC7C-598C-4A15-8EBD-92FFA13C74C2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86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080FF9BB-8538-44B0-8899-294975089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E8A26AC7-9C0A-4C6F-8FCF-9C23C611226A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29AE7908-677B-434B-8B04-A6E061EBC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24E0B49-423E-4B71-B274-CE23024F2378}"/>
              </a:ext>
            </a:extLst>
          </p:cNvPr>
          <p:cNvGrpSpPr/>
          <p:nvPr/>
        </p:nvGrpSpPr>
        <p:grpSpPr>
          <a:xfrm rot="10800000">
            <a:off x="11638031" y="592847"/>
            <a:ext cx="240559" cy="175196"/>
            <a:chOff x="311139" y="6009933"/>
            <a:chExt cx="396000" cy="288402"/>
          </a:xfrm>
          <a:solidFill>
            <a:schemeClr val="accent1"/>
          </a:solidFill>
        </p:grpSpPr>
        <p:sp>
          <p:nvSpPr>
            <p:cNvPr id="27" name="矩形 48">
              <a:extLst>
                <a:ext uri="{FF2B5EF4-FFF2-40B4-BE49-F238E27FC236}">
                  <a16:creationId xmlns:a16="http://schemas.microsoft.com/office/drawing/2014/main" id="{B66DE9B3-14B2-46E6-9782-DE008FC0BF23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矩形 49">
              <a:extLst>
                <a:ext uri="{FF2B5EF4-FFF2-40B4-BE49-F238E27FC236}">
                  <a16:creationId xmlns:a16="http://schemas.microsoft.com/office/drawing/2014/main" id="{7BC67305-1E6D-4B4D-97C4-63E086FADAC8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矩形 50">
              <a:extLst>
                <a:ext uri="{FF2B5EF4-FFF2-40B4-BE49-F238E27FC236}">
                  <a16:creationId xmlns:a16="http://schemas.microsoft.com/office/drawing/2014/main" id="{761F3083-9708-40D6-AB27-63731C5D87F0}"/>
                </a:ext>
              </a:extLst>
            </p:cNvPr>
            <p:cNvSpPr/>
            <p:nvPr/>
          </p:nvSpPr>
          <p:spPr>
            <a:xfrm>
              <a:off x="311139" y="6244335"/>
              <a:ext cx="396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3AE518BB-C1BC-49BF-8D35-5852BEF10A1A}"/>
              </a:ext>
            </a:extLst>
          </p:cNvPr>
          <p:cNvSpPr/>
          <p:nvPr/>
        </p:nvSpPr>
        <p:spPr>
          <a:xfrm>
            <a:off x="1441260" y="2571489"/>
            <a:ext cx="1415772" cy="13510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新人小白带教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主力骨干培养</a:t>
            </a: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团队士气激励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员工状态关注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422386-DC41-488C-AF42-39208D662275}"/>
              </a:ext>
            </a:extLst>
          </p:cNvPr>
          <p:cNvGrpSpPr/>
          <p:nvPr/>
        </p:nvGrpSpPr>
        <p:grpSpPr>
          <a:xfrm>
            <a:off x="1270980" y="1908688"/>
            <a:ext cx="1758716" cy="511620"/>
            <a:chOff x="1270980" y="1908688"/>
            <a:chExt cx="1758716" cy="511620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930D0685-4BC4-4D61-AF2D-51C99840AE9A}"/>
                </a:ext>
              </a:extLst>
            </p:cNvPr>
            <p:cNvSpPr/>
            <p:nvPr/>
          </p:nvSpPr>
          <p:spPr>
            <a:xfrm>
              <a:off x="1270980" y="1908688"/>
              <a:ext cx="1758716" cy="51162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05D23AF-47E5-43FD-A754-F3CC57E4E850}"/>
                </a:ext>
              </a:extLst>
            </p:cNvPr>
            <p:cNvSpPr/>
            <p:nvPr/>
          </p:nvSpPr>
          <p:spPr>
            <a:xfrm>
              <a:off x="1442451" y="1948414"/>
              <a:ext cx="1415772" cy="46166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团队管理</a:t>
              </a: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AE0873C0-35AC-4C27-BF0C-58856BD774F7}"/>
              </a:ext>
            </a:extLst>
          </p:cNvPr>
          <p:cNvSpPr/>
          <p:nvPr/>
        </p:nvSpPr>
        <p:spPr>
          <a:xfrm>
            <a:off x="1338667" y="5072126"/>
            <a:ext cx="1620957" cy="103214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缺乏换位思考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说话方式直接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工作反馈不及时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724F826-772F-4215-9B31-1B259345B092}"/>
              </a:ext>
            </a:extLst>
          </p:cNvPr>
          <p:cNvGrpSpPr/>
          <p:nvPr/>
        </p:nvGrpSpPr>
        <p:grpSpPr>
          <a:xfrm>
            <a:off x="1270980" y="4409325"/>
            <a:ext cx="1758716" cy="511620"/>
            <a:chOff x="1270980" y="4409325"/>
            <a:chExt cx="1758716" cy="511620"/>
          </a:xfrm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6BB0DDB2-53F5-4F29-AE0A-9057F69F83F4}"/>
                </a:ext>
              </a:extLst>
            </p:cNvPr>
            <p:cNvSpPr/>
            <p:nvPr/>
          </p:nvSpPr>
          <p:spPr>
            <a:xfrm>
              <a:off x="1270980" y="4409325"/>
              <a:ext cx="1758716" cy="51162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786C5777-FB0C-4772-B335-CB18F74BCE8C}"/>
                </a:ext>
              </a:extLst>
            </p:cNvPr>
            <p:cNvSpPr/>
            <p:nvPr/>
          </p:nvSpPr>
          <p:spPr>
            <a:xfrm>
              <a:off x="1442451" y="4449051"/>
              <a:ext cx="1415772" cy="46166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沟通方式</a:t>
              </a:r>
            </a:p>
          </p:txBody>
        </p: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049843D7-51FA-4D1F-9088-EBF885FC4E72}"/>
              </a:ext>
            </a:extLst>
          </p:cNvPr>
          <p:cNvSpPr/>
          <p:nvPr/>
        </p:nvSpPr>
        <p:spPr>
          <a:xfrm>
            <a:off x="9332585" y="2571489"/>
            <a:ext cx="1415772" cy="13522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工作思路不宽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创新意识不强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工作不够灵活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学习停留表面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5D6A4D5-1324-45E5-93F9-1E24C035ACD9}"/>
              </a:ext>
            </a:extLst>
          </p:cNvPr>
          <p:cNvGrpSpPr/>
          <p:nvPr/>
        </p:nvGrpSpPr>
        <p:grpSpPr>
          <a:xfrm>
            <a:off x="9162305" y="1908688"/>
            <a:ext cx="1758716" cy="511620"/>
            <a:chOff x="9162305" y="1908688"/>
            <a:chExt cx="1758716" cy="511620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A84BC900-2762-4CA6-93D9-5FD6FE4679D8}"/>
                </a:ext>
              </a:extLst>
            </p:cNvPr>
            <p:cNvSpPr/>
            <p:nvPr/>
          </p:nvSpPr>
          <p:spPr>
            <a:xfrm>
              <a:off x="9162305" y="1908688"/>
              <a:ext cx="1758716" cy="51162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42E7DAEE-D201-4DED-9A8A-6AF02F2C46E1}"/>
                </a:ext>
              </a:extLst>
            </p:cNvPr>
            <p:cNvSpPr/>
            <p:nvPr/>
          </p:nvSpPr>
          <p:spPr>
            <a:xfrm>
              <a:off x="9333776" y="1948414"/>
              <a:ext cx="1415772" cy="46166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缺乏创新</a:t>
              </a: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843F389C-D8ED-4DEA-85DD-F0172A496AC8}"/>
              </a:ext>
            </a:extLst>
          </p:cNvPr>
          <p:cNvSpPr/>
          <p:nvPr/>
        </p:nvSpPr>
        <p:spPr>
          <a:xfrm>
            <a:off x="9332585" y="5072126"/>
            <a:ext cx="1415772" cy="103214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时间管理不足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理论知识偏弱</a:t>
            </a:r>
            <a:endParaRPr lang="en-US" altLang="zh-CN" sz="1600" dirty="0">
              <a:solidFill>
                <a:schemeClr val="accent3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身体精力有限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21E2A4A-3DB2-4D81-B3D1-C820F81E7B29}"/>
              </a:ext>
            </a:extLst>
          </p:cNvPr>
          <p:cNvGrpSpPr/>
          <p:nvPr/>
        </p:nvGrpSpPr>
        <p:grpSpPr>
          <a:xfrm>
            <a:off x="9162305" y="4409325"/>
            <a:ext cx="1758716" cy="511620"/>
            <a:chOff x="9162305" y="4409325"/>
            <a:chExt cx="1758716" cy="511620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9D45682E-9BC2-4DF5-AE66-A1E0A69E7BB0}"/>
                </a:ext>
              </a:extLst>
            </p:cNvPr>
            <p:cNvSpPr/>
            <p:nvPr/>
          </p:nvSpPr>
          <p:spPr>
            <a:xfrm>
              <a:off x="9162305" y="4409325"/>
              <a:ext cx="1758716" cy="51162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7CF3EC49-B235-4B14-8D3A-40F64838B888}"/>
                </a:ext>
              </a:extLst>
            </p:cNvPr>
            <p:cNvSpPr/>
            <p:nvPr/>
          </p:nvSpPr>
          <p:spPr>
            <a:xfrm>
              <a:off x="9333777" y="4449051"/>
              <a:ext cx="1415772" cy="46166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3"/>
                  </a:solidFill>
                  <a:ea typeface="OPPOSans M" panose="00020600040101010101" pitchFamily="18" charset="-122"/>
                  <a:cs typeface="OPPOSans M" panose="00020600040101010101" pitchFamily="18" charset="-122"/>
                </a:rPr>
                <a:t>工作效率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01CB5F1-A438-4376-9290-66241878A2AB}"/>
              </a:ext>
            </a:extLst>
          </p:cNvPr>
          <p:cNvSpPr/>
          <p:nvPr/>
        </p:nvSpPr>
        <p:spPr>
          <a:xfrm>
            <a:off x="0" y="6642514"/>
            <a:ext cx="12192000" cy="202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1293E36-669A-4C74-8385-ECA0B00B0690}"/>
              </a:ext>
            </a:extLst>
          </p:cNvPr>
          <p:cNvGrpSpPr/>
          <p:nvPr/>
        </p:nvGrpSpPr>
        <p:grpSpPr>
          <a:xfrm>
            <a:off x="1632769" y="-658764"/>
            <a:ext cx="8926464" cy="8926464"/>
            <a:chOff x="1632769" y="-658764"/>
            <a:chExt cx="8926464" cy="8926464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36623F1-0655-4046-A253-8F8D843ECAB9}"/>
                </a:ext>
              </a:extLst>
            </p:cNvPr>
            <p:cNvGrpSpPr/>
            <p:nvPr/>
          </p:nvGrpSpPr>
          <p:grpSpPr>
            <a:xfrm>
              <a:off x="1632769" y="-658764"/>
              <a:ext cx="8926464" cy="8926464"/>
              <a:chOff x="1632769" y="-658764"/>
              <a:chExt cx="8926464" cy="8926464"/>
            </a:xfrm>
          </p:grpSpPr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3C17095F-2758-4461-BDDC-51BF4EA11C7A}"/>
                  </a:ext>
                </a:extLst>
              </p:cNvPr>
              <p:cNvSpPr/>
              <p:nvPr/>
            </p:nvSpPr>
            <p:spPr>
              <a:xfrm>
                <a:off x="1632769" y="-658764"/>
                <a:ext cx="8926464" cy="8926464"/>
              </a:xfrm>
              <a:prstGeom prst="ellipse">
                <a:avLst/>
              </a:prstGeom>
              <a:gradFill>
                <a:gsLst>
                  <a:gs pos="4000">
                    <a:schemeClr val="accent1">
                      <a:alpha val="8000"/>
                    </a:schemeClr>
                  </a:gs>
                  <a:gs pos="50000">
                    <a:schemeClr val="accent2">
                      <a:alpha val="0"/>
                    </a:schemeClr>
                  </a:gs>
                  <a:gs pos="96000">
                    <a:schemeClr val="accent1">
                      <a:alpha val="8000"/>
                    </a:schemeClr>
                  </a:gs>
                </a:gsLst>
                <a:lin ang="10800000" scaled="1"/>
              </a:gradFill>
              <a:ln w="31750">
                <a:gradFill flip="none" rotWithShape="1">
                  <a:gsLst>
                    <a:gs pos="100000">
                      <a:schemeClr val="accent1">
                        <a:alpha val="5000"/>
                      </a:schemeClr>
                    </a:gs>
                    <a:gs pos="0">
                      <a:schemeClr val="accent1">
                        <a:alpha val="6000"/>
                      </a:schemeClr>
                    </a:gs>
                    <a:gs pos="73000">
                      <a:srgbClr val="066DCA">
                        <a:alpha val="0"/>
                      </a:srgbClr>
                    </a:gs>
                    <a:gs pos="30000">
                      <a:schemeClr val="accent1">
                        <a:alpha val="0"/>
                      </a:schemeClr>
                    </a:gs>
                  </a:gsLst>
                  <a:lin ang="108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FDBE22DA-7B0B-4167-B1AB-8F50F07D21E5}"/>
                  </a:ext>
                </a:extLst>
              </p:cNvPr>
              <p:cNvGrpSpPr/>
              <p:nvPr/>
            </p:nvGrpSpPr>
            <p:grpSpPr>
              <a:xfrm>
                <a:off x="3374397" y="1077483"/>
                <a:ext cx="5458444" cy="5458444"/>
                <a:chOff x="3374397" y="1077483"/>
                <a:chExt cx="5458444" cy="5458444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80608B9F-7045-4651-A999-51B087DE7E79}"/>
                    </a:ext>
                  </a:extLst>
                </p:cNvPr>
                <p:cNvSpPr/>
                <p:nvPr/>
              </p:nvSpPr>
              <p:spPr>
                <a:xfrm>
                  <a:off x="3374397" y="1077483"/>
                  <a:ext cx="5458444" cy="5458444"/>
                </a:xfrm>
                <a:prstGeom prst="ellipse">
                  <a:avLst/>
                </a:prstGeom>
                <a:gradFill>
                  <a:gsLst>
                    <a:gs pos="4000">
                      <a:schemeClr val="accent1">
                        <a:alpha val="8000"/>
                      </a:schemeClr>
                    </a:gs>
                    <a:gs pos="50000">
                      <a:schemeClr val="accent2">
                        <a:alpha val="0"/>
                      </a:schemeClr>
                    </a:gs>
                    <a:gs pos="96000">
                      <a:schemeClr val="accent1">
                        <a:alpha val="8000"/>
                      </a:schemeClr>
                    </a:gs>
                  </a:gsLst>
                  <a:lin ang="10800000" scaled="1"/>
                </a:gradFill>
                <a:ln w="31750">
                  <a:gradFill flip="none" rotWithShape="1">
                    <a:gsLst>
                      <a:gs pos="100000">
                        <a:schemeClr val="accent1">
                          <a:alpha val="5000"/>
                        </a:schemeClr>
                      </a:gs>
                      <a:gs pos="0">
                        <a:schemeClr val="accent1">
                          <a:alpha val="6000"/>
                        </a:schemeClr>
                      </a:gs>
                      <a:gs pos="73000">
                        <a:srgbClr val="066DCA">
                          <a:alpha val="0"/>
                        </a:srgbClr>
                      </a:gs>
                      <a:gs pos="30000">
                        <a:schemeClr val="accent1">
                          <a:alpha val="0"/>
                        </a:schemeClr>
                      </a:gs>
                    </a:gsLst>
                    <a:lin ang="10800000" scaled="0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4F308CC9-5CF9-45F6-A064-4F2E44737E1D}"/>
                    </a:ext>
                  </a:extLst>
                </p:cNvPr>
                <p:cNvSpPr/>
                <p:nvPr/>
              </p:nvSpPr>
              <p:spPr>
                <a:xfrm>
                  <a:off x="5099712" y="2805861"/>
                  <a:ext cx="1997212" cy="1997212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74000">
                      <a:schemeClr val="accent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342900" dist="469900" dir="5400000" sx="73000" sy="73000" algn="t" rotWithShape="0">
                    <a:schemeClr val="accent1">
                      <a:alpha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+mj-lt"/>
                    <a:ea typeface="+mj-ea"/>
                  </a:endParaRPr>
                </a:p>
              </p:txBody>
            </p:sp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7C16C7F7-E2EC-496A-9A59-E4B46E2AF801}"/>
                    </a:ext>
                  </a:extLst>
                </p:cNvPr>
                <p:cNvSpPr/>
                <p:nvPr/>
              </p:nvSpPr>
              <p:spPr>
                <a:xfrm rot="2700000">
                  <a:off x="4089941" y="1997277"/>
                  <a:ext cx="4012118" cy="4012118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弧形 44">
                  <a:extLst>
                    <a:ext uri="{FF2B5EF4-FFF2-40B4-BE49-F238E27FC236}">
                      <a16:creationId xmlns:a16="http://schemas.microsoft.com/office/drawing/2014/main" id="{F25FAA3A-0D05-493F-B14E-54C7584AC07E}"/>
                    </a:ext>
                  </a:extLst>
                </p:cNvPr>
                <p:cNvSpPr/>
                <p:nvPr/>
              </p:nvSpPr>
              <p:spPr>
                <a:xfrm>
                  <a:off x="4108493" y="1835359"/>
                  <a:ext cx="3975014" cy="3975014"/>
                </a:xfrm>
                <a:prstGeom prst="arc">
                  <a:avLst>
                    <a:gd name="adj1" fmla="val 10990213"/>
                    <a:gd name="adj2" fmla="val 16232006"/>
                  </a:avLst>
                </a:prstGeom>
                <a:ln w="29210" cap="rnd">
                  <a:gradFill flip="none" rotWithShape="1">
                    <a:gsLst>
                      <a:gs pos="100000">
                        <a:schemeClr val="accent1"/>
                      </a:gs>
                      <a:gs pos="14000">
                        <a:schemeClr val="accent1">
                          <a:alpha val="0"/>
                        </a:schemeClr>
                      </a:gs>
                    </a:gsLst>
                    <a:lin ang="81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 Light"/>
                    <a:cs typeface="+mn-cs"/>
                  </a:endParaRPr>
                </a:p>
              </p:txBody>
            </p:sp>
            <p:sp>
              <p:nvSpPr>
                <p:cNvPr id="46" name="弧形 45">
                  <a:extLst>
                    <a:ext uri="{FF2B5EF4-FFF2-40B4-BE49-F238E27FC236}">
                      <a16:creationId xmlns:a16="http://schemas.microsoft.com/office/drawing/2014/main" id="{8D4B17C8-2C1A-497A-87C2-B8B50EBB6FC8}"/>
                    </a:ext>
                  </a:extLst>
                </p:cNvPr>
                <p:cNvSpPr/>
                <p:nvPr/>
              </p:nvSpPr>
              <p:spPr>
                <a:xfrm>
                  <a:off x="4138349" y="1865215"/>
                  <a:ext cx="3915302" cy="3915302"/>
                </a:xfrm>
                <a:prstGeom prst="arc">
                  <a:avLst>
                    <a:gd name="adj1" fmla="val 6712815"/>
                    <a:gd name="adj2" fmla="val 11800274"/>
                  </a:avLst>
                </a:prstGeom>
                <a:ln w="29210" cap="rnd">
                  <a:gradFill flip="none" rotWithShape="1">
                    <a:gsLst>
                      <a:gs pos="100000">
                        <a:schemeClr val="accent1"/>
                      </a:gs>
                      <a:gs pos="14000">
                        <a:schemeClr val="accent1">
                          <a:alpha val="0"/>
                        </a:schemeClr>
                      </a:gs>
                    </a:gsLst>
                    <a:lin ang="2700000" scaled="0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 Light"/>
                    <a:cs typeface="+mn-cs"/>
                  </a:endParaRPr>
                </a:p>
              </p:txBody>
            </p:sp>
            <p:sp>
              <p:nvSpPr>
                <p:cNvPr id="53" name="弧形 52">
                  <a:extLst>
                    <a:ext uri="{FF2B5EF4-FFF2-40B4-BE49-F238E27FC236}">
                      <a16:creationId xmlns:a16="http://schemas.microsoft.com/office/drawing/2014/main" id="{2E38BB58-4C09-4CD2-B67D-2BDBD5939E49}"/>
                    </a:ext>
                  </a:extLst>
                </p:cNvPr>
                <p:cNvSpPr/>
                <p:nvPr/>
              </p:nvSpPr>
              <p:spPr>
                <a:xfrm>
                  <a:off x="4138349" y="1865215"/>
                  <a:ext cx="3915302" cy="3915302"/>
                </a:xfrm>
                <a:prstGeom prst="arc">
                  <a:avLst>
                    <a:gd name="adj1" fmla="val 534558"/>
                    <a:gd name="adj2" fmla="val 4097631"/>
                  </a:avLst>
                </a:prstGeom>
                <a:ln w="29210" cap="rnd">
                  <a:gradFill flip="none" rotWithShape="1">
                    <a:gsLst>
                      <a:gs pos="100000">
                        <a:schemeClr val="accent1"/>
                      </a:gs>
                      <a:gs pos="14000">
                        <a:schemeClr val="accent1">
                          <a:alpha val="0"/>
                        </a:schemeClr>
                      </a:gs>
                    </a:gsLst>
                    <a:lin ang="13500000" scaled="0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 Light"/>
                    <a:cs typeface="+mn-cs"/>
                  </a:endParaRPr>
                </a:p>
              </p:txBody>
            </p:sp>
            <p:sp>
              <p:nvSpPr>
                <p:cNvPr id="54" name="弧形 53">
                  <a:extLst>
                    <a:ext uri="{FF2B5EF4-FFF2-40B4-BE49-F238E27FC236}">
                      <a16:creationId xmlns:a16="http://schemas.microsoft.com/office/drawing/2014/main" id="{7472E0C9-81C5-43A3-BBBF-91B52E68B928}"/>
                    </a:ext>
                  </a:extLst>
                </p:cNvPr>
                <p:cNvSpPr/>
                <p:nvPr/>
              </p:nvSpPr>
              <p:spPr>
                <a:xfrm>
                  <a:off x="4120055" y="1835359"/>
                  <a:ext cx="3963452" cy="3975014"/>
                </a:xfrm>
                <a:prstGeom prst="arc">
                  <a:avLst>
                    <a:gd name="adj1" fmla="val 17398791"/>
                    <a:gd name="adj2" fmla="val 1350437"/>
                  </a:avLst>
                </a:prstGeom>
                <a:ln w="29210" cap="rnd">
                  <a:gradFill flip="none" rotWithShape="1">
                    <a:gsLst>
                      <a:gs pos="100000">
                        <a:schemeClr val="accent1"/>
                      </a:gs>
                      <a:gs pos="14000">
                        <a:schemeClr val="accent1">
                          <a:alpha val="0"/>
                        </a:schemeClr>
                      </a:gs>
                    </a:gsLst>
                    <a:lin ang="13500000" scaled="0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 Light"/>
                    <a:cs typeface="+mn-cs"/>
                  </a:endParaRPr>
                </a:p>
              </p:txBody>
            </p:sp>
            <p:grpSp>
              <p:nvGrpSpPr>
                <p:cNvPr id="79" name="组合 78">
                  <a:extLst>
                    <a:ext uri="{FF2B5EF4-FFF2-40B4-BE49-F238E27FC236}">
                      <a16:creationId xmlns:a16="http://schemas.microsoft.com/office/drawing/2014/main" id="{399F57A3-CCFF-4377-A225-86EFEB6903AF}"/>
                    </a:ext>
                  </a:extLst>
                </p:cNvPr>
                <p:cNvGrpSpPr/>
                <p:nvPr/>
              </p:nvGrpSpPr>
              <p:grpSpPr>
                <a:xfrm>
                  <a:off x="4633698" y="2339851"/>
                  <a:ext cx="2929240" cy="2929233"/>
                  <a:chOff x="4729711" y="1561260"/>
                  <a:chExt cx="2732578" cy="2732571"/>
                </a:xfrm>
              </p:grpSpPr>
              <p:sp>
                <p:nvSpPr>
                  <p:cNvPr id="80" name="弧形 79">
                    <a:extLst>
                      <a:ext uri="{FF2B5EF4-FFF2-40B4-BE49-F238E27FC236}">
                        <a16:creationId xmlns:a16="http://schemas.microsoft.com/office/drawing/2014/main" id="{D5DDA12E-FC24-49B9-8DA1-6404A32B5FEB}"/>
                      </a:ext>
                    </a:extLst>
                  </p:cNvPr>
                  <p:cNvSpPr/>
                  <p:nvPr/>
                </p:nvSpPr>
                <p:spPr>
                  <a:xfrm>
                    <a:off x="4960816" y="1792364"/>
                    <a:ext cx="2270369" cy="2270363"/>
                  </a:xfrm>
                  <a:prstGeom prst="arc">
                    <a:avLst>
                      <a:gd name="adj1" fmla="val 11205243"/>
                      <a:gd name="adj2" fmla="val 18965809"/>
                    </a:avLst>
                  </a:prstGeom>
                  <a:ln w="9525">
                    <a:gradFill>
                      <a:gsLst>
                        <a:gs pos="0">
                          <a:schemeClr val="accent1">
                            <a:alpha val="69000"/>
                          </a:schemeClr>
                        </a:gs>
                        <a:gs pos="92000">
                          <a:schemeClr val="accent1">
                            <a:alpha val="0"/>
                          </a:schemeClr>
                        </a:gs>
                      </a:gsLst>
                      <a:lin ang="5400000" scaled="1"/>
                    </a:gra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1" name="椭圆 80">
                    <a:extLst>
                      <a:ext uri="{FF2B5EF4-FFF2-40B4-BE49-F238E27FC236}">
                        <a16:creationId xmlns:a16="http://schemas.microsoft.com/office/drawing/2014/main" id="{E34FCA3A-AA4C-45A9-8AD3-9EF6BE57F3F4}"/>
                      </a:ext>
                    </a:extLst>
                  </p:cNvPr>
                  <p:cNvSpPr/>
                  <p:nvPr/>
                </p:nvSpPr>
                <p:spPr>
                  <a:xfrm>
                    <a:off x="4729711" y="1561260"/>
                    <a:ext cx="2732578" cy="2732571"/>
                  </a:xfrm>
                  <a:prstGeom prst="ellipse">
                    <a:avLst/>
                  </a:prstGeom>
                  <a:ln w="952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2" name="弧形 81">
                    <a:extLst>
                      <a:ext uri="{FF2B5EF4-FFF2-40B4-BE49-F238E27FC236}">
                        <a16:creationId xmlns:a16="http://schemas.microsoft.com/office/drawing/2014/main" id="{51B7ACA2-1A2E-44C5-B111-D88742DD80E8}"/>
                      </a:ext>
                    </a:extLst>
                  </p:cNvPr>
                  <p:cNvSpPr/>
                  <p:nvPr/>
                </p:nvSpPr>
                <p:spPr>
                  <a:xfrm>
                    <a:off x="4729711" y="1561260"/>
                    <a:ext cx="2732578" cy="2732571"/>
                  </a:xfrm>
                  <a:prstGeom prst="arc">
                    <a:avLst>
                      <a:gd name="adj1" fmla="val 17352492"/>
                      <a:gd name="adj2" fmla="val 18791981"/>
                    </a:avLst>
                  </a:prstGeom>
                  <a:ln w="3492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3" name="弧形 82">
                    <a:extLst>
                      <a:ext uri="{FF2B5EF4-FFF2-40B4-BE49-F238E27FC236}">
                        <a16:creationId xmlns:a16="http://schemas.microsoft.com/office/drawing/2014/main" id="{0ADB264E-F15A-4414-A824-E740C76FB2F3}"/>
                      </a:ext>
                    </a:extLst>
                  </p:cNvPr>
                  <p:cNvSpPr/>
                  <p:nvPr/>
                </p:nvSpPr>
                <p:spPr>
                  <a:xfrm>
                    <a:off x="4729711" y="1561260"/>
                    <a:ext cx="2732578" cy="2732571"/>
                  </a:xfrm>
                  <a:prstGeom prst="arc">
                    <a:avLst>
                      <a:gd name="adj1" fmla="val 297837"/>
                      <a:gd name="adj2" fmla="val 1582619"/>
                    </a:avLst>
                  </a:prstGeom>
                  <a:ln w="3492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4" name="弧形 83">
                    <a:extLst>
                      <a:ext uri="{FF2B5EF4-FFF2-40B4-BE49-F238E27FC236}">
                        <a16:creationId xmlns:a16="http://schemas.microsoft.com/office/drawing/2014/main" id="{A9372719-C433-42E5-8956-DA22B263639C}"/>
                      </a:ext>
                    </a:extLst>
                  </p:cNvPr>
                  <p:cNvSpPr/>
                  <p:nvPr/>
                </p:nvSpPr>
                <p:spPr>
                  <a:xfrm>
                    <a:off x="4729711" y="1561260"/>
                    <a:ext cx="2732578" cy="2732571"/>
                  </a:xfrm>
                  <a:prstGeom prst="arc">
                    <a:avLst>
                      <a:gd name="adj1" fmla="val 6187996"/>
                      <a:gd name="adj2" fmla="val 8083446"/>
                    </a:avLst>
                  </a:prstGeom>
                  <a:ln w="3492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5" name="弧形 84">
                    <a:extLst>
                      <a:ext uri="{FF2B5EF4-FFF2-40B4-BE49-F238E27FC236}">
                        <a16:creationId xmlns:a16="http://schemas.microsoft.com/office/drawing/2014/main" id="{7A96236C-816A-4B73-B656-0C2969395645}"/>
                      </a:ext>
                    </a:extLst>
                  </p:cNvPr>
                  <p:cNvSpPr/>
                  <p:nvPr/>
                </p:nvSpPr>
                <p:spPr>
                  <a:xfrm>
                    <a:off x="4960816" y="1792364"/>
                    <a:ext cx="2270369" cy="2270363"/>
                  </a:xfrm>
                  <a:prstGeom prst="arc">
                    <a:avLst>
                      <a:gd name="adj1" fmla="val 390567"/>
                      <a:gd name="adj2" fmla="val 6534497"/>
                    </a:avLst>
                  </a:prstGeom>
                  <a:ln w="9525">
                    <a:gradFill>
                      <a:gsLst>
                        <a:gs pos="0">
                          <a:schemeClr val="accent1">
                            <a:alpha val="69000"/>
                          </a:schemeClr>
                        </a:gs>
                        <a:gs pos="92000">
                          <a:schemeClr val="accent1">
                            <a:alpha val="0"/>
                          </a:schemeClr>
                        </a:gs>
                      </a:gsLst>
                      <a:lin ang="5400000" scaled="1"/>
                    </a:gra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AA6E158-9DD6-4A42-913C-6987B6565DC6}"/>
                </a:ext>
              </a:extLst>
            </p:cNvPr>
            <p:cNvGrpSpPr/>
            <p:nvPr/>
          </p:nvGrpSpPr>
          <p:grpSpPr>
            <a:xfrm>
              <a:off x="5391075" y="3168036"/>
              <a:ext cx="1453962" cy="1302530"/>
              <a:chOff x="5391075" y="3168036"/>
              <a:chExt cx="1453962" cy="1302530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EBC92082-CBB4-42C4-A905-05D098059F5B}"/>
                  </a:ext>
                </a:extLst>
              </p:cNvPr>
              <p:cNvGrpSpPr/>
              <p:nvPr/>
            </p:nvGrpSpPr>
            <p:grpSpPr>
              <a:xfrm>
                <a:off x="5663540" y="3168036"/>
                <a:ext cx="909033" cy="910475"/>
                <a:chOff x="5641482" y="3168036"/>
                <a:chExt cx="909033" cy="9104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5" name="任意多边形: 形状 4">
                  <a:extLst>
                    <a:ext uri="{FF2B5EF4-FFF2-40B4-BE49-F238E27FC236}">
                      <a16:creationId xmlns:a16="http://schemas.microsoft.com/office/drawing/2014/main" id="{2478418A-AA03-4642-B8B2-DF8543484F41}"/>
                    </a:ext>
                  </a:extLst>
                </p:cNvPr>
                <p:cNvSpPr/>
                <p:nvPr/>
              </p:nvSpPr>
              <p:spPr>
                <a:xfrm>
                  <a:off x="5893992" y="3320984"/>
                  <a:ext cx="404015" cy="378764"/>
                </a:xfrm>
                <a:custGeom>
                  <a:avLst/>
                  <a:gdLst>
                    <a:gd name="connsiteX0" fmla="*/ 202008 w 404015"/>
                    <a:gd name="connsiteY0" fmla="*/ 328262 h 378764"/>
                    <a:gd name="connsiteX1" fmla="*/ 353513 w 404015"/>
                    <a:gd name="connsiteY1" fmla="*/ 189382 h 378764"/>
                    <a:gd name="connsiteX2" fmla="*/ 202008 w 404015"/>
                    <a:gd name="connsiteY2" fmla="*/ 50502 h 378764"/>
                    <a:gd name="connsiteX3" fmla="*/ 50502 w 404015"/>
                    <a:gd name="connsiteY3" fmla="*/ 189382 h 378764"/>
                    <a:gd name="connsiteX4" fmla="*/ 202008 w 404015"/>
                    <a:gd name="connsiteY4" fmla="*/ 328262 h 378764"/>
                    <a:gd name="connsiteX5" fmla="*/ 202008 w 404015"/>
                    <a:gd name="connsiteY5" fmla="*/ 378764 h 378764"/>
                    <a:gd name="connsiteX6" fmla="*/ 404015 w 404015"/>
                    <a:gd name="connsiteY6" fmla="*/ 189382 h 378764"/>
                    <a:gd name="connsiteX7" fmla="*/ 202008 w 404015"/>
                    <a:gd name="connsiteY7" fmla="*/ 0 h 378764"/>
                    <a:gd name="connsiteX8" fmla="*/ 0 w 404015"/>
                    <a:gd name="connsiteY8" fmla="*/ 189382 h 378764"/>
                    <a:gd name="connsiteX9" fmla="*/ 202008 w 404015"/>
                    <a:gd name="connsiteY9" fmla="*/ 378764 h 37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4015" h="378764">
                      <a:moveTo>
                        <a:pt x="202008" y="328262"/>
                      </a:moveTo>
                      <a:cubicBezTo>
                        <a:pt x="288803" y="328262"/>
                        <a:pt x="353513" y="263062"/>
                        <a:pt x="353513" y="189382"/>
                      </a:cubicBezTo>
                      <a:cubicBezTo>
                        <a:pt x="353513" y="115702"/>
                        <a:pt x="288803" y="50502"/>
                        <a:pt x="202008" y="50502"/>
                      </a:cubicBezTo>
                      <a:cubicBezTo>
                        <a:pt x="115212" y="50502"/>
                        <a:pt x="50502" y="115702"/>
                        <a:pt x="50502" y="189382"/>
                      </a:cubicBezTo>
                      <a:cubicBezTo>
                        <a:pt x="50502" y="263062"/>
                        <a:pt x="115212" y="328262"/>
                        <a:pt x="202008" y="328262"/>
                      </a:cubicBezTo>
                      <a:close/>
                      <a:moveTo>
                        <a:pt x="202008" y="378764"/>
                      </a:moveTo>
                      <a:cubicBezTo>
                        <a:pt x="313574" y="378764"/>
                        <a:pt x="404015" y="293974"/>
                        <a:pt x="404015" y="189382"/>
                      </a:cubicBezTo>
                      <a:cubicBezTo>
                        <a:pt x="404015" y="84790"/>
                        <a:pt x="313574" y="0"/>
                        <a:pt x="202008" y="0"/>
                      </a:cubicBezTo>
                      <a:cubicBezTo>
                        <a:pt x="90441" y="0"/>
                        <a:pt x="0" y="84790"/>
                        <a:pt x="0" y="189382"/>
                      </a:cubicBezTo>
                      <a:cubicBezTo>
                        <a:pt x="0" y="293974"/>
                        <a:pt x="90441" y="378764"/>
                        <a:pt x="202008" y="378764"/>
                      </a:cubicBezTo>
                      <a:close/>
                    </a:path>
                  </a:pathLst>
                </a:custGeom>
                <a:grpFill/>
                <a:ln w="25202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" name="任意多边形: 形状 5">
                  <a:extLst>
                    <a:ext uri="{FF2B5EF4-FFF2-40B4-BE49-F238E27FC236}">
                      <a16:creationId xmlns:a16="http://schemas.microsoft.com/office/drawing/2014/main" id="{21D738EB-F6CA-45CF-87F1-59B484E45CCE}"/>
                    </a:ext>
                  </a:extLst>
                </p:cNvPr>
                <p:cNvSpPr/>
                <p:nvPr/>
              </p:nvSpPr>
              <p:spPr>
                <a:xfrm>
                  <a:off x="5893989" y="3168036"/>
                  <a:ext cx="404017" cy="329704"/>
                </a:xfrm>
                <a:custGeom>
                  <a:avLst/>
                  <a:gdLst>
                    <a:gd name="connsiteX0" fmla="*/ 202013 w 404017"/>
                    <a:gd name="connsiteY0" fmla="*/ 0 h 329704"/>
                    <a:gd name="connsiteX1" fmla="*/ 318710 w 404017"/>
                    <a:gd name="connsiteY1" fmla="*/ 40011 h 329704"/>
                    <a:gd name="connsiteX2" fmla="*/ 404018 w 404017"/>
                    <a:gd name="connsiteY2" fmla="*/ 159443 h 329704"/>
                    <a:gd name="connsiteX3" fmla="*/ 404015 w 404017"/>
                    <a:gd name="connsiteY3" fmla="*/ 329705 h 329704"/>
                    <a:gd name="connsiteX4" fmla="*/ 353513 w 404017"/>
                    <a:gd name="connsiteY4" fmla="*/ 329705 h 329704"/>
                    <a:gd name="connsiteX5" fmla="*/ 353516 w 404017"/>
                    <a:gd name="connsiteY5" fmla="*/ 159443 h 329704"/>
                    <a:gd name="connsiteX6" fmla="*/ 302332 w 404017"/>
                    <a:gd name="connsiteY6" fmla="*/ 87783 h 329704"/>
                    <a:gd name="connsiteX7" fmla="*/ 202013 w 404017"/>
                    <a:gd name="connsiteY7" fmla="*/ 53388 h 329704"/>
                    <a:gd name="connsiteX8" fmla="*/ 101688 w 404017"/>
                    <a:gd name="connsiteY8" fmla="*/ 87784 h 329704"/>
                    <a:gd name="connsiteX9" fmla="*/ 50504 w 404017"/>
                    <a:gd name="connsiteY9" fmla="*/ 159443 h 329704"/>
                    <a:gd name="connsiteX10" fmla="*/ 50502 w 404017"/>
                    <a:gd name="connsiteY10" fmla="*/ 329705 h 329704"/>
                    <a:gd name="connsiteX11" fmla="*/ 0 w 404017"/>
                    <a:gd name="connsiteY11" fmla="*/ 329705 h 329704"/>
                    <a:gd name="connsiteX12" fmla="*/ 3 w 404017"/>
                    <a:gd name="connsiteY12" fmla="*/ 159440 h 329704"/>
                    <a:gd name="connsiteX13" fmla="*/ 85310 w 404017"/>
                    <a:gd name="connsiteY13" fmla="*/ 40012 h 329704"/>
                    <a:gd name="connsiteX14" fmla="*/ 202013 w 404017"/>
                    <a:gd name="connsiteY14" fmla="*/ 0 h 3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4017" h="329704">
                      <a:moveTo>
                        <a:pt x="202013" y="0"/>
                      </a:moveTo>
                      <a:lnTo>
                        <a:pt x="318710" y="40011"/>
                      </a:lnTo>
                      <a:cubicBezTo>
                        <a:pt x="369742" y="57508"/>
                        <a:pt x="404018" y="105494"/>
                        <a:pt x="404018" y="159443"/>
                      </a:cubicBezTo>
                      <a:lnTo>
                        <a:pt x="404015" y="329705"/>
                      </a:lnTo>
                      <a:lnTo>
                        <a:pt x="353513" y="329705"/>
                      </a:lnTo>
                      <a:lnTo>
                        <a:pt x="353516" y="159443"/>
                      </a:lnTo>
                      <a:cubicBezTo>
                        <a:pt x="353516" y="127074"/>
                        <a:pt x="332949" y="98281"/>
                        <a:pt x="302332" y="87783"/>
                      </a:cubicBezTo>
                      <a:lnTo>
                        <a:pt x="202013" y="53388"/>
                      </a:lnTo>
                      <a:lnTo>
                        <a:pt x="101688" y="87784"/>
                      </a:lnTo>
                      <a:cubicBezTo>
                        <a:pt x="71069" y="98281"/>
                        <a:pt x="50504" y="127074"/>
                        <a:pt x="50504" y="159443"/>
                      </a:cubicBezTo>
                      <a:lnTo>
                        <a:pt x="50502" y="329705"/>
                      </a:lnTo>
                      <a:lnTo>
                        <a:pt x="0" y="329705"/>
                      </a:lnTo>
                      <a:lnTo>
                        <a:pt x="3" y="159440"/>
                      </a:lnTo>
                      <a:cubicBezTo>
                        <a:pt x="3" y="105494"/>
                        <a:pt x="34278" y="57508"/>
                        <a:pt x="85310" y="40012"/>
                      </a:cubicBezTo>
                      <a:lnTo>
                        <a:pt x="202013" y="0"/>
                      </a:lnTo>
                      <a:close/>
                    </a:path>
                  </a:pathLst>
                </a:custGeom>
                <a:grpFill/>
                <a:ln w="25202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" name="任意多边形: 形状 6">
                  <a:extLst>
                    <a:ext uri="{FF2B5EF4-FFF2-40B4-BE49-F238E27FC236}">
                      <a16:creationId xmlns:a16="http://schemas.microsoft.com/office/drawing/2014/main" id="{7AA981F6-A48F-46E2-B274-7B87FBB92B9A}"/>
                    </a:ext>
                  </a:extLst>
                </p:cNvPr>
                <p:cNvSpPr/>
                <p:nvPr/>
              </p:nvSpPr>
              <p:spPr>
                <a:xfrm>
                  <a:off x="5641482" y="3766193"/>
                  <a:ext cx="909033" cy="312318"/>
                </a:xfrm>
                <a:custGeom>
                  <a:avLst/>
                  <a:gdLst>
                    <a:gd name="connsiteX0" fmla="*/ 353513 w 909033"/>
                    <a:gd name="connsiteY0" fmla="*/ 186064 h 312318"/>
                    <a:gd name="connsiteX1" fmla="*/ 454517 w 909033"/>
                    <a:gd name="connsiteY1" fmla="*/ 85060 h 312318"/>
                    <a:gd name="connsiteX2" fmla="*/ 555521 w 909033"/>
                    <a:gd name="connsiteY2" fmla="*/ 186064 h 312318"/>
                    <a:gd name="connsiteX3" fmla="*/ 656524 w 909033"/>
                    <a:gd name="connsiteY3" fmla="*/ 85060 h 312318"/>
                    <a:gd name="connsiteX4" fmla="*/ 610010 w 909033"/>
                    <a:gd name="connsiteY4" fmla="*/ 0 h 312318"/>
                    <a:gd name="connsiteX5" fmla="*/ 909034 w 909033"/>
                    <a:gd name="connsiteY5" fmla="*/ 186064 h 312318"/>
                    <a:gd name="connsiteX6" fmla="*/ 909034 w 909033"/>
                    <a:gd name="connsiteY6" fmla="*/ 312319 h 312318"/>
                    <a:gd name="connsiteX7" fmla="*/ 0 w 909033"/>
                    <a:gd name="connsiteY7" fmla="*/ 312319 h 312318"/>
                    <a:gd name="connsiteX8" fmla="*/ 0 w 909033"/>
                    <a:gd name="connsiteY8" fmla="*/ 186064 h 312318"/>
                    <a:gd name="connsiteX9" fmla="*/ 299024 w 909033"/>
                    <a:gd name="connsiteY9" fmla="*/ 0 h 312318"/>
                    <a:gd name="connsiteX10" fmla="*/ 252509 w 909033"/>
                    <a:gd name="connsiteY10" fmla="*/ 85060 h 312318"/>
                    <a:gd name="connsiteX11" fmla="*/ 353513 w 909033"/>
                    <a:gd name="connsiteY11" fmla="*/ 186064 h 312318"/>
                    <a:gd name="connsiteX12" fmla="*/ 202008 w 909033"/>
                    <a:gd name="connsiteY12" fmla="*/ 312319 h 312318"/>
                    <a:gd name="connsiteX13" fmla="*/ 202008 w 909033"/>
                    <a:gd name="connsiteY13" fmla="*/ 160813 h 312318"/>
                    <a:gd name="connsiteX14" fmla="*/ 151506 w 909033"/>
                    <a:gd name="connsiteY14" fmla="*/ 160813 h 312318"/>
                    <a:gd name="connsiteX15" fmla="*/ 151506 w 909033"/>
                    <a:gd name="connsiteY15" fmla="*/ 312319 h 312318"/>
                    <a:gd name="connsiteX16" fmla="*/ 202008 w 909033"/>
                    <a:gd name="connsiteY16" fmla="*/ 312319 h 312318"/>
                    <a:gd name="connsiteX17" fmla="*/ 757528 w 909033"/>
                    <a:gd name="connsiteY17" fmla="*/ 160813 h 312318"/>
                    <a:gd name="connsiteX18" fmla="*/ 757528 w 909033"/>
                    <a:gd name="connsiteY18" fmla="*/ 312319 h 312318"/>
                    <a:gd name="connsiteX19" fmla="*/ 707026 w 909033"/>
                    <a:gd name="connsiteY19" fmla="*/ 312319 h 312318"/>
                    <a:gd name="connsiteX20" fmla="*/ 707026 w 909033"/>
                    <a:gd name="connsiteY20" fmla="*/ 160813 h 312318"/>
                    <a:gd name="connsiteX21" fmla="*/ 757528 w 909033"/>
                    <a:gd name="connsiteY21" fmla="*/ 160813 h 312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09033" h="312318">
                      <a:moveTo>
                        <a:pt x="353513" y="186064"/>
                      </a:moveTo>
                      <a:cubicBezTo>
                        <a:pt x="409295" y="186064"/>
                        <a:pt x="454517" y="140845"/>
                        <a:pt x="454517" y="85060"/>
                      </a:cubicBezTo>
                      <a:cubicBezTo>
                        <a:pt x="454517" y="140845"/>
                        <a:pt x="499739" y="186064"/>
                        <a:pt x="555521" y="186064"/>
                      </a:cubicBezTo>
                      <a:cubicBezTo>
                        <a:pt x="611303" y="186064"/>
                        <a:pt x="656524" y="140845"/>
                        <a:pt x="656524" y="85060"/>
                      </a:cubicBezTo>
                      <a:cubicBezTo>
                        <a:pt x="656524" y="49345"/>
                        <a:pt x="637988" y="17961"/>
                        <a:pt x="610010" y="0"/>
                      </a:cubicBezTo>
                      <a:cubicBezTo>
                        <a:pt x="753847" y="26902"/>
                        <a:pt x="909034" y="88151"/>
                        <a:pt x="909034" y="186064"/>
                      </a:cubicBezTo>
                      <a:lnTo>
                        <a:pt x="909034" y="312319"/>
                      </a:lnTo>
                      <a:lnTo>
                        <a:pt x="0" y="312319"/>
                      </a:lnTo>
                      <a:lnTo>
                        <a:pt x="0" y="186064"/>
                      </a:lnTo>
                      <a:cubicBezTo>
                        <a:pt x="0" y="88151"/>
                        <a:pt x="155187" y="26902"/>
                        <a:pt x="299024" y="0"/>
                      </a:cubicBezTo>
                      <a:cubicBezTo>
                        <a:pt x="271046" y="17961"/>
                        <a:pt x="252509" y="49345"/>
                        <a:pt x="252509" y="85060"/>
                      </a:cubicBezTo>
                      <a:cubicBezTo>
                        <a:pt x="252509" y="140845"/>
                        <a:pt x="297731" y="186064"/>
                        <a:pt x="353513" y="186064"/>
                      </a:cubicBezTo>
                      <a:close/>
                      <a:moveTo>
                        <a:pt x="202008" y="312319"/>
                      </a:moveTo>
                      <a:lnTo>
                        <a:pt x="202008" y="160813"/>
                      </a:lnTo>
                      <a:lnTo>
                        <a:pt x="151506" y="160813"/>
                      </a:lnTo>
                      <a:lnTo>
                        <a:pt x="151506" y="312319"/>
                      </a:lnTo>
                      <a:lnTo>
                        <a:pt x="202008" y="312319"/>
                      </a:lnTo>
                      <a:close/>
                      <a:moveTo>
                        <a:pt x="757528" y="160813"/>
                      </a:moveTo>
                      <a:lnTo>
                        <a:pt x="757528" y="312319"/>
                      </a:lnTo>
                      <a:lnTo>
                        <a:pt x="707026" y="312319"/>
                      </a:lnTo>
                      <a:lnTo>
                        <a:pt x="707026" y="160813"/>
                      </a:lnTo>
                      <a:lnTo>
                        <a:pt x="757528" y="160813"/>
                      </a:lnTo>
                      <a:close/>
                    </a:path>
                  </a:pathLst>
                </a:custGeom>
                <a:grpFill/>
                <a:ln w="25202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" name="任意多边形: 形状 7">
                  <a:extLst>
                    <a:ext uri="{FF2B5EF4-FFF2-40B4-BE49-F238E27FC236}">
                      <a16:creationId xmlns:a16="http://schemas.microsoft.com/office/drawing/2014/main" id="{D3CF47CE-D099-4F83-9DC0-75A3BD6C28E7}"/>
                    </a:ext>
                  </a:extLst>
                </p:cNvPr>
                <p:cNvSpPr/>
                <p:nvPr/>
              </p:nvSpPr>
              <p:spPr>
                <a:xfrm>
                  <a:off x="5920745" y="3761161"/>
                  <a:ext cx="350508" cy="140594"/>
                </a:xfrm>
                <a:custGeom>
                  <a:avLst/>
                  <a:gdLst>
                    <a:gd name="connsiteX0" fmla="*/ 0 w 350508"/>
                    <a:gd name="connsiteY0" fmla="*/ 8934 h 140594"/>
                    <a:gd name="connsiteX1" fmla="*/ 175254 w 350508"/>
                    <a:gd name="connsiteY1" fmla="*/ 140595 h 140594"/>
                    <a:gd name="connsiteX2" fmla="*/ 350508 w 350508"/>
                    <a:gd name="connsiteY2" fmla="*/ 8934 h 140594"/>
                    <a:gd name="connsiteX3" fmla="*/ 301486 w 350508"/>
                    <a:gd name="connsiteY3" fmla="*/ 0 h 140594"/>
                    <a:gd name="connsiteX4" fmla="*/ 301509 w 350508"/>
                    <a:gd name="connsiteY4" fmla="*/ 1715 h 140594"/>
                    <a:gd name="connsiteX5" fmla="*/ 175567 w 350508"/>
                    <a:gd name="connsiteY5" fmla="*/ 90093 h 140594"/>
                    <a:gd name="connsiteX6" fmla="*/ 175254 w 350508"/>
                    <a:gd name="connsiteY6" fmla="*/ 90093 h 140594"/>
                    <a:gd name="connsiteX7" fmla="*/ 174941 w 350508"/>
                    <a:gd name="connsiteY7" fmla="*/ 90093 h 140594"/>
                    <a:gd name="connsiteX8" fmla="*/ 48999 w 350508"/>
                    <a:gd name="connsiteY8" fmla="*/ 1715 h 140594"/>
                    <a:gd name="connsiteX9" fmla="*/ 49022 w 350508"/>
                    <a:gd name="connsiteY9" fmla="*/ 0 h 140594"/>
                    <a:gd name="connsiteX10" fmla="*/ 0 w 350508"/>
                    <a:gd name="connsiteY10" fmla="*/ 8934 h 140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50508" h="140594">
                      <a:moveTo>
                        <a:pt x="0" y="8934"/>
                      </a:moveTo>
                      <a:cubicBezTo>
                        <a:pt x="11340" y="83230"/>
                        <a:pt x="85482" y="140595"/>
                        <a:pt x="175254" y="140595"/>
                      </a:cubicBezTo>
                      <a:cubicBezTo>
                        <a:pt x="265026" y="140595"/>
                        <a:pt x="339168" y="83230"/>
                        <a:pt x="350508" y="8934"/>
                      </a:cubicBezTo>
                      <a:cubicBezTo>
                        <a:pt x="334037" y="5510"/>
                        <a:pt x="317614" y="2533"/>
                        <a:pt x="301486" y="0"/>
                      </a:cubicBezTo>
                      <a:cubicBezTo>
                        <a:pt x="301501" y="571"/>
                        <a:pt x="301509" y="1141"/>
                        <a:pt x="301509" y="1715"/>
                      </a:cubicBezTo>
                      <a:cubicBezTo>
                        <a:pt x="301509" y="50451"/>
                        <a:pt x="245151" y="89974"/>
                        <a:pt x="175567" y="90093"/>
                      </a:cubicBezTo>
                      <a:lnTo>
                        <a:pt x="175254" y="90093"/>
                      </a:lnTo>
                      <a:lnTo>
                        <a:pt x="174941" y="90093"/>
                      </a:lnTo>
                      <a:cubicBezTo>
                        <a:pt x="105357" y="89974"/>
                        <a:pt x="48999" y="50451"/>
                        <a:pt x="48999" y="1715"/>
                      </a:cubicBezTo>
                      <a:cubicBezTo>
                        <a:pt x="48999" y="1141"/>
                        <a:pt x="49007" y="571"/>
                        <a:pt x="49022" y="0"/>
                      </a:cubicBezTo>
                      <a:cubicBezTo>
                        <a:pt x="32894" y="2533"/>
                        <a:pt x="16471" y="5510"/>
                        <a:pt x="0" y="8934"/>
                      </a:cubicBezTo>
                      <a:close/>
                    </a:path>
                  </a:pathLst>
                </a:custGeom>
                <a:grpFill/>
                <a:ln w="25202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A7283F3-DE28-4759-AE46-455A2A337045}"/>
                  </a:ext>
                </a:extLst>
              </p:cNvPr>
              <p:cNvSpPr txBox="1"/>
              <p:nvPr/>
            </p:nvSpPr>
            <p:spPr>
              <a:xfrm>
                <a:off x="5391075" y="4132012"/>
                <a:ext cx="1453962" cy="33855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600" cap="all" dirty="0">
                    <a:solidFill>
                      <a:schemeClr val="bg1">
                        <a:lumMod val="95000"/>
                      </a:schemeClr>
                    </a:solidFill>
                    <a:latin typeface="OPPOSans M" panose="00020600040101010101" pitchFamily="18" charset="-122"/>
                    <a:ea typeface="OPPOSans M" panose="00020600040101010101" pitchFamily="18" charset="-122"/>
                    <a:cs typeface="OPPOSans M" panose="00020600040101010101" pitchFamily="18" charset="-122"/>
                  </a:rPr>
                  <a:t>reflection</a:t>
                </a: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7295B0C-BA8B-4FDE-81A9-2A7A6360DBDC}"/>
              </a:ext>
            </a:extLst>
          </p:cNvPr>
          <p:cNvGrpSpPr/>
          <p:nvPr/>
        </p:nvGrpSpPr>
        <p:grpSpPr>
          <a:xfrm>
            <a:off x="192535" y="478453"/>
            <a:ext cx="3870274" cy="584775"/>
            <a:chOff x="192535" y="478453"/>
            <a:chExt cx="3870274" cy="584775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31D118CD-FA2E-4141-AE85-F6507864A1FB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9723F8AB-2C84-43CA-BE63-341283F53791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EC6D0C5-858B-47FF-8906-1DD2C1645742}"/>
                </a:ext>
              </a:extLst>
            </p:cNvPr>
            <p:cNvSpPr txBox="1"/>
            <p:nvPr/>
          </p:nvSpPr>
          <p:spPr>
            <a:xfrm>
              <a:off x="192535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工作反思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1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FA05D9AF-84E8-40D5-AF66-55AB1317A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33C6B582-3C68-439A-BD8E-E84EA08C7E07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8E3EE97A-85D3-4F5F-8FBC-A46FE2252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176" name="矩形: 对角圆角 175">
            <a:extLst>
              <a:ext uri="{FF2B5EF4-FFF2-40B4-BE49-F238E27FC236}">
                <a16:creationId xmlns:a16="http://schemas.microsoft.com/office/drawing/2014/main" id="{16FFCFE4-6EB6-4CAA-965C-A1422B350966}"/>
              </a:ext>
            </a:extLst>
          </p:cNvPr>
          <p:cNvSpPr/>
          <p:nvPr/>
        </p:nvSpPr>
        <p:spPr>
          <a:xfrm>
            <a:off x="767114" y="1726791"/>
            <a:ext cx="10658123" cy="4581151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73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3000">
                  <a:srgbClr val="026AFF"/>
                </a:gs>
                <a:gs pos="100000">
                  <a:srgbClr val="026AFF">
                    <a:alpha val="59000"/>
                  </a:srgbClr>
                </a:gs>
              </a:gsLst>
              <a:lin ang="5400000" scaled="1"/>
            </a:gradFill>
          </a:ln>
          <a:effectLst/>
          <a:scene3d>
            <a:camera prst="perspectiveLeft">
              <a:rot lat="0" lon="0" rev="0"/>
            </a:camera>
            <a:lightRig rig="contrasting" dir="t"/>
          </a:scene3d>
          <a:sp3d extrusionH="127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5A65A8EB-0EDC-4D39-A4E9-015D04BA0DDB}"/>
              </a:ext>
            </a:extLst>
          </p:cNvPr>
          <p:cNvSpPr/>
          <p:nvPr/>
        </p:nvSpPr>
        <p:spPr>
          <a:xfrm>
            <a:off x="10341534" y="5361470"/>
            <a:ext cx="1850467" cy="1496531"/>
          </a:xfrm>
          <a:custGeom>
            <a:avLst/>
            <a:gdLst>
              <a:gd name="connsiteX0" fmla="*/ 1719383 w 1850467"/>
              <a:gd name="connsiteY0" fmla="*/ 0 h 1496531"/>
              <a:gd name="connsiteX1" fmla="*/ 1850467 w 1850467"/>
              <a:gd name="connsiteY1" fmla="*/ 6552 h 1496531"/>
              <a:gd name="connsiteX2" fmla="*/ 1850467 w 1850467"/>
              <a:gd name="connsiteY2" fmla="*/ 1496531 h 1496531"/>
              <a:gd name="connsiteX3" fmla="*/ 0 w 1850467"/>
              <a:gd name="connsiteY3" fmla="*/ 1496531 h 1496531"/>
              <a:gd name="connsiteX4" fmla="*/ 19286 w 1850467"/>
              <a:gd name="connsiteY4" fmla="*/ 1371454 h 1496531"/>
              <a:gd name="connsiteX5" fmla="*/ 1719383 w 1850467"/>
              <a:gd name="connsiteY5" fmla="*/ 0 h 149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0467" h="1496531">
                <a:moveTo>
                  <a:pt x="1719383" y="0"/>
                </a:moveTo>
                <a:lnTo>
                  <a:pt x="1850467" y="6552"/>
                </a:lnTo>
                <a:lnTo>
                  <a:pt x="1850467" y="1496531"/>
                </a:lnTo>
                <a:lnTo>
                  <a:pt x="0" y="1496531"/>
                </a:lnTo>
                <a:lnTo>
                  <a:pt x="19286" y="1371454"/>
                </a:lnTo>
                <a:cubicBezTo>
                  <a:pt x="181101" y="588767"/>
                  <a:pt x="880775" y="0"/>
                  <a:pt x="1719383" y="0"/>
                </a:cubicBezTo>
                <a:close/>
              </a:path>
            </a:pathLst>
          </a:custGeom>
          <a:gradFill flip="none" rotWithShape="1">
            <a:gsLst>
              <a:gs pos="15000">
                <a:schemeClr val="accent1">
                  <a:lumMod val="40000"/>
                  <a:lumOff val="60000"/>
                </a:schemeClr>
              </a:gs>
              <a:gs pos="74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42900" dist="469900" dir="5400000" sx="73000" sy="73000" algn="t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lt"/>
              <a:ea typeface="+mj-ea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E15F85F2-17EF-49FA-B11C-5DBB25877831}"/>
              </a:ext>
            </a:extLst>
          </p:cNvPr>
          <p:cNvSpPr txBox="1"/>
          <p:nvPr/>
        </p:nvSpPr>
        <p:spPr>
          <a:xfrm>
            <a:off x="6815774" y="2991984"/>
            <a:ext cx="4427852" cy="690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利用碎片时间学习</a:t>
            </a:r>
          </a:p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使用思维导图进行会议记录和开展头脑风暴</a:t>
            </a: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6187E26A-38E7-49E3-BB76-0DA0B2926527}"/>
              </a:ext>
            </a:extLst>
          </p:cNvPr>
          <p:cNvSpPr txBox="1"/>
          <p:nvPr/>
        </p:nvSpPr>
        <p:spPr>
          <a:xfrm>
            <a:off x="6590691" y="2099427"/>
            <a:ext cx="673582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  <a:endParaRPr lang="zh-CN" altLang="en-US" sz="6000" b="1" i="1" dirty="0">
              <a:ln w="22225">
                <a:noFill/>
              </a:ln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866A2F19-CC40-4082-A7EE-C52BBBE17535}"/>
              </a:ext>
            </a:extLst>
          </p:cNvPr>
          <p:cNvSpPr txBox="1"/>
          <p:nvPr/>
        </p:nvSpPr>
        <p:spPr>
          <a:xfrm>
            <a:off x="7112877" y="2099427"/>
            <a:ext cx="10203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100000"/>
                        </a:schemeClr>
                      </a:gs>
                      <a:gs pos="100000">
                        <a:schemeClr val="accent2">
                          <a:lumMod val="100000"/>
                          <a:alpha val="55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2</a:t>
            </a:r>
            <a:r>
              <a:rPr lang="en-US" altLang="zh-CN" sz="6000" b="1" i="1" dirty="0">
                <a:ln w="22225">
                  <a:noFill/>
                </a:ln>
                <a:solidFill>
                  <a:schemeClr val="accent1"/>
                </a:soli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6000" b="1" i="1" dirty="0">
              <a:ln w="22225">
                <a:noFill/>
              </a:ln>
              <a:solidFill>
                <a:schemeClr val="accent1"/>
              </a:soli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90" name="图片 189" descr="黑暗中的灯光&#10;&#10;描述已自动生成">
            <a:extLst>
              <a:ext uri="{FF2B5EF4-FFF2-40B4-BE49-F238E27FC236}">
                <a16:creationId xmlns:a16="http://schemas.microsoft.com/office/drawing/2014/main" id="{049A56B7-55F9-4D44-892B-3CC57E9E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48" y="2537068"/>
            <a:ext cx="3470706" cy="756490"/>
          </a:xfrm>
          <a:prstGeom prst="rect">
            <a:avLst/>
          </a:prstGeom>
        </p:spPr>
      </p:pic>
      <p:sp>
        <p:nvSpPr>
          <p:cNvPr id="168" name="文本框 167">
            <a:extLst>
              <a:ext uri="{FF2B5EF4-FFF2-40B4-BE49-F238E27FC236}">
                <a16:creationId xmlns:a16="http://schemas.microsoft.com/office/drawing/2014/main" id="{1BB85CF5-A04A-47B6-A787-6C714B55EC58}"/>
              </a:ext>
            </a:extLst>
          </p:cNvPr>
          <p:cNvSpPr txBox="1"/>
          <p:nvPr/>
        </p:nvSpPr>
        <p:spPr>
          <a:xfrm>
            <a:off x="7947307" y="2548635"/>
            <a:ext cx="23580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提高创新意识</a:t>
            </a:r>
          </a:p>
        </p:txBody>
      </p:sp>
      <p:pic>
        <p:nvPicPr>
          <p:cNvPr id="187" name="图片 186" descr="黑暗中的灯光&#10;&#10;描述已自动生成">
            <a:extLst>
              <a:ext uri="{FF2B5EF4-FFF2-40B4-BE49-F238E27FC236}">
                <a16:creationId xmlns:a16="http://schemas.microsoft.com/office/drawing/2014/main" id="{E09E7A3A-8D78-4938-B9F9-3BF915058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48" y="4681522"/>
            <a:ext cx="3470706" cy="756490"/>
          </a:xfrm>
          <a:prstGeom prst="rect">
            <a:avLst/>
          </a:prstGeom>
        </p:spPr>
      </p:pic>
      <p:sp>
        <p:nvSpPr>
          <p:cNvPr id="175" name="文本框 174">
            <a:extLst>
              <a:ext uri="{FF2B5EF4-FFF2-40B4-BE49-F238E27FC236}">
                <a16:creationId xmlns:a16="http://schemas.microsoft.com/office/drawing/2014/main" id="{A84761FA-6D61-4B2B-A4ED-22890FF95DD5}"/>
              </a:ext>
            </a:extLst>
          </p:cNvPr>
          <p:cNvSpPr txBox="1"/>
          <p:nvPr/>
        </p:nvSpPr>
        <p:spPr>
          <a:xfrm>
            <a:off x="6841494" y="5217843"/>
            <a:ext cx="3870274" cy="690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集中精力，先处理眼前的工作</a:t>
            </a:r>
          </a:p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工作和时间都要为自己预留三分之一</a:t>
            </a: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9BC9E2BB-329D-4408-B318-CDBB6B78211C}"/>
              </a:ext>
            </a:extLst>
          </p:cNvPr>
          <p:cNvSpPr txBox="1"/>
          <p:nvPr/>
        </p:nvSpPr>
        <p:spPr>
          <a:xfrm>
            <a:off x="6590691" y="4226745"/>
            <a:ext cx="673582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  <a:endParaRPr lang="zh-CN" altLang="en-US" sz="6000" b="1" i="1" dirty="0">
              <a:ln w="22225">
                <a:noFill/>
              </a:ln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F916C6E5-9DE8-4053-9C07-8E6BB7D68B8C}"/>
              </a:ext>
            </a:extLst>
          </p:cNvPr>
          <p:cNvSpPr txBox="1"/>
          <p:nvPr/>
        </p:nvSpPr>
        <p:spPr>
          <a:xfrm>
            <a:off x="7112877" y="4226745"/>
            <a:ext cx="10203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100000"/>
                        </a:schemeClr>
                      </a:gs>
                      <a:gs pos="100000">
                        <a:schemeClr val="accent2">
                          <a:lumMod val="100000"/>
                          <a:alpha val="55000"/>
                        </a:schemeClr>
                      </a:gs>
                    </a:gsLst>
                    <a:lin ang="6000000" scaled="0"/>
                  </a:gradFill>
                </a:ln>
                <a:noFill/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4</a:t>
            </a:r>
            <a:r>
              <a:rPr lang="en-US" altLang="zh-CN" sz="6000" b="1" i="1" dirty="0">
                <a:ln w="22225">
                  <a:noFill/>
                </a:ln>
                <a:solidFill>
                  <a:schemeClr val="accent1"/>
                </a:soli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6000" b="1" i="1" dirty="0">
              <a:ln w="22225">
                <a:noFill/>
              </a:ln>
              <a:solidFill>
                <a:schemeClr val="accent1"/>
              </a:soli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8E71FDAE-7A13-4D1E-8A0D-0EBAB16CD13F}"/>
              </a:ext>
            </a:extLst>
          </p:cNvPr>
          <p:cNvSpPr txBox="1"/>
          <p:nvPr/>
        </p:nvSpPr>
        <p:spPr>
          <a:xfrm>
            <a:off x="7947307" y="4688056"/>
            <a:ext cx="23580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提升工作效率</a:t>
            </a: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4C360730-012F-42C8-915B-E99F9318A1D7}"/>
              </a:ext>
            </a:extLst>
          </p:cNvPr>
          <p:cNvSpPr txBox="1"/>
          <p:nvPr/>
        </p:nvSpPr>
        <p:spPr>
          <a:xfrm>
            <a:off x="1790932" y="2991984"/>
            <a:ext cx="3870274" cy="690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营造公平的团队氛围，明确团队制度</a:t>
            </a:r>
            <a:endParaRPr lang="en-US" altLang="zh-CN" dirty="0">
              <a:solidFill>
                <a:schemeClr val="accent3"/>
              </a:solidFill>
              <a:latin typeface="+mn-ea"/>
            </a:endParaRPr>
          </a:p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管理好团队情绪，学会授权和容忍</a:t>
            </a:r>
            <a:endParaRPr lang="en-US" altLang="zh-CN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70520EC9-0248-448D-BB0B-AA19BA4E6194}"/>
              </a:ext>
            </a:extLst>
          </p:cNvPr>
          <p:cNvSpPr txBox="1"/>
          <p:nvPr/>
        </p:nvSpPr>
        <p:spPr>
          <a:xfrm>
            <a:off x="1456792" y="2111953"/>
            <a:ext cx="673582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100000"/>
                        </a:schemeClr>
                      </a:gs>
                      <a:gs pos="100000">
                        <a:schemeClr val="accent2">
                          <a:lumMod val="100000"/>
                          <a:alpha val="55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  <a:endParaRPr lang="zh-CN" altLang="en-US" sz="6000" b="1" i="1" dirty="0">
              <a:ln w="22225">
                <a:gradFill>
                  <a:gsLst>
                    <a:gs pos="0">
                      <a:schemeClr val="accent1">
                        <a:lumMod val="100000"/>
                      </a:schemeClr>
                    </a:gs>
                    <a:gs pos="100000">
                      <a:schemeClr val="accent2">
                        <a:lumMod val="100000"/>
                        <a:alpha val="55000"/>
                      </a:schemeClr>
                    </a:gs>
                  </a:gsLst>
                  <a:lin ang="6000000" scaled="0"/>
                </a:gradFill>
              </a:ln>
              <a:noFill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F8B48051-D64A-4278-A390-2DCFD9271AE8}"/>
              </a:ext>
            </a:extLst>
          </p:cNvPr>
          <p:cNvSpPr txBox="1"/>
          <p:nvPr/>
        </p:nvSpPr>
        <p:spPr>
          <a:xfrm>
            <a:off x="2025870" y="2111953"/>
            <a:ext cx="10203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100000"/>
                        </a:schemeClr>
                      </a:gs>
                      <a:gs pos="100000">
                        <a:schemeClr val="accent2">
                          <a:lumMod val="100000"/>
                          <a:alpha val="55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1</a:t>
            </a:r>
            <a:r>
              <a:rPr lang="en-US" altLang="zh-CN" sz="6000" b="1" i="1" dirty="0">
                <a:ln w="22225">
                  <a:noFill/>
                </a:ln>
                <a:solidFill>
                  <a:schemeClr val="accent1"/>
                </a:soli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6000" b="1" i="1" dirty="0">
              <a:ln w="22225">
                <a:noFill/>
              </a:ln>
              <a:solidFill>
                <a:schemeClr val="accent1"/>
              </a:soli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92" name="图片 191" descr="黑暗中的灯光&#10;&#10;描述已自动生成">
            <a:extLst>
              <a:ext uri="{FF2B5EF4-FFF2-40B4-BE49-F238E27FC236}">
                <a16:creationId xmlns:a16="http://schemas.microsoft.com/office/drawing/2014/main" id="{E67F27FB-4442-4805-9E08-D93C2D739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57" y="2549768"/>
            <a:ext cx="3470706" cy="756490"/>
          </a:xfrm>
          <a:prstGeom prst="rect">
            <a:avLst/>
          </a:prstGeom>
        </p:spPr>
      </p:pic>
      <p:sp>
        <p:nvSpPr>
          <p:cNvPr id="165" name="文本框 164">
            <a:extLst>
              <a:ext uri="{FF2B5EF4-FFF2-40B4-BE49-F238E27FC236}">
                <a16:creationId xmlns:a16="http://schemas.microsoft.com/office/drawing/2014/main" id="{DA6EDF6E-7632-4C67-A410-3FCF70857A2B}"/>
              </a:ext>
            </a:extLst>
          </p:cNvPr>
          <p:cNvSpPr txBox="1"/>
          <p:nvPr/>
        </p:nvSpPr>
        <p:spPr>
          <a:xfrm>
            <a:off x="2711451" y="2566107"/>
            <a:ext cx="23580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加强团队管理</a:t>
            </a: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C02FDC8F-7D8C-4A89-AFFC-6571FC874E63}"/>
              </a:ext>
            </a:extLst>
          </p:cNvPr>
          <p:cNvSpPr txBox="1"/>
          <p:nvPr/>
        </p:nvSpPr>
        <p:spPr>
          <a:xfrm>
            <a:off x="1634176" y="5217843"/>
            <a:ext cx="3870274" cy="690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在互相尊重的前提下进行沟通</a:t>
            </a:r>
          </a:p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3"/>
                </a:solidFill>
                <a:latin typeface="+mn-ea"/>
              </a:rPr>
              <a:t>多换位思考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A8AE60B1-325F-4FA6-9633-BE799ECA366E}"/>
              </a:ext>
            </a:extLst>
          </p:cNvPr>
          <p:cNvSpPr txBox="1"/>
          <p:nvPr/>
        </p:nvSpPr>
        <p:spPr>
          <a:xfrm>
            <a:off x="1400470" y="4226745"/>
            <a:ext cx="673582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  <a:endParaRPr lang="zh-CN" altLang="en-US" sz="6000" b="1" i="1" dirty="0">
              <a:ln w="22225">
                <a:noFill/>
              </a:ln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E7D14BDD-067A-4DE9-A444-CA612BA77353}"/>
              </a:ext>
            </a:extLst>
          </p:cNvPr>
          <p:cNvSpPr txBox="1"/>
          <p:nvPr/>
        </p:nvSpPr>
        <p:spPr>
          <a:xfrm>
            <a:off x="1922656" y="4226745"/>
            <a:ext cx="1020337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b="1" i="1" dirty="0">
                <a:ln w="22225">
                  <a:gradFill>
                    <a:gsLst>
                      <a:gs pos="0">
                        <a:schemeClr val="accent1">
                          <a:lumMod val="100000"/>
                        </a:schemeClr>
                      </a:gs>
                      <a:gs pos="100000">
                        <a:schemeClr val="accent2">
                          <a:lumMod val="100000"/>
                          <a:alpha val="55000"/>
                        </a:schemeClr>
                      </a:gs>
                    </a:gsLst>
                    <a:lin ang="6000000" scaled="0"/>
                  </a:gradFill>
                </a:ln>
                <a:noFill/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3</a:t>
            </a:r>
            <a:r>
              <a:rPr lang="en-US" altLang="zh-CN" sz="6000" b="1" i="1" dirty="0">
                <a:ln w="22225">
                  <a:noFill/>
                </a:ln>
                <a:solidFill>
                  <a:schemeClr val="accent1"/>
                </a:soli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6000" b="1" i="1" dirty="0">
              <a:ln w="22225">
                <a:noFill/>
              </a:ln>
              <a:solidFill>
                <a:schemeClr val="accent1"/>
              </a:soli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93" name="图片 192" descr="黑暗中的灯光&#10;&#10;描述已自动生成">
            <a:extLst>
              <a:ext uri="{FF2B5EF4-FFF2-40B4-BE49-F238E27FC236}">
                <a16:creationId xmlns:a16="http://schemas.microsoft.com/office/drawing/2014/main" id="{59886CB9-64B8-4BF4-929C-6C3372C05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57" y="4673003"/>
            <a:ext cx="3470706" cy="756490"/>
          </a:xfrm>
          <a:prstGeom prst="rect">
            <a:avLst/>
          </a:prstGeom>
        </p:spPr>
      </p:pic>
      <p:sp>
        <p:nvSpPr>
          <p:cNvPr id="171" name="文本框 170">
            <a:extLst>
              <a:ext uri="{FF2B5EF4-FFF2-40B4-BE49-F238E27FC236}">
                <a16:creationId xmlns:a16="http://schemas.microsoft.com/office/drawing/2014/main" id="{8E7B2FCC-7ED0-41BE-B27C-5E29849AC2A6}"/>
              </a:ext>
            </a:extLst>
          </p:cNvPr>
          <p:cNvSpPr txBox="1"/>
          <p:nvPr/>
        </p:nvSpPr>
        <p:spPr>
          <a:xfrm>
            <a:off x="2711451" y="4682232"/>
            <a:ext cx="23580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改善沟通方式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6945920-39A5-4FE3-8FE7-B730FE8E466D}"/>
              </a:ext>
            </a:extLst>
          </p:cNvPr>
          <p:cNvGrpSpPr/>
          <p:nvPr/>
        </p:nvGrpSpPr>
        <p:grpSpPr>
          <a:xfrm>
            <a:off x="204258" y="478453"/>
            <a:ext cx="3870274" cy="584775"/>
            <a:chOff x="204258" y="478453"/>
            <a:chExt cx="3870274" cy="584775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B7C0BECD-5AEF-4C0A-98AE-3329471B8C60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00FF7CF8-7F0E-4F56-AA01-FBCE0B318C9E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04BDAE1C-CF50-400C-82AF-16588DADE7CF}"/>
                </a:ext>
              </a:extLst>
            </p:cNvPr>
            <p:cNvSpPr txBox="1"/>
            <p:nvPr/>
          </p:nvSpPr>
          <p:spPr>
            <a:xfrm>
              <a:off x="204258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工作改进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2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9B1658-E041-4293-94AB-4790A2D2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78F853F-2146-4862-96FC-AE62503FD482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旁门左道PPT出品">
            <a:extLst>
              <a:ext uri="{FF2B5EF4-FFF2-40B4-BE49-F238E27FC236}">
                <a16:creationId xmlns:a16="http://schemas.microsoft.com/office/drawing/2014/main" id="{50BC9016-BB15-4B25-87D0-3271C0404D74}"/>
              </a:ext>
            </a:extLst>
          </p:cNvPr>
          <p:cNvSpPr/>
          <p:nvPr/>
        </p:nvSpPr>
        <p:spPr>
          <a:xfrm>
            <a:off x="1464410" y="1238188"/>
            <a:ext cx="648356" cy="648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49000">
                <a:schemeClr val="accent1">
                  <a:alpha val="4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EBBE409-07DB-40C9-9ABA-81FA576E4C77}"/>
              </a:ext>
            </a:extLst>
          </p:cNvPr>
          <p:cNvSpPr/>
          <p:nvPr/>
        </p:nvSpPr>
        <p:spPr>
          <a:xfrm>
            <a:off x="9926983" y="340694"/>
            <a:ext cx="557586" cy="55758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7C44E6C-4462-4283-BF74-68995298BE24}"/>
              </a:ext>
            </a:extLst>
          </p:cNvPr>
          <p:cNvSpPr/>
          <p:nvPr/>
        </p:nvSpPr>
        <p:spPr>
          <a:xfrm>
            <a:off x="9292827" y="5292102"/>
            <a:ext cx="1735102" cy="173510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A2548DA-BE00-499A-954A-5855235C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89" y="2798943"/>
            <a:ext cx="835688" cy="895673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46E6229-3359-45C0-82DC-67CBDDC9EC5D}"/>
              </a:ext>
            </a:extLst>
          </p:cNvPr>
          <p:cNvCxnSpPr>
            <a:cxnSpLocks/>
          </p:cNvCxnSpPr>
          <p:nvPr/>
        </p:nvCxnSpPr>
        <p:spPr>
          <a:xfrm>
            <a:off x="4892165" y="2441121"/>
            <a:ext cx="0" cy="190800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867AE63E-0C97-47BB-B98F-D74BE035C537}"/>
              </a:ext>
            </a:extLst>
          </p:cNvPr>
          <p:cNvSpPr txBox="1"/>
          <p:nvPr/>
        </p:nvSpPr>
        <p:spPr>
          <a:xfrm>
            <a:off x="5391249" y="4047307"/>
            <a:ext cx="453573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Planning and Outlook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35258B-B559-4E60-9D9A-647547A0C060}"/>
              </a:ext>
            </a:extLst>
          </p:cNvPr>
          <p:cNvSpPr txBox="1"/>
          <p:nvPr/>
        </p:nvSpPr>
        <p:spPr>
          <a:xfrm>
            <a:off x="5358591" y="2283117"/>
            <a:ext cx="4701585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PART/FOUR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E3404ED-A557-4585-AC4E-83BA78F606E0}"/>
              </a:ext>
            </a:extLst>
          </p:cNvPr>
          <p:cNvSpPr txBox="1"/>
          <p:nvPr/>
        </p:nvSpPr>
        <p:spPr>
          <a:xfrm>
            <a:off x="1931858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0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36D7E2E-EFA1-4DD7-961E-FA520C7DD103}"/>
              </a:ext>
            </a:extLst>
          </p:cNvPr>
          <p:cNvSpPr txBox="1"/>
          <p:nvPr/>
        </p:nvSpPr>
        <p:spPr>
          <a:xfrm>
            <a:off x="3306475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4</a:t>
            </a: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3986E3B9-8A73-4796-B829-2B5D908CE4BF}"/>
              </a:ext>
            </a:extLst>
          </p:cNvPr>
          <p:cNvSpPr txBox="1"/>
          <p:nvPr/>
        </p:nvSpPr>
        <p:spPr>
          <a:xfrm>
            <a:off x="5358591" y="3123648"/>
            <a:ext cx="5316497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spc="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工作规划与展望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89EFB41-F022-466B-A8DD-911E54A50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7661B42C-CF92-49C5-8BC1-3383E7A63A4B}"/>
              </a:ext>
            </a:extLst>
          </p:cNvPr>
          <p:cNvGrpSpPr/>
          <p:nvPr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31" name="矩形 48">
              <a:extLst>
                <a:ext uri="{FF2B5EF4-FFF2-40B4-BE49-F238E27FC236}">
                  <a16:creationId xmlns:a16="http://schemas.microsoft.com/office/drawing/2014/main" id="{0CE95777-FEDD-4EA9-9F6C-DC6E4CDEF305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9">
              <a:extLst>
                <a:ext uri="{FF2B5EF4-FFF2-40B4-BE49-F238E27FC236}">
                  <a16:creationId xmlns:a16="http://schemas.microsoft.com/office/drawing/2014/main" id="{1CCDB7F9-D9BB-4CE1-B2A8-D5FF0C432358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9701FEF-B0CD-4295-903F-D3327F03E79A}"/>
              </a:ext>
            </a:extLst>
          </p:cNvPr>
          <p:cNvGrpSpPr/>
          <p:nvPr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C887B76-1CB9-4D3C-A8FD-20BFC614504A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AC06274-4F91-4133-B2FB-590E3DBC5B91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825E4E98-737D-451E-825B-342F87DF9FB5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77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09D3463B-354E-4483-9871-0E86278A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38572BB2-905F-4AA7-B1D6-0BC8A5ABF454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DFAFC6D-8C16-473D-90EC-517D18A36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140" name="文本框 139">
            <a:extLst>
              <a:ext uri="{FF2B5EF4-FFF2-40B4-BE49-F238E27FC236}">
                <a16:creationId xmlns:a16="http://schemas.microsoft.com/office/drawing/2014/main" id="{91A48AC1-497A-4498-8C1F-AB7F94FD366C}"/>
              </a:ext>
            </a:extLst>
          </p:cNvPr>
          <p:cNvSpPr txBox="1"/>
          <p:nvPr/>
        </p:nvSpPr>
        <p:spPr>
          <a:xfrm>
            <a:off x="660402" y="2240157"/>
            <a:ext cx="1020337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 i="1" dirty="0">
                <a:ln w="22225">
                  <a:gradFill>
                    <a:gsLst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01</a:t>
            </a:r>
            <a:r>
              <a:rPr lang="en-US" altLang="zh-CN" sz="4400" b="1" i="1" dirty="0">
                <a:ln w="22225">
                  <a:noFill/>
                </a:ln>
                <a:gradFill>
                  <a:gsLst>
                    <a:gs pos="0">
                      <a:schemeClr val="accent5">
                        <a:lumMod val="30000"/>
                        <a:lumOff val="70000"/>
                      </a:schemeClr>
                    </a:gs>
                    <a:gs pos="68000">
                      <a:schemeClr val="accent2">
                        <a:lumMod val="100000"/>
                        <a:alpha val="56000"/>
                      </a:schemeClr>
                    </a:gs>
                  </a:gsLst>
                  <a:lin ang="6000000" scaled="0"/>
                </a:gra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4400" b="1" i="1" dirty="0">
              <a:ln w="22225">
                <a:noFill/>
              </a:ln>
              <a:gradFill>
                <a:gsLst>
                  <a:gs pos="0">
                    <a:schemeClr val="accent5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BCD748A0-A8AB-411B-B4D7-E3426C522524}"/>
              </a:ext>
            </a:extLst>
          </p:cNvPr>
          <p:cNvSpPr txBox="1"/>
          <p:nvPr/>
        </p:nvSpPr>
        <p:spPr>
          <a:xfrm>
            <a:off x="660405" y="3124570"/>
            <a:ext cx="19456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defRPr/>
            </a:pPr>
            <a:r>
              <a:rPr lang="zh-CN" altLang="en-US" sz="20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完成营销任务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4AC28626-274F-40A6-A6DE-BB9DA220C0B1}"/>
              </a:ext>
            </a:extLst>
          </p:cNvPr>
          <p:cNvSpPr/>
          <p:nvPr/>
        </p:nvSpPr>
        <p:spPr>
          <a:xfrm flipH="1">
            <a:off x="660400" y="3450214"/>
            <a:ext cx="1945637" cy="169289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合理运用多样广告投放模式，塑造微软品牌扩大营销</a:t>
            </a:r>
          </a:p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按季度实行营销任务分解，确保营销任务兑现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F4A79DF-AEEF-4380-818E-F862060650FE}"/>
              </a:ext>
            </a:extLst>
          </p:cNvPr>
          <p:cNvSpPr txBox="1"/>
          <p:nvPr/>
        </p:nvSpPr>
        <p:spPr>
          <a:xfrm>
            <a:off x="2891790" y="1605979"/>
            <a:ext cx="1171019" cy="769441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4400" b="1" i="1" dirty="0">
                <a:ln w="22225">
                  <a:gradFill>
                    <a:gsLst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02</a:t>
            </a:r>
            <a:r>
              <a:rPr lang="en-US" altLang="zh-CN" sz="4400" b="1" i="1" dirty="0">
                <a:ln w="22225">
                  <a:noFill/>
                </a:ln>
                <a:gradFill>
                  <a:gsLst>
                    <a:gs pos="0">
                      <a:schemeClr val="accent5">
                        <a:lumMod val="30000"/>
                        <a:lumOff val="70000"/>
                      </a:schemeClr>
                    </a:gs>
                    <a:gs pos="68000">
                      <a:schemeClr val="accent2">
                        <a:lumMod val="100000"/>
                        <a:alpha val="56000"/>
                      </a:schemeClr>
                    </a:gs>
                  </a:gsLst>
                  <a:lin ang="6000000" scaled="0"/>
                </a:gra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4400" b="1" i="1" dirty="0">
              <a:ln w="22225">
                <a:noFill/>
              </a:ln>
              <a:gradFill>
                <a:gsLst>
                  <a:gs pos="0">
                    <a:schemeClr val="accent5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3B5D6336-1E86-4011-8D28-1BAC32944356}"/>
              </a:ext>
            </a:extLst>
          </p:cNvPr>
          <p:cNvSpPr txBox="1"/>
          <p:nvPr/>
        </p:nvSpPr>
        <p:spPr>
          <a:xfrm>
            <a:off x="2891793" y="2466008"/>
            <a:ext cx="19456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buSzPct val="25000"/>
              <a:defRPr/>
            </a:pPr>
            <a:r>
              <a:rPr lang="zh-CN" altLang="en-US" sz="20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完善激励机制</a:t>
            </a: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5C9F5946-047B-474E-87E9-9AE33444A018}"/>
              </a:ext>
            </a:extLst>
          </p:cNvPr>
          <p:cNvSpPr/>
          <p:nvPr/>
        </p:nvSpPr>
        <p:spPr>
          <a:xfrm flipH="1">
            <a:off x="2891788" y="2998916"/>
            <a:ext cx="1945637" cy="169289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季度调整营销人员薪酬结构</a:t>
            </a:r>
            <a:endParaRPr lang="en-US" altLang="zh-CN" sz="1400" dirty="0">
              <a:solidFill>
                <a:schemeClr val="accent3"/>
              </a:solidFill>
            </a:endParaRPr>
          </a:p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对营销顾问进行季度</a:t>
            </a:r>
            <a:r>
              <a:rPr lang="en-US" altLang="zh-CN" sz="1400" dirty="0">
                <a:solidFill>
                  <a:schemeClr val="accent3"/>
                </a:solidFill>
              </a:rPr>
              <a:t>KPI</a:t>
            </a:r>
            <a:r>
              <a:rPr lang="zh-CN" altLang="en-US" sz="1400" dirty="0">
                <a:solidFill>
                  <a:schemeClr val="accent3"/>
                </a:solidFill>
              </a:rPr>
              <a:t>考核，优秀者可在日后内部晋升享有优先权</a:t>
            </a: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C28B066B-355B-4F44-9254-7C967DD32AE7}"/>
              </a:ext>
            </a:extLst>
          </p:cNvPr>
          <p:cNvSpPr txBox="1"/>
          <p:nvPr/>
        </p:nvSpPr>
        <p:spPr>
          <a:xfrm>
            <a:off x="7354566" y="1605979"/>
            <a:ext cx="1171019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 i="1" dirty="0">
                <a:ln w="22225">
                  <a:gradFill>
                    <a:gsLst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04</a:t>
            </a:r>
            <a:r>
              <a:rPr lang="en-US" altLang="zh-CN" sz="4400" b="1" i="1" dirty="0">
                <a:ln w="22225">
                  <a:noFill/>
                </a:ln>
                <a:gradFill>
                  <a:gsLst>
                    <a:gs pos="0">
                      <a:schemeClr val="accent5">
                        <a:lumMod val="30000"/>
                        <a:lumOff val="70000"/>
                      </a:schemeClr>
                    </a:gs>
                    <a:gs pos="68000">
                      <a:schemeClr val="accent2">
                        <a:lumMod val="100000"/>
                        <a:alpha val="56000"/>
                      </a:schemeClr>
                    </a:gs>
                  </a:gsLst>
                  <a:lin ang="6000000" scaled="0"/>
                </a:gra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4400" b="1" i="1" dirty="0">
              <a:ln w="22225">
                <a:noFill/>
              </a:ln>
              <a:gradFill>
                <a:gsLst>
                  <a:gs pos="0">
                    <a:schemeClr val="accent5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5C227AE7-4D5D-4481-9202-31173F88C96E}"/>
              </a:ext>
            </a:extLst>
          </p:cNvPr>
          <p:cNvSpPr txBox="1"/>
          <p:nvPr/>
        </p:nvSpPr>
        <p:spPr>
          <a:xfrm>
            <a:off x="7354569" y="2466008"/>
            <a:ext cx="19456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buSzPct val="25000"/>
              <a:defRPr/>
            </a:pPr>
            <a:r>
              <a:rPr lang="zh-CN" altLang="en-US" sz="20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引进优秀人才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EC115C5C-27D3-4C53-9AD6-E343BCA04475}"/>
              </a:ext>
            </a:extLst>
          </p:cNvPr>
          <p:cNvSpPr/>
          <p:nvPr/>
        </p:nvSpPr>
        <p:spPr>
          <a:xfrm flipH="1">
            <a:off x="7354564" y="2998916"/>
            <a:ext cx="1945637" cy="169289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协助人力资源部完善销售部营销人员招聘条件</a:t>
            </a:r>
          </a:p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建立营销专业人才库，以满足微软公司对营销岗位需要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6FE58B50-E308-437E-A11C-C473E2637D9A}"/>
              </a:ext>
            </a:extLst>
          </p:cNvPr>
          <p:cNvSpPr txBox="1"/>
          <p:nvPr/>
        </p:nvSpPr>
        <p:spPr>
          <a:xfrm>
            <a:off x="9585954" y="2240157"/>
            <a:ext cx="1171019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 i="1" dirty="0">
                <a:ln w="22225">
                  <a:gradFill>
                    <a:gsLst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05</a:t>
            </a:r>
            <a:r>
              <a:rPr lang="en-US" altLang="zh-CN" sz="4400" b="1" i="1" dirty="0">
                <a:ln w="22225">
                  <a:noFill/>
                </a:ln>
                <a:gradFill>
                  <a:gsLst>
                    <a:gs pos="0">
                      <a:schemeClr val="accent5">
                        <a:lumMod val="30000"/>
                        <a:lumOff val="70000"/>
                      </a:schemeClr>
                    </a:gs>
                    <a:gs pos="68000">
                      <a:schemeClr val="accent2">
                        <a:lumMod val="100000"/>
                        <a:alpha val="56000"/>
                      </a:schemeClr>
                    </a:gs>
                  </a:gsLst>
                  <a:lin ang="6000000" scaled="0"/>
                </a:gra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4400" b="1" i="1" dirty="0">
              <a:ln w="22225">
                <a:noFill/>
              </a:ln>
              <a:gradFill>
                <a:gsLst>
                  <a:gs pos="0">
                    <a:schemeClr val="accent5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8771FD41-E7D6-429C-A495-357B21538FA9}"/>
              </a:ext>
            </a:extLst>
          </p:cNvPr>
          <p:cNvSpPr txBox="1"/>
          <p:nvPr/>
        </p:nvSpPr>
        <p:spPr>
          <a:xfrm>
            <a:off x="9585957" y="3124570"/>
            <a:ext cx="19456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buSzPct val="25000"/>
              <a:defRPr/>
            </a:pPr>
            <a:r>
              <a:rPr lang="zh-CN" altLang="en-US" sz="20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提高业务技能</a:t>
            </a: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11EA81F7-7292-4EF5-BC14-9851163A317E}"/>
              </a:ext>
            </a:extLst>
          </p:cNvPr>
          <p:cNvSpPr/>
          <p:nvPr/>
        </p:nvSpPr>
        <p:spPr>
          <a:xfrm flipH="1">
            <a:off x="9585952" y="3450214"/>
            <a:ext cx="1945637" cy="169289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制定切实可行的员工培训工作计划，并逐季度予以实施</a:t>
            </a:r>
            <a:endParaRPr lang="en-US" altLang="zh-CN" sz="1400" dirty="0">
              <a:solidFill>
                <a:schemeClr val="accent3"/>
              </a:solidFill>
            </a:endParaRPr>
          </a:p>
          <a:p>
            <a:pPr marL="285750" indent="-285750" algn="just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推行营销人员末尾淘汰制，以提高微软公司市场竞争力</a:t>
            </a:r>
          </a:p>
        </p:txBody>
      </p:sp>
      <p:sp>
        <p:nvSpPr>
          <p:cNvPr id="197" name="椭圆 196">
            <a:extLst>
              <a:ext uri="{FF2B5EF4-FFF2-40B4-BE49-F238E27FC236}">
                <a16:creationId xmlns:a16="http://schemas.microsoft.com/office/drawing/2014/main" id="{2BA96AA6-D0C0-4085-ADD6-2E4FCB41E864}"/>
              </a:ext>
            </a:extLst>
          </p:cNvPr>
          <p:cNvSpPr/>
          <p:nvPr/>
        </p:nvSpPr>
        <p:spPr>
          <a:xfrm>
            <a:off x="-407030" y="4515099"/>
            <a:ext cx="13006060" cy="2248046"/>
          </a:xfrm>
          <a:prstGeom prst="ellipse">
            <a:avLst/>
          </a:prstGeom>
          <a:gradFill>
            <a:gsLst>
              <a:gs pos="30000">
                <a:schemeClr val="accent1"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5400000" scaled="1"/>
          </a:gradFill>
          <a:ln w="25400" cap="rnd">
            <a:gradFill>
              <a:gsLst>
                <a:gs pos="39000">
                  <a:schemeClr val="accent1">
                    <a:alpha val="0"/>
                  </a:schemeClr>
                </a:gs>
                <a:gs pos="100000">
                  <a:schemeClr val="accent1">
                    <a:alpha val="25000"/>
                  </a:schemeClr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8" name="椭圆 197">
            <a:extLst>
              <a:ext uri="{FF2B5EF4-FFF2-40B4-BE49-F238E27FC236}">
                <a16:creationId xmlns:a16="http://schemas.microsoft.com/office/drawing/2014/main" id="{512C74CA-57DB-4F5D-9E73-44890BB1DB87}"/>
              </a:ext>
            </a:extLst>
          </p:cNvPr>
          <p:cNvSpPr/>
          <p:nvPr/>
        </p:nvSpPr>
        <p:spPr>
          <a:xfrm>
            <a:off x="2212428" y="4665333"/>
            <a:ext cx="7613360" cy="1509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325882B-39A4-478A-A0AA-7F70EE693B1F}"/>
              </a:ext>
            </a:extLst>
          </p:cNvPr>
          <p:cNvGrpSpPr/>
          <p:nvPr/>
        </p:nvGrpSpPr>
        <p:grpSpPr>
          <a:xfrm>
            <a:off x="1680739" y="5102942"/>
            <a:ext cx="8925552" cy="2155354"/>
            <a:chOff x="1680739" y="5102942"/>
            <a:chExt cx="8925552" cy="2155354"/>
          </a:xfrm>
        </p:grpSpPr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AA36F13A-5430-494B-8937-77976485A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0920" y="5102942"/>
              <a:ext cx="0" cy="1875136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alpha val="5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>
              <a:extLst>
                <a:ext uri="{FF2B5EF4-FFF2-40B4-BE49-F238E27FC236}">
                  <a16:creationId xmlns:a16="http://schemas.microsoft.com/office/drawing/2014/main" id="{DC665D15-9583-40CE-9120-95DFC27B5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8443" y="5451852"/>
              <a:ext cx="0" cy="1526226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alpha val="5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10580C1D-C237-4B7E-8CC7-6B938DB80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2127" y="5102942"/>
              <a:ext cx="0" cy="1875136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alpha val="5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>
              <a:extLst>
                <a:ext uri="{FF2B5EF4-FFF2-40B4-BE49-F238E27FC236}">
                  <a16:creationId xmlns:a16="http://schemas.microsoft.com/office/drawing/2014/main" id="{12B5389B-24B9-463C-ADD2-FFB4D7A17F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6291" y="5732070"/>
              <a:ext cx="0" cy="1526226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alpha val="5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>
              <a:extLst>
                <a:ext uri="{FF2B5EF4-FFF2-40B4-BE49-F238E27FC236}">
                  <a16:creationId xmlns:a16="http://schemas.microsoft.com/office/drawing/2014/main" id="{19B6879E-BEF5-4AF2-A974-7D5B40EC7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0739" y="5732070"/>
              <a:ext cx="0" cy="1526226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alpha val="5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文本框 133">
            <a:extLst>
              <a:ext uri="{FF2B5EF4-FFF2-40B4-BE49-F238E27FC236}">
                <a16:creationId xmlns:a16="http://schemas.microsoft.com/office/drawing/2014/main" id="{980A7595-9674-4365-85CE-8735306A5B86}"/>
              </a:ext>
            </a:extLst>
          </p:cNvPr>
          <p:cNvSpPr txBox="1"/>
          <p:nvPr/>
        </p:nvSpPr>
        <p:spPr>
          <a:xfrm>
            <a:off x="5123178" y="2240157"/>
            <a:ext cx="1171019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 i="1" dirty="0">
                <a:ln w="22225">
                  <a:gradFill>
                    <a:gsLst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  <a:gs pos="68000">
                        <a:schemeClr val="accent2">
                          <a:lumMod val="100000"/>
                          <a:alpha val="56000"/>
                        </a:schemeClr>
                      </a:gs>
                    </a:gsLst>
                    <a:lin ang="6000000" scaled="0"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</a:rPr>
              <a:t>03</a:t>
            </a:r>
            <a:r>
              <a:rPr lang="en-US" altLang="zh-CN" sz="4400" b="1" i="1" dirty="0">
                <a:ln w="22225">
                  <a:noFill/>
                </a:ln>
                <a:gradFill>
                  <a:gsLst>
                    <a:gs pos="0">
                      <a:schemeClr val="accent5">
                        <a:lumMod val="30000"/>
                        <a:lumOff val="70000"/>
                      </a:schemeClr>
                    </a:gs>
                    <a:gs pos="68000">
                      <a:schemeClr val="accent2">
                        <a:lumMod val="100000"/>
                        <a:alpha val="56000"/>
                      </a:schemeClr>
                    </a:gs>
                  </a:gsLst>
                  <a:lin ang="6000000" scaled="0"/>
                </a:gra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  <a:ea typeface="OPPOSans M" panose="00020600040101010101" pitchFamily="18" charset="-122"/>
                <a:cs typeface="OPPOSans M" panose="00020600040101010101" pitchFamily="18" charset="-122"/>
              </a:rPr>
              <a:t>.</a:t>
            </a:r>
            <a:endParaRPr lang="zh-CN" altLang="en-US" sz="4400" b="1" i="1" dirty="0">
              <a:ln w="22225">
                <a:noFill/>
              </a:ln>
              <a:gradFill>
                <a:gsLst>
                  <a:gs pos="0">
                    <a:schemeClr val="accent5">
                      <a:lumMod val="30000"/>
                      <a:lumOff val="70000"/>
                    </a:schemeClr>
                  </a:gs>
                  <a:gs pos="68000">
                    <a:schemeClr val="accent2">
                      <a:lumMod val="100000"/>
                      <a:alpha val="56000"/>
                    </a:schemeClr>
                  </a:gs>
                </a:gsLst>
                <a:lin ang="6000000" scaled="0"/>
              </a:gradFill>
              <a:effectLst>
                <a:outerShdw blurRad="254000" dist="127000" algn="ctr" rotWithShape="0">
                  <a:schemeClr val="accent5">
                    <a:alpha val="40000"/>
                  </a:schemeClr>
                </a:outerShdw>
              </a:effectLst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36CB8C20-59C7-41F1-8192-DF260DF9F8E7}"/>
              </a:ext>
            </a:extLst>
          </p:cNvPr>
          <p:cNvSpPr txBox="1"/>
          <p:nvPr/>
        </p:nvSpPr>
        <p:spPr>
          <a:xfrm>
            <a:off x="5123181" y="3124570"/>
            <a:ext cx="1945638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buSzPct val="25000"/>
              <a:defRPr/>
            </a:pPr>
            <a:r>
              <a:rPr lang="zh-CN" altLang="en-US" sz="20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组织结构优化</a:t>
            </a:r>
            <a:endParaRPr lang="en-US" altLang="zh-CN" sz="2000" dirty="0">
              <a:solidFill>
                <a:schemeClr val="accent1"/>
              </a:solidFill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5F786270-046C-4591-BAF5-7CB5E4291560}"/>
              </a:ext>
            </a:extLst>
          </p:cNvPr>
          <p:cNvSpPr/>
          <p:nvPr/>
        </p:nvSpPr>
        <p:spPr>
          <a:xfrm flipH="1">
            <a:off x="5123176" y="3450214"/>
            <a:ext cx="1945637" cy="162031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根据公司战略需要，梳理销售部现有人员架构，优化人员配置</a:t>
            </a:r>
            <a:endParaRPr lang="en-US" altLang="zh-CN" sz="1400" dirty="0">
              <a:solidFill>
                <a:schemeClr val="accent3"/>
              </a:solidFill>
            </a:endParaRPr>
          </a:p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3"/>
                </a:solidFill>
              </a:rPr>
              <a:t>内部定期轮岗工作</a:t>
            </a:r>
            <a:endParaRPr lang="en-US" altLang="zh-CN" sz="1400" dirty="0">
              <a:solidFill>
                <a:schemeClr val="accent3"/>
              </a:solidFill>
            </a:endParaRPr>
          </a:p>
          <a:p>
            <a:pPr marL="285750" indent="-28575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accent3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BEB601A-E3A9-474D-AE5D-7637C179A8F3}"/>
              </a:ext>
            </a:extLst>
          </p:cNvPr>
          <p:cNvGrpSpPr/>
          <p:nvPr/>
        </p:nvGrpSpPr>
        <p:grpSpPr>
          <a:xfrm>
            <a:off x="192535" y="478453"/>
            <a:ext cx="3870274" cy="584775"/>
            <a:chOff x="192535" y="478453"/>
            <a:chExt cx="3870274" cy="584775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7EF907BC-8781-471D-892E-5CB98A8F42E2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55A49F8F-D50A-40DF-AE0A-AAE942B42F58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107DC51-5DB8-4354-BC10-4038FFBF1826}"/>
                </a:ext>
              </a:extLst>
            </p:cNvPr>
            <p:cNvSpPr txBox="1"/>
            <p:nvPr/>
          </p:nvSpPr>
          <p:spPr>
            <a:xfrm>
              <a:off x="192535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工作规划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6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>
            <a:extLst>
              <a:ext uri="{FF2B5EF4-FFF2-40B4-BE49-F238E27FC236}">
                <a16:creationId xmlns:a16="http://schemas.microsoft.com/office/drawing/2014/main" id="{AB608AF0-3312-4C51-B2D9-EE924810E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5FCB599C-E71A-4B26-9E53-96BBD878172E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A4CBBD-1F50-4F68-8398-1DAE51F0A7F0}"/>
              </a:ext>
            </a:extLst>
          </p:cNvPr>
          <p:cNvGrpSpPr/>
          <p:nvPr/>
        </p:nvGrpSpPr>
        <p:grpSpPr>
          <a:xfrm>
            <a:off x="644929" y="2046363"/>
            <a:ext cx="2766812" cy="3817326"/>
            <a:chOff x="644929" y="1737498"/>
            <a:chExt cx="2766812" cy="3817326"/>
          </a:xfrm>
        </p:grpSpPr>
        <p:sp>
          <p:nvSpPr>
            <p:cNvPr id="44" name="矩形: 圆角 5">
              <a:extLst>
                <a:ext uri="{FF2B5EF4-FFF2-40B4-BE49-F238E27FC236}">
                  <a16:creationId xmlns:a16="http://schemas.microsoft.com/office/drawing/2014/main" id="{2AB6953D-504C-49D6-8BC8-D42B08B85F82}"/>
                </a:ext>
              </a:extLst>
            </p:cNvPr>
            <p:cNvSpPr/>
            <p:nvPr/>
          </p:nvSpPr>
          <p:spPr>
            <a:xfrm>
              <a:off x="830801" y="1737498"/>
              <a:ext cx="2385474" cy="3640718"/>
            </a:xfrm>
            <a:prstGeom prst="round2DiagRect">
              <a:avLst/>
            </a:prstGeom>
            <a:gradFill flip="none" rotWithShape="1">
              <a:gsLst>
                <a:gs pos="0">
                  <a:schemeClr val="accent5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30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orthographicFront"/>
              <a:lightRig rig="contrasting" dir="t"/>
            </a:scene3d>
            <a:sp3d extrusionH="1016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黑暗中的灯光&#10;&#10;描述已自动生成">
              <a:extLst>
                <a:ext uri="{FF2B5EF4-FFF2-40B4-BE49-F238E27FC236}">
                  <a16:creationId xmlns:a16="http://schemas.microsoft.com/office/drawing/2014/main" id="{07E0B56D-9FB4-43A0-9A76-939000A9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29" y="5201607"/>
              <a:ext cx="2766812" cy="353217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BA4B2FD1-BDEB-4948-815B-5EFE8E401B4E}"/>
                </a:ext>
              </a:extLst>
            </p:cNvPr>
            <p:cNvSpPr txBox="1"/>
            <p:nvPr/>
          </p:nvSpPr>
          <p:spPr>
            <a:xfrm>
              <a:off x="974226" y="2287291"/>
              <a:ext cx="1798157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00E9FF"/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  <a:latin typeface="+mn-lt"/>
                </a:rPr>
                <a:t>自我学习提升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A8675B2C-9E29-47A2-A046-BFDB7118600F}"/>
                </a:ext>
              </a:extLst>
            </p:cNvPr>
            <p:cNvSpPr txBox="1"/>
            <p:nvPr/>
          </p:nvSpPr>
          <p:spPr>
            <a:xfrm>
              <a:off x="931461" y="1892368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kumimoji="0" lang="zh-CN" altLang="en-US" sz="4400" b="1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71CE542-5B69-4DB7-93EC-643F5C161EA2}"/>
                </a:ext>
              </a:extLst>
            </p:cNvPr>
            <p:cNvSpPr txBox="1"/>
            <p:nvPr/>
          </p:nvSpPr>
          <p:spPr>
            <a:xfrm>
              <a:off x="1333594" y="1892368"/>
              <a:ext cx="434734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1</a:t>
              </a:r>
              <a:endParaRPr kumimoji="0" lang="zh-CN" altLang="en-US" sz="4400" b="1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AB65EF4-DBFB-4E66-8956-37A165A35BF6}"/>
                </a:ext>
              </a:extLst>
            </p:cNvPr>
            <p:cNvSpPr txBox="1"/>
            <p:nvPr/>
          </p:nvSpPr>
          <p:spPr>
            <a:xfrm>
              <a:off x="985112" y="2686340"/>
              <a:ext cx="2093990" cy="1423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每月完成一本营销书籍阅读，撰写读书心得分享团队内部成员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考取高级营销师资格证，计划攻读硕士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599B495-C4B8-4DD3-9ECB-99D75228C4DD}"/>
              </a:ext>
            </a:extLst>
          </p:cNvPr>
          <p:cNvGrpSpPr/>
          <p:nvPr/>
        </p:nvGrpSpPr>
        <p:grpSpPr>
          <a:xfrm>
            <a:off x="3365413" y="1641962"/>
            <a:ext cx="2766812" cy="3807298"/>
            <a:chOff x="3411689" y="2130902"/>
            <a:chExt cx="2766812" cy="3807298"/>
          </a:xfrm>
        </p:grpSpPr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294418D9-4B85-4CA6-8D07-4452B07E5A95}"/>
                </a:ext>
              </a:extLst>
            </p:cNvPr>
            <p:cNvSpPr/>
            <p:nvPr/>
          </p:nvSpPr>
          <p:spPr>
            <a:xfrm flipH="1">
              <a:off x="3602358" y="2130902"/>
              <a:ext cx="2385474" cy="3640718"/>
            </a:xfrm>
            <a:prstGeom prst="round2DiagRect">
              <a:avLst/>
            </a:prstGeom>
            <a:gradFill flip="none" rotWithShape="1">
              <a:gsLst>
                <a:gs pos="0">
                  <a:schemeClr val="accent5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30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orthographicFront"/>
              <a:lightRig rig="contrasting" dir="t"/>
            </a:scene3d>
            <a:sp3d extrusionH="1016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4" name="图片 23" descr="黑暗中的灯光&#10;&#10;描述已自动生成">
              <a:extLst>
                <a:ext uri="{FF2B5EF4-FFF2-40B4-BE49-F238E27FC236}">
                  <a16:creationId xmlns:a16="http://schemas.microsoft.com/office/drawing/2014/main" id="{78238B63-99B8-4349-8633-22218BCCF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689" y="5584983"/>
              <a:ext cx="2766812" cy="353217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479F88A-CD24-4672-8409-2E02D48B37D2}"/>
                </a:ext>
              </a:extLst>
            </p:cNvPr>
            <p:cNvSpPr txBox="1"/>
            <p:nvPr/>
          </p:nvSpPr>
          <p:spPr>
            <a:xfrm>
              <a:off x="3708478" y="2636423"/>
              <a:ext cx="1798157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00E9FF"/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  <a:latin typeface="+mn-lt"/>
                </a:rPr>
                <a:t>青苗培训计划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AD1D907-8DA0-45F2-A229-75056671E6CE}"/>
                </a:ext>
              </a:extLst>
            </p:cNvPr>
            <p:cNvSpPr txBox="1"/>
            <p:nvPr/>
          </p:nvSpPr>
          <p:spPr>
            <a:xfrm>
              <a:off x="3679825" y="2241500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dist">
                <a:defRPr/>
              </a:pPr>
              <a:r>
                <a:rPr lang="en-US" altLang="zh-CN" sz="4400" b="1" i="1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lang="zh-CN" altLang="en-US" sz="4400" b="1" i="1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DA79C1BC-BB85-45EC-9AD8-52885AD478E7}"/>
                </a:ext>
              </a:extLst>
            </p:cNvPr>
            <p:cNvSpPr txBox="1"/>
            <p:nvPr/>
          </p:nvSpPr>
          <p:spPr>
            <a:xfrm>
              <a:off x="4027456" y="2241500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dist">
                <a:defRPr/>
              </a:pPr>
              <a:r>
                <a:rPr lang="en-US" altLang="zh-CN" sz="4400" b="1" i="1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2</a:t>
              </a:r>
              <a:endParaRPr lang="zh-CN" altLang="en-US" sz="4400" b="1" i="1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30CB4BC-EDB4-4D15-8A8E-F9A83B9115FD}"/>
                </a:ext>
              </a:extLst>
            </p:cNvPr>
            <p:cNvSpPr txBox="1"/>
            <p:nvPr/>
          </p:nvSpPr>
          <p:spPr>
            <a:xfrm>
              <a:off x="3733476" y="3035472"/>
              <a:ext cx="2093990" cy="25008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开展针对新人小白营销顾问为其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</a:rPr>
                <a:t>1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个月的企业内训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培训结束后通过员工反应层、学习层、行为层和结果层四个层级进行综合考核，内化员工的营销能力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  <a:p>
              <a:pPr marL="285750" indent="-285750" algn="just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B8771E6-5FE7-4D3D-9EAB-B1CFF3B4C0D8}"/>
              </a:ext>
            </a:extLst>
          </p:cNvPr>
          <p:cNvGrpSpPr/>
          <p:nvPr/>
        </p:nvGrpSpPr>
        <p:grpSpPr>
          <a:xfrm>
            <a:off x="6085897" y="2048491"/>
            <a:ext cx="2766812" cy="3815198"/>
            <a:chOff x="6159977" y="1737498"/>
            <a:chExt cx="2766812" cy="3815198"/>
          </a:xfrm>
        </p:grpSpPr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67C6AF6F-C968-4328-9FA3-BC3F3AAC7AF1}"/>
                </a:ext>
              </a:extLst>
            </p:cNvPr>
            <p:cNvSpPr/>
            <p:nvPr/>
          </p:nvSpPr>
          <p:spPr>
            <a:xfrm>
              <a:off x="6373915" y="1737498"/>
              <a:ext cx="2385474" cy="3640718"/>
            </a:xfrm>
            <a:prstGeom prst="round2DiagRect">
              <a:avLst/>
            </a:prstGeom>
            <a:gradFill flip="none" rotWithShape="1">
              <a:gsLst>
                <a:gs pos="0">
                  <a:schemeClr val="accent5"/>
                </a:gs>
                <a:gs pos="73000">
                  <a:schemeClr val="accent2">
                    <a:alpha val="0"/>
                  </a:schemeClr>
                </a:gs>
                <a:gs pos="31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orthographicFront"/>
              <a:lightRig rig="contrasting" dir="t"/>
            </a:scene3d>
            <a:sp3d extrusionH="1016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43" name="图片 42" descr="黑暗中的灯光&#10;&#10;描述已自动生成">
              <a:extLst>
                <a:ext uri="{FF2B5EF4-FFF2-40B4-BE49-F238E27FC236}">
                  <a16:creationId xmlns:a16="http://schemas.microsoft.com/office/drawing/2014/main" id="{D9563010-C5C5-4A38-B92F-2DB7448CE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977" y="5199479"/>
              <a:ext cx="2766812" cy="353217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29AB2DD-42FD-43CB-9EC5-56C421E51FCE}"/>
                </a:ext>
              </a:extLst>
            </p:cNvPr>
            <p:cNvSpPr txBox="1"/>
            <p:nvPr/>
          </p:nvSpPr>
          <p:spPr>
            <a:xfrm>
              <a:off x="6468918" y="1892368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dist">
                <a:defRPr/>
              </a:pPr>
              <a:r>
                <a:rPr lang="en-US" altLang="zh-CN" sz="4400" b="1" i="1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lang="zh-CN" altLang="en-US" sz="4400" b="1" i="1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58FAB64F-0813-4239-BA49-30D45BA6841B}"/>
                </a:ext>
              </a:extLst>
            </p:cNvPr>
            <p:cNvSpPr txBox="1"/>
            <p:nvPr/>
          </p:nvSpPr>
          <p:spPr>
            <a:xfrm>
              <a:off x="6816549" y="1892368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dist">
                <a:defRPr/>
              </a:pPr>
              <a:r>
                <a:rPr lang="en-US" altLang="zh-CN" sz="4400" b="1" i="1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3</a:t>
              </a:r>
              <a:endParaRPr lang="zh-CN" altLang="en-US" sz="4400" b="1" i="1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7724A654-F160-4CA1-882D-7EF0181B55AB}"/>
                </a:ext>
              </a:extLst>
            </p:cNvPr>
            <p:cNvSpPr txBox="1"/>
            <p:nvPr/>
          </p:nvSpPr>
          <p:spPr>
            <a:xfrm>
              <a:off x="6545147" y="2686340"/>
              <a:ext cx="2093990" cy="16928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季度开发营销课程，对销售部新人小白或有同行经验的营销顾问进行岗前培训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学员转化营销课程至内部其他部门学习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F2D45C7-3283-44A5-83CD-6F74A6AD21EE}"/>
                </a:ext>
              </a:extLst>
            </p:cNvPr>
            <p:cNvSpPr txBox="1"/>
            <p:nvPr/>
          </p:nvSpPr>
          <p:spPr>
            <a:xfrm>
              <a:off x="6511683" y="2287291"/>
              <a:ext cx="1798157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00E9FF"/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  <a:latin typeface="+mn-lt"/>
                </a:rPr>
                <a:t>开发营销课程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FE2088F-A314-4B5F-9155-640EE741CFF2}"/>
              </a:ext>
            </a:extLst>
          </p:cNvPr>
          <p:cNvGrpSpPr/>
          <p:nvPr/>
        </p:nvGrpSpPr>
        <p:grpSpPr>
          <a:xfrm>
            <a:off x="8806382" y="1641962"/>
            <a:ext cx="2766812" cy="3828323"/>
            <a:chOff x="8964039" y="2130902"/>
            <a:chExt cx="2766812" cy="3828323"/>
          </a:xfrm>
        </p:grpSpPr>
        <p:sp>
          <p:nvSpPr>
            <p:cNvPr id="19" name="矩形: 圆角 5">
              <a:extLst>
                <a:ext uri="{FF2B5EF4-FFF2-40B4-BE49-F238E27FC236}">
                  <a16:creationId xmlns:a16="http://schemas.microsoft.com/office/drawing/2014/main" id="{91B75D9A-11E7-4CAF-8AB1-F53A0B2CBF27}"/>
                </a:ext>
              </a:extLst>
            </p:cNvPr>
            <p:cNvSpPr/>
            <p:nvPr/>
          </p:nvSpPr>
          <p:spPr>
            <a:xfrm flipH="1">
              <a:off x="9145472" y="2130902"/>
              <a:ext cx="2385474" cy="3640718"/>
            </a:xfrm>
            <a:prstGeom prst="round2DiagRect">
              <a:avLst/>
            </a:prstGeom>
            <a:gradFill flip="none" rotWithShape="1">
              <a:gsLst>
                <a:gs pos="0">
                  <a:schemeClr val="accent5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30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orthographicFront"/>
              <a:lightRig rig="contrasting" dir="t"/>
            </a:scene3d>
            <a:sp3d extrusionH="1016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黑暗中的灯光&#10;&#10;描述已自动生成">
              <a:extLst>
                <a:ext uri="{FF2B5EF4-FFF2-40B4-BE49-F238E27FC236}">
                  <a16:creationId xmlns:a16="http://schemas.microsoft.com/office/drawing/2014/main" id="{97978E2F-5273-4ECF-BD98-F9C73D44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039" y="5606008"/>
              <a:ext cx="2766812" cy="353217"/>
            </a:xfrm>
            <a:prstGeom prst="rect">
              <a:avLst/>
            </a:prstGeom>
          </p:spPr>
        </p:pic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13D243F6-EDC3-4DB3-8E84-70FAE84F575B}"/>
                </a:ext>
              </a:extLst>
            </p:cNvPr>
            <p:cNvSpPr txBox="1"/>
            <p:nvPr/>
          </p:nvSpPr>
          <p:spPr>
            <a:xfrm>
              <a:off x="9241330" y="2241500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dist">
                <a:defRPr/>
              </a:pPr>
              <a:r>
                <a:rPr lang="en-US" altLang="zh-CN" sz="4400" b="1" i="1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lang="zh-CN" altLang="en-US" sz="4400" b="1" i="1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9CBD1D4-57CC-4267-B304-6C599904AFA3}"/>
                </a:ext>
              </a:extLst>
            </p:cNvPr>
            <p:cNvSpPr txBox="1"/>
            <p:nvPr/>
          </p:nvSpPr>
          <p:spPr>
            <a:xfrm>
              <a:off x="9588961" y="2241500"/>
              <a:ext cx="543739" cy="769441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algn="dist">
                <a:defRPr/>
              </a:pPr>
              <a:r>
                <a:rPr lang="en-US" altLang="zh-CN" sz="4400" b="1" i="1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</a:schemeClr>
                        </a:gs>
                        <a:gs pos="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4</a:t>
              </a:r>
              <a:endParaRPr lang="zh-CN" altLang="en-US" sz="4400" b="1" i="1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</a:schemeClr>
                      </a:gs>
                      <a:gs pos="0">
                        <a:schemeClr val="accent5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D0C2EBE5-077A-45C1-A2A0-C769F1F10609}"/>
                </a:ext>
              </a:extLst>
            </p:cNvPr>
            <p:cNvSpPr txBox="1"/>
            <p:nvPr/>
          </p:nvSpPr>
          <p:spPr>
            <a:xfrm>
              <a:off x="9294981" y="3035472"/>
              <a:ext cx="2093990" cy="22315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根据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</a:rPr>
                <a:t>ERP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上线后的情况，进行逐步调整，直至其符合销售部实际业务操作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流程优化注意主次有别，按其重要性、发生的频率及特殊情况进行排序</a:t>
              </a:r>
              <a:endParaRPr lang="en-US" altLang="zh-CN" sz="1400" dirty="0">
                <a:solidFill>
                  <a:schemeClr val="accent3"/>
                </a:solidFill>
                <a:latin typeface="+mn-ea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358376E-9839-4CBC-847C-8714632E6644}"/>
                </a:ext>
              </a:extLst>
            </p:cNvPr>
            <p:cNvSpPr txBox="1"/>
            <p:nvPr/>
          </p:nvSpPr>
          <p:spPr>
            <a:xfrm>
              <a:off x="9284095" y="2636423"/>
              <a:ext cx="1798157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rgbClr val="00E9FF"/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  <a:latin typeface="+mn-lt"/>
                </a:rPr>
                <a:t>流程设计优化</a:t>
              </a:r>
            </a:p>
          </p:txBody>
        </p:sp>
      </p:grpSp>
      <p:pic>
        <p:nvPicPr>
          <p:cNvPr id="68" name="Picture 7">
            <a:extLst>
              <a:ext uri="{FF2B5EF4-FFF2-40B4-BE49-F238E27FC236}">
                <a16:creationId xmlns:a16="http://schemas.microsoft.com/office/drawing/2014/main" id="{30456A8A-7C30-4B59-A541-A76C4F9480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2323" y="-9826342"/>
            <a:ext cx="43946856" cy="34768082"/>
          </a:xfrm>
          <a:prstGeom prst="rect">
            <a:avLst/>
          </a:prstGeom>
          <a:scene3d>
            <a:camera prst="perspectiveRelaxed" fov="2700000">
              <a:rot lat="16773552" lon="64" rev="21599891"/>
            </a:camera>
            <a:lightRig rig="soft" dir="t"/>
          </a:scene3d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FFAB709-1987-4B5B-9B00-B57540B19945}"/>
              </a:ext>
            </a:extLst>
          </p:cNvPr>
          <p:cNvGrpSpPr/>
          <p:nvPr/>
        </p:nvGrpSpPr>
        <p:grpSpPr>
          <a:xfrm>
            <a:off x="1002237" y="5565821"/>
            <a:ext cx="10104120" cy="2841191"/>
            <a:chOff x="1002237" y="5565821"/>
            <a:chExt cx="10104120" cy="2841191"/>
          </a:xfrm>
        </p:grpSpPr>
        <p:cxnSp>
          <p:nvCxnSpPr>
            <p:cNvPr id="26" name="旁门左道PPT出品">
              <a:extLst>
                <a:ext uri="{FF2B5EF4-FFF2-40B4-BE49-F238E27FC236}">
                  <a16:creationId xmlns:a16="http://schemas.microsoft.com/office/drawing/2014/main" id="{222375D1-8511-4865-BFFB-20F2F6807FE1}"/>
                </a:ext>
              </a:extLst>
            </p:cNvPr>
            <p:cNvCxnSpPr/>
            <p:nvPr/>
          </p:nvCxnSpPr>
          <p:spPr>
            <a:xfrm>
              <a:off x="3292214" y="6393302"/>
              <a:ext cx="0" cy="2013710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2C50B48-38DF-4F53-BE88-01C8EBDD8071}"/>
                </a:ext>
              </a:extLst>
            </p:cNvPr>
            <p:cNvCxnSpPr>
              <a:cxnSpLocks/>
            </p:cNvCxnSpPr>
            <p:nvPr/>
          </p:nvCxnSpPr>
          <p:spPr>
            <a:xfrm>
              <a:off x="9129359" y="6425211"/>
              <a:ext cx="0" cy="1748314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D1F380B0-1EEE-4367-8F5F-FC83DF38E3AF}"/>
                </a:ext>
              </a:extLst>
            </p:cNvPr>
            <p:cNvCxnSpPr>
              <a:cxnSpLocks/>
            </p:cNvCxnSpPr>
            <p:nvPr/>
          </p:nvCxnSpPr>
          <p:spPr>
            <a:xfrm>
              <a:off x="1759909" y="6299200"/>
              <a:ext cx="0" cy="1815737"/>
            </a:xfrm>
            <a:prstGeom prst="line">
              <a:avLst/>
            </a:prstGeom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旁门左道PPT出品">
              <a:extLst>
                <a:ext uri="{FF2B5EF4-FFF2-40B4-BE49-F238E27FC236}">
                  <a16:creationId xmlns:a16="http://schemas.microsoft.com/office/drawing/2014/main" id="{D7D9A7A9-BCC0-406F-8805-2CEEE340B8AB}"/>
                </a:ext>
              </a:extLst>
            </p:cNvPr>
            <p:cNvCxnSpPr>
              <a:cxnSpLocks/>
            </p:cNvCxnSpPr>
            <p:nvPr/>
          </p:nvCxnSpPr>
          <p:spPr>
            <a:xfrm>
              <a:off x="4363240" y="5697538"/>
              <a:ext cx="0" cy="1339465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1847D816-0F9B-4922-A400-D6EBA5C43CC0}"/>
                </a:ext>
              </a:extLst>
            </p:cNvPr>
            <p:cNvCxnSpPr>
              <a:cxnSpLocks/>
            </p:cNvCxnSpPr>
            <p:nvPr/>
          </p:nvCxnSpPr>
          <p:spPr>
            <a:xfrm>
              <a:off x="6194833" y="6100549"/>
              <a:ext cx="0" cy="669869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0034915B-AA5E-4317-B764-D9F546D9AB5E}"/>
                </a:ext>
              </a:extLst>
            </p:cNvPr>
            <p:cNvCxnSpPr>
              <a:cxnSpLocks/>
            </p:cNvCxnSpPr>
            <p:nvPr/>
          </p:nvCxnSpPr>
          <p:spPr>
            <a:xfrm>
              <a:off x="7699348" y="6299200"/>
              <a:ext cx="0" cy="1351582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51D06D15-D058-455B-8A9F-B44DFEEDC030}"/>
                </a:ext>
              </a:extLst>
            </p:cNvPr>
            <p:cNvCxnSpPr>
              <a:cxnSpLocks/>
            </p:cNvCxnSpPr>
            <p:nvPr/>
          </p:nvCxnSpPr>
          <p:spPr>
            <a:xfrm>
              <a:off x="8323613" y="5984083"/>
              <a:ext cx="0" cy="765320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F3B0950-A30B-4F55-A5B9-9B6CD1D7076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237" y="5984083"/>
              <a:ext cx="0" cy="613567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031926C-8C40-4280-9B50-20BBF5EC139F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357" y="5565821"/>
              <a:ext cx="0" cy="1412829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5063A515-A941-499E-AAFB-51482721E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7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6F132AD-ABFA-4775-B8E5-27D8A9C0A10E}"/>
              </a:ext>
            </a:extLst>
          </p:cNvPr>
          <p:cNvGrpSpPr/>
          <p:nvPr/>
        </p:nvGrpSpPr>
        <p:grpSpPr>
          <a:xfrm>
            <a:off x="192535" y="478453"/>
            <a:ext cx="3870274" cy="584775"/>
            <a:chOff x="192535" y="478453"/>
            <a:chExt cx="3870274" cy="584775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454E8F85-1634-420C-82FA-7CB95C5DE6CD}"/>
                </a:ext>
              </a:extLst>
            </p:cNvPr>
            <p:cNvSpPr/>
            <p:nvPr/>
          </p:nvSpPr>
          <p:spPr>
            <a:xfrm flipH="1">
              <a:off x="1146582" y="944563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40FBE772-D6CA-42E5-B230-72FF29A1A00C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9E78E92F-004F-40BD-8EC6-443F36D21ED0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107DC51-5DB8-4354-BC10-4038FFBF1826}"/>
                </a:ext>
              </a:extLst>
            </p:cNvPr>
            <p:cNvSpPr txBox="1"/>
            <p:nvPr/>
          </p:nvSpPr>
          <p:spPr>
            <a:xfrm>
              <a:off x="192535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个人成长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4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A9378F47-4DD9-4D48-9B10-1E34A2364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55BA1038-A8C1-4B16-869E-EC5F827FB98A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81C6EC69-F029-43A2-84FC-C30A6F523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11" y="3269853"/>
            <a:ext cx="1208789" cy="306996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E5D67229-AAE9-4522-8531-AEB4ECD9A653}"/>
              </a:ext>
            </a:extLst>
          </p:cNvPr>
          <p:cNvSpPr txBox="1"/>
          <p:nvPr/>
        </p:nvSpPr>
        <p:spPr>
          <a:xfrm>
            <a:off x="7294216" y="2175179"/>
            <a:ext cx="99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2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14A80F2-0AFF-41F9-947A-355ADEA94312}"/>
              </a:ext>
            </a:extLst>
          </p:cNvPr>
          <p:cNvSpPr txBox="1"/>
          <p:nvPr/>
        </p:nvSpPr>
        <p:spPr>
          <a:xfrm>
            <a:off x="244145" y="486301"/>
            <a:ext cx="418271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cap="all" dirty="0">
                <a:solidFill>
                  <a:schemeClr val="bg1">
                    <a:lumMod val="95000"/>
                  </a:schemeClr>
                </a:solidFill>
                <a:latin typeface="+mn-ea"/>
                <a:cs typeface="OPPOSans B" panose="00020600040101010101" pitchFamily="18" charset="-122"/>
              </a:rPr>
              <a:t> WORK SUMMARY</a:t>
            </a:r>
          </a:p>
          <a:p>
            <a:r>
              <a:rPr lang="en-US" altLang="zh-CN" sz="4800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rPr>
              <a:t>CONTENTS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86778C-F222-4F00-83B1-07891BA05B77}"/>
              </a:ext>
            </a:extLst>
          </p:cNvPr>
          <p:cNvSpPr txBox="1"/>
          <p:nvPr/>
        </p:nvSpPr>
        <p:spPr>
          <a:xfrm>
            <a:off x="2899722" y="2678655"/>
            <a:ext cx="268869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rPr>
              <a:t>年度工作概述</a:t>
            </a:r>
            <a:endParaRPr lang="en-US" altLang="zh-CN" sz="2400" spc="3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6000000" scaled="0"/>
              </a:gra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62323A-BCC8-40C8-8554-A09D2786797F}"/>
              </a:ext>
            </a:extLst>
          </p:cNvPr>
          <p:cNvSpPr txBox="1"/>
          <p:nvPr/>
        </p:nvSpPr>
        <p:spPr>
          <a:xfrm>
            <a:off x="2899722" y="3140320"/>
            <a:ext cx="303847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Work Overview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A7C3FE-ECB7-4EAE-9DE5-723CBC592A58}"/>
              </a:ext>
            </a:extLst>
          </p:cNvPr>
          <p:cNvSpPr txBox="1"/>
          <p:nvPr/>
        </p:nvSpPr>
        <p:spPr>
          <a:xfrm>
            <a:off x="1313634" y="3877534"/>
            <a:ext cx="107188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E22E8AD-1682-4435-AA4F-ADC7085D1438}"/>
              </a:ext>
            </a:extLst>
          </p:cNvPr>
          <p:cNvSpPr txBox="1"/>
          <p:nvPr/>
        </p:nvSpPr>
        <p:spPr>
          <a:xfrm>
            <a:off x="2899722" y="4571724"/>
            <a:ext cx="429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Reflection and </a:t>
            </a:r>
          </a:p>
          <a:p>
            <a:r>
              <a:rPr lang="en-US" altLang="zh-CN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improvement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8832125-F1B6-479A-901D-EDACFE0B4F7C}"/>
              </a:ext>
            </a:extLst>
          </p:cNvPr>
          <p:cNvSpPr txBox="1"/>
          <p:nvPr/>
        </p:nvSpPr>
        <p:spPr>
          <a:xfrm>
            <a:off x="1313634" y="2175179"/>
            <a:ext cx="994183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F77467-DD4B-4086-B154-D8561FE48BAE}"/>
              </a:ext>
            </a:extLst>
          </p:cNvPr>
          <p:cNvSpPr txBox="1"/>
          <p:nvPr/>
        </p:nvSpPr>
        <p:spPr>
          <a:xfrm>
            <a:off x="8327069" y="3208576"/>
            <a:ext cx="270295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Job completion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94EBDE-5CF0-47CF-8B25-13C809189D58}"/>
              </a:ext>
            </a:extLst>
          </p:cNvPr>
          <p:cNvSpPr txBox="1"/>
          <p:nvPr/>
        </p:nvSpPr>
        <p:spPr>
          <a:xfrm>
            <a:off x="8327069" y="4587226"/>
            <a:ext cx="3862925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Planning and </a:t>
            </a:r>
          </a:p>
          <a:p>
            <a:r>
              <a:rPr lang="en-US" altLang="zh-CN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Outlook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744AD0C-D78D-4D2E-807F-F8112AAD4AC3}"/>
              </a:ext>
            </a:extLst>
          </p:cNvPr>
          <p:cNvSpPr txBox="1"/>
          <p:nvPr/>
        </p:nvSpPr>
        <p:spPr>
          <a:xfrm>
            <a:off x="6511767" y="2175179"/>
            <a:ext cx="99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9B752B7-E6D4-4CD6-BAAA-4E602B86D9FE}"/>
              </a:ext>
            </a:extLst>
          </p:cNvPr>
          <p:cNvSpPr txBox="1"/>
          <p:nvPr/>
        </p:nvSpPr>
        <p:spPr>
          <a:xfrm>
            <a:off x="6509085" y="3884154"/>
            <a:ext cx="99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0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0DF39D6-495B-4952-99B0-3A0A8665EEDA}"/>
              </a:ext>
            </a:extLst>
          </p:cNvPr>
          <p:cNvSpPr txBox="1"/>
          <p:nvPr/>
        </p:nvSpPr>
        <p:spPr>
          <a:xfrm>
            <a:off x="7291534" y="3884154"/>
            <a:ext cx="994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4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1284C6-B316-472F-9B89-AD85E6CD1A20}"/>
              </a:ext>
            </a:extLst>
          </p:cNvPr>
          <p:cNvSpPr txBox="1"/>
          <p:nvPr/>
        </p:nvSpPr>
        <p:spPr>
          <a:xfrm>
            <a:off x="8327069" y="2685951"/>
            <a:ext cx="244055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rgbClr val="00A4FF"/>
                    </a:gs>
                    <a:gs pos="0">
                      <a:srgbClr val="00E9FF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</a:rPr>
              <a:t>工作完成情况</a:t>
            </a:r>
            <a:endParaRPr lang="en-US" altLang="zh-CN" spc="3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6000000" scaled="0"/>
              </a:gra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05118B-28BA-4891-80F7-EC1C3FCA8A89}"/>
              </a:ext>
            </a:extLst>
          </p:cNvPr>
          <p:cNvSpPr txBox="1"/>
          <p:nvPr/>
        </p:nvSpPr>
        <p:spPr>
          <a:xfrm>
            <a:off x="8327069" y="4125299"/>
            <a:ext cx="268869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rgbClr val="00A4FF"/>
                    </a:gs>
                    <a:gs pos="0">
                      <a:srgbClr val="00E9FF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</a:rPr>
              <a:t>工作规划与展望</a:t>
            </a:r>
            <a:endParaRPr lang="en-US" altLang="zh-CN" spc="3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6000000" scaled="0"/>
              </a:gra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2E696E-692B-4D92-998F-348B73ACB5C7}"/>
              </a:ext>
            </a:extLst>
          </p:cNvPr>
          <p:cNvSpPr txBox="1"/>
          <p:nvPr/>
        </p:nvSpPr>
        <p:spPr>
          <a:xfrm>
            <a:off x="2899722" y="4125299"/>
            <a:ext cx="268869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gradFill>
                  <a:gsLst>
                    <a:gs pos="100000">
                      <a:srgbClr val="00A4FF"/>
                    </a:gs>
                    <a:gs pos="0">
                      <a:srgbClr val="00E9FF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</a:rPr>
              <a:t>工作反思与改进</a:t>
            </a:r>
            <a:endParaRPr lang="en-US" altLang="zh-CN" spc="3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6000000" scaled="0"/>
              </a:gradFill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6E12A5C7-B819-449C-977F-6D36FFE21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25" y="3262451"/>
            <a:ext cx="1208789" cy="306996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698C6E98-B2B8-4760-9F14-9D137CB0158A}"/>
              </a:ext>
            </a:extLst>
          </p:cNvPr>
          <p:cNvSpPr txBox="1"/>
          <p:nvPr/>
        </p:nvSpPr>
        <p:spPr>
          <a:xfrm>
            <a:off x="2189234" y="2175179"/>
            <a:ext cx="774571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1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FFF0514E-E632-4F92-91C7-75CD5D8A1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25" y="4991306"/>
            <a:ext cx="1208789" cy="30699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3507B04A-FC3B-4E14-97F4-22E37E3F6688}"/>
              </a:ext>
            </a:extLst>
          </p:cNvPr>
          <p:cNvSpPr txBox="1"/>
          <p:nvPr/>
        </p:nvSpPr>
        <p:spPr>
          <a:xfrm>
            <a:off x="2042930" y="3903221"/>
            <a:ext cx="107188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M" panose="00020600040101010101" pitchFamily="18" charset="-122"/>
                <a:cs typeface="OPPOSans M" panose="00020600040101010101" pitchFamily="18" charset="-122"/>
              </a:rPr>
              <a:t>3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CE06DB62-B285-4512-AD45-DFC0926FF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90" y="4961107"/>
            <a:ext cx="1208789" cy="30699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DFA65423-5ED8-4C0D-9307-2A354BD7E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14C67AEF-E22E-4982-8793-3933ADFF2D1D}"/>
              </a:ext>
            </a:extLst>
          </p:cNvPr>
          <p:cNvGrpSpPr/>
          <p:nvPr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37" name="矩形 48">
              <a:extLst>
                <a:ext uri="{FF2B5EF4-FFF2-40B4-BE49-F238E27FC236}">
                  <a16:creationId xmlns:a16="http://schemas.microsoft.com/office/drawing/2014/main" id="{F23D1033-0963-4BF7-940F-448B346C1DDA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49">
              <a:extLst>
                <a:ext uri="{FF2B5EF4-FFF2-40B4-BE49-F238E27FC236}">
                  <a16:creationId xmlns:a16="http://schemas.microsoft.com/office/drawing/2014/main" id="{B6DE1E4D-45BD-4170-A6E3-6FDB975B407A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3D4F90B-FFC6-4275-8D3F-5DE2CE1859FE}"/>
              </a:ext>
            </a:extLst>
          </p:cNvPr>
          <p:cNvGrpSpPr/>
          <p:nvPr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56E4752-DFE4-42DF-B37B-4648BFAC3A28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ED0E0DB0-9700-4661-85D4-890FF030B692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2F4ED1DA-1032-41B0-BBAF-50A3E002781E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63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E087B60-3354-41AF-8462-E902026D5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40D05AC-A1F8-4DE5-BF03-2CF9753CB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03587"/>
            <a:ext cx="12192000" cy="3854413"/>
          </a:xfrm>
          <a:custGeom>
            <a:avLst/>
            <a:gdLst>
              <a:gd name="connsiteX0" fmla="*/ 0 w 12192000"/>
              <a:gd name="connsiteY0" fmla="*/ 0 h 3854413"/>
              <a:gd name="connsiteX1" fmla="*/ 12192000 w 12192000"/>
              <a:gd name="connsiteY1" fmla="*/ 0 h 3854413"/>
              <a:gd name="connsiteX2" fmla="*/ 12192000 w 12192000"/>
              <a:gd name="connsiteY2" fmla="*/ 3854413 h 3854413"/>
              <a:gd name="connsiteX3" fmla="*/ 0 w 12192000"/>
              <a:gd name="connsiteY3" fmla="*/ 3854413 h 385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4413">
                <a:moveTo>
                  <a:pt x="0" y="0"/>
                </a:moveTo>
                <a:lnTo>
                  <a:pt x="12192000" y="0"/>
                </a:lnTo>
                <a:lnTo>
                  <a:pt x="12192000" y="3854413"/>
                </a:lnTo>
                <a:lnTo>
                  <a:pt x="0" y="3854413"/>
                </a:lnTo>
                <a:close/>
              </a:path>
            </a:pathLst>
          </a:cu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F16D03D-3C19-4369-8D83-91301F590F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0207">
                  <a:alpha val="60000"/>
                </a:srgbClr>
              </a:gs>
              <a:gs pos="100000">
                <a:srgbClr val="000207">
                  <a:alpha val="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B4154C-0ECA-4E18-8F40-3556DB115B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3621" y="426342"/>
            <a:ext cx="9649326" cy="5777536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BB90A5-EA07-41B9-978D-494FD51C3E38}"/>
              </a:ext>
            </a:extLst>
          </p:cNvPr>
          <p:cNvSpPr txBox="1"/>
          <p:nvPr/>
        </p:nvSpPr>
        <p:spPr>
          <a:xfrm>
            <a:off x="2144414" y="1480968"/>
            <a:ext cx="7903173" cy="1820002"/>
          </a:xfrm>
          <a:prstGeom prst="rect">
            <a:avLst/>
          </a:prstGeom>
          <a:noFill/>
          <a:effectLst>
            <a:outerShdw dist="25400" dir="13500000" algn="ctr" rotWithShape="0">
              <a:schemeClr val="accent1"/>
            </a:outerShdw>
          </a:effectLst>
        </p:spPr>
        <p:txBody>
          <a:bodyPr wrap="square" rtlCol="0">
            <a:noAutofit/>
            <a:scene3d>
              <a:camera prst="perspectiveFront" fov="3300000"/>
              <a:lightRig rig="contrasting" dir="t"/>
            </a:scene3d>
            <a:sp3d extrusionH="127000">
              <a:extrusionClr>
                <a:schemeClr val="accent1"/>
              </a:extrusionClr>
            </a:sp3d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感</a:t>
            </a:r>
            <a:r>
              <a:rPr lang="en-US" altLang="zh-CN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•</a:t>
            </a:r>
            <a:r>
              <a:rPr lang="zh-CN" altLang="en-US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谢</a:t>
            </a:r>
            <a:r>
              <a:rPr lang="en-US" altLang="zh-CN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•</a:t>
            </a:r>
            <a:r>
              <a:rPr lang="zh-CN" altLang="en-US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观</a:t>
            </a:r>
            <a:r>
              <a:rPr lang="en-US" altLang="zh-CN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•</a:t>
            </a:r>
            <a:r>
              <a:rPr lang="zh-CN" altLang="en-US" sz="12000" spc="-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看</a:t>
            </a:r>
            <a:endParaRPr lang="en-US" altLang="zh-CN" sz="12000" spc="-300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69D14C-BF90-47A6-BD0E-F4192D16806F}"/>
              </a:ext>
            </a:extLst>
          </p:cNvPr>
          <p:cNvSpPr txBox="1"/>
          <p:nvPr/>
        </p:nvSpPr>
        <p:spPr>
          <a:xfrm>
            <a:off x="3800654" y="3651697"/>
            <a:ext cx="4665849" cy="528671"/>
          </a:xfrm>
          <a:prstGeom prst="rect">
            <a:avLst/>
          </a:prstGeom>
          <a:noFill/>
          <a:effectLst>
            <a:outerShdw dist="25400" dir="13500000" algn="ctr" rotWithShape="0">
              <a:schemeClr val="accent1"/>
            </a:outerShdw>
          </a:effectLst>
        </p:spPr>
        <p:txBody>
          <a:bodyPr wrap="square" rtlCol="0">
            <a:noAutofit/>
            <a:scene3d>
              <a:camera prst="perspectiveFront" fov="3300000"/>
              <a:lightRig rig="contrasting" dir="t"/>
            </a:scene3d>
            <a:sp3d extrusionH="127000">
              <a:extrusionClr>
                <a:schemeClr val="accent1"/>
              </a:extrusionClr>
            </a:sp3d>
          </a:bodyPr>
          <a:lstStyle/>
          <a:p>
            <a:pPr>
              <a:lnSpc>
                <a:spcPct val="125000"/>
              </a:lnSpc>
            </a:pPr>
            <a:r>
              <a:rPr lang="en-US" altLang="zh-CN" sz="2400" cap="all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THANK YOU FOR YOUR WATCHING</a:t>
            </a:r>
            <a:endParaRPr lang="zh-CN" altLang="en-US" sz="2400" cap="all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A1B87C0-5ED0-47D0-ACFA-02A26919419E}"/>
              </a:ext>
            </a:extLst>
          </p:cNvPr>
          <p:cNvSpPr txBox="1"/>
          <p:nvPr/>
        </p:nvSpPr>
        <p:spPr>
          <a:xfrm>
            <a:off x="5164632" y="4404324"/>
            <a:ext cx="1862737" cy="298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汇报人</a:t>
            </a:r>
            <a:r>
              <a:rPr lang="en-US" altLang="zh-CN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: </a:t>
            </a:r>
            <a:r>
              <a:rPr lang="en-US" altLang="zh-CN" sz="1400" dirty="0" err="1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en-US" altLang="zh-CN" sz="1400" dirty="0">
              <a:solidFill>
                <a:schemeClr val="accent3"/>
              </a:solidFill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6" name="图片 15">
            <a:hlinkClick r:id="rId9"/>
            <a:extLst>
              <a:ext uri="{FF2B5EF4-FFF2-40B4-BE49-F238E27FC236}">
                <a16:creationId xmlns:a16="http://schemas.microsoft.com/office/drawing/2014/main" id="{B43239AD-68CA-47AE-AB53-9F073D15B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05" y="591918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107996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R" panose="00020600040101010101" pitchFamily="18" charset="-122"/>
                <a:ea typeface="锐字潮牌可变真言2.0简 Black" panose="02020300000000000000" pitchFamily="18" charset="-122"/>
                <a:cs typeface="OPPOSans R" panose="00020600040101010101" pitchFamily="18" charset="-122"/>
              </a:rPr>
              <a:t>图标合集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870751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R" panose="00020600040101010101" pitchFamily="18" charset="-122"/>
                <a:ea typeface="锐字潮牌可变真言2.0简 Black" panose="02020300000000000000" pitchFamily="18" charset="-122"/>
                <a:cs typeface="OPPOSans R" panose="00020600040101010101" pitchFamily="18" charset="-122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POSans R" panose="00020600040101010101" pitchFamily="18" charset="-122"/>
              <a:ea typeface="锐字潮牌可变真言2.0简 Black" panose="02020300000000000000" pitchFamily="18" charset="-122"/>
              <a:cs typeface="OPPOSans R" panose="00020600040101010101" pitchFamily="18" charset="-122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5FD04EB6-353F-4AA2-9F69-EDECE1886A41}"/>
              </a:ext>
            </a:extLst>
          </p:cNvPr>
          <p:cNvGrpSpPr/>
          <p:nvPr/>
        </p:nvGrpSpPr>
        <p:grpSpPr>
          <a:xfrm>
            <a:off x="1023501" y="3132311"/>
            <a:ext cx="10190298" cy="914400"/>
            <a:chOff x="1023501" y="2971800"/>
            <a:chExt cx="10190298" cy="914400"/>
          </a:xfrm>
        </p:grpSpPr>
        <p:pic>
          <p:nvPicPr>
            <p:cNvPr id="3" name="图形 2" descr="上升趋势条形图 纯色填充">
              <a:extLst>
                <a:ext uri="{FF2B5EF4-FFF2-40B4-BE49-F238E27FC236}">
                  <a16:creationId xmlns:a16="http://schemas.microsoft.com/office/drawing/2014/main" id="{512B26C4-B8F7-4FBA-8F45-1149A1DC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8286" y="2971800"/>
              <a:ext cx="914400" cy="914400"/>
            </a:xfrm>
            <a:prstGeom prst="rect">
              <a:avLst/>
            </a:prstGeom>
          </p:spPr>
        </p:pic>
        <p:pic>
          <p:nvPicPr>
            <p:cNvPr id="6" name="图形 5" descr="飞机 纯色填充">
              <a:extLst>
                <a:ext uri="{FF2B5EF4-FFF2-40B4-BE49-F238E27FC236}">
                  <a16:creationId xmlns:a16="http://schemas.microsoft.com/office/drawing/2014/main" id="{56202931-4BDD-4680-9D11-AF5B9C390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96358" y="2971800"/>
              <a:ext cx="914400" cy="914400"/>
            </a:xfrm>
            <a:prstGeom prst="rect">
              <a:avLst/>
            </a:prstGeom>
          </p:spPr>
        </p:pic>
        <p:pic>
          <p:nvPicPr>
            <p:cNvPr id="22" name="图形 21" descr="盲文 纯色填充">
              <a:extLst>
                <a:ext uri="{FF2B5EF4-FFF2-40B4-BE49-F238E27FC236}">
                  <a16:creationId xmlns:a16="http://schemas.microsoft.com/office/drawing/2014/main" id="{896E2B68-4DF1-402E-9CA3-0FD68205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50026" y="2971800"/>
              <a:ext cx="914400" cy="914400"/>
            </a:xfrm>
            <a:prstGeom prst="rect">
              <a:avLst/>
            </a:prstGeom>
          </p:spPr>
        </p:pic>
        <p:pic>
          <p:nvPicPr>
            <p:cNvPr id="24" name="图形 23" descr="巴士 纯色填充">
              <a:extLst>
                <a:ext uri="{FF2B5EF4-FFF2-40B4-BE49-F238E27FC236}">
                  <a16:creationId xmlns:a16="http://schemas.microsoft.com/office/drawing/2014/main" id="{9B326968-99C2-4B07-B96A-7AC498B4E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3501" y="2971800"/>
              <a:ext cx="914400" cy="914400"/>
            </a:xfrm>
            <a:prstGeom prst="rect">
              <a:avLst/>
            </a:prstGeom>
          </p:spPr>
        </p:pic>
        <p:pic>
          <p:nvPicPr>
            <p:cNvPr id="26" name="图形 25" descr="V 形箭头 纯色填充">
              <a:extLst>
                <a:ext uri="{FF2B5EF4-FFF2-40B4-BE49-F238E27FC236}">
                  <a16:creationId xmlns:a16="http://schemas.microsoft.com/office/drawing/2014/main" id="{799DA48B-AF61-47FB-B7C3-10E5DC143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24431" y="2971800"/>
              <a:ext cx="914400" cy="914400"/>
            </a:xfrm>
            <a:prstGeom prst="rect">
              <a:avLst/>
            </a:prstGeom>
          </p:spPr>
        </p:pic>
        <p:pic>
          <p:nvPicPr>
            <p:cNvPr id="32" name="图形 31" descr="日程表 纯色填充">
              <a:extLst>
                <a:ext uri="{FF2B5EF4-FFF2-40B4-BE49-F238E27FC236}">
                  <a16:creationId xmlns:a16="http://schemas.microsoft.com/office/drawing/2014/main" id="{CBF50EC4-3372-41A0-B7E0-A9B0BB32C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40213" y="2971800"/>
              <a:ext cx="914400" cy="914400"/>
            </a:xfrm>
            <a:prstGeom prst="rect">
              <a:avLst/>
            </a:prstGeom>
          </p:spPr>
        </p:pic>
        <p:pic>
          <p:nvPicPr>
            <p:cNvPr id="36" name="图形 35" descr="女性形象 纯色填充">
              <a:extLst>
                <a:ext uri="{FF2B5EF4-FFF2-40B4-BE49-F238E27FC236}">
                  <a16:creationId xmlns:a16="http://schemas.microsoft.com/office/drawing/2014/main" id="{E3A25F7E-3922-4700-888B-8E9EF6A4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74713" y="2971800"/>
              <a:ext cx="914400" cy="914400"/>
            </a:xfrm>
            <a:prstGeom prst="rect">
              <a:avLst/>
            </a:prstGeom>
          </p:spPr>
        </p:pic>
        <p:pic>
          <p:nvPicPr>
            <p:cNvPr id="38" name="图形 37" descr="男性形象 纯色填充">
              <a:extLst>
                <a:ext uri="{FF2B5EF4-FFF2-40B4-BE49-F238E27FC236}">
                  <a16:creationId xmlns:a16="http://schemas.microsoft.com/office/drawing/2014/main" id="{32AD1036-E1D1-4751-9209-7DDF6C020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299399" y="2971800"/>
              <a:ext cx="914400" cy="914400"/>
            </a:xfrm>
            <a:prstGeom prst="rect">
              <a:avLst/>
            </a:prstGeom>
          </p:spPr>
        </p:pic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582097E-4A0E-4D3B-BB1E-28939819EFD6}"/>
              </a:ext>
            </a:extLst>
          </p:cNvPr>
          <p:cNvGrpSpPr/>
          <p:nvPr/>
        </p:nvGrpSpPr>
        <p:grpSpPr>
          <a:xfrm>
            <a:off x="1023501" y="1933575"/>
            <a:ext cx="10190298" cy="914400"/>
            <a:chOff x="1023501" y="1933575"/>
            <a:chExt cx="10190298" cy="914400"/>
          </a:xfrm>
        </p:grpSpPr>
        <p:pic>
          <p:nvPicPr>
            <p:cNvPr id="10" name="图形 9" descr="上一步 纯色填充">
              <a:extLst>
                <a:ext uri="{FF2B5EF4-FFF2-40B4-BE49-F238E27FC236}">
                  <a16:creationId xmlns:a16="http://schemas.microsoft.com/office/drawing/2014/main" id="{2010CD7A-610A-4607-924A-3EB40150A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24431" y="1933575"/>
              <a:ext cx="914400" cy="914400"/>
            </a:xfrm>
            <a:prstGeom prst="rect">
              <a:avLst/>
            </a:prstGeom>
          </p:spPr>
        </p:pic>
        <p:pic>
          <p:nvPicPr>
            <p:cNvPr id="14" name="图形 13" descr="书籍 纯色填充">
              <a:extLst>
                <a:ext uri="{FF2B5EF4-FFF2-40B4-BE49-F238E27FC236}">
                  <a16:creationId xmlns:a16="http://schemas.microsoft.com/office/drawing/2014/main" id="{5D3A2A03-7AEE-48EB-888E-291C2A98B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96358" y="1933575"/>
              <a:ext cx="914400" cy="914400"/>
            </a:xfrm>
            <a:prstGeom prst="rect">
              <a:avLst/>
            </a:prstGeom>
          </p:spPr>
        </p:pic>
        <p:pic>
          <p:nvPicPr>
            <p:cNvPr id="18" name="图形 17" descr="书架上的书籍 纯色填充">
              <a:extLst>
                <a:ext uri="{FF2B5EF4-FFF2-40B4-BE49-F238E27FC236}">
                  <a16:creationId xmlns:a16="http://schemas.microsoft.com/office/drawing/2014/main" id="{08C79AEA-4700-47FC-A2C2-307A8853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668286" y="1933575"/>
              <a:ext cx="914400" cy="914400"/>
            </a:xfrm>
            <a:prstGeom prst="rect">
              <a:avLst/>
            </a:prstGeom>
          </p:spPr>
        </p:pic>
        <p:pic>
          <p:nvPicPr>
            <p:cNvPr id="28" name="图形 27" descr="硬币 纯色填充">
              <a:extLst>
                <a:ext uri="{FF2B5EF4-FFF2-40B4-BE49-F238E27FC236}">
                  <a16:creationId xmlns:a16="http://schemas.microsoft.com/office/drawing/2014/main" id="{8380677F-9637-4378-9603-58ED742A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974713" y="1933575"/>
              <a:ext cx="914400" cy="914400"/>
            </a:xfrm>
            <a:prstGeom prst="rect">
              <a:avLst/>
            </a:prstGeom>
          </p:spPr>
        </p:pic>
        <p:pic>
          <p:nvPicPr>
            <p:cNvPr id="30" name="图形 29" descr="计算机 纯色填充">
              <a:extLst>
                <a:ext uri="{FF2B5EF4-FFF2-40B4-BE49-F238E27FC236}">
                  <a16:creationId xmlns:a16="http://schemas.microsoft.com/office/drawing/2014/main" id="{528A6FDC-4F48-4466-A81A-2D91AAA67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650026" y="1933575"/>
              <a:ext cx="914400" cy="914400"/>
            </a:xfrm>
            <a:prstGeom prst="rect">
              <a:avLst/>
            </a:prstGeom>
          </p:spPr>
        </p:pic>
        <p:pic>
          <p:nvPicPr>
            <p:cNvPr id="34" name="图形 33" descr="数据库 纯色填充">
              <a:extLst>
                <a:ext uri="{FF2B5EF4-FFF2-40B4-BE49-F238E27FC236}">
                  <a16:creationId xmlns:a16="http://schemas.microsoft.com/office/drawing/2014/main" id="{A9773CFA-B0CC-4C90-B3A8-DAAB470D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299399" y="1933575"/>
              <a:ext cx="914400" cy="914400"/>
            </a:xfrm>
            <a:prstGeom prst="rect">
              <a:avLst/>
            </a:prstGeom>
          </p:spPr>
        </p:pic>
        <p:pic>
          <p:nvPicPr>
            <p:cNvPr id="40" name="图形 39" descr="条形图演示文稿 纯色填充">
              <a:extLst>
                <a:ext uri="{FF2B5EF4-FFF2-40B4-BE49-F238E27FC236}">
                  <a16:creationId xmlns:a16="http://schemas.microsoft.com/office/drawing/2014/main" id="{6A5562AF-5F46-469F-8E9D-FF687202B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340213" y="1933575"/>
              <a:ext cx="914400" cy="914400"/>
            </a:xfrm>
            <a:prstGeom prst="rect">
              <a:avLst/>
            </a:prstGeom>
          </p:spPr>
        </p:pic>
        <p:pic>
          <p:nvPicPr>
            <p:cNvPr id="42" name="图形 41" descr="客户评价 纯色填充">
              <a:extLst>
                <a:ext uri="{FF2B5EF4-FFF2-40B4-BE49-F238E27FC236}">
                  <a16:creationId xmlns:a16="http://schemas.microsoft.com/office/drawing/2014/main" id="{2F85434C-8871-48E6-9147-10FD636D6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23501" y="1933575"/>
              <a:ext cx="914400" cy="914400"/>
            </a:xfrm>
            <a:prstGeom prst="rect">
              <a:avLst/>
            </a:prstGeom>
          </p:spPr>
        </p:pic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CC6800F-20DA-46C3-901D-F486999F569D}"/>
              </a:ext>
            </a:extLst>
          </p:cNvPr>
          <p:cNvGrpSpPr/>
          <p:nvPr/>
        </p:nvGrpSpPr>
        <p:grpSpPr>
          <a:xfrm>
            <a:off x="1023501" y="4331046"/>
            <a:ext cx="10190298" cy="914400"/>
            <a:chOff x="1023501" y="4331046"/>
            <a:chExt cx="10190298" cy="914400"/>
          </a:xfrm>
        </p:grpSpPr>
        <p:pic>
          <p:nvPicPr>
            <p:cNvPr id="44" name="图形 43" descr="聊天 纯色填充">
              <a:extLst>
                <a:ext uri="{FF2B5EF4-FFF2-40B4-BE49-F238E27FC236}">
                  <a16:creationId xmlns:a16="http://schemas.microsoft.com/office/drawing/2014/main" id="{8A5729D2-6465-4C7B-8195-B388B7B48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324431" y="4331046"/>
              <a:ext cx="914400" cy="914400"/>
            </a:xfrm>
            <a:prstGeom prst="rect">
              <a:avLst/>
            </a:prstGeom>
          </p:spPr>
        </p:pic>
        <p:pic>
          <p:nvPicPr>
            <p:cNvPr id="46" name="图形 45" descr="城市 纯色填充">
              <a:extLst>
                <a:ext uri="{FF2B5EF4-FFF2-40B4-BE49-F238E27FC236}">
                  <a16:creationId xmlns:a16="http://schemas.microsoft.com/office/drawing/2014/main" id="{A179D39C-6ED7-404D-A296-ECA2C9259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650026" y="4331046"/>
              <a:ext cx="914400" cy="914400"/>
            </a:xfrm>
            <a:prstGeom prst="rect">
              <a:avLst/>
            </a:prstGeom>
          </p:spPr>
        </p:pic>
        <p:pic>
          <p:nvPicPr>
            <p:cNvPr id="48" name="图形 47" descr="教室 纯色填充">
              <a:extLst>
                <a:ext uri="{FF2B5EF4-FFF2-40B4-BE49-F238E27FC236}">
                  <a16:creationId xmlns:a16="http://schemas.microsoft.com/office/drawing/2014/main" id="{478572DB-3471-4082-A758-CCC840B9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668286" y="4331046"/>
              <a:ext cx="914400" cy="914400"/>
            </a:xfrm>
            <a:prstGeom prst="rect">
              <a:avLst/>
            </a:prstGeom>
          </p:spPr>
        </p:pic>
        <p:pic>
          <p:nvPicPr>
            <p:cNvPr id="50" name="图形 49" descr="剪贴板 纯色填充">
              <a:extLst>
                <a:ext uri="{FF2B5EF4-FFF2-40B4-BE49-F238E27FC236}">
                  <a16:creationId xmlns:a16="http://schemas.microsoft.com/office/drawing/2014/main" id="{859AEFF6-9CC5-4B31-A66F-7B4C4A9F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4996358" y="4331046"/>
              <a:ext cx="914400" cy="914400"/>
            </a:xfrm>
            <a:prstGeom prst="rect">
              <a:avLst/>
            </a:prstGeom>
          </p:spPr>
        </p:pic>
        <p:pic>
          <p:nvPicPr>
            <p:cNvPr id="52" name="图形 51" descr="文档 纯色填充">
              <a:extLst>
                <a:ext uri="{FF2B5EF4-FFF2-40B4-BE49-F238E27FC236}">
                  <a16:creationId xmlns:a16="http://schemas.microsoft.com/office/drawing/2014/main" id="{EB102E5D-50C2-43C2-9CB1-4C64404A8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2340213" y="4331046"/>
              <a:ext cx="914400" cy="914400"/>
            </a:xfrm>
            <a:prstGeom prst="rect">
              <a:avLst/>
            </a:prstGeom>
          </p:spPr>
        </p:pic>
        <p:pic>
          <p:nvPicPr>
            <p:cNvPr id="56" name="图形 55" descr="电子邮件 纯色填充">
              <a:extLst>
                <a:ext uri="{FF2B5EF4-FFF2-40B4-BE49-F238E27FC236}">
                  <a16:creationId xmlns:a16="http://schemas.microsoft.com/office/drawing/2014/main" id="{86F69F3F-4745-4184-B816-E93A736F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0299399" y="4331046"/>
              <a:ext cx="914400" cy="914400"/>
            </a:xfrm>
            <a:prstGeom prst="rect">
              <a:avLst/>
            </a:prstGeom>
          </p:spPr>
        </p:pic>
        <p:pic>
          <p:nvPicPr>
            <p:cNvPr id="58" name="图形 57" descr="人群 纯色填充">
              <a:extLst>
                <a:ext uri="{FF2B5EF4-FFF2-40B4-BE49-F238E27FC236}">
                  <a16:creationId xmlns:a16="http://schemas.microsoft.com/office/drawing/2014/main" id="{1C364B71-8BE8-40C6-8A79-8692B5B9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8974713" y="4331046"/>
              <a:ext cx="914400" cy="914400"/>
            </a:xfrm>
            <a:prstGeom prst="rect">
              <a:avLst/>
            </a:prstGeom>
          </p:spPr>
        </p:pic>
        <p:pic>
          <p:nvPicPr>
            <p:cNvPr id="60" name="图形 59" descr="研究 纯色填充">
              <a:extLst>
                <a:ext uri="{FF2B5EF4-FFF2-40B4-BE49-F238E27FC236}">
                  <a16:creationId xmlns:a16="http://schemas.microsoft.com/office/drawing/2014/main" id="{B1A703E6-F09A-4E79-B052-AAFE0FAF6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1023501" y="433104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6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/>
              <a:t>中文 创客贴金刚体、</a:t>
            </a:r>
            <a:r>
              <a:rPr kumimoji="1" lang="en-US" altLang="zh-CN" dirty="0"/>
              <a:t>OPPO B</a:t>
            </a:r>
            <a:r>
              <a:rPr kumimoji="1" lang="zh-CN" altLang="en-US" dirty="0"/>
              <a:t>、</a:t>
            </a:r>
            <a:r>
              <a:rPr kumimoji="1" lang="en-US" altLang="zh-CN" dirty="0"/>
              <a:t>OPPO M</a:t>
            </a:r>
            <a:r>
              <a:rPr kumimoji="1" lang="zh-CN" altLang="en-US" dirty="0"/>
              <a:t>、</a:t>
            </a:r>
            <a:r>
              <a:rPr kumimoji="1" lang="en-US" altLang="zh-CN" dirty="0"/>
              <a:t>OPPO R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OPPO B</a:t>
            </a:r>
            <a:r>
              <a:rPr kumimoji="1" lang="zh-CN" altLang="en-US" dirty="0"/>
              <a:t>、</a:t>
            </a:r>
            <a:r>
              <a:rPr kumimoji="1" lang="en-US" altLang="zh-CN" dirty="0"/>
              <a:t>OPPO M</a:t>
            </a:r>
            <a:r>
              <a:rPr kumimoji="1" lang="zh-CN" altLang="en-US" dirty="0"/>
              <a:t>、</a:t>
            </a:r>
            <a:r>
              <a:rPr kumimoji="1" lang="en-US" altLang="zh-CN" dirty="0"/>
              <a:t>OPPO R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1.25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www.gaoding.com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荞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9B1658-E041-4293-94AB-4790A2D2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E03AE54-A56F-4B02-A4A3-0B2DCCD71D99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66D1C59-61B8-4E0A-A3D9-C52D2288B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EB780207-9D01-4443-B0CD-C02184463094}"/>
              </a:ext>
            </a:extLst>
          </p:cNvPr>
          <p:cNvGrpSpPr/>
          <p:nvPr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13" name="矩形 48">
              <a:extLst>
                <a:ext uri="{FF2B5EF4-FFF2-40B4-BE49-F238E27FC236}">
                  <a16:creationId xmlns:a16="http://schemas.microsoft.com/office/drawing/2014/main" id="{C8015731-D9E4-413B-99B2-A63E890AF1B5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49">
              <a:extLst>
                <a:ext uri="{FF2B5EF4-FFF2-40B4-BE49-F238E27FC236}">
                  <a16:creationId xmlns:a16="http://schemas.microsoft.com/office/drawing/2014/main" id="{99BCD071-2FE5-4203-9FD1-918BE67267C8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BD2AB17-90AE-409D-9DF0-4D78869C3065}"/>
              </a:ext>
            </a:extLst>
          </p:cNvPr>
          <p:cNvGrpSpPr/>
          <p:nvPr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CB21FA3-EA14-49D2-9D80-79675CBC1566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CAF807E-AEEA-47A6-807A-D703363146FC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DF69BD4-C73D-4374-BB6A-F5437D667C8A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旁门左道PPT出品">
            <a:extLst>
              <a:ext uri="{FF2B5EF4-FFF2-40B4-BE49-F238E27FC236}">
                <a16:creationId xmlns:a16="http://schemas.microsoft.com/office/drawing/2014/main" id="{50BC9016-BB15-4B25-87D0-3271C0404D74}"/>
              </a:ext>
            </a:extLst>
          </p:cNvPr>
          <p:cNvSpPr/>
          <p:nvPr/>
        </p:nvSpPr>
        <p:spPr>
          <a:xfrm>
            <a:off x="1464410" y="1238188"/>
            <a:ext cx="648356" cy="648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49000">
                <a:schemeClr val="accent1">
                  <a:alpha val="4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EBBE409-07DB-40C9-9ABA-81FA576E4C77}"/>
              </a:ext>
            </a:extLst>
          </p:cNvPr>
          <p:cNvSpPr/>
          <p:nvPr/>
        </p:nvSpPr>
        <p:spPr>
          <a:xfrm>
            <a:off x="9926983" y="340694"/>
            <a:ext cx="557586" cy="55758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7C44E6C-4462-4283-BF74-68995298BE24}"/>
              </a:ext>
            </a:extLst>
          </p:cNvPr>
          <p:cNvSpPr/>
          <p:nvPr/>
        </p:nvSpPr>
        <p:spPr>
          <a:xfrm>
            <a:off x="9292827" y="5292102"/>
            <a:ext cx="1735102" cy="173510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46E6229-3359-45C0-82DC-67CBDDC9EC5D}"/>
              </a:ext>
            </a:extLst>
          </p:cNvPr>
          <p:cNvCxnSpPr>
            <a:cxnSpLocks/>
          </p:cNvCxnSpPr>
          <p:nvPr/>
        </p:nvCxnSpPr>
        <p:spPr>
          <a:xfrm>
            <a:off x="4892165" y="2441121"/>
            <a:ext cx="0" cy="190800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867AE63E-0C97-47BB-B98F-D74BE035C537}"/>
              </a:ext>
            </a:extLst>
          </p:cNvPr>
          <p:cNvSpPr txBox="1"/>
          <p:nvPr/>
        </p:nvSpPr>
        <p:spPr>
          <a:xfrm>
            <a:off x="5391249" y="4047307"/>
            <a:ext cx="269246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Work Overview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35258B-B559-4E60-9D9A-647547A0C060}"/>
              </a:ext>
            </a:extLst>
          </p:cNvPr>
          <p:cNvSpPr txBox="1"/>
          <p:nvPr/>
        </p:nvSpPr>
        <p:spPr>
          <a:xfrm>
            <a:off x="5358591" y="2283117"/>
            <a:ext cx="4701585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PART/ONE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3BB19AD-E0C2-444C-A656-25584C16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33" y="2783177"/>
            <a:ext cx="835688" cy="895673"/>
          </a:xfrm>
          <a:prstGeom prst="rect">
            <a:avLst/>
          </a:prstGeom>
        </p:spPr>
      </p:pic>
      <p:sp>
        <p:nvSpPr>
          <p:cNvPr id="156" name="文本框 155">
            <a:extLst>
              <a:ext uri="{FF2B5EF4-FFF2-40B4-BE49-F238E27FC236}">
                <a16:creationId xmlns:a16="http://schemas.microsoft.com/office/drawing/2014/main" id="{3986E3B9-8A73-4796-B829-2B5D908CE4BF}"/>
              </a:ext>
            </a:extLst>
          </p:cNvPr>
          <p:cNvSpPr txBox="1"/>
          <p:nvPr/>
        </p:nvSpPr>
        <p:spPr>
          <a:xfrm>
            <a:off x="5358591" y="3123648"/>
            <a:ext cx="4897537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spc="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年度工作概述</a:t>
            </a:r>
            <a:endParaRPr lang="en-US" altLang="zh-CN" sz="5400" spc="300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CEE7E49-3F17-4C98-9FC7-CF03B72E8DFC}"/>
              </a:ext>
            </a:extLst>
          </p:cNvPr>
          <p:cNvSpPr txBox="1"/>
          <p:nvPr/>
        </p:nvSpPr>
        <p:spPr>
          <a:xfrm>
            <a:off x="1931858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0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B7B2C59-5483-4C6B-BDB7-9412FC9AF5AF}"/>
              </a:ext>
            </a:extLst>
          </p:cNvPr>
          <p:cNvSpPr txBox="1"/>
          <p:nvPr/>
        </p:nvSpPr>
        <p:spPr>
          <a:xfrm>
            <a:off x="3459492" y="2158724"/>
            <a:ext cx="1204176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469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id="{45B480BD-DEC9-416F-90F9-E7737782C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9B2028BE-E709-406D-B901-61C9532D8D6F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06E4673-C5A5-4569-B3EE-564B0003EB38}"/>
              </a:ext>
            </a:extLst>
          </p:cNvPr>
          <p:cNvGrpSpPr/>
          <p:nvPr/>
        </p:nvGrpSpPr>
        <p:grpSpPr>
          <a:xfrm>
            <a:off x="1078933" y="1979922"/>
            <a:ext cx="2855336" cy="3873110"/>
            <a:chOff x="1078933" y="1979922"/>
            <a:chExt cx="2855336" cy="3873110"/>
          </a:xfrm>
        </p:grpSpPr>
        <p:pic>
          <p:nvPicPr>
            <p:cNvPr id="28" name="图片 27" descr="黑暗中的灯光&#10;&#10;描述已自动生成">
              <a:extLst>
                <a:ext uri="{FF2B5EF4-FFF2-40B4-BE49-F238E27FC236}">
                  <a16:creationId xmlns:a16="http://schemas.microsoft.com/office/drawing/2014/main" id="{9F10625E-6564-49C6-A976-0BA47938E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933" y="5499815"/>
              <a:ext cx="2766812" cy="353217"/>
            </a:xfrm>
            <a:prstGeom prst="rect">
              <a:avLst/>
            </a:prstGeom>
          </p:spPr>
        </p:pic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5DDECA13-A789-4F8C-8A8C-B6B79510087C}"/>
                </a:ext>
              </a:extLst>
            </p:cNvPr>
            <p:cNvSpPr/>
            <p:nvPr/>
          </p:nvSpPr>
          <p:spPr>
            <a:xfrm>
              <a:off x="1080939" y="1979922"/>
              <a:ext cx="2853330" cy="3680282"/>
            </a:xfrm>
            <a:prstGeom prst="round2DiagRect">
              <a:avLst/>
            </a:prstGeom>
            <a:gradFill flip="none" rotWithShape="1">
              <a:gsLst>
                <a:gs pos="0">
                  <a:schemeClr val="accent5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30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perspectiveLeft">
                <a:rot lat="0" lon="0" rev="0"/>
              </a:camera>
              <a:lightRig rig="contrasting" dir="t"/>
            </a:scene3d>
            <a:sp3d extrusionH="1270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40179FB-1D48-42B6-AB44-EE273E68D227}"/>
                </a:ext>
              </a:extLst>
            </p:cNvPr>
            <p:cNvSpPr txBox="1"/>
            <p:nvPr/>
          </p:nvSpPr>
          <p:spPr>
            <a:xfrm>
              <a:off x="1178264" y="2145668"/>
              <a:ext cx="623889" cy="923330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  <a:lumMod val="2000"/>
                            <a:lumOff val="98000"/>
                          </a:schemeClr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kumimoji="0" lang="zh-CN" altLang="en-US" sz="5400" b="0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  <a:lumMod val="2000"/>
                          <a:lumOff val="98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0A1B8527-B328-4440-B1C6-A59E18C6043C}"/>
                </a:ext>
              </a:extLst>
            </p:cNvPr>
            <p:cNvSpPr txBox="1"/>
            <p:nvPr/>
          </p:nvSpPr>
          <p:spPr>
            <a:xfrm>
              <a:off x="1690393" y="2145668"/>
              <a:ext cx="490840" cy="923330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  <a:lumMod val="2000"/>
                            <a:lumOff val="98000"/>
                          </a:schemeClr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1</a:t>
              </a:r>
              <a:endParaRPr kumimoji="0" lang="zh-CN" altLang="en-US" sz="5400" b="0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  <a:lumMod val="2000"/>
                          <a:lumOff val="98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8855B57-803A-4202-8FB4-305052928AED}"/>
                </a:ext>
              </a:extLst>
            </p:cNvPr>
            <p:cNvSpPr/>
            <p:nvPr/>
          </p:nvSpPr>
          <p:spPr>
            <a:xfrm>
              <a:off x="1220131" y="3093935"/>
              <a:ext cx="2509658" cy="223150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疫情还不稳定，对行业有新的考验，我们要面临公司生存和发展两方面的工作，同时在务实和理想中前行</a:t>
              </a:r>
              <a:endParaRPr lang="en-US" altLang="zh-CN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endParaRPr>
            </a:p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伴随着各种不确定性，微软每一位员工陪着企业一起努力地走了过来</a:t>
              </a:r>
              <a:endParaRPr lang="en-US" altLang="zh-CN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2CD4EB-1B43-4E8E-8BCB-067C0BB3D782}"/>
              </a:ext>
            </a:extLst>
          </p:cNvPr>
          <p:cNvGrpSpPr/>
          <p:nvPr/>
        </p:nvGrpSpPr>
        <p:grpSpPr>
          <a:xfrm>
            <a:off x="8287263" y="1979922"/>
            <a:ext cx="2855336" cy="3873110"/>
            <a:chOff x="8287263" y="1979922"/>
            <a:chExt cx="2855336" cy="3873110"/>
          </a:xfrm>
        </p:grpSpPr>
        <p:pic>
          <p:nvPicPr>
            <p:cNvPr id="45" name="图片 44" descr="黑暗中的灯光&#10;&#10;描述已自动生成">
              <a:extLst>
                <a:ext uri="{FF2B5EF4-FFF2-40B4-BE49-F238E27FC236}">
                  <a16:creationId xmlns:a16="http://schemas.microsoft.com/office/drawing/2014/main" id="{CB35AAF4-FADA-483A-BAD8-5AA74F83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263" y="5499815"/>
              <a:ext cx="2766812" cy="353217"/>
            </a:xfrm>
            <a:prstGeom prst="rect">
              <a:avLst/>
            </a:prstGeom>
          </p:spPr>
        </p:pic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AD7689E4-8305-418E-A163-12A3FAE3B9E5}"/>
                </a:ext>
              </a:extLst>
            </p:cNvPr>
            <p:cNvSpPr/>
            <p:nvPr/>
          </p:nvSpPr>
          <p:spPr>
            <a:xfrm>
              <a:off x="8289269" y="1979922"/>
              <a:ext cx="2853330" cy="3680282"/>
            </a:xfrm>
            <a:prstGeom prst="round2DiagRect">
              <a:avLst/>
            </a:prstGeom>
            <a:gradFill flip="none" rotWithShape="1">
              <a:gsLst>
                <a:gs pos="0">
                  <a:schemeClr val="accent5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30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perspectiveLeft">
                <a:rot lat="0" lon="0" rev="0"/>
              </a:camera>
              <a:lightRig rig="contrasting" dir="t"/>
            </a:scene3d>
            <a:sp3d extrusionH="1270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EA5BE6B-19C5-4C98-9D2D-6BB17B465C2C}"/>
                </a:ext>
              </a:extLst>
            </p:cNvPr>
            <p:cNvSpPr txBox="1"/>
            <p:nvPr/>
          </p:nvSpPr>
          <p:spPr>
            <a:xfrm>
              <a:off x="8386856" y="2145668"/>
              <a:ext cx="623889" cy="923330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1" u="none" strike="noStrike" kern="1200" cap="none" normalizeH="0" baseline="0" noProof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kumimoji="0" lang="zh-CN" altLang="en-US" sz="5400" b="0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  <a:lumMod val="5000"/>
                          <a:lumOff val="95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4E7880C-CD40-4BA0-ACE4-B4D4398E32BE}"/>
                </a:ext>
              </a:extLst>
            </p:cNvPr>
            <p:cNvSpPr txBox="1"/>
            <p:nvPr/>
          </p:nvSpPr>
          <p:spPr>
            <a:xfrm>
              <a:off x="8832461" y="2145668"/>
              <a:ext cx="623889" cy="923330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3</a:t>
              </a:r>
              <a:endParaRPr kumimoji="0" lang="zh-CN" altLang="en-US" sz="5400" b="0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  <a:lumMod val="5000"/>
                          <a:lumOff val="95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223583F-7811-4E4A-9E1F-0A59D72E554B}"/>
                </a:ext>
              </a:extLst>
            </p:cNvPr>
            <p:cNvSpPr/>
            <p:nvPr/>
          </p:nvSpPr>
          <p:spPr>
            <a:xfrm>
              <a:off x="8446322" y="3093935"/>
              <a:ext cx="2509658" cy="214802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85750" indent="-285750" algn="just" hangingPunct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直播带货是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20XX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年快速增长的销售模式，明星和网红们借助淘宝、快手、抖音等直播平台进行直播带货</a:t>
              </a:r>
              <a:endParaRPr lang="en-US" altLang="zh-CN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endParaRPr>
            </a:p>
            <a:p>
              <a:pPr marL="285750" indent="-285750" algn="just" hangingPunct="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销售部迅速响应公司的安排，于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20XX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年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3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月成立直播小组负责全年直播工作</a:t>
              </a:r>
              <a:endParaRPr lang="en-US" altLang="zh-CN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ABEC40-765A-48FC-BCED-4475CE4DB9B3}"/>
              </a:ext>
            </a:extLst>
          </p:cNvPr>
          <p:cNvGrpSpPr/>
          <p:nvPr/>
        </p:nvGrpSpPr>
        <p:grpSpPr>
          <a:xfrm>
            <a:off x="4683098" y="1714451"/>
            <a:ext cx="2855336" cy="3873110"/>
            <a:chOff x="4683098" y="1714451"/>
            <a:chExt cx="2855336" cy="3873110"/>
          </a:xfrm>
        </p:grpSpPr>
        <p:pic>
          <p:nvPicPr>
            <p:cNvPr id="42" name="图片 41" descr="黑暗中的灯光&#10;&#10;描述已自动生成">
              <a:extLst>
                <a:ext uri="{FF2B5EF4-FFF2-40B4-BE49-F238E27FC236}">
                  <a16:creationId xmlns:a16="http://schemas.microsoft.com/office/drawing/2014/main" id="{A38CFDCC-D57C-4284-B781-0B9E527F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8" y="5234344"/>
              <a:ext cx="2766812" cy="353217"/>
            </a:xfrm>
            <a:prstGeom prst="rect">
              <a:avLst/>
            </a:prstGeom>
          </p:spPr>
        </p:pic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F3D24FAD-BF73-4226-943E-2938AF361BA8}"/>
                </a:ext>
              </a:extLst>
            </p:cNvPr>
            <p:cNvSpPr/>
            <p:nvPr/>
          </p:nvSpPr>
          <p:spPr>
            <a:xfrm>
              <a:off x="4685104" y="1714451"/>
              <a:ext cx="2853330" cy="3680282"/>
            </a:xfrm>
            <a:prstGeom prst="round2DiagRect">
              <a:avLst/>
            </a:prstGeom>
            <a:gradFill flip="none" rotWithShape="1">
              <a:gsLst>
                <a:gs pos="0">
                  <a:schemeClr val="accent5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30000">
                  <a:schemeClr val="accent2">
                    <a:alpha val="3200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/>
                  </a:gs>
                  <a:gs pos="43000">
                    <a:schemeClr val="accent6">
                      <a:alpha val="59000"/>
                    </a:schemeClr>
                  </a:gs>
                  <a:gs pos="100000">
                    <a:schemeClr val="accent6">
                      <a:alpha val="59000"/>
                    </a:schemeClr>
                  </a:gs>
                </a:gsLst>
                <a:lin ang="5400000" scaled="1"/>
              </a:gradFill>
            </a:ln>
            <a:effectLst/>
            <a:scene3d>
              <a:camera prst="perspectiveLeft">
                <a:rot lat="0" lon="0" rev="0"/>
              </a:camera>
              <a:lightRig rig="contrasting" dir="t"/>
            </a:scene3d>
            <a:sp3d extrusionH="1270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248733C-A5F9-47C1-844F-7A708F67AB5B}"/>
                </a:ext>
              </a:extLst>
            </p:cNvPr>
            <p:cNvSpPr txBox="1"/>
            <p:nvPr/>
          </p:nvSpPr>
          <p:spPr>
            <a:xfrm>
              <a:off x="4823870" y="1932308"/>
              <a:ext cx="623889" cy="923330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0</a:t>
              </a:r>
              <a:endParaRPr kumimoji="0" lang="zh-CN" altLang="en-US" sz="5400" b="0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  <a:lumMod val="5000"/>
                          <a:lumOff val="95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71DD641-0B88-4D22-8CDA-C91B22C430D7}"/>
                </a:ext>
              </a:extLst>
            </p:cNvPr>
            <p:cNvSpPr txBox="1"/>
            <p:nvPr/>
          </p:nvSpPr>
          <p:spPr>
            <a:xfrm>
              <a:off x="5269475" y="1932308"/>
              <a:ext cx="623889" cy="923330"/>
            </a:xfrm>
            <a:prstGeom prst="rect">
              <a:avLst/>
            </a:prstGeom>
            <a:noFill/>
            <a:effectLst>
              <a:outerShdw blurRad="254000" dist="63500" dir="16200000" rotWithShape="0">
                <a:srgbClr val="40B4FF">
                  <a:alpha val="30000"/>
                </a:srgbClr>
              </a:outerShdw>
            </a:effectLst>
          </p:spPr>
          <p:txBody>
            <a:bodyPr wrap="none" rtlCol="0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1" u="none" strike="noStrike" kern="1200" cap="none" normalizeH="0" baseline="0" noProof="0" dirty="0">
                  <a:ln>
                    <a:gradFill flip="none" rotWithShape="1">
                      <a:gsLst>
                        <a:gs pos="50000">
                          <a:schemeClr val="accent3">
                            <a:alpha val="10000"/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effectLst/>
                  <a:uLnTx/>
                  <a:uFillTx/>
                  <a:ea typeface="OPPOSans M" panose="00020600040101010101" pitchFamily="18" charset="-122"/>
                  <a:cs typeface="OPPOSans M" panose="00020600040101010101" pitchFamily="18" charset="-122"/>
                  <a:sym typeface="+mn-lt"/>
                </a:rPr>
                <a:t>2</a:t>
              </a:r>
              <a:endParaRPr kumimoji="0" lang="zh-CN" altLang="en-US" sz="5400" b="0" i="1" u="none" strike="noStrike" kern="1200" cap="none" normalizeH="0" baseline="0" noProof="0" dirty="0">
                <a:ln>
                  <a:gradFill flip="none" rotWithShape="1">
                    <a:gsLst>
                      <a:gs pos="50000">
                        <a:schemeClr val="accent3">
                          <a:alpha val="10000"/>
                          <a:lumMod val="5000"/>
                          <a:lumOff val="95000"/>
                        </a:schemeClr>
                      </a:gs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uLnTx/>
                <a:uFillTx/>
                <a:ea typeface="OPPOSans M" panose="00020600040101010101" pitchFamily="18" charset="-122"/>
                <a:cs typeface="OPPOSans M" panose="00020600040101010101" pitchFamily="18" charset="-122"/>
                <a:sym typeface="+mn-lt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55C5710-5987-4800-B165-0CF49362D6A4}"/>
                </a:ext>
              </a:extLst>
            </p:cNvPr>
            <p:cNvSpPr/>
            <p:nvPr/>
          </p:nvSpPr>
          <p:spPr>
            <a:xfrm>
              <a:off x="4882013" y="2859475"/>
              <a:ext cx="2458945" cy="196220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面对疫情的影响，公司及时调整战略举措，大力推进业务转型</a:t>
              </a:r>
              <a:endParaRPr lang="en-US" altLang="zh-CN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endParaRPr>
            </a:p>
            <a:p>
              <a:pPr marL="285750" indent="-285750" algn="just" hangingPunct="0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  <a:cs typeface="OPPOSans H" panose="00020600040101010101" pitchFamily="18" charset="-122"/>
                </a:rPr>
                <a:t>销售部充分理解公司战略，内部架构先后进行了调整、团队改组和人员分拆节间距</a:t>
              </a:r>
            </a:p>
          </p:txBody>
        </p: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A628DA4-EA45-4517-B64F-4B90601CB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CC46ECA4-71FD-4B1D-8101-B4D94335B688}"/>
              </a:ext>
            </a:extLst>
          </p:cNvPr>
          <p:cNvGrpSpPr/>
          <p:nvPr/>
        </p:nvGrpSpPr>
        <p:grpSpPr>
          <a:xfrm>
            <a:off x="200484" y="478453"/>
            <a:ext cx="3942491" cy="584775"/>
            <a:chOff x="200484" y="478453"/>
            <a:chExt cx="3942491" cy="584775"/>
          </a:xfrm>
        </p:grpSpPr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A6FEB972-EB21-41B3-BC1A-B668AE0CF639}"/>
                </a:ext>
              </a:extLst>
            </p:cNvPr>
            <p:cNvSpPr/>
            <p:nvPr/>
          </p:nvSpPr>
          <p:spPr>
            <a:xfrm flipH="1">
              <a:off x="2702975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76BF48F1-23C8-4644-BE1C-6A7EBE77920F}"/>
                </a:ext>
              </a:extLst>
            </p:cNvPr>
            <p:cNvSpPr/>
            <p:nvPr/>
          </p:nvSpPr>
          <p:spPr>
            <a:xfrm flipH="1">
              <a:off x="1741950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E96F658-EE2B-40BA-8F0E-9563351C7EB5}"/>
                </a:ext>
              </a:extLst>
            </p:cNvPr>
            <p:cNvSpPr txBox="1"/>
            <p:nvPr/>
          </p:nvSpPr>
          <p:spPr>
            <a:xfrm>
              <a:off x="200484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总体市场环境分析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  <p:pic>
        <p:nvPicPr>
          <p:cNvPr id="69" name="Picture 7">
            <a:extLst>
              <a:ext uri="{FF2B5EF4-FFF2-40B4-BE49-F238E27FC236}">
                <a16:creationId xmlns:a16="http://schemas.microsoft.com/office/drawing/2014/main" id="{C9D9C9F4-EEC5-499F-9140-14B62C9B77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2323" y="-9826342"/>
            <a:ext cx="43946856" cy="34768082"/>
          </a:xfrm>
          <a:prstGeom prst="rect">
            <a:avLst/>
          </a:prstGeom>
          <a:scene3d>
            <a:camera prst="perspectiveRelaxed" fov="2700000">
              <a:rot lat="16773552" lon="64" rev="21599891"/>
            </a:camera>
            <a:lightRig rig="soft" dir="t"/>
          </a:scene3d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57952C5B-86C7-48E2-AA42-44677BD1F105}"/>
              </a:ext>
            </a:extLst>
          </p:cNvPr>
          <p:cNvGrpSpPr/>
          <p:nvPr/>
        </p:nvGrpSpPr>
        <p:grpSpPr>
          <a:xfrm>
            <a:off x="1002237" y="5697538"/>
            <a:ext cx="10104120" cy="2709474"/>
            <a:chOff x="1002237" y="5697538"/>
            <a:chExt cx="10104120" cy="2709474"/>
          </a:xfrm>
        </p:grpSpPr>
        <p:cxnSp>
          <p:nvCxnSpPr>
            <p:cNvPr id="41" name="旁门左道PPT出品">
              <a:extLst>
                <a:ext uri="{FF2B5EF4-FFF2-40B4-BE49-F238E27FC236}">
                  <a16:creationId xmlns:a16="http://schemas.microsoft.com/office/drawing/2014/main" id="{17A44D01-D193-4222-AF54-8D474D42C970}"/>
                </a:ext>
              </a:extLst>
            </p:cNvPr>
            <p:cNvCxnSpPr/>
            <p:nvPr/>
          </p:nvCxnSpPr>
          <p:spPr>
            <a:xfrm>
              <a:off x="3292214" y="6393302"/>
              <a:ext cx="0" cy="2013710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93FB51AD-6EF1-4AEB-8BCC-94E3F51D8C07}"/>
                </a:ext>
              </a:extLst>
            </p:cNvPr>
            <p:cNvCxnSpPr>
              <a:cxnSpLocks/>
            </p:cNvCxnSpPr>
            <p:nvPr/>
          </p:nvCxnSpPr>
          <p:spPr>
            <a:xfrm>
              <a:off x="9129359" y="6425211"/>
              <a:ext cx="0" cy="1748314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6CBBA993-C10B-456F-A529-0109F38E001D}"/>
                </a:ext>
              </a:extLst>
            </p:cNvPr>
            <p:cNvCxnSpPr>
              <a:cxnSpLocks/>
            </p:cNvCxnSpPr>
            <p:nvPr/>
          </p:nvCxnSpPr>
          <p:spPr>
            <a:xfrm>
              <a:off x="1759909" y="6299200"/>
              <a:ext cx="0" cy="1815737"/>
            </a:xfrm>
            <a:prstGeom prst="line">
              <a:avLst/>
            </a:prstGeom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旁门左道PPT出品">
              <a:extLst>
                <a:ext uri="{FF2B5EF4-FFF2-40B4-BE49-F238E27FC236}">
                  <a16:creationId xmlns:a16="http://schemas.microsoft.com/office/drawing/2014/main" id="{BFA02007-452E-4566-A725-0973A05C3B32}"/>
                </a:ext>
              </a:extLst>
            </p:cNvPr>
            <p:cNvCxnSpPr>
              <a:cxnSpLocks/>
            </p:cNvCxnSpPr>
            <p:nvPr/>
          </p:nvCxnSpPr>
          <p:spPr>
            <a:xfrm>
              <a:off x="4363240" y="5697538"/>
              <a:ext cx="0" cy="1339465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E85FAF92-A0D5-4698-B984-DB20A4872010}"/>
                </a:ext>
              </a:extLst>
            </p:cNvPr>
            <p:cNvCxnSpPr>
              <a:cxnSpLocks/>
            </p:cNvCxnSpPr>
            <p:nvPr/>
          </p:nvCxnSpPr>
          <p:spPr>
            <a:xfrm>
              <a:off x="6194833" y="6100549"/>
              <a:ext cx="0" cy="669869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63EAF6D6-F910-4DC8-BA4A-0F4F8E626AB9}"/>
                </a:ext>
              </a:extLst>
            </p:cNvPr>
            <p:cNvCxnSpPr>
              <a:cxnSpLocks/>
            </p:cNvCxnSpPr>
            <p:nvPr/>
          </p:nvCxnSpPr>
          <p:spPr>
            <a:xfrm>
              <a:off x="7699348" y="6299200"/>
              <a:ext cx="0" cy="1351582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FBC333CB-8E23-4E8A-B1BB-B596DC443390}"/>
                </a:ext>
              </a:extLst>
            </p:cNvPr>
            <p:cNvCxnSpPr>
              <a:cxnSpLocks/>
            </p:cNvCxnSpPr>
            <p:nvPr/>
          </p:nvCxnSpPr>
          <p:spPr>
            <a:xfrm>
              <a:off x="8323613" y="5984083"/>
              <a:ext cx="0" cy="765320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3FE31149-BA32-4362-B3F8-77C01D5DFE8C}"/>
                </a:ext>
              </a:extLst>
            </p:cNvPr>
            <p:cNvCxnSpPr>
              <a:cxnSpLocks/>
            </p:cNvCxnSpPr>
            <p:nvPr/>
          </p:nvCxnSpPr>
          <p:spPr>
            <a:xfrm>
              <a:off x="1002237" y="5984083"/>
              <a:ext cx="0" cy="613567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96666980-3C00-4E12-9EB2-6DAAF8964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357" y="5984083"/>
              <a:ext cx="0" cy="994567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0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>
            <a:extLst>
              <a:ext uri="{FF2B5EF4-FFF2-40B4-BE49-F238E27FC236}">
                <a16:creationId xmlns:a16="http://schemas.microsoft.com/office/drawing/2014/main" id="{55D33670-794C-45CD-A4B1-1E3346787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0D5F706C-D301-4B0F-BCD5-1630DCC863D2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43DABE69-339C-47AA-BED4-D4F3CB291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AA8CECC3-84B9-40F2-A86D-AAEF79702883}"/>
              </a:ext>
            </a:extLst>
          </p:cNvPr>
          <p:cNvSpPr/>
          <p:nvPr/>
        </p:nvSpPr>
        <p:spPr>
          <a:xfrm>
            <a:off x="0" y="6642514"/>
            <a:ext cx="12192000" cy="2026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1CB1FA7-09B9-4879-A57F-BA7BF2416816}"/>
              </a:ext>
            </a:extLst>
          </p:cNvPr>
          <p:cNvGrpSpPr/>
          <p:nvPr/>
        </p:nvGrpSpPr>
        <p:grpSpPr>
          <a:xfrm>
            <a:off x="216813" y="478453"/>
            <a:ext cx="3926162" cy="584775"/>
            <a:chOff x="216813" y="478453"/>
            <a:chExt cx="3926162" cy="584775"/>
          </a:xfrm>
        </p:grpSpPr>
        <p:sp>
          <p:nvSpPr>
            <p:cNvPr id="197" name="文本框 196">
              <a:extLst>
                <a:ext uri="{FF2B5EF4-FFF2-40B4-BE49-F238E27FC236}">
                  <a16:creationId xmlns:a16="http://schemas.microsoft.com/office/drawing/2014/main" id="{AEEB7B67-4721-48BD-AA6B-7F91CFF00734}"/>
                </a:ext>
              </a:extLst>
            </p:cNvPr>
            <p:cNvSpPr txBox="1"/>
            <p:nvPr/>
          </p:nvSpPr>
          <p:spPr>
            <a:xfrm>
              <a:off x="216813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年度业绩完成情况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277B22B7-9128-4428-90E6-6606AABDB131}"/>
                </a:ext>
              </a:extLst>
            </p:cNvPr>
            <p:cNvSpPr/>
            <p:nvPr/>
          </p:nvSpPr>
          <p:spPr>
            <a:xfrm flipH="1">
              <a:off x="2702975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F7F34DFF-FFAA-4CEE-8B5A-65CE75225352}"/>
                </a:ext>
              </a:extLst>
            </p:cNvPr>
            <p:cNvSpPr/>
            <p:nvPr/>
          </p:nvSpPr>
          <p:spPr>
            <a:xfrm flipH="1">
              <a:off x="1741950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60F4B9AC-CFC4-4257-A3F5-7CD6176A351C}"/>
              </a:ext>
            </a:extLst>
          </p:cNvPr>
          <p:cNvSpPr/>
          <p:nvPr/>
        </p:nvSpPr>
        <p:spPr>
          <a:xfrm>
            <a:off x="1935724" y="2391428"/>
            <a:ext cx="962123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160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亿元</a:t>
            </a:r>
            <a:endParaRPr lang="zh-CN" altLang="en-US" dirty="0">
              <a:solidFill>
                <a:schemeClr val="accent3"/>
              </a:solidFill>
              <a:latin typeface="+mn-ea"/>
              <a:cs typeface="OPPOSans H" panose="00020600040101010101" pitchFamily="18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7B5C6A4-886D-45E2-BFFE-5D3DEEB9E8A8}"/>
              </a:ext>
            </a:extLst>
          </p:cNvPr>
          <p:cNvSpPr/>
          <p:nvPr/>
        </p:nvSpPr>
        <p:spPr>
          <a:xfrm>
            <a:off x="1935724" y="2096003"/>
            <a:ext cx="902811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销售总额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A8792C5-5BFD-4411-8DC0-04597DCA76F4}"/>
              </a:ext>
            </a:extLst>
          </p:cNvPr>
          <p:cNvSpPr/>
          <p:nvPr/>
        </p:nvSpPr>
        <p:spPr>
          <a:xfrm>
            <a:off x="3719655" y="2391428"/>
            <a:ext cx="102303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32.8%</a:t>
            </a:r>
            <a:endParaRPr lang="zh-CN" altLang="en-US" sz="20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9D9C16B-6848-487D-94D4-02222A6A57D4}"/>
              </a:ext>
            </a:extLst>
          </p:cNvPr>
          <p:cNvSpPr/>
          <p:nvPr/>
        </p:nvSpPr>
        <p:spPr>
          <a:xfrm>
            <a:off x="3721571" y="2096003"/>
            <a:ext cx="95250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400" dirty="0">
                <a:solidFill>
                  <a:schemeClr val="accent3"/>
                </a:solidFill>
              </a:rPr>
              <a:t>同比增长 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4C56572A-6034-4B12-8CC6-642396708BD9}"/>
              </a:ext>
            </a:extLst>
          </p:cNvPr>
          <p:cNvCxnSpPr>
            <a:cxnSpLocks/>
          </p:cNvCxnSpPr>
          <p:nvPr/>
        </p:nvCxnSpPr>
        <p:spPr>
          <a:xfrm>
            <a:off x="784301" y="4005052"/>
            <a:ext cx="4341600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64FAA17A-AE87-42A4-9B5B-F84DAA5E15EF}"/>
              </a:ext>
            </a:extLst>
          </p:cNvPr>
          <p:cNvCxnSpPr>
            <a:cxnSpLocks/>
          </p:cNvCxnSpPr>
          <p:nvPr/>
        </p:nvCxnSpPr>
        <p:spPr>
          <a:xfrm>
            <a:off x="784301" y="5088965"/>
            <a:ext cx="4341600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A42C4C8F-8183-4E28-BB9B-C7266D74CC6C}"/>
              </a:ext>
            </a:extLst>
          </p:cNvPr>
          <p:cNvSpPr/>
          <p:nvPr/>
        </p:nvSpPr>
        <p:spPr>
          <a:xfrm>
            <a:off x="1935724" y="4500638"/>
            <a:ext cx="113364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114.7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亿元</a:t>
            </a:r>
            <a:endParaRPr lang="zh-CN" altLang="en-US" dirty="0">
              <a:solidFill>
                <a:schemeClr val="accent3"/>
              </a:solidFill>
              <a:latin typeface="+mn-ea"/>
              <a:cs typeface="OPPOSans H" panose="00020600040101010101" pitchFamily="18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55315606-EE6F-412D-9F7A-BE7F179B6BE4}"/>
              </a:ext>
            </a:extLst>
          </p:cNvPr>
          <p:cNvSpPr/>
          <p:nvPr/>
        </p:nvSpPr>
        <p:spPr>
          <a:xfrm>
            <a:off x="1935724" y="4205214"/>
            <a:ext cx="1441420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线上直播销售额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F6EE464D-11D9-4944-B04C-1B10EF7DD8EE}"/>
              </a:ext>
            </a:extLst>
          </p:cNvPr>
          <p:cNvSpPr/>
          <p:nvPr/>
        </p:nvSpPr>
        <p:spPr>
          <a:xfrm>
            <a:off x="3719542" y="4500638"/>
            <a:ext cx="102303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62.3%</a:t>
            </a:r>
            <a:endParaRPr lang="zh-CN" altLang="en-US" sz="20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8A2C72E9-0B15-4252-BDFC-039D5CBACA3C}"/>
              </a:ext>
            </a:extLst>
          </p:cNvPr>
          <p:cNvSpPr/>
          <p:nvPr/>
        </p:nvSpPr>
        <p:spPr>
          <a:xfrm>
            <a:off x="3721571" y="4205214"/>
            <a:ext cx="95250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400" dirty="0">
                <a:solidFill>
                  <a:schemeClr val="accent3"/>
                </a:solidFill>
              </a:rPr>
              <a:t>同比增长 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D439C21-03C7-4427-A87B-3239C960E487}"/>
              </a:ext>
            </a:extLst>
          </p:cNvPr>
          <p:cNvSpPr/>
          <p:nvPr/>
        </p:nvSpPr>
        <p:spPr>
          <a:xfrm>
            <a:off x="1935724" y="5584551"/>
            <a:ext cx="939681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3281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个</a:t>
            </a:r>
            <a:endParaRPr lang="zh-CN" altLang="en-US" dirty="0">
              <a:solidFill>
                <a:schemeClr val="accent3"/>
              </a:solidFill>
              <a:latin typeface="+mn-ea"/>
              <a:cs typeface="OPPOSans H" panose="00020600040101010101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07E6C54E-1634-4047-84EB-803667CFC50E}"/>
              </a:ext>
            </a:extLst>
          </p:cNvPr>
          <p:cNvSpPr/>
          <p:nvPr/>
        </p:nvSpPr>
        <p:spPr>
          <a:xfrm>
            <a:off x="1935724" y="5289127"/>
            <a:ext cx="1082348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渠道商合作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76A90446-788D-4DC0-A170-53B31A12CEB3}"/>
              </a:ext>
            </a:extLst>
          </p:cNvPr>
          <p:cNvSpPr/>
          <p:nvPr/>
        </p:nvSpPr>
        <p:spPr>
          <a:xfrm>
            <a:off x="3719768" y="5584551"/>
            <a:ext cx="981359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13.5%</a:t>
            </a:r>
            <a:endParaRPr lang="zh-CN" altLang="en-US" sz="20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040E393-D6E4-4A56-A809-76FF03822479}"/>
              </a:ext>
            </a:extLst>
          </p:cNvPr>
          <p:cNvSpPr/>
          <p:nvPr/>
        </p:nvSpPr>
        <p:spPr>
          <a:xfrm>
            <a:off x="3726016" y="5289127"/>
            <a:ext cx="95250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400" dirty="0">
                <a:solidFill>
                  <a:schemeClr val="accent3"/>
                </a:solidFill>
              </a:rPr>
              <a:t>同比增长 </a:t>
            </a:r>
          </a:p>
        </p:txBody>
      </p: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4995C079-76E3-440B-923B-4CED38062DAD}"/>
              </a:ext>
            </a:extLst>
          </p:cNvPr>
          <p:cNvCxnSpPr>
            <a:cxnSpLocks/>
          </p:cNvCxnSpPr>
          <p:nvPr/>
        </p:nvCxnSpPr>
        <p:spPr>
          <a:xfrm>
            <a:off x="784302" y="2956308"/>
            <a:ext cx="4341880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>
            <a:extLst>
              <a:ext uri="{FF2B5EF4-FFF2-40B4-BE49-F238E27FC236}">
                <a16:creationId xmlns:a16="http://schemas.microsoft.com/office/drawing/2014/main" id="{65BCCF3F-8433-4F8B-A8A4-5D5C437E2606}"/>
              </a:ext>
            </a:extLst>
          </p:cNvPr>
          <p:cNvSpPr/>
          <p:nvPr/>
        </p:nvSpPr>
        <p:spPr>
          <a:xfrm>
            <a:off x="1935724" y="3451895"/>
            <a:ext cx="902811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45.3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  <a:cs typeface="OPPOSans H" panose="00020600040101010101" pitchFamily="18" charset="-122"/>
              </a:rPr>
              <a:t>元</a:t>
            </a:r>
          </a:p>
        </p:txBody>
      </p:sp>
      <p:sp>
        <p:nvSpPr>
          <p:cNvPr id="81" name="旁门左道PPT出品">
            <a:extLst>
              <a:ext uri="{FF2B5EF4-FFF2-40B4-BE49-F238E27FC236}">
                <a16:creationId xmlns:a16="http://schemas.microsoft.com/office/drawing/2014/main" id="{E2A5997E-9A13-4A1B-B320-FEF59DFD4392}"/>
              </a:ext>
            </a:extLst>
          </p:cNvPr>
          <p:cNvSpPr/>
          <p:nvPr/>
        </p:nvSpPr>
        <p:spPr>
          <a:xfrm>
            <a:off x="1935724" y="3156470"/>
            <a:ext cx="1441420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线下门店销售额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B6931F1-689E-48A7-BB24-35BE593D266C}"/>
              </a:ext>
            </a:extLst>
          </p:cNvPr>
          <p:cNvSpPr/>
          <p:nvPr/>
        </p:nvSpPr>
        <p:spPr>
          <a:xfrm>
            <a:off x="3719655" y="3451895"/>
            <a:ext cx="102303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25.2%</a:t>
            </a:r>
            <a:endParaRPr lang="zh-CN" altLang="en-US" sz="20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6460C6D-418C-485C-A947-7B103585B5E2}"/>
              </a:ext>
            </a:extLst>
          </p:cNvPr>
          <p:cNvSpPr/>
          <p:nvPr/>
        </p:nvSpPr>
        <p:spPr>
          <a:xfrm>
            <a:off x="3721571" y="3156470"/>
            <a:ext cx="95250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400" dirty="0">
                <a:solidFill>
                  <a:schemeClr val="accent3"/>
                </a:solidFill>
              </a:rPr>
              <a:t>同比增长 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A97AB26A-172A-4A1F-8B9D-3ADA433AD59A}"/>
              </a:ext>
            </a:extLst>
          </p:cNvPr>
          <p:cNvGrpSpPr/>
          <p:nvPr/>
        </p:nvGrpSpPr>
        <p:grpSpPr>
          <a:xfrm>
            <a:off x="815942" y="4274808"/>
            <a:ext cx="591524" cy="541908"/>
            <a:chOff x="-775296" y="3360700"/>
            <a:chExt cx="171450" cy="171450"/>
          </a:xfrm>
        </p:grpSpPr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168BF380-73D2-4B2B-A480-5AC2B55C231D}"/>
                </a:ext>
              </a:extLst>
            </p:cNvPr>
            <p:cNvSpPr/>
            <p:nvPr/>
          </p:nvSpPr>
          <p:spPr>
            <a:xfrm>
              <a:off x="-775296" y="3360700"/>
              <a:ext cx="171450" cy="171450"/>
            </a:xfrm>
            <a:custGeom>
              <a:avLst/>
              <a:gdLst>
                <a:gd name="connsiteX0" fmla="*/ 157163 w 171450"/>
                <a:gd name="connsiteY0" fmla="*/ 0 h 171450"/>
                <a:gd name="connsiteX1" fmla="*/ 14288 w 171450"/>
                <a:gd name="connsiteY1" fmla="*/ 0 h 171450"/>
                <a:gd name="connsiteX2" fmla="*/ 0 w 171450"/>
                <a:gd name="connsiteY2" fmla="*/ 14288 h 171450"/>
                <a:gd name="connsiteX3" fmla="*/ 0 w 171450"/>
                <a:gd name="connsiteY3" fmla="*/ 157163 h 171450"/>
                <a:gd name="connsiteX4" fmla="*/ 14288 w 171450"/>
                <a:gd name="connsiteY4" fmla="*/ 171450 h 171450"/>
                <a:gd name="connsiteX5" fmla="*/ 157163 w 171450"/>
                <a:gd name="connsiteY5" fmla="*/ 171450 h 171450"/>
                <a:gd name="connsiteX6" fmla="*/ 171450 w 171450"/>
                <a:gd name="connsiteY6" fmla="*/ 157163 h 171450"/>
                <a:gd name="connsiteX7" fmla="*/ 171450 w 171450"/>
                <a:gd name="connsiteY7" fmla="*/ 14288 h 171450"/>
                <a:gd name="connsiteX8" fmla="*/ 157163 w 171450"/>
                <a:gd name="connsiteY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71450">
                  <a:moveTo>
                    <a:pt x="157163" y="0"/>
                  </a:moveTo>
                  <a:lnTo>
                    <a:pt x="14288" y="0"/>
                  </a:lnTo>
                  <a:cubicBezTo>
                    <a:pt x="6397" y="0"/>
                    <a:pt x="0" y="6397"/>
                    <a:pt x="0" y="14288"/>
                  </a:cubicBezTo>
                  <a:lnTo>
                    <a:pt x="0" y="157163"/>
                  </a:lnTo>
                  <a:cubicBezTo>
                    <a:pt x="0" y="165053"/>
                    <a:pt x="6397" y="171450"/>
                    <a:pt x="14288" y="171450"/>
                  </a:cubicBezTo>
                  <a:lnTo>
                    <a:pt x="157163" y="171450"/>
                  </a:lnTo>
                  <a:cubicBezTo>
                    <a:pt x="165053" y="171450"/>
                    <a:pt x="171450" y="165053"/>
                    <a:pt x="171450" y="157163"/>
                  </a:cubicBezTo>
                  <a:lnTo>
                    <a:pt x="171450" y="14288"/>
                  </a:lnTo>
                  <a:cubicBezTo>
                    <a:pt x="171450" y="6397"/>
                    <a:pt x="165053" y="0"/>
                    <a:pt x="157163" y="0"/>
                  </a:cubicBezTo>
                  <a:close/>
                </a:path>
              </a:pathLst>
            </a:custGeom>
            <a:noFill/>
            <a:ln w="190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60B666-A5E6-4F61-95C6-EE8C58C0476D}"/>
                </a:ext>
              </a:extLst>
            </p:cNvPr>
            <p:cNvSpPr/>
            <p:nvPr/>
          </p:nvSpPr>
          <p:spPr>
            <a:xfrm>
              <a:off x="-746721" y="3422612"/>
              <a:ext cx="57150" cy="47625"/>
            </a:xfrm>
            <a:custGeom>
              <a:avLst/>
              <a:gdLst>
                <a:gd name="connsiteX0" fmla="*/ 57150 w 57150"/>
                <a:gd name="connsiteY0" fmla="*/ 0 h 47625"/>
                <a:gd name="connsiteX1" fmla="*/ 0 w 57150"/>
                <a:gd name="connsiteY1" fmla="*/ 0 h 47625"/>
                <a:gd name="connsiteX2" fmla="*/ 0 w 57150"/>
                <a:gd name="connsiteY2" fmla="*/ 47625 h 47625"/>
                <a:gd name="connsiteX3" fmla="*/ 57150 w 57150"/>
                <a:gd name="connsiteY3" fmla="*/ 47625 h 47625"/>
                <a:gd name="connsiteX4" fmla="*/ 57150 w 57150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47625">
                  <a:moveTo>
                    <a:pt x="57150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57150" y="47625"/>
                  </a:lnTo>
                  <a:lnTo>
                    <a:pt x="57150" y="0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C977E09-886E-46FA-B565-5C6C99277DB4}"/>
                </a:ext>
              </a:extLst>
            </p:cNvPr>
            <p:cNvSpPr/>
            <p:nvPr/>
          </p:nvSpPr>
          <p:spPr>
            <a:xfrm>
              <a:off x="-660996" y="3417850"/>
              <a:ext cx="23812" cy="57150"/>
            </a:xfrm>
            <a:custGeom>
              <a:avLst/>
              <a:gdLst>
                <a:gd name="connsiteX0" fmla="*/ 23813 w 23812"/>
                <a:gd name="connsiteY0" fmla="*/ 0 h 57150"/>
                <a:gd name="connsiteX1" fmla="*/ 0 w 23812"/>
                <a:gd name="connsiteY1" fmla="*/ 19050 h 57150"/>
                <a:gd name="connsiteX2" fmla="*/ 0 w 23812"/>
                <a:gd name="connsiteY2" fmla="*/ 38100 h 57150"/>
                <a:gd name="connsiteX3" fmla="*/ 23813 w 23812"/>
                <a:gd name="connsiteY3" fmla="*/ 57150 h 57150"/>
                <a:gd name="connsiteX4" fmla="*/ 23813 w 23812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" h="57150">
                  <a:moveTo>
                    <a:pt x="23813" y="0"/>
                  </a:moveTo>
                  <a:lnTo>
                    <a:pt x="0" y="19050"/>
                  </a:lnTo>
                  <a:lnTo>
                    <a:pt x="0" y="38100"/>
                  </a:lnTo>
                  <a:lnTo>
                    <a:pt x="23813" y="57150"/>
                  </a:lnTo>
                  <a:lnTo>
                    <a:pt x="23813" y="0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FF70567A-DC54-4E8E-82FC-94F4D2AF6DCB}"/>
              </a:ext>
            </a:extLst>
          </p:cNvPr>
          <p:cNvGrpSpPr/>
          <p:nvPr/>
        </p:nvGrpSpPr>
        <p:grpSpPr>
          <a:xfrm>
            <a:off x="788310" y="5401850"/>
            <a:ext cx="657450" cy="525962"/>
            <a:chOff x="-806260" y="2842356"/>
            <a:chExt cx="190500" cy="152400"/>
          </a:xfrm>
        </p:grpSpPr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6541D9B7-5797-4918-956F-6D4F642916C1}"/>
                </a:ext>
              </a:extLst>
            </p:cNvPr>
            <p:cNvSpPr/>
            <p:nvPr/>
          </p:nvSpPr>
          <p:spPr>
            <a:xfrm>
              <a:off x="-806260" y="2842356"/>
              <a:ext cx="152400" cy="152400"/>
            </a:xfrm>
            <a:custGeom>
              <a:avLst/>
              <a:gdLst>
                <a:gd name="connsiteX0" fmla="*/ 95250 w 152400"/>
                <a:gd name="connsiteY0" fmla="*/ 152400 h 152400"/>
                <a:gd name="connsiteX1" fmla="*/ 152400 w 152400"/>
                <a:gd name="connsiteY1" fmla="*/ 95250 h 152400"/>
                <a:gd name="connsiteX2" fmla="*/ 133350 w 152400"/>
                <a:gd name="connsiteY2" fmla="*/ 114300 h 152400"/>
                <a:gd name="connsiteX3" fmla="*/ 114300 w 152400"/>
                <a:gd name="connsiteY3" fmla="*/ 133350 h 152400"/>
                <a:gd name="connsiteX4" fmla="*/ 95250 w 152400"/>
                <a:gd name="connsiteY4" fmla="*/ 152400 h 152400"/>
                <a:gd name="connsiteX5" fmla="*/ 95250 w 152400"/>
                <a:gd name="connsiteY5" fmla="*/ 152400 h 152400"/>
                <a:gd name="connsiteX6" fmla="*/ 0 w 152400"/>
                <a:gd name="connsiteY6" fmla="*/ 57150 h 152400"/>
                <a:gd name="connsiteX7" fmla="*/ 57150 w 152400"/>
                <a:gd name="connsiteY7" fmla="*/ 0 h 152400"/>
                <a:gd name="connsiteX8" fmla="*/ 95250 w 152400"/>
                <a:gd name="connsiteY8" fmla="*/ 381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152400">
                  <a:moveTo>
                    <a:pt x="95250" y="152400"/>
                  </a:moveTo>
                  <a:lnTo>
                    <a:pt x="152400" y="95250"/>
                  </a:lnTo>
                  <a:lnTo>
                    <a:pt x="133350" y="114300"/>
                  </a:lnTo>
                  <a:lnTo>
                    <a:pt x="114300" y="133350"/>
                  </a:lnTo>
                  <a:lnTo>
                    <a:pt x="95250" y="152400"/>
                  </a:lnTo>
                  <a:close/>
                  <a:moveTo>
                    <a:pt x="95250" y="152400"/>
                  </a:moveTo>
                  <a:lnTo>
                    <a:pt x="0" y="57150"/>
                  </a:lnTo>
                  <a:lnTo>
                    <a:pt x="57150" y="0"/>
                  </a:lnTo>
                  <a:lnTo>
                    <a:pt x="95250" y="38100"/>
                  </a:ln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780D1AC8-A716-49AB-A254-052F1AF11AE5}"/>
                </a:ext>
              </a:extLst>
            </p:cNvPr>
            <p:cNvSpPr/>
            <p:nvPr/>
          </p:nvSpPr>
          <p:spPr>
            <a:xfrm>
              <a:off x="-744347" y="2842356"/>
              <a:ext cx="128587" cy="95250"/>
            </a:xfrm>
            <a:custGeom>
              <a:avLst/>
              <a:gdLst>
                <a:gd name="connsiteX0" fmla="*/ 0 w 128587"/>
                <a:gd name="connsiteY0" fmla="*/ 71438 h 95250"/>
                <a:gd name="connsiteX1" fmla="*/ 71438 w 128587"/>
                <a:gd name="connsiteY1" fmla="*/ 0 h 95250"/>
                <a:gd name="connsiteX2" fmla="*/ 128588 w 128587"/>
                <a:gd name="connsiteY2" fmla="*/ 57150 h 95250"/>
                <a:gd name="connsiteX3" fmla="*/ 90488 w 128587"/>
                <a:gd name="connsiteY3" fmla="*/ 95250 h 95250"/>
                <a:gd name="connsiteX4" fmla="*/ 52388 w 128587"/>
                <a:gd name="connsiteY4" fmla="*/ 57150 h 95250"/>
                <a:gd name="connsiteX5" fmla="*/ 23813 w 128587"/>
                <a:gd name="connsiteY5" fmla="*/ 85725 h 95250"/>
                <a:gd name="connsiteX6" fmla="*/ 0 w 128587"/>
                <a:gd name="connsiteY6" fmla="*/ 71438 h 95250"/>
                <a:gd name="connsiteX7" fmla="*/ 0 w 128587"/>
                <a:gd name="connsiteY7" fmla="*/ 71438 h 95250"/>
                <a:gd name="connsiteX8" fmla="*/ 33338 w 128587"/>
                <a:gd name="connsiteY8" fmla="*/ 3810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87" h="95250">
                  <a:moveTo>
                    <a:pt x="0" y="71438"/>
                  </a:moveTo>
                  <a:lnTo>
                    <a:pt x="71438" y="0"/>
                  </a:lnTo>
                  <a:lnTo>
                    <a:pt x="128588" y="57150"/>
                  </a:lnTo>
                  <a:lnTo>
                    <a:pt x="90488" y="95250"/>
                  </a:lnTo>
                  <a:lnTo>
                    <a:pt x="52388" y="57150"/>
                  </a:lnTo>
                  <a:lnTo>
                    <a:pt x="23813" y="85725"/>
                  </a:lnTo>
                  <a:lnTo>
                    <a:pt x="0" y="71438"/>
                  </a:lnTo>
                  <a:close/>
                  <a:moveTo>
                    <a:pt x="0" y="71438"/>
                  </a:moveTo>
                  <a:lnTo>
                    <a:pt x="33338" y="38100"/>
                  </a:ln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75995E5C-7324-42C8-BEEF-DB49F754AE07}"/>
                </a:ext>
              </a:extLst>
            </p:cNvPr>
            <p:cNvSpPr/>
            <p:nvPr/>
          </p:nvSpPr>
          <p:spPr>
            <a:xfrm>
              <a:off x="-706247" y="2961418"/>
              <a:ext cx="14287" cy="14287"/>
            </a:xfrm>
            <a:custGeom>
              <a:avLst/>
              <a:gdLst>
                <a:gd name="connsiteX0" fmla="*/ 14288 w 14287"/>
                <a:gd name="connsiteY0" fmla="*/ 14288 h 14287"/>
                <a:gd name="connsiteX1" fmla="*/ 0 w 14287"/>
                <a:gd name="connsiteY1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14287">
                  <a:moveTo>
                    <a:pt x="14288" y="14288"/>
                  </a:move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5BF05650-FA72-411A-8389-566FF7A4FD8D}"/>
                </a:ext>
              </a:extLst>
            </p:cNvPr>
            <p:cNvSpPr/>
            <p:nvPr/>
          </p:nvSpPr>
          <p:spPr>
            <a:xfrm>
              <a:off x="-687197" y="2942368"/>
              <a:ext cx="14287" cy="14287"/>
            </a:xfrm>
            <a:custGeom>
              <a:avLst/>
              <a:gdLst>
                <a:gd name="connsiteX0" fmla="*/ 14288 w 14287"/>
                <a:gd name="connsiteY0" fmla="*/ 14288 h 14287"/>
                <a:gd name="connsiteX1" fmla="*/ 0 w 14287"/>
                <a:gd name="connsiteY1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14287">
                  <a:moveTo>
                    <a:pt x="14288" y="14288"/>
                  </a:move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C758B570-B382-4F9A-9454-1641503E33A1}"/>
              </a:ext>
            </a:extLst>
          </p:cNvPr>
          <p:cNvGrpSpPr/>
          <p:nvPr/>
        </p:nvGrpSpPr>
        <p:grpSpPr>
          <a:xfrm>
            <a:off x="803275" y="2161752"/>
            <a:ext cx="616859" cy="579504"/>
            <a:chOff x="-825310" y="1982788"/>
            <a:chExt cx="228600" cy="228600"/>
          </a:xfrm>
          <a:noFill/>
        </p:grpSpPr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0ED304BD-F664-4EE2-A809-1660CEAB2663}"/>
                </a:ext>
              </a:extLst>
            </p:cNvPr>
            <p:cNvSpPr/>
            <p:nvPr/>
          </p:nvSpPr>
          <p:spPr>
            <a:xfrm>
              <a:off x="-825310" y="1982788"/>
              <a:ext cx="228600" cy="228600"/>
            </a:xfrm>
            <a:custGeom>
              <a:avLst/>
              <a:gdLst>
                <a:gd name="connsiteX0" fmla="*/ 0 w 228600"/>
                <a:gd name="connsiteY0" fmla="*/ 0 h 228600"/>
                <a:gd name="connsiteX1" fmla="*/ 228600 w 228600"/>
                <a:gd name="connsiteY1" fmla="*/ 0 h 228600"/>
                <a:gd name="connsiteX2" fmla="*/ 228600 w 228600"/>
                <a:gd name="connsiteY2" fmla="*/ 228600 h 228600"/>
                <a:gd name="connsiteX3" fmla="*/ 0 w 228600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28600">
                  <a:moveTo>
                    <a:pt x="0" y="0"/>
                  </a:moveTo>
                  <a:lnTo>
                    <a:pt x="228600" y="0"/>
                  </a:lnTo>
                  <a:lnTo>
                    <a:pt x="228600" y="228600"/>
                  </a:lnTo>
                  <a:lnTo>
                    <a:pt x="0" y="22860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D9B24C4C-28A6-4771-BD77-25972C8E4811}"/>
                </a:ext>
              </a:extLst>
            </p:cNvPr>
            <p:cNvSpPr/>
            <p:nvPr/>
          </p:nvSpPr>
          <p:spPr>
            <a:xfrm>
              <a:off x="-806260" y="2006600"/>
              <a:ext cx="95250" cy="47625"/>
            </a:xfrm>
            <a:custGeom>
              <a:avLst/>
              <a:gdLst>
                <a:gd name="connsiteX0" fmla="*/ 95250 w 95250"/>
                <a:gd name="connsiteY0" fmla="*/ 23813 h 47625"/>
                <a:gd name="connsiteX1" fmla="*/ 47625 w 95250"/>
                <a:gd name="connsiteY1" fmla="*/ 47625 h 47625"/>
                <a:gd name="connsiteX2" fmla="*/ 0 w 95250"/>
                <a:gd name="connsiteY2" fmla="*/ 23813 h 47625"/>
                <a:gd name="connsiteX3" fmla="*/ 47625 w 95250"/>
                <a:gd name="connsiteY3" fmla="*/ 0 h 47625"/>
                <a:gd name="connsiteX4" fmla="*/ 95250 w 95250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47625">
                  <a:moveTo>
                    <a:pt x="95250" y="23813"/>
                  </a:moveTo>
                  <a:cubicBezTo>
                    <a:pt x="95250" y="36964"/>
                    <a:pt x="73928" y="47625"/>
                    <a:pt x="47625" y="47625"/>
                  </a:cubicBezTo>
                  <a:cubicBezTo>
                    <a:pt x="21322" y="47625"/>
                    <a:pt x="0" y="36964"/>
                    <a:pt x="0" y="23813"/>
                  </a:cubicBezTo>
                  <a:cubicBezTo>
                    <a:pt x="0" y="10661"/>
                    <a:pt x="21322" y="0"/>
                    <a:pt x="47625" y="0"/>
                  </a:cubicBezTo>
                  <a:cubicBezTo>
                    <a:pt x="73928" y="0"/>
                    <a:pt x="95250" y="10661"/>
                    <a:pt x="95250" y="23813"/>
                  </a:cubicBezTo>
                  <a:close/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EE3AD119-3915-43D2-AE33-FA946B507F8D}"/>
                </a:ext>
              </a:extLst>
            </p:cNvPr>
            <p:cNvSpPr/>
            <p:nvPr/>
          </p:nvSpPr>
          <p:spPr>
            <a:xfrm>
              <a:off x="-806260" y="2030413"/>
              <a:ext cx="95250" cy="57150"/>
            </a:xfrm>
            <a:custGeom>
              <a:avLst/>
              <a:gdLst>
                <a:gd name="connsiteX0" fmla="*/ 0 w 95250"/>
                <a:gd name="connsiteY0" fmla="*/ 0 h 57150"/>
                <a:gd name="connsiteX1" fmla="*/ 0 w 95250"/>
                <a:gd name="connsiteY1" fmla="*/ 33338 h 57150"/>
                <a:gd name="connsiteX2" fmla="*/ 47625 w 95250"/>
                <a:gd name="connsiteY2" fmla="*/ 57150 h 57150"/>
                <a:gd name="connsiteX3" fmla="*/ 95250 w 95250"/>
                <a:gd name="connsiteY3" fmla="*/ 33338 h 57150"/>
                <a:gd name="connsiteX4" fmla="*/ 95250 w 9525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0"/>
                  </a:moveTo>
                  <a:cubicBezTo>
                    <a:pt x="0" y="0"/>
                    <a:pt x="0" y="20186"/>
                    <a:pt x="0" y="33338"/>
                  </a:cubicBezTo>
                  <a:cubicBezTo>
                    <a:pt x="0" y="46489"/>
                    <a:pt x="21322" y="57150"/>
                    <a:pt x="47625" y="57150"/>
                  </a:cubicBezTo>
                  <a:cubicBezTo>
                    <a:pt x="73927" y="57150"/>
                    <a:pt x="95250" y="46489"/>
                    <a:pt x="95250" y="33338"/>
                  </a:cubicBezTo>
                  <a:cubicBezTo>
                    <a:pt x="95250" y="25548"/>
                    <a:pt x="95250" y="0"/>
                    <a:pt x="95250" y="0"/>
                  </a:cubicBez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89B4D5CE-6D7D-49EB-84F5-3F528A3E9D6E}"/>
                </a:ext>
              </a:extLst>
            </p:cNvPr>
            <p:cNvSpPr/>
            <p:nvPr/>
          </p:nvSpPr>
          <p:spPr>
            <a:xfrm>
              <a:off x="-806260" y="2063750"/>
              <a:ext cx="95250" cy="57150"/>
            </a:xfrm>
            <a:custGeom>
              <a:avLst/>
              <a:gdLst>
                <a:gd name="connsiteX0" fmla="*/ 0 w 95250"/>
                <a:gd name="connsiteY0" fmla="*/ 0 h 57150"/>
                <a:gd name="connsiteX1" fmla="*/ 0 w 95250"/>
                <a:gd name="connsiteY1" fmla="*/ 33338 h 57150"/>
                <a:gd name="connsiteX2" fmla="*/ 47625 w 95250"/>
                <a:gd name="connsiteY2" fmla="*/ 57150 h 57150"/>
                <a:gd name="connsiteX3" fmla="*/ 95250 w 95250"/>
                <a:gd name="connsiteY3" fmla="*/ 33338 h 57150"/>
                <a:gd name="connsiteX4" fmla="*/ 95250 w 9525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0"/>
                  </a:moveTo>
                  <a:cubicBezTo>
                    <a:pt x="0" y="0"/>
                    <a:pt x="0" y="20186"/>
                    <a:pt x="0" y="33338"/>
                  </a:cubicBezTo>
                  <a:cubicBezTo>
                    <a:pt x="0" y="46489"/>
                    <a:pt x="21322" y="57150"/>
                    <a:pt x="47625" y="57150"/>
                  </a:cubicBezTo>
                  <a:cubicBezTo>
                    <a:pt x="73927" y="57150"/>
                    <a:pt x="95250" y="46489"/>
                    <a:pt x="95250" y="33338"/>
                  </a:cubicBezTo>
                  <a:cubicBezTo>
                    <a:pt x="95250" y="25548"/>
                    <a:pt x="95250" y="0"/>
                    <a:pt x="95250" y="0"/>
                  </a:cubicBez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A32C5EBD-139E-49B1-A34C-1227BA4ADC27}"/>
                </a:ext>
              </a:extLst>
            </p:cNvPr>
            <p:cNvSpPr/>
            <p:nvPr/>
          </p:nvSpPr>
          <p:spPr>
            <a:xfrm>
              <a:off x="-806260" y="2097088"/>
              <a:ext cx="95250" cy="57150"/>
            </a:xfrm>
            <a:custGeom>
              <a:avLst/>
              <a:gdLst>
                <a:gd name="connsiteX0" fmla="*/ 0 w 95250"/>
                <a:gd name="connsiteY0" fmla="*/ 0 h 57150"/>
                <a:gd name="connsiteX1" fmla="*/ 0 w 95250"/>
                <a:gd name="connsiteY1" fmla="*/ 33338 h 57150"/>
                <a:gd name="connsiteX2" fmla="*/ 47625 w 95250"/>
                <a:gd name="connsiteY2" fmla="*/ 57150 h 57150"/>
                <a:gd name="connsiteX3" fmla="*/ 95250 w 95250"/>
                <a:gd name="connsiteY3" fmla="*/ 33338 h 57150"/>
                <a:gd name="connsiteX4" fmla="*/ 95250 w 9525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0"/>
                  </a:moveTo>
                  <a:cubicBezTo>
                    <a:pt x="0" y="0"/>
                    <a:pt x="0" y="20186"/>
                    <a:pt x="0" y="33338"/>
                  </a:cubicBezTo>
                  <a:cubicBezTo>
                    <a:pt x="0" y="46489"/>
                    <a:pt x="21322" y="57150"/>
                    <a:pt x="47625" y="57150"/>
                  </a:cubicBezTo>
                  <a:cubicBezTo>
                    <a:pt x="73927" y="57150"/>
                    <a:pt x="95250" y="46489"/>
                    <a:pt x="95250" y="33338"/>
                  </a:cubicBezTo>
                  <a:cubicBezTo>
                    <a:pt x="95250" y="25548"/>
                    <a:pt x="95250" y="0"/>
                    <a:pt x="95250" y="0"/>
                  </a:cubicBez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036E01FC-0FC9-4E5E-9EF2-9F96DBA1BF23}"/>
                </a:ext>
              </a:extLst>
            </p:cNvPr>
            <p:cNvSpPr/>
            <p:nvPr/>
          </p:nvSpPr>
          <p:spPr>
            <a:xfrm>
              <a:off x="-806260" y="2130425"/>
              <a:ext cx="95250" cy="57150"/>
            </a:xfrm>
            <a:custGeom>
              <a:avLst/>
              <a:gdLst>
                <a:gd name="connsiteX0" fmla="*/ 0 w 95250"/>
                <a:gd name="connsiteY0" fmla="*/ 0 h 57150"/>
                <a:gd name="connsiteX1" fmla="*/ 0 w 95250"/>
                <a:gd name="connsiteY1" fmla="*/ 33338 h 57150"/>
                <a:gd name="connsiteX2" fmla="*/ 47625 w 95250"/>
                <a:gd name="connsiteY2" fmla="*/ 57150 h 57150"/>
                <a:gd name="connsiteX3" fmla="*/ 95250 w 95250"/>
                <a:gd name="connsiteY3" fmla="*/ 33338 h 57150"/>
                <a:gd name="connsiteX4" fmla="*/ 95250 w 9525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0"/>
                  </a:moveTo>
                  <a:cubicBezTo>
                    <a:pt x="0" y="0"/>
                    <a:pt x="0" y="20186"/>
                    <a:pt x="0" y="33338"/>
                  </a:cubicBezTo>
                  <a:cubicBezTo>
                    <a:pt x="0" y="46489"/>
                    <a:pt x="21322" y="57150"/>
                    <a:pt x="47625" y="57150"/>
                  </a:cubicBezTo>
                  <a:cubicBezTo>
                    <a:pt x="73927" y="57150"/>
                    <a:pt x="95250" y="46489"/>
                    <a:pt x="95250" y="33338"/>
                  </a:cubicBezTo>
                  <a:cubicBezTo>
                    <a:pt x="95250" y="25548"/>
                    <a:pt x="95250" y="0"/>
                    <a:pt x="95250" y="0"/>
                  </a:cubicBez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D28695D4-6CC9-4934-8F9C-3950117AA6DD}"/>
                </a:ext>
              </a:extLst>
            </p:cNvPr>
            <p:cNvSpPr/>
            <p:nvPr/>
          </p:nvSpPr>
          <p:spPr>
            <a:xfrm>
              <a:off x="-711010" y="2073275"/>
              <a:ext cx="95250" cy="47625"/>
            </a:xfrm>
            <a:custGeom>
              <a:avLst/>
              <a:gdLst>
                <a:gd name="connsiteX0" fmla="*/ 95250 w 95250"/>
                <a:gd name="connsiteY0" fmla="*/ 23813 h 47625"/>
                <a:gd name="connsiteX1" fmla="*/ 47625 w 95250"/>
                <a:gd name="connsiteY1" fmla="*/ 47625 h 47625"/>
                <a:gd name="connsiteX2" fmla="*/ 0 w 95250"/>
                <a:gd name="connsiteY2" fmla="*/ 23813 h 47625"/>
                <a:gd name="connsiteX3" fmla="*/ 47625 w 95250"/>
                <a:gd name="connsiteY3" fmla="*/ 0 h 47625"/>
                <a:gd name="connsiteX4" fmla="*/ 95250 w 95250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47625">
                  <a:moveTo>
                    <a:pt x="95250" y="23813"/>
                  </a:moveTo>
                  <a:cubicBezTo>
                    <a:pt x="95250" y="36964"/>
                    <a:pt x="73928" y="47625"/>
                    <a:pt x="47625" y="47625"/>
                  </a:cubicBezTo>
                  <a:cubicBezTo>
                    <a:pt x="21322" y="47625"/>
                    <a:pt x="0" y="36964"/>
                    <a:pt x="0" y="23813"/>
                  </a:cubicBezTo>
                  <a:cubicBezTo>
                    <a:pt x="0" y="10661"/>
                    <a:pt x="21322" y="0"/>
                    <a:pt x="47625" y="0"/>
                  </a:cubicBezTo>
                  <a:cubicBezTo>
                    <a:pt x="73928" y="0"/>
                    <a:pt x="95250" y="10661"/>
                    <a:pt x="95250" y="23813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966BEBA5-DDC5-47F1-B158-990804508B43}"/>
                </a:ext>
              </a:extLst>
            </p:cNvPr>
            <p:cNvSpPr/>
            <p:nvPr/>
          </p:nvSpPr>
          <p:spPr>
            <a:xfrm>
              <a:off x="-711010" y="2097088"/>
              <a:ext cx="95250" cy="57150"/>
            </a:xfrm>
            <a:custGeom>
              <a:avLst/>
              <a:gdLst>
                <a:gd name="connsiteX0" fmla="*/ 0 w 95250"/>
                <a:gd name="connsiteY0" fmla="*/ 0 h 57150"/>
                <a:gd name="connsiteX1" fmla="*/ 0 w 95250"/>
                <a:gd name="connsiteY1" fmla="*/ 33338 h 57150"/>
                <a:gd name="connsiteX2" fmla="*/ 47625 w 95250"/>
                <a:gd name="connsiteY2" fmla="*/ 57150 h 57150"/>
                <a:gd name="connsiteX3" fmla="*/ 95250 w 95250"/>
                <a:gd name="connsiteY3" fmla="*/ 33338 h 57150"/>
                <a:gd name="connsiteX4" fmla="*/ 95250 w 9525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0"/>
                  </a:moveTo>
                  <a:cubicBezTo>
                    <a:pt x="0" y="0"/>
                    <a:pt x="0" y="20186"/>
                    <a:pt x="0" y="33338"/>
                  </a:cubicBezTo>
                  <a:cubicBezTo>
                    <a:pt x="0" y="46489"/>
                    <a:pt x="21323" y="57150"/>
                    <a:pt x="47625" y="57150"/>
                  </a:cubicBezTo>
                  <a:cubicBezTo>
                    <a:pt x="73927" y="57150"/>
                    <a:pt x="95250" y="46489"/>
                    <a:pt x="95250" y="33338"/>
                  </a:cubicBezTo>
                  <a:cubicBezTo>
                    <a:pt x="95250" y="25548"/>
                    <a:pt x="95250" y="0"/>
                    <a:pt x="95250" y="0"/>
                  </a:cubicBezTo>
                </a:path>
              </a:pathLst>
            </a:custGeom>
            <a:grp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D04F2355-5F26-4A3E-8BAD-812D73FFE0DA}"/>
                </a:ext>
              </a:extLst>
            </p:cNvPr>
            <p:cNvSpPr/>
            <p:nvPr/>
          </p:nvSpPr>
          <p:spPr>
            <a:xfrm>
              <a:off x="-711010" y="2130425"/>
              <a:ext cx="95250" cy="57150"/>
            </a:xfrm>
            <a:custGeom>
              <a:avLst/>
              <a:gdLst>
                <a:gd name="connsiteX0" fmla="*/ 0 w 95250"/>
                <a:gd name="connsiteY0" fmla="*/ 0 h 57150"/>
                <a:gd name="connsiteX1" fmla="*/ 0 w 95250"/>
                <a:gd name="connsiteY1" fmla="*/ 33338 h 57150"/>
                <a:gd name="connsiteX2" fmla="*/ 47625 w 95250"/>
                <a:gd name="connsiteY2" fmla="*/ 57150 h 57150"/>
                <a:gd name="connsiteX3" fmla="*/ 95250 w 95250"/>
                <a:gd name="connsiteY3" fmla="*/ 33338 h 57150"/>
                <a:gd name="connsiteX4" fmla="*/ 95250 w 95250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57150">
                  <a:moveTo>
                    <a:pt x="0" y="0"/>
                  </a:moveTo>
                  <a:cubicBezTo>
                    <a:pt x="0" y="0"/>
                    <a:pt x="0" y="20186"/>
                    <a:pt x="0" y="33338"/>
                  </a:cubicBezTo>
                  <a:cubicBezTo>
                    <a:pt x="0" y="46489"/>
                    <a:pt x="21323" y="57150"/>
                    <a:pt x="47625" y="57150"/>
                  </a:cubicBezTo>
                  <a:cubicBezTo>
                    <a:pt x="73927" y="57150"/>
                    <a:pt x="95250" y="46489"/>
                    <a:pt x="95250" y="33338"/>
                  </a:cubicBezTo>
                  <a:cubicBezTo>
                    <a:pt x="95250" y="25548"/>
                    <a:pt x="95250" y="0"/>
                    <a:pt x="95250" y="0"/>
                  </a:cubicBezTo>
                </a:path>
              </a:pathLst>
            </a:custGeom>
            <a:grp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265BFA48-AE61-44A8-8475-A79601834074}"/>
              </a:ext>
            </a:extLst>
          </p:cNvPr>
          <p:cNvGrpSpPr/>
          <p:nvPr/>
        </p:nvGrpSpPr>
        <p:grpSpPr>
          <a:xfrm>
            <a:off x="838593" y="3267016"/>
            <a:ext cx="546222" cy="429285"/>
            <a:chOff x="807685" y="3267016"/>
            <a:chExt cx="546222" cy="429285"/>
          </a:xfrm>
        </p:grpSpPr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D1656E87-4857-4F7B-BBA0-6765355E4B27}"/>
                </a:ext>
              </a:extLst>
            </p:cNvPr>
            <p:cNvGrpSpPr/>
            <p:nvPr/>
          </p:nvGrpSpPr>
          <p:grpSpPr>
            <a:xfrm>
              <a:off x="913613" y="3267016"/>
              <a:ext cx="440294" cy="429285"/>
              <a:chOff x="-763107" y="3897228"/>
              <a:chExt cx="440294" cy="429285"/>
            </a:xfrm>
          </p:grpSpPr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239271C5-2C17-4412-B097-6F9CF6C1FBC5}"/>
                  </a:ext>
                </a:extLst>
              </p:cNvPr>
              <p:cNvSpPr/>
              <p:nvPr/>
            </p:nvSpPr>
            <p:spPr>
              <a:xfrm>
                <a:off x="-763107" y="4315507"/>
                <a:ext cx="440294" cy="11006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63E83417-3479-4A97-ABF1-E1EC1A11DEC6}"/>
                  </a:ext>
                </a:extLst>
              </p:cNvPr>
              <p:cNvSpPr/>
              <p:nvPr/>
            </p:nvSpPr>
            <p:spPr>
              <a:xfrm>
                <a:off x="-631019" y="3897228"/>
                <a:ext cx="264176" cy="418279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AFF42CB9-17CA-4E9D-9B75-6A7513A36593}"/>
                  </a:ext>
                </a:extLst>
              </p:cNvPr>
              <p:cNvSpPr/>
              <p:nvPr/>
            </p:nvSpPr>
            <p:spPr>
              <a:xfrm>
                <a:off x="-564975" y="396327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4057F423-BCDC-4537-9C0B-FD963D483128}"/>
                  </a:ext>
                </a:extLst>
              </p:cNvPr>
              <p:cNvSpPr/>
              <p:nvPr/>
            </p:nvSpPr>
            <p:spPr>
              <a:xfrm>
                <a:off x="-476916" y="396327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E0EC93B7-A9D5-4428-A096-52C2F1AC8BC1}"/>
                  </a:ext>
                </a:extLst>
              </p:cNvPr>
              <p:cNvSpPr/>
              <p:nvPr/>
            </p:nvSpPr>
            <p:spPr>
              <a:xfrm>
                <a:off x="-564975" y="404032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BFA78C29-5472-4CB3-90EC-BDC9E7BFC87E}"/>
                  </a:ext>
                </a:extLst>
              </p:cNvPr>
              <p:cNvSpPr/>
              <p:nvPr/>
            </p:nvSpPr>
            <p:spPr>
              <a:xfrm>
                <a:off x="-476916" y="404032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r>
                  <a:rPr lang="en-US" altLang="zh-CN" dirty="0"/>
                  <a:t>1</a:t>
                </a:r>
                <a:endParaRPr lang="zh-CN" altLang="en-US" dirty="0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B868D3C3-AD09-48CF-A977-E15E4FFD7A3C}"/>
                  </a:ext>
                </a:extLst>
              </p:cNvPr>
              <p:cNvSpPr/>
              <p:nvPr/>
            </p:nvSpPr>
            <p:spPr>
              <a:xfrm>
                <a:off x="-476916" y="4117375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232AB07F-DCCA-4A20-88DE-D150D2870B98}"/>
                  </a:ext>
                </a:extLst>
              </p:cNvPr>
              <p:cNvSpPr/>
              <p:nvPr/>
            </p:nvSpPr>
            <p:spPr>
              <a:xfrm>
                <a:off x="-476916" y="4194425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DF10DD30-D3E9-4E6F-876E-9654E1A6C667}"/>
                </a:ext>
              </a:extLst>
            </p:cNvPr>
            <p:cNvGrpSpPr/>
            <p:nvPr/>
          </p:nvGrpSpPr>
          <p:grpSpPr>
            <a:xfrm flipH="1">
              <a:off x="807685" y="3416723"/>
              <a:ext cx="281104" cy="274075"/>
              <a:chOff x="-763107" y="3897228"/>
              <a:chExt cx="440294" cy="429285"/>
            </a:xfrm>
          </p:grpSpPr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F5023AEE-6C91-46E0-9811-714FB602C50D}"/>
                  </a:ext>
                </a:extLst>
              </p:cNvPr>
              <p:cNvSpPr/>
              <p:nvPr/>
            </p:nvSpPr>
            <p:spPr>
              <a:xfrm>
                <a:off x="-763107" y="4315507"/>
                <a:ext cx="440294" cy="11006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F6BE63E7-A011-4862-BB84-1DCFF09FCC01}"/>
                  </a:ext>
                </a:extLst>
              </p:cNvPr>
              <p:cNvSpPr/>
              <p:nvPr/>
            </p:nvSpPr>
            <p:spPr>
              <a:xfrm>
                <a:off x="-631019" y="3897228"/>
                <a:ext cx="264176" cy="418279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64431EA1-4CEC-4157-BF05-5C39CA04C268}"/>
                  </a:ext>
                </a:extLst>
              </p:cNvPr>
              <p:cNvSpPr/>
              <p:nvPr/>
            </p:nvSpPr>
            <p:spPr>
              <a:xfrm>
                <a:off x="-564975" y="396327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ACCC5342-C6C6-40E8-87A7-1DADA87934D1}"/>
                  </a:ext>
                </a:extLst>
              </p:cNvPr>
              <p:cNvSpPr/>
              <p:nvPr/>
            </p:nvSpPr>
            <p:spPr>
              <a:xfrm>
                <a:off x="-476916" y="396327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5EF17DD2-5CBC-4A1A-9DEB-78493E27EBCD}"/>
                  </a:ext>
                </a:extLst>
              </p:cNvPr>
              <p:cNvSpPr/>
              <p:nvPr/>
            </p:nvSpPr>
            <p:spPr>
              <a:xfrm>
                <a:off x="-476916" y="4040322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6CDFDB0A-084B-44FD-B148-0F9AAC420DDB}"/>
                  </a:ext>
                </a:extLst>
              </p:cNvPr>
              <p:cNvSpPr/>
              <p:nvPr/>
            </p:nvSpPr>
            <p:spPr>
              <a:xfrm>
                <a:off x="-476916" y="4117375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FB54DE85-7CD5-48E8-B863-9F1B224A695F}"/>
                  </a:ext>
                </a:extLst>
              </p:cNvPr>
              <p:cNvSpPr/>
              <p:nvPr/>
            </p:nvSpPr>
            <p:spPr>
              <a:xfrm>
                <a:off x="-476916" y="4194425"/>
                <a:ext cx="44029" cy="44029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F5A0F5C-7A43-4F7D-8578-092EF5D550A0}"/>
              </a:ext>
            </a:extLst>
          </p:cNvPr>
          <p:cNvCxnSpPr>
            <a:cxnSpLocks/>
          </p:cNvCxnSpPr>
          <p:nvPr/>
        </p:nvCxnSpPr>
        <p:spPr>
          <a:xfrm flipH="1">
            <a:off x="5975997" y="2159160"/>
            <a:ext cx="578057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1C990C8E-CB69-4679-AA93-83F351EB0F27}"/>
              </a:ext>
            </a:extLst>
          </p:cNvPr>
          <p:cNvSpPr txBox="1"/>
          <p:nvPr/>
        </p:nvSpPr>
        <p:spPr>
          <a:xfrm>
            <a:off x="5895272" y="2240332"/>
            <a:ext cx="488223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Q1-Q4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微软公司销售额总览</a:t>
            </a:r>
            <a:endParaRPr lang="en-US" altLang="zh-CN" dirty="0">
              <a:solidFill>
                <a:schemeClr val="accent3"/>
              </a:solidFill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12D525D-85E4-44A7-9A36-829CC9DFA19E}"/>
              </a:ext>
            </a:extLst>
          </p:cNvPr>
          <p:cNvSpPr txBox="1"/>
          <p:nvPr/>
        </p:nvSpPr>
        <p:spPr>
          <a:xfrm>
            <a:off x="10873255" y="2293044"/>
            <a:ext cx="1231500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>
                <a:solidFill>
                  <a:schemeClr val="accent3"/>
                </a:solidFill>
                <a:latin typeface="+mn-ea"/>
                <a:cs typeface="OPPOSans M" panose="00020600040101010101" pitchFamily="18" charset="-122"/>
              </a:rPr>
              <a:t>单位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  <a:cs typeface="OPPOSans M" panose="00020600040101010101" pitchFamily="18" charset="-122"/>
              </a:rPr>
              <a:t>: 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  <a:cs typeface="OPPOSans M" panose="00020600040101010101" pitchFamily="18" charset="-122"/>
              </a:rPr>
              <a:t>亿元</a:t>
            </a:r>
            <a:endParaRPr lang="en-US" altLang="zh-CN" sz="1400" dirty="0">
              <a:solidFill>
                <a:schemeClr val="accent3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A122A9A-4F47-473A-B0F4-3DD912A60805}"/>
              </a:ext>
            </a:extLst>
          </p:cNvPr>
          <p:cNvSpPr txBox="1"/>
          <p:nvPr/>
        </p:nvSpPr>
        <p:spPr>
          <a:xfrm>
            <a:off x="5895273" y="1599328"/>
            <a:ext cx="5078745" cy="514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成绩斐然</a:t>
            </a:r>
            <a:r>
              <a:rPr lang="zh-CN" altLang="en-US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  </a:t>
            </a:r>
            <a:r>
              <a:rPr lang="zh-CN" altLang="en-US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全年</a:t>
            </a:r>
            <a:r>
              <a:rPr lang="zh-CN" altLang="en-US" sz="18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销售总额达到</a:t>
            </a:r>
            <a:r>
              <a:rPr lang="en-US" altLang="zh-CN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160</a:t>
            </a:r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亿元</a:t>
            </a: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85A86A49-7C8D-4D9D-9EFC-5D8F14996B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0270364"/>
              </p:ext>
            </p:extLst>
          </p:nvPr>
        </p:nvGraphicFramePr>
        <p:xfrm>
          <a:off x="5582941" y="2675652"/>
          <a:ext cx="5966329" cy="3734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065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9B1658-E041-4293-94AB-4790A2D2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49206F3-BD4C-44E9-A9A5-CFB2B7AC5AE6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B3C42D8-82EB-455C-B85C-F615145F5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32" name="旁门左道PPT出品">
            <a:extLst>
              <a:ext uri="{FF2B5EF4-FFF2-40B4-BE49-F238E27FC236}">
                <a16:creationId xmlns:a16="http://schemas.microsoft.com/office/drawing/2014/main" id="{50BC9016-BB15-4B25-87D0-3271C0404D74}"/>
              </a:ext>
            </a:extLst>
          </p:cNvPr>
          <p:cNvSpPr/>
          <p:nvPr/>
        </p:nvSpPr>
        <p:spPr>
          <a:xfrm>
            <a:off x="1464410" y="1238188"/>
            <a:ext cx="648356" cy="64835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49000">
                <a:schemeClr val="accent1">
                  <a:alpha val="4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EBBE409-07DB-40C9-9ABA-81FA576E4C77}"/>
              </a:ext>
            </a:extLst>
          </p:cNvPr>
          <p:cNvSpPr/>
          <p:nvPr/>
        </p:nvSpPr>
        <p:spPr>
          <a:xfrm>
            <a:off x="9926983" y="340694"/>
            <a:ext cx="557586" cy="55758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7C44E6C-4462-4283-BF74-68995298BE24}"/>
              </a:ext>
            </a:extLst>
          </p:cNvPr>
          <p:cNvSpPr/>
          <p:nvPr/>
        </p:nvSpPr>
        <p:spPr>
          <a:xfrm>
            <a:off x="9292827" y="5292102"/>
            <a:ext cx="1735102" cy="173510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46E6229-3359-45C0-82DC-67CBDDC9EC5D}"/>
              </a:ext>
            </a:extLst>
          </p:cNvPr>
          <p:cNvCxnSpPr>
            <a:cxnSpLocks/>
          </p:cNvCxnSpPr>
          <p:nvPr/>
        </p:nvCxnSpPr>
        <p:spPr>
          <a:xfrm>
            <a:off x="4892165" y="2441121"/>
            <a:ext cx="0" cy="190800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867AE63E-0C97-47BB-B98F-D74BE035C537}"/>
              </a:ext>
            </a:extLst>
          </p:cNvPr>
          <p:cNvSpPr txBox="1"/>
          <p:nvPr/>
        </p:nvSpPr>
        <p:spPr>
          <a:xfrm>
            <a:off x="5391249" y="4047307"/>
            <a:ext cx="269246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cap="all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n-ea"/>
                <a:cs typeface="OPPOSans M" panose="00020600040101010101" pitchFamily="18" charset="-122"/>
              </a:rPr>
              <a:t>Job completion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35258B-B559-4E60-9D9A-647547A0C060}"/>
              </a:ext>
            </a:extLst>
          </p:cNvPr>
          <p:cNvSpPr txBox="1"/>
          <p:nvPr/>
        </p:nvSpPr>
        <p:spPr>
          <a:xfrm>
            <a:off x="5358591" y="2283117"/>
            <a:ext cx="4701585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PART/TWO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E3404ED-A557-4585-AC4E-83BA78F606E0}"/>
              </a:ext>
            </a:extLst>
          </p:cNvPr>
          <p:cNvSpPr txBox="1"/>
          <p:nvPr/>
        </p:nvSpPr>
        <p:spPr>
          <a:xfrm>
            <a:off x="1931858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0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36D7E2E-EFA1-4DD7-961E-FA520C7DD103}"/>
              </a:ext>
            </a:extLst>
          </p:cNvPr>
          <p:cNvSpPr txBox="1"/>
          <p:nvPr/>
        </p:nvSpPr>
        <p:spPr>
          <a:xfrm>
            <a:off x="3306475" y="2158724"/>
            <a:ext cx="1585690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2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2D2B276-1F57-4A33-B32E-19435B4ED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33" y="2783177"/>
            <a:ext cx="835688" cy="895673"/>
          </a:xfrm>
          <a:prstGeom prst="rect">
            <a:avLst/>
          </a:prstGeom>
          <a:ln w="25400">
            <a:noFill/>
          </a:ln>
        </p:spPr>
      </p:pic>
      <p:sp>
        <p:nvSpPr>
          <p:cNvPr id="156" name="文本框 155">
            <a:extLst>
              <a:ext uri="{FF2B5EF4-FFF2-40B4-BE49-F238E27FC236}">
                <a16:creationId xmlns:a16="http://schemas.microsoft.com/office/drawing/2014/main" id="{3986E3B9-8A73-4796-B829-2B5D908CE4BF}"/>
              </a:ext>
            </a:extLst>
          </p:cNvPr>
          <p:cNvSpPr txBox="1"/>
          <p:nvPr/>
        </p:nvSpPr>
        <p:spPr>
          <a:xfrm>
            <a:off x="5358591" y="3123648"/>
            <a:ext cx="4897537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spc="3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  <a:cs typeface="OPPOSans M" panose="00020600040101010101" pitchFamily="18" charset="-122"/>
              </a:rPr>
              <a:t>工作完成情况</a:t>
            </a:r>
            <a:endParaRPr lang="en-US" altLang="zh-CN" sz="5400" spc="300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112702B-F150-460B-8B47-67EE157EB2AC}"/>
              </a:ext>
            </a:extLst>
          </p:cNvPr>
          <p:cNvGrpSpPr/>
          <p:nvPr/>
        </p:nvGrpSpPr>
        <p:grpSpPr>
          <a:xfrm>
            <a:off x="311139" y="6111533"/>
            <a:ext cx="252000" cy="176720"/>
            <a:chOff x="311139" y="6009933"/>
            <a:chExt cx="252000" cy="176720"/>
          </a:xfrm>
          <a:solidFill>
            <a:schemeClr val="accent1"/>
          </a:solidFill>
        </p:grpSpPr>
        <p:sp>
          <p:nvSpPr>
            <p:cNvPr id="31" name="矩形 48">
              <a:extLst>
                <a:ext uri="{FF2B5EF4-FFF2-40B4-BE49-F238E27FC236}">
                  <a16:creationId xmlns:a16="http://schemas.microsoft.com/office/drawing/2014/main" id="{E7DAE1AF-94B2-4707-9A0F-E3FB52A1F84F}"/>
                </a:ext>
              </a:extLst>
            </p:cNvPr>
            <p:cNvSpPr/>
            <p:nvPr/>
          </p:nvSpPr>
          <p:spPr>
            <a:xfrm>
              <a:off x="311139" y="6132653"/>
              <a:ext cx="252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9">
              <a:extLst>
                <a:ext uri="{FF2B5EF4-FFF2-40B4-BE49-F238E27FC236}">
                  <a16:creationId xmlns:a16="http://schemas.microsoft.com/office/drawing/2014/main" id="{CA9F1647-90C6-44F8-9CE0-0EB0717D5A4A}"/>
                </a:ext>
              </a:extLst>
            </p:cNvPr>
            <p:cNvSpPr/>
            <p:nvPr/>
          </p:nvSpPr>
          <p:spPr>
            <a:xfrm>
              <a:off x="311139" y="6009933"/>
              <a:ext cx="180000" cy="54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9BA124B-E47D-437E-915E-5A7C0F031267}"/>
              </a:ext>
            </a:extLst>
          </p:cNvPr>
          <p:cNvGrpSpPr/>
          <p:nvPr/>
        </p:nvGrpSpPr>
        <p:grpSpPr>
          <a:xfrm>
            <a:off x="11795585" y="537323"/>
            <a:ext cx="77672" cy="274415"/>
            <a:chOff x="11816367" y="6023716"/>
            <a:chExt cx="77672" cy="274415"/>
          </a:xfrm>
          <a:solidFill>
            <a:schemeClr val="accent1"/>
          </a:solidFill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EF6E6CF-319C-4335-93D9-DA82606EC018}"/>
                </a:ext>
              </a:extLst>
            </p:cNvPr>
            <p:cNvSpPr/>
            <p:nvPr/>
          </p:nvSpPr>
          <p:spPr>
            <a:xfrm flipH="1">
              <a:off x="11816367" y="6023716"/>
              <a:ext cx="77672" cy="776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7576BB6-E971-47E0-9C5B-B250A298F033}"/>
                </a:ext>
              </a:extLst>
            </p:cNvPr>
            <p:cNvSpPr/>
            <p:nvPr/>
          </p:nvSpPr>
          <p:spPr>
            <a:xfrm flipH="1">
              <a:off x="11816367" y="6122089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9CE6A5DA-8585-47F1-97DE-EEF850378135}"/>
                </a:ext>
              </a:extLst>
            </p:cNvPr>
            <p:cNvSpPr/>
            <p:nvPr/>
          </p:nvSpPr>
          <p:spPr>
            <a:xfrm flipH="1">
              <a:off x="11816367" y="6220460"/>
              <a:ext cx="77672" cy="776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9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B97C7BE0-6007-4716-A677-D03348558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A1867488-B70C-42F9-80C7-09F0C6635B11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873E38AA-739C-4477-8E69-31AE8E8AF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0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EE729E9-0994-4526-A0A4-9B355F51063D}"/>
              </a:ext>
            </a:extLst>
          </p:cNvPr>
          <p:cNvGrpSpPr/>
          <p:nvPr/>
        </p:nvGrpSpPr>
        <p:grpSpPr>
          <a:xfrm>
            <a:off x="-18288" y="5404406"/>
            <a:ext cx="12210288" cy="2568711"/>
            <a:chOff x="-18288" y="5404406"/>
            <a:chExt cx="12210288" cy="2568711"/>
          </a:xfrm>
        </p:grpSpPr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73EA282-ACF2-4E79-8471-3F189BE18ED2}"/>
                </a:ext>
              </a:extLst>
            </p:cNvPr>
            <p:cNvSpPr/>
            <p:nvPr/>
          </p:nvSpPr>
          <p:spPr>
            <a:xfrm>
              <a:off x="-18288" y="5409876"/>
              <a:ext cx="12192000" cy="1448124"/>
            </a:xfrm>
            <a:custGeom>
              <a:avLst/>
              <a:gdLst>
                <a:gd name="connsiteX0" fmla="*/ 8835845 w 12192000"/>
                <a:gd name="connsiteY0" fmla="*/ 1233 h 1448124"/>
                <a:gd name="connsiteX1" fmla="*/ 9252580 w 12192000"/>
                <a:gd name="connsiteY1" fmla="*/ 24961 h 1448124"/>
                <a:gd name="connsiteX2" fmla="*/ 11832857 w 12192000"/>
                <a:gd name="connsiteY2" fmla="*/ 414312 h 1448124"/>
                <a:gd name="connsiteX3" fmla="*/ 12192000 w 12192000"/>
                <a:gd name="connsiteY3" fmla="*/ 482847 h 1448124"/>
                <a:gd name="connsiteX4" fmla="*/ 12192000 w 12192000"/>
                <a:gd name="connsiteY4" fmla="*/ 1448124 h 1448124"/>
                <a:gd name="connsiteX5" fmla="*/ 0 w 12192000"/>
                <a:gd name="connsiteY5" fmla="*/ 1448124 h 1448124"/>
                <a:gd name="connsiteX6" fmla="*/ 0 w 12192000"/>
                <a:gd name="connsiteY6" fmla="*/ 283353 h 1448124"/>
                <a:gd name="connsiteX7" fmla="*/ 184866 w 12192000"/>
                <a:gd name="connsiteY7" fmla="*/ 318346 h 1448124"/>
                <a:gd name="connsiteX8" fmla="*/ 4155483 w 12192000"/>
                <a:gd name="connsiteY8" fmla="*/ 1057349 h 1448124"/>
                <a:gd name="connsiteX9" fmla="*/ 8835845 w 12192000"/>
                <a:gd name="connsiteY9" fmla="*/ 1233 h 144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1448124">
                  <a:moveTo>
                    <a:pt x="8835845" y="1233"/>
                  </a:moveTo>
                  <a:cubicBezTo>
                    <a:pt x="8970090" y="4049"/>
                    <a:pt x="9108837" y="11749"/>
                    <a:pt x="9252580" y="24961"/>
                  </a:cubicBezTo>
                  <a:cubicBezTo>
                    <a:pt x="9881462" y="82765"/>
                    <a:pt x="10811661" y="224006"/>
                    <a:pt x="11832857" y="414312"/>
                  </a:cubicBezTo>
                  <a:lnTo>
                    <a:pt x="12192000" y="482847"/>
                  </a:lnTo>
                  <a:lnTo>
                    <a:pt x="12192000" y="1448124"/>
                  </a:lnTo>
                  <a:lnTo>
                    <a:pt x="0" y="1448124"/>
                  </a:lnTo>
                  <a:lnTo>
                    <a:pt x="0" y="283353"/>
                  </a:lnTo>
                  <a:lnTo>
                    <a:pt x="184866" y="318346"/>
                  </a:lnTo>
                  <a:cubicBezTo>
                    <a:pt x="1421876" y="567058"/>
                    <a:pt x="3010320" y="1085867"/>
                    <a:pt x="4155483" y="1057349"/>
                  </a:cubicBezTo>
                  <a:cubicBezTo>
                    <a:pt x="5821169" y="1015870"/>
                    <a:pt x="6822160" y="-41003"/>
                    <a:pt x="8835845" y="123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 w="12700" cap="flat" cmpd="sng" algn="ctr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7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/>
              <a:endParaRPr lang="id-ID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24CAA7D3-A4F9-4476-A9A9-4F2350219196}"/>
                </a:ext>
              </a:extLst>
            </p:cNvPr>
            <p:cNvSpPr/>
            <p:nvPr/>
          </p:nvSpPr>
          <p:spPr>
            <a:xfrm flipH="1">
              <a:off x="0" y="5842260"/>
              <a:ext cx="12192000" cy="1015740"/>
            </a:xfrm>
            <a:custGeom>
              <a:avLst/>
              <a:gdLst>
                <a:gd name="connsiteX0" fmla="*/ 8754254 w 12192000"/>
                <a:gd name="connsiteY0" fmla="*/ 1038 h 1015740"/>
                <a:gd name="connsiteX1" fmla="*/ 4309368 w 12192000"/>
                <a:gd name="connsiteY1" fmla="*/ 890280 h 1015740"/>
                <a:gd name="connsiteX2" fmla="*/ 308238 w 12192000"/>
                <a:gd name="connsiteY2" fmla="*/ 229399 h 1015740"/>
                <a:gd name="connsiteX3" fmla="*/ 0 w 12192000"/>
                <a:gd name="connsiteY3" fmla="*/ 187621 h 1015740"/>
                <a:gd name="connsiteX4" fmla="*/ 0 w 12192000"/>
                <a:gd name="connsiteY4" fmla="*/ 1015740 h 1015740"/>
                <a:gd name="connsiteX5" fmla="*/ 12192000 w 12192000"/>
                <a:gd name="connsiteY5" fmla="*/ 1015740 h 1015740"/>
                <a:gd name="connsiteX6" fmla="*/ 12192000 w 12192000"/>
                <a:gd name="connsiteY6" fmla="*/ 450675 h 1015740"/>
                <a:gd name="connsiteX7" fmla="*/ 12020827 w 12192000"/>
                <a:gd name="connsiteY7" fmla="*/ 419965 h 1015740"/>
                <a:gd name="connsiteX8" fmla="*/ 9150023 w 12192000"/>
                <a:gd name="connsiteY8" fmla="*/ 21017 h 1015740"/>
                <a:gd name="connsiteX9" fmla="*/ 8754254 w 12192000"/>
                <a:gd name="connsiteY9" fmla="*/ 1038 h 101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1015740">
                  <a:moveTo>
                    <a:pt x="8754254" y="1038"/>
                  </a:moveTo>
                  <a:cubicBezTo>
                    <a:pt x="6841881" y="-34524"/>
                    <a:pt x="5891251" y="855355"/>
                    <a:pt x="4309368" y="890280"/>
                  </a:cubicBezTo>
                  <a:cubicBezTo>
                    <a:pt x="3149318" y="915893"/>
                    <a:pt x="1510285" y="417166"/>
                    <a:pt x="308238" y="229399"/>
                  </a:cubicBezTo>
                  <a:lnTo>
                    <a:pt x="0" y="187621"/>
                  </a:lnTo>
                  <a:lnTo>
                    <a:pt x="0" y="1015740"/>
                  </a:lnTo>
                  <a:lnTo>
                    <a:pt x="12192000" y="1015740"/>
                  </a:lnTo>
                  <a:lnTo>
                    <a:pt x="12192000" y="450675"/>
                  </a:lnTo>
                  <a:lnTo>
                    <a:pt x="12020827" y="419965"/>
                  </a:lnTo>
                  <a:cubicBezTo>
                    <a:pt x="10888904" y="224023"/>
                    <a:pt x="9832586" y="76640"/>
                    <a:pt x="9150023" y="21017"/>
                  </a:cubicBezTo>
                  <a:cubicBezTo>
                    <a:pt x="9013511" y="9893"/>
                    <a:pt x="8881745" y="3409"/>
                    <a:pt x="8754254" y="103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A397D2C-3F10-49B8-8787-2E71B319B778}"/>
                </a:ext>
              </a:extLst>
            </p:cNvPr>
            <p:cNvSpPr/>
            <p:nvPr/>
          </p:nvSpPr>
          <p:spPr>
            <a:xfrm flipH="1">
              <a:off x="0" y="5404406"/>
              <a:ext cx="12192000" cy="1453594"/>
            </a:xfrm>
            <a:custGeom>
              <a:avLst/>
              <a:gdLst>
                <a:gd name="connsiteX0" fmla="*/ 8748491 w 12192000"/>
                <a:gd name="connsiteY0" fmla="*/ 1233 h 1453594"/>
                <a:gd name="connsiteX1" fmla="*/ 4306531 w 12192000"/>
                <a:gd name="connsiteY1" fmla="*/ 1057349 h 1453594"/>
                <a:gd name="connsiteX2" fmla="*/ 308035 w 12192000"/>
                <a:gd name="connsiteY2" fmla="*/ 272447 h 1453594"/>
                <a:gd name="connsiteX3" fmla="*/ 0 w 12192000"/>
                <a:gd name="connsiteY3" fmla="*/ 222829 h 1453594"/>
                <a:gd name="connsiteX4" fmla="*/ 0 w 12192000"/>
                <a:gd name="connsiteY4" fmla="*/ 1453594 h 1453594"/>
                <a:gd name="connsiteX5" fmla="*/ 12192000 w 12192000"/>
                <a:gd name="connsiteY5" fmla="*/ 1453594 h 1453594"/>
                <a:gd name="connsiteX6" fmla="*/ 12192000 w 12192000"/>
                <a:gd name="connsiteY6" fmla="*/ 536959 h 1453594"/>
                <a:gd name="connsiteX7" fmla="*/ 12012914 w 12192000"/>
                <a:gd name="connsiteY7" fmla="*/ 498775 h 1453594"/>
                <a:gd name="connsiteX8" fmla="*/ 9144000 w 12192000"/>
                <a:gd name="connsiteY8" fmla="*/ 24961 h 1453594"/>
                <a:gd name="connsiteX9" fmla="*/ 8748491 w 12192000"/>
                <a:gd name="connsiteY9" fmla="*/ 1233 h 145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1453594">
                  <a:moveTo>
                    <a:pt x="8748491" y="1233"/>
                  </a:moveTo>
                  <a:cubicBezTo>
                    <a:pt x="6837377" y="-41003"/>
                    <a:pt x="5887373" y="1015870"/>
                    <a:pt x="4306531" y="1057349"/>
                  </a:cubicBezTo>
                  <a:cubicBezTo>
                    <a:pt x="3147245" y="1087768"/>
                    <a:pt x="1509291" y="495451"/>
                    <a:pt x="308035" y="272447"/>
                  </a:cubicBezTo>
                  <a:lnTo>
                    <a:pt x="0" y="222829"/>
                  </a:lnTo>
                  <a:lnTo>
                    <a:pt x="0" y="1453594"/>
                  </a:lnTo>
                  <a:lnTo>
                    <a:pt x="12192000" y="1453594"/>
                  </a:lnTo>
                  <a:lnTo>
                    <a:pt x="12192000" y="536959"/>
                  </a:lnTo>
                  <a:lnTo>
                    <a:pt x="12012914" y="498775"/>
                  </a:lnTo>
                  <a:cubicBezTo>
                    <a:pt x="10881736" y="266063"/>
                    <a:pt x="9826113" y="91022"/>
                    <a:pt x="9144000" y="24961"/>
                  </a:cubicBezTo>
                  <a:cubicBezTo>
                    <a:pt x="9007578" y="11749"/>
                    <a:pt x="8875898" y="4049"/>
                    <a:pt x="8748491" y="12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67E6919-C6A8-4E8C-94F1-43DA28535228}"/>
                </a:ext>
              </a:extLst>
            </p:cNvPr>
            <p:cNvSpPr/>
            <p:nvPr/>
          </p:nvSpPr>
          <p:spPr>
            <a:xfrm>
              <a:off x="1" y="5911898"/>
              <a:ext cx="12187985" cy="946103"/>
            </a:xfrm>
            <a:custGeom>
              <a:avLst/>
              <a:gdLst>
                <a:gd name="connsiteX0" fmla="*/ 0 w 12187985"/>
                <a:gd name="connsiteY0" fmla="*/ 223476 h 946103"/>
                <a:gd name="connsiteX1" fmla="*/ 304020 w 12187985"/>
                <a:gd name="connsiteY1" fmla="*/ 272447 h 946103"/>
                <a:gd name="connsiteX2" fmla="*/ 3103386 w 12187985"/>
                <a:gd name="connsiteY2" fmla="*/ 933700 h 946103"/>
                <a:gd name="connsiteX3" fmla="*/ 3173145 w 12187985"/>
                <a:gd name="connsiteY3" fmla="*/ 946103 h 946103"/>
                <a:gd name="connsiteX4" fmla="*/ 0 w 12187985"/>
                <a:gd name="connsiteY4" fmla="*/ 946103 h 946103"/>
                <a:gd name="connsiteX5" fmla="*/ 8744476 w 12187985"/>
                <a:gd name="connsiteY5" fmla="*/ 1233 h 946103"/>
                <a:gd name="connsiteX6" fmla="*/ 9139985 w 12187985"/>
                <a:gd name="connsiteY6" fmla="*/ 24961 h 946103"/>
                <a:gd name="connsiteX7" fmla="*/ 12008899 w 12187985"/>
                <a:gd name="connsiteY7" fmla="*/ 498775 h 946103"/>
                <a:gd name="connsiteX8" fmla="*/ 12187985 w 12187985"/>
                <a:gd name="connsiteY8" fmla="*/ 536959 h 946103"/>
                <a:gd name="connsiteX9" fmla="*/ 12187985 w 12187985"/>
                <a:gd name="connsiteY9" fmla="*/ 946103 h 946103"/>
                <a:gd name="connsiteX10" fmla="*/ 5111369 w 12187985"/>
                <a:gd name="connsiteY10" fmla="*/ 946103 h 946103"/>
                <a:gd name="connsiteX11" fmla="*/ 5135700 w 12187985"/>
                <a:gd name="connsiteY11" fmla="*/ 940863 h 946103"/>
                <a:gd name="connsiteX12" fmla="*/ 8744476 w 12187985"/>
                <a:gd name="connsiteY12" fmla="*/ 1233 h 94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87985" h="946103">
                  <a:moveTo>
                    <a:pt x="0" y="223476"/>
                  </a:moveTo>
                  <a:lnTo>
                    <a:pt x="304020" y="272447"/>
                  </a:lnTo>
                  <a:cubicBezTo>
                    <a:pt x="1129884" y="425763"/>
                    <a:pt x="2162155" y="753636"/>
                    <a:pt x="3103386" y="933700"/>
                  </a:cubicBezTo>
                  <a:lnTo>
                    <a:pt x="3173145" y="946103"/>
                  </a:lnTo>
                  <a:lnTo>
                    <a:pt x="0" y="946103"/>
                  </a:lnTo>
                  <a:close/>
                  <a:moveTo>
                    <a:pt x="8744476" y="1233"/>
                  </a:moveTo>
                  <a:cubicBezTo>
                    <a:pt x="8871883" y="4049"/>
                    <a:pt x="9003563" y="11749"/>
                    <a:pt x="9139985" y="24961"/>
                  </a:cubicBezTo>
                  <a:cubicBezTo>
                    <a:pt x="9822098" y="91022"/>
                    <a:pt x="10877721" y="266063"/>
                    <a:pt x="12008899" y="498775"/>
                  </a:cubicBezTo>
                  <a:lnTo>
                    <a:pt x="12187985" y="536959"/>
                  </a:lnTo>
                  <a:lnTo>
                    <a:pt x="12187985" y="946103"/>
                  </a:lnTo>
                  <a:lnTo>
                    <a:pt x="5111369" y="946103"/>
                  </a:lnTo>
                  <a:lnTo>
                    <a:pt x="5135700" y="940863"/>
                  </a:lnTo>
                  <a:cubicBezTo>
                    <a:pt x="6273399" y="658183"/>
                    <a:pt x="7191696" y="-33084"/>
                    <a:pt x="8744476" y="123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/>
              <a:endParaRPr lang="id-ID" kern="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601" name="图形 2">
              <a:extLst>
                <a:ext uri="{FF2B5EF4-FFF2-40B4-BE49-F238E27FC236}">
                  <a16:creationId xmlns:a16="http://schemas.microsoft.com/office/drawing/2014/main" id="{324B363B-4C2E-4C8D-8FE8-B6CE8A1CDB0E}"/>
                </a:ext>
              </a:extLst>
            </p:cNvPr>
            <p:cNvGrpSpPr/>
            <p:nvPr/>
          </p:nvGrpSpPr>
          <p:grpSpPr>
            <a:xfrm>
              <a:off x="3073235" y="7332291"/>
              <a:ext cx="981413" cy="640826"/>
              <a:chOff x="9721006" y="3008356"/>
              <a:chExt cx="981413" cy="640826"/>
            </a:xfrm>
            <a:solidFill>
              <a:srgbClr val="FFFFFF"/>
            </a:solidFill>
          </p:grpSpPr>
          <p:sp>
            <p:nvSpPr>
              <p:cNvPr id="602" name="任意多边形: 形状 601">
                <a:extLst>
                  <a:ext uri="{FF2B5EF4-FFF2-40B4-BE49-F238E27FC236}">
                    <a16:creationId xmlns:a16="http://schemas.microsoft.com/office/drawing/2014/main" id="{1D787A1D-FC72-46CE-B514-AAB8B4236826}"/>
                  </a:ext>
                </a:extLst>
              </p:cNvPr>
              <p:cNvSpPr/>
              <p:nvPr/>
            </p:nvSpPr>
            <p:spPr>
              <a:xfrm>
                <a:off x="10137175" y="3008356"/>
                <a:ext cx="565244" cy="406806"/>
              </a:xfrm>
              <a:custGeom>
                <a:avLst/>
                <a:gdLst>
                  <a:gd name="connsiteX0" fmla="*/ 565245 w 565244"/>
                  <a:gd name="connsiteY0" fmla="*/ 1259 h 406806"/>
                  <a:gd name="connsiteX1" fmla="*/ 564284 w 565244"/>
                  <a:gd name="connsiteY1" fmla="*/ 0 h 406806"/>
                  <a:gd name="connsiteX2" fmla="*/ 0 w 565244"/>
                  <a:gd name="connsiteY2" fmla="*/ 406806 h 406806"/>
                  <a:gd name="connsiteX3" fmla="*/ 65879 w 565244"/>
                  <a:gd name="connsiteY3" fmla="*/ 363681 h 406806"/>
                  <a:gd name="connsiteX4" fmla="*/ 565245 w 565244"/>
                  <a:gd name="connsiteY4" fmla="*/ 1259 h 40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244" h="406806">
                    <a:moveTo>
                      <a:pt x="565245" y="1259"/>
                    </a:moveTo>
                    <a:lnTo>
                      <a:pt x="564284" y="0"/>
                    </a:lnTo>
                    <a:cubicBezTo>
                      <a:pt x="403235" y="123300"/>
                      <a:pt x="210228" y="271068"/>
                      <a:pt x="0" y="406806"/>
                    </a:cubicBezTo>
                    <a:cubicBezTo>
                      <a:pt x="21716" y="392815"/>
                      <a:pt x="43663" y="378459"/>
                      <a:pt x="65879" y="363681"/>
                    </a:cubicBezTo>
                    <a:cubicBezTo>
                      <a:pt x="248741" y="242030"/>
                      <a:pt x="419513" y="112818"/>
                      <a:pt x="565245" y="12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任意多边形: 形状 602">
                <a:extLst>
                  <a:ext uri="{FF2B5EF4-FFF2-40B4-BE49-F238E27FC236}">
                    <a16:creationId xmlns:a16="http://schemas.microsoft.com/office/drawing/2014/main" id="{87B9FDA6-271A-4A4C-A911-200FEA384E0B}"/>
                  </a:ext>
                </a:extLst>
              </p:cNvPr>
              <p:cNvSpPr/>
              <p:nvPr/>
            </p:nvSpPr>
            <p:spPr>
              <a:xfrm>
                <a:off x="9721006" y="3641072"/>
                <a:ext cx="17180" cy="8110"/>
              </a:xfrm>
              <a:custGeom>
                <a:avLst/>
                <a:gdLst>
                  <a:gd name="connsiteX0" fmla="*/ 0 w 17180"/>
                  <a:gd name="connsiteY0" fmla="*/ 8110 h 8110"/>
                  <a:gd name="connsiteX1" fmla="*/ 17181 w 17180"/>
                  <a:gd name="connsiteY1" fmla="*/ 0 h 8110"/>
                  <a:gd name="connsiteX2" fmla="*/ 0 w 17180"/>
                  <a:gd name="connsiteY2" fmla="*/ 8110 h 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80" h="8110">
                    <a:moveTo>
                      <a:pt x="0" y="8110"/>
                    </a:moveTo>
                    <a:cubicBezTo>
                      <a:pt x="5727" y="5420"/>
                      <a:pt x="11454" y="2729"/>
                      <a:pt x="17181" y="0"/>
                    </a:cubicBezTo>
                    <a:cubicBezTo>
                      <a:pt x="11434" y="2748"/>
                      <a:pt x="5727" y="5420"/>
                      <a:pt x="0" y="81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B7A83C10-572F-4E43-917B-BCB39DBB782E}"/>
              </a:ext>
            </a:extLst>
          </p:cNvPr>
          <p:cNvSpPr txBox="1"/>
          <p:nvPr/>
        </p:nvSpPr>
        <p:spPr>
          <a:xfrm>
            <a:off x="3127029" y="2605469"/>
            <a:ext cx="1663108" cy="884986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R="0"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hangingPunct="0">
              <a:lnSpc>
                <a:spcPct val="125000"/>
              </a:lnSpc>
              <a:defRPr/>
            </a:pP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邀请刘小月担任微软公司产品直播带货合作伙伴</a:t>
            </a:r>
            <a:endParaRPr lang="en-US" altLang="zh-CN" sz="1400" dirty="0">
              <a:solidFill>
                <a:schemeClr val="accent3">
                  <a:alpha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801C7CC-F27E-4B70-8DB3-2F76136BEFCC}"/>
              </a:ext>
            </a:extLst>
          </p:cNvPr>
          <p:cNvSpPr txBox="1"/>
          <p:nvPr/>
        </p:nvSpPr>
        <p:spPr>
          <a:xfrm>
            <a:off x="3143697" y="2252065"/>
            <a:ext cx="164199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3175"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4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476131C-D399-43EB-AF49-E780112D798C}"/>
              </a:ext>
            </a:extLst>
          </p:cNvPr>
          <p:cNvGrpSpPr/>
          <p:nvPr/>
        </p:nvGrpSpPr>
        <p:grpSpPr>
          <a:xfrm>
            <a:off x="2996770" y="2507611"/>
            <a:ext cx="80922" cy="2943624"/>
            <a:chOff x="3006757" y="2508436"/>
            <a:chExt cx="80922" cy="2943624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B095D9BA-8803-4525-8E2F-66A6FB93F828}"/>
                </a:ext>
              </a:extLst>
            </p:cNvPr>
            <p:cNvCxnSpPr>
              <a:cxnSpLocks/>
            </p:cNvCxnSpPr>
            <p:nvPr/>
          </p:nvCxnSpPr>
          <p:spPr>
            <a:xfrm>
              <a:off x="3048105" y="2508436"/>
              <a:ext cx="1" cy="2890543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254CA51A-EF8D-4C51-BA35-8794468C2A7F}"/>
                </a:ext>
              </a:extLst>
            </p:cNvPr>
            <p:cNvSpPr/>
            <p:nvPr/>
          </p:nvSpPr>
          <p:spPr>
            <a:xfrm>
              <a:off x="3006757" y="5371138"/>
              <a:ext cx="80922" cy="809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E9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08BDFAC5-D6F3-49FE-AF28-221E9EB33B48}"/>
              </a:ext>
            </a:extLst>
          </p:cNvPr>
          <p:cNvSpPr txBox="1"/>
          <p:nvPr/>
        </p:nvSpPr>
        <p:spPr>
          <a:xfrm>
            <a:off x="7780709" y="2244647"/>
            <a:ext cx="1652775" cy="61568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R="0"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hangingPunct="0">
              <a:lnSpc>
                <a:spcPct val="125000"/>
              </a:lnSpc>
              <a:defRPr/>
            </a:pPr>
            <a:r>
              <a:rPr lang="en-US" altLang="zh-CN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"</a:t>
            </a: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双十一</a:t>
            </a:r>
            <a:r>
              <a:rPr lang="en-US" altLang="zh-CN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"</a:t>
            </a: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轻松抢</a:t>
            </a:r>
            <a:r>
              <a:rPr lang="en-US" altLang="zh-CN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5</a:t>
            </a: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折，健康不打折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F3D18C4-DD48-42C4-9556-07BF601C1812}"/>
              </a:ext>
            </a:extLst>
          </p:cNvPr>
          <p:cNvSpPr txBox="1"/>
          <p:nvPr/>
        </p:nvSpPr>
        <p:spPr>
          <a:xfrm>
            <a:off x="7777094" y="1904817"/>
            <a:ext cx="169731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3175"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11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EA5F70-652D-48D3-8090-28EC38446C69}"/>
              </a:ext>
            </a:extLst>
          </p:cNvPr>
          <p:cNvGrpSpPr/>
          <p:nvPr/>
        </p:nvGrpSpPr>
        <p:grpSpPr>
          <a:xfrm>
            <a:off x="7656084" y="2209098"/>
            <a:ext cx="80922" cy="3351976"/>
            <a:chOff x="7599650" y="2168525"/>
            <a:chExt cx="80922" cy="3351976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B8FE1A57-B4A1-41B8-A32D-ED8489008A9D}"/>
                </a:ext>
              </a:extLst>
            </p:cNvPr>
            <p:cNvCxnSpPr>
              <a:cxnSpLocks/>
            </p:cNvCxnSpPr>
            <p:nvPr/>
          </p:nvCxnSpPr>
          <p:spPr>
            <a:xfrm>
              <a:off x="7634858" y="2168525"/>
              <a:ext cx="1" cy="3312517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A1CF1932-2D5C-4E5E-B378-D1763BAD81F7}"/>
                </a:ext>
              </a:extLst>
            </p:cNvPr>
            <p:cNvSpPr/>
            <p:nvPr/>
          </p:nvSpPr>
          <p:spPr>
            <a:xfrm>
              <a:off x="7599650" y="5439579"/>
              <a:ext cx="80922" cy="809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6C964F8A-28D2-4AF0-911B-278A34E180D9}"/>
              </a:ext>
            </a:extLst>
          </p:cNvPr>
          <p:cNvSpPr txBox="1"/>
          <p:nvPr/>
        </p:nvSpPr>
        <p:spPr>
          <a:xfrm>
            <a:off x="10032198" y="2894503"/>
            <a:ext cx="166528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3175"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12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CF95CC4-BC1C-4916-8AC3-11DDCC4DF1A3}"/>
              </a:ext>
            </a:extLst>
          </p:cNvPr>
          <p:cNvSpPr txBox="1"/>
          <p:nvPr/>
        </p:nvSpPr>
        <p:spPr>
          <a:xfrm>
            <a:off x="10029256" y="3273657"/>
            <a:ext cx="1651694" cy="59683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R="0"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lvl="0" hangingPunct="0">
              <a:lnSpc>
                <a:spcPct val="12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alpha val="8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R" panose="00020600040101010101" pitchFamily="18" charset="-122"/>
              </a:rPr>
              <a:t>全民狂欢，</a:t>
            </a:r>
            <a:r>
              <a:rPr lang="en-US" altLang="zh-CN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“</a:t>
            </a: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双十二</a:t>
            </a:r>
            <a:r>
              <a:rPr lang="en-US" altLang="zh-CN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”</a:t>
            </a: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年终盛典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alpha val="8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R" panose="00020600040101010101" pitchFamily="18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10F9002-A032-42D0-8587-AA17DFDF5AE8}"/>
              </a:ext>
            </a:extLst>
          </p:cNvPr>
          <p:cNvGrpSpPr/>
          <p:nvPr/>
        </p:nvGrpSpPr>
        <p:grpSpPr>
          <a:xfrm>
            <a:off x="9867688" y="3163291"/>
            <a:ext cx="80922" cy="2382879"/>
            <a:chOff x="9958430" y="3158576"/>
            <a:chExt cx="80922" cy="2382879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CFD1E9B1-AA6F-4AD6-80D6-43BD83F3B4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3640" y="3158576"/>
              <a:ext cx="1" cy="2208246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CD249AC-C83B-4BFD-B849-E68BD8BF47C9}"/>
                </a:ext>
              </a:extLst>
            </p:cNvPr>
            <p:cNvSpPr/>
            <p:nvPr/>
          </p:nvSpPr>
          <p:spPr>
            <a:xfrm>
              <a:off x="9958430" y="5460533"/>
              <a:ext cx="80922" cy="809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878FB98E-6865-4CC5-AFCE-1C4E68299149}"/>
              </a:ext>
            </a:extLst>
          </p:cNvPr>
          <p:cNvSpPr txBox="1"/>
          <p:nvPr/>
        </p:nvSpPr>
        <p:spPr>
          <a:xfrm>
            <a:off x="5448652" y="3008814"/>
            <a:ext cx="171607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3175"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6</a:t>
            </a:r>
            <a:r>
              <a:rPr lang="zh-CN" altLang="en-US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BF0BBDC-56B4-4A37-8F55-4D81A7E429A0}"/>
              </a:ext>
            </a:extLst>
          </p:cNvPr>
          <p:cNvSpPr txBox="1"/>
          <p:nvPr/>
        </p:nvSpPr>
        <p:spPr>
          <a:xfrm>
            <a:off x="5448652" y="3212347"/>
            <a:ext cx="1759880" cy="4660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R="0"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alpha val="8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R" panose="00020600040101010101" pitchFamily="18" charset="-122"/>
              </a:rPr>
              <a:t>微软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alpha val="8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R" panose="00020600040101010101" pitchFamily="18" charset="-122"/>
              </a:rPr>
              <a:t>618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alpha val="8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R" panose="00020600040101010101" pitchFamily="18" charset="-122"/>
              </a:rPr>
              <a:t>年终大促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9191F3D-C351-4FDD-BDE1-EA218F589F89}"/>
              </a:ext>
            </a:extLst>
          </p:cNvPr>
          <p:cNvGrpSpPr/>
          <p:nvPr/>
        </p:nvGrpSpPr>
        <p:grpSpPr>
          <a:xfrm>
            <a:off x="5310332" y="3507011"/>
            <a:ext cx="80922" cy="2259811"/>
            <a:chOff x="5339096" y="3509906"/>
            <a:chExt cx="80922" cy="2259811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E0879F61-55F6-4866-9CAC-313B9DD5B9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9720" y="3509906"/>
              <a:ext cx="1" cy="2100319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ABA2B8C-698E-4036-9B1A-C77C8A559316}"/>
                </a:ext>
              </a:extLst>
            </p:cNvPr>
            <p:cNvSpPr/>
            <p:nvPr/>
          </p:nvSpPr>
          <p:spPr>
            <a:xfrm>
              <a:off x="5339096" y="5688795"/>
              <a:ext cx="80922" cy="809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E9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C06D07AA-1234-4FF7-B7F8-38F255F3B91D}"/>
              </a:ext>
            </a:extLst>
          </p:cNvPr>
          <p:cNvSpPr txBox="1"/>
          <p:nvPr/>
        </p:nvSpPr>
        <p:spPr>
          <a:xfrm>
            <a:off x="905571" y="4041940"/>
            <a:ext cx="1609955" cy="61568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R="0"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ct val="9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alpha val="8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R" panose="00020600040101010101" pitchFamily="18" charset="-122"/>
              </a:rPr>
              <a:t>成立微软</a:t>
            </a:r>
            <a:r>
              <a:rPr lang="zh-CN" altLang="en-US" sz="1400" dirty="0">
                <a:solidFill>
                  <a:schemeClr val="accent3">
                    <a:alpha val="85000"/>
                  </a:schemeClr>
                </a:solidFill>
                <a:latin typeface="+mn-ea"/>
                <a:ea typeface="+mn-ea"/>
              </a:rPr>
              <a:t>产品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alpha val="8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R" panose="00020600040101010101" pitchFamily="18" charset="-122"/>
              </a:rPr>
              <a:t>直播小组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7A8178D-21D2-4C3F-8BD9-2CD76D8A8D94}"/>
              </a:ext>
            </a:extLst>
          </p:cNvPr>
          <p:cNvSpPr txBox="1"/>
          <p:nvPr/>
        </p:nvSpPr>
        <p:spPr>
          <a:xfrm>
            <a:off x="905571" y="3692206"/>
            <a:ext cx="190463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 w="3175"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 w="3175"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20XX</a:t>
            </a:r>
            <a:r>
              <a:rPr kumimoji="0" lang="zh-CN" alt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  <a:r>
              <a:rPr lang="en-US" altLang="zh-CN" sz="2000" b="0" dirty="0">
                <a:solidFill>
                  <a:schemeClr val="accent4"/>
                </a:solidFill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3</a:t>
            </a:r>
            <a:r>
              <a:rPr kumimoji="0" lang="zh-CN" alt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OPPOSans M" panose="00020600040101010101" pitchFamily="18" charset="-122"/>
                <a:cs typeface="OPPOSans M" panose="00020600040101010101" pitchFamily="18" charset="-122"/>
              </a:rPr>
              <a:t>月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D3B143F-0F28-48DC-990C-FC2ABC69582A}"/>
              </a:ext>
            </a:extLst>
          </p:cNvPr>
          <p:cNvGrpSpPr/>
          <p:nvPr/>
        </p:nvGrpSpPr>
        <p:grpSpPr>
          <a:xfrm>
            <a:off x="769571" y="3959167"/>
            <a:ext cx="80922" cy="1847735"/>
            <a:chOff x="740690" y="4073229"/>
            <a:chExt cx="80922" cy="1847735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258A17E-6C43-487E-B4EF-F8B092F6EF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895" y="4073229"/>
              <a:ext cx="1" cy="1696488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D7BA5F3-41D7-46D8-91D7-F586E8E9DE2F}"/>
                </a:ext>
              </a:extLst>
            </p:cNvPr>
            <p:cNvSpPr/>
            <p:nvPr/>
          </p:nvSpPr>
          <p:spPr>
            <a:xfrm>
              <a:off x="740690" y="5840042"/>
              <a:ext cx="80922" cy="8092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E9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B61B155-3482-4035-A20C-AD8BF251C957}"/>
              </a:ext>
            </a:extLst>
          </p:cNvPr>
          <p:cNvGrpSpPr/>
          <p:nvPr/>
        </p:nvGrpSpPr>
        <p:grpSpPr>
          <a:xfrm>
            <a:off x="208653" y="478453"/>
            <a:ext cx="3870274" cy="584775"/>
            <a:chOff x="208653" y="478453"/>
            <a:chExt cx="3870274" cy="584775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35F1A86C-5180-48D3-917D-3DD064A29EAC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CA1C3E4B-AFF9-4654-AD8E-9C715DB9899D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518F53D-CF50-4A33-9123-CB861F8976F8}"/>
                </a:ext>
              </a:extLst>
            </p:cNvPr>
            <p:cNvSpPr txBox="1"/>
            <p:nvPr/>
          </p:nvSpPr>
          <p:spPr>
            <a:xfrm>
              <a:off x="208653" y="478453"/>
              <a:ext cx="387027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项目工作回顾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6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B0574693-7969-481B-9BE4-CD82616D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4B844233-36C3-4A92-A9CC-0B1BA0F6CADC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86F9F3D-A91A-45FA-94AE-DB647CF60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BBEB3B6F-CB46-4C1A-B59F-524DE6B265F0}"/>
              </a:ext>
            </a:extLst>
          </p:cNvPr>
          <p:cNvSpPr/>
          <p:nvPr/>
        </p:nvSpPr>
        <p:spPr>
          <a:xfrm>
            <a:off x="544501" y="1525026"/>
            <a:ext cx="3570208" cy="83099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官宣刘小月成为微软科技</a:t>
            </a:r>
            <a:endParaRPr lang="en-US" altLang="zh-CN" sz="2400" dirty="0">
              <a:solidFill>
                <a:schemeClr val="accent1"/>
              </a:solidFill>
              <a:ea typeface="OPPOSans M" panose="00020600040101010101" pitchFamily="18" charset="-122"/>
              <a:cs typeface="OPPOSans M" panose="00020600040101010101" pitchFamily="18" charset="-122"/>
            </a:endParaRPr>
          </a:p>
          <a:p>
            <a:pPr lvl="0">
              <a:defRPr/>
            </a:pPr>
            <a:r>
              <a:rPr lang="zh-CN" altLang="en-US" sz="2400" dirty="0">
                <a:solidFill>
                  <a:schemeClr val="accent1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品牌新代言人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4A68DF1-0C40-4FF4-9E84-FCB251C2DD3E}"/>
              </a:ext>
            </a:extLst>
          </p:cNvPr>
          <p:cNvSpPr/>
          <p:nvPr/>
        </p:nvSpPr>
        <p:spPr>
          <a:xfrm>
            <a:off x="558356" y="2516765"/>
            <a:ext cx="3420000" cy="11542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 hangingPunct="0">
              <a:lnSpc>
                <a:spcPct val="125000"/>
              </a:lnSpc>
              <a:defRPr/>
            </a:pP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10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月</a:t>
            </a:r>
            <a:r>
              <a:rPr lang="en-US" altLang="zh-CN" sz="1400" dirty="0">
                <a:solidFill>
                  <a:schemeClr val="accent3"/>
                </a:solidFill>
                <a:latin typeface="+mn-ea"/>
              </a:rPr>
              <a:t>29</a:t>
            </a:r>
            <a:r>
              <a:rPr lang="zh-CN" altLang="en-US" sz="1400" dirty="0">
                <a:solidFill>
                  <a:schemeClr val="accent3"/>
                </a:solidFill>
                <a:latin typeface="+mn-ea"/>
              </a:rPr>
              <a:t>日，微软科技官方宣布刘小月出任其品牌代言人，其追求创新、坚守初心做好产品的理念，与刘小月务不忘初心坚持做一位好演员的精神不谋而合。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F8AA5019-B147-4431-9114-F023986E3691}"/>
              </a:ext>
            </a:extLst>
          </p:cNvPr>
          <p:cNvCxnSpPr>
            <a:cxnSpLocks/>
          </p:cNvCxnSpPr>
          <p:nvPr/>
        </p:nvCxnSpPr>
        <p:spPr>
          <a:xfrm>
            <a:off x="661257" y="2382471"/>
            <a:ext cx="56546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>
            <a:extLst>
              <a:ext uri="{FF2B5EF4-FFF2-40B4-BE49-F238E27FC236}">
                <a16:creationId xmlns:a16="http://schemas.microsoft.com/office/drawing/2014/main" id="{3BAA531B-8755-467D-93C4-81E95056A352}"/>
              </a:ext>
            </a:extLst>
          </p:cNvPr>
          <p:cNvSpPr/>
          <p:nvPr/>
        </p:nvSpPr>
        <p:spPr>
          <a:xfrm>
            <a:off x="10741680" y="5518101"/>
            <a:ext cx="1180268" cy="118026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4" name="旁门左道PPT出品">
            <a:extLst>
              <a:ext uri="{FF2B5EF4-FFF2-40B4-BE49-F238E27FC236}">
                <a16:creationId xmlns:a16="http://schemas.microsoft.com/office/drawing/2014/main" id="{999452D8-3B44-4453-B98A-6CEF0A2039E4}"/>
              </a:ext>
            </a:extLst>
          </p:cNvPr>
          <p:cNvSpPr/>
          <p:nvPr/>
        </p:nvSpPr>
        <p:spPr>
          <a:xfrm>
            <a:off x="11514608" y="6311612"/>
            <a:ext cx="426067" cy="42606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49000">
                <a:schemeClr val="accent1">
                  <a:alpha val="4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0" name="图片 89">
            <a:extLst>
              <a:ext uri="{FF2B5EF4-FFF2-40B4-BE49-F238E27FC236}">
                <a16:creationId xmlns:a16="http://schemas.microsoft.com/office/drawing/2014/main" id="{3332CC1E-E43E-4016-A04F-97A3BE4DF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5816" y="3994670"/>
            <a:ext cx="3420000" cy="2090436"/>
          </a:xfrm>
          <a:prstGeom prst="roundRect">
            <a:avLst>
              <a:gd name="adj" fmla="val 6943"/>
            </a:avLst>
          </a:prstGeom>
          <a:noFill/>
          <a:ln>
            <a:solidFill>
              <a:schemeClr val="accent1"/>
            </a:solidFill>
          </a:ln>
          <a:effectLst>
            <a:outerShdw blurRad="381000" dist="508000" dir="5400000" sx="84000" sy="84000" algn="t" rotWithShape="0">
              <a:prstClr val="black">
                <a:alpha val="59000"/>
              </a:prstClr>
            </a:outerShdw>
          </a:effectLst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FBF0AB59-1FE2-4733-BBFE-99B7FF393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5816" y="1531785"/>
            <a:ext cx="3420000" cy="2090436"/>
          </a:xfrm>
          <a:prstGeom prst="roundRect">
            <a:avLst>
              <a:gd name="adj" fmla="val 6943"/>
            </a:avLst>
          </a:prstGeom>
          <a:noFill/>
          <a:ln>
            <a:solidFill>
              <a:schemeClr val="accent1"/>
            </a:solidFill>
          </a:ln>
          <a:effectLst>
            <a:outerShdw blurRad="381000" dist="508000" dir="5400000" sx="84000" sy="84000" algn="t" rotWithShape="0">
              <a:prstClr val="black">
                <a:alpha val="59000"/>
              </a:prstClr>
            </a:outerShdw>
          </a:effectLst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2734AAFB-DD81-4A3A-8E08-718ECAFB4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652" y="3994670"/>
            <a:ext cx="3420000" cy="2090436"/>
          </a:xfrm>
          <a:prstGeom prst="roundRect">
            <a:avLst>
              <a:gd name="adj" fmla="val 6943"/>
            </a:avLst>
          </a:prstGeom>
          <a:noFill/>
          <a:ln>
            <a:solidFill>
              <a:schemeClr val="accent1"/>
            </a:solidFill>
          </a:ln>
          <a:effectLst>
            <a:outerShdw blurRad="381000" dist="508000" dir="5400000" sx="84000" sy="84000" algn="t" rotWithShape="0">
              <a:prstClr val="black">
                <a:alpha val="59000"/>
              </a:prstClr>
            </a:outerShdw>
          </a:effectLst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3B70D112-C49F-4B0C-BFAB-3D2DD2DE1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488" y="3994670"/>
            <a:ext cx="3420000" cy="2090436"/>
          </a:xfrm>
          <a:prstGeom prst="roundRect">
            <a:avLst>
              <a:gd name="adj" fmla="val 6943"/>
            </a:avLst>
          </a:prstGeom>
          <a:noFill/>
          <a:ln>
            <a:solidFill>
              <a:schemeClr val="accent1"/>
            </a:solidFill>
          </a:ln>
          <a:effectLst>
            <a:outerShdw blurRad="381000" dist="508000" dir="5400000" sx="84000" sy="84000" algn="t" rotWithShape="0">
              <a:prstClr val="black">
                <a:alpha val="59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FD98E3C-6D73-4EBB-8BA5-6A1079AA9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652" y="1531785"/>
            <a:ext cx="3420000" cy="2090436"/>
          </a:xfrm>
          <a:prstGeom prst="roundRect">
            <a:avLst>
              <a:gd name="adj" fmla="val 6943"/>
            </a:avLst>
          </a:prstGeom>
          <a:noFill/>
          <a:ln>
            <a:solidFill>
              <a:schemeClr val="accent1"/>
            </a:solidFill>
          </a:ln>
          <a:effectLst>
            <a:outerShdw blurRad="381000" dist="508000" dir="5400000" sx="84000" sy="84000" algn="t" rotWithShape="0">
              <a:prstClr val="black">
                <a:alpha val="59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637FA47-3795-4B85-B684-155768D1F516}"/>
              </a:ext>
            </a:extLst>
          </p:cNvPr>
          <p:cNvSpPr/>
          <p:nvPr/>
        </p:nvSpPr>
        <p:spPr>
          <a:xfrm>
            <a:off x="0" y="6642514"/>
            <a:ext cx="12192000" cy="202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3D4A15-B830-4940-9A85-220E546C16B4}"/>
              </a:ext>
            </a:extLst>
          </p:cNvPr>
          <p:cNvGrpSpPr/>
          <p:nvPr/>
        </p:nvGrpSpPr>
        <p:grpSpPr>
          <a:xfrm>
            <a:off x="192534" y="478453"/>
            <a:ext cx="5903465" cy="584775"/>
            <a:chOff x="192534" y="478453"/>
            <a:chExt cx="5903465" cy="584775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0F7998EC-4C9C-4164-A2AC-ABE0BFCA5D60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82FDCA5B-AB38-46B2-BC77-E2509FFB1B9E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EC6D0C5-858B-47FF-8906-1DD2C1645742}"/>
                </a:ext>
              </a:extLst>
            </p:cNvPr>
            <p:cNvSpPr txBox="1"/>
            <p:nvPr/>
          </p:nvSpPr>
          <p:spPr>
            <a:xfrm>
              <a:off x="192534" y="478453"/>
              <a:ext cx="5903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项目工作回顾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E5C19873-6763-453E-B110-9089756B7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2D3B9FBA-077E-41C0-92B6-4B6980673501}"/>
              </a:ext>
            </a:extLst>
          </p:cNvPr>
          <p:cNvSpPr/>
          <p:nvPr/>
        </p:nvSpPr>
        <p:spPr>
          <a:xfrm>
            <a:off x="1" y="0"/>
            <a:ext cx="12189993" cy="6858000"/>
          </a:xfrm>
          <a:custGeom>
            <a:avLst/>
            <a:gdLst>
              <a:gd name="connsiteX0" fmla="*/ 0 w 12189993"/>
              <a:gd name="connsiteY0" fmla="*/ 0 h 6858000"/>
              <a:gd name="connsiteX1" fmla="*/ 12189993 w 12189993"/>
              <a:gd name="connsiteY1" fmla="*/ 0 h 6858000"/>
              <a:gd name="connsiteX2" fmla="*/ 12189993 w 12189993"/>
              <a:gd name="connsiteY2" fmla="*/ 6858000 h 6858000"/>
              <a:gd name="connsiteX3" fmla="*/ 0 w 121899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993" h="6858000">
                <a:moveTo>
                  <a:pt x="0" y="0"/>
                </a:moveTo>
                <a:lnTo>
                  <a:pt x="12189993" y="0"/>
                </a:lnTo>
                <a:lnTo>
                  <a:pt x="1218999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9000">
                <a:srgbClr val="000033">
                  <a:alpha val="80000"/>
                </a:srgbClr>
              </a:gs>
              <a:gs pos="50000">
                <a:srgbClr val="000033">
                  <a:alpha val="80000"/>
                </a:srgbClr>
              </a:gs>
              <a:gs pos="0">
                <a:srgbClr val="000033">
                  <a:alpha val="80000"/>
                </a:srgbClr>
              </a:gs>
              <a:gs pos="100000">
                <a:srgbClr val="0000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601" name="图形 2">
            <a:extLst>
              <a:ext uri="{FF2B5EF4-FFF2-40B4-BE49-F238E27FC236}">
                <a16:creationId xmlns:a16="http://schemas.microsoft.com/office/drawing/2014/main" id="{324B363B-4C2E-4C8D-8FE8-B6CE8A1CDB0E}"/>
              </a:ext>
            </a:extLst>
          </p:cNvPr>
          <p:cNvGrpSpPr/>
          <p:nvPr/>
        </p:nvGrpSpPr>
        <p:grpSpPr>
          <a:xfrm>
            <a:off x="3073235" y="7309642"/>
            <a:ext cx="981413" cy="640826"/>
            <a:chOff x="9721006" y="3008356"/>
            <a:chExt cx="981413" cy="640826"/>
          </a:xfrm>
          <a:solidFill>
            <a:srgbClr val="FFFFFF"/>
          </a:solidFill>
        </p:grpSpPr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1D787A1D-FC72-46CE-B514-AAB8B4236826}"/>
                </a:ext>
              </a:extLst>
            </p:cNvPr>
            <p:cNvSpPr/>
            <p:nvPr/>
          </p:nvSpPr>
          <p:spPr>
            <a:xfrm>
              <a:off x="10137175" y="3008356"/>
              <a:ext cx="565244" cy="406806"/>
            </a:xfrm>
            <a:custGeom>
              <a:avLst/>
              <a:gdLst>
                <a:gd name="connsiteX0" fmla="*/ 565245 w 565244"/>
                <a:gd name="connsiteY0" fmla="*/ 1259 h 406806"/>
                <a:gd name="connsiteX1" fmla="*/ 564284 w 565244"/>
                <a:gd name="connsiteY1" fmla="*/ 0 h 406806"/>
                <a:gd name="connsiteX2" fmla="*/ 0 w 565244"/>
                <a:gd name="connsiteY2" fmla="*/ 406806 h 406806"/>
                <a:gd name="connsiteX3" fmla="*/ 65879 w 565244"/>
                <a:gd name="connsiteY3" fmla="*/ 363681 h 406806"/>
                <a:gd name="connsiteX4" fmla="*/ 565245 w 565244"/>
                <a:gd name="connsiteY4" fmla="*/ 1259 h 40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244" h="406806">
                  <a:moveTo>
                    <a:pt x="565245" y="1259"/>
                  </a:moveTo>
                  <a:lnTo>
                    <a:pt x="564284" y="0"/>
                  </a:lnTo>
                  <a:cubicBezTo>
                    <a:pt x="403235" y="123300"/>
                    <a:pt x="210228" y="271068"/>
                    <a:pt x="0" y="406806"/>
                  </a:cubicBezTo>
                  <a:cubicBezTo>
                    <a:pt x="21716" y="392815"/>
                    <a:pt x="43663" y="378459"/>
                    <a:pt x="65879" y="363681"/>
                  </a:cubicBezTo>
                  <a:cubicBezTo>
                    <a:pt x="248741" y="242030"/>
                    <a:pt x="419513" y="112818"/>
                    <a:pt x="565245" y="1259"/>
                  </a:cubicBezTo>
                  <a:close/>
                </a:path>
              </a:pathLst>
            </a:custGeom>
            <a:solidFill>
              <a:srgbClr val="FFFFFF"/>
            </a:solidFill>
            <a:ln w="19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03" name="任意多边形: 形状 602">
              <a:extLst>
                <a:ext uri="{FF2B5EF4-FFF2-40B4-BE49-F238E27FC236}">
                  <a16:creationId xmlns:a16="http://schemas.microsoft.com/office/drawing/2014/main" id="{87B9FDA6-271A-4A4C-A911-200FEA384E0B}"/>
                </a:ext>
              </a:extLst>
            </p:cNvPr>
            <p:cNvSpPr/>
            <p:nvPr/>
          </p:nvSpPr>
          <p:spPr>
            <a:xfrm>
              <a:off x="9721006" y="3641072"/>
              <a:ext cx="17180" cy="8110"/>
            </a:xfrm>
            <a:custGeom>
              <a:avLst/>
              <a:gdLst>
                <a:gd name="connsiteX0" fmla="*/ 0 w 17180"/>
                <a:gd name="connsiteY0" fmla="*/ 8110 h 8110"/>
                <a:gd name="connsiteX1" fmla="*/ 17181 w 17180"/>
                <a:gd name="connsiteY1" fmla="*/ 0 h 8110"/>
                <a:gd name="connsiteX2" fmla="*/ 0 w 17180"/>
                <a:gd name="connsiteY2" fmla="*/ 8110 h 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80" h="8110">
                  <a:moveTo>
                    <a:pt x="0" y="8110"/>
                  </a:moveTo>
                  <a:cubicBezTo>
                    <a:pt x="5727" y="5420"/>
                    <a:pt x="11454" y="2729"/>
                    <a:pt x="17181" y="0"/>
                  </a:cubicBezTo>
                  <a:cubicBezTo>
                    <a:pt x="11434" y="2748"/>
                    <a:pt x="5727" y="5420"/>
                    <a:pt x="0" y="8110"/>
                  </a:cubicBezTo>
                  <a:close/>
                </a:path>
              </a:pathLst>
            </a:custGeom>
            <a:solidFill>
              <a:srgbClr val="FFFFFF"/>
            </a:solidFill>
            <a:ln w="19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47" name="矩形 146">
            <a:extLst>
              <a:ext uri="{FF2B5EF4-FFF2-40B4-BE49-F238E27FC236}">
                <a16:creationId xmlns:a16="http://schemas.microsoft.com/office/drawing/2014/main" id="{7B8090ED-6C62-4521-9F8F-DE3028AE5083}"/>
              </a:ext>
            </a:extLst>
          </p:cNvPr>
          <p:cNvSpPr/>
          <p:nvPr/>
        </p:nvSpPr>
        <p:spPr>
          <a:xfrm>
            <a:off x="9163710" y="2190063"/>
            <a:ext cx="1694696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721345</a:t>
            </a:r>
            <a:r>
              <a:rPr lang="zh-CN" altLang="en-US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万次</a:t>
            </a: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5519DD4B-0BF4-4468-9CBB-68AAC2FDBF61}"/>
              </a:ext>
            </a:extLst>
          </p:cNvPr>
          <p:cNvSpPr/>
          <p:nvPr/>
        </p:nvSpPr>
        <p:spPr>
          <a:xfrm>
            <a:off x="9200580" y="1894638"/>
            <a:ext cx="1620957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6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微博话题搜索量</a:t>
            </a: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8A521636-3B89-458B-B72A-1A0E869AF061}"/>
              </a:ext>
            </a:extLst>
          </p:cNvPr>
          <p:cNvSpPr/>
          <p:nvPr/>
        </p:nvSpPr>
        <p:spPr>
          <a:xfrm>
            <a:off x="9250273" y="5568517"/>
            <a:ext cx="1521571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15943</a:t>
            </a:r>
            <a:r>
              <a:rPr lang="zh-CN" altLang="en-US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万次</a:t>
            </a: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06E56D07-5055-4C2F-B581-906318527F98}"/>
              </a:ext>
            </a:extLst>
          </p:cNvPr>
          <p:cNvSpPr/>
          <p:nvPr/>
        </p:nvSpPr>
        <p:spPr>
          <a:xfrm>
            <a:off x="9097988" y="5273093"/>
            <a:ext cx="1826141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6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头条等软文曝光量</a:t>
            </a: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52E5F22E-E3B5-40A3-B106-34F295174ECE}"/>
              </a:ext>
            </a:extLst>
          </p:cNvPr>
          <p:cNvSpPr/>
          <p:nvPr/>
        </p:nvSpPr>
        <p:spPr>
          <a:xfrm>
            <a:off x="9473892" y="3316214"/>
            <a:ext cx="1074333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破</a:t>
            </a:r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50W</a:t>
            </a:r>
            <a:endParaRPr lang="zh-CN" altLang="en-US" sz="20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6000000" scaled="0"/>
              </a:gradFill>
              <a:latin typeface="+mj-lt"/>
              <a:ea typeface="OPPOSans H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9249050C-1A9F-48A7-BC51-3E95AD35BCDB}"/>
              </a:ext>
            </a:extLst>
          </p:cNvPr>
          <p:cNvSpPr/>
          <p:nvPr/>
        </p:nvSpPr>
        <p:spPr>
          <a:xfrm>
            <a:off x="8837500" y="3020790"/>
            <a:ext cx="2347117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6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”嗨</a:t>
            </a:r>
            <a:r>
              <a:rPr lang="en-US" altLang="zh-CN" sz="16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~</a:t>
            </a:r>
            <a:r>
              <a:rPr lang="zh-CN" altLang="en-US" sz="16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刘小月来了”阅读量</a:t>
            </a: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B8ACBCF6-A2A8-4CB8-841A-4EC58E1EA881}"/>
              </a:ext>
            </a:extLst>
          </p:cNvPr>
          <p:cNvSpPr/>
          <p:nvPr/>
        </p:nvSpPr>
        <p:spPr>
          <a:xfrm>
            <a:off x="9444236" y="4456014"/>
            <a:ext cx="113364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en-US" altLang="zh-CN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5000</a:t>
            </a:r>
            <a:r>
              <a:rPr lang="zh-CN" altLang="en-US" sz="20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6000000" scaled="0"/>
                </a:gradFill>
                <a:latin typeface="+mj-lt"/>
                <a:ea typeface="OPPOSans H" panose="00020600040101010101" pitchFamily="18" charset="-122"/>
                <a:cs typeface="OPPOSans H" panose="00020600040101010101" pitchFamily="18" charset="-122"/>
              </a:rPr>
              <a:t>名</a:t>
            </a:r>
          </a:p>
        </p:txBody>
      </p:sp>
      <p:sp>
        <p:nvSpPr>
          <p:cNvPr id="160" name="旁门左道PPT出品">
            <a:extLst>
              <a:ext uri="{FF2B5EF4-FFF2-40B4-BE49-F238E27FC236}">
                <a16:creationId xmlns:a16="http://schemas.microsoft.com/office/drawing/2014/main" id="{59D424D7-C675-4DE7-8232-F8B8DF138173}"/>
              </a:ext>
            </a:extLst>
          </p:cNvPr>
          <p:cNvSpPr/>
          <p:nvPr/>
        </p:nvSpPr>
        <p:spPr>
          <a:xfrm>
            <a:off x="9200580" y="4160589"/>
            <a:ext cx="1620957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600" dirty="0">
                <a:solidFill>
                  <a:schemeClr val="accent3"/>
                </a:solidFill>
                <a:ea typeface="OPPOSans M" panose="00020600040101010101" pitchFamily="18" charset="-122"/>
                <a:cs typeface="OPPOSans M" panose="00020600040101010101" pitchFamily="18" charset="-122"/>
              </a:rPr>
              <a:t>日均新增用户数</a:t>
            </a:r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16206B94-5439-4264-8F07-87FA88529931}"/>
              </a:ext>
            </a:extLst>
          </p:cNvPr>
          <p:cNvSpPr/>
          <p:nvPr/>
        </p:nvSpPr>
        <p:spPr>
          <a:xfrm>
            <a:off x="0" y="6642514"/>
            <a:ext cx="12192000" cy="202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7" name="直接连接符 166">
            <a:extLst>
              <a:ext uri="{FF2B5EF4-FFF2-40B4-BE49-F238E27FC236}">
                <a16:creationId xmlns:a16="http://schemas.microsoft.com/office/drawing/2014/main" id="{EEB99FB9-2DC0-4573-B984-2E4C74B31836}"/>
              </a:ext>
            </a:extLst>
          </p:cNvPr>
          <p:cNvCxnSpPr>
            <a:cxnSpLocks/>
          </p:cNvCxnSpPr>
          <p:nvPr/>
        </p:nvCxnSpPr>
        <p:spPr>
          <a:xfrm>
            <a:off x="8837500" y="2779220"/>
            <a:ext cx="2347117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>
            <a:extLst>
              <a:ext uri="{FF2B5EF4-FFF2-40B4-BE49-F238E27FC236}">
                <a16:creationId xmlns:a16="http://schemas.microsoft.com/office/drawing/2014/main" id="{77CE37D6-FE35-4493-AAD6-C655D5080E9B}"/>
              </a:ext>
            </a:extLst>
          </p:cNvPr>
          <p:cNvCxnSpPr>
            <a:cxnSpLocks/>
          </p:cNvCxnSpPr>
          <p:nvPr/>
        </p:nvCxnSpPr>
        <p:spPr>
          <a:xfrm>
            <a:off x="8837500" y="3925029"/>
            <a:ext cx="2347117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>
            <a:extLst>
              <a:ext uri="{FF2B5EF4-FFF2-40B4-BE49-F238E27FC236}">
                <a16:creationId xmlns:a16="http://schemas.microsoft.com/office/drawing/2014/main" id="{DAE5FA8E-3575-4270-ADB4-C4DF84D21292}"/>
              </a:ext>
            </a:extLst>
          </p:cNvPr>
          <p:cNvCxnSpPr>
            <a:cxnSpLocks/>
          </p:cNvCxnSpPr>
          <p:nvPr/>
        </p:nvCxnSpPr>
        <p:spPr>
          <a:xfrm>
            <a:off x="8837500" y="5044050"/>
            <a:ext cx="2347117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id="{6C33ECA0-21EA-4CDE-9C03-438940B80040}"/>
              </a:ext>
            </a:extLst>
          </p:cNvPr>
          <p:cNvCxnSpPr>
            <a:cxnSpLocks/>
          </p:cNvCxnSpPr>
          <p:nvPr/>
        </p:nvCxnSpPr>
        <p:spPr>
          <a:xfrm>
            <a:off x="8837500" y="6140075"/>
            <a:ext cx="2347117" cy="0"/>
          </a:xfrm>
          <a:prstGeom prst="lin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AC8E5A03-6ECD-4194-8E38-94C0F706C657}"/>
              </a:ext>
            </a:extLst>
          </p:cNvPr>
          <p:cNvGrpSpPr/>
          <p:nvPr/>
        </p:nvGrpSpPr>
        <p:grpSpPr>
          <a:xfrm>
            <a:off x="1001558" y="2514990"/>
            <a:ext cx="2199318" cy="3603767"/>
            <a:chOff x="1001558" y="2514990"/>
            <a:chExt cx="2199318" cy="3603767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41ECAAB-4DDF-42EE-8E16-10F5997EE286}"/>
                </a:ext>
              </a:extLst>
            </p:cNvPr>
            <p:cNvGrpSpPr/>
            <p:nvPr/>
          </p:nvGrpSpPr>
          <p:grpSpPr>
            <a:xfrm>
              <a:off x="1001558" y="2514990"/>
              <a:ext cx="2199318" cy="3603767"/>
              <a:chOff x="873917" y="2633521"/>
              <a:chExt cx="2199318" cy="3603767"/>
            </a:xfrm>
            <a:scene3d>
              <a:camera prst="perspectiveRight"/>
              <a:lightRig rig="contrasting" dir="t"/>
            </a:scene3d>
          </p:grpSpPr>
          <p:sp>
            <p:nvSpPr>
              <p:cNvPr id="64" name="矩形: 对角圆角 63">
                <a:extLst>
                  <a:ext uri="{FF2B5EF4-FFF2-40B4-BE49-F238E27FC236}">
                    <a16:creationId xmlns:a16="http://schemas.microsoft.com/office/drawing/2014/main" id="{27302604-3D68-4935-89E1-EEEE2F14F05C}"/>
                  </a:ext>
                </a:extLst>
              </p:cNvPr>
              <p:cNvSpPr/>
              <p:nvPr/>
            </p:nvSpPr>
            <p:spPr>
              <a:xfrm flipH="1">
                <a:off x="873917" y="2633521"/>
                <a:ext cx="2199318" cy="3603767"/>
              </a:xfrm>
              <a:prstGeom prst="round2DiagRect">
                <a:avLst/>
              </a:prstGeom>
              <a:gradFill>
                <a:gsLst>
                  <a:gs pos="30000">
                    <a:schemeClr val="accent2">
                      <a:alpha val="32000"/>
                    </a:schemeClr>
                  </a:gs>
                  <a:gs pos="0">
                    <a:schemeClr val="accent1">
                      <a:alpha val="85000"/>
                    </a:schemeClr>
                  </a:gs>
                  <a:gs pos="73000">
                    <a:schemeClr val="accent2">
                      <a:alpha val="0"/>
                    </a:schemeClr>
                  </a:gs>
                  <a:gs pos="100000">
                    <a:schemeClr val="accent2">
                      <a:alpha val="11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  <a:sp3d extrusionH="254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42782762-55B2-4663-8C2C-5ACF9DD12DFB}"/>
                  </a:ext>
                </a:extLst>
              </p:cNvPr>
              <p:cNvGrpSpPr/>
              <p:nvPr/>
            </p:nvGrpSpPr>
            <p:grpSpPr>
              <a:xfrm>
                <a:off x="1245665" y="2872489"/>
                <a:ext cx="1455822" cy="1455822"/>
                <a:chOff x="1560785" y="2933537"/>
                <a:chExt cx="1776503" cy="1776503"/>
              </a:xfrm>
            </p:grpSpPr>
            <p:sp>
              <p:nvSpPr>
                <p:cNvPr id="66" name="椭圆 65">
                  <a:extLst>
                    <a:ext uri="{FF2B5EF4-FFF2-40B4-BE49-F238E27FC236}">
                      <a16:creationId xmlns:a16="http://schemas.microsoft.com/office/drawing/2014/main" id="{FA1713FB-3BFF-41B7-A613-9C9CCC292B79}"/>
                    </a:ext>
                  </a:extLst>
                </p:cNvPr>
                <p:cNvSpPr/>
                <p:nvPr/>
              </p:nvSpPr>
              <p:spPr>
                <a:xfrm>
                  <a:off x="1710940" y="3083692"/>
                  <a:ext cx="1476192" cy="147619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10000"/>
                        <a:lumOff val="9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939800" dist="914400" dir="8100000" sx="92000" sy="92000" algn="tr" rotWithShape="0">
                    <a:schemeClr val="accent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4FF254A0-705E-4DDA-AF38-5D13AA9FAD08}"/>
                    </a:ext>
                  </a:extLst>
                </p:cNvPr>
                <p:cNvSpPr/>
                <p:nvPr/>
              </p:nvSpPr>
              <p:spPr>
                <a:xfrm>
                  <a:off x="1560785" y="2933537"/>
                  <a:ext cx="1776503" cy="1776503"/>
                </a:xfrm>
                <a:prstGeom prst="ellipse">
                  <a:avLst/>
                </a:prstGeom>
                <a:noFill/>
                <a:ln w="6350" cap="rnd">
                  <a:gradFill flip="none" rotWithShape="1">
                    <a:gsLst>
                      <a:gs pos="25000">
                        <a:schemeClr val="bg1">
                          <a:alpha val="0"/>
                        </a:schemeClr>
                      </a:gs>
                      <a:gs pos="83000">
                        <a:schemeClr val="accent1">
                          <a:lumMod val="70000"/>
                          <a:lumOff val="30000"/>
                        </a:schemeClr>
                      </a:gs>
                    </a:gsLst>
                    <a:lin ang="3000000" scaled="0"/>
                    <a:tileRect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8B036F18-8004-4784-A370-875739CB08D3}"/>
                  </a:ext>
                </a:extLst>
              </p:cNvPr>
              <p:cNvSpPr txBox="1"/>
              <p:nvPr/>
            </p:nvSpPr>
            <p:spPr>
              <a:xfrm>
                <a:off x="952750" y="4351695"/>
                <a:ext cx="2041653" cy="14984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hangingPunct="0">
                  <a:lnSpc>
                    <a:spcPct val="125000"/>
                  </a:lnSpc>
                </a:pPr>
                <a:r>
                  <a:rPr lang="en-US" altLang="zh-CN" sz="1400" dirty="0">
                    <a:solidFill>
                      <a:schemeClr val="accent3"/>
                    </a:solidFill>
                    <a:latin typeface="+mn-ea"/>
                  </a:rPr>
                  <a:t>#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刘小月代言微软科技</a:t>
                </a:r>
                <a:r>
                  <a:rPr lang="en-US" altLang="zh-CN" sz="1400" dirty="0">
                    <a:solidFill>
                      <a:schemeClr val="accent3"/>
                    </a:solidFill>
                    <a:latin typeface="+mn-ea"/>
                  </a:rPr>
                  <a:t>#——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微博话题搜索量</a:t>
                </a:r>
                <a:r>
                  <a:rPr lang="en-US" altLang="zh-CN" sz="16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6000000" scaled="0"/>
                    </a:gradFill>
                    <a:latin typeface="+mj-lt"/>
                    <a:ea typeface="OPPOSans B" panose="00020600040101010101" pitchFamily="18" charset="-122"/>
                    <a:cs typeface="OPPOSans B" panose="00020600040101010101" pitchFamily="18" charset="-122"/>
                  </a:rPr>
                  <a:t>721345</a:t>
                </a:r>
                <a:r>
                  <a:rPr lang="zh-CN" altLang="en-US" sz="16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6000000" scaled="0"/>
                    </a:gradFill>
                    <a:latin typeface="+mj-lt"/>
                    <a:ea typeface="OPPOSans B" panose="00020600040101010101" pitchFamily="18" charset="-122"/>
                    <a:cs typeface="OPPOSans B" panose="00020600040101010101" pitchFamily="18" charset="-122"/>
                  </a:rPr>
                  <a:t>万次</a:t>
                </a:r>
                <a:r>
                  <a:rPr lang="zh-CN" altLang="en-US" sz="1400" dirty="0">
                    <a:solidFill>
                      <a:schemeClr val="bg1">
                        <a:lumMod val="95000"/>
                      </a:schemeClr>
                    </a:solidFill>
                    <a:latin typeface="+mn-ea"/>
                  </a:rPr>
                  <a:t>，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连续一周进入微博热搜话题</a:t>
                </a:r>
                <a:r>
                  <a:rPr lang="en-US" altLang="zh-CN" sz="16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6000000" scaled="0"/>
                    </a:gradFill>
                    <a:latin typeface="+mj-lt"/>
                    <a:ea typeface="OPPOSans B" panose="00020600040101010101" pitchFamily="18" charset="-122"/>
                    <a:cs typeface="OPPOSans B" panose="00020600040101010101" pitchFamily="18" charset="-122"/>
                  </a:rPr>
                  <a:t>TOP 10</a:t>
                </a:r>
              </a:p>
            </p:txBody>
          </p:sp>
        </p:grpSp>
        <p:sp>
          <p:nvSpPr>
            <p:cNvPr id="175" name="文本框 174">
              <a:extLst>
                <a:ext uri="{FF2B5EF4-FFF2-40B4-BE49-F238E27FC236}">
                  <a16:creationId xmlns:a16="http://schemas.microsoft.com/office/drawing/2014/main" id="{05D0593C-0B21-45FB-A598-B3FB26495411}"/>
                </a:ext>
              </a:extLst>
            </p:cNvPr>
            <p:cNvSpPr txBox="1"/>
            <p:nvPr/>
          </p:nvSpPr>
          <p:spPr>
            <a:xfrm>
              <a:off x="1557620" y="3220210"/>
              <a:ext cx="1281860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zh-CN" altLang="en-US" sz="3600" spc="300" dirty="0">
                  <a:solidFill>
                    <a:schemeClr val="accent1"/>
                  </a:solidFill>
                  <a:latin typeface="+mj-lt"/>
                  <a:ea typeface="OPPOSans B" panose="00020600040101010101" pitchFamily="18" charset="-122"/>
                  <a:cs typeface="OPPOSans B" panose="00020600040101010101" pitchFamily="18" charset="-122"/>
                </a:rPr>
                <a:t>微博</a:t>
              </a:r>
              <a:endParaRPr lang="en-US" altLang="zh-CN" sz="3600" spc="3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6EC38DC-D8B9-4FFA-ACF0-23473D151EAE}"/>
              </a:ext>
            </a:extLst>
          </p:cNvPr>
          <p:cNvGrpSpPr/>
          <p:nvPr/>
        </p:nvGrpSpPr>
        <p:grpSpPr>
          <a:xfrm>
            <a:off x="3493792" y="1687973"/>
            <a:ext cx="2199318" cy="3603767"/>
            <a:chOff x="3493792" y="1687973"/>
            <a:chExt cx="2199318" cy="3603767"/>
          </a:xfrm>
        </p:grpSpPr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0B4A2EB0-9D6F-4702-907F-0883CF5F50E7}"/>
                </a:ext>
              </a:extLst>
            </p:cNvPr>
            <p:cNvGrpSpPr/>
            <p:nvPr/>
          </p:nvGrpSpPr>
          <p:grpSpPr>
            <a:xfrm>
              <a:off x="3493792" y="1687973"/>
              <a:ext cx="2199318" cy="3603767"/>
              <a:chOff x="873917" y="2633521"/>
              <a:chExt cx="2199318" cy="3603767"/>
            </a:xfrm>
            <a:scene3d>
              <a:camera prst="perspectiveRight"/>
              <a:lightRig rig="contrasting" dir="t"/>
            </a:scene3d>
          </p:grpSpPr>
          <p:sp>
            <p:nvSpPr>
              <p:cNvPr id="136" name="矩形: 对角圆角 135">
                <a:extLst>
                  <a:ext uri="{FF2B5EF4-FFF2-40B4-BE49-F238E27FC236}">
                    <a16:creationId xmlns:a16="http://schemas.microsoft.com/office/drawing/2014/main" id="{603FE2E1-8E2B-4837-9D61-DB23AC90FFEE}"/>
                  </a:ext>
                </a:extLst>
              </p:cNvPr>
              <p:cNvSpPr/>
              <p:nvPr/>
            </p:nvSpPr>
            <p:spPr>
              <a:xfrm flipH="1">
                <a:off x="873917" y="2633521"/>
                <a:ext cx="2199318" cy="3603767"/>
              </a:xfrm>
              <a:prstGeom prst="round2DiagRect">
                <a:avLst/>
              </a:prstGeom>
              <a:gradFill>
                <a:gsLst>
                  <a:gs pos="30000">
                    <a:schemeClr val="accent2">
                      <a:alpha val="32000"/>
                    </a:schemeClr>
                  </a:gs>
                  <a:gs pos="0">
                    <a:schemeClr val="accent1">
                      <a:alpha val="85000"/>
                    </a:schemeClr>
                  </a:gs>
                  <a:gs pos="73000">
                    <a:schemeClr val="accent2">
                      <a:alpha val="0"/>
                    </a:schemeClr>
                  </a:gs>
                  <a:gs pos="100000">
                    <a:schemeClr val="accent2">
                      <a:alpha val="11000"/>
                    </a:schemeClr>
                  </a:gs>
                </a:gsLst>
                <a:lin ang="2700000" scaled="0"/>
              </a:gradFill>
              <a:ln>
                <a:noFill/>
              </a:ln>
              <a:effectLst/>
              <a:sp3d extrusionH="254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7" name="组合 136">
                <a:extLst>
                  <a:ext uri="{FF2B5EF4-FFF2-40B4-BE49-F238E27FC236}">
                    <a16:creationId xmlns:a16="http://schemas.microsoft.com/office/drawing/2014/main" id="{D5DE3297-1934-43B2-85CF-AC300A9748A3}"/>
                  </a:ext>
                </a:extLst>
              </p:cNvPr>
              <p:cNvGrpSpPr/>
              <p:nvPr/>
            </p:nvGrpSpPr>
            <p:grpSpPr>
              <a:xfrm>
                <a:off x="1245665" y="2872489"/>
                <a:ext cx="1455822" cy="1455822"/>
                <a:chOff x="1560785" y="2933537"/>
                <a:chExt cx="1776503" cy="1776503"/>
              </a:xfrm>
            </p:grpSpPr>
            <p:sp>
              <p:nvSpPr>
                <p:cNvPr id="139" name="椭圆 138">
                  <a:extLst>
                    <a:ext uri="{FF2B5EF4-FFF2-40B4-BE49-F238E27FC236}">
                      <a16:creationId xmlns:a16="http://schemas.microsoft.com/office/drawing/2014/main" id="{48E0D747-9413-4E8C-8408-C497FBC49C39}"/>
                    </a:ext>
                  </a:extLst>
                </p:cNvPr>
                <p:cNvSpPr/>
                <p:nvPr/>
              </p:nvSpPr>
              <p:spPr>
                <a:xfrm>
                  <a:off x="1710940" y="3083692"/>
                  <a:ext cx="1476192" cy="147619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10000"/>
                        <a:lumOff val="9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939800" dist="914400" dir="8100000" sx="92000" sy="92000" algn="tr" rotWithShape="0">
                    <a:schemeClr val="accent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40" name="椭圆 139">
                  <a:extLst>
                    <a:ext uri="{FF2B5EF4-FFF2-40B4-BE49-F238E27FC236}">
                      <a16:creationId xmlns:a16="http://schemas.microsoft.com/office/drawing/2014/main" id="{67A8940C-4ABC-4B24-81EC-A66753741BCC}"/>
                    </a:ext>
                  </a:extLst>
                </p:cNvPr>
                <p:cNvSpPr/>
                <p:nvPr/>
              </p:nvSpPr>
              <p:spPr>
                <a:xfrm>
                  <a:off x="1560785" y="2933537"/>
                  <a:ext cx="1776503" cy="1776503"/>
                </a:xfrm>
                <a:prstGeom prst="ellipse">
                  <a:avLst/>
                </a:prstGeom>
                <a:noFill/>
                <a:ln w="6350" cap="rnd">
                  <a:gradFill flip="none" rotWithShape="1">
                    <a:gsLst>
                      <a:gs pos="25000">
                        <a:schemeClr val="bg1">
                          <a:alpha val="0"/>
                        </a:schemeClr>
                      </a:gs>
                      <a:gs pos="83000">
                        <a:schemeClr val="accent1">
                          <a:lumMod val="70000"/>
                          <a:lumOff val="30000"/>
                        </a:schemeClr>
                      </a:gs>
                    </a:gsLst>
                    <a:lin ang="3000000" scaled="0"/>
                    <a:tileRect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8" name="文本框 137">
                <a:extLst>
                  <a:ext uri="{FF2B5EF4-FFF2-40B4-BE49-F238E27FC236}">
                    <a16:creationId xmlns:a16="http://schemas.microsoft.com/office/drawing/2014/main" id="{AB3D7C13-B66E-4535-A12B-5F01D1F432F0}"/>
                  </a:ext>
                </a:extLst>
              </p:cNvPr>
              <p:cNvSpPr txBox="1"/>
              <p:nvPr/>
            </p:nvSpPr>
            <p:spPr>
              <a:xfrm>
                <a:off x="952750" y="4351695"/>
                <a:ext cx="2041653" cy="122911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hangingPunct="0">
                  <a:lnSpc>
                    <a:spcPct val="125000"/>
                  </a:lnSpc>
                </a:pP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微软科技微信公众号</a:t>
                </a:r>
                <a:r>
                  <a:rPr lang="en-US" altLang="zh-CN" sz="1400" dirty="0">
                    <a:solidFill>
                      <a:schemeClr val="accent3"/>
                    </a:solidFill>
                    <a:latin typeface="+mn-ea"/>
                  </a:rPr>
                  <a:t>”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嗨</a:t>
                </a:r>
                <a:r>
                  <a:rPr lang="en-US" altLang="zh-CN" sz="1400" dirty="0">
                    <a:solidFill>
                      <a:schemeClr val="accent3"/>
                    </a:solidFill>
                    <a:latin typeface="+mn-ea"/>
                  </a:rPr>
                  <a:t>~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刘小月来了”阅读量首破</a:t>
                </a:r>
                <a:r>
                  <a:rPr lang="en-US" altLang="zh-CN" sz="16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6000000" scaled="0"/>
                    </a:gradFill>
                    <a:latin typeface="+mj-lt"/>
                    <a:ea typeface="OPPOSans B" panose="00020600040101010101" pitchFamily="18" charset="-122"/>
                    <a:cs typeface="OPPOSans B" panose="00020600040101010101" pitchFamily="18" charset="-122"/>
                  </a:rPr>
                  <a:t>50W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，日均新增</a:t>
                </a:r>
                <a:r>
                  <a:rPr lang="en-US" altLang="zh-CN" sz="16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6000000" scaled="0"/>
                    </a:gradFill>
                    <a:latin typeface="+mj-lt"/>
                    <a:ea typeface="OPPOSans B" panose="00020600040101010101" pitchFamily="18" charset="-122"/>
                    <a:cs typeface="OPPOSans B" panose="00020600040101010101" pitchFamily="18" charset="-122"/>
                  </a:rPr>
                  <a:t>5000</a:t>
                </a:r>
                <a:r>
                  <a:rPr lang="zh-CN" altLang="en-US" sz="1600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6000000" scaled="0"/>
                    </a:gradFill>
                    <a:latin typeface="+mj-lt"/>
                    <a:ea typeface="OPPOSans B" panose="00020600040101010101" pitchFamily="18" charset="-122"/>
                    <a:cs typeface="OPPOSans B" panose="00020600040101010101" pitchFamily="18" charset="-122"/>
                  </a:rPr>
                  <a:t>名</a:t>
                </a:r>
                <a:r>
                  <a:rPr lang="zh-CN" altLang="en-US" sz="1400" dirty="0">
                    <a:solidFill>
                      <a:schemeClr val="accent3"/>
                    </a:solidFill>
                    <a:latin typeface="+mn-ea"/>
                  </a:rPr>
                  <a:t>用户关注</a:t>
                </a:r>
              </a:p>
            </p:txBody>
          </p:sp>
        </p:grpSp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D0120D72-C04A-4385-8D51-7C95DC8A3336}"/>
                </a:ext>
              </a:extLst>
            </p:cNvPr>
            <p:cNvSpPr txBox="1"/>
            <p:nvPr/>
          </p:nvSpPr>
          <p:spPr>
            <a:xfrm>
              <a:off x="4037974" y="2387694"/>
              <a:ext cx="1281860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zh-CN" altLang="en-US" sz="3600" spc="300" dirty="0">
                  <a:solidFill>
                    <a:schemeClr val="accent1"/>
                  </a:solidFill>
                  <a:latin typeface="+mj-lt"/>
                  <a:ea typeface="OPPOSans B" panose="00020600040101010101" pitchFamily="18" charset="-122"/>
                  <a:cs typeface="OPPOSans B" panose="00020600040101010101" pitchFamily="18" charset="-122"/>
                </a:rPr>
                <a:t>微信</a:t>
              </a:r>
              <a:endParaRPr lang="en-US" altLang="zh-CN" sz="3600" spc="3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EBC1CFE-9059-4AD2-AB43-78539BFB74A7}"/>
              </a:ext>
            </a:extLst>
          </p:cNvPr>
          <p:cNvGrpSpPr/>
          <p:nvPr/>
        </p:nvGrpSpPr>
        <p:grpSpPr>
          <a:xfrm>
            <a:off x="5970337" y="2514990"/>
            <a:ext cx="2199318" cy="3603767"/>
            <a:chOff x="5970337" y="2514990"/>
            <a:chExt cx="2199318" cy="3603767"/>
          </a:xfrm>
        </p:grpSpPr>
        <p:sp>
          <p:nvSpPr>
            <p:cNvPr id="142" name="矩形: 对角圆角 141">
              <a:extLst>
                <a:ext uri="{FF2B5EF4-FFF2-40B4-BE49-F238E27FC236}">
                  <a16:creationId xmlns:a16="http://schemas.microsoft.com/office/drawing/2014/main" id="{0E593ED4-9B9F-40AD-8876-EC0513284ECD}"/>
                </a:ext>
              </a:extLst>
            </p:cNvPr>
            <p:cNvSpPr/>
            <p:nvPr/>
          </p:nvSpPr>
          <p:spPr>
            <a:xfrm flipH="1">
              <a:off x="5970337" y="2514990"/>
              <a:ext cx="2199318" cy="3603767"/>
            </a:xfrm>
            <a:prstGeom prst="round2DiagRect">
              <a:avLst/>
            </a:prstGeom>
            <a:gradFill>
              <a:gsLst>
                <a:gs pos="30000">
                  <a:schemeClr val="accent2">
                    <a:alpha val="32000"/>
                  </a:schemeClr>
                </a:gs>
                <a:gs pos="0">
                  <a:schemeClr val="accent1">
                    <a:alpha val="85000"/>
                  </a:schemeClr>
                </a:gs>
                <a:gs pos="73000">
                  <a:schemeClr val="accent2">
                    <a:alpha val="0"/>
                  </a:schemeClr>
                </a:gs>
                <a:gs pos="100000">
                  <a:schemeClr val="accent2">
                    <a:alpha val="11000"/>
                  </a:schemeClr>
                </a:gs>
              </a:gsLst>
              <a:lin ang="2700000" scaled="0"/>
            </a:gradFill>
            <a:ln>
              <a:noFill/>
            </a:ln>
            <a:effectLst/>
            <a:scene3d>
              <a:camera prst="perspectiveRight"/>
              <a:lightRig rig="contrasting" dir="t"/>
            </a:scene3d>
            <a:sp3d extrusionH="2540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52A2AA20-0870-4EB9-AC8C-20954DC0D649}"/>
                </a:ext>
              </a:extLst>
            </p:cNvPr>
            <p:cNvGrpSpPr/>
            <p:nvPr/>
          </p:nvGrpSpPr>
          <p:grpSpPr>
            <a:xfrm>
              <a:off x="6342085" y="2753958"/>
              <a:ext cx="1455822" cy="1455822"/>
              <a:chOff x="1560785" y="2933537"/>
              <a:chExt cx="1776503" cy="1776503"/>
            </a:xfrm>
            <a:scene3d>
              <a:camera prst="perspectiveRight"/>
              <a:lightRig rig="contrasting" dir="t"/>
            </a:scene3d>
          </p:grpSpPr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462E270B-0367-4A20-945C-05DA217FAAD3}"/>
                  </a:ext>
                </a:extLst>
              </p:cNvPr>
              <p:cNvSpPr/>
              <p:nvPr/>
            </p:nvSpPr>
            <p:spPr>
              <a:xfrm>
                <a:off x="1710940" y="3083692"/>
                <a:ext cx="1476192" cy="147619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10000"/>
                      <a:lumOff val="9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939800" dist="914400" dir="8100000" sx="92000" sy="92000" algn="tr" rotWithShape="0">
                  <a:schemeClr val="accent1"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B9E87717-8544-4FF1-B777-B6FA9F446B6E}"/>
                  </a:ext>
                </a:extLst>
              </p:cNvPr>
              <p:cNvSpPr/>
              <p:nvPr/>
            </p:nvSpPr>
            <p:spPr>
              <a:xfrm>
                <a:off x="1560785" y="2933537"/>
                <a:ext cx="1776503" cy="1776503"/>
              </a:xfrm>
              <a:prstGeom prst="ellipse">
                <a:avLst/>
              </a:prstGeom>
              <a:noFill/>
              <a:ln w="6350" cap="rnd">
                <a:gradFill flip="none" rotWithShape="1">
                  <a:gsLst>
                    <a:gs pos="25000">
                      <a:schemeClr val="bg1">
                        <a:alpha val="0"/>
                      </a:schemeClr>
                    </a:gs>
                    <a:gs pos="83000">
                      <a:schemeClr val="accent1">
                        <a:lumMod val="70000"/>
                        <a:lumOff val="30000"/>
                      </a:schemeClr>
                    </a:gs>
                  </a:gsLst>
                  <a:lin ang="3000000" scaled="0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0F2A3FBC-83E0-4450-84F6-33B357414C08}"/>
                </a:ext>
              </a:extLst>
            </p:cNvPr>
            <p:cNvSpPr txBox="1"/>
            <p:nvPr/>
          </p:nvSpPr>
          <p:spPr>
            <a:xfrm>
              <a:off x="6049170" y="4233164"/>
              <a:ext cx="2041653" cy="1498424"/>
            </a:xfrm>
            <a:prstGeom prst="rect">
              <a:avLst/>
            </a:prstGeom>
            <a:noFill/>
            <a:scene3d>
              <a:camera prst="perspectiveRight"/>
              <a:lightRig rig="contrasting" dir="t"/>
            </a:scene3d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今日头条视频等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</a:rPr>
                <a:t>28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家平台刊登、转载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</a:rPr>
                <a:t>——#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刘小月代言微软科技</a:t>
              </a:r>
              <a:r>
                <a:rPr lang="en-US" altLang="zh-CN" sz="1400" dirty="0">
                  <a:solidFill>
                    <a:schemeClr val="accent3"/>
                  </a:solidFill>
                  <a:latin typeface="+mn-ea"/>
                </a:rPr>
                <a:t>#</a:t>
              </a:r>
              <a:r>
                <a:rPr lang="zh-CN" altLang="en-US" sz="1400" dirty="0">
                  <a:solidFill>
                    <a:schemeClr val="accent3"/>
                  </a:solidFill>
                  <a:latin typeface="+mn-ea"/>
                </a:rPr>
                <a:t>软文，合共曝光</a:t>
              </a:r>
              <a:r>
                <a:rPr lang="en-US" altLang="zh-CN" sz="1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6000000" scaled="0"/>
                  </a:gradFill>
                  <a:latin typeface="+mj-lt"/>
                  <a:ea typeface="OPPOSans B" panose="00020600040101010101" pitchFamily="18" charset="-122"/>
                  <a:cs typeface="OPPOSans B" panose="00020600040101010101" pitchFamily="18" charset="-122"/>
                </a:rPr>
                <a:t>15943</a:t>
              </a:r>
              <a:r>
                <a:rPr lang="zh-CN" altLang="en-US" sz="16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6000000" scaled="0"/>
                  </a:gradFill>
                  <a:latin typeface="+mj-lt"/>
                  <a:ea typeface="OPPOSans B" panose="00020600040101010101" pitchFamily="18" charset="-122"/>
                  <a:cs typeface="OPPOSans B" panose="00020600040101010101" pitchFamily="18" charset="-122"/>
                </a:rPr>
                <a:t>万次</a:t>
              </a: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C8C284E3-B48E-4AF8-8888-50B8E6B2D0E0}"/>
                </a:ext>
              </a:extLst>
            </p:cNvPr>
            <p:cNvSpPr txBox="1"/>
            <p:nvPr/>
          </p:nvSpPr>
          <p:spPr>
            <a:xfrm>
              <a:off x="6518328" y="3220210"/>
              <a:ext cx="1281860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perspectiveRight"/>
                <a:lightRig rig="threePt" dir="t"/>
              </a:scene3d>
            </a:bodyPr>
            <a:lstStyle/>
            <a:p>
              <a:r>
                <a:rPr lang="zh-CN" altLang="en-US" sz="3600" spc="300" dirty="0">
                  <a:solidFill>
                    <a:schemeClr val="accent1"/>
                  </a:solidFill>
                  <a:latin typeface="+mj-lt"/>
                  <a:ea typeface="OPPOSans B" panose="00020600040101010101" pitchFamily="18" charset="-122"/>
                  <a:cs typeface="OPPOSans B" panose="00020600040101010101" pitchFamily="18" charset="-122"/>
                </a:rPr>
                <a:t>头条</a:t>
              </a:r>
              <a:endParaRPr lang="en-US" altLang="zh-CN" sz="3600" spc="300" dirty="0">
                <a:solidFill>
                  <a:schemeClr val="accent1"/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C509C353-3D0D-4AA5-9283-05BA408DF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5" y="0"/>
            <a:ext cx="5411636" cy="5562715"/>
          </a:xfrm>
          <a:custGeom>
            <a:avLst/>
            <a:gdLst>
              <a:gd name="connsiteX0" fmla="*/ 0 w 5411636"/>
              <a:gd name="connsiteY0" fmla="*/ 0 h 5562715"/>
              <a:gd name="connsiteX1" fmla="*/ 5411636 w 5411636"/>
              <a:gd name="connsiteY1" fmla="*/ 0 h 5562715"/>
              <a:gd name="connsiteX2" fmla="*/ 5411636 w 5411636"/>
              <a:gd name="connsiteY2" fmla="*/ 5562715 h 5562715"/>
              <a:gd name="connsiteX3" fmla="*/ 0 w 5411636"/>
              <a:gd name="connsiteY3" fmla="*/ 5562715 h 556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636" h="5562715">
                <a:moveTo>
                  <a:pt x="0" y="0"/>
                </a:moveTo>
                <a:lnTo>
                  <a:pt x="5411636" y="0"/>
                </a:lnTo>
                <a:lnTo>
                  <a:pt x="5411636" y="5562715"/>
                </a:lnTo>
                <a:lnTo>
                  <a:pt x="0" y="5562715"/>
                </a:lnTo>
                <a:close/>
              </a:path>
            </a:pathLst>
          </a:cu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62F34B-1AEF-41FC-9022-1FD40F3AD609}"/>
              </a:ext>
            </a:extLst>
          </p:cNvPr>
          <p:cNvGrpSpPr/>
          <p:nvPr/>
        </p:nvGrpSpPr>
        <p:grpSpPr>
          <a:xfrm>
            <a:off x="204257" y="478453"/>
            <a:ext cx="6057997" cy="584775"/>
            <a:chOff x="204257" y="478453"/>
            <a:chExt cx="6057997" cy="584775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C256FD5F-1A17-4B86-9324-5F123523BE49}"/>
                </a:ext>
              </a:extLst>
            </p:cNvPr>
            <p:cNvSpPr/>
            <p:nvPr/>
          </p:nvSpPr>
          <p:spPr>
            <a:xfrm flipH="1">
              <a:off x="1856809" y="719276"/>
              <a:ext cx="1440000" cy="144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62A191A7-9CE5-4BC1-BFBE-7826B304BD13}"/>
                </a:ext>
              </a:extLst>
            </p:cNvPr>
            <p:cNvSpPr/>
            <p:nvPr/>
          </p:nvSpPr>
          <p:spPr>
            <a:xfrm flipH="1">
              <a:off x="895784" y="895796"/>
              <a:ext cx="1190002" cy="702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2697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518F53D-CF50-4A33-9123-CB861F8976F8}"/>
                </a:ext>
              </a:extLst>
            </p:cNvPr>
            <p:cNvSpPr txBox="1"/>
            <p:nvPr/>
          </p:nvSpPr>
          <p:spPr>
            <a:xfrm>
              <a:off x="204257" y="478453"/>
              <a:ext cx="6057997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3200" spc="3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1"/>
                      </a:gs>
                    </a:gsLst>
                    <a:lin ang="6000000" scaled="0"/>
                  </a:gradFill>
                  <a:latin typeface="+mj-ea"/>
                  <a:ea typeface="+mj-ea"/>
                  <a:cs typeface="OPPOSans M" panose="00020600040101010101" pitchFamily="18" charset="-122"/>
                </a:rPr>
                <a:t>项目亮点数据</a:t>
              </a:r>
              <a:endParaRPr lang="en-US" altLang="zh-CN" sz="3200" spc="3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6000000" scaled="0"/>
                </a:gradFill>
                <a:latin typeface="+mj-ea"/>
                <a:ea typeface="+mj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0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c4303e36-3f31-4c85-bdc4-7d0f155d78bd&quot;,&quot;Name&quot;:&quot;稿定&quot;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Office 主题​​">
  <a:themeElements>
    <a:clrScheme name="稿定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E9FF"/>
      </a:accent1>
      <a:accent2>
        <a:srgbClr val="00A4FF"/>
      </a:accent2>
      <a:accent3>
        <a:srgbClr val="F2F2F2"/>
      </a:accent3>
      <a:accent4>
        <a:srgbClr val="00FFFF"/>
      </a:accent4>
      <a:accent5>
        <a:srgbClr val="66FFFF"/>
      </a:accent5>
      <a:accent6>
        <a:srgbClr val="026AFF"/>
      </a:accent6>
      <a:hlink>
        <a:srgbClr val="0563C1"/>
      </a:hlink>
      <a:folHlink>
        <a:srgbClr val="954F72"/>
      </a:folHlink>
    </a:clrScheme>
    <a:fontScheme name="蓝黑科技风">
      <a:majorFont>
        <a:latin typeface="OPPOSans M"/>
        <a:ea typeface="创客贴金刚体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6631</TotalTime>
  <Words>1485</Words>
  <Application>Microsoft Office PowerPoint</Application>
  <PresentationFormat>宽屏</PresentationFormat>
  <Paragraphs>292</Paragraphs>
  <Slides>22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微软雅黑</vt:lpstr>
      <vt:lpstr>创客贴金刚体</vt:lpstr>
      <vt:lpstr>Microsoft YaHei Light</vt:lpstr>
      <vt:lpstr>OPPOSans R</vt:lpstr>
      <vt:lpstr>等线</vt:lpstr>
      <vt:lpstr>OPPOSans H</vt:lpstr>
      <vt:lpstr>OPPOSans M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Nynn</dc:creator>
  <cp:lastModifiedBy>nynn</cp:lastModifiedBy>
  <cp:revision>1378</cp:revision>
  <dcterms:created xsi:type="dcterms:W3CDTF">2021-10-28T07:09:43Z</dcterms:created>
  <dcterms:modified xsi:type="dcterms:W3CDTF">2022-03-02T15:29:06Z</dcterms:modified>
</cp:coreProperties>
</file>