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42" r:id="rId4"/>
    <p:sldId id="320" r:id="rId5"/>
    <p:sldId id="272" r:id="rId6"/>
    <p:sldId id="343" r:id="rId7"/>
    <p:sldId id="349" r:id="rId8"/>
    <p:sldId id="365" r:id="rId9"/>
    <p:sldId id="351" r:id="rId10"/>
    <p:sldId id="375" r:id="rId11"/>
    <p:sldId id="323" r:id="rId12"/>
    <p:sldId id="362" r:id="rId13"/>
    <p:sldId id="324" r:id="rId14"/>
    <p:sldId id="325" r:id="rId15"/>
    <p:sldId id="326" r:id="rId16"/>
    <p:sldId id="327" r:id="rId17"/>
    <p:sldId id="328" r:id="rId18"/>
    <p:sldId id="376" r:id="rId19"/>
    <p:sldId id="329" r:id="rId20"/>
    <p:sldId id="363" r:id="rId21"/>
    <p:sldId id="344" r:id="rId22"/>
    <p:sldId id="368" r:id="rId23"/>
    <p:sldId id="377" r:id="rId24"/>
    <p:sldId id="367" r:id="rId25"/>
    <p:sldId id="263" r:id="rId26"/>
    <p:sldId id="267" r:id="rId27"/>
    <p:sldId id="262" r:id="rId28"/>
    <p:sldId id="378" r:id="rId29"/>
    <p:sldId id="337" r:id="rId30"/>
    <p:sldId id="321" r:id="rId31"/>
    <p:sldId id="364" r:id="rId32"/>
    <p:sldId id="261" r:id="rId33"/>
    <p:sldId id="370" r:id="rId34"/>
    <p:sldId id="314"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及内容" id="{8370EDBD-6F82-469A-A258-F6B345E1321D}">
          <p14:sldIdLst>
            <p14:sldId id="257"/>
            <p14:sldId id="258"/>
            <p14:sldId id="342"/>
            <p14:sldId id="320"/>
            <p14:sldId id="272"/>
            <p14:sldId id="343"/>
            <p14:sldId id="349"/>
            <p14:sldId id="365"/>
            <p14:sldId id="351"/>
            <p14:sldId id="375"/>
            <p14:sldId id="323"/>
            <p14:sldId id="362"/>
            <p14:sldId id="324"/>
            <p14:sldId id="325"/>
            <p14:sldId id="326"/>
            <p14:sldId id="327"/>
            <p14:sldId id="328"/>
            <p14:sldId id="376"/>
            <p14:sldId id="329"/>
            <p14:sldId id="363"/>
            <p14:sldId id="344"/>
            <p14:sldId id="368"/>
            <p14:sldId id="377"/>
            <p14:sldId id="367"/>
            <p14:sldId id="263"/>
            <p14:sldId id="267"/>
            <p14:sldId id="262"/>
            <p14:sldId id="378"/>
            <p14:sldId id="337"/>
            <p14:sldId id="321"/>
            <p14:sldId id="364"/>
            <p14:sldId id="261"/>
          </p14:sldIdLst>
        </p14:section>
        <p14:section name="标注页" id="{7AB49CDA-C393-4692-A9AE-FF60FABAF962}">
          <p14:sldIdLst>
            <p14:sldId id="370"/>
            <p14:sldId id="314"/>
          </p14:sldIdLst>
        </p14:section>
      </p14:sectionLst>
    </p:ext>
    <p:ext uri="{EFAFB233-063F-42B5-8137-9DF3F51BA10A}">
      <p15:sldGuideLst xmlns:p15="http://schemas.microsoft.com/office/powerpoint/2012/main">
        <p15:guide id="1" orient="horz" pos="2160" userDrawn="1">
          <p15:clr>
            <a:srgbClr val="A4A3A4"/>
          </p15:clr>
        </p15:guide>
        <p15:guide id="2" pos="438" userDrawn="1">
          <p15:clr>
            <a:srgbClr val="A4A3A4"/>
          </p15:clr>
        </p15:guide>
        <p15:guide id="3" pos="72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814"/>
    <a:srgbClr val="595959"/>
    <a:srgbClr val="E19805"/>
    <a:srgbClr val="FFC300"/>
    <a:srgbClr val="001D3D"/>
    <a:srgbClr val="FFF3C3"/>
    <a:srgbClr val="FFD60A"/>
    <a:srgbClr val="003566"/>
    <a:srgbClr val="CBCBCB"/>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A421FB-65D3-47F2-A50C-AF87461B1977}" v="36" dt="2022-05-16T13:24:07.141"/>
  </p1510:revLst>
</p1510:revInfo>
</file>

<file path=ppt/tableStyles.xml><?xml version="1.0" encoding="utf-8"?>
<a:tblStyleLst xmlns:a="http://schemas.openxmlformats.org/drawingml/2006/main" def="{5C22544A-7EE6-4342-B048-85BDC9FD1C3A}">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58" autoAdjust="0"/>
    <p:restoredTop sz="94660"/>
  </p:normalViewPr>
  <p:slideViewPr>
    <p:cSldViewPr snapToGrid="0" showGuides="1">
      <p:cViewPr varScale="1">
        <p:scale>
          <a:sx n="68" d="100"/>
          <a:sy n="68" d="100"/>
        </p:scale>
        <p:origin x="77" y="274"/>
      </p:cViewPr>
      <p:guideLst>
        <p:guide orient="horz" pos="2160"/>
        <p:guide pos="438"/>
        <p:guide pos="7242"/>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鑫" userId="2f2870ad27165835" providerId="LiveId" clId="{5DA421FB-65D3-47F2-A50C-AF87461B1977}"/>
    <pc:docChg chg="undo custSel addSld delSld modSld modMainMaster modSection">
      <pc:chgData name="张 鑫" userId="2f2870ad27165835" providerId="LiveId" clId="{5DA421FB-65D3-47F2-A50C-AF87461B1977}" dt="2022-05-23T06:10:22.073" v="250" actId="17846"/>
      <pc:docMkLst>
        <pc:docMk/>
      </pc:docMkLst>
      <pc:sldChg chg="delSp modSp mod">
        <pc:chgData name="张 鑫" userId="2f2870ad27165835" providerId="LiveId" clId="{5DA421FB-65D3-47F2-A50C-AF87461B1977}" dt="2022-05-16T13:21:16.128" v="247" actId="20577"/>
        <pc:sldMkLst>
          <pc:docMk/>
          <pc:sldMk cId="3038203931" sldId="257"/>
        </pc:sldMkLst>
        <pc:spChg chg="mod">
          <ac:chgData name="张 鑫" userId="2f2870ad27165835" providerId="LiveId" clId="{5DA421FB-65D3-47F2-A50C-AF87461B1977}" dt="2022-05-16T13:21:16.128" v="247" actId="20577"/>
          <ac:spMkLst>
            <pc:docMk/>
            <pc:sldMk cId="3038203931" sldId="257"/>
            <ac:spMk id="12" creationId="{C77FCB88-A747-4537-8406-CE33ED657844}"/>
          </ac:spMkLst>
        </pc:spChg>
        <pc:spChg chg="mod">
          <ac:chgData name="张 鑫" userId="2f2870ad27165835" providerId="LiveId" clId="{5DA421FB-65D3-47F2-A50C-AF87461B1977}" dt="2022-05-16T13:03:25.438" v="121" actId="403"/>
          <ac:spMkLst>
            <pc:docMk/>
            <pc:sldMk cId="3038203931" sldId="257"/>
            <ac:spMk id="13" creationId="{46716BB4-20D8-45C8-B6F5-F6324375A342}"/>
          </ac:spMkLst>
        </pc:spChg>
        <pc:picChg chg="del">
          <ac:chgData name="张 鑫" userId="2f2870ad27165835" providerId="LiveId" clId="{5DA421FB-65D3-47F2-A50C-AF87461B1977}" dt="2022-05-16T13:19:28.031" v="230" actId="478"/>
          <ac:picMkLst>
            <pc:docMk/>
            <pc:sldMk cId="3038203931" sldId="257"/>
            <ac:picMk id="28" creationId="{99759391-4AB9-4104-8B48-1949B8600473}"/>
          </ac:picMkLst>
        </pc:picChg>
      </pc:sldChg>
      <pc:sldChg chg="delSp mod">
        <pc:chgData name="张 鑫" userId="2f2870ad27165835" providerId="LiveId" clId="{5DA421FB-65D3-47F2-A50C-AF87461B1977}" dt="2022-05-16T12:55:21.245" v="54" actId="478"/>
        <pc:sldMkLst>
          <pc:docMk/>
          <pc:sldMk cId="1556671712" sldId="258"/>
        </pc:sldMkLst>
        <pc:picChg chg="del">
          <ac:chgData name="张 鑫" userId="2f2870ad27165835" providerId="LiveId" clId="{5DA421FB-65D3-47F2-A50C-AF87461B1977}" dt="2022-05-16T12:55:21.245" v="54" actId="478"/>
          <ac:picMkLst>
            <pc:docMk/>
            <pc:sldMk cId="1556671712" sldId="258"/>
            <ac:picMk id="31" creationId="{BF58E660-05E8-4870-BBFB-C6CE72F85706}"/>
          </ac:picMkLst>
        </pc:picChg>
      </pc:sldChg>
      <pc:sldChg chg="addSp delSp modSp mod">
        <pc:chgData name="张 鑫" userId="2f2870ad27165835" providerId="LiveId" clId="{5DA421FB-65D3-47F2-A50C-AF87461B1977}" dt="2022-05-16T12:57:26.506" v="87" actId="12788"/>
        <pc:sldMkLst>
          <pc:docMk/>
          <pc:sldMk cId="2376256260" sldId="261"/>
        </pc:sldMkLst>
        <pc:spChg chg="mod topLvl">
          <ac:chgData name="张 鑫" userId="2f2870ad27165835" providerId="LiveId" clId="{5DA421FB-65D3-47F2-A50C-AF87461B1977}" dt="2022-05-16T12:55:44.218" v="56" actId="164"/>
          <ac:spMkLst>
            <pc:docMk/>
            <pc:sldMk cId="2376256260" sldId="261"/>
            <ac:spMk id="20" creationId="{0093163E-8C04-41D7-81C2-DC23DEB4415A}"/>
          </ac:spMkLst>
        </pc:spChg>
        <pc:spChg chg="mod topLvl">
          <ac:chgData name="张 鑫" userId="2f2870ad27165835" providerId="LiveId" clId="{5DA421FB-65D3-47F2-A50C-AF87461B1977}" dt="2022-05-16T12:55:44.218" v="56" actId="164"/>
          <ac:spMkLst>
            <pc:docMk/>
            <pc:sldMk cId="2376256260" sldId="261"/>
            <ac:spMk id="21" creationId="{8CD02676-332F-4FC8-9F0A-14C94CD94A7B}"/>
          </ac:spMkLst>
        </pc:spChg>
        <pc:spChg chg="mod topLvl">
          <ac:chgData name="张 鑫" userId="2f2870ad27165835" providerId="LiveId" clId="{5DA421FB-65D3-47F2-A50C-AF87461B1977}" dt="2022-05-16T12:55:44.218" v="56" actId="164"/>
          <ac:spMkLst>
            <pc:docMk/>
            <pc:sldMk cId="2376256260" sldId="261"/>
            <ac:spMk id="22" creationId="{4A7F2FDC-A5F0-4EE2-934D-53244CFFA9D3}"/>
          </ac:spMkLst>
        </pc:spChg>
        <pc:spChg chg="mod topLvl">
          <ac:chgData name="张 鑫" userId="2f2870ad27165835" providerId="LiveId" clId="{5DA421FB-65D3-47F2-A50C-AF87461B1977}" dt="2022-05-16T12:55:44.218" v="56" actId="164"/>
          <ac:spMkLst>
            <pc:docMk/>
            <pc:sldMk cId="2376256260" sldId="261"/>
            <ac:spMk id="23" creationId="{AE82F320-DFA5-4703-A8E5-9B87274F1753}"/>
          </ac:spMkLst>
        </pc:spChg>
        <pc:spChg chg="mod topLvl">
          <ac:chgData name="张 鑫" userId="2f2870ad27165835" providerId="LiveId" clId="{5DA421FB-65D3-47F2-A50C-AF87461B1977}" dt="2022-05-16T12:55:44.218" v="56" actId="164"/>
          <ac:spMkLst>
            <pc:docMk/>
            <pc:sldMk cId="2376256260" sldId="261"/>
            <ac:spMk id="24" creationId="{4C08B33F-0A5C-4665-92B9-75A227B57FF2}"/>
          </ac:spMkLst>
        </pc:spChg>
        <pc:spChg chg="mod topLvl">
          <ac:chgData name="张 鑫" userId="2f2870ad27165835" providerId="LiveId" clId="{5DA421FB-65D3-47F2-A50C-AF87461B1977}" dt="2022-05-16T12:55:44.218" v="56" actId="164"/>
          <ac:spMkLst>
            <pc:docMk/>
            <pc:sldMk cId="2376256260" sldId="261"/>
            <ac:spMk id="25" creationId="{70AA67EC-A4BD-41CF-9058-1625D3CA042C}"/>
          </ac:spMkLst>
        </pc:spChg>
        <pc:spChg chg="mod topLvl">
          <ac:chgData name="张 鑫" userId="2f2870ad27165835" providerId="LiveId" clId="{5DA421FB-65D3-47F2-A50C-AF87461B1977}" dt="2022-05-16T12:55:44.218" v="56" actId="164"/>
          <ac:spMkLst>
            <pc:docMk/>
            <pc:sldMk cId="2376256260" sldId="261"/>
            <ac:spMk id="26" creationId="{845841B8-0A6C-495C-A07C-81214BB40784}"/>
          </ac:spMkLst>
        </pc:spChg>
        <pc:spChg chg="mod topLvl">
          <ac:chgData name="张 鑫" userId="2f2870ad27165835" providerId="LiveId" clId="{5DA421FB-65D3-47F2-A50C-AF87461B1977}" dt="2022-05-16T12:55:44.218" v="56" actId="164"/>
          <ac:spMkLst>
            <pc:docMk/>
            <pc:sldMk cId="2376256260" sldId="261"/>
            <ac:spMk id="27" creationId="{D6250B94-8C3C-4520-B4C6-A3E579E41C0E}"/>
          </ac:spMkLst>
        </pc:spChg>
        <pc:spChg chg="mod topLvl">
          <ac:chgData name="张 鑫" userId="2f2870ad27165835" providerId="LiveId" clId="{5DA421FB-65D3-47F2-A50C-AF87461B1977}" dt="2022-05-16T12:57:26.506" v="87" actId="12788"/>
          <ac:spMkLst>
            <pc:docMk/>
            <pc:sldMk cId="2376256260" sldId="261"/>
            <ac:spMk id="120" creationId="{835E0DAE-DCA9-4172-B2B4-2B7C72D9117C}"/>
          </ac:spMkLst>
        </pc:spChg>
        <pc:spChg chg="mod topLvl">
          <ac:chgData name="张 鑫" userId="2f2870ad27165835" providerId="LiveId" clId="{5DA421FB-65D3-47F2-A50C-AF87461B1977}" dt="2022-05-16T12:57:14.671" v="77" actId="12789"/>
          <ac:spMkLst>
            <pc:docMk/>
            <pc:sldMk cId="2376256260" sldId="261"/>
            <ac:spMk id="121" creationId="{B24AFEFA-ACD3-442C-BA78-E6067248F030}"/>
          </ac:spMkLst>
        </pc:spChg>
        <pc:spChg chg="mod topLvl">
          <ac:chgData name="张 鑫" userId="2f2870ad27165835" providerId="LiveId" clId="{5DA421FB-65D3-47F2-A50C-AF87461B1977}" dt="2022-05-16T12:57:11.824" v="75" actId="12789"/>
          <ac:spMkLst>
            <pc:docMk/>
            <pc:sldMk cId="2376256260" sldId="261"/>
            <ac:spMk id="122" creationId="{56C574EB-388B-4C5C-803E-CBAE76AC4461}"/>
          </ac:spMkLst>
        </pc:spChg>
        <pc:spChg chg="mod topLvl">
          <ac:chgData name="张 鑫" userId="2f2870ad27165835" providerId="LiveId" clId="{5DA421FB-65D3-47F2-A50C-AF87461B1977}" dt="2022-05-16T12:57:08.931" v="73" actId="12788"/>
          <ac:spMkLst>
            <pc:docMk/>
            <pc:sldMk cId="2376256260" sldId="261"/>
            <ac:spMk id="123" creationId="{ED2517B0-238D-43C3-BDE8-EC98F9D6E463}"/>
          </ac:spMkLst>
        </pc:spChg>
        <pc:spChg chg="mod topLvl">
          <ac:chgData name="张 鑫" userId="2f2870ad27165835" providerId="LiveId" clId="{5DA421FB-65D3-47F2-A50C-AF87461B1977}" dt="2022-05-16T12:57:05.410" v="70" actId="12788"/>
          <ac:spMkLst>
            <pc:docMk/>
            <pc:sldMk cId="2376256260" sldId="261"/>
            <ac:spMk id="124" creationId="{1C270006-A281-4032-9FD9-42599B6F1706}"/>
          </ac:spMkLst>
        </pc:spChg>
        <pc:spChg chg="mod topLvl">
          <ac:chgData name="张 鑫" userId="2f2870ad27165835" providerId="LiveId" clId="{5DA421FB-65D3-47F2-A50C-AF87461B1977}" dt="2022-05-16T12:57:18.411" v="81" actId="12788"/>
          <ac:spMkLst>
            <pc:docMk/>
            <pc:sldMk cId="2376256260" sldId="261"/>
            <ac:spMk id="126" creationId="{3CE422AA-7CC1-410F-BBCC-1292CBE040EB}"/>
          </ac:spMkLst>
        </pc:spChg>
        <pc:spChg chg="mod topLvl">
          <ac:chgData name="张 鑫" userId="2f2870ad27165835" providerId="LiveId" clId="{5DA421FB-65D3-47F2-A50C-AF87461B1977}" dt="2022-05-16T12:57:21.401" v="83" actId="12788"/>
          <ac:spMkLst>
            <pc:docMk/>
            <pc:sldMk cId="2376256260" sldId="261"/>
            <ac:spMk id="127" creationId="{2FEF8851-3DCF-47D7-BC0E-1DFE07584C33}"/>
          </ac:spMkLst>
        </pc:spChg>
        <pc:spChg chg="mod topLvl">
          <ac:chgData name="张 鑫" userId="2f2870ad27165835" providerId="LiveId" clId="{5DA421FB-65D3-47F2-A50C-AF87461B1977}" dt="2022-05-16T12:57:24.223" v="85" actId="12789"/>
          <ac:spMkLst>
            <pc:docMk/>
            <pc:sldMk cId="2376256260" sldId="261"/>
            <ac:spMk id="128" creationId="{603082E6-3ED7-4839-9A86-3015092B78F0}"/>
          </ac:spMkLst>
        </pc:spChg>
        <pc:grpChg chg="add mod">
          <ac:chgData name="张 鑫" userId="2f2870ad27165835" providerId="LiveId" clId="{5DA421FB-65D3-47F2-A50C-AF87461B1977}" dt="2022-05-16T12:55:44.218" v="56" actId="164"/>
          <ac:grpSpMkLst>
            <pc:docMk/>
            <pc:sldMk cId="2376256260" sldId="261"/>
            <ac:grpSpMk id="3" creationId="{004AD0C5-2AED-C3ED-06C5-687968806914}"/>
          </ac:grpSpMkLst>
        </pc:grpChg>
        <pc:grpChg chg="del">
          <ac:chgData name="张 鑫" userId="2f2870ad27165835" providerId="LiveId" clId="{5DA421FB-65D3-47F2-A50C-AF87461B1977}" dt="2022-05-16T12:55:39.549" v="55" actId="165"/>
          <ac:grpSpMkLst>
            <pc:docMk/>
            <pc:sldMk cId="2376256260" sldId="261"/>
            <ac:grpSpMk id="6" creationId="{5503471C-EE79-47DA-B3CA-656A57C4A514}"/>
          </ac:grpSpMkLst>
        </pc:grpChg>
        <pc:grpChg chg="del">
          <ac:chgData name="张 鑫" userId="2f2870ad27165835" providerId="LiveId" clId="{5DA421FB-65D3-47F2-A50C-AF87461B1977}" dt="2022-05-16T12:55:39.549" v="55" actId="165"/>
          <ac:grpSpMkLst>
            <pc:docMk/>
            <pc:sldMk cId="2376256260" sldId="261"/>
            <ac:grpSpMk id="8" creationId="{28D87595-720E-4FE9-BCA8-AD71C5CA2D69}"/>
          </ac:grpSpMkLst>
        </pc:grpChg>
        <pc:grpChg chg="del">
          <ac:chgData name="张 鑫" userId="2f2870ad27165835" providerId="LiveId" clId="{5DA421FB-65D3-47F2-A50C-AF87461B1977}" dt="2022-05-16T12:55:39.549" v="55" actId="165"/>
          <ac:grpSpMkLst>
            <pc:docMk/>
            <pc:sldMk cId="2376256260" sldId="261"/>
            <ac:grpSpMk id="9" creationId="{A59229C9-0D0B-4187-B43F-D28A62244E91}"/>
          </ac:grpSpMkLst>
        </pc:grpChg>
        <pc:grpChg chg="del">
          <ac:chgData name="张 鑫" userId="2f2870ad27165835" providerId="LiveId" clId="{5DA421FB-65D3-47F2-A50C-AF87461B1977}" dt="2022-05-16T12:55:39.549" v="55" actId="165"/>
          <ac:grpSpMkLst>
            <pc:docMk/>
            <pc:sldMk cId="2376256260" sldId="261"/>
            <ac:grpSpMk id="12" creationId="{7C653634-873E-4227-B745-537222491DA8}"/>
          </ac:grpSpMkLst>
        </pc:grpChg>
        <pc:grpChg chg="del">
          <ac:chgData name="张 鑫" userId="2f2870ad27165835" providerId="LiveId" clId="{5DA421FB-65D3-47F2-A50C-AF87461B1977}" dt="2022-05-16T12:55:39.549" v="55" actId="165"/>
          <ac:grpSpMkLst>
            <pc:docMk/>
            <pc:sldMk cId="2376256260" sldId="261"/>
            <ac:grpSpMk id="13" creationId="{462B52E2-F924-469F-9270-A160815C9E59}"/>
          </ac:grpSpMkLst>
        </pc:grpChg>
        <pc:grpChg chg="del">
          <ac:chgData name="张 鑫" userId="2f2870ad27165835" providerId="LiveId" clId="{5DA421FB-65D3-47F2-A50C-AF87461B1977}" dt="2022-05-16T12:55:39.549" v="55" actId="165"/>
          <ac:grpSpMkLst>
            <pc:docMk/>
            <pc:sldMk cId="2376256260" sldId="261"/>
            <ac:grpSpMk id="14" creationId="{18D69B38-7A03-4C2E-9A54-7F807761FB80}"/>
          </ac:grpSpMkLst>
        </pc:grpChg>
        <pc:grpChg chg="del">
          <ac:chgData name="张 鑫" userId="2f2870ad27165835" providerId="LiveId" clId="{5DA421FB-65D3-47F2-A50C-AF87461B1977}" dt="2022-05-16T12:55:39.549" v="55" actId="165"/>
          <ac:grpSpMkLst>
            <pc:docMk/>
            <pc:sldMk cId="2376256260" sldId="261"/>
            <ac:grpSpMk id="15" creationId="{6151ED47-EDD2-4787-8B27-3171684EA8BF}"/>
          </ac:grpSpMkLst>
        </pc:grpChg>
        <pc:grpChg chg="del">
          <ac:chgData name="张 鑫" userId="2f2870ad27165835" providerId="LiveId" clId="{5DA421FB-65D3-47F2-A50C-AF87461B1977}" dt="2022-05-16T12:55:39.549" v="55" actId="165"/>
          <ac:grpSpMkLst>
            <pc:docMk/>
            <pc:sldMk cId="2376256260" sldId="261"/>
            <ac:grpSpMk id="16" creationId="{CC1CBF34-46D8-4FF5-ACB3-38964A63A3E9}"/>
          </ac:grpSpMkLst>
        </pc:grpChg>
        <pc:grpChg chg="del">
          <ac:chgData name="张 鑫" userId="2f2870ad27165835" providerId="LiveId" clId="{5DA421FB-65D3-47F2-A50C-AF87461B1977}" dt="2022-05-16T12:55:39.549" v="55" actId="165"/>
          <ac:grpSpMkLst>
            <pc:docMk/>
            <pc:sldMk cId="2376256260" sldId="261"/>
            <ac:grpSpMk id="19" creationId="{D91D4BE6-5C39-4055-9A0B-28CB8CDC8E8C}"/>
          </ac:grpSpMkLst>
        </pc:grpChg>
        <pc:picChg chg="del mod topLvl">
          <ac:chgData name="张 鑫" userId="2f2870ad27165835" providerId="LiveId" clId="{5DA421FB-65D3-47F2-A50C-AF87461B1977}" dt="2022-05-16T12:55:53.423" v="57" actId="478"/>
          <ac:picMkLst>
            <pc:docMk/>
            <pc:sldMk cId="2376256260" sldId="261"/>
            <ac:picMk id="38" creationId="{E2034D98-9218-456F-9D62-93B1731C9423}"/>
          </ac:picMkLst>
        </pc:picChg>
        <pc:picChg chg="del mod topLvl">
          <ac:chgData name="张 鑫" userId="2f2870ad27165835" providerId="LiveId" clId="{5DA421FB-65D3-47F2-A50C-AF87461B1977}" dt="2022-05-16T12:55:53.423" v="57" actId="478"/>
          <ac:picMkLst>
            <pc:docMk/>
            <pc:sldMk cId="2376256260" sldId="261"/>
            <ac:picMk id="40" creationId="{DECCA4CC-D9BC-4F16-AD4F-1F391E3BC9BA}"/>
          </ac:picMkLst>
        </pc:picChg>
        <pc:picChg chg="del mod topLvl">
          <ac:chgData name="张 鑫" userId="2f2870ad27165835" providerId="LiveId" clId="{5DA421FB-65D3-47F2-A50C-AF87461B1977}" dt="2022-05-16T12:55:53.423" v="57" actId="478"/>
          <ac:picMkLst>
            <pc:docMk/>
            <pc:sldMk cId="2376256260" sldId="261"/>
            <ac:picMk id="42" creationId="{897208B1-FCA3-46F3-9799-BAB771BFC3BA}"/>
          </ac:picMkLst>
        </pc:picChg>
        <pc:picChg chg="del mod topLvl">
          <ac:chgData name="张 鑫" userId="2f2870ad27165835" providerId="LiveId" clId="{5DA421FB-65D3-47F2-A50C-AF87461B1977}" dt="2022-05-16T12:55:53.423" v="57" actId="478"/>
          <ac:picMkLst>
            <pc:docMk/>
            <pc:sldMk cId="2376256260" sldId="261"/>
            <ac:picMk id="44" creationId="{91CF964D-D58B-45B1-8747-E73691A8A271}"/>
          </ac:picMkLst>
        </pc:picChg>
        <pc:picChg chg="add mod">
          <ac:chgData name="张 鑫" userId="2f2870ad27165835" providerId="LiveId" clId="{5DA421FB-65D3-47F2-A50C-AF87461B1977}" dt="2022-05-16T12:57:05.410" v="70" actId="12788"/>
          <ac:picMkLst>
            <pc:docMk/>
            <pc:sldMk cId="2376256260" sldId="261"/>
            <ac:picMk id="45" creationId="{AFE86D75-03CA-BA32-4443-4F93D714CAD7}"/>
          </ac:picMkLst>
        </pc:picChg>
        <pc:picChg chg="del mod topLvl">
          <ac:chgData name="张 鑫" userId="2f2870ad27165835" providerId="LiveId" clId="{5DA421FB-65D3-47F2-A50C-AF87461B1977}" dt="2022-05-16T12:55:53.423" v="57" actId="478"/>
          <ac:picMkLst>
            <pc:docMk/>
            <pc:sldMk cId="2376256260" sldId="261"/>
            <ac:picMk id="46" creationId="{6CB86C47-B1FF-49EB-8502-DC5745161590}"/>
          </ac:picMkLst>
        </pc:picChg>
        <pc:picChg chg="add mod">
          <ac:chgData name="张 鑫" userId="2f2870ad27165835" providerId="LiveId" clId="{5DA421FB-65D3-47F2-A50C-AF87461B1977}" dt="2022-05-16T12:57:08.931" v="73" actId="12788"/>
          <ac:picMkLst>
            <pc:docMk/>
            <pc:sldMk cId="2376256260" sldId="261"/>
            <ac:picMk id="47" creationId="{B8D666C6-4841-62E2-C076-7AE9B782A5D3}"/>
          </ac:picMkLst>
        </pc:picChg>
        <pc:picChg chg="del mod topLvl">
          <ac:chgData name="张 鑫" userId="2f2870ad27165835" providerId="LiveId" clId="{5DA421FB-65D3-47F2-A50C-AF87461B1977}" dt="2022-05-16T12:55:53.423" v="57" actId="478"/>
          <ac:picMkLst>
            <pc:docMk/>
            <pc:sldMk cId="2376256260" sldId="261"/>
            <ac:picMk id="48" creationId="{A1836FDE-A612-47B0-8005-CEDEF918CA6A}"/>
          </ac:picMkLst>
        </pc:picChg>
        <pc:picChg chg="add mod">
          <ac:chgData name="张 鑫" userId="2f2870ad27165835" providerId="LiveId" clId="{5DA421FB-65D3-47F2-A50C-AF87461B1977}" dt="2022-05-16T12:57:11.824" v="75" actId="12789"/>
          <ac:picMkLst>
            <pc:docMk/>
            <pc:sldMk cId="2376256260" sldId="261"/>
            <ac:picMk id="49" creationId="{73E97011-7015-3873-572C-FA22F1CCDB52}"/>
          </ac:picMkLst>
        </pc:picChg>
        <pc:picChg chg="del mod topLvl">
          <ac:chgData name="张 鑫" userId="2f2870ad27165835" providerId="LiveId" clId="{5DA421FB-65D3-47F2-A50C-AF87461B1977}" dt="2022-05-16T12:55:53.423" v="57" actId="478"/>
          <ac:picMkLst>
            <pc:docMk/>
            <pc:sldMk cId="2376256260" sldId="261"/>
            <ac:picMk id="50" creationId="{A8A045B7-0E12-420C-BF62-66799349A5CC}"/>
          </ac:picMkLst>
        </pc:picChg>
        <pc:picChg chg="add mod">
          <ac:chgData name="张 鑫" userId="2f2870ad27165835" providerId="LiveId" clId="{5DA421FB-65D3-47F2-A50C-AF87461B1977}" dt="2022-05-16T12:57:14.671" v="77" actId="12789"/>
          <ac:picMkLst>
            <pc:docMk/>
            <pc:sldMk cId="2376256260" sldId="261"/>
            <ac:picMk id="51" creationId="{8EFC258F-8127-FF66-2F4B-11C41EFF0C12}"/>
          </ac:picMkLst>
        </pc:picChg>
        <pc:picChg chg="del mod topLvl">
          <ac:chgData name="张 鑫" userId="2f2870ad27165835" providerId="LiveId" clId="{5DA421FB-65D3-47F2-A50C-AF87461B1977}" dt="2022-05-16T12:55:53.423" v="57" actId="478"/>
          <ac:picMkLst>
            <pc:docMk/>
            <pc:sldMk cId="2376256260" sldId="261"/>
            <ac:picMk id="52" creationId="{A984C08D-4F9E-4451-A6A2-3C6608877C43}"/>
          </ac:picMkLst>
        </pc:picChg>
        <pc:picChg chg="add mod">
          <ac:chgData name="张 鑫" userId="2f2870ad27165835" providerId="LiveId" clId="{5DA421FB-65D3-47F2-A50C-AF87461B1977}" dt="2022-05-16T12:57:18.411" v="81" actId="12788"/>
          <ac:picMkLst>
            <pc:docMk/>
            <pc:sldMk cId="2376256260" sldId="261"/>
            <ac:picMk id="53" creationId="{A119D2BD-385E-632B-49AD-FF7AE0074D7D}"/>
          </ac:picMkLst>
        </pc:picChg>
        <pc:picChg chg="add mod">
          <ac:chgData name="张 鑫" userId="2f2870ad27165835" providerId="LiveId" clId="{5DA421FB-65D3-47F2-A50C-AF87461B1977}" dt="2022-05-16T12:57:21.401" v="83" actId="12788"/>
          <ac:picMkLst>
            <pc:docMk/>
            <pc:sldMk cId="2376256260" sldId="261"/>
            <ac:picMk id="54" creationId="{A396A07F-BFCF-4771-0D10-B102C6F91659}"/>
          </ac:picMkLst>
        </pc:picChg>
        <pc:picChg chg="add mod">
          <ac:chgData name="张 鑫" userId="2f2870ad27165835" providerId="LiveId" clId="{5DA421FB-65D3-47F2-A50C-AF87461B1977}" dt="2022-05-16T12:57:24.223" v="85" actId="12789"/>
          <ac:picMkLst>
            <pc:docMk/>
            <pc:sldMk cId="2376256260" sldId="261"/>
            <ac:picMk id="55" creationId="{B54FF03E-3173-205B-404C-8676BC7A4A94}"/>
          </ac:picMkLst>
        </pc:picChg>
        <pc:picChg chg="add mod">
          <ac:chgData name="张 鑫" userId="2f2870ad27165835" providerId="LiveId" clId="{5DA421FB-65D3-47F2-A50C-AF87461B1977}" dt="2022-05-16T12:57:26.506" v="87" actId="12788"/>
          <ac:picMkLst>
            <pc:docMk/>
            <pc:sldMk cId="2376256260" sldId="261"/>
            <ac:picMk id="56" creationId="{AE1BE8F0-9FC5-B9A2-81B2-0B7E46BB725D}"/>
          </ac:picMkLst>
        </pc:picChg>
      </pc:sldChg>
      <pc:sldChg chg="modSp mod">
        <pc:chgData name="张 鑫" userId="2f2870ad27165835" providerId="LiveId" clId="{5DA421FB-65D3-47F2-A50C-AF87461B1977}" dt="2022-05-16T13:07:06.316" v="156" actId="20577"/>
        <pc:sldMkLst>
          <pc:docMk/>
          <pc:sldMk cId="3752769746" sldId="272"/>
        </pc:sldMkLst>
        <pc:spChg chg="mod">
          <ac:chgData name="张 鑫" userId="2f2870ad27165835" providerId="LiveId" clId="{5DA421FB-65D3-47F2-A50C-AF87461B1977}" dt="2022-05-16T13:07:06.316" v="156" actId="20577"/>
          <ac:spMkLst>
            <pc:docMk/>
            <pc:sldMk cId="3752769746" sldId="272"/>
            <ac:spMk id="15" creationId="{C90B9459-6124-4FD0-AAE5-635459093FED}"/>
          </ac:spMkLst>
        </pc:spChg>
      </pc:sldChg>
      <pc:sldChg chg="modSp add mod">
        <pc:chgData name="张 鑫" userId="2f2870ad27165835" providerId="LiveId" clId="{5DA421FB-65D3-47F2-A50C-AF87461B1977}" dt="2022-05-16T13:24:07.141" v="249"/>
        <pc:sldMkLst>
          <pc:docMk/>
          <pc:sldMk cId="3179033524" sldId="314"/>
        </pc:sldMkLst>
        <pc:spChg chg="mod">
          <ac:chgData name="张 鑫" userId="2f2870ad27165835" providerId="LiveId" clId="{5DA421FB-65D3-47F2-A50C-AF87461B1977}" dt="2022-05-16T13:24:07.141" v="249"/>
          <ac:spMkLst>
            <pc:docMk/>
            <pc:sldMk cId="3179033524" sldId="314"/>
            <ac:spMk id="2" creationId="{C3D094EC-491C-2649-AF07-6B22837C919C}"/>
          </ac:spMkLst>
        </pc:spChg>
        <pc:spChg chg="mod">
          <ac:chgData name="张 鑫" userId="2f2870ad27165835" providerId="LiveId" clId="{5DA421FB-65D3-47F2-A50C-AF87461B1977}" dt="2022-05-16T13:24:07.141" v="249"/>
          <ac:spMkLst>
            <pc:docMk/>
            <pc:sldMk cId="3179033524" sldId="314"/>
            <ac:spMk id="3" creationId="{9AFB47E1-7AF0-204F-89F0-4C0DE2B37BF5}"/>
          </ac:spMkLst>
        </pc:spChg>
        <pc:spChg chg="mod">
          <ac:chgData name="张 鑫" userId="2f2870ad27165835" providerId="LiveId" clId="{5DA421FB-65D3-47F2-A50C-AF87461B1977}" dt="2022-05-16T13:24:07.141" v="249"/>
          <ac:spMkLst>
            <pc:docMk/>
            <pc:sldMk cId="3179033524" sldId="314"/>
            <ac:spMk id="5" creationId="{9379F369-F966-CC4F-9150-5720C0654BE8}"/>
          </ac:spMkLst>
        </pc:spChg>
        <pc:spChg chg="mod">
          <ac:chgData name="张 鑫" userId="2f2870ad27165835" providerId="LiveId" clId="{5DA421FB-65D3-47F2-A50C-AF87461B1977}" dt="2022-05-16T13:24:07.141" v="249"/>
          <ac:spMkLst>
            <pc:docMk/>
            <pc:sldMk cId="3179033524" sldId="314"/>
            <ac:spMk id="8" creationId="{52037C6C-C3D0-B143-999B-9FBD7AAF906F}"/>
          </ac:spMkLst>
        </pc:spChg>
      </pc:sldChg>
      <pc:sldChg chg="modSp mod">
        <pc:chgData name="张 鑫" userId="2f2870ad27165835" providerId="LiveId" clId="{5DA421FB-65D3-47F2-A50C-AF87461B1977}" dt="2022-05-16T13:07:00.458" v="152" actId="20577"/>
        <pc:sldMkLst>
          <pc:docMk/>
          <pc:sldMk cId="3957902230" sldId="320"/>
        </pc:sldMkLst>
        <pc:spChg chg="mod">
          <ac:chgData name="张 鑫" userId="2f2870ad27165835" providerId="LiveId" clId="{5DA421FB-65D3-47F2-A50C-AF87461B1977}" dt="2022-05-16T13:05:53.373" v="122" actId="552"/>
          <ac:spMkLst>
            <pc:docMk/>
            <pc:sldMk cId="3957902230" sldId="320"/>
            <ac:spMk id="26" creationId="{DFE793FC-06D5-4A9F-92CD-FBE3BA7EAE62}"/>
          </ac:spMkLst>
        </pc:spChg>
        <pc:spChg chg="mod">
          <ac:chgData name="张 鑫" userId="2f2870ad27165835" providerId="LiveId" clId="{5DA421FB-65D3-47F2-A50C-AF87461B1977}" dt="2022-05-16T13:07:00.458" v="152" actId="20577"/>
          <ac:spMkLst>
            <pc:docMk/>
            <pc:sldMk cId="3957902230" sldId="320"/>
            <ac:spMk id="27" creationId="{2FF11494-3B1F-46A6-A722-FB51E587BDA1}"/>
          </ac:spMkLst>
        </pc:spChg>
      </pc:sldChg>
      <pc:sldChg chg="modSp mod">
        <pc:chgData name="张 鑫" userId="2f2870ad27165835" providerId="LiveId" clId="{5DA421FB-65D3-47F2-A50C-AF87461B1977}" dt="2022-05-16T13:08:57.283" v="168" actId="20577"/>
        <pc:sldMkLst>
          <pc:docMk/>
          <pc:sldMk cId="1425147496" sldId="323"/>
        </pc:sldMkLst>
        <pc:spChg chg="mod">
          <ac:chgData name="张 鑫" userId="2f2870ad27165835" providerId="LiveId" clId="{5DA421FB-65D3-47F2-A50C-AF87461B1977}" dt="2022-05-16T13:08:18.627" v="164" actId="20577"/>
          <ac:spMkLst>
            <pc:docMk/>
            <pc:sldMk cId="1425147496" sldId="323"/>
            <ac:spMk id="18" creationId="{CA4F71A2-3759-415C-B7AC-87A5DF99BBEA}"/>
          </ac:spMkLst>
        </pc:spChg>
        <pc:spChg chg="mod">
          <ac:chgData name="张 鑫" userId="2f2870ad27165835" providerId="LiveId" clId="{5DA421FB-65D3-47F2-A50C-AF87461B1977}" dt="2022-05-16T13:08:28.053" v="166" actId="20577"/>
          <ac:spMkLst>
            <pc:docMk/>
            <pc:sldMk cId="1425147496" sldId="323"/>
            <ac:spMk id="20" creationId="{A24DC77F-E158-4230-9999-6EACACA3CFFB}"/>
          </ac:spMkLst>
        </pc:spChg>
        <pc:spChg chg="mod">
          <ac:chgData name="张 鑫" userId="2f2870ad27165835" providerId="LiveId" clId="{5DA421FB-65D3-47F2-A50C-AF87461B1977}" dt="2022-05-16T13:08:57.283" v="168" actId="20577"/>
          <ac:spMkLst>
            <pc:docMk/>
            <pc:sldMk cId="1425147496" sldId="323"/>
            <ac:spMk id="27" creationId="{B9C6AB32-A9CA-421E-AE2E-4B375F53E2AA}"/>
          </ac:spMkLst>
        </pc:spChg>
      </pc:sldChg>
      <pc:sldChg chg="modSp mod">
        <pc:chgData name="张 鑫" userId="2f2870ad27165835" providerId="LiveId" clId="{5DA421FB-65D3-47F2-A50C-AF87461B1977}" dt="2022-05-16T13:16:24.381" v="189" actId="20577"/>
        <pc:sldMkLst>
          <pc:docMk/>
          <pc:sldMk cId="549192756" sldId="324"/>
        </pc:sldMkLst>
        <pc:spChg chg="mod">
          <ac:chgData name="张 鑫" userId="2f2870ad27165835" providerId="LiveId" clId="{5DA421FB-65D3-47F2-A50C-AF87461B1977}" dt="2022-05-16T13:09:33.472" v="179" actId="20577"/>
          <ac:spMkLst>
            <pc:docMk/>
            <pc:sldMk cId="549192756" sldId="324"/>
            <ac:spMk id="16" creationId="{761682F3-124D-4181-A5F3-1B5976043A85}"/>
          </ac:spMkLst>
        </pc:spChg>
        <pc:spChg chg="mod">
          <ac:chgData name="张 鑫" userId="2f2870ad27165835" providerId="LiveId" clId="{5DA421FB-65D3-47F2-A50C-AF87461B1977}" dt="2022-05-16T13:09:44.879" v="184" actId="20577"/>
          <ac:spMkLst>
            <pc:docMk/>
            <pc:sldMk cId="549192756" sldId="324"/>
            <ac:spMk id="18" creationId="{CF47A60F-BD96-473A-9D1E-1D79734E544C}"/>
          </ac:spMkLst>
        </pc:spChg>
        <pc:spChg chg="mod">
          <ac:chgData name="张 鑫" userId="2f2870ad27165835" providerId="LiveId" clId="{5DA421FB-65D3-47F2-A50C-AF87461B1977}" dt="2022-05-16T13:16:20.831" v="187" actId="20577"/>
          <ac:spMkLst>
            <pc:docMk/>
            <pc:sldMk cId="549192756" sldId="324"/>
            <ac:spMk id="21" creationId="{92FD4001-6B22-422A-960D-BF46216492EA}"/>
          </ac:spMkLst>
        </pc:spChg>
        <pc:spChg chg="mod">
          <ac:chgData name="张 鑫" userId="2f2870ad27165835" providerId="LiveId" clId="{5DA421FB-65D3-47F2-A50C-AF87461B1977}" dt="2022-05-16T13:16:24.381" v="189" actId="20577"/>
          <ac:spMkLst>
            <pc:docMk/>
            <pc:sldMk cId="549192756" sldId="324"/>
            <ac:spMk id="26" creationId="{9ECC4D09-009F-4031-A823-FD0909600584}"/>
          </ac:spMkLst>
        </pc:spChg>
      </pc:sldChg>
      <pc:sldChg chg="modSp mod">
        <pc:chgData name="张 鑫" userId="2f2870ad27165835" providerId="LiveId" clId="{5DA421FB-65D3-47F2-A50C-AF87461B1977}" dt="2022-05-16T13:17:09.409" v="197" actId="1076"/>
        <pc:sldMkLst>
          <pc:docMk/>
          <pc:sldMk cId="1534229362" sldId="326"/>
        </pc:sldMkLst>
        <pc:spChg chg="mod">
          <ac:chgData name="张 鑫" userId="2f2870ad27165835" providerId="LiveId" clId="{5DA421FB-65D3-47F2-A50C-AF87461B1977}" dt="2022-05-16T13:16:49.661" v="192" actId="1076"/>
          <ac:spMkLst>
            <pc:docMk/>
            <pc:sldMk cId="1534229362" sldId="326"/>
            <ac:spMk id="37" creationId="{D884B86B-A022-465D-A5A7-124897484FFC}"/>
          </ac:spMkLst>
        </pc:spChg>
        <pc:spChg chg="mod">
          <ac:chgData name="张 鑫" userId="2f2870ad27165835" providerId="LiveId" clId="{5DA421FB-65D3-47F2-A50C-AF87461B1977}" dt="2022-05-16T13:17:00.675" v="195" actId="1076"/>
          <ac:spMkLst>
            <pc:docMk/>
            <pc:sldMk cId="1534229362" sldId="326"/>
            <ac:spMk id="46" creationId="{9504490A-06B1-4173-A9C9-EEFC7A6DB075}"/>
          </ac:spMkLst>
        </pc:spChg>
        <pc:spChg chg="mod">
          <ac:chgData name="张 鑫" userId="2f2870ad27165835" providerId="LiveId" clId="{5DA421FB-65D3-47F2-A50C-AF87461B1977}" dt="2022-05-16T13:17:05.800" v="196" actId="1076"/>
          <ac:spMkLst>
            <pc:docMk/>
            <pc:sldMk cId="1534229362" sldId="326"/>
            <ac:spMk id="53" creationId="{1EE528A1-8846-4633-B706-D364E9F106C4}"/>
          </ac:spMkLst>
        </pc:spChg>
        <pc:spChg chg="mod">
          <ac:chgData name="张 鑫" userId="2f2870ad27165835" providerId="LiveId" clId="{5DA421FB-65D3-47F2-A50C-AF87461B1977}" dt="2022-05-16T13:17:09.409" v="197" actId="1076"/>
          <ac:spMkLst>
            <pc:docMk/>
            <pc:sldMk cId="1534229362" sldId="326"/>
            <ac:spMk id="60" creationId="{33573271-2C45-4F1D-BCD3-8DE17206411D}"/>
          </ac:spMkLst>
        </pc:spChg>
      </pc:sldChg>
      <pc:sldChg chg="delSp mod">
        <pc:chgData name="张 鑫" userId="2f2870ad27165835" providerId="LiveId" clId="{5DA421FB-65D3-47F2-A50C-AF87461B1977}" dt="2022-05-16T12:09:59.313" v="0" actId="478"/>
        <pc:sldMkLst>
          <pc:docMk/>
          <pc:sldMk cId="1450027387" sldId="342"/>
        </pc:sldMkLst>
        <pc:picChg chg="del">
          <ac:chgData name="张 鑫" userId="2f2870ad27165835" providerId="LiveId" clId="{5DA421FB-65D3-47F2-A50C-AF87461B1977}" dt="2022-05-16T12:09:59.313" v="0" actId="478"/>
          <ac:picMkLst>
            <pc:docMk/>
            <pc:sldMk cId="1450027387" sldId="342"/>
            <ac:picMk id="7" creationId="{BBB45957-7758-40C4-8E90-C272F5491E1D}"/>
          </ac:picMkLst>
        </pc:picChg>
      </pc:sldChg>
      <pc:sldChg chg="del">
        <pc:chgData name="张 鑫" userId="2f2870ad27165835" providerId="LiveId" clId="{5DA421FB-65D3-47F2-A50C-AF87461B1977}" dt="2022-05-16T12:10:41.216" v="14" actId="47"/>
        <pc:sldMkLst>
          <pc:docMk/>
          <pc:sldMk cId="268804497" sldId="358"/>
        </pc:sldMkLst>
      </pc:sldChg>
      <pc:sldChg chg="del">
        <pc:chgData name="张 鑫" userId="2f2870ad27165835" providerId="LiveId" clId="{5DA421FB-65D3-47F2-A50C-AF87461B1977}" dt="2022-05-16T12:10:41.060" v="13" actId="47"/>
        <pc:sldMkLst>
          <pc:docMk/>
          <pc:sldMk cId="3159334202" sldId="359"/>
        </pc:sldMkLst>
      </pc:sldChg>
      <pc:sldChg chg="del">
        <pc:chgData name="张 鑫" userId="2f2870ad27165835" providerId="LiveId" clId="{5DA421FB-65D3-47F2-A50C-AF87461B1977}" dt="2022-05-16T12:10:40.245" v="12" actId="47"/>
        <pc:sldMkLst>
          <pc:docMk/>
          <pc:sldMk cId="4273943442" sldId="360"/>
        </pc:sldMkLst>
      </pc:sldChg>
      <pc:sldChg chg="del">
        <pc:chgData name="张 鑫" userId="2f2870ad27165835" providerId="LiveId" clId="{5DA421FB-65D3-47F2-A50C-AF87461B1977}" dt="2022-05-16T12:10:39.682" v="11" actId="47"/>
        <pc:sldMkLst>
          <pc:docMk/>
          <pc:sldMk cId="2790189964" sldId="361"/>
        </pc:sldMkLst>
      </pc:sldChg>
      <pc:sldChg chg="modSp mod">
        <pc:chgData name="张 鑫" userId="2f2870ad27165835" providerId="LiveId" clId="{5DA421FB-65D3-47F2-A50C-AF87461B1977}" dt="2022-05-16T13:09:21.756" v="176" actId="20577"/>
        <pc:sldMkLst>
          <pc:docMk/>
          <pc:sldMk cId="2394681511" sldId="362"/>
        </pc:sldMkLst>
        <pc:spChg chg="mod">
          <ac:chgData name="张 鑫" userId="2f2870ad27165835" providerId="LiveId" clId="{5DA421FB-65D3-47F2-A50C-AF87461B1977}" dt="2022-05-16T13:09:16.118" v="174" actId="20577"/>
          <ac:spMkLst>
            <pc:docMk/>
            <pc:sldMk cId="2394681511" sldId="362"/>
            <ac:spMk id="11" creationId="{1A4C02D8-92CD-4CE1-B4E7-9F9195E51A6F}"/>
          </ac:spMkLst>
        </pc:spChg>
        <pc:spChg chg="mod">
          <ac:chgData name="张 鑫" userId="2f2870ad27165835" providerId="LiveId" clId="{5DA421FB-65D3-47F2-A50C-AF87461B1977}" dt="2022-05-16T13:09:21.756" v="176" actId="20577"/>
          <ac:spMkLst>
            <pc:docMk/>
            <pc:sldMk cId="2394681511" sldId="362"/>
            <ac:spMk id="15" creationId="{DF8376B1-2977-4D74-A276-A3F2AFA0BD0C}"/>
          </ac:spMkLst>
        </pc:spChg>
      </pc:sldChg>
      <pc:sldChg chg="delSp mod">
        <pc:chgData name="张 鑫" userId="2f2870ad27165835" providerId="LiveId" clId="{5DA421FB-65D3-47F2-A50C-AF87461B1977}" dt="2022-05-16T13:19:50.594" v="232" actId="478"/>
        <pc:sldMkLst>
          <pc:docMk/>
          <pc:sldMk cId="3549295219" sldId="363"/>
        </pc:sldMkLst>
        <pc:picChg chg="del">
          <ac:chgData name="张 鑫" userId="2f2870ad27165835" providerId="LiveId" clId="{5DA421FB-65D3-47F2-A50C-AF87461B1977}" dt="2022-05-16T13:19:50.594" v="232" actId="478"/>
          <ac:picMkLst>
            <pc:docMk/>
            <pc:sldMk cId="3549295219" sldId="363"/>
            <ac:picMk id="25" creationId="{2B652A66-21F4-474F-A62F-E3C944E5CD6A}"/>
          </ac:picMkLst>
        </pc:picChg>
      </pc:sldChg>
      <pc:sldChg chg="modSp mod">
        <pc:chgData name="张 鑫" userId="2f2870ad27165835" providerId="LiveId" clId="{5DA421FB-65D3-47F2-A50C-AF87461B1977}" dt="2022-05-16T13:17:36.240" v="199" actId="123"/>
        <pc:sldMkLst>
          <pc:docMk/>
          <pc:sldMk cId="3173595668" sldId="368"/>
        </pc:sldMkLst>
        <pc:spChg chg="mod">
          <ac:chgData name="张 鑫" userId="2f2870ad27165835" providerId="LiveId" clId="{5DA421FB-65D3-47F2-A50C-AF87461B1977}" dt="2022-05-16T13:17:36.240" v="199" actId="123"/>
          <ac:spMkLst>
            <pc:docMk/>
            <pc:sldMk cId="3173595668" sldId="368"/>
            <ac:spMk id="16" creationId="{C41E1610-27A9-4528-8D9B-04062123A982}"/>
          </ac:spMkLst>
        </pc:spChg>
        <pc:spChg chg="mod">
          <ac:chgData name="张 鑫" userId="2f2870ad27165835" providerId="LiveId" clId="{5DA421FB-65D3-47F2-A50C-AF87461B1977}" dt="2022-05-16T13:17:36.240" v="199" actId="123"/>
          <ac:spMkLst>
            <pc:docMk/>
            <pc:sldMk cId="3173595668" sldId="368"/>
            <ac:spMk id="31" creationId="{544E0AD0-B19B-4C70-8821-AEBC6C90DD27}"/>
          </ac:spMkLst>
        </pc:spChg>
        <pc:spChg chg="mod">
          <ac:chgData name="张 鑫" userId="2f2870ad27165835" providerId="LiveId" clId="{5DA421FB-65D3-47F2-A50C-AF87461B1977}" dt="2022-05-16T13:17:36.240" v="199" actId="123"/>
          <ac:spMkLst>
            <pc:docMk/>
            <pc:sldMk cId="3173595668" sldId="368"/>
            <ac:spMk id="34" creationId="{EEF7B97B-689C-445C-ACE3-238CB20CD573}"/>
          </ac:spMkLst>
        </pc:spChg>
        <pc:spChg chg="mod">
          <ac:chgData name="张 鑫" userId="2f2870ad27165835" providerId="LiveId" clId="{5DA421FB-65D3-47F2-A50C-AF87461B1977}" dt="2022-05-16T13:17:36.240" v="199" actId="123"/>
          <ac:spMkLst>
            <pc:docMk/>
            <pc:sldMk cId="3173595668" sldId="368"/>
            <ac:spMk id="37" creationId="{E2D3CC9C-2CCC-469B-B0F5-CD2C4840CEE0}"/>
          </ac:spMkLst>
        </pc:spChg>
      </pc:sldChg>
      <pc:sldChg chg="delSp mod modTransition">
        <pc:chgData name="张 鑫" userId="2f2870ad27165835" providerId="LiveId" clId="{5DA421FB-65D3-47F2-A50C-AF87461B1977}" dt="2022-05-16T13:24:07.141" v="249"/>
        <pc:sldMkLst>
          <pc:docMk/>
          <pc:sldMk cId="1739065174" sldId="370"/>
        </pc:sldMkLst>
        <pc:picChg chg="del">
          <ac:chgData name="张 鑫" userId="2f2870ad27165835" providerId="LiveId" clId="{5DA421FB-65D3-47F2-A50C-AF87461B1977}" dt="2022-05-16T12:10:45.935" v="16" actId="478"/>
          <ac:picMkLst>
            <pc:docMk/>
            <pc:sldMk cId="1739065174" sldId="370"/>
            <ac:picMk id="36" creationId="{2D823201-AE88-4DFE-8482-5579FECB1D83}"/>
          </ac:picMkLst>
        </pc:picChg>
      </pc:sldChg>
      <pc:sldChg chg="delSp mod">
        <pc:chgData name="张 鑫" userId="2f2870ad27165835" providerId="LiveId" clId="{5DA421FB-65D3-47F2-A50C-AF87461B1977}" dt="2022-05-16T13:19:46.098" v="231" actId="478"/>
        <pc:sldMkLst>
          <pc:docMk/>
          <pc:sldMk cId="4027361339" sldId="376"/>
        </pc:sldMkLst>
        <pc:picChg chg="del">
          <ac:chgData name="张 鑫" userId="2f2870ad27165835" providerId="LiveId" clId="{5DA421FB-65D3-47F2-A50C-AF87461B1977}" dt="2022-05-16T13:19:46.098" v="231" actId="478"/>
          <ac:picMkLst>
            <pc:docMk/>
            <pc:sldMk cId="4027361339" sldId="376"/>
            <ac:picMk id="7" creationId="{BBB45957-7758-40C4-8E90-C272F5491E1D}"/>
          </ac:picMkLst>
        </pc:picChg>
      </pc:sldChg>
      <pc:sldChg chg="delSp mod">
        <pc:chgData name="张 鑫" userId="2f2870ad27165835" providerId="LiveId" clId="{5DA421FB-65D3-47F2-A50C-AF87461B1977}" dt="2022-05-16T13:17:46.287" v="200" actId="478"/>
        <pc:sldMkLst>
          <pc:docMk/>
          <pc:sldMk cId="749310495" sldId="377"/>
        </pc:sldMkLst>
        <pc:picChg chg="del">
          <ac:chgData name="张 鑫" userId="2f2870ad27165835" providerId="LiveId" clId="{5DA421FB-65D3-47F2-A50C-AF87461B1977}" dt="2022-05-16T13:17:46.287" v="200" actId="478"/>
          <ac:picMkLst>
            <pc:docMk/>
            <pc:sldMk cId="749310495" sldId="377"/>
            <ac:picMk id="7" creationId="{BBB45957-7758-40C4-8E90-C272F5491E1D}"/>
          </ac:picMkLst>
        </pc:picChg>
      </pc:sldChg>
      <pc:sldChg chg="delSp mod">
        <pc:chgData name="张 鑫" userId="2f2870ad27165835" providerId="LiveId" clId="{5DA421FB-65D3-47F2-A50C-AF87461B1977}" dt="2022-05-16T13:17:50.963" v="201" actId="478"/>
        <pc:sldMkLst>
          <pc:docMk/>
          <pc:sldMk cId="3931865917" sldId="378"/>
        </pc:sldMkLst>
        <pc:picChg chg="del">
          <ac:chgData name="张 鑫" userId="2f2870ad27165835" providerId="LiveId" clId="{5DA421FB-65D3-47F2-A50C-AF87461B1977}" dt="2022-05-16T13:17:50.963" v="201" actId="478"/>
          <ac:picMkLst>
            <pc:docMk/>
            <pc:sldMk cId="3931865917" sldId="378"/>
            <ac:picMk id="7" creationId="{BBB45957-7758-40C4-8E90-C272F5491E1D}"/>
          </ac:picMkLst>
        </pc:picChg>
      </pc:sldChg>
      <pc:sldChg chg="delSp modSp del mod">
        <pc:chgData name="张 鑫" userId="2f2870ad27165835" providerId="LiveId" clId="{5DA421FB-65D3-47F2-A50C-AF87461B1977}" dt="2022-05-16T13:19:06.833" v="229" actId="47"/>
        <pc:sldMkLst>
          <pc:docMk/>
          <pc:sldMk cId="3743246266" sldId="379"/>
        </pc:sldMkLst>
        <pc:spChg chg="mod">
          <ac:chgData name="张 鑫" userId="2f2870ad27165835" providerId="LiveId" clId="{5DA421FB-65D3-47F2-A50C-AF87461B1977}" dt="2022-05-16T13:18:06.085" v="214" actId="20577"/>
          <ac:spMkLst>
            <pc:docMk/>
            <pc:sldMk cId="3743246266" sldId="379"/>
            <ac:spMk id="6" creationId="{31418342-A22A-45D1-9DA0-9256E17C28D2}"/>
          </ac:spMkLst>
        </pc:spChg>
        <pc:picChg chg="del">
          <ac:chgData name="张 鑫" userId="2f2870ad27165835" providerId="LiveId" clId="{5DA421FB-65D3-47F2-A50C-AF87461B1977}" dt="2022-05-16T12:10:44.149" v="15" actId="478"/>
          <ac:picMkLst>
            <pc:docMk/>
            <pc:sldMk cId="3743246266" sldId="379"/>
            <ac:picMk id="7" creationId="{41AA46BA-0B78-45B8-9C73-C5A76A180A86}"/>
          </ac:picMkLst>
        </pc:picChg>
      </pc:sldChg>
      <pc:sldMasterChg chg="delSp mod modSldLayout">
        <pc:chgData name="张 鑫" userId="2f2870ad27165835" providerId="LiveId" clId="{5DA421FB-65D3-47F2-A50C-AF87461B1977}" dt="2022-05-16T12:10:28.885" v="10" actId="478"/>
        <pc:sldMasterMkLst>
          <pc:docMk/>
          <pc:sldMasterMk cId="2437624626" sldId="2147483648"/>
        </pc:sldMasterMkLst>
        <pc:spChg chg="del">
          <ac:chgData name="张 鑫" userId="2f2870ad27165835" providerId="LiveId" clId="{5DA421FB-65D3-47F2-A50C-AF87461B1977}" dt="2022-05-16T12:10:06.180" v="1" actId="478"/>
          <ac:spMkLst>
            <pc:docMk/>
            <pc:sldMasterMk cId="2437624626" sldId="2147483648"/>
            <ac:spMk id="2" creationId="{840120AB-1D2B-4E84-8B50-4723A7D92299}"/>
          </ac:spMkLst>
        </pc:spChg>
        <pc:spChg chg="del">
          <ac:chgData name="张 鑫" userId="2f2870ad27165835" providerId="LiveId" clId="{5DA421FB-65D3-47F2-A50C-AF87461B1977}" dt="2022-05-16T12:10:06.180" v="1" actId="478"/>
          <ac:spMkLst>
            <pc:docMk/>
            <pc:sldMasterMk cId="2437624626" sldId="2147483648"/>
            <ac:spMk id="3" creationId="{8482B7D9-ED26-425D-A509-77ECB5DEA62F}"/>
          </ac:spMkLst>
        </pc:spChg>
        <pc:spChg chg="del">
          <ac:chgData name="张 鑫" userId="2f2870ad27165835" providerId="LiveId" clId="{5DA421FB-65D3-47F2-A50C-AF87461B1977}" dt="2022-05-16T12:10:06.180" v="1" actId="478"/>
          <ac:spMkLst>
            <pc:docMk/>
            <pc:sldMasterMk cId="2437624626" sldId="2147483648"/>
            <ac:spMk id="4" creationId="{44BB4B96-1C5F-455B-94F2-95235D7F4F3C}"/>
          </ac:spMkLst>
        </pc:spChg>
        <pc:spChg chg="del">
          <ac:chgData name="张 鑫" userId="2f2870ad27165835" providerId="LiveId" clId="{5DA421FB-65D3-47F2-A50C-AF87461B1977}" dt="2022-05-16T12:10:06.180" v="1" actId="478"/>
          <ac:spMkLst>
            <pc:docMk/>
            <pc:sldMasterMk cId="2437624626" sldId="2147483648"/>
            <ac:spMk id="5" creationId="{410E6EE0-A27F-449B-B5DB-9DF341C5E4CB}"/>
          </ac:spMkLst>
        </pc:spChg>
        <pc:spChg chg="del">
          <ac:chgData name="张 鑫" userId="2f2870ad27165835" providerId="LiveId" clId="{5DA421FB-65D3-47F2-A50C-AF87461B1977}" dt="2022-05-16T12:10:06.180" v="1" actId="478"/>
          <ac:spMkLst>
            <pc:docMk/>
            <pc:sldMasterMk cId="2437624626" sldId="2147483648"/>
            <ac:spMk id="6" creationId="{9F47A834-E526-4349-B378-3C0048B468C6}"/>
          </ac:spMkLst>
        </pc:spChg>
        <pc:sldLayoutChg chg="delSp mod">
          <pc:chgData name="张 鑫" userId="2f2870ad27165835" providerId="LiveId" clId="{5DA421FB-65D3-47F2-A50C-AF87461B1977}" dt="2022-05-16T12:10:14.868" v="4" actId="478"/>
          <pc:sldLayoutMkLst>
            <pc:docMk/>
            <pc:sldMasterMk cId="2437624626" sldId="2147483648"/>
            <pc:sldLayoutMk cId="727074212" sldId="2147483653"/>
          </pc:sldLayoutMkLst>
          <pc:picChg chg="del">
            <ac:chgData name="张 鑫" userId="2f2870ad27165835" providerId="LiveId" clId="{5DA421FB-65D3-47F2-A50C-AF87461B1977}" dt="2022-05-16T12:10:14.868" v="4" actId="478"/>
            <ac:picMkLst>
              <pc:docMk/>
              <pc:sldMasterMk cId="2437624626" sldId="2147483648"/>
              <pc:sldLayoutMk cId="727074212" sldId="2147483653"/>
              <ac:picMk id="14" creationId="{CC8AC1FB-CF9F-4A0A-9E4D-813C8CC67470}"/>
            </ac:picMkLst>
          </pc:picChg>
        </pc:sldLayoutChg>
        <pc:sldLayoutChg chg="delSp mod">
          <pc:chgData name="张 鑫" userId="2f2870ad27165835" providerId="LiveId" clId="{5DA421FB-65D3-47F2-A50C-AF87461B1977}" dt="2022-05-16T12:10:26.100" v="9" actId="478"/>
          <pc:sldLayoutMkLst>
            <pc:docMk/>
            <pc:sldMasterMk cId="2437624626" sldId="2147483648"/>
            <pc:sldLayoutMk cId="2959178292" sldId="2147483655"/>
          </pc:sldLayoutMkLst>
          <pc:picChg chg="del">
            <ac:chgData name="张 鑫" userId="2f2870ad27165835" providerId="LiveId" clId="{5DA421FB-65D3-47F2-A50C-AF87461B1977}" dt="2022-05-16T12:10:26.100" v="9" actId="478"/>
            <ac:picMkLst>
              <pc:docMk/>
              <pc:sldMasterMk cId="2437624626" sldId="2147483648"/>
              <pc:sldLayoutMk cId="2959178292" sldId="2147483655"/>
              <ac:picMk id="15" creationId="{BDB7E816-D51E-4648-B7DD-7421FB86C6B6}"/>
            </ac:picMkLst>
          </pc:picChg>
        </pc:sldLayoutChg>
        <pc:sldLayoutChg chg="delSp mod">
          <pc:chgData name="张 鑫" userId="2f2870ad27165835" providerId="LiveId" clId="{5DA421FB-65D3-47F2-A50C-AF87461B1977}" dt="2022-05-16T12:10:08.671" v="2" actId="478"/>
          <pc:sldLayoutMkLst>
            <pc:docMk/>
            <pc:sldMasterMk cId="2437624626" sldId="2147483648"/>
            <pc:sldLayoutMk cId="1485414011" sldId="2147483656"/>
          </pc:sldLayoutMkLst>
          <pc:picChg chg="del">
            <ac:chgData name="张 鑫" userId="2f2870ad27165835" providerId="LiveId" clId="{5DA421FB-65D3-47F2-A50C-AF87461B1977}" dt="2022-05-16T12:10:08.671" v="2" actId="478"/>
            <ac:picMkLst>
              <pc:docMk/>
              <pc:sldMasterMk cId="2437624626" sldId="2147483648"/>
              <pc:sldLayoutMk cId="1485414011" sldId="2147483656"/>
              <ac:picMk id="10" creationId="{24E4E227-A3E7-4F4E-B5ED-A718EC6602B6}"/>
            </ac:picMkLst>
          </pc:picChg>
        </pc:sldLayoutChg>
        <pc:sldLayoutChg chg="delSp mod">
          <pc:chgData name="张 鑫" userId="2f2870ad27165835" providerId="LiveId" clId="{5DA421FB-65D3-47F2-A50C-AF87461B1977}" dt="2022-05-16T12:10:12.536" v="3" actId="478"/>
          <pc:sldLayoutMkLst>
            <pc:docMk/>
            <pc:sldMasterMk cId="2437624626" sldId="2147483648"/>
            <pc:sldLayoutMk cId="1961845752" sldId="2147483657"/>
          </pc:sldLayoutMkLst>
          <pc:picChg chg="del">
            <ac:chgData name="张 鑫" userId="2f2870ad27165835" providerId="LiveId" clId="{5DA421FB-65D3-47F2-A50C-AF87461B1977}" dt="2022-05-16T12:10:12.536" v="3" actId="478"/>
            <ac:picMkLst>
              <pc:docMk/>
              <pc:sldMasterMk cId="2437624626" sldId="2147483648"/>
              <pc:sldLayoutMk cId="1961845752" sldId="2147483657"/>
              <ac:picMk id="32" creationId="{1E9163F9-0611-41D6-A443-EA71BA93CADB}"/>
            </ac:picMkLst>
          </pc:picChg>
        </pc:sldLayoutChg>
        <pc:sldLayoutChg chg="delSp mod">
          <pc:chgData name="张 鑫" userId="2f2870ad27165835" providerId="LiveId" clId="{5DA421FB-65D3-47F2-A50C-AF87461B1977}" dt="2022-05-16T12:10:17.487" v="5" actId="478"/>
          <pc:sldLayoutMkLst>
            <pc:docMk/>
            <pc:sldMasterMk cId="2437624626" sldId="2147483648"/>
            <pc:sldLayoutMk cId="861893124" sldId="2147483664"/>
          </pc:sldLayoutMkLst>
          <pc:picChg chg="del">
            <ac:chgData name="张 鑫" userId="2f2870ad27165835" providerId="LiveId" clId="{5DA421FB-65D3-47F2-A50C-AF87461B1977}" dt="2022-05-16T12:10:17.487" v="5" actId="478"/>
            <ac:picMkLst>
              <pc:docMk/>
              <pc:sldMasterMk cId="2437624626" sldId="2147483648"/>
              <pc:sldLayoutMk cId="861893124" sldId="2147483664"/>
              <ac:picMk id="14" creationId="{CC8AC1FB-CF9F-4A0A-9E4D-813C8CC67470}"/>
            </ac:picMkLst>
          </pc:picChg>
        </pc:sldLayoutChg>
        <pc:sldLayoutChg chg="delSp mod">
          <pc:chgData name="张 鑫" userId="2f2870ad27165835" providerId="LiveId" clId="{5DA421FB-65D3-47F2-A50C-AF87461B1977}" dt="2022-05-16T12:10:18.837" v="6" actId="478"/>
          <pc:sldLayoutMkLst>
            <pc:docMk/>
            <pc:sldMasterMk cId="2437624626" sldId="2147483648"/>
            <pc:sldLayoutMk cId="3529531749" sldId="2147483665"/>
          </pc:sldLayoutMkLst>
          <pc:picChg chg="del">
            <ac:chgData name="张 鑫" userId="2f2870ad27165835" providerId="LiveId" clId="{5DA421FB-65D3-47F2-A50C-AF87461B1977}" dt="2022-05-16T12:10:18.837" v="6" actId="478"/>
            <ac:picMkLst>
              <pc:docMk/>
              <pc:sldMasterMk cId="2437624626" sldId="2147483648"/>
              <pc:sldLayoutMk cId="3529531749" sldId="2147483665"/>
              <ac:picMk id="14" creationId="{CC8AC1FB-CF9F-4A0A-9E4D-813C8CC67470}"/>
            </ac:picMkLst>
          </pc:picChg>
        </pc:sldLayoutChg>
        <pc:sldLayoutChg chg="delSp mod">
          <pc:chgData name="张 鑫" userId="2f2870ad27165835" providerId="LiveId" clId="{5DA421FB-65D3-47F2-A50C-AF87461B1977}" dt="2022-05-16T12:10:21.525" v="7" actId="478"/>
          <pc:sldLayoutMkLst>
            <pc:docMk/>
            <pc:sldMasterMk cId="2437624626" sldId="2147483648"/>
            <pc:sldLayoutMk cId="1647272677" sldId="2147483666"/>
          </pc:sldLayoutMkLst>
          <pc:picChg chg="del">
            <ac:chgData name="张 鑫" userId="2f2870ad27165835" providerId="LiveId" clId="{5DA421FB-65D3-47F2-A50C-AF87461B1977}" dt="2022-05-16T12:10:21.525" v="7" actId="478"/>
            <ac:picMkLst>
              <pc:docMk/>
              <pc:sldMasterMk cId="2437624626" sldId="2147483648"/>
              <pc:sldLayoutMk cId="1647272677" sldId="2147483666"/>
              <ac:picMk id="14" creationId="{CC8AC1FB-CF9F-4A0A-9E4D-813C8CC67470}"/>
            </ac:picMkLst>
          </pc:picChg>
        </pc:sldLayoutChg>
        <pc:sldLayoutChg chg="delSp mod">
          <pc:chgData name="张 鑫" userId="2f2870ad27165835" providerId="LiveId" clId="{5DA421FB-65D3-47F2-A50C-AF87461B1977}" dt="2022-05-16T12:10:28.885" v="10" actId="478"/>
          <pc:sldLayoutMkLst>
            <pc:docMk/>
            <pc:sldMasterMk cId="2437624626" sldId="2147483648"/>
            <pc:sldLayoutMk cId="1314976943" sldId="2147483667"/>
          </pc:sldLayoutMkLst>
          <pc:picChg chg="del">
            <ac:chgData name="张 鑫" userId="2f2870ad27165835" providerId="LiveId" clId="{5DA421FB-65D3-47F2-A50C-AF87461B1977}" dt="2022-05-16T12:10:28.885" v="10" actId="478"/>
            <ac:picMkLst>
              <pc:docMk/>
              <pc:sldMasterMk cId="2437624626" sldId="2147483648"/>
              <pc:sldLayoutMk cId="1314976943" sldId="2147483667"/>
              <ac:picMk id="15" creationId="{BDB7E816-D51E-4648-B7DD-7421FB86C6B6}"/>
            </ac:picMkLst>
          </pc:picChg>
        </pc:sldLayoutChg>
        <pc:sldLayoutChg chg="delSp mod">
          <pc:chgData name="张 鑫" userId="2f2870ad27165835" providerId="LiveId" clId="{5DA421FB-65D3-47F2-A50C-AF87461B1977}" dt="2022-05-16T12:10:23.458" v="8" actId="478"/>
          <pc:sldLayoutMkLst>
            <pc:docMk/>
            <pc:sldMasterMk cId="2437624626" sldId="2147483648"/>
            <pc:sldLayoutMk cId="1144376410" sldId="2147483671"/>
          </pc:sldLayoutMkLst>
          <pc:picChg chg="del">
            <ac:chgData name="张 鑫" userId="2f2870ad27165835" providerId="LiveId" clId="{5DA421FB-65D3-47F2-A50C-AF87461B1977}" dt="2022-05-16T12:10:23.458" v="8" actId="478"/>
            <ac:picMkLst>
              <pc:docMk/>
              <pc:sldMasterMk cId="2437624626" sldId="2147483648"/>
              <pc:sldLayoutMk cId="1144376410" sldId="2147483671"/>
              <ac:picMk id="14" creationId="{CC8AC1FB-CF9F-4A0A-9E4D-813C8CC67470}"/>
            </ac:picMkLst>
          </pc:picChg>
        </pc:sldLayoutChg>
      </pc:sldMasterChg>
      <pc:sldMasterChg chg="delSldLayout modSldLayout">
        <pc:chgData name="张 鑫" userId="2f2870ad27165835" providerId="LiveId" clId="{5DA421FB-65D3-47F2-A50C-AF87461B1977}" dt="2022-05-16T13:23:46.802" v="248" actId="2696"/>
        <pc:sldMasterMkLst>
          <pc:docMk/>
          <pc:sldMasterMk cId="2180666619" sldId="2147483658"/>
        </pc:sldMasterMkLst>
        <pc:sldLayoutChg chg="del">
          <pc:chgData name="张 鑫" userId="2f2870ad27165835" providerId="LiveId" clId="{5DA421FB-65D3-47F2-A50C-AF87461B1977}" dt="2022-05-16T13:23:46.802" v="248" actId="2696"/>
          <pc:sldLayoutMkLst>
            <pc:docMk/>
            <pc:sldMasterMk cId="2180666619" sldId="2147483658"/>
            <pc:sldLayoutMk cId="4075986583" sldId="2147483659"/>
          </pc:sldLayoutMkLst>
        </pc:sldLayoutChg>
        <pc:sldLayoutChg chg="del">
          <pc:chgData name="张 鑫" userId="2f2870ad27165835" providerId="LiveId" clId="{5DA421FB-65D3-47F2-A50C-AF87461B1977}" dt="2022-05-16T12:11:01.557" v="20" actId="2696"/>
          <pc:sldLayoutMkLst>
            <pc:docMk/>
            <pc:sldMasterMk cId="2180666619" sldId="2147483658"/>
            <pc:sldLayoutMk cId="1285054103" sldId="2147483660"/>
          </pc:sldLayoutMkLst>
        </pc:sldLayoutChg>
        <pc:sldLayoutChg chg="del">
          <pc:chgData name="张 鑫" userId="2f2870ad27165835" providerId="LiveId" clId="{5DA421FB-65D3-47F2-A50C-AF87461B1977}" dt="2022-05-16T12:11:00.858" v="19" actId="2696"/>
          <pc:sldLayoutMkLst>
            <pc:docMk/>
            <pc:sldMasterMk cId="2180666619" sldId="2147483658"/>
            <pc:sldLayoutMk cId="2772571528" sldId="2147483661"/>
          </pc:sldLayoutMkLst>
        </pc:sldLayoutChg>
        <pc:sldLayoutChg chg="del">
          <pc:chgData name="张 鑫" userId="2f2870ad27165835" providerId="LiveId" clId="{5DA421FB-65D3-47F2-A50C-AF87461B1977}" dt="2022-05-16T12:10:59.268" v="18" actId="2696"/>
          <pc:sldLayoutMkLst>
            <pc:docMk/>
            <pc:sldMasterMk cId="2180666619" sldId="2147483658"/>
            <pc:sldLayoutMk cId="1988935014" sldId="2147483662"/>
          </pc:sldLayoutMkLst>
        </pc:sldLayoutChg>
        <pc:sldLayoutChg chg="del">
          <pc:chgData name="张 鑫" userId="2f2870ad27165835" providerId="LiveId" clId="{5DA421FB-65D3-47F2-A50C-AF87461B1977}" dt="2022-05-16T12:10:58.176" v="17" actId="2696"/>
          <pc:sldLayoutMkLst>
            <pc:docMk/>
            <pc:sldMasterMk cId="2180666619" sldId="2147483658"/>
            <pc:sldLayoutMk cId="1475129773" sldId="2147483663"/>
          </pc:sldLayoutMkLst>
        </pc:sldLayoutChg>
        <pc:sldLayoutChg chg="delSp modSp del mod">
          <pc:chgData name="张 鑫" userId="2f2870ad27165835" providerId="LiveId" clId="{5DA421FB-65D3-47F2-A50C-AF87461B1977}" dt="2022-05-16T12:11:13.609" v="23" actId="2696"/>
          <pc:sldLayoutMkLst>
            <pc:docMk/>
            <pc:sldMasterMk cId="2180666619" sldId="2147483658"/>
            <pc:sldLayoutMk cId="1139936486" sldId="2147483669"/>
          </pc:sldLayoutMkLst>
          <pc:grpChg chg="mod">
            <ac:chgData name="张 鑫" userId="2f2870ad27165835" providerId="LiveId" clId="{5DA421FB-65D3-47F2-A50C-AF87461B1977}" dt="2022-05-16T12:11:08.947" v="22" actId="1076"/>
            <ac:grpSpMkLst>
              <pc:docMk/>
              <pc:sldMasterMk cId="2180666619" sldId="2147483658"/>
              <pc:sldLayoutMk cId="1139936486" sldId="2147483669"/>
              <ac:grpSpMk id="69" creationId="{8A5E45DE-4870-4120-95FC-1C1F3C50C3A5}"/>
            </ac:grpSpMkLst>
          </pc:grpChg>
          <pc:picChg chg="del">
            <ac:chgData name="张 鑫" userId="2f2870ad27165835" providerId="LiveId" clId="{5DA421FB-65D3-47F2-A50C-AF87461B1977}" dt="2022-05-16T12:11:07.949" v="21" actId="478"/>
            <ac:picMkLst>
              <pc:docMk/>
              <pc:sldMasterMk cId="2180666619" sldId="2147483658"/>
              <pc:sldLayoutMk cId="1139936486" sldId="2147483669"/>
              <ac:picMk id="11" creationId="{C7D0266D-9078-4BC6-A964-214480128182}"/>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bg1"/>
            </a:solidFill>
            <a:ln w="6350">
              <a:solidFill>
                <a:schemeClr val="accent2"/>
              </a:solidFill>
            </a:ln>
          </c:spPr>
          <c:dPt>
            <c:idx val="0"/>
            <c:bubble3D val="0"/>
            <c:spPr>
              <a:solidFill>
                <a:schemeClr val="accent2"/>
              </a:solidFill>
              <a:ln w="6350">
                <a:solidFill>
                  <a:schemeClr val="accent1"/>
                </a:solidFill>
              </a:ln>
              <a:effectLst/>
            </c:spPr>
            <c:extLst>
              <c:ext xmlns:c16="http://schemas.microsoft.com/office/drawing/2014/chart" uri="{C3380CC4-5D6E-409C-BE32-E72D297353CC}">
                <c16:uniqueId val="{00000003-4918-4033-A2CF-A8C7C4E2C874}"/>
              </c:ext>
            </c:extLst>
          </c:dPt>
          <c:dPt>
            <c:idx val="1"/>
            <c:bubble3D val="0"/>
            <c:spPr>
              <a:solidFill>
                <a:schemeClr val="bg1"/>
              </a:solidFill>
              <a:ln w="6350">
                <a:solidFill>
                  <a:schemeClr val="accent2"/>
                </a:solidFill>
              </a:ln>
              <a:effectLst/>
            </c:spPr>
            <c:extLst>
              <c:ext xmlns:c16="http://schemas.microsoft.com/office/drawing/2014/chart" uri="{C3380CC4-5D6E-409C-BE32-E72D297353CC}">
                <c16:uniqueId val="{00000002-4918-4033-A2CF-A8C7C4E2C874}"/>
              </c:ext>
            </c:extLst>
          </c:dPt>
          <c:cat>
            <c:strRef>
              <c:f>Sheet1!$A$2:$A$3</c:f>
              <c:strCache>
                <c:ptCount val="2"/>
                <c:pt idx="0">
                  <c:v>第一季度</c:v>
                </c:pt>
                <c:pt idx="1">
                  <c:v>第二季度</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0-4918-4033-A2CF-A8C7C4E2C874}"/>
            </c:ext>
          </c:extLst>
        </c:ser>
        <c:dLbls>
          <c:showLegendKey val="0"/>
          <c:showVal val="0"/>
          <c:showCatName val="0"/>
          <c:showSerName val="0"/>
          <c:showPercent val="0"/>
          <c:showBubbleSize val="0"/>
          <c:showLeaderLines val="1"/>
        </c:dLbls>
        <c:firstSliceAng val="0"/>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000814"/>
            </a:solidFill>
            <a:ln w="6350">
              <a:solidFill>
                <a:schemeClr val="accent2"/>
              </a:solidFill>
            </a:ln>
          </c:spPr>
          <c:dPt>
            <c:idx val="0"/>
            <c:bubble3D val="0"/>
            <c:spPr>
              <a:solidFill>
                <a:schemeClr val="accent2"/>
              </a:solidFill>
              <a:ln w="6350">
                <a:solidFill>
                  <a:schemeClr val="accent2"/>
                </a:solidFill>
              </a:ln>
              <a:effectLst/>
            </c:spPr>
            <c:extLst>
              <c:ext xmlns:c16="http://schemas.microsoft.com/office/drawing/2014/chart" uri="{C3380CC4-5D6E-409C-BE32-E72D297353CC}">
                <c16:uniqueId val="{00000001-86F6-4B11-A4CE-102182F47588}"/>
              </c:ext>
            </c:extLst>
          </c:dPt>
          <c:dPt>
            <c:idx val="1"/>
            <c:bubble3D val="0"/>
            <c:spPr>
              <a:solidFill>
                <a:schemeClr val="bg1"/>
              </a:solidFill>
              <a:ln w="6350">
                <a:solidFill>
                  <a:schemeClr val="accent2"/>
                </a:solidFill>
              </a:ln>
              <a:effectLst/>
            </c:spPr>
            <c:extLst>
              <c:ext xmlns:c16="http://schemas.microsoft.com/office/drawing/2014/chart" uri="{C3380CC4-5D6E-409C-BE32-E72D297353CC}">
                <c16:uniqueId val="{00000002-4918-4033-A2CF-A8C7C4E2C874}"/>
              </c:ext>
            </c:extLst>
          </c:dPt>
          <c:cat>
            <c:strRef>
              <c:f>Sheet1!$A$2:$A$3</c:f>
              <c:strCache>
                <c:ptCount val="2"/>
                <c:pt idx="0">
                  <c:v>第一季度</c:v>
                </c:pt>
                <c:pt idx="1">
                  <c:v>第二季度</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0-4918-4033-A2CF-A8C7C4E2C874}"/>
            </c:ext>
          </c:extLst>
        </c:ser>
        <c:dLbls>
          <c:showLegendKey val="0"/>
          <c:showVal val="0"/>
          <c:showCatName val="0"/>
          <c:showSerName val="0"/>
          <c:showPercent val="0"/>
          <c:showBubbleSize val="0"/>
          <c:showLeaderLines val="1"/>
        </c:dLbls>
        <c:firstSliceAng val="0"/>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系列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5577</c:v>
                </c:pt>
                <c:pt idx="1">
                  <c:v>6033</c:v>
                </c:pt>
                <c:pt idx="2">
                  <c:v>6800</c:v>
                </c:pt>
                <c:pt idx="3">
                  <c:v>7053</c:v>
                </c:pt>
                <c:pt idx="4">
                  <c:v>7200</c:v>
                </c:pt>
                <c:pt idx="5">
                  <c:v>7761</c:v>
                </c:pt>
                <c:pt idx="6">
                  <c:v>7800</c:v>
                </c:pt>
                <c:pt idx="7">
                  <c:v>8800</c:v>
                </c:pt>
              </c:numCache>
            </c:numRef>
          </c:val>
          <c:smooth val="0"/>
          <c:extLst>
            <c:ext xmlns:c16="http://schemas.microsoft.com/office/drawing/2014/chart" uri="{C3380CC4-5D6E-409C-BE32-E72D297353CC}">
              <c16:uniqueId val="{00000000-263D-4DA4-BDED-CAA4CBF70405}"/>
            </c:ext>
          </c:extLst>
        </c:ser>
        <c:dLbls>
          <c:showLegendKey val="0"/>
          <c:showVal val="0"/>
          <c:showCatName val="0"/>
          <c:showSerName val="0"/>
          <c:showPercent val="0"/>
          <c:showBubbleSize val="0"/>
        </c:dLbls>
        <c:marker val="1"/>
        <c:smooth val="0"/>
        <c:axId val="551612784"/>
        <c:axId val="143872239"/>
      </c:lineChart>
      <c:catAx>
        <c:axId val="5516127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43872239"/>
        <c:crosses val="autoZero"/>
        <c:auto val="1"/>
        <c:lblAlgn val="ctr"/>
        <c:lblOffset val="100"/>
        <c:noMultiLvlLbl val="0"/>
      </c:catAx>
      <c:valAx>
        <c:axId val="143872239"/>
        <c:scaling>
          <c:orientation val="minMax"/>
          <c:min val="5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51612784"/>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6941437007874E-2"/>
          <c:y val="0.26557160069224944"/>
          <c:w val="0.94583058562992128"/>
          <c:h val="0.64151975949491757"/>
        </c:manualLayout>
      </c:layout>
      <c:barChart>
        <c:barDir val="col"/>
        <c:grouping val="clustered"/>
        <c:varyColors val="0"/>
        <c:ser>
          <c:idx val="0"/>
          <c:order val="0"/>
          <c:tx>
            <c:strRef>
              <c:f>Sheet1!$B$1</c:f>
              <c:strCache>
                <c:ptCount val="1"/>
                <c:pt idx="0">
                  <c:v>设备投入</c:v>
                </c:pt>
              </c:strCache>
            </c:strRef>
          </c:tx>
          <c:spPr>
            <a:solidFill>
              <a:schemeClr val="accent1"/>
            </a:solidFill>
            <a:ln>
              <a:noFill/>
            </a:ln>
            <a:effectLst/>
          </c:spPr>
          <c:invertIfNegative val="0"/>
          <c:cat>
            <c:numRef>
              <c:f>Sheet1!$A$2:$A$6</c:f>
              <c:numCache>
                <c:formatCode>General</c:formatCode>
                <c:ptCount val="5"/>
                <c:pt idx="0">
                  <c:v>2022</c:v>
                </c:pt>
                <c:pt idx="1">
                  <c:v>2023</c:v>
                </c:pt>
                <c:pt idx="2">
                  <c:v>2024</c:v>
                </c:pt>
                <c:pt idx="3">
                  <c:v>2025</c:v>
                </c:pt>
                <c:pt idx="4">
                  <c:v>2026</c:v>
                </c:pt>
              </c:numCache>
            </c:numRef>
          </c:cat>
          <c:val>
            <c:numRef>
              <c:f>Sheet1!$B$2:$B$6</c:f>
              <c:numCache>
                <c:formatCode>General</c:formatCode>
                <c:ptCount val="5"/>
                <c:pt idx="0">
                  <c:v>1.3</c:v>
                </c:pt>
                <c:pt idx="1">
                  <c:v>2.5</c:v>
                </c:pt>
                <c:pt idx="2">
                  <c:v>3.5</c:v>
                </c:pt>
                <c:pt idx="3">
                  <c:v>4.5</c:v>
                </c:pt>
                <c:pt idx="4">
                  <c:v>5</c:v>
                </c:pt>
              </c:numCache>
            </c:numRef>
          </c:val>
          <c:extLst>
            <c:ext xmlns:c16="http://schemas.microsoft.com/office/drawing/2014/chart" uri="{C3380CC4-5D6E-409C-BE32-E72D297353CC}">
              <c16:uniqueId val="{00000000-8FE1-4446-8753-C98B4FEF236C}"/>
            </c:ext>
          </c:extLst>
        </c:ser>
        <c:ser>
          <c:idx val="1"/>
          <c:order val="1"/>
          <c:tx>
            <c:strRef>
              <c:f>Sheet1!$C$1</c:f>
              <c:strCache>
                <c:ptCount val="1"/>
                <c:pt idx="0">
                  <c:v>研发投入</c:v>
                </c:pt>
              </c:strCache>
            </c:strRef>
          </c:tx>
          <c:spPr>
            <a:solidFill>
              <a:schemeClr val="tx1"/>
            </a:solidFill>
            <a:ln>
              <a:noFill/>
            </a:ln>
            <a:effectLst/>
          </c:spPr>
          <c:invertIfNegative val="0"/>
          <c:cat>
            <c:numRef>
              <c:f>Sheet1!$A$2:$A$6</c:f>
              <c:numCache>
                <c:formatCode>General</c:formatCode>
                <c:ptCount val="5"/>
                <c:pt idx="0">
                  <c:v>2022</c:v>
                </c:pt>
                <c:pt idx="1">
                  <c:v>2023</c:v>
                </c:pt>
                <c:pt idx="2">
                  <c:v>2024</c:v>
                </c:pt>
                <c:pt idx="3">
                  <c:v>2025</c:v>
                </c:pt>
                <c:pt idx="4">
                  <c:v>2026</c:v>
                </c:pt>
              </c:numCache>
            </c:numRef>
          </c:cat>
          <c:val>
            <c:numRef>
              <c:f>Sheet1!$C$2:$C$6</c:f>
              <c:numCache>
                <c:formatCode>General</c:formatCode>
                <c:ptCount val="5"/>
                <c:pt idx="0">
                  <c:v>2.4</c:v>
                </c:pt>
                <c:pt idx="1">
                  <c:v>3</c:v>
                </c:pt>
                <c:pt idx="2">
                  <c:v>3.8</c:v>
                </c:pt>
                <c:pt idx="3">
                  <c:v>4.8</c:v>
                </c:pt>
                <c:pt idx="4">
                  <c:v>7</c:v>
                </c:pt>
              </c:numCache>
            </c:numRef>
          </c:val>
          <c:extLst>
            <c:ext xmlns:c16="http://schemas.microsoft.com/office/drawing/2014/chart" uri="{C3380CC4-5D6E-409C-BE32-E72D297353CC}">
              <c16:uniqueId val="{00000001-8FE1-4446-8753-C98B4FEF236C}"/>
            </c:ext>
          </c:extLst>
        </c:ser>
        <c:dLbls>
          <c:showLegendKey val="0"/>
          <c:showVal val="0"/>
          <c:showCatName val="0"/>
          <c:showSerName val="0"/>
          <c:showPercent val="0"/>
          <c:showBubbleSize val="0"/>
        </c:dLbls>
        <c:gapWidth val="219"/>
        <c:overlap val="-27"/>
        <c:axId val="1159422223"/>
        <c:axId val="1124527087"/>
      </c:barChart>
      <c:lineChart>
        <c:grouping val="standard"/>
        <c:varyColors val="0"/>
        <c:ser>
          <c:idx val="2"/>
          <c:order val="2"/>
          <c:tx>
            <c:strRef>
              <c:f>Sheet1!$D$1</c:f>
              <c:strCache>
                <c:ptCount val="1"/>
                <c:pt idx="0">
                  <c:v>利润</c:v>
                </c:pt>
              </c:strCache>
            </c:strRef>
          </c:tx>
          <c:spPr>
            <a:ln w="28575" cap="rnd">
              <a:solidFill>
                <a:schemeClr val="accent1"/>
              </a:solidFill>
              <a:round/>
            </a:ln>
            <a:effectLst/>
          </c:spPr>
          <c:marker>
            <c:symbol val="circle"/>
            <c:size val="8"/>
            <c:spPr>
              <a:solidFill>
                <a:schemeClr val="accent1"/>
              </a:solidFill>
              <a:ln w="9525">
                <a:solidFill>
                  <a:schemeClr val="accent3"/>
                </a:solidFill>
              </a:ln>
              <a:effectLst/>
            </c:spPr>
          </c:marker>
          <c:cat>
            <c:numRef>
              <c:f>Sheet1!$A$2:$A$6</c:f>
              <c:numCache>
                <c:formatCode>General</c:formatCode>
                <c:ptCount val="5"/>
                <c:pt idx="0">
                  <c:v>2022</c:v>
                </c:pt>
                <c:pt idx="1">
                  <c:v>2023</c:v>
                </c:pt>
                <c:pt idx="2">
                  <c:v>2024</c:v>
                </c:pt>
                <c:pt idx="3">
                  <c:v>2025</c:v>
                </c:pt>
                <c:pt idx="4">
                  <c:v>2026</c:v>
                </c:pt>
              </c:numCache>
            </c:numRef>
          </c:cat>
          <c:val>
            <c:numRef>
              <c:f>Sheet1!$D$2:$D$6</c:f>
              <c:numCache>
                <c:formatCode>General</c:formatCode>
                <c:ptCount val="5"/>
                <c:pt idx="0">
                  <c:v>2</c:v>
                </c:pt>
                <c:pt idx="1">
                  <c:v>2</c:v>
                </c:pt>
                <c:pt idx="2">
                  <c:v>3</c:v>
                </c:pt>
                <c:pt idx="3">
                  <c:v>5</c:v>
                </c:pt>
                <c:pt idx="4">
                  <c:v>7</c:v>
                </c:pt>
              </c:numCache>
            </c:numRef>
          </c:val>
          <c:smooth val="0"/>
          <c:extLst>
            <c:ext xmlns:c16="http://schemas.microsoft.com/office/drawing/2014/chart" uri="{C3380CC4-5D6E-409C-BE32-E72D297353CC}">
              <c16:uniqueId val="{00000002-8FE1-4446-8753-C98B4FEF236C}"/>
            </c:ext>
          </c:extLst>
        </c:ser>
        <c:dLbls>
          <c:showLegendKey val="0"/>
          <c:showVal val="0"/>
          <c:showCatName val="0"/>
          <c:showSerName val="0"/>
          <c:showPercent val="0"/>
          <c:showBubbleSize val="0"/>
        </c:dLbls>
        <c:marker val="1"/>
        <c:smooth val="0"/>
        <c:axId val="1159422223"/>
        <c:axId val="1124527087"/>
      </c:lineChart>
      <c:catAx>
        <c:axId val="115942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微软雅黑 Light" panose="020B0502040204020203" pitchFamily="34" charset="-122"/>
                <a:ea typeface="微软雅黑 Light" panose="020B0502040204020203" pitchFamily="34" charset="-122"/>
                <a:cs typeface="+mn-cs"/>
              </a:defRPr>
            </a:pPr>
            <a:endParaRPr lang="zh-CN"/>
          </a:p>
        </c:txPr>
        <c:crossAx val="1124527087"/>
        <c:crosses val="autoZero"/>
        <c:auto val="1"/>
        <c:lblAlgn val="ctr"/>
        <c:lblOffset val="100"/>
        <c:noMultiLvlLbl val="0"/>
      </c:catAx>
      <c:valAx>
        <c:axId val="11245270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159422223"/>
        <c:crosses val="autoZero"/>
        <c:crossBetween val="between"/>
      </c:valAx>
      <c:spPr>
        <a:noFill/>
        <a:ln>
          <a:noFill/>
        </a:ln>
        <a:effectLst/>
      </c:spPr>
    </c:plotArea>
    <c:legend>
      <c:legendPos val="t"/>
      <c:layout>
        <c:manualLayout>
          <c:xMode val="edge"/>
          <c:yMode val="edge"/>
          <c:x val="0.33112807578740155"/>
          <c:y val="0.1379364480278519"/>
          <c:w val="0.3189937253937008"/>
          <c:h val="6.839043588600576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2000" b="1" i="0" u="none" strike="noStrike" kern="1200" spc="0" baseline="0">
                <a:solidFill>
                  <a:schemeClr val="tx1">
                    <a:lumMod val="75000"/>
                    <a:lumOff val="25000"/>
                  </a:schemeClr>
                </a:solidFill>
                <a:latin typeface="+mn-ea"/>
                <a:ea typeface="+mn-ea"/>
                <a:cs typeface="+mn-cs"/>
              </a:defRPr>
            </a:pPr>
            <a:r>
              <a:rPr lang="zh-CN" altLang="en-US" sz="2000" b="1" dirty="0"/>
              <a:t>未来各部门预计劳动力成本</a:t>
            </a:r>
            <a:endParaRPr lang="zh-CN" sz="2000" b="1" dirty="0"/>
          </a:p>
        </c:rich>
      </c:tx>
      <c:layout>
        <c:manualLayout>
          <c:xMode val="edge"/>
          <c:yMode val="edge"/>
          <c:x val="0.22492985742387855"/>
          <c:y val="1.602136602638779E-2"/>
        </c:manualLayout>
      </c:layout>
      <c:overlay val="0"/>
      <c:spPr>
        <a:noFill/>
        <a:ln>
          <a:noFill/>
        </a:ln>
        <a:effectLst/>
      </c:spPr>
      <c:txPr>
        <a:bodyPr rot="0" spcFirstLastPara="1" vertOverflow="ellipsis" vert="horz" wrap="square" anchor="ctr" anchorCtr="1"/>
        <a:lstStyle/>
        <a:p>
          <a:pPr algn="ctr" rtl="0">
            <a:defRPr sz="2000" b="1" i="0" u="none" strike="noStrike" kern="1200" spc="0" baseline="0">
              <a:solidFill>
                <a:schemeClr val="tx1">
                  <a:lumMod val="75000"/>
                  <a:lumOff val="25000"/>
                </a:schemeClr>
              </a:solidFill>
              <a:latin typeface="+mn-ea"/>
              <a:ea typeface="+mn-ea"/>
              <a:cs typeface="+mn-cs"/>
            </a:defRPr>
          </a:pPr>
          <a:endParaRPr lang="zh-CN"/>
        </a:p>
      </c:txPr>
    </c:title>
    <c:autoTitleDeleted val="0"/>
    <c:plotArea>
      <c:layout>
        <c:manualLayout>
          <c:layoutTarget val="inner"/>
          <c:xMode val="edge"/>
          <c:yMode val="edge"/>
          <c:x val="1.888701535945627E-2"/>
          <c:y val="0.19723424561226455"/>
          <c:w val="0.9182768735881951"/>
          <c:h val="0.79646089404855547"/>
        </c:manualLayout>
      </c:layout>
      <c:barChart>
        <c:barDir val="bar"/>
        <c:grouping val="clustered"/>
        <c:varyColors val="0"/>
        <c:ser>
          <c:idx val="0"/>
          <c:order val="0"/>
          <c:tx>
            <c:strRef>
              <c:f>Sheet1!$B$1</c:f>
              <c:strCache>
                <c:ptCount val="1"/>
                <c:pt idx="0">
                  <c:v>第一年</c:v>
                </c:pt>
              </c:strCache>
            </c:strRef>
          </c:tx>
          <c:spPr>
            <a:solidFill>
              <a:srgbClr val="000814">
                <a:alpha val="49000"/>
              </a:srgb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ea"/>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研发部</c:v>
                </c:pt>
                <c:pt idx="1">
                  <c:v>市场部</c:v>
                </c:pt>
                <c:pt idx="2">
                  <c:v>运营部</c:v>
                </c:pt>
                <c:pt idx="3">
                  <c:v>生产部</c:v>
                </c:pt>
              </c:strCache>
            </c:strRef>
          </c:cat>
          <c:val>
            <c:numRef>
              <c:f>Sheet1!$B$2:$B$5</c:f>
              <c:numCache>
                <c:formatCode>General</c:formatCode>
                <c:ptCount val="4"/>
                <c:pt idx="0">
                  <c:v>86400</c:v>
                </c:pt>
                <c:pt idx="1">
                  <c:v>72000</c:v>
                </c:pt>
                <c:pt idx="2">
                  <c:v>561600</c:v>
                </c:pt>
                <c:pt idx="3">
                  <c:v>648000</c:v>
                </c:pt>
              </c:numCache>
            </c:numRef>
          </c:val>
          <c:extLst>
            <c:ext xmlns:c16="http://schemas.microsoft.com/office/drawing/2014/chart" uri="{C3380CC4-5D6E-409C-BE32-E72D297353CC}">
              <c16:uniqueId val="{00000000-FE2D-409E-9652-A580865FF7F5}"/>
            </c:ext>
          </c:extLst>
        </c:ser>
        <c:ser>
          <c:idx val="1"/>
          <c:order val="1"/>
          <c:tx>
            <c:strRef>
              <c:f>Sheet1!$C$1</c:f>
              <c:strCache>
                <c:ptCount val="1"/>
                <c:pt idx="0">
                  <c:v>第二年</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ea"/>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研发部</c:v>
                </c:pt>
                <c:pt idx="1">
                  <c:v>市场部</c:v>
                </c:pt>
                <c:pt idx="2">
                  <c:v>运营部</c:v>
                </c:pt>
                <c:pt idx="3">
                  <c:v>生产部</c:v>
                </c:pt>
              </c:strCache>
            </c:strRef>
          </c:cat>
          <c:val>
            <c:numRef>
              <c:f>Sheet1!$C$2:$C$5</c:f>
              <c:numCache>
                <c:formatCode>General</c:formatCode>
                <c:ptCount val="4"/>
                <c:pt idx="0">
                  <c:v>207360</c:v>
                </c:pt>
                <c:pt idx="1">
                  <c:v>201600</c:v>
                </c:pt>
                <c:pt idx="2">
                  <c:v>751600</c:v>
                </c:pt>
                <c:pt idx="3">
                  <c:v>933120</c:v>
                </c:pt>
              </c:numCache>
            </c:numRef>
          </c:val>
          <c:extLst>
            <c:ext xmlns:c16="http://schemas.microsoft.com/office/drawing/2014/chart" uri="{C3380CC4-5D6E-409C-BE32-E72D297353CC}">
              <c16:uniqueId val="{00000001-FE2D-409E-9652-A580865FF7F5}"/>
            </c:ext>
          </c:extLst>
        </c:ser>
        <c:ser>
          <c:idx val="2"/>
          <c:order val="2"/>
          <c:tx>
            <c:strRef>
              <c:f>Sheet1!$D$1</c:f>
              <c:strCache>
                <c:ptCount val="1"/>
                <c:pt idx="0">
                  <c:v>第三年</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ea"/>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研发部</c:v>
                </c:pt>
                <c:pt idx="1">
                  <c:v>市场部</c:v>
                </c:pt>
                <c:pt idx="2">
                  <c:v>运营部</c:v>
                </c:pt>
                <c:pt idx="3">
                  <c:v>生产部</c:v>
                </c:pt>
              </c:strCache>
            </c:strRef>
          </c:cat>
          <c:val>
            <c:numRef>
              <c:f>Sheet1!$D$2:$D$5</c:f>
              <c:numCache>
                <c:formatCode>General</c:formatCode>
                <c:ptCount val="4"/>
                <c:pt idx="0">
                  <c:v>288000</c:v>
                </c:pt>
                <c:pt idx="1">
                  <c:v>218000</c:v>
                </c:pt>
                <c:pt idx="2">
                  <c:v>806888</c:v>
                </c:pt>
                <c:pt idx="3">
                  <c:v>1013120</c:v>
                </c:pt>
              </c:numCache>
            </c:numRef>
          </c:val>
          <c:extLst>
            <c:ext xmlns:c16="http://schemas.microsoft.com/office/drawing/2014/chart" uri="{C3380CC4-5D6E-409C-BE32-E72D297353CC}">
              <c16:uniqueId val="{00000001-A8EC-480B-AC90-92216F1982D3}"/>
            </c:ext>
          </c:extLst>
        </c:ser>
        <c:dLbls>
          <c:showLegendKey val="0"/>
          <c:showVal val="0"/>
          <c:showCatName val="0"/>
          <c:showSerName val="0"/>
          <c:showPercent val="0"/>
          <c:showBubbleSize val="0"/>
        </c:dLbls>
        <c:gapWidth val="219"/>
        <c:axId val="552476384"/>
        <c:axId val="126795120"/>
      </c:barChart>
      <c:catAx>
        <c:axId val="552476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ea"/>
                <a:ea typeface="+mn-ea"/>
                <a:cs typeface="+mn-cs"/>
              </a:defRPr>
            </a:pPr>
            <a:endParaRPr lang="zh-CN"/>
          </a:p>
        </c:txPr>
        <c:crossAx val="126795120"/>
        <c:crosses val="autoZero"/>
        <c:auto val="1"/>
        <c:lblAlgn val="ctr"/>
        <c:lblOffset val="100"/>
        <c:noMultiLvlLbl val="0"/>
      </c:catAx>
      <c:valAx>
        <c:axId val="126795120"/>
        <c:scaling>
          <c:orientation val="minMax"/>
        </c:scaling>
        <c:delete val="1"/>
        <c:axPos val="b"/>
        <c:numFmt formatCode="General" sourceLinked="1"/>
        <c:majorTickMark val="none"/>
        <c:minorTickMark val="none"/>
        <c:tickLblPos val="nextTo"/>
        <c:crossAx val="5524763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75000"/>
                    <a:lumOff val="25000"/>
                  </a:schemeClr>
                </a:solidFill>
                <a:latin typeface="+mn-ea"/>
                <a:ea typeface="+mn-ea"/>
                <a:cs typeface="+mn-cs"/>
              </a:defRPr>
            </a:pPr>
            <a:endParaRPr lang="zh-CN"/>
          </a:p>
        </c:txPr>
      </c:dTable>
      <c:spPr>
        <a:noFill/>
        <a:ln>
          <a:noFill/>
        </a:ln>
        <a:effectLst/>
      </c:spPr>
    </c:plotArea>
    <c:legend>
      <c:legendPos val="t"/>
      <c:layout>
        <c:manualLayout>
          <c:xMode val="edge"/>
          <c:yMode val="edge"/>
          <c:x val="0.34573582633257977"/>
          <c:y val="0.13345299847794476"/>
          <c:w val="0.3374036709845073"/>
          <c:h val="6.678532907591305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ea"/>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latin typeface="+mn-ea"/>
          <a:ea typeface="+mn-ea"/>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Sheet1!$A$2:$A$3</c:f>
              <c:strCache>
                <c:ptCount val="2"/>
                <c:pt idx="0">
                  <c:v>投入</c:v>
                </c:pt>
                <c:pt idx="1">
                  <c:v>利润</c:v>
                </c:pt>
              </c:strCache>
            </c:strRef>
          </c:cat>
          <c:val>
            <c:numRef>
              <c:f>Sheet1!$B$2:$B$3</c:f>
              <c:numCache>
                <c:formatCode>General</c:formatCode>
                <c:ptCount val="2"/>
                <c:pt idx="0">
                  <c:v>2.2999999999999998</c:v>
                </c:pt>
                <c:pt idx="1">
                  <c:v>2.5</c:v>
                </c:pt>
              </c:numCache>
            </c:numRef>
          </c:val>
          <c:extLst>
            <c:ext xmlns:c16="http://schemas.microsoft.com/office/drawing/2014/chart" uri="{C3380CC4-5D6E-409C-BE32-E72D297353CC}">
              <c16:uniqueId val="{00000000-DCAF-4E4E-8277-520A1CE6C7FD}"/>
            </c:ext>
          </c:extLst>
        </c:ser>
        <c:ser>
          <c:idx val="1"/>
          <c:order val="1"/>
          <c:tx>
            <c:strRef>
              <c:f>Sheet1!$C$1</c:f>
              <c:strCache>
                <c:ptCount val="1"/>
                <c:pt idx="0">
                  <c:v>系列 2</c:v>
                </c:pt>
              </c:strCache>
            </c:strRef>
          </c:tx>
          <c:spPr>
            <a:solidFill>
              <a:schemeClr val="accent2"/>
            </a:solidFill>
            <a:ln>
              <a:noFill/>
            </a:ln>
            <a:effectLst/>
          </c:spPr>
          <c:invertIfNegative val="0"/>
          <c:cat>
            <c:strRef>
              <c:f>Sheet1!$A$2:$A$3</c:f>
              <c:strCache>
                <c:ptCount val="2"/>
                <c:pt idx="0">
                  <c:v>投入</c:v>
                </c:pt>
                <c:pt idx="1">
                  <c:v>利润</c:v>
                </c:pt>
              </c:strCache>
            </c:strRef>
          </c:cat>
          <c:val>
            <c:numRef>
              <c:f>Sheet1!$C$2:$C$3</c:f>
              <c:numCache>
                <c:formatCode>General</c:formatCode>
                <c:ptCount val="2"/>
                <c:pt idx="0">
                  <c:v>5</c:v>
                </c:pt>
                <c:pt idx="1">
                  <c:v>8</c:v>
                </c:pt>
              </c:numCache>
            </c:numRef>
          </c:val>
          <c:extLst>
            <c:ext xmlns:c16="http://schemas.microsoft.com/office/drawing/2014/chart" uri="{C3380CC4-5D6E-409C-BE32-E72D297353CC}">
              <c16:uniqueId val="{00000001-DCAF-4E4E-8277-520A1CE6C7FD}"/>
            </c:ext>
          </c:extLst>
        </c:ser>
        <c:ser>
          <c:idx val="2"/>
          <c:order val="2"/>
          <c:tx>
            <c:strRef>
              <c:f>Sheet1!$D$1</c:f>
              <c:strCache>
                <c:ptCount val="1"/>
                <c:pt idx="0">
                  <c:v>系列 3</c:v>
                </c:pt>
              </c:strCache>
            </c:strRef>
          </c:tx>
          <c:spPr>
            <a:solidFill>
              <a:schemeClr val="accent3"/>
            </a:solidFill>
            <a:ln>
              <a:noFill/>
            </a:ln>
            <a:effectLst/>
          </c:spPr>
          <c:invertIfNegative val="0"/>
          <c:cat>
            <c:strRef>
              <c:f>Sheet1!$A$2:$A$3</c:f>
              <c:strCache>
                <c:ptCount val="2"/>
                <c:pt idx="0">
                  <c:v>投入</c:v>
                </c:pt>
                <c:pt idx="1">
                  <c:v>利润</c:v>
                </c:pt>
              </c:strCache>
            </c:strRef>
          </c:cat>
          <c:val>
            <c:numRef>
              <c:f>Sheet1!$D$2:$D$3</c:f>
              <c:numCache>
                <c:formatCode>General</c:formatCode>
                <c:ptCount val="2"/>
                <c:pt idx="0">
                  <c:v>7</c:v>
                </c:pt>
                <c:pt idx="1">
                  <c:v>11</c:v>
                </c:pt>
              </c:numCache>
            </c:numRef>
          </c:val>
          <c:extLst>
            <c:ext xmlns:c16="http://schemas.microsoft.com/office/drawing/2014/chart" uri="{C3380CC4-5D6E-409C-BE32-E72D297353CC}">
              <c16:uniqueId val="{00000002-DCAF-4E4E-8277-520A1CE6C7FD}"/>
            </c:ext>
          </c:extLst>
        </c:ser>
        <c:dLbls>
          <c:showLegendKey val="0"/>
          <c:showVal val="0"/>
          <c:showCatName val="0"/>
          <c:showSerName val="0"/>
          <c:showPercent val="0"/>
          <c:showBubbleSize val="0"/>
        </c:dLbls>
        <c:gapWidth val="219"/>
        <c:overlap val="-27"/>
        <c:axId val="2121651408"/>
        <c:axId val="214758991"/>
      </c:barChart>
      <c:catAx>
        <c:axId val="212165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微软雅黑 Light" panose="020B0502040204020203" pitchFamily="34" charset="-122"/>
                <a:ea typeface="微软雅黑 Light" panose="020B0502040204020203" pitchFamily="34" charset="-122"/>
                <a:cs typeface="+mn-cs"/>
              </a:defRPr>
            </a:pPr>
            <a:endParaRPr lang="zh-CN"/>
          </a:p>
        </c:txPr>
        <c:crossAx val="214758991"/>
        <c:crosses val="autoZero"/>
        <c:auto val="1"/>
        <c:lblAlgn val="ctr"/>
        <c:lblOffset val="100"/>
        <c:noMultiLvlLbl val="0"/>
      </c:catAx>
      <c:valAx>
        <c:axId val="214758991"/>
        <c:scaling>
          <c:orientation val="minMax"/>
        </c:scaling>
        <c:delete val="0"/>
        <c:axPos val="l"/>
        <c:majorGridlines>
          <c:spPr>
            <a:ln w="9525" cap="flat" cmpd="sng" algn="ctr">
              <a:solidFill>
                <a:schemeClr val="bg1">
                  <a:lumMod val="85000"/>
                  <a:alpha val="38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121651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4B-4081-963E-AD259F7EC4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14B-4081-963E-AD259F7EC4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14B-4081-963E-AD259F7EC483}"/>
              </c:ext>
            </c:extLst>
          </c:dPt>
          <c:cat>
            <c:strRef>
              <c:f>Sheet1!$A$2:$A$4</c:f>
              <c:strCache>
                <c:ptCount val="3"/>
                <c:pt idx="0">
                  <c:v>第一年</c:v>
                </c:pt>
                <c:pt idx="1">
                  <c:v>第二年</c:v>
                </c:pt>
                <c:pt idx="2">
                  <c:v>第三年</c:v>
                </c:pt>
              </c:strCache>
            </c:strRef>
          </c:cat>
          <c:val>
            <c:numRef>
              <c:f>Sheet1!$B$2:$B$4</c:f>
              <c:numCache>
                <c:formatCode>General</c:formatCode>
                <c:ptCount val="3"/>
                <c:pt idx="0">
                  <c:v>10</c:v>
                </c:pt>
                <c:pt idx="1">
                  <c:v>20</c:v>
                </c:pt>
                <c:pt idx="2">
                  <c:v>40</c:v>
                </c:pt>
              </c:numCache>
            </c:numRef>
          </c:val>
          <c:extLst>
            <c:ext xmlns:c16="http://schemas.microsoft.com/office/drawing/2014/chart" uri="{C3380CC4-5D6E-409C-BE32-E72D297353CC}">
              <c16:uniqueId val="{00000000-13AA-439C-BE51-E56A56AFE98D}"/>
            </c:ext>
          </c:extLst>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微软雅黑 Light" panose="020B0502040204020203" pitchFamily="34" charset="-122"/>
              <a:ea typeface="微软雅黑 Light" panose="020B0502040204020203"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F57E7BE-B5C1-46BE-8DB8-85915F2099D3}"/>
              </a:ext>
            </a:extLst>
          </p:cNvPr>
          <p:cNvPicPr>
            <a:picLocks noChangeAspect="1"/>
          </p:cNvPicPr>
          <p:nvPr userDrawn="1"/>
        </p:nvPicPr>
        <p:blipFill>
          <a:blip r:embed="rId2"/>
          <a:stretch>
            <a:fillRect/>
          </a:stretch>
        </p:blipFill>
        <p:spPr>
          <a:xfrm>
            <a:off x="15805" y="0"/>
            <a:ext cx="12160390" cy="6858000"/>
          </a:xfrm>
          <a:prstGeom prst="rect">
            <a:avLst/>
          </a:prstGeom>
        </p:spPr>
      </p:pic>
      <p:sp>
        <p:nvSpPr>
          <p:cNvPr id="7" name="矩形 6">
            <a:extLst>
              <a:ext uri="{FF2B5EF4-FFF2-40B4-BE49-F238E27FC236}">
                <a16:creationId xmlns:a16="http://schemas.microsoft.com/office/drawing/2014/main" id="{E59635C0-0946-4937-A678-C492C602054B}"/>
              </a:ext>
            </a:extLst>
          </p:cNvPr>
          <p:cNvSpPr/>
          <p:nvPr userDrawn="1"/>
        </p:nvSpPr>
        <p:spPr>
          <a:xfrm>
            <a:off x="0" y="-9068"/>
            <a:ext cx="12192000" cy="6876136"/>
          </a:xfrm>
          <a:prstGeom prst="rect">
            <a:avLst/>
          </a:prstGeom>
          <a:gradFill flip="none" rotWithShape="1">
            <a:gsLst>
              <a:gs pos="0">
                <a:schemeClr val="tx1">
                  <a:alpha val="96000"/>
                </a:schemeClr>
              </a:gs>
              <a:gs pos="100000">
                <a:schemeClr val="tx1">
                  <a:alpha val="61000"/>
                </a:schemeClr>
              </a:gs>
              <a:gs pos="62000">
                <a:schemeClr val="tx1">
                  <a:alpha val="52000"/>
                </a:schemeClr>
              </a:gs>
            </a:gsLst>
            <a:lin ang="0" scaled="0"/>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9B4BECA5-4B21-4374-9CC4-B6376EF08BB7}"/>
              </a:ext>
            </a:extLst>
          </p:cNvPr>
          <p:cNvSpPr txBox="1"/>
          <p:nvPr userDrawn="1"/>
        </p:nvSpPr>
        <p:spPr>
          <a:xfrm>
            <a:off x="697426" y="2274838"/>
            <a:ext cx="2257028" cy="677108"/>
          </a:xfrm>
          <a:prstGeom prst="rect">
            <a:avLst/>
          </a:prstGeom>
          <a:noFill/>
        </p:spPr>
        <p:txBody>
          <a:bodyPr wrap="none" lIns="0" tIns="0" rIns="0" bIns="0" rtlCol="0">
            <a:spAutoFit/>
          </a:bodyPr>
          <a:lstStyle/>
          <a:p>
            <a:r>
              <a:rPr lang="zh-CN" altLang="en-US" sz="4400" b="1" dirty="0">
                <a:solidFill>
                  <a:schemeClr val="bg1"/>
                </a:solidFill>
                <a:latin typeface="+mj-ea"/>
                <a:ea typeface="+mj-ea"/>
              </a:rPr>
              <a:t>金融行业</a:t>
            </a:r>
          </a:p>
        </p:txBody>
      </p:sp>
      <p:sp>
        <p:nvSpPr>
          <p:cNvPr id="9" name="矩形 8">
            <a:extLst>
              <a:ext uri="{FF2B5EF4-FFF2-40B4-BE49-F238E27FC236}">
                <a16:creationId xmlns:a16="http://schemas.microsoft.com/office/drawing/2014/main" id="{8959F5AD-8260-419A-9C70-274F2441A0C9}"/>
              </a:ext>
            </a:extLst>
          </p:cNvPr>
          <p:cNvSpPr/>
          <p:nvPr userDrawn="1"/>
        </p:nvSpPr>
        <p:spPr>
          <a:xfrm>
            <a:off x="697426" y="3044279"/>
            <a:ext cx="5078313" cy="677108"/>
          </a:xfrm>
          <a:prstGeom prst="rect">
            <a:avLst/>
          </a:prstGeom>
        </p:spPr>
        <p:txBody>
          <a:bodyPr wrap="none" lIns="0" tIns="0" rIns="0" bIns="0">
            <a:spAutoFit/>
          </a:bodyPr>
          <a:lstStyle/>
          <a:p>
            <a:r>
              <a:rPr lang="zh-CN" altLang="en-US" sz="4400" b="1" dirty="0">
                <a:solidFill>
                  <a:srgbClr val="FFC300"/>
                </a:solidFill>
                <a:effectLst>
                  <a:reflection blurRad="101600" stA="47000" endPos="49000" dist="12700" dir="5400000" sy="-100000" algn="bl" rotWithShape="0"/>
                </a:effectLst>
                <a:latin typeface="微软雅黑"/>
              </a:rPr>
              <a:t>商业计划书通用模板</a:t>
            </a:r>
            <a:endParaRPr lang="zh-CN" altLang="en-US" dirty="0">
              <a:solidFill>
                <a:srgbClr val="FFC300"/>
              </a:solidFill>
              <a:effectLst>
                <a:reflection blurRad="101600" stA="47000" endPos="49000" dist="12700" dir="5400000" sy="-100000" algn="bl" rotWithShape="0"/>
              </a:effectLst>
            </a:endParaRPr>
          </a:p>
        </p:txBody>
      </p:sp>
      <p:sp>
        <p:nvSpPr>
          <p:cNvPr id="11" name="文本框 10">
            <a:extLst>
              <a:ext uri="{FF2B5EF4-FFF2-40B4-BE49-F238E27FC236}">
                <a16:creationId xmlns:a16="http://schemas.microsoft.com/office/drawing/2014/main" id="{AD83E45C-C76F-437B-8337-482713CD4815}"/>
              </a:ext>
            </a:extLst>
          </p:cNvPr>
          <p:cNvSpPr txBox="1"/>
          <p:nvPr userDrawn="1"/>
        </p:nvSpPr>
        <p:spPr>
          <a:xfrm>
            <a:off x="3152321" y="2615038"/>
            <a:ext cx="2067874" cy="246221"/>
          </a:xfrm>
          <a:prstGeom prst="rect">
            <a:avLst/>
          </a:prstGeom>
          <a:noFill/>
        </p:spPr>
        <p:txBody>
          <a:bodyPr wrap="none" lIns="0" tIns="0" rIns="0" bIns="0" rtlCol="0">
            <a:spAutoFit/>
          </a:bodyPr>
          <a:lstStyle/>
          <a:p>
            <a:r>
              <a:rPr lang="en-US" altLang="zh-CN" sz="1600" dirty="0">
                <a:solidFill>
                  <a:srgbClr val="FFD60A"/>
                </a:solidFill>
                <a:latin typeface="微软雅黑 Light" panose="020B0502040204020203" pitchFamily="34" charset="-122"/>
                <a:ea typeface="微软雅黑 Light" panose="020B0502040204020203" pitchFamily="34" charset="-122"/>
                <a:cs typeface="Arial" panose="020B0604020202020204" pitchFamily="34" charset="0"/>
              </a:rPr>
              <a:t>FINANCIAL INDUSTRY</a:t>
            </a:r>
            <a:endParaRPr lang="zh-CN" altLang="en-US" sz="1600" dirty="0">
              <a:solidFill>
                <a:srgbClr val="FFD60A"/>
              </a:solidFill>
              <a:latin typeface="微软雅黑 Light" panose="020B0502040204020203" pitchFamily="34" charset="-122"/>
              <a:ea typeface="微软雅黑 Light" panose="020B0502040204020203" pitchFamily="34" charset="-122"/>
              <a:cs typeface="Arial" panose="020B0604020202020204" pitchFamily="34" charset="0"/>
            </a:endParaRPr>
          </a:p>
        </p:txBody>
      </p:sp>
      <p:cxnSp>
        <p:nvCxnSpPr>
          <p:cNvPr id="12" name="直接连接符 11">
            <a:extLst>
              <a:ext uri="{FF2B5EF4-FFF2-40B4-BE49-F238E27FC236}">
                <a16:creationId xmlns:a16="http://schemas.microsoft.com/office/drawing/2014/main" id="{0FFD629C-43F6-4ED4-ACCB-8E10D0EE1439}"/>
              </a:ext>
            </a:extLst>
          </p:cNvPr>
          <p:cNvCxnSpPr/>
          <p:nvPr userDrawn="1"/>
        </p:nvCxnSpPr>
        <p:spPr>
          <a:xfrm>
            <a:off x="697426" y="3931920"/>
            <a:ext cx="5156812" cy="0"/>
          </a:xfrm>
          <a:prstGeom prst="line">
            <a:avLst/>
          </a:prstGeom>
          <a:ln>
            <a:gradFill>
              <a:gsLst>
                <a:gs pos="0">
                  <a:srgbClr val="FFC300">
                    <a:alpha val="0"/>
                  </a:srgbClr>
                </a:gs>
                <a:gs pos="68000">
                  <a:srgbClr val="FFC300"/>
                </a:gs>
                <a:gs pos="39000">
                  <a:srgbClr val="FFC300"/>
                </a:gs>
                <a:gs pos="100000">
                  <a:srgbClr val="FFC300">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599287ED-4C81-40C4-A3FB-F04CA30FEC79}"/>
              </a:ext>
            </a:extLst>
          </p:cNvPr>
          <p:cNvSpPr txBox="1"/>
          <p:nvPr userDrawn="1"/>
        </p:nvSpPr>
        <p:spPr>
          <a:xfrm>
            <a:off x="1010966" y="4357390"/>
            <a:ext cx="2141355" cy="276999"/>
          </a:xfrm>
          <a:prstGeom prst="rect">
            <a:avLst/>
          </a:prstGeom>
          <a:noFill/>
        </p:spPr>
        <p:txBody>
          <a:bodyPr wrap="none" lIns="0" tIns="0" rIns="0" bIns="0" rtlCol="0">
            <a:spAutoFit/>
          </a:bodyPr>
          <a:lstStyle/>
          <a:p>
            <a:r>
              <a:rPr lang="zh-CN" altLang="en-US" dirty="0">
                <a:solidFill>
                  <a:schemeClr val="bg1"/>
                </a:solidFill>
                <a:latin typeface="+mn-ea"/>
              </a:rPr>
              <a:t>汇报人：</a:t>
            </a:r>
            <a:r>
              <a:rPr lang="en-US" altLang="zh-CN" dirty="0" err="1">
                <a:solidFill>
                  <a:schemeClr val="bg1"/>
                </a:solidFill>
                <a:latin typeface="+mn-ea"/>
              </a:rPr>
              <a:t>OfficePLUS</a:t>
            </a:r>
            <a:endParaRPr lang="zh-CN" altLang="en-US" dirty="0">
              <a:solidFill>
                <a:schemeClr val="bg1"/>
              </a:solidFill>
              <a:latin typeface="+mn-ea"/>
            </a:endParaRPr>
          </a:p>
        </p:txBody>
      </p:sp>
      <p:pic>
        <p:nvPicPr>
          <p:cNvPr id="14" name="图形 13" descr="用户">
            <a:extLst>
              <a:ext uri="{FF2B5EF4-FFF2-40B4-BE49-F238E27FC236}">
                <a16:creationId xmlns:a16="http://schemas.microsoft.com/office/drawing/2014/main" id="{08CE9226-C6F6-4A15-A118-C4E7A62E3D5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9758" y="4308380"/>
            <a:ext cx="375018" cy="375018"/>
          </a:xfrm>
          <a:prstGeom prst="rect">
            <a:avLst/>
          </a:prstGeom>
        </p:spPr>
      </p:pic>
    </p:spTree>
    <p:extLst>
      <p:ext uri="{BB962C8B-B14F-4D97-AF65-F5344CB8AC3E}">
        <p14:creationId xmlns:p14="http://schemas.microsoft.com/office/powerpoint/2010/main" val="1485414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696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fficePLUS">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38054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A11CACD-9D09-4326-9217-B1819C2CE6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954" r="-136"/>
          <a:stretch/>
        </p:blipFill>
        <p:spPr>
          <a:xfrm>
            <a:off x="0" y="0"/>
            <a:ext cx="12192000" cy="6858000"/>
          </a:xfrm>
          <a:prstGeom prst="rect">
            <a:avLst/>
          </a:prstGeom>
        </p:spPr>
      </p:pic>
      <p:sp>
        <p:nvSpPr>
          <p:cNvPr id="7" name="矩形 6">
            <a:extLst>
              <a:ext uri="{FF2B5EF4-FFF2-40B4-BE49-F238E27FC236}">
                <a16:creationId xmlns:a16="http://schemas.microsoft.com/office/drawing/2014/main" id="{21B36229-9610-4A33-86AD-E459EDFB3247}"/>
              </a:ext>
            </a:extLst>
          </p:cNvPr>
          <p:cNvSpPr/>
          <p:nvPr userDrawn="1"/>
        </p:nvSpPr>
        <p:spPr>
          <a:xfrm>
            <a:off x="0" y="0"/>
            <a:ext cx="12192000" cy="6858000"/>
          </a:xfrm>
          <a:prstGeom prst="rect">
            <a:avLst/>
          </a:prstGeom>
          <a:gradFill>
            <a:gsLst>
              <a:gs pos="0">
                <a:schemeClr val="tx1">
                  <a:alpha val="96000"/>
                </a:schemeClr>
              </a:gs>
              <a:gs pos="100000">
                <a:schemeClr val="tx1"/>
              </a:gs>
              <a:gs pos="23000">
                <a:schemeClr val="tx1">
                  <a:alpha val="52000"/>
                </a:schemeClr>
              </a:gs>
            </a:gsLst>
            <a:lin ang="2700000" scaled="0"/>
          </a:gra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EED4C94F-5D11-439D-8B38-1150D48CBA57}"/>
              </a:ext>
            </a:extLst>
          </p:cNvPr>
          <p:cNvSpPr txBox="1"/>
          <p:nvPr userDrawn="1"/>
        </p:nvSpPr>
        <p:spPr>
          <a:xfrm>
            <a:off x="716764" y="4199872"/>
            <a:ext cx="10822963" cy="2646878"/>
          </a:xfrm>
          <a:prstGeom prst="rect">
            <a:avLst/>
          </a:prstGeom>
          <a:noFill/>
        </p:spPr>
        <p:txBody>
          <a:bodyPr wrap="none" lIns="0" tIns="0" rIns="0" bIns="0" rtlCol="0">
            <a:spAutoFit/>
            <a:scene3d>
              <a:camera prst="perspectiveFront"/>
              <a:lightRig rig="threePt" dir="t"/>
            </a:scene3d>
            <a:sp3d extrusionH="254000"/>
          </a:bodyPr>
          <a:lstStyle/>
          <a:p>
            <a:r>
              <a:rPr lang="en-US" altLang="zh-CN" sz="16600" b="1" dirty="0">
                <a:gradFill>
                  <a:gsLst>
                    <a:gs pos="38000">
                      <a:srgbClr val="FFECAF">
                        <a:alpha val="10000"/>
                      </a:srgbClr>
                    </a:gs>
                    <a:gs pos="100000">
                      <a:srgbClr val="FFECAF">
                        <a:alpha val="0"/>
                      </a:srgbClr>
                    </a:gs>
                  </a:gsLst>
                  <a:lin ang="0" scaled="0"/>
                </a:gradFill>
                <a:effectLst>
                  <a:outerShdw blurRad="139700" dist="50800" dir="13500000" algn="br" rotWithShape="0">
                    <a:srgbClr val="FFC300">
                      <a:alpha val="15000"/>
                    </a:srgbClr>
                  </a:outerShdw>
                </a:effectLst>
                <a:latin typeface="+mn-ea"/>
              </a:rPr>
              <a:t>CONTENT</a:t>
            </a:r>
            <a:endParaRPr lang="zh-CN" altLang="en-US" sz="16600" b="1" dirty="0">
              <a:gradFill>
                <a:gsLst>
                  <a:gs pos="38000">
                    <a:srgbClr val="FFECAF">
                      <a:alpha val="10000"/>
                    </a:srgbClr>
                  </a:gs>
                  <a:gs pos="100000">
                    <a:srgbClr val="FFECAF">
                      <a:alpha val="0"/>
                    </a:srgbClr>
                  </a:gs>
                </a:gsLst>
                <a:lin ang="0" scaled="0"/>
              </a:gradFill>
              <a:effectLst>
                <a:outerShdw blurRad="139700" dist="50800" dir="13500000" algn="br" rotWithShape="0">
                  <a:srgbClr val="FFC300">
                    <a:alpha val="15000"/>
                  </a:srgbClr>
                </a:outerShdw>
              </a:effectLst>
              <a:latin typeface="+mn-ea"/>
            </a:endParaRPr>
          </a:p>
        </p:txBody>
      </p:sp>
      <p:cxnSp>
        <p:nvCxnSpPr>
          <p:cNvPr id="9" name="直接连接符 8">
            <a:extLst>
              <a:ext uri="{FF2B5EF4-FFF2-40B4-BE49-F238E27FC236}">
                <a16:creationId xmlns:a16="http://schemas.microsoft.com/office/drawing/2014/main" id="{6254A014-E516-41AD-86B9-9617D2FC3FEB}"/>
              </a:ext>
            </a:extLst>
          </p:cNvPr>
          <p:cNvCxnSpPr>
            <a:cxnSpLocks/>
          </p:cNvCxnSpPr>
          <p:nvPr userDrawn="1"/>
        </p:nvCxnSpPr>
        <p:spPr>
          <a:xfrm>
            <a:off x="6918960" y="508635"/>
            <a:ext cx="0" cy="5359600"/>
          </a:xfrm>
          <a:prstGeom prst="line">
            <a:avLst/>
          </a:prstGeom>
          <a:ln w="19050">
            <a:gradFill>
              <a:gsLst>
                <a:gs pos="0">
                  <a:srgbClr val="FFC300"/>
                </a:gs>
                <a:gs pos="100000">
                  <a:srgbClr val="FFC30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F4112CD9-F1C7-44D5-8AEA-C23555644D53}"/>
              </a:ext>
            </a:extLst>
          </p:cNvPr>
          <p:cNvSpPr/>
          <p:nvPr userDrawn="1"/>
        </p:nvSpPr>
        <p:spPr>
          <a:xfrm>
            <a:off x="6832150" y="839165"/>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9960AC4-F069-4531-97B9-EE510459795F}"/>
              </a:ext>
            </a:extLst>
          </p:cNvPr>
          <p:cNvSpPr/>
          <p:nvPr userDrawn="1"/>
        </p:nvSpPr>
        <p:spPr>
          <a:xfrm>
            <a:off x="6832150" y="1706013"/>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2745152F-1E37-4429-B88C-D146036F5511}"/>
              </a:ext>
            </a:extLst>
          </p:cNvPr>
          <p:cNvSpPr/>
          <p:nvPr userDrawn="1"/>
        </p:nvSpPr>
        <p:spPr>
          <a:xfrm>
            <a:off x="6832150" y="2572861"/>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01F3C07-7A36-4B98-AC44-4235F9A98C1D}"/>
              </a:ext>
            </a:extLst>
          </p:cNvPr>
          <p:cNvSpPr/>
          <p:nvPr userDrawn="1"/>
        </p:nvSpPr>
        <p:spPr>
          <a:xfrm>
            <a:off x="6832150" y="3439709"/>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3F819C4-6BEB-4A0E-A80B-EB67B4F85E9C}"/>
              </a:ext>
            </a:extLst>
          </p:cNvPr>
          <p:cNvSpPr/>
          <p:nvPr userDrawn="1"/>
        </p:nvSpPr>
        <p:spPr>
          <a:xfrm>
            <a:off x="6832150" y="4306556"/>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F0BB9490-0875-4ABE-8628-B6E263124789}"/>
              </a:ext>
            </a:extLst>
          </p:cNvPr>
          <p:cNvSpPr txBox="1"/>
          <p:nvPr userDrawn="1"/>
        </p:nvSpPr>
        <p:spPr>
          <a:xfrm>
            <a:off x="564364" y="326638"/>
            <a:ext cx="947652" cy="1754326"/>
          </a:xfrm>
          <a:prstGeom prst="rect">
            <a:avLst/>
          </a:prstGeom>
          <a:noFill/>
        </p:spPr>
        <p:txBody>
          <a:bodyPr wrap="square" rtlCol="0">
            <a:spAutoFit/>
          </a:bodyPr>
          <a:lstStyle/>
          <a:p>
            <a:r>
              <a:rPr lang="zh-CN" altLang="en-US" sz="5400" b="1" dirty="0">
                <a:gradFill>
                  <a:gsLst>
                    <a:gs pos="0">
                      <a:srgbClr val="FFC300"/>
                    </a:gs>
                    <a:gs pos="100000">
                      <a:srgbClr val="FFD60A"/>
                    </a:gs>
                  </a:gsLst>
                  <a:lin ang="2700000" scaled="0"/>
                </a:gradFill>
              </a:rPr>
              <a:t>目录</a:t>
            </a:r>
          </a:p>
        </p:txBody>
      </p:sp>
      <p:sp>
        <p:nvSpPr>
          <p:cNvPr id="19" name="文本框 18">
            <a:extLst>
              <a:ext uri="{FF2B5EF4-FFF2-40B4-BE49-F238E27FC236}">
                <a16:creationId xmlns:a16="http://schemas.microsoft.com/office/drawing/2014/main" id="{A9D14DEC-A5A4-41D9-B718-B41BA0541A5B}"/>
              </a:ext>
            </a:extLst>
          </p:cNvPr>
          <p:cNvSpPr txBox="1"/>
          <p:nvPr userDrawn="1"/>
        </p:nvSpPr>
        <p:spPr>
          <a:xfrm>
            <a:off x="1349906" y="954147"/>
            <a:ext cx="228600" cy="1600438"/>
          </a:xfrm>
          <a:prstGeom prst="rect">
            <a:avLst/>
          </a:prstGeom>
          <a:noFill/>
        </p:spPr>
        <p:txBody>
          <a:bodyPr wrap="square" rtlCol="0">
            <a:spAutoFit/>
          </a:bodyPr>
          <a:lstStyle/>
          <a:p>
            <a:r>
              <a:rPr lang="en-US" altLang="zh-CN" sz="1400" dirty="0">
                <a:solidFill>
                  <a:schemeClr val="bg1">
                    <a:alpha val="66000"/>
                  </a:schemeClr>
                </a:solidFill>
                <a:latin typeface="微软雅黑 Light" panose="020B0502040204020203" pitchFamily="34" charset="-122"/>
                <a:ea typeface="微软雅黑 Light" panose="020B0502040204020203" pitchFamily="34" charset="-122"/>
              </a:rPr>
              <a:t>CONTENT</a:t>
            </a:r>
            <a:endParaRPr lang="zh-CN" altLang="en-US" sz="1400" dirty="0">
              <a:solidFill>
                <a:schemeClr val="bg1">
                  <a:alpha val="66000"/>
                </a:schemeClr>
              </a:solidFill>
              <a:latin typeface="微软雅黑 Light" panose="020B0502040204020203" pitchFamily="34" charset="-122"/>
              <a:ea typeface="微软雅黑 Light" panose="020B0502040204020203" pitchFamily="34" charset="-122"/>
            </a:endParaRPr>
          </a:p>
        </p:txBody>
      </p:sp>
      <p:sp>
        <p:nvSpPr>
          <p:cNvPr id="34" name="文本占位符 33">
            <a:extLst>
              <a:ext uri="{FF2B5EF4-FFF2-40B4-BE49-F238E27FC236}">
                <a16:creationId xmlns:a16="http://schemas.microsoft.com/office/drawing/2014/main" id="{865D83A6-42FA-4866-B2F0-A857E12A2478}"/>
              </a:ext>
            </a:extLst>
          </p:cNvPr>
          <p:cNvSpPr>
            <a:spLocks noGrp="1"/>
          </p:cNvSpPr>
          <p:nvPr userDrawn="1">
            <p:ph type="body" sz="quarter" idx="10" hasCustomPrompt="1"/>
          </p:nvPr>
        </p:nvSpPr>
        <p:spPr>
          <a:xfrm>
            <a:off x="7146118" y="741134"/>
            <a:ext cx="2462213" cy="462667"/>
          </a:xfrm>
          <a:prstGeom prst="rect">
            <a:avLst/>
          </a:prstGeom>
        </p:spPr>
        <p:txBody>
          <a:bodyPr>
            <a:normAutofit/>
          </a:bodyPr>
          <a:lstStyle>
            <a:lvl1pPr marL="0" indent="0" algn="dist">
              <a:buNone/>
              <a:defRPr sz="2400">
                <a:solidFill>
                  <a:schemeClr val="bg1"/>
                </a:solidFill>
              </a:defRPr>
            </a:lvl1pPr>
          </a:lstStyle>
          <a:p>
            <a:pPr lvl="0"/>
            <a:r>
              <a:rPr lang="zh-CN" altLang="en-US" dirty="0"/>
              <a:t>此处编辑主标题</a:t>
            </a:r>
          </a:p>
        </p:txBody>
      </p:sp>
      <p:sp>
        <p:nvSpPr>
          <p:cNvPr id="35" name="文本占位符 33">
            <a:extLst>
              <a:ext uri="{FF2B5EF4-FFF2-40B4-BE49-F238E27FC236}">
                <a16:creationId xmlns:a16="http://schemas.microsoft.com/office/drawing/2014/main" id="{9FF93CA0-EBE0-4E83-86EB-70261A6DF245}"/>
              </a:ext>
            </a:extLst>
          </p:cNvPr>
          <p:cNvSpPr>
            <a:spLocks noGrp="1"/>
          </p:cNvSpPr>
          <p:nvPr>
            <p:ph type="body" sz="quarter" idx="11" hasCustomPrompt="1"/>
          </p:nvPr>
        </p:nvSpPr>
        <p:spPr>
          <a:xfrm>
            <a:off x="7146118" y="1216579"/>
            <a:ext cx="2462213" cy="191803"/>
          </a:xfrm>
          <a:prstGeom prst="rect">
            <a:avLst/>
          </a:prstGeom>
        </p:spPr>
        <p:txBody>
          <a:bodyPr>
            <a:normAutofit/>
          </a:bodyPr>
          <a:lstStyle>
            <a:lvl1pPr marL="0" indent="0" algn="l">
              <a:buNone/>
              <a:defRPr sz="1000">
                <a:solidFill>
                  <a:schemeClr val="bg1"/>
                </a:solidFill>
                <a:latin typeface="微软雅黑 Light" panose="020B0502040204020203" pitchFamily="34" charset="-122"/>
                <a:ea typeface="微软雅黑 Light" panose="020B0502040204020203" pitchFamily="34" charset="-122"/>
              </a:defRPr>
            </a:lvl1pPr>
          </a:lstStyle>
          <a:p>
            <a:pPr lvl="0"/>
            <a:r>
              <a:rPr lang="en-US" altLang="zh-CN" dirty="0"/>
              <a:t>PLEASE EDIT THE MAIN TITLE HERE</a:t>
            </a:r>
            <a:endParaRPr lang="zh-CN" altLang="en-US" dirty="0"/>
          </a:p>
        </p:txBody>
      </p:sp>
      <p:sp>
        <p:nvSpPr>
          <p:cNvPr id="36" name="文本占位符 33">
            <a:extLst>
              <a:ext uri="{FF2B5EF4-FFF2-40B4-BE49-F238E27FC236}">
                <a16:creationId xmlns:a16="http://schemas.microsoft.com/office/drawing/2014/main" id="{F6DE50E8-0195-45B3-BB70-75B1F9B51AE9}"/>
              </a:ext>
            </a:extLst>
          </p:cNvPr>
          <p:cNvSpPr>
            <a:spLocks noGrp="1"/>
          </p:cNvSpPr>
          <p:nvPr>
            <p:ph type="body" sz="quarter" idx="12" hasCustomPrompt="1"/>
          </p:nvPr>
        </p:nvSpPr>
        <p:spPr>
          <a:xfrm>
            <a:off x="7146118" y="1598674"/>
            <a:ext cx="2462213" cy="462667"/>
          </a:xfrm>
          <a:prstGeom prst="rect">
            <a:avLst/>
          </a:prstGeom>
        </p:spPr>
        <p:txBody>
          <a:bodyPr>
            <a:normAutofit/>
          </a:bodyPr>
          <a:lstStyle>
            <a:lvl1pPr marL="0" indent="0" algn="dist">
              <a:buNone/>
              <a:defRPr sz="2400">
                <a:solidFill>
                  <a:schemeClr val="bg1"/>
                </a:solidFill>
              </a:defRPr>
            </a:lvl1pPr>
          </a:lstStyle>
          <a:p>
            <a:pPr lvl="0"/>
            <a:r>
              <a:rPr lang="zh-CN" altLang="en-US" dirty="0"/>
              <a:t>此处编辑主标题</a:t>
            </a:r>
          </a:p>
        </p:txBody>
      </p:sp>
      <p:sp>
        <p:nvSpPr>
          <p:cNvPr id="37" name="文本占位符 33">
            <a:extLst>
              <a:ext uri="{FF2B5EF4-FFF2-40B4-BE49-F238E27FC236}">
                <a16:creationId xmlns:a16="http://schemas.microsoft.com/office/drawing/2014/main" id="{82CAE488-955C-41CD-B2DF-34B6208DE8A3}"/>
              </a:ext>
            </a:extLst>
          </p:cNvPr>
          <p:cNvSpPr>
            <a:spLocks noGrp="1"/>
          </p:cNvSpPr>
          <p:nvPr>
            <p:ph type="body" sz="quarter" idx="13" hasCustomPrompt="1"/>
          </p:nvPr>
        </p:nvSpPr>
        <p:spPr>
          <a:xfrm>
            <a:off x="7146118" y="2074119"/>
            <a:ext cx="2462213" cy="191803"/>
          </a:xfrm>
          <a:prstGeom prst="rect">
            <a:avLst/>
          </a:prstGeom>
        </p:spPr>
        <p:txBody>
          <a:bodyPr>
            <a:normAutofit/>
          </a:bodyPr>
          <a:lstStyle>
            <a:lvl1pPr marL="0" indent="0" algn="l">
              <a:buNone/>
              <a:defRPr sz="1000">
                <a:solidFill>
                  <a:schemeClr val="bg1"/>
                </a:solidFill>
                <a:latin typeface="微软雅黑 Light" panose="020B0502040204020203" pitchFamily="34" charset="-122"/>
                <a:ea typeface="微软雅黑 Light" panose="020B0502040204020203" pitchFamily="34" charset="-122"/>
              </a:defRPr>
            </a:lvl1pPr>
          </a:lstStyle>
          <a:p>
            <a:pPr lvl="0"/>
            <a:r>
              <a:rPr lang="en-US" altLang="zh-CN" dirty="0"/>
              <a:t>PLEASE EDIT THE MAIN TITLE HERE</a:t>
            </a:r>
            <a:endParaRPr lang="zh-CN" altLang="en-US" dirty="0"/>
          </a:p>
        </p:txBody>
      </p:sp>
      <p:sp>
        <p:nvSpPr>
          <p:cNvPr id="38" name="文本占位符 33">
            <a:extLst>
              <a:ext uri="{FF2B5EF4-FFF2-40B4-BE49-F238E27FC236}">
                <a16:creationId xmlns:a16="http://schemas.microsoft.com/office/drawing/2014/main" id="{AED7DC30-65D2-476F-AF25-2FBD1B76EE64}"/>
              </a:ext>
            </a:extLst>
          </p:cNvPr>
          <p:cNvSpPr>
            <a:spLocks noGrp="1"/>
          </p:cNvSpPr>
          <p:nvPr>
            <p:ph type="body" sz="quarter" idx="14" hasCustomPrompt="1"/>
          </p:nvPr>
        </p:nvSpPr>
        <p:spPr>
          <a:xfrm>
            <a:off x="7146118" y="2463358"/>
            <a:ext cx="2462213" cy="462667"/>
          </a:xfrm>
          <a:prstGeom prst="rect">
            <a:avLst/>
          </a:prstGeom>
        </p:spPr>
        <p:txBody>
          <a:bodyPr>
            <a:normAutofit/>
          </a:bodyPr>
          <a:lstStyle>
            <a:lvl1pPr marL="0" indent="0" algn="dist">
              <a:buNone/>
              <a:defRPr sz="2400">
                <a:solidFill>
                  <a:schemeClr val="bg1"/>
                </a:solidFill>
              </a:defRPr>
            </a:lvl1pPr>
          </a:lstStyle>
          <a:p>
            <a:pPr lvl="0"/>
            <a:r>
              <a:rPr lang="zh-CN" altLang="en-US" dirty="0"/>
              <a:t>此处编辑主标题</a:t>
            </a:r>
          </a:p>
        </p:txBody>
      </p:sp>
      <p:sp>
        <p:nvSpPr>
          <p:cNvPr id="39" name="文本占位符 33">
            <a:extLst>
              <a:ext uri="{FF2B5EF4-FFF2-40B4-BE49-F238E27FC236}">
                <a16:creationId xmlns:a16="http://schemas.microsoft.com/office/drawing/2014/main" id="{DE5BD1EE-4BD0-4B76-89CA-BC54FE14D623}"/>
              </a:ext>
            </a:extLst>
          </p:cNvPr>
          <p:cNvSpPr>
            <a:spLocks noGrp="1"/>
          </p:cNvSpPr>
          <p:nvPr>
            <p:ph type="body" sz="quarter" idx="15" hasCustomPrompt="1"/>
          </p:nvPr>
        </p:nvSpPr>
        <p:spPr>
          <a:xfrm>
            <a:off x="7146118" y="2938803"/>
            <a:ext cx="2462213" cy="191803"/>
          </a:xfrm>
          <a:prstGeom prst="rect">
            <a:avLst/>
          </a:prstGeom>
        </p:spPr>
        <p:txBody>
          <a:bodyPr>
            <a:normAutofit/>
          </a:bodyPr>
          <a:lstStyle>
            <a:lvl1pPr marL="0" indent="0" algn="l">
              <a:buNone/>
              <a:defRPr sz="1000">
                <a:solidFill>
                  <a:schemeClr val="bg1"/>
                </a:solidFill>
                <a:latin typeface="微软雅黑 Light" panose="020B0502040204020203" pitchFamily="34" charset="-122"/>
                <a:ea typeface="微软雅黑 Light" panose="020B0502040204020203" pitchFamily="34" charset="-122"/>
              </a:defRPr>
            </a:lvl1pPr>
          </a:lstStyle>
          <a:p>
            <a:pPr lvl="0"/>
            <a:r>
              <a:rPr lang="en-US" altLang="zh-CN" dirty="0"/>
              <a:t>PLEASE EDIT THE MAIN TITLE HERE</a:t>
            </a:r>
            <a:endParaRPr lang="zh-CN" altLang="en-US" dirty="0"/>
          </a:p>
        </p:txBody>
      </p:sp>
      <p:sp>
        <p:nvSpPr>
          <p:cNvPr id="40" name="文本占位符 33">
            <a:extLst>
              <a:ext uri="{FF2B5EF4-FFF2-40B4-BE49-F238E27FC236}">
                <a16:creationId xmlns:a16="http://schemas.microsoft.com/office/drawing/2014/main" id="{D81B7F55-05E7-433B-888F-7AB1AF11D7F2}"/>
              </a:ext>
            </a:extLst>
          </p:cNvPr>
          <p:cNvSpPr>
            <a:spLocks noGrp="1"/>
          </p:cNvSpPr>
          <p:nvPr>
            <p:ph type="body" sz="quarter" idx="16" hasCustomPrompt="1"/>
          </p:nvPr>
        </p:nvSpPr>
        <p:spPr>
          <a:xfrm>
            <a:off x="7146118" y="3346970"/>
            <a:ext cx="2462213" cy="462667"/>
          </a:xfrm>
          <a:prstGeom prst="rect">
            <a:avLst/>
          </a:prstGeom>
        </p:spPr>
        <p:txBody>
          <a:bodyPr>
            <a:normAutofit/>
          </a:bodyPr>
          <a:lstStyle>
            <a:lvl1pPr marL="0" indent="0" algn="dist">
              <a:buNone/>
              <a:defRPr sz="2400">
                <a:solidFill>
                  <a:schemeClr val="bg1"/>
                </a:solidFill>
              </a:defRPr>
            </a:lvl1pPr>
          </a:lstStyle>
          <a:p>
            <a:pPr lvl="0"/>
            <a:r>
              <a:rPr lang="zh-CN" altLang="en-US" dirty="0"/>
              <a:t>此处编辑主标题</a:t>
            </a:r>
          </a:p>
        </p:txBody>
      </p:sp>
      <p:sp>
        <p:nvSpPr>
          <p:cNvPr id="41" name="文本占位符 33">
            <a:extLst>
              <a:ext uri="{FF2B5EF4-FFF2-40B4-BE49-F238E27FC236}">
                <a16:creationId xmlns:a16="http://schemas.microsoft.com/office/drawing/2014/main" id="{D84E2A4F-E383-4513-B201-D1220AD8910D}"/>
              </a:ext>
            </a:extLst>
          </p:cNvPr>
          <p:cNvSpPr>
            <a:spLocks noGrp="1"/>
          </p:cNvSpPr>
          <p:nvPr>
            <p:ph type="body" sz="quarter" idx="17" hasCustomPrompt="1"/>
          </p:nvPr>
        </p:nvSpPr>
        <p:spPr>
          <a:xfrm>
            <a:off x="7146118" y="3822415"/>
            <a:ext cx="2462213" cy="191803"/>
          </a:xfrm>
          <a:prstGeom prst="rect">
            <a:avLst/>
          </a:prstGeom>
        </p:spPr>
        <p:txBody>
          <a:bodyPr>
            <a:normAutofit/>
          </a:bodyPr>
          <a:lstStyle>
            <a:lvl1pPr marL="0" indent="0" algn="l">
              <a:buNone/>
              <a:defRPr sz="1000">
                <a:solidFill>
                  <a:schemeClr val="bg1"/>
                </a:solidFill>
                <a:latin typeface="微软雅黑 Light" panose="020B0502040204020203" pitchFamily="34" charset="-122"/>
                <a:ea typeface="微软雅黑 Light" panose="020B0502040204020203" pitchFamily="34" charset="-122"/>
              </a:defRPr>
            </a:lvl1pPr>
          </a:lstStyle>
          <a:p>
            <a:pPr lvl="0"/>
            <a:r>
              <a:rPr lang="en-US" altLang="zh-CN" dirty="0"/>
              <a:t>PLEASE EDIT THE MAIN TITLE HERE</a:t>
            </a:r>
            <a:endParaRPr lang="zh-CN" altLang="en-US" dirty="0"/>
          </a:p>
        </p:txBody>
      </p:sp>
      <p:sp>
        <p:nvSpPr>
          <p:cNvPr id="42" name="文本占位符 33">
            <a:extLst>
              <a:ext uri="{FF2B5EF4-FFF2-40B4-BE49-F238E27FC236}">
                <a16:creationId xmlns:a16="http://schemas.microsoft.com/office/drawing/2014/main" id="{B0E99D8F-5835-47E6-B1DB-78CF3AE39A22}"/>
              </a:ext>
            </a:extLst>
          </p:cNvPr>
          <p:cNvSpPr>
            <a:spLocks noGrp="1"/>
          </p:cNvSpPr>
          <p:nvPr>
            <p:ph type="body" sz="quarter" idx="18" hasCustomPrompt="1"/>
          </p:nvPr>
        </p:nvSpPr>
        <p:spPr>
          <a:xfrm>
            <a:off x="7146118" y="4199872"/>
            <a:ext cx="2462213" cy="462667"/>
          </a:xfrm>
          <a:prstGeom prst="rect">
            <a:avLst/>
          </a:prstGeom>
        </p:spPr>
        <p:txBody>
          <a:bodyPr>
            <a:normAutofit/>
          </a:bodyPr>
          <a:lstStyle>
            <a:lvl1pPr marL="0" indent="0" algn="dist">
              <a:buNone/>
              <a:defRPr sz="2400">
                <a:solidFill>
                  <a:schemeClr val="bg1"/>
                </a:solidFill>
              </a:defRPr>
            </a:lvl1pPr>
          </a:lstStyle>
          <a:p>
            <a:pPr lvl="0"/>
            <a:r>
              <a:rPr lang="zh-CN" altLang="en-US" dirty="0"/>
              <a:t>此处编辑主标题</a:t>
            </a:r>
          </a:p>
        </p:txBody>
      </p:sp>
      <p:sp>
        <p:nvSpPr>
          <p:cNvPr id="43" name="文本占位符 33">
            <a:extLst>
              <a:ext uri="{FF2B5EF4-FFF2-40B4-BE49-F238E27FC236}">
                <a16:creationId xmlns:a16="http://schemas.microsoft.com/office/drawing/2014/main" id="{7C267302-5AD1-46C3-92BE-F71EEA6994D1}"/>
              </a:ext>
            </a:extLst>
          </p:cNvPr>
          <p:cNvSpPr>
            <a:spLocks noGrp="1"/>
          </p:cNvSpPr>
          <p:nvPr>
            <p:ph type="body" sz="quarter" idx="19" hasCustomPrompt="1"/>
          </p:nvPr>
        </p:nvSpPr>
        <p:spPr>
          <a:xfrm>
            <a:off x="7146118" y="4675317"/>
            <a:ext cx="2462213" cy="191803"/>
          </a:xfrm>
          <a:prstGeom prst="rect">
            <a:avLst/>
          </a:prstGeom>
        </p:spPr>
        <p:txBody>
          <a:bodyPr>
            <a:normAutofit/>
          </a:bodyPr>
          <a:lstStyle>
            <a:lvl1pPr marL="0" indent="0" algn="l">
              <a:buNone/>
              <a:defRPr sz="1000">
                <a:solidFill>
                  <a:schemeClr val="bg1"/>
                </a:solidFill>
                <a:latin typeface="微软雅黑 Light" panose="020B0502040204020203" pitchFamily="34" charset="-122"/>
                <a:ea typeface="微软雅黑 Light" panose="020B0502040204020203" pitchFamily="34" charset="-122"/>
              </a:defRPr>
            </a:lvl1pPr>
          </a:lstStyle>
          <a:p>
            <a:pPr lvl="0"/>
            <a:r>
              <a:rPr lang="en-US" altLang="zh-CN" dirty="0"/>
              <a:t>PLEASE EDIT THE MAIN TITLE HERE</a:t>
            </a:r>
            <a:endParaRPr lang="zh-CN" altLang="en-US" dirty="0"/>
          </a:p>
        </p:txBody>
      </p:sp>
    </p:spTree>
    <p:extLst>
      <p:ext uri="{BB962C8B-B14F-4D97-AF65-F5344CB8AC3E}">
        <p14:creationId xmlns:p14="http://schemas.microsoft.com/office/powerpoint/2010/main" val="196184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_1">
    <p:spTree>
      <p:nvGrpSpPr>
        <p:cNvPr id="1" name=""/>
        <p:cNvGrpSpPr/>
        <p:nvPr/>
      </p:nvGrpSpPr>
      <p:grpSpPr>
        <a:xfrm>
          <a:off x="0" y="0"/>
          <a:ext cx="0" cy="0"/>
          <a:chOff x="0" y="0"/>
          <a:chExt cx="0" cy="0"/>
        </a:xfrm>
      </p:grpSpPr>
      <p:pic>
        <p:nvPicPr>
          <p:cNvPr id="10" name="图片 9" descr="图片包含 图示&#10;&#10;描述已自动生成">
            <a:extLst>
              <a:ext uri="{FF2B5EF4-FFF2-40B4-BE49-F238E27FC236}">
                <a16:creationId xmlns:a16="http://schemas.microsoft.com/office/drawing/2014/main" id="{9639D46F-EB44-455A-94F5-8B9A5DB477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62" b="2620"/>
          <a:stretch/>
        </p:blipFill>
        <p:spPr>
          <a:xfrm>
            <a:off x="178267" y="4280820"/>
            <a:ext cx="12013733" cy="2572419"/>
          </a:xfrm>
          <a:prstGeom prst="rect">
            <a:avLst/>
          </a:prstGeom>
        </p:spPr>
      </p:pic>
      <p:sp>
        <p:nvSpPr>
          <p:cNvPr id="11" name="矩形 10">
            <a:extLst>
              <a:ext uri="{FF2B5EF4-FFF2-40B4-BE49-F238E27FC236}">
                <a16:creationId xmlns:a16="http://schemas.microsoft.com/office/drawing/2014/main" id="{C8793F51-99F0-4500-86A5-A5B2691F392C}"/>
              </a:ext>
            </a:extLst>
          </p:cNvPr>
          <p:cNvSpPr/>
          <p:nvPr userDrawn="1"/>
        </p:nvSpPr>
        <p:spPr>
          <a:xfrm>
            <a:off x="0" y="0"/>
            <a:ext cx="158496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98A0C15-CAF3-43A1-B4DD-9AF895E08958}"/>
              </a:ext>
            </a:extLst>
          </p:cNvPr>
          <p:cNvSpPr/>
          <p:nvPr userDrawn="1"/>
        </p:nvSpPr>
        <p:spPr>
          <a:xfrm>
            <a:off x="1584960" y="0"/>
            <a:ext cx="4511040" cy="6858000"/>
          </a:xfrm>
          <a:prstGeom prst="rect">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35BF0AB-E80A-4BEA-9AE3-97D647CD12B2}"/>
              </a:ext>
            </a:extLst>
          </p:cNvPr>
          <p:cNvSpPr/>
          <p:nvPr userDrawn="1"/>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03EBB76F-D08E-48A0-99DB-03D4936D1002}"/>
              </a:ext>
            </a:extLst>
          </p:cNvPr>
          <p:cNvSpPr>
            <a:spLocks noGrp="1"/>
          </p:cNvSpPr>
          <p:nvPr>
            <p:ph type="body" sz="quarter" idx="10" hasCustomPrompt="1"/>
          </p:nvPr>
        </p:nvSpPr>
        <p:spPr>
          <a:xfrm>
            <a:off x="2809559" y="2975361"/>
            <a:ext cx="4693134" cy="609398"/>
          </a:xfrm>
          <a:prstGeom prst="rect">
            <a:avLst/>
          </a:prstGeom>
          <a:noFill/>
        </p:spPr>
        <p:txBody>
          <a:bodyPr wrap="square" lIns="0" tIns="0" rIns="0" bIns="0" rtlCol="0">
            <a:spAutoFit/>
          </a:bodyPr>
          <a:lstStyle>
            <a:lvl1pPr marL="0" indent="0">
              <a:buNone/>
              <a:defRPr lang="zh-CN" altLang="en-US" sz="4400" b="1" dirty="0" smtClean="0">
                <a:solidFill>
                  <a:srgbClr val="001D3D"/>
                </a:solidFill>
              </a:defRPr>
            </a:lvl1pPr>
          </a:lstStyle>
          <a:p>
            <a:pPr marL="0" lvl="0" algn="just"/>
            <a:r>
              <a:rPr lang="zh-CN" altLang="en-US" dirty="0"/>
              <a:t>单击并编辑文本</a:t>
            </a:r>
          </a:p>
        </p:txBody>
      </p:sp>
      <p:sp>
        <p:nvSpPr>
          <p:cNvPr id="19" name="文本占位符 33">
            <a:extLst>
              <a:ext uri="{FF2B5EF4-FFF2-40B4-BE49-F238E27FC236}">
                <a16:creationId xmlns:a16="http://schemas.microsoft.com/office/drawing/2014/main" id="{C35BBAAA-B16D-486A-83F6-4EC71E5925BE}"/>
              </a:ext>
            </a:extLst>
          </p:cNvPr>
          <p:cNvSpPr>
            <a:spLocks noGrp="1"/>
          </p:cNvSpPr>
          <p:nvPr>
            <p:ph type="body" sz="quarter" idx="11" hasCustomPrompt="1"/>
          </p:nvPr>
        </p:nvSpPr>
        <p:spPr>
          <a:xfrm>
            <a:off x="2809559" y="3681413"/>
            <a:ext cx="3315010" cy="221599"/>
          </a:xfrm>
          <a:prstGeom prst="rect">
            <a:avLst/>
          </a:prstGeom>
        </p:spPr>
        <p:txBody>
          <a:bodyPr wrap="none" lIns="0" tIns="0" rIns="0" bIns="0">
            <a:spAutoFit/>
          </a:bodyPr>
          <a:lstStyle>
            <a:lvl1pPr marL="0" indent="0">
              <a:buNone/>
              <a:defRPr lang="zh-CN" altLang="en-US" sz="1600" dirty="0" smtClean="0">
                <a:solidFill>
                  <a:srgbClr val="001D3D"/>
                </a:solidFill>
                <a:latin typeface="微软雅黑 Light" panose="020B0502040204020203" pitchFamily="34" charset="-122"/>
                <a:ea typeface="微软雅黑 Light" panose="020B0502040204020203" pitchFamily="34" charset="-122"/>
              </a:defRPr>
            </a:lvl1pPr>
          </a:lstStyle>
          <a:p>
            <a:pPr marL="0" lvl="0"/>
            <a:r>
              <a:rPr lang="en-US" altLang="zh-CN" dirty="0"/>
              <a:t>PLEASE EDIT THE MAIN TITLE HERE</a:t>
            </a:r>
            <a:endParaRPr lang="zh-CN" altLang="en-US" dirty="0"/>
          </a:p>
        </p:txBody>
      </p:sp>
      <p:sp>
        <p:nvSpPr>
          <p:cNvPr id="20" name="文本占位符 2">
            <a:extLst>
              <a:ext uri="{FF2B5EF4-FFF2-40B4-BE49-F238E27FC236}">
                <a16:creationId xmlns:a16="http://schemas.microsoft.com/office/drawing/2014/main" id="{C5624E6E-F81F-417A-97A9-91BBCE125FDC}"/>
              </a:ext>
            </a:extLst>
          </p:cNvPr>
          <p:cNvSpPr>
            <a:spLocks noGrp="1"/>
          </p:cNvSpPr>
          <p:nvPr>
            <p:ph type="body" sz="quarter" idx="12" hasCustomPrompt="1"/>
          </p:nvPr>
        </p:nvSpPr>
        <p:spPr>
          <a:xfrm>
            <a:off x="1099618" y="2911435"/>
            <a:ext cx="1322798" cy="1089529"/>
          </a:xfrm>
          <a:prstGeom prst="rect">
            <a:avLst/>
          </a:prstGeom>
          <a:noFill/>
        </p:spPr>
        <p:txBody>
          <a:bodyPr vert="horz" wrap="none" lIns="91440" tIns="45720" rIns="91440" bIns="45720" rtlCol="0">
            <a:spAutoFit/>
          </a:bodyPr>
          <a:lstStyle>
            <a:lvl1pPr>
              <a:defRPr lang="zh-CN" altLang="en-US" sz="7200" b="1" dirty="0">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pPr marL="0" lvl="0" indent="0">
              <a:buNone/>
            </a:pPr>
            <a:r>
              <a:rPr lang="en-US" altLang="zh-CN" dirty="0"/>
              <a:t>01</a:t>
            </a:r>
            <a:endParaRPr lang="zh-CN" altLang="en-US" dirty="0"/>
          </a:p>
        </p:txBody>
      </p:sp>
      <p:sp>
        <p:nvSpPr>
          <p:cNvPr id="21" name="图片占位符 3">
            <a:extLst>
              <a:ext uri="{FF2B5EF4-FFF2-40B4-BE49-F238E27FC236}">
                <a16:creationId xmlns:a16="http://schemas.microsoft.com/office/drawing/2014/main" id="{06D3C658-5DD6-4C70-B22C-192ADC9607AC}"/>
              </a:ext>
            </a:extLst>
          </p:cNvPr>
          <p:cNvSpPr>
            <a:spLocks noGrp="1"/>
          </p:cNvSpPr>
          <p:nvPr>
            <p:ph type="pic" sz="quarter" idx="13"/>
          </p:nvPr>
        </p:nvSpPr>
        <p:spPr>
          <a:xfrm>
            <a:off x="7813040" y="1994960"/>
            <a:ext cx="4378960" cy="2922480"/>
          </a:xfrm>
          <a:prstGeom prst="rect">
            <a:avLst/>
          </a:prstGeom>
        </p:spPr>
        <p:txBody>
          <a:bodyPr/>
          <a:lstStyle/>
          <a:p>
            <a:endParaRPr lang="zh-CN" altLang="en-US"/>
          </a:p>
        </p:txBody>
      </p:sp>
    </p:spTree>
    <p:extLst>
      <p:ext uri="{BB962C8B-B14F-4D97-AF65-F5344CB8AC3E}">
        <p14:creationId xmlns:p14="http://schemas.microsoft.com/office/powerpoint/2010/main" val="72707421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_2">
    <p:spTree>
      <p:nvGrpSpPr>
        <p:cNvPr id="1" name=""/>
        <p:cNvGrpSpPr/>
        <p:nvPr/>
      </p:nvGrpSpPr>
      <p:grpSpPr>
        <a:xfrm>
          <a:off x="0" y="0"/>
          <a:ext cx="0" cy="0"/>
          <a:chOff x="0" y="0"/>
          <a:chExt cx="0" cy="0"/>
        </a:xfrm>
      </p:grpSpPr>
      <p:pic>
        <p:nvPicPr>
          <p:cNvPr id="10" name="图片 9" descr="图片包含 图示&#10;&#10;描述已自动生成">
            <a:extLst>
              <a:ext uri="{FF2B5EF4-FFF2-40B4-BE49-F238E27FC236}">
                <a16:creationId xmlns:a16="http://schemas.microsoft.com/office/drawing/2014/main" id="{9639D46F-EB44-455A-94F5-8B9A5DB477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62" b="2620"/>
          <a:stretch/>
        </p:blipFill>
        <p:spPr>
          <a:xfrm>
            <a:off x="178267" y="4280820"/>
            <a:ext cx="12013733" cy="2572419"/>
          </a:xfrm>
          <a:prstGeom prst="rect">
            <a:avLst/>
          </a:prstGeom>
        </p:spPr>
      </p:pic>
      <p:sp>
        <p:nvSpPr>
          <p:cNvPr id="11" name="矩形 10">
            <a:extLst>
              <a:ext uri="{FF2B5EF4-FFF2-40B4-BE49-F238E27FC236}">
                <a16:creationId xmlns:a16="http://schemas.microsoft.com/office/drawing/2014/main" id="{C8793F51-99F0-4500-86A5-A5B2691F392C}"/>
              </a:ext>
            </a:extLst>
          </p:cNvPr>
          <p:cNvSpPr/>
          <p:nvPr userDrawn="1"/>
        </p:nvSpPr>
        <p:spPr>
          <a:xfrm>
            <a:off x="0" y="0"/>
            <a:ext cx="158496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98A0C15-CAF3-43A1-B4DD-9AF895E08958}"/>
              </a:ext>
            </a:extLst>
          </p:cNvPr>
          <p:cNvSpPr/>
          <p:nvPr userDrawn="1"/>
        </p:nvSpPr>
        <p:spPr>
          <a:xfrm>
            <a:off x="1584960" y="0"/>
            <a:ext cx="4511040" cy="6858000"/>
          </a:xfrm>
          <a:prstGeom prst="rect">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35BF0AB-E80A-4BEA-9AE3-97D647CD12B2}"/>
              </a:ext>
            </a:extLst>
          </p:cNvPr>
          <p:cNvSpPr/>
          <p:nvPr userDrawn="1"/>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03EBB76F-D08E-48A0-99DB-03D4936D1002}"/>
              </a:ext>
            </a:extLst>
          </p:cNvPr>
          <p:cNvSpPr>
            <a:spLocks noGrp="1"/>
          </p:cNvSpPr>
          <p:nvPr>
            <p:ph type="body" sz="quarter" idx="10" hasCustomPrompt="1"/>
          </p:nvPr>
        </p:nvSpPr>
        <p:spPr>
          <a:xfrm>
            <a:off x="2809559" y="2975361"/>
            <a:ext cx="4693134" cy="609398"/>
          </a:xfrm>
          <a:prstGeom prst="rect">
            <a:avLst/>
          </a:prstGeom>
          <a:noFill/>
        </p:spPr>
        <p:txBody>
          <a:bodyPr wrap="square" lIns="0" tIns="0" rIns="0" bIns="0" rtlCol="0">
            <a:spAutoFit/>
          </a:bodyPr>
          <a:lstStyle>
            <a:lvl1pPr marL="0" indent="0">
              <a:buNone/>
              <a:defRPr lang="zh-CN" altLang="en-US" sz="4400" b="1" dirty="0" smtClean="0">
                <a:solidFill>
                  <a:srgbClr val="001D3D"/>
                </a:solidFill>
              </a:defRPr>
            </a:lvl1pPr>
          </a:lstStyle>
          <a:p>
            <a:pPr marL="0" lvl="0" algn="just"/>
            <a:r>
              <a:rPr lang="zh-CN" altLang="en-US" dirty="0"/>
              <a:t>单击并编辑文本</a:t>
            </a:r>
          </a:p>
        </p:txBody>
      </p:sp>
      <p:sp>
        <p:nvSpPr>
          <p:cNvPr id="19" name="文本占位符 33">
            <a:extLst>
              <a:ext uri="{FF2B5EF4-FFF2-40B4-BE49-F238E27FC236}">
                <a16:creationId xmlns:a16="http://schemas.microsoft.com/office/drawing/2014/main" id="{C35BBAAA-B16D-486A-83F6-4EC71E5925BE}"/>
              </a:ext>
            </a:extLst>
          </p:cNvPr>
          <p:cNvSpPr>
            <a:spLocks noGrp="1"/>
          </p:cNvSpPr>
          <p:nvPr>
            <p:ph type="body" sz="quarter" idx="11" hasCustomPrompt="1"/>
          </p:nvPr>
        </p:nvSpPr>
        <p:spPr>
          <a:xfrm>
            <a:off x="2809559" y="3681413"/>
            <a:ext cx="3315010" cy="221599"/>
          </a:xfrm>
          <a:prstGeom prst="rect">
            <a:avLst/>
          </a:prstGeom>
        </p:spPr>
        <p:txBody>
          <a:bodyPr wrap="none" lIns="0" tIns="0" rIns="0" bIns="0">
            <a:spAutoFit/>
          </a:bodyPr>
          <a:lstStyle>
            <a:lvl1pPr marL="0" indent="0">
              <a:buNone/>
              <a:defRPr lang="zh-CN" altLang="en-US" sz="1600" dirty="0" smtClean="0">
                <a:solidFill>
                  <a:srgbClr val="001D3D"/>
                </a:solidFill>
                <a:latin typeface="微软雅黑 Light" panose="020B0502040204020203" pitchFamily="34" charset="-122"/>
                <a:ea typeface="微软雅黑 Light" panose="020B0502040204020203" pitchFamily="34" charset="-122"/>
              </a:defRPr>
            </a:lvl1pPr>
          </a:lstStyle>
          <a:p>
            <a:pPr marL="0" lvl="0"/>
            <a:r>
              <a:rPr lang="en-US" altLang="zh-CN" dirty="0"/>
              <a:t>PLEASE EDIT THE MAIN TITLE HERE</a:t>
            </a:r>
            <a:endParaRPr lang="zh-CN" altLang="en-US" dirty="0"/>
          </a:p>
        </p:txBody>
      </p:sp>
      <p:sp>
        <p:nvSpPr>
          <p:cNvPr id="20" name="文本占位符 2">
            <a:extLst>
              <a:ext uri="{FF2B5EF4-FFF2-40B4-BE49-F238E27FC236}">
                <a16:creationId xmlns:a16="http://schemas.microsoft.com/office/drawing/2014/main" id="{C5624E6E-F81F-417A-97A9-91BBCE125FDC}"/>
              </a:ext>
            </a:extLst>
          </p:cNvPr>
          <p:cNvSpPr>
            <a:spLocks noGrp="1"/>
          </p:cNvSpPr>
          <p:nvPr>
            <p:ph type="body" sz="quarter" idx="12" hasCustomPrompt="1"/>
          </p:nvPr>
        </p:nvSpPr>
        <p:spPr>
          <a:xfrm>
            <a:off x="1099618" y="2911435"/>
            <a:ext cx="1322798" cy="1089529"/>
          </a:xfrm>
          <a:prstGeom prst="rect">
            <a:avLst/>
          </a:prstGeom>
          <a:noFill/>
        </p:spPr>
        <p:txBody>
          <a:bodyPr vert="horz" wrap="none" lIns="91440" tIns="45720" rIns="91440" bIns="45720" rtlCol="0">
            <a:spAutoFit/>
          </a:bodyPr>
          <a:lstStyle>
            <a:lvl1pPr>
              <a:defRPr lang="zh-CN" altLang="en-US" sz="7200" b="1" dirty="0">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pPr marL="0" lvl="0" indent="0">
              <a:buNone/>
            </a:pPr>
            <a:r>
              <a:rPr lang="en-US" altLang="zh-CN" dirty="0"/>
              <a:t>02</a:t>
            </a:r>
            <a:endParaRPr lang="zh-CN" altLang="en-US" dirty="0"/>
          </a:p>
        </p:txBody>
      </p:sp>
      <p:sp>
        <p:nvSpPr>
          <p:cNvPr id="16" name="图片占位符 3">
            <a:extLst>
              <a:ext uri="{FF2B5EF4-FFF2-40B4-BE49-F238E27FC236}">
                <a16:creationId xmlns:a16="http://schemas.microsoft.com/office/drawing/2014/main" id="{C121E29D-9A64-4A45-A8C6-494AE62347F5}"/>
              </a:ext>
            </a:extLst>
          </p:cNvPr>
          <p:cNvSpPr>
            <a:spLocks noGrp="1"/>
          </p:cNvSpPr>
          <p:nvPr>
            <p:ph type="pic" sz="quarter" idx="13"/>
          </p:nvPr>
        </p:nvSpPr>
        <p:spPr>
          <a:xfrm>
            <a:off x="7813040" y="1994960"/>
            <a:ext cx="4378960" cy="2922480"/>
          </a:xfrm>
          <a:prstGeom prst="rect">
            <a:avLst/>
          </a:prstGeom>
        </p:spPr>
        <p:txBody>
          <a:bodyPr/>
          <a:lstStyle/>
          <a:p>
            <a:endParaRPr lang="zh-CN" altLang="en-US"/>
          </a:p>
        </p:txBody>
      </p:sp>
    </p:spTree>
    <p:extLst>
      <p:ext uri="{BB962C8B-B14F-4D97-AF65-F5344CB8AC3E}">
        <p14:creationId xmlns:p14="http://schemas.microsoft.com/office/powerpoint/2010/main" val="8618931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过渡页_3">
    <p:spTree>
      <p:nvGrpSpPr>
        <p:cNvPr id="1" name=""/>
        <p:cNvGrpSpPr/>
        <p:nvPr/>
      </p:nvGrpSpPr>
      <p:grpSpPr>
        <a:xfrm>
          <a:off x="0" y="0"/>
          <a:ext cx="0" cy="0"/>
          <a:chOff x="0" y="0"/>
          <a:chExt cx="0" cy="0"/>
        </a:xfrm>
      </p:grpSpPr>
      <p:pic>
        <p:nvPicPr>
          <p:cNvPr id="10" name="图片 9" descr="图片包含 图示&#10;&#10;描述已自动生成">
            <a:extLst>
              <a:ext uri="{FF2B5EF4-FFF2-40B4-BE49-F238E27FC236}">
                <a16:creationId xmlns:a16="http://schemas.microsoft.com/office/drawing/2014/main" id="{9639D46F-EB44-455A-94F5-8B9A5DB477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62" b="2620"/>
          <a:stretch/>
        </p:blipFill>
        <p:spPr>
          <a:xfrm>
            <a:off x="178267" y="4280820"/>
            <a:ext cx="12013733" cy="2572419"/>
          </a:xfrm>
          <a:prstGeom prst="rect">
            <a:avLst/>
          </a:prstGeom>
        </p:spPr>
      </p:pic>
      <p:sp>
        <p:nvSpPr>
          <p:cNvPr id="11" name="矩形 10">
            <a:extLst>
              <a:ext uri="{FF2B5EF4-FFF2-40B4-BE49-F238E27FC236}">
                <a16:creationId xmlns:a16="http://schemas.microsoft.com/office/drawing/2014/main" id="{C8793F51-99F0-4500-86A5-A5B2691F392C}"/>
              </a:ext>
            </a:extLst>
          </p:cNvPr>
          <p:cNvSpPr/>
          <p:nvPr userDrawn="1"/>
        </p:nvSpPr>
        <p:spPr>
          <a:xfrm>
            <a:off x="0" y="0"/>
            <a:ext cx="158496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98A0C15-CAF3-43A1-B4DD-9AF895E08958}"/>
              </a:ext>
            </a:extLst>
          </p:cNvPr>
          <p:cNvSpPr/>
          <p:nvPr userDrawn="1"/>
        </p:nvSpPr>
        <p:spPr>
          <a:xfrm>
            <a:off x="1584960" y="0"/>
            <a:ext cx="4511040" cy="6858000"/>
          </a:xfrm>
          <a:prstGeom prst="rect">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35BF0AB-E80A-4BEA-9AE3-97D647CD12B2}"/>
              </a:ext>
            </a:extLst>
          </p:cNvPr>
          <p:cNvSpPr/>
          <p:nvPr userDrawn="1"/>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03EBB76F-D08E-48A0-99DB-03D4936D1002}"/>
              </a:ext>
            </a:extLst>
          </p:cNvPr>
          <p:cNvSpPr>
            <a:spLocks noGrp="1"/>
          </p:cNvSpPr>
          <p:nvPr>
            <p:ph type="body" sz="quarter" idx="10" hasCustomPrompt="1"/>
          </p:nvPr>
        </p:nvSpPr>
        <p:spPr>
          <a:xfrm>
            <a:off x="2809559" y="2975361"/>
            <a:ext cx="4693134" cy="609398"/>
          </a:xfrm>
          <a:prstGeom prst="rect">
            <a:avLst/>
          </a:prstGeom>
          <a:noFill/>
        </p:spPr>
        <p:txBody>
          <a:bodyPr wrap="square" lIns="0" tIns="0" rIns="0" bIns="0" rtlCol="0">
            <a:spAutoFit/>
          </a:bodyPr>
          <a:lstStyle>
            <a:lvl1pPr marL="0" indent="0">
              <a:buNone/>
              <a:defRPr lang="zh-CN" altLang="en-US" sz="4400" b="1" dirty="0" smtClean="0">
                <a:solidFill>
                  <a:srgbClr val="001D3D"/>
                </a:solidFill>
              </a:defRPr>
            </a:lvl1pPr>
          </a:lstStyle>
          <a:p>
            <a:pPr marL="0" lvl="0" algn="just"/>
            <a:r>
              <a:rPr lang="zh-CN" altLang="en-US" dirty="0"/>
              <a:t>单击并编辑文本</a:t>
            </a:r>
          </a:p>
        </p:txBody>
      </p:sp>
      <p:sp>
        <p:nvSpPr>
          <p:cNvPr id="19" name="文本占位符 33">
            <a:extLst>
              <a:ext uri="{FF2B5EF4-FFF2-40B4-BE49-F238E27FC236}">
                <a16:creationId xmlns:a16="http://schemas.microsoft.com/office/drawing/2014/main" id="{C35BBAAA-B16D-486A-83F6-4EC71E5925BE}"/>
              </a:ext>
            </a:extLst>
          </p:cNvPr>
          <p:cNvSpPr>
            <a:spLocks noGrp="1"/>
          </p:cNvSpPr>
          <p:nvPr>
            <p:ph type="body" sz="quarter" idx="11" hasCustomPrompt="1"/>
          </p:nvPr>
        </p:nvSpPr>
        <p:spPr>
          <a:xfrm>
            <a:off x="2809559" y="3681413"/>
            <a:ext cx="3315010" cy="221599"/>
          </a:xfrm>
          <a:prstGeom prst="rect">
            <a:avLst/>
          </a:prstGeom>
        </p:spPr>
        <p:txBody>
          <a:bodyPr wrap="none" lIns="0" tIns="0" rIns="0" bIns="0">
            <a:spAutoFit/>
          </a:bodyPr>
          <a:lstStyle>
            <a:lvl1pPr marL="0" indent="0">
              <a:buNone/>
              <a:defRPr lang="zh-CN" altLang="en-US" sz="1600" dirty="0" smtClean="0">
                <a:solidFill>
                  <a:srgbClr val="001D3D"/>
                </a:solidFill>
                <a:latin typeface="微软雅黑 Light" panose="020B0502040204020203" pitchFamily="34" charset="-122"/>
                <a:ea typeface="微软雅黑 Light" panose="020B0502040204020203" pitchFamily="34" charset="-122"/>
              </a:defRPr>
            </a:lvl1pPr>
          </a:lstStyle>
          <a:p>
            <a:pPr marL="0" lvl="0"/>
            <a:r>
              <a:rPr lang="en-US" altLang="zh-CN" dirty="0"/>
              <a:t>PLEASE EDIT THE MAIN TITLE HERE</a:t>
            </a:r>
            <a:endParaRPr lang="zh-CN" altLang="en-US" dirty="0"/>
          </a:p>
        </p:txBody>
      </p:sp>
      <p:sp>
        <p:nvSpPr>
          <p:cNvPr id="20" name="文本占位符 2">
            <a:extLst>
              <a:ext uri="{FF2B5EF4-FFF2-40B4-BE49-F238E27FC236}">
                <a16:creationId xmlns:a16="http://schemas.microsoft.com/office/drawing/2014/main" id="{C5624E6E-F81F-417A-97A9-91BBCE125FDC}"/>
              </a:ext>
            </a:extLst>
          </p:cNvPr>
          <p:cNvSpPr>
            <a:spLocks noGrp="1"/>
          </p:cNvSpPr>
          <p:nvPr>
            <p:ph type="body" sz="quarter" idx="12" hasCustomPrompt="1"/>
          </p:nvPr>
        </p:nvSpPr>
        <p:spPr>
          <a:xfrm>
            <a:off x="1099618" y="2911435"/>
            <a:ext cx="1322798" cy="1089529"/>
          </a:xfrm>
          <a:prstGeom prst="rect">
            <a:avLst/>
          </a:prstGeom>
          <a:noFill/>
        </p:spPr>
        <p:txBody>
          <a:bodyPr vert="horz" wrap="none" lIns="91440" tIns="45720" rIns="91440" bIns="45720" rtlCol="0">
            <a:spAutoFit/>
          </a:bodyPr>
          <a:lstStyle>
            <a:lvl1pPr>
              <a:defRPr lang="zh-CN" altLang="en-US" sz="7200" b="1" dirty="0">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pPr marL="0" lvl="0" indent="0">
              <a:buNone/>
            </a:pPr>
            <a:r>
              <a:rPr lang="en-US" altLang="zh-CN" dirty="0"/>
              <a:t>03</a:t>
            </a:r>
            <a:endParaRPr lang="zh-CN" altLang="en-US" dirty="0"/>
          </a:p>
        </p:txBody>
      </p:sp>
      <p:sp>
        <p:nvSpPr>
          <p:cNvPr id="16" name="图片占位符 3">
            <a:extLst>
              <a:ext uri="{FF2B5EF4-FFF2-40B4-BE49-F238E27FC236}">
                <a16:creationId xmlns:a16="http://schemas.microsoft.com/office/drawing/2014/main" id="{7A646AB1-673F-42B6-83D9-3C7A787DB727}"/>
              </a:ext>
            </a:extLst>
          </p:cNvPr>
          <p:cNvSpPr>
            <a:spLocks noGrp="1"/>
          </p:cNvSpPr>
          <p:nvPr>
            <p:ph type="pic" sz="quarter" idx="13"/>
          </p:nvPr>
        </p:nvSpPr>
        <p:spPr>
          <a:xfrm>
            <a:off x="7813040" y="1994960"/>
            <a:ext cx="4378960" cy="2922480"/>
          </a:xfrm>
          <a:prstGeom prst="rect">
            <a:avLst/>
          </a:prstGeom>
        </p:spPr>
        <p:txBody>
          <a:bodyPr/>
          <a:lstStyle/>
          <a:p>
            <a:endParaRPr lang="zh-CN" altLang="en-US"/>
          </a:p>
        </p:txBody>
      </p:sp>
    </p:spTree>
    <p:extLst>
      <p:ext uri="{BB962C8B-B14F-4D97-AF65-F5344CB8AC3E}">
        <p14:creationId xmlns:p14="http://schemas.microsoft.com/office/powerpoint/2010/main" val="35295317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过渡页_4">
    <p:spTree>
      <p:nvGrpSpPr>
        <p:cNvPr id="1" name=""/>
        <p:cNvGrpSpPr/>
        <p:nvPr/>
      </p:nvGrpSpPr>
      <p:grpSpPr>
        <a:xfrm>
          <a:off x="0" y="0"/>
          <a:ext cx="0" cy="0"/>
          <a:chOff x="0" y="0"/>
          <a:chExt cx="0" cy="0"/>
        </a:xfrm>
      </p:grpSpPr>
      <p:pic>
        <p:nvPicPr>
          <p:cNvPr id="10" name="图片 9" descr="图片包含 图示&#10;&#10;描述已自动生成">
            <a:extLst>
              <a:ext uri="{FF2B5EF4-FFF2-40B4-BE49-F238E27FC236}">
                <a16:creationId xmlns:a16="http://schemas.microsoft.com/office/drawing/2014/main" id="{9639D46F-EB44-455A-94F5-8B9A5DB477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62" b="2620"/>
          <a:stretch/>
        </p:blipFill>
        <p:spPr>
          <a:xfrm>
            <a:off x="178267" y="4280820"/>
            <a:ext cx="12013733" cy="2572419"/>
          </a:xfrm>
          <a:prstGeom prst="rect">
            <a:avLst/>
          </a:prstGeom>
        </p:spPr>
      </p:pic>
      <p:sp>
        <p:nvSpPr>
          <p:cNvPr id="11" name="矩形 10">
            <a:extLst>
              <a:ext uri="{FF2B5EF4-FFF2-40B4-BE49-F238E27FC236}">
                <a16:creationId xmlns:a16="http://schemas.microsoft.com/office/drawing/2014/main" id="{C8793F51-99F0-4500-86A5-A5B2691F392C}"/>
              </a:ext>
            </a:extLst>
          </p:cNvPr>
          <p:cNvSpPr/>
          <p:nvPr userDrawn="1"/>
        </p:nvSpPr>
        <p:spPr>
          <a:xfrm>
            <a:off x="0" y="0"/>
            <a:ext cx="158496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98A0C15-CAF3-43A1-B4DD-9AF895E08958}"/>
              </a:ext>
            </a:extLst>
          </p:cNvPr>
          <p:cNvSpPr/>
          <p:nvPr userDrawn="1"/>
        </p:nvSpPr>
        <p:spPr>
          <a:xfrm>
            <a:off x="1584960" y="0"/>
            <a:ext cx="4511040" cy="6858000"/>
          </a:xfrm>
          <a:prstGeom prst="rect">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35BF0AB-E80A-4BEA-9AE3-97D647CD12B2}"/>
              </a:ext>
            </a:extLst>
          </p:cNvPr>
          <p:cNvSpPr/>
          <p:nvPr userDrawn="1"/>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03EBB76F-D08E-48A0-99DB-03D4936D1002}"/>
              </a:ext>
            </a:extLst>
          </p:cNvPr>
          <p:cNvSpPr>
            <a:spLocks noGrp="1"/>
          </p:cNvSpPr>
          <p:nvPr>
            <p:ph type="body" sz="quarter" idx="10" hasCustomPrompt="1"/>
          </p:nvPr>
        </p:nvSpPr>
        <p:spPr>
          <a:xfrm>
            <a:off x="2809559" y="2975361"/>
            <a:ext cx="4693134" cy="609398"/>
          </a:xfrm>
          <a:prstGeom prst="rect">
            <a:avLst/>
          </a:prstGeom>
          <a:noFill/>
        </p:spPr>
        <p:txBody>
          <a:bodyPr wrap="square" lIns="0" tIns="0" rIns="0" bIns="0" rtlCol="0">
            <a:spAutoFit/>
          </a:bodyPr>
          <a:lstStyle>
            <a:lvl1pPr marL="0" indent="0">
              <a:buNone/>
              <a:defRPr lang="zh-CN" altLang="en-US" sz="4400" b="1" dirty="0" smtClean="0">
                <a:solidFill>
                  <a:srgbClr val="001D3D"/>
                </a:solidFill>
              </a:defRPr>
            </a:lvl1pPr>
          </a:lstStyle>
          <a:p>
            <a:pPr marL="0" lvl="0" algn="just"/>
            <a:r>
              <a:rPr lang="zh-CN" altLang="en-US" dirty="0"/>
              <a:t>单击并编辑文本</a:t>
            </a:r>
          </a:p>
        </p:txBody>
      </p:sp>
      <p:sp>
        <p:nvSpPr>
          <p:cNvPr id="19" name="文本占位符 33">
            <a:extLst>
              <a:ext uri="{FF2B5EF4-FFF2-40B4-BE49-F238E27FC236}">
                <a16:creationId xmlns:a16="http://schemas.microsoft.com/office/drawing/2014/main" id="{C35BBAAA-B16D-486A-83F6-4EC71E5925BE}"/>
              </a:ext>
            </a:extLst>
          </p:cNvPr>
          <p:cNvSpPr>
            <a:spLocks noGrp="1"/>
          </p:cNvSpPr>
          <p:nvPr>
            <p:ph type="body" sz="quarter" idx="11" hasCustomPrompt="1"/>
          </p:nvPr>
        </p:nvSpPr>
        <p:spPr>
          <a:xfrm>
            <a:off x="2809559" y="3681413"/>
            <a:ext cx="3315010" cy="221599"/>
          </a:xfrm>
          <a:prstGeom prst="rect">
            <a:avLst/>
          </a:prstGeom>
        </p:spPr>
        <p:txBody>
          <a:bodyPr wrap="none" lIns="0" tIns="0" rIns="0" bIns="0">
            <a:spAutoFit/>
          </a:bodyPr>
          <a:lstStyle>
            <a:lvl1pPr marL="0" indent="0">
              <a:buNone/>
              <a:defRPr lang="zh-CN" altLang="en-US" sz="1600" dirty="0" smtClean="0">
                <a:solidFill>
                  <a:srgbClr val="001D3D"/>
                </a:solidFill>
                <a:latin typeface="微软雅黑 Light" panose="020B0502040204020203" pitchFamily="34" charset="-122"/>
                <a:ea typeface="微软雅黑 Light" panose="020B0502040204020203" pitchFamily="34" charset="-122"/>
              </a:defRPr>
            </a:lvl1pPr>
          </a:lstStyle>
          <a:p>
            <a:pPr marL="0" lvl="0"/>
            <a:r>
              <a:rPr lang="en-US" altLang="zh-CN" dirty="0"/>
              <a:t>PLEASE EDIT THE MAIN TITLE HERE</a:t>
            </a:r>
            <a:endParaRPr lang="zh-CN" altLang="en-US" dirty="0"/>
          </a:p>
        </p:txBody>
      </p:sp>
      <p:sp>
        <p:nvSpPr>
          <p:cNvPr id="20" name="文本占位符 2">
            <a:extLst>
              <a:ext uri="{FF2B5EF4-FFF2-40B4-BE49-F238E27FC236}">
                <a16:creationId xmlns:a16="http://schemas.microsoft.com/office/drawing/2014/main" id="{C5624E6E-F81F-417A-97A9-91BBCE125FDC}"/>
              </a:ext>
            </a:extLst>
          </p:cNvPr>
          <p:cNvSpPr>
            <a:spLocks noGrp="1"/>
          </p:cNvSpPr>
          <p:nvPr>
            <p:ph type="body" sz="quarter" idx="12" hasCustomPrompt="1"/>
          </p:nvPr>
        </p:nvSpPr>
        <p:spPr>
          <a:xfrm>
            <a:off x="1099618" y="2911435"/>
            <a:ext cx="1322798" cy="1089529"/>
          </a:xfrm>
          <a:prstGeom prst="rect">
            <a:avLst/>
          </a:prstGeom>
          <a:noFill/>
        </p:spPr>
        <p:txBody>
          <a:bodyPr vert="horz" wrap="none" lIns="91440" tIns="45720" rIns="91440" bIns="45720" rtlCol="0">
            <a:spAutoFit/>
          </a:bodyPr>
          <a:lstStyle>
            <a:lvl1pPr>
              <a:defRPr lang="zh-CN" altLang="en-US" sz="7200" b="1" dirty="0">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pPr marL="0" lvl="0" indent="0">
              <a:buNone/>
            </a:pPr>
            <a:r>
              <a:rPr lang="en-US" altLang="zh-CN" dirty="0"/>
              <a:t>04</a:t>
            </a:r>
            <a:endParaRPr lang="zh-CN" altLang="en-US" dirty="0"/>
          </a:p>
        </p:txBody>
      </p:sp>
      <p:sp>
        <p:nvSpPr>
          <p:cNvPr id="4" name="图片占位符 3">
            <a:extLst>
              <a:ext uri="{FF2B5EF4-FFF2-40B4-BE49-F238E27FC236}">
                <a16:creationId xmlns:a16="http://schemas.microsoft.com/office/drawing/2014/main" id="{FF8AEEFE-34D1-4E3D-B70E-CFA84B5CE87B}"/>
              </a:ext>
            </a:extLst>
          </p:cNvPr>
          <p:cNvSpPr>
            <a:spLocks noGrp="1"/>
          </p:cNvSpPr>
          <p:nvPr>
            <p:ph type="pic" sz="quarter" idx="13"/>
          </p:nvPr>
        </p:nvSpPr>
        <p:spPr>
          <a:xfrm>
            <a:off x="7813040" y="1994960"/>
            <a:ext cx="4378960" cy="2922480"/>
          </a:xfrm>
          <a:prstGeom prst="rect">
            <a:avLst/>
          </a:prstGeom>
        </p:spPr>
        <p:txBody>
          <a:bodyPr/>
          <a:lstStyle/>
          <a:p>
            <a:endParaRPr lang="zh-CN" altLang="en-US"/>
          </a:p>
        </p:txBody>
      </p:sp>
    </p:spTree>
    <p:extLst>
      <p:ext uri="{BB962C8B-B14F-4D97-AF65-F5344CB8AC3E}">
        <p14:creationId xmlns:p14="http://schemas.microsoft.com/office/powerpoint/2010/main" val="164727267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过渡页_5">
    <p:spTree>
      <p:nvGrpSpPr>
        <p:cNvPr id="1" name=""/>
        <p:cNvGrpSpPr/>
        <p:nvPr/>
      </p:nvGrpSpPr>
      <p:grpSpPr>
        <a:xfrm>
          <a:off x="0" y="0"/>
          <a:ext cx="0" cy="0"/>
          <a:chOff x="0" y="0"/>
          <a:chExt cx="0" cy="0"/>
        </a:xfrm>
      </p:grpSpPr>
      <p:pic>
        <p:nvPicPr>
          <p:cNvPr id="10" name="图片 9" descr="图片包含 图示&#10;&#10;描述已自动生成">
            <a:extLst>
              <a:ext uri="{FF2B5EF4-FFF2-40B4-BE49-F238E27FC236}">
                <a16:creationId xmlns:a16="http://schemas.microsoft.com/office/drawing/2014/main" id="{9639D46F-EB44-455A-94F5-8B9A5DB477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462" b="2620"/>
          <a:stretch/>
        </p:blipFill>
        <p:spPr>
          <a:xfrm>
            <a:off x="178267" y="4280820"/>
            <a:ext cx="12013733" cy="2572419"/>
          </a:xfrm>
          <a:prstGeom prst="rect">
            <a:avLst/>
          </a:prstGeom>
        </p:spPr>
      </p:pic>
      <p:sp>
        <p:nvSpPr>
          <p:cNvPr id="11" name="矩形 10">
            <a:extLst>
              <a:ext uri="{FF2B5EF4-FFF2-40B4-BE49-F238E27FC236}">
                <a16:creationId xmlns:a16="http://schemas.microsoft.com/office/drawing/2014/main" id="{C8793F51-99F0-4500-86A5-A5B2691F392C}"/>
              </a:ext>
            </a:extLst>
          </p:cNvPr>
          <p:cNvSpPr/>
          <p:nvPr userDrawn="1"/>
        </p:nvSpPr>
        <p:spPr>
          <a:xfrm>
            <a:off x="0" y="0"/>
            <a:ext cx="158496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98A0C15-CAF3-43A1-B4DD-9AF895E08958}"/>
              </a:ext>
            </a:extLst>
          </p:cNvPr>
          <p:cNvSpPr/>
          <p:nvPr userDrawn="1"/>
        </p:nvSpPr>
        <p:spPr>
          <a:xfrm>
            <a:off x="1584960" y="0"/>
            <a:ext cx="4511040" cy="6858000"/>
          </a:xfrm>
          <a:prstGeom prst="rect">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235BF0AB-E80A-4BEA-9AE3-97D647CD12B2}"/>
              </a:ext>
            </a:extLst>
          </p:cNvPr>
          <p:cNvSpPr/>
          <p:nvPr userDrawn="1"/>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03EBB76F-D08E-48A0-99DB-03D4936D1002}"/>
              </a:ext>
            </a:extLst>
          </p:cNvPr>
          <p:cNvSpPr>
            <a:spLocks noGrp="1"/>
          </p:cNvSpPr>
          <p:nvPr>
            <p:ph type="body" sz="quarter" idx="10" hasCustomPrompt="1"/>
          </p:nvPr>
        </p:nvSpPr>
        <p:spPr>
          <a:xfrm>
            <a:off x="2809559" y="2975361"/>
            <a:ext cx="4693134" cy="609398"/>
          </a:xfrm>
          <a:prstGeom prst="rect">
            <a:avLst/>
          </a:prstGeom>
          <a:noFill/>
        </p:spPr>
        <p:txBody>
          <a:bodyPr wrap="square" lIns="0" tIns="0" rIns="0" bIns="0" rtlCol="0">
            <a:spAutoFit/>
          </a:bodyPr>
          <a:lstStyle>
            <a:lvl1pPr marL="0" indent="0">
              <a:buNone/>
              <a:defRPr lang="zh-CN" altLang="en-US" sz="4400" b="1" dirty="0" smtClean="0">
                <a:solidFill>
                  <a:srgbClr val="001D3D"/>
                </a:solidFill>
              </a:defRPr>
            </a:lvl1pPr>
          </a:lstStyle>
          <a:p>
            <a:pPr marL="0" lvl="0" algn="just"/>
            <a:r>
              <a:rPr lang="zh-CN" altLang="en-US" dirty="0"/>
              <a:t>单击并编辑文本</a:t>
            </a:r>
          </a:p>
        </p:txBody>
      </p:sp>
      <p:sp>
        <p:nvSpPr>
          <p:cNvPr id="19" name="文本占位符 33">
            <a:extLst>
              <a:ext uri="{FF2B5EF4-FFF2-40B4-BE49-F238E27FC236}">
                <a16:creationId xmlns:a16="http://schemas.microsoft.com/office/drawing/2014/main" id="{C35BBAAA-B16D-486A-83F6-4EC71E5925BE}"/>
              </a:ext>
            </a:extLst>
          </p:cNvPr>
          <p:cNvSpPr>
            <a:spLocks noGrp="1"/>
          </p:cNvSpPr>
          <p:nvPr>
            <p:ph type="body" sz="quarter" idx="11" hasCustomPrompt="1"/>
          </p:nvPr>
        </p:nvSpPr>
        <p:spPr>
          <a:xfrm>
            <a:off x="2809559" y="3681413"/>
            <a:ext cx="3315010" cy="221599"/>
          </a:xfrm>
          <a:prstGeom prst="rect">
            <a:avLst/>
          </a:prstGeom>
        </p:spPr>
        <p:txBody>
          <a:bodyPr wrap="none" lIns="0" tIns="0" rIns="0" bIns="0">
            <a:spAutoFit/>
          </a:bodyPr>
          <a:lstStyle>
            <a:lvl1pPr marL="0" indent="0">
              <a:buNone/>
              <a:defRPr lang="zh-CN" altLang="en-US" sz="1600" dirty="0" smtClean="0">
                <a:solidFill>
                  <a:srgbClr val="001D3D"/>
                </a:solidFill>
                <a:latin typeface="微软雅黑 Light" panose="020B0502040204020203" pitchFamily="34" charset="-122"/>
                <a:ea typeface="微软雅黑 Light" panose="020B0502040204020203" pitchFamily="34" charset="-122"/>
              </a:defRPr>
            </a:lvl1pPr>
          </a:lstStyle>
          <a:p>
            <a:pPr marL="0" lvl="0"/>
            <a:r>
              <a:rPr lang="en-US" altLang="zh-CN" dirty="0"/>
              <a:t>PLEASE EDIT THE MAIN TITLE HERE</a:t>
            </a:r>
            <a:endParaRPr lang="zh-CN" altLang="en-US" dirty="0"/>
          </a:p>
        </p:txBody>
      </p:sp>
      <p:sp>
        <p:nvSpPr>
          <p:cNvPr id="20" name="文本占位符 2">
            <a:extLst>
              <a:ext uri="{FF2B5EF4-FFF2-40B4-BE49-F238E27FC236}">
                <a16:creationId xmlns:a16="http://schemas.microsoft.com/office/drawing/2014/main" id="{C5624E6E-F81F-417A-97A9-91BBCE125FDC}"/>
              </a:ext>
            </a:extLst>
          </p:cNvPr>
          <p:cNvSpPr>
            <a:spLocks noGrp="1"/>
          </p:cNvSpPr>
          <p:nvPr>
            <p:ph type="body" sz="quarter" idx="12" hasCustomPrompt="1"/>
          </p:nvPr>
        </p:nvSpPr>
        <p:spPr>
          <a:xfrm>
            <a:off x="1099618" y="2911435"/>
            <a:ext cx="1322798" cy="1089529"/>
          </a:xfrm>
          <a:prstGeom prst="rect">
            <a:avLst/>
          </a:prstGeom>
          <a:noFill/>
        </p:spPr>
        <p:txBody>
          <a:bodyPr wrap="none" rtlCol="0">
            <a:spAutoFit/>
          </a:bodyPr>
          <a:lstStyle>
            <a:lvl1pPr marL="0" indent="0">
              <a:buNone/>
              <a:defRPr lang="zh-CN" altLang="en-US" sz="7200" b="1" dirty="0" smtClean="0">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pPr marL="0" lvl="0"/>
            <a:r>
              <a:rPr lang="en-US" altLang="zh-CN" dirty="0"/>
              <a:t>05</a:t>
            </a:r>
            <a:endParaRPr lang="zh-CN" altLang="en-US" dirty="0"/>
          </a:p>
        </p:txBody>
      </p:sp>
      <p:sp>
        <p:nvSpPr>
          <p:cNvPr id="4" name="图片占位符 3">
            <a:extLst>
              <a:ext uri="{FF2B5EF4-FFF2-40B4-BE49-F238E27FC236}">
                <a16:creationId xmlns:a16="http://schemas.microsoft.com/office/drawing/2014/main" id="{FF8AEEFE-34D1-4E3D-B70E-CFA84B5CE87B}"/>
              </a:ext>
            </a:extLst>
          </p:cNvPr>
          <p:cNvSpPr>
            <a:spLocks noGrp="1"/>
          </p:cNvSpPr>
          <p:nvPr>
            <p:ph type="pic" sz="quarter" idx="13"/>
          </p:nvPr>
        </p:nvSpPr>
        <p:spPr>
          <a:xfrm>
            <a:off x="7813040" y="1994960"/>
            <a:ext cx="4378960" cy="2922480"/>
          </a:xfrm>
          <a:prstGeom prst="rect">
            <a:avLst/>
          </a:prstGeom>
        </p:spPr>
        <p:txBody>
          <a:bodyPr/>
          <a:lstStyle/>
          <a:p>
            <a:endParaRPr lang="zh-CN" altLang="en-US"/>
          </a:p>
        </p:txBody>
      </p:sp>
    </p:spTree>
    <p:extLst>
      <p:ext uri="{BB962C8B-B14F-4D97-AF65-F5344CB8AC3E}">
        <p14:creationId xmlns:p14="http://schemas.microsoft.com/office/powerpoint/2010/main" val="11443764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A434E1A8-13AD-40F5-BEC0-7A4A8EE7F650}"/>
              </a:ext>
            </a:extLst>
          </p:cNvPr>
          <p:cNvSpPr/>
          <p:nvPr userDrawn="1"/>
        </p:nvSpPr>
        <p:spPr>
          <a:xfrm>
            <a:off x="695325" y="0"/>
            <a:ext cx="799596" cy="1236717"/>
          </a:xfrm>
          <a:custGeom>
            <a:avLst/>
            <a:gdLst>
              <a:gd name="connsiteX0" fmla="*/ 0 w 799596"/>
              <a:gd name="connsiteY0" fmla="*/ 0 h 1236717"/>
              <a:gd name="connsiteX1" fmla="*/ 799596 w 799596"/>
              <a:gd name="connsiteY1" fmla="*/ 0 h 1236717"/>
              <a:gd name="connsiteX2" fmla="*/ 799596 w 799596"/>
              <a:gd name="connsiteY2" fmla="*/ 811324 h 1236717"/>
              <a:gd name="connsiteX3" fmla="*/ 797016 w 799596"/>
              <a:gd name="connsiteY3" fmla="*/ 811324 h 1236717"/>
              <a:gd name="connsiteX4" fmla="*/ 799596 w 799596"/>
              <a:gd name="connsiteY4" fmla="*/ 836919 h 1236717"/>
              <a:gd name="connsiteX5" fmla="*/ 399798 w 799596"/>
              <a:gd name="connsiteY5" fmla="*/ 1236717 h 1236717"/>
              <a:gd name="connsiteX6" fmla="*/ 0 w 799596"/>
              <a:gd name="connsiteY6" fmla="*/ 836919 h 1236717"/>
              <a:gd name="connsiteX7" fmla="*/ 2580 w 799596"/>
              <a:gd name="connsiteY7" fmla="*/ 811324 h 1236717"/>
              <a:gd name="connsiteX8" fmla="*/ 0 w 799596"/>
              <a:gd name="connsiteY8" fmla="*/ 811324 h 123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596" h="1236717">
                <a:moveTo>
                  <a:pt x="0" y="0"/>
                </a:moveTo>
                <a:lnTo>
                  <a:pt x="799596" y="0"/>
                </a:lnTo>
                <a:lnTo>
                  <a:pt x="799596" y="811324"/>
                </a:lnTo>
                <a:lnTo>
                  <a:pt x="797016" y="811324"/>
                </a:lnTo>
                <a:lnTo>
                  <a:pt x="799596" y="836919"/>
                </a:lnTo>
                <a:cubicBezTo>
                  <a:pt x="799596" y="1057721"/>
                  <a:pt x="620600" y="1236717"/>
                  <a:pt x="399798" y="1236717"/>
                </a:cubicBezTo>
                <a:cubicBezTo>
                  <a:pt x="178996" y="1236717"/>
                  <a:pt x="0" y="1057721"/>
                  <a:pt x="0" y="836919"/>
                </a:cubicBezTo>
                <a:lnTo>
                  <a:pt x="2580" y="811324"/>
                </a:lnTo>
                <a:lnTo>
                  <a:pt x="0" y="8113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占位符 2">
            <a:extLst>
              <a:ext uri="{FF2B5EF4-FFF2-40B4-BE49-F238E27FC236}">
                <a16:creationId xmlns:a16="http://schemas.microsoft.com/office/drawing/2014/main" id="{277CB6C6-B026-4641-AD94-5A922F57427C}"/>
              </a:ext>
            </a:extLst>
          </p:cNvPr>
          <p:cNvSpPr>
            <a:spLocks noGrp="1"/>
          </p:cNvSpPr>
          <p:nvPr>
            <p:ph type="body" sz="quarter" idx="10" hasCustomPrompt="1"/>
          </p:nvPr>
        </p:nvSpPr>
        <p:spPr>
          <a:xfrm>
            <a:off x="1602012" y="467000"/>
            <a:ext cx="2501337" cy="362716"/>
          </a:xfrm>
          <a:prstGeom prst="rect">
            <a:avLst/>
          </a:prstGeom>
        </p:spPr>
        <p:txBody>
          <a:bodyPr lIns="0" tIns="0" rIns="0" bIns="0"/>
          <a:lstStyle>
            <a:lvl1pPr marL="0" indent="0" algn="l">
              <a:buNone/>
              <a:defRPr b="1" spc="600" baseline="0">
                <a:solidFill>
                  <a:srgbClr val="000814"/>
                </a:solidFill>
                <a:latin typeface="+mn-ea"/>
                <a:ea typeface="+mn-ea"/>
              </a:defRPr>
            </a:lvl1pPr>
          </a:lstStyle>
          <a:p>
            <a:pPr lvl="0"/>
            <a:r>
              <a:rPr lang="zh-CN" altLang="en-US" dirty="0"/>
              <a:t>编辑文本</a:t>
            </a:r>
          </a:p>
        </p:txBody>
      </p:sp>
      <p:sp>
        <p:nvSpPr>
          <p:cNvPr id="24" name="文本占位符 23">
            <a:extLst>
              <a:ext uri="{FF2B5EF4-FFF2-40B4-BE49-F238E27FC236}">
                <a16:creationId xmlns:a16="http://schemas.microsoft.com/office/drawing/2014/main" id="{4BC715FC-CF1C-4889-8FBE-AEB40021173B}"/>
              </a:ext>
            </a:extLst>
          </p:cNvPr>
          <p:cNvSpPr>
            <a:spLocks noGrp="1"/>
          </p:cNvSpPr>
          <p:nvPr>
            <p:ph type="body" sz="quarter" idx="11" hasCustomPrompt="1"/>
          </p:nvPr>
        </p:nvSpPr>
        <p:spPr>
          <a:xfrm>
            <a:off x="3467100" y="669198"/>
            <a:ext cx="2501338" cy="160518"/>
          </a:xfrm>
          <a:prstGeom prst="rect">
            <a:avLst/>
          </a:prstGeom>
        </p:spPr>
        <p:txBody>
          <a:bodyPr lIns="0" tIns="0" rIns="0" bIns="0">
            <a:normAutofit/>
          </a:bodyPr>
          <a:lstStyle>
            <a:lvl1pPr marL="0" indent="0">
              <a:buNone/>
              <a:defRPr sz="1200">
                <a:solidFill>
                  <a:srgbClr val="001D3D"/>
                </a:solidFill>
                <a:latin typeface="微软雅黑 Light" panose="020B0502040204020203" pitchFamily="34" charset="-122"/>
                <a:ea typeface="微软雅黑 Light" panose="020B0502040204020203" pitchFamily="34" charset="-122"/>
              </a:defRPr>
            </a:lvl1pPr>
          </a:lstStyle>
          <a:p>
            <a:pPr lvl="0"/>
            <a:r>
              <a:rPr lang="en-US" altLang="zh-CN" dirty="0"/>
              <a:t>INPUT TEXT</a:t>
            </a:r>
            <a:endParaRPr lang="zh-CN" altLang="en-US" dirty="0"/>
          </a:p>
        </p:txBody>
      </p:sp>
      <p:sp>
        <p:nvSpPr>
          <p:cNvPr id="27" name="文本占位符 26">
            <a:extLst>
              <a:ext uri="{FF2B5EF4-FFF2-40B4-BE49-F238E27FC236}">
                <a16:creationId xmlns:a16="http://schemas.microsoft.com/office/drawing/2014/main" id="{1117899D-FB0D-4F04-B150-9C1E2956033E}"/>
              </a:ext>
            </a:extLst>
          </p:cNvPr>
          <p:cNvSpPr>
            <a:spLocks noGrp="1"/>
          </p:cNvSpPr>
          <p:nvPr>
            <p:ph type="body" sz="quarter" idx="12" hasCustomPrompt="1"/>
          </p:nvPr>
        </p:nvSpPr>
        <p:spPr>
          <a:xfrm>
            <a:off x="695325" y="329274"/>
            <a:ext cx="799596" cy="462093"/>
          </a:xfrm>
          <a:prstGeom prst="rect">
            <a:avLst/>
          </a:prstGeom>
        </p:spPr>
        <p:txBody>
          <a:bodyPr>
            <a:noAutofit/>
          </a:bodyPr>
          <a:lstStyle>
            <a:lvl1pPr marL="0" indent="0" algn="ctr">
              <a:buNone/>
              <a:defRPr sz="3400" b="1">
                <a:latin typeface="+mn-ea"/>
                <a:ea typeface="+mn-ea"/>
              </a:defRPr>
            </a:lvl1pPr>
          </a:lstStyle>
          <a:p>
            <a:pPr lvl="0"/>
            <a:r>
              <a:rPr lang="en-US" altLang="zh-CN" dirty="0"/>
              <a:t>0X</a:t>
            </a:r>
            <a:endParaRPr lang="zh-CN" altLang="en-US" dirty="0"/>
          </a:p>
        </p:txBody>
      </p:sp>
    </p:spTree>
    <p:extLst>
      <p:ext uri="{BB962C8B-B14F-4D97-AF65-F5344CB8AC3E}">
        <p14:creationId xmlns:p14="http://schemas.microsoft.com/office/powerpoint/2010/main" val="295917829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A434E1A8-13AD-40F5-BEC0-7A4A8EE7F650}"/>
              </a:ext>
            </a:extLst>
          </p:cNvPr>
          <p:cNvSpPr/>
          <p:nvPr userDrawn="1"/>
        </p:nvSpPr>
        <p:spPr>
          <a:xfrm>
            <a:off x="695325" y="0"/>
            <a:ext cx="799596" cy="1236717"/>
          </a:xfrm>
          <a:custGeom>
            <a:avLst/>
            <a:gdLst>
              <a:gd name="connsiteX0" fmla="*/ 0 w 799596"/>
              <a:gd name="connsiteY0" fmla="*/ 0 h 1236717"/>
              <a:gd name="connsiteX1" fmla="*/ 799596 w 799596"/>
              <a:gd name="connsiteY1" fmla="*/ 0 h 1236717"/>
              <a:gd name="connsiteX2" fmla="*/ 799596 w 799596"/>
              <a:gd name="connsiteY2" fmla="*/ 811324 h 1236717"/>
              <a:gd name="connsiteX3" fmla="*/ 797016 w 799596"/>
              <a:gd name="connsiteY3" fmla="*/ 811324 h 1236717"/>
              <a:gd name="connsiteX4" fmla="*/ 799596 w 799596"/>
              <a:gd name="connsiteY4" fmla="*/ 836919 h 1236717"/>
              <a:gd name="connsiteX5" fmla="*/ 399798 w 799596"/>
              <a:gd name="connsiteY5" fmla="*/ 1236717 h 1236717"/>
              <a:gd name="connsiteX6" fmla="*/ 0 w 799596"/>
              <a:gd name="connsiteY6" fmla="*/ 836919 h 1236717"/>
              <a:gd name="connsiteX7" fmla="*/ 2580 w 799596"/>
              <a:gd name="connsiteY7" fmla="*/ 811324 h 1236717"/>
              <a:gd name="connsiteX8" fmla="*/ 0 w 799596"/>
              <a:gd name="connsiteY8" fmla="*/ 811324 h 123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596" h="1236717">
                <a:moveTo>
                  <a:pt x="0" y="0"/>
                </a:moveTo>
                <a:lnTo>
                  <a:pt x="799596" y="0"/>
                </a:lnTo>
                <a:lnTo>
                  <a:pt x="799596" y="811324"/>
                </a:lnTo>
                <a:lnTo>
                  <a:pt x="797016" y="811324"/>
                </a:lnTo>
                <a:lnTo>
                  <a:pt x="799596" y="836919"/>
                </a:lnTo>
                <a:cubicBezTo>
                  <a:pt x="799596" y="1057721"/>
                  <a:pt x="620600" y="1236717"/>
                  <a:pt x="399798" y="1236717"/>
                </a:cubicBezTo>
                <a:cubicBezTo>
                  <a:pt x="178996" y="1236717"/>
                  <a:pt x="0" y="1057721"/>
                  <a:pt x="0" y="836919"/>
                </a:cubicBezTo>
                <a:lnTo>
                  <a:pt x="2580" y="811324"/>
                </a:lnTo>
                <a:lnTo>
                  <a:pt x="0" y="8113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占位符 2">
            <a:extLst>
              <a:ext uri="{FF2B5EF4-FFF2-40B4-BE49-F238E27FC236}">
                <a16:creationId xmlns:a16="http://schemas.microsoft.com/office/drawing/2014/main" id="{277CB6C6-B026-4641-AD94-5A922F57427C}"/>
              </a:ext>
            </a:extLst>
          </p:cNvPr>
          <p:cNvSpPr>
            <a:spLocks noGrp="1"/>
          </p:cNvSpPr>
          <p:nvPr>
            <p:ph type="body" sz="quarter" idx="10" hasCustomPrompt="1"/>
          </p:nvPr>
        </p:nvSpPr>
        <p:spPr>
          <a:xfrm>
            <a:off x="1602012" y="467000"/>
            <a:ext cx="2501337" cy="362716"/>
          </a:xfrm>
          <a:prstGeom prst="rect">
            <a:avLst/>
          </a:prstGeom>
        </p:spPr>
        <p:txBody>
          <a:bodyPr lIns="0" tIns="0" rIns="0" bIns="0"/>
          <a:lstStyle>
            <a:lvl1pPr marL="0" indent="0" algn="l">
              <a:buNone/>
              <a:defRPr b="1" spc="600" baseline="0">
                <a:solidFill>
                  <a:srgbClr val="000814"/>
                </a:solidFill>
                <a:latin typeface="+mn-ea"/>
                <a:ea typeface="+mn-ea"/>
              </a:defRPr>
            </a:lvl1pPr>
          </a:lstStyle>
          <a:p>
            <a:pPr lvl="0"/>
            <a:r>
              <a:rPr lang="zh-CN" altLang="en-US" dirty="0"/>
              <a:t>编辑文本</a:t>
            </a:r>
          </a:p>
        </p:txBody>
      </p:sp>
      <p:sp>
        <p:nvSpPr>
          <p:cNvPr id="24" name="文本占位符 23">
            <a:extLst>
              <a:ext uri="{FF2B5EF4-FFF2-40B4-BE49-F238E27FC236}">
                <a16:creationId xmlns:a16="http://schemas.microsoft.com/office/drawing/2014/main" id="{4BC715FC-CF1C-4889-8FBE-AEB40021173B}"/>
              </a:ext>
            </a:extLst>
          </p:cNvPr>
          <p:cNvSpPr>
            <a:spLocks noGrp="1"/>
          </p:cNvSpPr>
          <p:nvPr>
            <p:ph type="body" sz="quarter" idx="11" hasCustomPrompt="1"/>
          </p:nvPr>
        </p:nvSpPr>
        <p:spPr>
          <a:xfrm>
            <a:off x="3467100" y="669198"/>
            <a:ext cx="2501338" cy="160518"/>
          </a:xfrm>
          <a:prstGeom prst="rect">
            <a:avLst/>
          </a:prstGeom>
        </p:spPr>
        <p:txBody>
          <a:bodyPr lIns="0" tIns="0" rIns="0" bIns="0">
            <a:normAutofit/>
          </a:bodyPr>
          <a:lstStyle>
            <a:lvl1pPr marL="0" indent="0">
              <a:buNone/>
              <a:defRPr sz="1200">
                <a:solidFill>
                  <a:srgbClr val="001D3D"/>
                </a:solidFill>
                <a:latin typeface="微软雅黑 Light" panose="020B0502040204020203" pitchFamily="34" charset="-122"/>
                <a:ea typeface="微软雅黑 Light" panose="020B0502040204020203" pitchFamily="34" charset="-122"/>
              </a:defRPr>
            </a:lvl1pPr>
          </a:lstStyle>
          <a:p>
            <a:pPr lvl="0"/>
            <a:r>
              <a:rPr lang="en-US" altLang="zh-CN" dirty="0"/>
              <a:t>INPUT TEXT</a:t>
            </a:r>
            <a:endParaRPr lang="zh-CN" altLang="en-US" dirty="0"/>
          </a:p>
        </p:txBody>
      </p:sp>
      <p:sp>
        <p:nvSpPr>
          <p:cNvPr id="27" name="文本占位符 26">
            <a:extLst>
              <a:ext uri="{FF2B5EF4-FFF2-40B4-BE49-F238E27FC236}">
                <a16:creationId xmlns:a16="http://schemas.microsoft.com/office/drawing/2014/main" id="{1117899D-FB0D-4F04-B150-9C1E2956033E}"/>
              </a:ext>
            </a:extLst>
          </p:cNvPr>
          <p:cNvSpPr>
            <a:spLocks noGrp="1"/>
          </p:cNvSpPr>
          <p:nvPr>
            <p:ph type="body" sz="quarter" idx="12" hasCustomPrompt="1"/>
          </p:nvPr>
        </p:nvSpPr>
        <p:spPr>
          <a:xfrm>
            <a:off x="695325" y="329274"/>
            <a:ext cx="799596" cy="462093"/>
          </a:xfrm>
          <a:prstGeom prst="rect">
            <a:avLst/>
          </a:prstGeom>
        </p:spPr>
        <p:txBody>
          <a:bodyPr>
            <a:noAutofit/>
          </a:bodyPr>
          <a:lstStyle>
            <a:lvl1pPr marL="0" indent="0" algn="ctr">
              <a:buNone/>
              <a:defRPr sz="3400" b="1">
                <a:latin typeface="+mn-ea"/>
                <a:ea typeface="+mn-ea"/>
              </a:defRPr>
            </a:lvl1pPr>
          </a:lstStyle>
          <a:p>
            <a:pPr lvl="0"/>
            <a:r>
              <a:rPr lang="en-US" altLang="zh-CN" dirty="0"/>
              <a:t>0X</a:t>
            </a:r>
            <a:endParaRPr lang="zh-CN" altLang="en-US" dirty="0"/>
          </a:p>
        </p:txBody>
      </p:sp>
      <p:sp>
        <p:nvSpPr>
          <p:cNvPr id="4" name="图片占位符 3">
            <a:extLst>
              <a:ext uri="{FF2B5EF4-FFF2-40B4-BE49-F238E27FC236}">
                <a16:creationId xmlns:a16="http://schemas.microsoft.com/office/drawing/2014/main" id="{4807E149-DDA3-447D-AF02-EB4E3B6CE445}"/>
              </a:ext>
            </a:extLst>
          </p:cNvPr>
          <p:cNvSpPr>
            <a:spLocks noGrp="1"/>
          </p:cNvSpPr>
          <p:nvPr>
            <p:ph type="pic" sz="quarter" idx="13"/>
          </p:nvPr>
        </p:nvSpPr>
        <p:spPr>
          <a:xfrm>
            <a:off x="1095123" y="2041525"/>
            <a:ext cx="2905125" cy="2662238"/>
          </a:xfrm>
          <a:prstGeom prst="rect">
            <a:avLst/>
          </a:prstGeom>
        </p:spPr>
        <p:txBody>
          <a:bodyPr/>
          <a:lstStyle/>
          <a:p>
            <a:endParaRPr lang="zh-CN" altLang="en-US"/>
          </a:p>
        </p:txBody>
      </p:sp>
      <p:sp>
        <p:nvSpPr>
          <p:cNvPr id="13" name="图片占位符 3">
            <a:extLst>
              <a:ext uri="{FF2B5EF4-FFF2-40B4-BE49-F238E27FC236}">
                <a16:creationId xmlns:a16="http://schemas.microsoft.com/office/drawing/2014/main" id="{6F40A5ED-7418-4565-9C45-1B7F66D529A7}"/>
              </a:ext>
            </a:extLst>
          </p:cNvPr>
          <p:cNvSpPr>
            <a:spLocks noGrp="1"/>
          </p:cNvSpPr>
          <p:nvPr>
            <p:ph type="pic" sz="quarter" idx="14"/>
          </p:nvPr>
        </p:nvSpPr>
        <p:spPr>
          <a:xfrm>
            <a:off x="4686683" y="2041525"/>
            <a:ext cx="2905125" cy="2662238"/>
          </a:xfrm>
          <a:prstGeom prst="rect">
            <a:avLst/>
          </a:prstGeom>
        </p:spPr>
        <p:txBody>
          <a:bodyPr/>
          <a:lstStyle/>
          <a:p>
            <a:endParaRPr lang="zh-CN" altLang="en-US"/>
          </a:p>
        </p:txBody>
      </p:sp>
      <p:sp>
        <p:nvSpPr>
          <p:cNvPr id="16" name="图片占位符 3">
            <a:extLst>
              <a:ext uri="{FF2B5EF4-FFF2-40B4-BE49-F238E27FC236}">
                <a16:creationId xmlns:a16="http://schemas.microsoft.com/office/drawing/2014/main" id="{1EBEAF37-4093-43D7-958B-8B6D304943A7}"/>
              </a:ext>
            </a:extLst>
          </p:cNvPr>
          <p:cNvSpPr>
            <a:spLocks noGrp="1"/>
          </p:cNvSpPr>
          <p:nvPr>
            <p:ph type="pic" sz="quarter" idx="15"/>
          </p:nvPr>
        </p:nvSpPr>
        <p:spPr>
          <a:xfrm>
            <a:off x="8278243" y="2041525"/>
            <a:ext cx="2905125" cy="2662238"/>
          </a:xfrm>
          <a:prstGeom prst="rect">
            <a:avLst/>
          </a:prstGeom>
        </p:spPr>
        <p:txBody>
          <a:bodyPr/>
          <a:lstStyle/>
          <a:p>
            <a:endParaRPr lang="zh-CN" altLang="en-US"/>
          </a:p>
        </p:txBody>
      </p:sp>
    </p:spTree>
    <p:extLst>
      <p:ext uri="{BB962C8B-B14F-4D97-AF65-F5344CB8AC3E}">
        <p14:creationId xmlns:p14="http://schemas.microsoft.com/office/powerpoint/2010/main" val="131497694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62462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3" r:id="rId3"/>
    <p:sldLayoutId id="2147483664" r:id="rId4"/>
    <p:sldLayoutId id="2147483665" r:id="rId5"/>
    <p:sldLayoutId id="2147483666" r:id="rId6"/>
    <p:sldLayoutId id="2147483671" r:id="rId7"/>
    <p:sldLayoutId id="2147483655" r:id="rId8"/>
    <p:sldLayoutId id="2147483667"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2.wdp"/><Relationship Id="rId7"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9.jpg"/><Relationship Id="rId1" Type="http://schemas.openxmlformats.org/officeDocument/2006/relationships/slideLayout" Target="../slideLayouts/slideLayout8.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g"/><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image" Target="../media/image48.jp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0.jpg"/><Relationship Id="rId1" Type="http://schemas.openxmlformats.org/officeDocument/2006/relationships/slideLayout" Target="../slideLayouts/slideLayout8.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0.jpg"/><Relationship Id="rId1" Type="http://schemas.openxmlformats.org/officeDocument/2006/relationships/slideLayout" Target="../slideLayouts/slideLayout8.xml"/><Relationship Id="rId4" Type="http://schemas.openxmlformats.org/officeDocument/2006/relationships/chart" Target="../charts/char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officeplus.cn/Template/Home.shtml" TargetMode="External"/><Relationship Id="rId2" Type="http://schemas.openxmlformats.org/officeDocument/2006/relationships/image" Target="../media/image57.jp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13" Type="http://schemas.openxmlformats.org/officeDocument/2006/relationships/image" Target="../media/image68.sv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92.svg"/><Relationship Id="rId21" Type="http://schemas.openxmlformats.org/officeDocument/2006/relationships/image" Target="../media/image74.svg"/><Relationship Id="rId34" Type="http://schemas.openxmlformats.org/officeDocument/2006/relationships/image" Target="../media/image87.png"/><Relationship Id="rId42" Type="http://schemas.openxmlformats.org/officeDocument/2006/relationships/image" Target="../media/image26.png"/><Relationship Id="rId47" Type="http://schemas.openxmlformats.org/officeDocument/2006/relationships/image" Target="../media/image98.svg"/><Relationship Id="rId50" Type="http://schemas.openxmlformats.org/officeDocument/2006/relationships/image" Target="../media/image101.png"/><Relationship Id="rId55" Type="http://schemas.openxmlformats.org/officeDocument/2006/relationships/image" Target="../media/image104.svg"/><Relationship Id="rId7" Type="http://schemas.openxmlformats.org/officeDocument/2006/relationships/image" Target="../media/image33.svg"/><Relationship Id="rId2" Type="http://schemas.openxmlformats.org/officeDocument/2006/relationships/image" Target="../media/image59.png"/><Relationship Id="rId16" Type="http://schemas.openxmlformats.org/officeDocument/2006/relationships/image" Target="../media/image69.png"/><Relationship Id="rId29" Type="http://schemas.openxmlformats.org/officeDocument/2006/relationships/image" Target="../media/image82.svg"/><Relationship Id="rId11" Type="http://schemas.openxmlformats.org/officeDocument/2006/relationships/image" Target="../media/image66.sv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svg"/><Relationship Id="rId40" Type="http://schemas.openxmlformats.org/officeDocument/2006/relationships/image" Target="../media/image93.png"/><Relationship Id="rId45" Type="http://schemas.openxmlformats.org/officeDocument/2006/relationships/image" Target="../media/image96.svg"/><Relationship Id="rId53" Type="http://schemas.openxmlformats.org/officeDocument/2006/relationships/image" Target="../media/image29.svg"/><Relationship Id="rId5" Type="http://schemas.openxmlformats.org/officeDocument/2006/relationships/image" Target="../media/image62.svg"/><Relationship Id="rId19" Type="http://schemas.openxmlformats.org/officeDocument/2006/relationships/image" Target="../media/image72.svg"/><Relationship Id="rId4" Type="http://schemas.openxmlformats.org/officeDocument/2006/relationships/image" Target="../media/image61.png"/><Relationship Id="rId9" Type="http://schemas.openxmlformats.org/officeDocument/2006/relationships/image" Target="../media/image64.svg"/><Relationship Id="rId14" Type="http://schemas.openxmlformats.org/officeDocument/2006/relationships/image" Target="../media/image49.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image" Target="../media/image83.png"/><Relationship Id="rId35" Type="http://schemas.openxmlformats.org/officeDocument/2006/relationships/image" Target="../media/image88.svg"/><Relationship Id="rId43" Type="http://schemas.openxmlformats.org/officeDocument/2006/relationships/image" Target="../media/image27.svg"/><Relationship Id="rId48" Type="http://schemas.openxmlformats.org/officeDocument/2006/relationships/image" Target="../media/image99.png"/><Relationship Id="rId56" Type="http://schemas.openxmlformats.org/officeDocument/2006/relationships/image" Target="../media/image22.png"/><Relationship Id="rId8" Type="http://schemas.openxmlformats.org/officeDocument/2006/relationships/image" Target="../media/image63.png"/><Relationship Id="rId51" Type="http://schemas.openxmlformats.org/officeDocument/2006/relationships/image" Target="../media/image102.svg"/><Relationship Id="rId3" Type="http://schemas.openxmlformats.org/officeDocument/2006/relationships/image" Target="../media/image60.svg"/><Relationship Id="rId12" Type="http://schemas.openxmlformats.org/officeDocument/2006/relationships/image" Target="../media/image67.png"/><Relationship Id="rId17" Type="http://schemas.openxmlformats.org/officeDocument/2006/relationships/image" Target="../media/image70.svg"/><Relationship Id="rId25" Type="http://schemas.openxmlformats.org/officeDocument/2006/relationships/image" Target="../media/image78.svg"/><Relationship Id="rId33" Type="http://schemas.openxmlformats.org/officeDocument/2006/relationships/image" Target="../media/image86.svg"/><Relationship Id="rId38" Type="http://schemas.openxmlformats.org/officeDocument/2006/relationships/image" Target="../media/image91.png"/><Relationship Id="rId46" Type="http://schemas.openxmlformats.org/officeDocument/2006/relationships/image" Target="../media/image97.png"/><Relationship Id="rId20" Type="http://schemas.openxmlformats.org/officeDocument/2006/relationships/image" Target="../media/image73.png"/><Relationship Id="rId41" Type="http://schemas.openxmlformats.org/officeDocument/2006/relationships/image" Target="../media/image94.svg"/><Relationship Id="rId54" Type="http://schemas.openxmlformats.org/officeDocument/2006/relationships/image" Target="../media/image103.png"/><Relationship Id="rId1" Type="http://schemas.openxmlformats.org/officeDocument/2006/relationships/slideLayout" Target="../slideLayouts/slideLayout10.xml"/><Relationship Id="rId6" Type="http://schemas.openxmlformats.org/officeDocument/2006/relationships/image" Target="../media/image32.png"/><Relationship Id="rId15" Type="http://schemas.openxmlformats.org/officeDocument/2006/relationships/image" Target="../media/image50.svg"/><Relationship Id="rId23" Type="http://schemas.openxmlformats.org/officeDocument/2006/relationships/image" Target="../media/image76.svg"/><Relationship Id="rId28" Type="http://schemas.openxmlformats.org/officeDocument/2006/relationships/image" Target="../media/image81.png"/><Relationship Id="rId36" Type="http://schemas.openxmlformats.org/officeDocument/2006/relationships/image" Target="../media/image89.png"/><Relationship Id="rId49" Type="http://schemas.openxmlformats.org/officeDocument/2006/relationships/image" Target="../media/image100.svg"/><Relationship Id="rId57" Type="http://schemas.openxmlformats.org/officeDocument/2006/relationships/image" Target="../media/image105.svg"/><Relationship Id="rId10" Type="http://schemas.openxmlformats.org/officeDocument/2006/relationships/image" Target="../media/image65.png"/><Relationship Id="rId31" Type="http://schemas.openxmlformats.org/officeDocument/2006/relationships/image" Target="../media/image84.svg"/><Relationship Id="rId44" Type="http://schemas.openxmlformats.org/officeDocument/2006/relationships/image" Target="../media/image95.png"/><Relationship Id="rId5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Layout" Target="../slideLayouts/slideLayout8.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3541AE45-B27E-4C0E-A27E-8285F989BFEC}"/>
              </a:ext>
            </a:extLst>
          </p:cNvPr>
          <p:cNvPicPr>
            <a:picLocks noChangeAspect="1"/>
          </p:cNvPicPr>
          <p:nvPr/>
        </p:nvPicPr>
        <p:blipFill>
          <a:blip r:embed="rId2"/>
          <a:stretch>
            <a:fillRect/>
          </a:stretch>
        </p:blipFill>
        <p:spPr>
          <a:xfrm>
            <a:off x="15805" y="0"/>
            <a:ext cx="12160390" cy="6858000"/>
          </a:xfrm>
          <a:prstGeom prst="rect">
            <a:avLst/>
          </a:prstGeom>
        </p:spPr>
      </p:pic>
      <p:sp>
        <p:nvSpPr>
          <p:cNvPr id="11" name="矩形 10">
            <a:extLst>
              <a:ext uri="{FF2B5EF4-FFF2-40B4-BE49-F238E27FC236}">
                <a16:creationId xmlns:a16="http://schemas.microsoft.com/office/drawing/2014/main" id="{2EB84D8E-2C8B-4319-BF28-6BDC3ABF6881}"/>
              </a:ext>
            </a:extLst>
          </p:cNvPr>
          <p:cNvSpPr/>
          <p:nvPr/>
        </p:nvSpPr>
        <p:spPr>
          <a:xfrm>
            <a:off x="0" y="-9068"/>
            <a:ext cx="12192000" cy="6876136"/>
          </a:xfrm>
          <a:prstGeom prst="rect">
            <a:avLst/>
          </a:prstGeom>
          <a:gradFill flip="none" rotWithShape="1">
            <a:gsLst>
              <a:gs pos="0">
                <a:schemeClr val="tx1">
                  <a:alpha val="96000"/>
                </a:schemeClr>
              </a:gs>
              <a:gs pos="100000">
                <a:schemeClr val="tx1">
                  <a:alpha val="61000"/>
                </a:schemeClr>
              </a:gs>
              <a:gs pos="62000">
                <a:schemeClr val="tx1">
                  <a:alpha val="52000"/>
                </a:schemeClr>
              </a:gs>
            </a:gsLst>
            <a:lin ang="0" scaled="0"/>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C77FCB88-A747-4537-8406-CE33ED657844}"/>
              </a:ext>
            </a:extLst>
          </p:cNvPr>
          <p:cNvSpPr txBox="1"/>
          <p:nvPr/>
        </p:nvSpPr>
        <p:spPr>
          <a:xfrm>
            <a:off x="697426" y="2274838"/>
            <a:ext cx="2257028" cy="677108"/>
          </a:xfrm>
          <a:prstGeom prst="rect">
            <a:avLst/>
          </a:prstGeom>
          <a:noFill/>
        </p:spPr>
        <p:txBody>
          <a:bodyPr wrap="none" lIns="0" tIns="0" rIns="0" bIns="0" rtlCol="0">
            <a:spAutoFit/>
          </a:bodyPr>
          <a:lstStyle/>
          <a:p>
            <a:r>
              <a:rPr lang="zh-CN" altLang="en-US" sz="4400" b="1" dirty="0">
                <a:solidFill>
                  <a:schemeClr val="bg1"/>
                </a:solidFill>
                <a:effectLst>
                  <a:reflection blurRad="101600" stA="47000" endPos="49000" dist="12700" dir="5400000" sy="-100000" algn="bl" rotWithShape="0"/>
                </a:effectLst>
                <a:latin typeface="微软雅黑"/>
              </a:rPr>
              <a:t>金融行业</a:t>
            </a:r>
            <a:endParaRPr lang="zh-CN" altLang="en-US" sz="4400" b="1" dirty="0">
              <a:solidFill>
                <a:schemeClr val="bg1"/>
              </a:solidFill>
              <a:latin typeface="+mj-ea"/>
              <a:ea typeface="+mj-ea"/>
            </a:endParaRPr>
          </a:p>
        </p:txBody>
      </p:sp>
      <p:sp>
        <p:nvSpPr>
          <p:cNvPr id="13" name="矩形 12">
            <a:extLst>
              <a:ext uri="{FF2B5EF4-FFF2-40B4-BE49-F238E27FC236}">
                <a16:creationId xmlns:a16="http://schemas.microsoft.com/office/drawing/2014/main" id="{46716BB4-20D8-45C8-B6F5-F6324375A342}"/>
              </a:ext>
            </a:extLst>
          </p:cNvPr>
          <p:cNvSpPr/>
          <p:nvPr/>
        </p:nvSpPr>
        <p:spPr>
          <a:xfrm>
            <a:off x="697426" y="3044279"/>
            <a:ext cx="4847481" cy="830997"/>
          </a:xfrm>
          <a:prstGeom prst="rect">
            <a:avLst/>
          </a:prstGeom>
        </p:spPr>
        <p:txBody>
          <a:bodyPr wrap="none" lIns="0" tIns="0" rIns="0" bIns="0">
            <a:spAutoFit/>
          </a:bodyPr>
          <a:lstStyle/>
          <a:p>
            <a:r>
              <a:rPr lang="zh-CN" altLang="en-US" sz="5400" b="1" dirty="0">
                <a:solidFill>
                  <a:schemeClr val="accent1"/>
                </a:solidFill>
                <a:effectLst>
                  <a:reflection blurRad="101600" stA="47000" endPos="49000" dist="12700" dir="5400000" sy="-100000" algn="bl" rotWithShape="0"/>
                </a:effectLst>
                <a:latin typeface="微软雅黑"/>
              </a:rPr>
              <a:t>商业计划书模板</a:t>
            </a:r>
            <a:endParaRPr lang="zh-CN" altLang="en-US" sz="2400" dirty="0">
              <a:solidFill>
                <a:schemeClr val="accent1"/>
              </a:solidFill>
              <a:effectLst>
                <a:reflection blurRad="101600" stA="47000" endPos="49000" dist="12700" dir="5400000" sy="-100000" algn="bl" rotWithShape="0"/>
              </a:effectLst>
            </a:endParaRPr>
          </a:p>
        </p:txBody>
      </p:sp>
      <p:sp>
        <p:nvSpPr>
          <p:cNvPr id="29" name="文本框 28">
            <a:extLst>
              <a:ext uri="{FF2B5EF4-FFF2-40B4-BE49-F238E27FC236}">
                <a16:creationId xmlns:a16="http://schemas.microsoft.com/office/drawing/2014/main" id="{45A7FEA5-6399-4513-8AD1-490E0056C5E2}"/>
              </a:ext>
            </a:extLst>
          </p:cNvPr>
          <p:cNvSpPr txBox="1"/>
          <p:nvPr/>
        </p:nvSpPr>
        <p:spPr>
          <a:xfrm>
            <a:off x="3152321" y="2615038"/>
            <a:ext cx="2067874" cy="246221"/>
          </a:xfrm>
          <a:prstGeom prst="rect">
            <a:avLst/>
          </a:prstGeom>
          <a:noFill/>
        </p:spPr>
        <p:txBody>
          <a:bodyPr wrap="none" lIns="0" tIns="0" rIns="0" bIns="0" rtlCol="0">
            <a:spAutoFit/>
          </a:bodyPr>
          <a:lstStyle/>
          <a:p>
            <a:r>
              <a:rPr lang="en-US" altLang="zh-CN" sz="1600" dirty="0">
                <a:solidFill>
                  <a:schemeClr val="accent2"/>
                </a:solidFill>
                <a:latin typeface="微软雅黑 Light" panose="020B0502040204020203" pitchFamily="34" charset="-122"/>
                <a:ea typeface="微软雅黑 Light" panose="020B0502040204020203" pitchFamily="34" charset="-122"/>
                <a:cs typeface="Arial" panose="020B0604020202020204" pitchFamily="34" charset="0"/>
              </a:rPr>
              <a:t>FINANCIAL INDUSTRY</a:t>
            </a:r>
            <a:endParaRPr lang="zh-CN" altLang="en-US" sz="1600" dirty="0">
              <a:solidFill>
                <a:schemeClr val="accent2"/>
              </a:solidFill>
              <a:latin typeface="微软雅黑 Light" panose="020B0502040204020203" pitchFamily="34" charset="-122"/>
              <a:ea typeface="微软雅黑 Light" panose="020B0502040204020203" pitchFamily="34" charset="-122"/>
              <a:cs typeface="Arial" panose="020B0604020202020204" pitchFamily="34" charset="0"/>
            </a:endParaRPr>
          </a:p>
        </p:txBody>
      </p:sp>
      <p:cxnSp>
        <p:nvCxnSpPr>
          <p:cNvPr id="31" name="直接连接符 30">
            <a:extLst>
              <a:ext uri="{FF2B5EF4-FFF2-40B4-BE49-F238E27FC236}">
                <a16:creationId xmlns:a16="http://schemas.microsoft.com/office/drawing/2014/main" id="{261D15DA-FBD2-42C2-838A-2BC2F9E973A8}"/>
              </a:ext>
            </a:extLst>
          </p:cNvPr>
          <p:cNvCxnSpPr/>
          <p:nvPr/>
        </p:nvCxnSpPr>
        <p:spPr>
          <a:xfrm>
            <a:off x="697426" y="3931920"/>
            <a:ext cx="5156812" cy="0"/>
          </a:xfrm>
          <a:prstGeom prst="line">
            <a:avLst/>
          </a:prstGeom>
          <a:ln>
            <a:gradFill>
              <a:gsLst>
                <a:gs pos="0">
                  <a:schemeClr val="accent1">
                    <a:alpha val="0"/>
                  </a:schemeClr>
                </a:gs>
                <a:gs pos="68000">
                  <a:schemeClr val="accent1"/>
                </a:gs>
                <a:gs pos="3900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72AC9B96-8240-4A3F-8EE9-FE257AC41472}"/>
              </a:ext>
            </a:extLst>
          </p:cNvPr>
          <p:cNvSpPr txBox="1"/>
          <p:nvPr/>
        </p:nvSpPr>
        <p:spPr>
          <a:xfrm>
            <a:off x="1010966" y="4357390"/>
            <a:ext cx="2141355" cy="276999"/>
          </a:xfrm>
          <a:prstGeom prst="rect">
            <a:avLst/>
          </a:prstGeom>
          <a:noFill/>
        </p:spPr>
        <p:txBody>
          <a:bodyPr wrap="none" lIns="0" tIns="0" rIns="0" bIns="0" rtlCol="0">
            <a:spAutoFit/>
          </a:bodyPr>
          <a:lstStyle/>
          <a:p>
            <a:r>
              <a:rPr lang="zh-CN" altLang="en-US" dirty="0">
                <a:solidFill>
                  <a:schemeClr val="bg1"/>
                </a:solidFill>
                <a:latin typeface="+mn-ea"/>
              </a:rPr>
              <a:t>汇报人：</a:t>
            </a:r>
            <a:r>
              <a:rPr lang="en-US" altLang="zh-CN" dirty="0" err="1">
                <a:solidFill>
                  <a:schemeClr val="bg1"/>
                </a:solidFill>
                <a:latin typeface="+mn-ea"/>
              </a:rPr>
              <a:t>OfficePLUS</a:t>
            </a:r>
            <a:endParaRPr lang="zh-CN" altLang="en-US" dirty="0">
              <a:solidFill>
                <a:schemeClr val="bg1"/>
              </a:solidFill>
              <a:latin typeface="+mn-ea"/>
            </a:endParaRPr>
          </a:p>
        </p:txBody>
      </p:sp>
      <p:pic>
        <p:nvPicPr>
          <p:cNvPr id="10" name="图形 9" descr="用户">
            <a:extLst>
              <a:ext uri="{FF2B5EF4-FFF2-40B4-BE49-F238E27FC236}">
                <a16:creationId xmlns:a16="http://schemas.microsoft.com/office/drawing/2014/main" id="{F19A194C-0BB9-4A08-8260-73E9C733BF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9758" y="4308380"/>
            <a:ext cx="375018" cy="375018"/>
          </a:xfrm>
          <a:prstGeom prst="rect">
            <a:avLst/>
          </a:prstGeom>
        </p:spPr>
      </p:pic>
    </p:spTree>
    <p:extLst>
      <p:ext uri="{BB962C8B-B14F-4D97-AF65-F5344CB8AC3E}">
        <p14:creationId xmlns:p14="http://schemas.microsoft.com/office/powerpoint/2010/main" val="3038203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4F5"/>
        </a:solidFill>
        <a:effectLst/>
      </p:bgPr>
    </p:bg>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FA9668B5-5175-4148-81E6-BE444597EAB0}"/>
              </a:ext>
            </a:extLst>
          </p:cNvPr>
          <p:cNvPicPr>
            <a:picLocks noChangeAspect="1"/>
          </p:cNvPicPr>
          <p:nvPr/>
        </p:nvPicPr>
        <p:blipFill rotWithShape="1">
          <a:blip r:embed="rId2">
            <a:extLst>
              <a:ext uri="{28A0092B-C50C-407E-A947-70E740481C1C}">
                <a14:useLocalDpi xmlns:a14="http://schemas.microsoft.com/office/drawing/2010/main" val="0"/>
              </a:ext>
            </a:extLst>
          </a:blip>
          <a:srcRect r="1462" b="2620"/>
          <a:stretch/>
        </p:blipFill>
        <p:spPr>
          <a:xfrm>
            <a:off x="178267" y="4301140"/>
            <a:ext cx="12013733" cy="2572419"/>
          </a:xfrm>
          <a:prstGeom prst="rect">
            <a:avLst/>
          </a:prstGeom>
        </p:spPr>
      </p:pic>
      <p:sp>
        <p:nvSpPr>
          <p:cNvPr id="3" name="矩形 2">
            <a:extLst>
              <a:ext uri="{FF2B5EF4-FFF2-40B4-BE49-F238E27FC236}">
                <a16:creationId xmlns:a16="http://schemas.microsoft.com/office/drawing/2014/main" id="{450A91E9-64A7-433B-87DA-432A9CFA1EC5}"/>
              </a:ext>
            </a:extLst>
          </p:cNvPr>
          <p:cNvSpPr/>
          <p:nvPr/>
        </p:nvSpPr>
        <p:spPr>
          <a:xfrm>
            <a:off x="0" y="-1"/>
            <a:ext cx="1584959" cy="68735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45C0851-628B-4F6B-8901-66DA563F12C6}"/>
              </a:ext>
            </a:extLst>
          </p:cNvPr>
          <p:cNvSpPr/>
          <p:nvPr/>
        </p:nvSpPr>
        <p:spPr>
          <a:xfrm>
            <a:off x="1584960" y="0"/>
            <a:ext cx="451104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hlinkClick r:id="rId3"/>
            <a:extLst>
              <a:ext uri="{FF2B5EF4-FFF2-40B4-BE49-F238E27FC236}">
                <a16:creationId xmlns:a16="http://schemas.microsoft.com/office/drawing/2014/main" id="{BBB45957-7758-40C4-8E90-C272F5491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497844"/>
            <a:ext cx="1828800" cy="243840"/>
          </a:xfrm>
          <a:prstGeom prst="rect">
            <a:avLst/>
          </a:prstGeom>
        </p:spPr>
      </p:pic>
      <p:sp>
        <p:nvSpPr>
          <p:cNvPr id="8" name="矩形 7">
            <a:extLst>
              <a:ext uri="{FF2B5EF4-FFF2-40B4-BE49-F238E27FC236}">
                <a16:creationId xmlns:a16="http://schemas.microsoft.com/office/drawing/2014/main" id="{922BDDC4-457B-4BD5-9CBE-D0EA6A4289FC}"/>
              </a:ext>
            </a:extLst>
          </p:cNvPr>
          <p:cNvSpPr/>
          <p:nvPr/>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37CBA5CF-0870-4588-A33B-882ACCB4D425}"/>
              </a:ext>
            </a:extLst>
          </p:cNvPr>
          <p:cNvSpPr txBox="1"/>
          <p:nvPr/>
        </p:nvSpPr>
        <p:spPr>
          <a:xfrm>
            <a:off x="2810534" y="2946402"/>
            <a:ext cx="3980792" cy="677108"/>
          </a:xfrm>
          <a:prstGeom prst="rect">
            <a:avLst/>
          </a:prstGeom>
          <a:noFill/>
        </p:spPr>
        <p:txBody>
          <a:bodyPr wrap="square" lIns="0" tIns="0" rIns="0" bIns="0" rtlCol="0">
            <a:spAutoFit/>
          </a:bodyPr>
          <a:lstStyle/>
          <a:p>
            <a:pPr algn="just"/>
            <a:r>
              <a:rPr lang="zh-CN" altLang="en-US" sz="4400" b="1" dirty="0">
                <a:solidFill>
                  <a:srgbClr val="001D3D"/>
                </a:solidFill>
              </a:rPr>
              <a:t>产品及运营规划</a:t>
            </a:r>
          </a:p>
        </p:txBody>
      </p:sp>
      <p:sp>
        <p:nvSpPr>
          <p:cNvPr id="15" name="矩形 14">
            <a:extLst>
              <a:ext uri="{FF2B5EF4-FFF2-40B4-BE49-F238E27FC236}">
                <a16:creationId xmlns:a16="http://schemas.microsoft.com/office/drawing/2014/main" id="{40404191-A066-45A9-BADD-186F8226BB41}"/>
              </a:ext>
            </a:extLst>
          </p:cNvPr>
          <p:cNvSpPr/>
          <p:nvPr/>
        </p:nvSpPr>
        <p:spPr>
          <a:xfrm>
            <a:off x="2810533" y="3639069"/>
            <a:ext cx="3754233" cy="246221"/>
          </a:xfrm>
          <a:prstGeom prst="rect">
            <a:avLst/>
          </a:prstGeom>
        </p:spPr>
        <p:txBody>
          <a:bodyPr wrap="none" lIns="0" tIns="0" rIns="0" bIns="0">
            <a:spAutoFit/>
          </a:bodyPr>
          <a:lstStyle/>
          <a:p>
            <a:r>
              <a:rPr lang="en-US" altLang="zh-CN" sz="1600" dirty="0">
                <a:solidFill>
                  <a:srgbClr val="001D3D"/>
                </a:solidFill>
                <a:latin typeface="微软雅黑 Light" panose="020B0502040204020203" pitchFamily="34" charset="-122"/>
                <a:ea typeface="微软雅黑 Light" panose="020B0502040204020203" pitchFamily="34" charset="-122"/>
              </a:rPr>
              <a:t>PRODUCT AND OPERATION PLANNING</a:t>
            </a:r>
          </a:p>
        </p:txBody>
      </p:sp>
      <p:sp>
        <p:nvSpPr>
          <p:cNvPr id="16" name="文本框 15">
            <a:extLst>
              <a:ext uri="{FF2B5EF4-FFF2-40B4-BE49-F238E27FC236}">
                <a16:creationId xmlns:a16="http://schemas.microsoft.com/office/drawing/2014/main" id="{62824507-1A1C-4E8E-AE66-42CA2C9FB14C}"/>
              </a:ext>
            </a:extLst>
          </p:cNvPr>
          <p:cNvSpPr txBox="1"/>
          <p:nvPr/>
        </p:nvSpPr>
        <p:spPr>
          <a:xfrm>
            <a:off x="1093493" y="2859316"/>
            <a:ext cx="1322798" cy="1200329"/>
          </a:xfrm>
          <a:prstGeom prst="rect">
            <a:avLst/>
          </a:prstGeom>
          <a:noFill/>
        </p:spPr>
        <p:txBody>
          <a:bodyPr wrap="none" rtlCol="0">
            <a:spAutoFit/>
          </a:bodyPr>
          <a:lstStyle>
            <a:defPPr>
              <a:defRPr lang="zh-CN"/>
            </a:defPPr>
            <a:lvl1pPr>
              <a:defRPr sz="7200" b="1">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r>
              <a:rPr lang="en-US" altLang="zh-CN" dirty="0"/>
              <a:t>02</a:t>
            </a:r>
            <a:endParaRPr lang="zh-CN" altLang="en-US" dirty="0"/>
          </a:p>
        </p:txBody>
      </p:sp>
      <p:pic>
        <p:nvPicPr>
          <p:cNvPr id="11" name="图片 10" descr="建筑旁的轨道上行驶&#10;&#10;描述已自动生成">
            <a:extLst>
              <a:ext uri="{FF2B5EF4-FFF2-40B4-BE49-F238E27FC236}">
                <a16:creationId xmlns:a16="http://schemas.microsoft.com/office/drawing/2014/main" id="{F47A936C-1773-4513-9B51-9BBE1A690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1589" y="1983925"/>
            <a:ext cx="4381862" cy="2933515"/>
          </a:xfrm>
          <a:prstGeom prst="rect">
            <a:avLst/>
          </a:prstGeom>
        </p:spPr>
      </p:pic>
    </p:spTree>
    <p:extLst>
      <p:ext uri="{BB962C8B-B14F-4D97-AF65-F5344CB8AC3E}">
        <p14:creationId xmlns:p14="http://schemas.microsoft.com/office/powerpoint/2010/main" val="271322591"/>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A8778877-A57E-48E5-BD63-2CDC8B941336}"/>
              </a:ext>
            </a:extLst>
          </p:cNvPr>
          <p:cNvSpPr/>
          <p:nvPr/>
        </p:nvSpPr>
        <p:spPr>
          <a:xfrm>
            <a:off x="0" y="3561938"/>
            <a:ext cx="12208901" cy="3296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9FEC3E55-F53B-4FB3-B757-EC838CA4291D}"/>
              </a:ext>
            </a:extLst>
          </p:cNvPr>
          <p:cNvSpPr>
            <a:spLocks noGrp="1"/>
          </p:cNvSpPr>
          <p:nvPr>
            <p:ph type="body" sz="quarter" idx="10"/>
          </p:nvPr>
        </p:nvSpPr>
        <p:spPr/>
        <p:txBody>
          <a:bodyPr>
            <a:normAutofit lnSpcReduction="10000"/>
          </a:bodyPr>
          <a:lstStyle/>
          <a:p>
            <a:r>
              <a:rPr lang="zh-CN" altLang="en-US" dirty="0"/>
              <a:t>需求分析</a:t>
            </a:r>
          </a:p>
        </p:txBody>
      </p:sp>
      <p:sp>
        <p:nvSpPr>
          <p:cNvPr id="4" name="文本占位符 3">
            <a:extLst>
              <a:ext uri="{FF2B5EF4-FFF2-40B4-BE49-F238E27FC236}">
                <a16:creationId xmlns:a16="http://schemas.microsoft.com/office/drawing/2014/main" id="{B8AB6650-527F-45F2-A4B1-FD106A71BEE3}"/>
              </a:ext>
            </a:extLst>
          </p:cNvPr>
          <p:cNvSpPr>
            <a:spLocks noGrp="1"/>
          </p:cNvSpPr>
          <p:nvPr>
            <p:ph type="body" sz="quarter" idx="11"/>
          </p:nvPr>
        </p:nvSpPr>
        <p:spPr>
          <a:xfrm>
            <a:off x="3467100" y="657116"/>
            <a:ext cx="2501338" cy="160518"/>
          </a:xfrm>
        </p:spPr>
        <p:txBody>
          <a:bodyPr>
            <a:normAutofit lnSpcReduction="10000"/>
          </a:bodyPr>
          <a:lstStyle/>
          <a:p>
            <a:r>
              <a:rPr lang="en-US" altLang="zh-CN" dirty="0"/>
              <a:t>DEMAND ANALYSIS</a:t>
            </a:r>
            <a:endParaRPr lang="zh-CN" altLang="en-US" dirty="0"/>
          </a:p>
        </p:txBody>
      </p:sp>
      <p:sp>
        <p:nvSpPr>
          <p:cNvPr id="5" name="文本占位符 4">
            <a:extLst>
              <a:ext uri="{FF2B5EF4-FFF2-40B4-BE49-F238E27FC236}">
                <a16:creationId xmlns:a16="http://schemas.microsoft.com/office/drawing/2014/main" id="{3195813C-C022-4483-92EE-435460097138}"/>
              </a:ext>
            </a:extLst>
          </p:cNvPr>
          <p:cNvSpPr>
            <a:spLocks noGrp="1"/>
          </p:cNvSpPr>
          <p:nvPr>
            <p:ph type="body" sz="quarter" idx="12"/>
          </p:nvPr>
        </p:nvSpPr>
        <p:spPr/>
        <p:txBody>
          <a:bodyPr/>
          <a:lstStyle/>
          <a:p>
            <a:r>
              <a:rPr lang="en-US" altLang="zh-CN" dirty="0"/>
              <a:t>02</a:t>
            </a:r>
            <a:endParaRPr lang="zh-CN" altLang="en-US" dirty="0"/>
          </a:p>
        </p:txBody>
      </p:sp>
      <p:pic>
        <p:nvPicPr>
          <p:cNvPr id="28" name="图片 27" descr="雪地上的景色&#10;&#10;描述已自动生成">
            <a:extLst>
              <a:ext uri="{FF2B5EF4-FFF2-40B4-BE49-F238E27FC236}">
                <a16:creationId xmlns:a16="http://schemas.microsoft.com/office/drawing/2014/main" id="{0D91D2D9-E1ED-4CF2-B87A-E9272A671BA2}"/>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3004" t="1139" b="37027"/>
          <a:stretch>
            <a:fillRect/>
          </a:stretch>
        </p:blipFill>
        <p:spPr>
          <a:xfrm>
            <a:off x="-1" y="3749040"/>
            <a:ext cx="12208901" cy="3108960"/>
          </a:xfrm>
          <a:custGeom>
            <a:avLst/>
            <a:gdLst>
              <a:gd name="connsiteX0" fmla="*/ 0 w 12192000"/>
              <a:gd name="connsiteY0" fmla="*/ 0 h 3108960"/>
              <a:gd name="connsiteX1" fmla="*/ 12192000 w 12192000"/>
              <a:gd name="connsiteY1" fmla="*/ 0 h 3108960"/>
              <a:gd name="connsiteX2" fmla="*/ 12192000 w 12192000"/>
              <a:gd name="connsiteY2" fmla="*/ 3108960 h 3108960"/>
              <a:gd name="connsiteX3" fmla="*/ 0 w 1219200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12192000" h="3108960">
                <a:moveTo>
                  <a:pt x="0" y="0"/>
                </a:moveTo>
                <a:lnTo>
                  <a:pt x="12192000" y="0"/>
                </a:lnTo>
                <a:lnTo>
                  <a:pt x="12192000" y="3108960"/>
                </a:lnTo>
                <a:lnTo>
                  <a:pt x="0" y="3108960"/>
                </a:lnTo>
                <a:close/>
              </a:path>
            </a:pathLst>
          </a:custGeom>
        </p:spPr>
      </p:pic>
      <p:graphicFrame>
        <p:nvGraphicFramePr>
          <p:cNvPr id="8" name="图表 7">
            <a:extLst>
              <a:ext uri="{FF2B5EF4-FFF2-40B4-BE49-F238E27FC236}">
                <a16:creationId xmlns:a16="http://schemas.microsoft.com/office/drawing/2014/main" id="{DAB807F9-AF82-4480-92A6-9A393244A627}"/>
              </a:ext>
            </a:extLst>
          </p:cNvPr>
          <p:cNvGraphicFramePr/>
          <p:nvPr>
            <p:extLst>
              <p:ext uri="{D42A27DB-BD31-4B8C-83A1-F6EECF244321}">
                <p14:modId xmlns:p14="http://schemas.microsoft.com/office/powerpoint/2010/main" val="3267545816"/>
              </p:ext>
            </p:extLst>
          </p:nvPr>
        </p:nvGraphicFramePr>
        <p:xfrm>
          <a:off x="139184" y="1676575"/>
          <a:ext cx="2501337" cy="1619489"/>
        </p:xfrm>
        <a:graphic>
          <a:graphicData uri="http://schemas.openxmlformats.org/drawingml/2006/chart">
            <c:chart xmlns:c="http://schemas.openxmlformats.org/drawingml/2006/chart" xmlns:r="http://schemas.openxmlformats.org/officeDocument/2006/relationships" r:id="rId4"/>
          </a:graphicData>
        </a:graphic>
      </p:graphicFrame>
      <p:sp>
        <p:nvSpPr>
          <p:cNvPr id="12" name="文本框 11">
            <a:extLst>
              <a:ext uri="{FF2B5EF4-FFF2-40B4-BE49-F238E27FC236}">
                <a16:creationId xmlns:a16="http://schemas.microsoft.com/office/drawing/2014/main" id="{B2A2153E-7A4A-4AEF-9270-4D7521E7F9E9}"/>
              </a:ext>
            </a:extLst>
          </p:cNvPr>
          <p:cNvSpPr txBox="1"/>
          <p:nvPr/>
        </p:nvSpPr>
        <p:spPr>
          <a:xfrm>
            <a:off x="908791" y="2224709"/>
            <a:ext cx="962123" cy="523220"/>
          </a:xfrm>
          <a:prstGeom prst="rect">
            <a:avLst/>
          </a:prstGeom>
          <a:noFill/>
        </p:spPr>
        <p:txBody>
          <a:bodyPr wrap="none" rtlCol="0">
            <a:spAutoFit/>
          </a:bodyPr>
          <a:lstStyle/>
          <a:p>
            <a:r>
              <a:rPr lang="en-US" altLang="zh-CN" sz="2800" b="1" dirty="0">
                <a:solidFill>
                  <a:srgbClr val="000814"/>
                </a:solidFill>
                <a:latin typeface="+mn-ea"/>
              </a:rPr>
              <a:t>80%</a:t>
            </a:r>
            <a:endParaRPr lang="zh-CN" altLang="en-US" sz="2800" b="1" dirty="0">
              <a:solidFill>
                <a:srgbClr val="000814"/>
              </a:solidFill>
              <a:latin typeface="+mn-ea"/>
            </a:endParaRPr>
          </a:p>
        </p:txBody>
      </p:sp>
      <p:sp>
        <p:nvSpPr>
          <p:cNvPr id="18" name="矩形 17">
            <a:extLst>
              <a:ext uri="{FF2B5EF4-FFF2-40B4-BE49-F238E27FC236}">
                <a16:creationId xmlns:a16="http://schemas.microsoft.com/office/drawing/2014/main" id="{CA4F71A2-3759-415C-B7AC-87A5DF99BBEA}"/>
              </a:ext>
            </a:extLst>
          </p:cNvPr>
          <p:cNvSpPr/>
          <p:nvPr/>
        </p:nvSpPr>
        <p:spPr>
          <a:xfrm>
            <a:off x="2183548" y="1937995"/>
            <a:ext cx="3287612" cy="1373068"/>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latin typeface="+mn-ea"/>
              </a:rPr>
              <a:t>近两年，互联网金融产业如同雨后春笋般蓬勃发展，尤其是在</a:t>
            </a:r>
            <a:r>
              <a:rPr lang="en-US" altLang="zh-CN" sz="1400" dirty="0">
                <a:solidFill>
                  <a:schemeClr val="tx1">
                    <a:lumMod val="65000"/>
                    <a:lumOff val="35000"/>
                  </a:schemeClr>
                </a:solidFill>
                <a:latin typeface="+mn-ea"/>
              </a:rPr>
              <a:t>2013</a:t>
            </a:r>
            <a:r>
              <a:rPr lang="zh-CN" altLang="en-US" sz="1400" dirty="0">
                <a:solidFill>
                  <a:schemeClr val="tx1">
                    <a:lumMod val="65000"/>
                    <a:lumOff val="35000"/>
                  </a:schemeClr>
                </a:solidFill>
                <a:latin typeface="+mn-ea"/>
              </a:rPr>
              <a:t>年快速成型与规模化。</a:t>
            </a:r>
            <a:r>
              <a:rPr lang="en-US" altLang="zh-CN" sz="1400" dirty="0">
                <a:solidFill>
                  <a:schemeClr val="tx1">
                    <a:lumMod val="65000"/>
                    <a:lumOff val="35000"/>
                  </a:schemeClr>
                </a:solidFill>
                <a:latin typeface="+mn-ea"/>
              </a:rPr>
              <a:t>2013</a:t>
            </a:r>
            <a:r>
              <a:rPr lang="zh-CN" altLang="en-US" sz="1400" dirty="0">
                <a:solidFill>
                  <a:schemeClr val="tx1">
                    <a:lumMod val="65000"/>
                    <a:lumOff val="35000"/>
                  </a:schemeClr>
                </a:solidFill>
                <a:latin typeface="+mn-ea"/>
              </a:rPr>
              <a:t>年</a:t>
            </a:r>
            <a:r>
              <a:rPr lang="en-US" altLang="zh-CN" sz="1400" dirty="0">
                <a:solidFill>
                  <a:schemeClr val="tx1">
                    <a:lumMod val="65000"/>
                    <a:lumOff val="35000"/>
                  </a:schemeClr>
                </a:solidFill>
                <a:latin typeface="+mn-ea"/>
              </a:rPr>
              <a:t>8</a:t>
            </a:r>
            <a:r>
              <a:rPr lang="zh-CN" altLang="en-US" sz="1400" dirty="0">
                <a:solidFill>
                  <a:schemeClr val="tx1">
                    <a:lumMod val="65000"/>
                    <a:lumOff val="35000"/>
                  </a:schemeClr>
                </a:solidFill>
                <a:latin typeface="+mn-ea"/>
              </a:rPr>
              <a:t>月</a:t>
            </a:r>
            <a:r>
              <a:rPr lang="en-US" altLang="zh-CN" sz="1400" dirty="0">
                <a:solidFill>
                  <a:schemeClr val="tx1">
                    <a:lumMod val="65000"/>
                    <a:lumOff val="35000"/>
                  </a:schemeClr>
                </a:solidFill>
                <a:latin typeface="+mn-ea"/>
              </a:rPr>
              <a:t>12</a:t>
            </a:r>
            <a:r>
              <a:rPr lang="zh-CN" altLang="en-US" sz="1400" dirty="0">
                <a:solidFill>
                  <a:schemeClr val="tx1">
                    <a:lumMod val="65000"/>
                    <a:lumOff val="35000"/>
                  </a:schemeClr>
                </a:solidFill>
                <a:latin typeface="+mn-ea"/>
              </a:rPr>
              <a:t>日，为支持小微企业发展，对外发布了</a:t>
            </a:r>
            <a:r>
              <a:rPr lang="en-US" altLang="zh-CN" sz="1400" dirty="0">
                <a:solidFill>
                  <a:schemeClr val="tx1">
                    <a:lumMod val="65000"/>
                    <a:lumOff val="35000"/>
                  </a:schemeClr>
                </a:solidFill>
                <a:latin typeface="+mn-ea"/>
              </a:rPr>
              <a:t>《</a:t>
            </a:r>
            <a:r>
              <a:rPr lang="zh-CN" altLang="en-US" sz="1400" dirty="0">
                <a:solidFill>
                  <a:schemeClr val="tx1">
                    <a:lumMod val="65000"/>
                    <a:lumOff val="35000"/>
                  </a:schemeClr>
                </a:solidFill>
                <a:latin typeface="+mn-ea"/>
              </a:rPr>
              <a:t>关于</a:t>
            </a:r>
            <a:r>
              <a:rPr lang="en-US" altLang="zh-CN" sz="1400" dirty="0">
                <a:solidFill>
                  <a:schemeClr val="tx1">
                    <a:lumMod val="65000"/>
                    <a:lumOff val="35000"/>
                  </a:schemeClr>
                </a:solidFill>
                <a:latin typeface="+mn-ea"/>
              </a:rPr>
              <a:t>XXXXXXX</a:t>
            </a:r>
            <a:r>
              <a:rPr lang="zh-CN" altLang="en-US" sz="1400" dirty="0">
                <a:solidFill>
                  <a:schemeClr val="tx1">
                    <a:lumMod val="65000"/>
                    <a:lumOff val="35000"/>
                  </a:schemeClr>
                </a:solidFill>
                <a:latin typeface="+mn-ea"/>
              </a:rPr>
              <a:t>的实施意见</a:t>
            </a:r>
            <a:r>
              <a:rPr lang="en-US" altLang="zh-CN" sz="1400" dirty="0">
                <a:solidFill>
                  <a:schemeClr val="tx1">
                    <a:lumMod val="65000"/>
                    <a:lumOff val="35000"/>
                  </a:schemeClr>
                </a:solidFill>
                <a:latin typeface="+mn-ea"/>
              </a:rPr>
              <a:t>》</a:t>
            </a:r>
            <a:r>
              <a:rPr lang="zh-CN" altLang="en-US" sz="1400" dirty="0">
                <a:solidFill>
                  <a:schemeClr val="tx1">
                    <a:lumMod val="65000"/>
                    <a:lumOff val="35000"/>
                  </a:schemeClr>
                </a:solidFill>
                <a:latin typeface="+mn-ea"/>
              </a:rPr>
              <a:t>。</a:t>
            </a:r>
          </a:p>
        </p:txBody>
      </p:sp>
      <p:graphicFrame>
        <p:nvGraphicFramePr>
          <p:cNvPr id="25" name="图表 24">
            <a:extLst>
              <a:ext uri="{FF2B5EF4-FFF2-40B4-BE49-F238E27FC236}">
                <a16:creationId xmlns:a16="http://schemas.microsoft.com/office/drawing/2014/main" id="{3CBF802D-5D48-49DE-9BA6-D9ACCA1691FC}"/>
              </a:ext>
            </a:extLst>
          </p:cNvPr>
          <p:cNvGraphicFramePr/>
          <p:nvPr>
            <p:extLst>
              <p:ext uri="{D42A27DB-BD31-4B8C-83A1-F6EECF244321}">
                <p14:modId xmlns:p14="http://schemas.microsoft.com/office/powerpoint/2010/main" val="2081332177"/>
              </p:ext>
            </p:extLst>
          </p:nvPr>
        </p:nvGraphicFramePr>
        <p:xfrm>
          <a:off x="5909583" y="1676575"/>
          <a:ext cx="2501337" cy="1619489"/>
        </p:xfrm>
        <a:graphic>
          <a:graphicData uri="http://schemas.openxmlformats.org/drawingml/2006/chart">
            <c:chart xmlns:c="http://schemas.openxmlformats.org/drawingml/2006/chart" xmlns:r="http://schemas.openxmlformats.org/officeDocument/2006/relationships" r:id="rId5"/>
          </a:graphicData>
        </a:graphic>
      </p:graphicFrame>
      <p:sp>
        <p:nvSpPr>
          <p:cNvPr id="26" name="文本框 25">
            <a:extLst>
              <a:ext uri="{FF2B5EF4-FFF2-40B4-BE49-F238E27FC236}">
                <a16:creationId xmlns:a16="http://schemas.microsoft.com/office/drawing/2014/main" id="{0085824B-E14D-495A-AC87-53E1C09FF32C}"/>
              </a:ext>
            </a:extLst>
          </p:cNvPr>
          <p:cNvSpPr txBox="1"/>
          <p:nvPr/>
        </p:nvSpPr>
        <p:spPr>
          <a:xfrm>
            <a:off x="6679190" y="2224709"/>
            <a:ext cx="962123" cy="523220"/>
          </a:xfrm>
          <a:prstGeom prst="rect">
            <a:avLst/>
          </a:prstGeom>
          <a:noFill/>
        </p:spPr>
        <p:txBody>
          <a:bodyPr wrap="none" rtlCol="0">
            <a:spAutoFit/>
          </a:bodyPr>
          <a:lstStyle/>
          <a:p>
            <a:r>
              <a:rPr lang="en-US" altLang="zh-CN" sz="2800" b="1" dirty="0">
                <a:solidFill>
                  <a:srgbClr val="000814"/>
                </a:solidFill>
                <a:latin typeface="+mn-ea"/>
              </a:rPr>
              <a:t>60%</a:t>
            </a:r>
            <a:endParaRPr lang="zh-CN" altLang="en-US" sz="2800" b="1" dirty="0">
              <a:solidFill>
                <a:srgbClr val="000814"/>
              </a:solidFill>
              <a:latin typeface="+mn-ea"/>
            </a:endParaRPr>
          </a:p>
        </p:txBody>
      </p:sp>
      <p:sp>
        <p:nvSpPr>
          <p:cNvPr id="17" name="文本框 16">
            <a:extLst>
              <a:ext uri="{FF2B5EF4-FFF2-40B4-BE49-F238E27FC236}">
                <a16:creationId xmlns:a16="http://schemas.microsoft.com/office/drawing/2014/main" id="{4981E947-B1D7-4A7F-8E07-252C89D2992A}"/>
              </a:ext>
            </a:extLst>
          </p:cNvPr>
          <p:cNvSpPr txBox="1"/>
          <p:nvPr/>
        </p:nvSpPr>
        <p:spPr>
          <a:xfrm>
            <a:off x="3467100" y="1554037"/>
            <a:ext cx="923330" cy="276999"/>
          </a:xfrm>
          <a:prstGeom prst="rect">
            <a:avLst/>
          </a:prstGeom>
          <a:noFill/>
        </p:spPr>
        <p:txBody>
          <a:bodyPr wrap="none" lIns="0" tIns="0" rIns="0" bIns="0" rtlCol="0">
            <a:spAutoFit/>
          </a:bodyPr>
          <a:lstStyle/>
          <a:p>
            <a:r>
              <a:rPr lang="zh-CN" altLang="en-US" b="1" dirty="0">
                <a:solidFill>
                  <a:schemeClr val="tx1">
                    <a:lumMod val="85000"/>
                    <a:lumOff val="15000"/>
                  </a:schemeClr>
                </a:solidFill>
              </a:rPr>
              <a:t>政策环境</a:t>
            </a:r>
          </a:p>
        </p:txBody>
      </p:sp>
      <p:pic>
        <p:nvPicPr>
          <p:cNvPr id="19" name="图形 18" descr="城市">
            <a:extLst>
              <a:ext uri="{FF2B5EF4-FFF2-40B4-BE49-F238E27FC236}">
                <a16:creationId xmlns:a16="http://schemas.microsoft.com/office/drawing/2014/main" id="{A48F830C-EA5E-4B47-B643-A619B51921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20210" y="1530515"/>
            <a:ext cx="324042" cy="324042"/>
          </a:xfrm>
          <a:prstGeom prst="rect">
            <a:avLst/>
          </a:prstGeom>
        </p:spPr>
      </p:pic>
      <p:sp>
        <p:nvSpPr>
          <p:cNvPr id="23" name="文本框 22">
            <a:extLst>
              <a:ext uri="{FF2B5EF4-FFF2-40B4-BE49-F238E27FC236}">
                <a16:creationId xmlns:a16="http://schemas.microsoft.com/office/drawing/2014/main" id="{A5D9F6C7-2D42-416E-9A5C-5A22BD8B58B4}"/>
              </a:ext>
            </a:extLst>
          </p:cNvPr>
          <p:cNvSpPr txBox="1"/>
          <p:nvPr/>
        </p:nvSpPr>
        <p:spPr>
          <a:xfrm>
            <a:off x="9167633" y="1554037"/>
            <a:ext cx="923330" cy="276999"/>
          </a:xfrm>
          <a:prstGeom prst="rect">
            <a:avLst/>
          </a:prstGeom>
          <a:noFill/>
        </p:spPr>
        <p:txBody>
          <a:bodyPr wrap="none" lIns="0" tIns="0" rIns="0" bIns="0" rtlCol="0">
            <a:spAutoFit/>
          </a:bodyPr>
          <a:lstStyle/>
          <a:p>
            <a:r>
              <a:rPr lang="zh-CN" altLang="en-US" b="1" dirty="0">
                <a:solidFill>
                  <a:schemeClr val="tx1">
                    <a:lumMod val="85000"/>
                    <a:lumOff val="15000"/>
                  </a:schemeClr>
                </a:solidFill>
              </a:rPr>
              <a:t>经济环境</a:t>
            </a:r>
          </a:p>
        </p:txBody>
      </p:sp>
      <p:pic>
        <p:nvPicPr>
          <p:cNvPr id="21" name="图形 20" descr="购物车">
            <a:extLst>
              <a:ext uri="{FF2B5EF4-FFF2-40B4-BE49-F238E27FC236}">
                <a16:creationId xmlns:a16="http://schemas.microsoft.com/office/drawing/2014/main" id="{08C18E51-C93B-4C2D-95A7-F2A982F084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75288" y="1530515"/>
            <a:ext cx="324042" cy="324042"/>
          </a:xfrm>
          <a:prstGeom prst="rect">
            <a:avLst/>
          </a:prstGeom>
        </p:spPr>
      </p:pic>
      <p:sp>
        <p:nvSpPr>
          <p:cNvPr id="2" name="矩形 1">
            <a:extLst>
              <a:ext uri="{FF2B5EF4-FFF2-40B4-BE49-F238E27FC236}">
                <a16:creationId xmlns:a16="http://schemas.microsoft.com/office/drawing/2014/main" id="{3BA365EF-7476-4F78-9E45-F4B669A19CCF}"/>
              </a:ext>
            </a:extLst>
          </p:cNvPr>
          <p:cNvSpPr/>
          <p:nvPr/>
        </p:nvSpPr>
        <p:spPr>
          <a:xfrm>
            <a:off x="-1" y="3749040"/>
            <a:ext cx="12208901" cy="3108960"/>
          </a:xfrm>
          <a:prstGeom prst="rect">
            <a:avLst/>
          </a:prstGeom>
          <a:gradFill>
            <a:gsLst>
              <a:gs pos="20000">
                <a:srgbClr val="000814">
                  <a:alpha val="70000"/>
                </a:srgbClr>
              </a:gs>
              <a:gs pos="100000">
                <a:schemeClr val="tx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B9C6AB32-A9CA-421E-AE2E-4B375F53E2AA}"/>
              </a:ext>
            </a:extLst>
          </p:cNvPr>
          <p:cNvSpPr txBox="1"/>
          <p:nvPr/>
        </p:nvSpPr>
        <p:spPr>
          <a:xfrm>
            <a:off x="1471564" y="5074547"/>
            <a:ext cx="9248872" cy="534313"/>
          </a:xfrm>
          <a:prstGeom prst="rect">
            <a:avLst/>
          </a:prstGeom>
          <a:noFill/>
        </p:spPr>
        <p:txBody>
          <a:bodyPr wrap="square" lIns="0" tIns="0" rIns="0" bIns="0" rtlCol="0">
            <a:spAutoFit/>
          </a:bodyPr>
          <a:lstStyle/>
          <a:p>
            <a:pPr algn="ctr">
              <a:lnSpc>
                <a:spcPct val="130000"/>
              </a:lnSpc>
            </a:pPr>
            <a:r>
              <a:rPr lang="zh-CN" altLang="en-US" sz="1400" dirty="0">
                <a:solidFill>
                  <a:schemeClr val="bg1"/>
                </a:solidFill>
                <a:latin typeface="微软雅黑 Light" panose="020B0502040204020203" pitchFamily="34" charset="-122"/>
                <a:ea typeface="微软雅黑 Light" panose="020B0502040204020203" pitchFamily="34" charset="-122"/>
              </a:rPr>
              <a:t>根据</a:t>
            </a:r>
            <a:r>
              <a:rPr lang="en-US" altLang="zh-CN" sz="1400" dirty="0">
                <a:solidFill>
                  <a:schemeClr val="bg1"/>
                </a:solidFill>
                <a:latin typeface="微软雅黑 Light" panose="020B0502040204020203" pitchFamily="34" charset="-122"/>
                <a:ea typeface="微软雅黑 Light" panose="020B0502040204020203" pitchFamily="34" charset="-122"/>
              </a:rPr>
              <a:t>XX</a:t>
            </a:r>
            <a:r>
              <a:rPr lang="zh-CN" altLang="en-US" sz="1400" dirty="0">
                <a:solidFill>
                  <a:schemeClr val="bg1"/>
                </a:solidFill>
                <a:latin typeface="微软雅黑 Light" panose="020B0502040204020203" pitchFamily="34" charset="-122"/>
                <a:ea typeface="微软雅黑 Light" panose="020B0502040204020203" pitchFamily="34" charset="-122"/>
              </a:rPr>
              <a:t>公布的数据，我国国内生产总值持续稳定增长，尤其近几年，在国际经济形势普遍弱势的情况下，我国经济依然保持着强劲的上升势头。</a:t>
            </a:r>
            <a:endParaRPr lang="en-US" altLang="zh-CN" sz="1400" dirty="0">
              <a:solidFill>
                <a:schemeClr val="bg1"/>
              </a:solidFill>
              <a:latin typeface="微软雅黑 Light" panose="020B0502040204020203" pitchFamily="34" charset="-122"/>
              <a:ea typeface="微软雅黑 Light" panose="020B0502040204020203" pitchFamily="34" charset="-122"/>
            </a:endParaRPr>
          </a:p>
        </p:txBody>
      </p:sp>
      <p:sp>
        <p:nvSpPr>
          <p:cNvPr id="20" name="矩形 19">
            <a:extLst>
              <a:ext uri="{FF2B5EF4-FFF2-40B4-BE49-F238E27FC236}">
                <a16:creationId xmlns:a16="http://schemas.microsoft.com/office/drawing/2014/main" id="{A24DC77F-E158-4230-9999-6EACACA3CFFB}"/>
              </a:ext>
            </a:extLst>
          </p:cNvPr>
          <p:cNvSpPr/>
          <p:nvPr/>
        </p:nvSpPr>
        <p:spPr>
          <a:xfrm>
            <a:off x="7983975" y="1937995"/>
            <a:ext cx="3287612" cy="1376724"/>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latin typeface="+mn-ea"/>
              </a:rPr>
              <a:t>依托经济的快速发展，经济状况也呈现増长势头根据有关规划和部署，到“十二五”期末发展将实现</a:t>
            </a:r>
            <a:r>
              <a:rPr lang="en-US" altLang="zh-CN" sz="1400" dirty="0">
                <a:solidFill>
                  <a:schemeClr val="tx1">
                    <a:lumMod val="65000"/>
                    <a:lumOff val="35000"/>
                  </a:schemeClr>
                </a:solidFill>
                <a:latin typeface="+mn-ea"/>
              </a:rPr>
              <a:t>GDP</a:t>
            </a:r>
            <a:r>
              <a:rPr lang="zh-CN" altLang="en-US" sz="1400" dirty="0">
                <a:solidFill>
                  <a:schemeClr val="tx1">
                    <a:lumMod val="65000"/>
                    <a:lumOff val="35000"/>
                  </a:schemeClr>
                </a:solidFill>
                <a:latin typeface="+mn-ea"/>
              </a:rPr>
              <a:t>翻一番，年均増长</a:t>
            </a:r>
            <a:r>
              <a:rPr lang="en-US" altLang="zh-CN" sz="1400" dirty="0">
                <a:solidFill>
                  <a:schemeClr val="tx1">
                    <a:lumMod val="65000"/>
                    <a:lumOff val="35000"/>
                  </a:schemeClr>
                </a:solidFill>
                <a:latin typeface="+mn-ea"/>
              </a:rPr>
              <a:t>12.5%,</a:t>
            </a:r>
            <a:r>
              <a:rPr lang="zh-CN" altLang="en-US" sz="1400" dirty="0">
                <a:solidFill>
                  <a:schemeClr val="tx1">
                    <a:lumMod val="65000"/>
                    <a:lumOff val="35000"/>
                  </a:schemeClr>
                </a:solidFill>
                <a:latin typeface="+mn-ea"/>
              </a:rPr>
              <a:t>达到</a:t>
            </a:r>
            <a:r>
              <a:rPr lang="en-US" altLang="zh-CN" sz="1400" dirty="0">
                <a:solidFill>
                  <a:schemeClr val="tx1">
                    <a:lumMod val="65000"/>
                    <a:lumOff val="35000"/>
                  </a:schemeClr>
                </a:solidFill>
                <a:latin typeface="+mn-ea"/>
              </a:rPr>
              <a:t>1.5</a:t>
            </a:r>
            <a:r>
              <a:rPr lang="zh-CN" altLang="en-US" sz="1400" dirty="0">
                <a:solidFill>
                  <a:schemeClr val="tx1">
                    <a:lumMod val="65000"/>
                    <a:lumOff val="35000"/>
                  </a:schemeClr>
                </a:solidFill>
                <a:latin typeface="+mn-ea"/>
              </a:rPr>
              <a:t>万亿元是人均</a:t>
            </a:r>
            <a:r>
              <a:rPr lang="en-US" altLang="zh-CN" sz="1400" dirty="0">
                <a:solidFill>
                  <a:schemeClr val="tx1">
                    <a:lumMod val="65000"/>
                    <a:lumOff val="35000"/>
                  </a:schemeClr>
                </a:solidFill>
                <a:latin typeface="+mn-ea"/>
              </a:rPr>
              <a:t>GDP</a:t>
            </a:r>
            <a:r>
              <a:rPr lang="zh-CN" altLang="en-US" sz="1400" dirty="0">
                <a:solidFill>
                  <a:schemeClr val="tx1">
                    <a:lumMod val="65000"/>
                    <a:lumOff val="35000"/>
                  </a:schemeClr>
                </a:solidFill>
                <a:latin typeface="+mn-ea"/>
              </a:rPr>
              <a:t>翻一番，达到</a:t>
            </a:r>
            <a:r>
              <a:rPr lang="en-US" altLang="zh-CN" sz="1400" dirty="0">
                <a:solidFill>
                  <a:schemeClr val="tx1">
                    <a:lumMod val="65000"/>
                    <a:lumOff val="35000"/>
                  </a:schemeClr>
                </a:solidFill>
                <a:latin typeface="+mn-ea"/>
              </a:rPr>
              <a:t>8000</a:t>
            </a:r>
            <a:r>
              <a:rPr lang="zh-CN" altLang="en-US" sz="1400" dirty="0">
                <a:solidFill>
                  <a:schemeClr val="tx1">
                    <a:lumMod val="65000"/>
                    <a:lumOff val="35000"/>
                  </a:schemeClr>
                </a:solidFill>
                <a:latin typeface="+mn-ea"/>
              </a:rPr>
              <a:t>美元。</a:t>
            </a:r>
          </a:p>
        </p:txBody>
      </p:sp>
    </p:spTree>
    <p:extLst>
      <p:ext uri="{BB962C8B-B14F-4D97-AF65-F5344CB8AC3E}">
        <p14:creationId xmlns:p14="http://schemas.microsoft.com/office/powerpoint/2010/main" val="1425147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pic>
        <p:nvPicPr>
          <p:cNvPr id="13" name="图片 12" descr="河边城市的夜景&#10;&#10;描述已自动生成">
            <a:extLst>
              <a:ext uri="{FF2B5EF4-FFF2-40B4-BE49-F238E27FC236}">
                <a16:creationId xmlns:a16="http://schemas.microsoft.com/office/drawing/2014/main" id="{BA560FAE-20CE-43F8-9A5D-D2C359599168}"/>
              </a:ext>
            </a:extLst>
          </p:cNvPr>
          <p:cNvPicPr>
            <a:picLocks noChangeAspect="1"/>
          </p:cNvPicPr>
          <p:nvPr/>
        </p:nvPicPr>
        <p:blipFill rotWithShape="1">
          <a:blip r:embed="rId2">
            <a:extLst>
              <a:ext uri="{28A0092B-C50C-407E-A947-70E740481C1C}">
                <a14:useLocalDpi xmlns:a14="http://schemas.microsoft.com/office/drawing/2010/main" val="0"/>
              </a:ext>
            </a:extLst>
          </a:blip>
          <a:srcRect t="12171" b="36497"/>
          <a:stretch/>
        </p:blipFill>
        <p:spPr>
          <a:xfrm>
            <a:off x="0" y="2324828"/>
            <a:ext cx="12192000" cy="2663258"/>
          </a:xfrm>
          <a:prstGeom prst="rect">
            <a:avLst/>
          </a:prstGeom>
        </p:spPr>
      </p:pic>
      <p:sp>
        <p:nvSpPr>
          <p:cNvPr id="5" name="矩形 4">
            <a:extLst>
              <a:ext uri="{FF2B5EF4-FFF2-40B4-BE49-F238E27FC236}">
                <a16:creationId xmlns:a16="http://schemas.microsoft.com/office/drawing/2014/main" id="{924CF6CD-981F-466E-A547-5D14AD7195B3}"/>
              </a:ext>
            </a:extLst>
          </p:cNvPr>
          <p:cNvSpPr/>
          <p:nvPr/>
        </p:nvSpPr>
        <p:spPr>
          <a:xfrm>
            <a:off x="0" y="2342510"/>
            <a:ext cx="12192000" cy="2630371"/>
          </a:xfrm>
          <a:prstGeom prst="rect">
            <a:avLst/>
          </a:prstGeom>
          <a:gradFill>
            <a:gsLst>
              <a:gs pos="0">
                <a:schemeClr val="tx1">
                  <a:alpha val="79000"/>
                </a:schemeClr>
              </a:gs>
              <a:gs pos="100000">
                <a:schemeClr val="tx1">
                  <a:alpha val="76000"/>
                </a:schemeClr>
              </a:gs>
              <a:gs pos="23000">
                <a:schemeClr val="tx1">
                  <a:alpha val="4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BC248466-8549-488E-BF65-CA321F83D7DB}"/>
              </a:ext>
            </a:extLst>
          </p:cNvPr>
          <p:cNvSpPr>
            <a:spLocks noGrp="1"/>
          </p:cNvSpPr>
          <p:nvPr>
            <p:ph type="body" sz="quarter" idx="10"/>
          </p:nvPr>
        </p:nvSpPr>
        <p:spPr/>
        <p:txBody>
          <a:bodyPr>
            <a:normAutofit lnSpcReduction="10000"/>
          </a:bodyPr>
          <a:lstStyle/>
          <a:p>
            <a:r>
              <a:rPr lang="zh-CN" altLang="en-US" dirty="0"/>
              <a:t>需求分析</a:t>
            </a:r>
          </a:p>
        </p:txBody>
      </p:sp>
      <p:sp>
        <p:nvSpPr>
          <p:cNvPr id="3" name="文本占位符 2">
            <a:extLst>
              <a:ext uri="{FF2B5EF4-FFF2-40B4-BE49-F238E27FC236}">
                <a16:creationId xmlns:a16="http://schemas.microsoft.com/office/drawing/2014/main" id="{17FBC346-49BE-4FE4-90F3-1D81F0BC6232}"/>
              </a:ext>
            </a:extLst>
          </p:cNvPr>
          <p:cNvSpPr>
            <a:spLocks noGrp="1"/>
          </p:cNvSpPr>
          <p:nvPr>
            <p:ph type="body" sz="quarter" idx="11"/>
          </p:nvPr>
        </p:nvSpPr>
        <p:spPr>
          <a:xfrm>
            <a:off x="3467100" y="651516"/>
            <a:ext cx="2501338" cy="160518"/>
          </a:xfrm>
        </p:spPr>
        <p:txBody>
          <a:bodyPr>
            <a:normAutofit lnSpcReduction="10000"/>
          </a:bodyPr>
          <a:lstStyle/>
          <a:p>
            <a:r>
              <a:rPr lang="en-US" altLang="zh-CN" dirty="0"/>
              <a:t>DEMAND ANALYSIS</a:t>
            </a:r>
          </a:p>
        </p:txBody>
      </p:sp>
      <p:sp>
        <p:nvSpPr>
          <p:cNvPr id="4" name="文本占位符 3">
            <a:extLst>
              <a:ext uri="{FF2B5EF4-FFF2-40B4-BE49-F238E27FC236}">
                <a16:creationId xmlns:a16="http://schemas.microsoft.com/office/drawing/2014/main" id="{0F6AD252-D7E8-4B9A-B08C-4706C6E064CD}"/>
              </a:ext>
            </a:extLst>
          </p:cNvPr>
          <p:cNvSpPr>
            <a:spLocks noGrp="1"/>
          </p:cNvSpPr>
          <p:nvPr>
            <p:ph type="body" sz="quarter" idx="12"/>
          </p:nvPr>
        </p:nvSpPr>
        <p:spPr/>
        <p:txBody>
          <a:bodyPr/>
          <a:lstStyle/>
          <a:p>
            <a:r>
              <a:rPr lang="en-US" altLang="zh-CN" dirty="0"/>
              <a:t>02</a:t>
            </a:r>
            <a:endParaRPr lang="zh-CN" altLang="en-US" dirty="0"/>
          </a:p>
        </p:txBody>
      </p:sp>
      <p:sp>
        <p:nvSpPr>
          <p:cNvPr id="7" name="矩形: 圆角 6">
            <a:extLst>
              <a:ext uri="{FF2B5EF4-FFF2-40B4-BE49-F238E27FC236}">
                <a16:creationId xmlns:a16="http://schemas.microsoft.com/office/drawing/2014/main" id="{479E64D8-60B5-430F-931F-89909F6FCC19}"/>
              </a:ext>
            </a:extLst>
          </p:cNvPr>
          <p:cNvSpPr/>
          <p:nvPr/>
        </p:nvSpPr>
        <p:spPr>
          <a:xfrm>
            <a:off x="6537960" y="1143000"/>
            <a:ext cx="4958714" cy="5196840"/>
          </a:xfrm>
          <a:prstGeom prst="roundRect">
            <a:avLst>
              <a:gd name="adj" fmla="val 2989"/>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C835E53E-E03E-4303-A4B2-2B96899999FD}"/>
              </a:ext>
            </a:extLst>
          </p:cNvPr>
          <p:cNvSpPr/>
          <p:nvPr/>
        </p:nvSpPr>
        <p:spPr>
          <a:xfrm>
            <a:off x="6672897" y="1290320"/>
            <a:ext cx="4688840" cy="4902200"/>
          </a:xfrm>
          <a:prstGeom prst="roundRect">
            <a:avLst>
              <a:gd name="adj" fmla="val 2989"/>
            </a:avLst>
          </a:prstGeom>
          <a:noFill/>
          <a:ln>
            <a:solidFill>
              <a:srgbClr val="000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DF8376B1-2977-4D74-A276-A3F2AFA0BD0C}"/>
              </a:ext>
            </a:extLst>
          </p:cNvPr>
          <p:cNvSpPr/>
          <p:nvPr/>
        </p:nvSpPr>
        <p:spPr>
          <a:xfrm>
            <a:off x="7122327" y="2409076"/>
            <a:ext cx="3789980" cy="1656800"/>
          </a:xfrm>
          <a:prstGeom prst="rect">
            <a:avLst/>
          </a:prstGeom>
        </p:spPr>
        <p:txBody>
          <a:bodyPr wrap="square" lIns="0" tIns="0" rIns="0" bIns="0">
            <a:spAutoFit/>
          </a:bodyPr>
          <a:lstStyle/>
          <a:p>
            <a:pPr algn="just">
              <a:lnSpc>
                <a:spcPct val="130000"/>
              </a:lnSpc>
            </a:pPr>
            <a:r>
              <a:rPr lang="zh-CN" altLang="en-US" sz="1400" dirty="0">
                <a:solidFill>
                  <a:schemeClr val="tx1">
                    <a:lumMod val="75000"/>
                    <a:lumOff val="25000"/>
                  </a:schemeClr>
                </a:solidFill>
              </a:rPr>
              <a:t>在现如今通货膨胀越来越严重的大环境下人们对于贷款及买车的观念转变也是巨大的。</a:t>
            </a: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的传统观念都是不喜欢欠账，但近年来随着通货膨胀的严重，人们越来越觉得应该把现有的资金用于投资更大的事业，因此银行贷款在近年来的发展也是非常迅速。</a:t>
            </a:r>
          </a:p>
        </p:txBody>
      </p:sp>
      <p:sp>
        <p:nvSpPr>
          <p:cNvPr id="11" name="文本框 10">
            <a:extLst>
              <a:ext uri="{FF2B5EF4-FFF2-40B4-BE49-F238E27FC236}">
                <a16:creationId xmlns:a16="http://schemas.microsoft.com/office/drawing/2014/main" id="{1A4C02D8-92CD-4CE1-B4E7-9F9195E51A6F}"/>
              </a:ext>
            </a:extLst>
          </p:cNvPr>
          <p:cNvSpPr txBox="1"/>
          <p:nvPr/>
        </p:nvSpPr>
        <p:spPr>
          <a:xfrm>
            <a:off x="7122326" y="4331916"/>
            <a:ext cx="3904717" cy="1094467"/>
          </a:xfrm>
          <a:prstGeom prst="rect">
            <a:avLst/>
          </a:prstGeom>
          <a:noFill/>
        </p:spPr>
        <p:txBody>
          <a:bodyPr wrap="square" lIns="0" tIns="0" rIns="0" bIns="0" rtlCol="0">
            <a:spAutoFit/>
          </a:bodyPr>
          <a:lstStyle/>
          <a:p>
            <a:pPr algn="just">
              <a:lnSpc>
                <a:spcPct val="130000"/>
              </a:lnSpc>
            </a:pPr>
            <a:r>
              <a:rPr lang="en-US" altLang="zh-CN"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rPr>
              <a:t>XX</a:t>
            </a:r>
            <a:r>
              <a:rPr lang="zh-CN" altLang="en-US"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rPr>
              <a:t>刚出现也并没有一炮走红，到</a:t>
            </a:r>
            <a:r>
              <a:rPr lang="en-US" altLang="zh-CN"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rPr>
              <a:t>2010</a:t>
            </a:r>
            <a:r>
              <a:rPr lang="zh-CN" altLang="en-US"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rPr>
              <a:t>年才初步形成规模。这时随着</a:t>
            </a:r>
            <a:r>
              <a:rPr lang="en-US" altLang="zh-CN"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rPr>
              <a:t>XX</a:t>
            </a:r>
            <a:r>
              <a:rPr lang="zh-CN" altLang="en-US"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rPr>
              <a:t>的各种鼓励支持政策，人们形成了不出门就能解决所有事情的心理，人们对于</a:t>
            </a:r>
            <a:r>
              <a:rPr lang="en-US" altLang="zh-CN"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rPr>
              <a:t>XX</a:t>
            </a:r>
            <a:r>
              <a:rPr lang="zh-CN" altLang="en-US"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rPr>
              <a:t>逐渐信任。</a:t>
            </a:r>
            <a:endParaRPr lang="en-US" altLang="zh-CN" sz="1400" dirty="0">
              <a:solidFill>
                <a:schemeClr val="bg1"/>
              </a:solidFill>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6E4726E3-1701-4A46-A843-B2FFF8C1F93C}"/>
              </a:ext>
            </a:extLst>
          </p:cNvPr>
          <p:cNvSpPr txBox="1"/>
          <p:nvPr/>
        </p:nvSpPr>
        <p:spPr>
          <a:xfrm>
            <a:off x="8704572" y="1806915"/>
            <a:ext cx="923330" cy="276999"/>
          </a:xfrm>
          <a:prstGeom prst="rect">
            <a:avLst/>
          </a:prstGeom>
          <a:noFill/>
        </p:spPr>
        <p:txBody>
          <a:bodyPr wrap="none" lIns="0" tIns="0" rIns="0" bIns="0" rtlCol="0">
            <a:spAutoFit/>
          </a:bodyPr>
          <a:lstStyle/>
          <a:p>
            <a:r>
              <a:rPr lang="zh-CN" altLang="en-US" b="1" dirty="0">
                <a:solidFill>
                  <a:srgbClr val="000814"/>
                </a:solidFill>
              </a:rPr>
              <a:t>文化环境</a:t>
            </a:r>
          </a:p>
        </p:txBody>
      </p:sp>
      <p:sp>
        <p:nvSpPr>
          <p:cNvPr id="8" name="任意多边形: 形状 7">
            <a:extLst>
              <a:ext uri="{FF2B5EF4-FFF2-40B4-BE49-F238E27FC236}">
                <a16:creationId xmlns:a16="http://schemas.microsoft.com/office/drawing/2014/main" id="{7496FC48-9C0F-4222-9EA2-535F62A1F1B0}"/>
              </a:ext>
            </a:extLst>
          </p:cNvPr>
          <p:cNvSpPr/>
          <p:nvPr/>
        </p:nvSpPr>
        <p:spPr>
          <a:xfrm>
            <a:off x="8257840" y="1806739"/>
            <a:ext cx="316455" cy="312291"/>
          </a:xfrm>
          <a:custGeom>
            <a:avLst/>
            <a:gdLst>
              <a:gd name="connsiteX0" fmla="*/ 274816 w 316455"/>
              <a:gd name="connsiteY0" fmla="*/ 45803 h 312291"/>
              <a:gd name="connsiteX1" fmla="*/ 274816 w 316455"/>
              <a:gd name="connsiteY1" fmla="*/ 195703 h 312291"/>
              <a:gd name="connsiteX2" fmla="*/ 41639 w 316455"/>
              <a:gd name="connsiteY2" fmla="*/ 195703 h 312291"/>
              <a:gd name="connsiteX3" fmla="*/ 41639 w 316455"/>
              <a:gd name="connsiteY3" fmla="*/ 45803 h 312291"/>
              <a:gd name="connsiteX4" fmla="*/ 308128 w 316455"/>
              <a:gd name="connsiteY4" fmla="*/ 204030 h 312291"/>
              <a:gd name="connsiteX5" fmla="*/ 299800 w 316455"/>
              <a:gd name="connsiteY5" fmla="*/ 204030 h 312291"/>
              <a:gd name="connsiteX6" fmla="*/ 299800 w 316455"/>
              <a:gd name="connsiteY6" fmla="*/ 33311 h 312291"/>
              <a:gd name="connsiteX7" fmla="*/ 308128 w 316455"/>
              <a:gd name="connsiteY7" fmla="*/ 33311 h 312291"/>
              <a:gd name="connsiteX8" fmla="*/ 316455 w 316455"/>
              <a:gd name="connsiteY8" fmla="*/ 24983 h 312291"/>
              <a:gd name="connsiteX9" fmla="*/ 308128 w 316455"/>
              <a:gd name="connsiteY9" fmla="*/ 16656 h 312291"/>
              <a:gd name="connsiteX10" fmla="*/ 166555 w 316455"/>
              <a:gd name="connsiteY10" fmla="*/ 16656 h 312291"/>
              <a:gd name="connsiteX11" fmla="*/ 166555 w 316455"/>
              <a:gd name="connsiteY11" fmla="*/ 8328 h 312291"/>
              <a:gd name="connsiteX12" fmla="*/ 158228 w 316455"/>
              <a:gd name="connsiteY12" fmla="*/ 0 h 312291"/>
              <a:gd name="connsiteX13" fmla="*/ 149900 w 316455"/>
              <a:gd name="connsiteY13" fmla="*/ 8328 h 312291"/>
              <a:gd name="connsiteX14" fmla="*/ 149900 w 316455"/>
              <a:gd name="connsiteY14" fmla="*/ 16656 h 312291"/>
              <a:gd name="connsiteX15" fmla="*/ 8328 w 316455"/>
              <a:gd name="connsiteY15" fmla="*/ 16656 h 312291"/>
              <a:gd name="connsiteX16" fmla="*/ 0 w 316455"/>
              <a:gd name="connsiteY16" fmla="*/ 24983 h 312291"/>
              <a:gd name="connsiteX17" fmla="*/ 8328 w 316455"/>
              <a:gd name="connsiteY17" fmla="*/ 33311 h 312291"/>
              <a:gd name="connsiteX18" fmla="*/ 16656 w 316455"/>
              <a:gd name="connsiteY18" fmla="*/ 33311 h 312291"/>
              <a:gd name="connsiteX19" fmla="*/ 16656 w 316455"/>
              <a:gd name="connsiteY19" fmla="*/ 204030 h 312291"/>
              <a:gd name="connsiteX20" fmla="*/ 8328 w 316455"/>
              <a:gd name="connsiteY20" fmla="*/ 204030 h 312291"/>
              <a:gd name="connsiteX21" fmla="*/ 0 w 316455"/>
              <a:gd name="connsiteY21" fmla="*/ 212358 h 312291"/>
              <a:gd name="connsiteX22" fmla="*/ 8328 w 316455"/>
              <a:gd name="connsiteY22" fmla="*/ 220686 h 312291"/>
              <a:gd name="connsiteX23" fmla="*/ 135493 w 316455"/>
              <a:gd name="connsiteY23" fmla="*/ 220686 h 312291"/>
              <a:gd name="connsiteX24" fmla="*/ 71369 w 316455"/>
              <a:gd name="connsiteY24" fmla="*/ 284810 h 312291"/>
              <a:gd name="connsiteX25" fmla="*/ 71431 w 316455"/>
              <a:gd name="connsiteY25" fmla="*/ 296656 h 312291"/>
              <a:gd name="connsiteX26" fmla="*/ 83278 w 316455"/>
              <a:gd name="connsiteY26" fmla="*/ 296594 h 312291"/>
              <a:gd name="connsiteX27" fmla="*/ 149900 w 316455"/>
              <a:gd name="connsiteY27" fmla="*/ 229971 h 312291"/>
              <a:gd name="connsiteX28" fmla="*/ 149900 w 316455"/>
              <a:gd name="connsiteY28" fmla="*/ 303964 h 312291"/>
              <a:gd name="connsiteX29" fmla="*/ 158228 w 316455"/>
              <a:gd name="connsiteY29" fmla="*/ 312291 h 312291"/>
              <a:gd name="connsiteX30" fmla="*/ 166555 w 316455"/>
              <a:gd name="connsiteY30" fmla="*/ 303964 h 312291"/>
              <a:gd name="connsiteX31" fmla="*/ 166555 w 316455"/>
              <a:gd name="connsiteY31" fmla="*/ 229846 h 312291"/>
              <a:gd name="connsiteX32" fmla="*/ 233178 w 316455"/>
              <a:gd name="connsiteY32" fmla="*/ 296469 h 312291"/>
              <a:gd name="connsiteX33" fmla="*/ 244961 w 316455"/>
              <a:gd name="connsiteY33" fmla="*/ 296469 h 312291"/>
              <a:gd name="connsiteX34" fmla="*/ 244961 w 316455"/>
              <a:gd name="connsiteY34" fmla="*/ 284685 h 312291"/>
              <a:gd name="connsiteX35" fmla="*/ 180962 w 316455"/>
              <a:gd name="connsiteY35" fmla="*/ 220686 h 312291"/>
              <a:gd name="connsiteX36" fmla="*/ 308128 w 316455"/>
              <a:gd name="connsiteY36" fmla="*/ 220686 h 312291"/>
              <a:gd name="connsiteX37" fmla="*/ 316455 w 316455"/>
              <a:gd name="connsiteY37" fmla="*/ 212358 h 312291"/>
              <a:gd name="connsiteX38" fmla="*/ 308128 w 316455"/>
              <a:gd name="connsiteY38" fmla="*/ 204030 h 31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6455" h="312291">
                <a:moveTo>
                  <a:pt x="274816" y="45803"/>
                </a:moveTo>
                <a:lnTo>
                  <a:pt x="274816" y="195703"/>
                </a:lnTo>
                <a:lnTo>
                  <a:pt x="41639" y="195703"/>
                </a:lnTo>
                <a:lnTo>
                  <a:pt x="41639" y="45803"/>
                </a:lnTo>
                <a:close/>
                <a:moveTo>
                  <a:pt x="308128" y="204030"/>
                </a:moveTo>
                <a:lnTo>
                  <a:pt x="299800" y="204030"/>
                </a:lnTo>
                <a:lnTo>
                  <a:pt x="299800" y="33311"/>
                </a:lnTo>
                <a:lnTo>
                  <a:pt x="308128" y="33311"/>
                </a:lnTo>
                <a:cubicBezTo>
                  <a:pt x="312727" y="33311"/>
                  <a:pt x="316455" y="29583"/>
                  <a:pt x="316455" y="24983"/>
                </a:cubicBezTo>
                <a:cubicBezTo>
                  <a:pt x="316455" y="20384"/>
                  <a:pt x="312727" y="16656"/>
                  <a:pt x="308128" y="16656"/>
                </a:cubicBezTo>
                <a:lnTo>
                  <a:pt x="166555" y="16656"/>
                </a:lnTo>
                <a:lnTo>
                  <a:pt x="166555" y="8328"/>
                </a:lnTo>
                <a:cubicBezTo>
                  <a:pt x="166555" y="3728"/>
                  <a:pt x="162827" y="0"/>
                  <a:pt x="158228" y="0"/>
                </a:cubicBezTo>
                <a:cubicBezTo>
                  <a:pt x="153628" y="0"/>
                  <a:pt x="149900" y="3728"/>
                  <a:pt x="149900" y="8328"/>
                </a:cubicBezTo>
                <a:lnTo>
                  <a:pt x="149900" y="16656"/>
                </a:lnTo>
                <a:lnTo>
                  <a:pt x="8328" y="16656"/>
                </a:lnTo>
                <a:cubicBezTo>
                  <a:pt x="3728" y="16656"/>
                  <a:pt x="0" y="20384"/>
                  <a:pt x="0" y="24983"/>
                </a:cubicBezTo>
                <a:cubicBezTo>
                  <a:pt x="0" y="29583"/>
                  <a:pt x="3728" y="33311"/>
                  <a:pt x="8328" y="33311"/>
                </a:cubicBezTo>
                <a:lnTo>
                  <a:pt x="16656" y="33311"/>
                </a:lnTo>
                <a:lnTo>
                  <a:pt x="16656" y="204030"/>
                </a:lnTo>
                <a:lnTo>
                  <a:pt x="8328" y="204030"/>
                </a:lnTo>
                <a:cubicBezTo>
                  <a:pt x="3728" y="204030"/>
                  <a:pt x="0" y="207759"/>
                  <a:pt x="0" y="212358"/>
                </a:cubicBezTo>
                <a:cubicBezTo>
                  <a:pt x="0" y="216958"/>
                  <a:pt x="3728" y="220686"/>
                  <a:pt x="8328" y="220686"/>
                </a:cubicBezTo>
                <a:lnTo>
                  <a:pt x="135493" y="220686"/>
                </a:lnTo>
                <a:lnTo>
                  <a:pt x="71369" y="284810"/>
                </a:lnTo>
                <a:cubicBezTo>
                  <a:pt x="68115" y="288098"/>
                  <a:pt x="68143" y="293402"/>
                  <a:pt x="71431" y="296656"/>
                </a:cubicBezTo>
                <a:cubicBezTo>
                  <a:pt x="74720" y="299910"/>
                  <a:pt x="80024" y="299882"/>
                  <a:pt x="83278" y="296594"/>
                </a:cubicBezTo>
                <a:lnTo>
                  <a:pt x="149900" y="229971"/>
                </a:lnTo>
                <a:lnTo>
                  <a:pt x="149900" y="303964"/>
                </a:lnTo>
                <a:cubicBezTo>
                  <a:pt x="149900" y="308563"/>
                  <a:pt x="153628" y="312291"/>
                  <a:pt x="158228" y="312291"/>
                </a:cubicBezTo>
                <a:cubicBezTo>
                  <a:pt x="162827" y="312291"/>
                  <a:pt x="166555" y="308563"/>
                  <a:pt x="166555" y="303964"/>
                </a:cubicBezTo>
                <a:lnTo>
                  <a:pt x="166555" y="229846"/>
                </a:lnTo>
                <a:lnTo>
                  <a:pt x="233178" y="296469"/>
                </a:lnTo>
                <a:cubicBezTo>
                  <a:pt x="236432" y="299723"/>
                  <a:pt x="241707" y="299723"/>
                  <a:pt x="244961" y="296469"/>
                </a:cubicBezTo>
                <a:cubicBezTo>
                  <a:pt x="248215" y="293215"/>
                  <a:pt x="248215" y="287939"/>
                  <a:pt x="244961" y="284685"/>
                </a:cubicBezTo>
                <a:lnTo>
                  <a:pt x="180962" y="220686"/>
                </a:lnTo>
                <a:lnTo>
                  <a:pt x="308128" y="220686"/>
                </a:lnTo>
                <a:cubicBezTo>
                  <a:pt x="312727" y="220686"/>
                  <a:pt x="316455" y="216958"/>
                  <a:pt x="316455" y="212358"/>
                </a:cubicBezTo>
                <a:cubicBezTo>
                  <a:pt x="316455" y="207759"/>
                  <a:pt x="312727" y="204030"/>
                  <a:pt x="308128" y="204030"/>
                </a:cubicBezTo>
                <a:close/>
              </a:path>
            </a:pathLst>
          </a:custGeom>
          <a:solidFill>
            <a:srgbClr val="000000"/>
          </a:solidFill>
          <a:ln w="4068"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B410F956-57D7-4C13-9C40-4158B9A00A35}"/>
              </a:ext>
            </a:extLst>
          </p:cNvPr>
          <p:cNvSpPr/>
          <p:nvPr/>
        </p:nvSpPr>
        <p:spPr>
          <a:xfrm>
            <a:off x="8420232" y="1890017"/>
            <a:ext cx="70786" cy="16655"/>
          </a:xfrm>
          <a:custGeom>
            <a:avLst/>
            <a:gdLst>
              <a:gd name="connsiteX0" fmla="*/ 0 w 70786"/>
              <a:gd name="connsiteY0" fmla="*/ 0 h 16655"/>
              <a:gd name="connsiteX1" fmla="*/ 70786 w 70786"/>
              <a:gd name="connsiteY1" fmla="*/ 0 h 16655"/>
              <a:gd name="connsiteX2" fmla="*/ 70786 w 70786"/>
              <a:gd name="connsiteY2" fmla="*/ 16656 h 16655"/>
              <a:gd name="connsiteX3" fmla="*/ 0 w 70786"/>
              <a:gd name="connsiteY3" fmla="*/ 16656 h 16655"/>
            </a:gdLst>
            <a:ahLst/>
            <a:cxnLst>
              <a:cxn ang="0">
                <a:pos x="connsiteX0" y="connsiteY0"/>
              </a:cxn>
              <a:cxn ang="0">
                <a:pos x="connsiteX1" y="connsiteY1"/>
              </a:cxn>
              <a:cxn ang="0">
                <a:pos x="connsiteX2" y="connsiteY2"/>
              </a:cxn>
              <a:cxn ang="0">
                <a:pos x="connsiteX3" y="connsiteY3"/>
              </a:cxn>
            </a:cxnLst>
            <a:rect l="l" t="t" r="r" b="b"/>
            <a:pathLst>
              <a:path w="70786" h="16655">
                <a:moveTo>
                  <a:pt x="0" y="0"/>
                </a:moveTo>
                <a:lnTo>
                  <a:pt x="70786" y="0"/>
                </a:lnTo>
                <a:lnTo>
                  <a:pt x="70786" y="16656"/>
                </a:lnTo>
                <a:lnTo>
                  <a:pt x="0" y="16656"/>
                </a:lnTo>
                <a:close/>
              </a:path>
            </a:pathLst>
          </a:custGeom>
          <a:solidFill>
            <a:srgbClr val="000000"/>
          </a:solidFill>
          <a:ln w="4068"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0C60402D-565C-4556-A13B-E9450755BEA6}"/>
              </a:ext>
            </a:extLst>
          </p:cNvPr>
          <p:cNvSpPr/>
          <p:nvPr/>
        </p:nvSpPr>
        <p:spPr>
          <a:xfrm>
            <a:off x="8332790" y="1872529"/>
            <a:ext cx="61625" cy="50799"/>
          </a:xfrm>
          <a:custGeom>
            <a:avLst/>
            <a:gdLst>
              <a:gd name="connsiteX0" fmla="*/ 61626 w 61625"/>
              <a:gd name="connsiteY0" fmla="*/ 11659 h 50799"/>
              <a:gd name="connsiteX1" fmla="*/ 49967 w 61625"/>
              <a:gd name="connsiteY1" fmla="*/ 0 h 50799"/>
              <a:gd name="connsiteX2" fmla="*/ 22485 w 61625"/>
              <a:gd name="connsiteY2" fmla="*/ 27482 h 50799"/>
              <a:gd name="connsiteX3" fmla="*/ 11659 w 61625"/>
              <a:gd name="connsiteY3" fmla="*/ 16656 h 50799"/>
              <a:gd name="connsiteX4" fmla="*/ 0 w 61625"/>
              <a:gd name="connsiteY4" fmla="*/ 28314 h 50799"/>
              <a:gd name="connsiteX5" fmla="*/ 22485 w 61625"/>
              <a:gd name="connsiteY5" fmla="*/ 50799 h 50799"/>
              <a:gd name="connsiteX6" fmla="*/ 61626 w 61625"/>
              <a:gd name="connsiteY6" fmla="*/ 11659 h 5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25" h="50799">
                <a:moveTo>
                  <a:pt x="61626" y="11659"/>
                </a:moveTo>
                <a:lnTo>
                  <a:pt x="49967" y="0"/>
                </a:lnTo>
                <a:lnTo>
                  <a:pt x="22485" y="27482"/>
                </a:lnTo>
                <a:lnTo>
                  <a:pt x="11659" y="16656"/>
                </a:lnTo>
                <a:lnTo>
                  <a:pt x="0" y="28314"/>
                </a:lnTo>
                <a:lnTo>
                  <a:pt x="22485" y="50799"/>
                </a:lnTo>
                <a:lnTo>
                  <a:pt x="61626" y="11659"/>
                </a:lnTo>
                <a:close/>
              </a:path>
            </a:pathLst>
          </a:custGeom>
          <a:solidFill>
            <a:srgbClr val="000000"/>
          </a:solidFill>
          <a:ln w="4068"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3C9E4EDE-61C2-4CA4-A120-FD2286915ED3}"/>
              </a:ext>
            </a:extLst>
          </p:cNvPr>
          <p:cNvSpPr/>
          <p:nvPr/>
        </p:nvSpPr>
        <p:spPr>
          <a:xfrm>
            <a:off x="8420232" y="1944147"/>
            <a:ext cx="70786" cy="16655"/>
          </a:xfrm>
          <a:custGeom>
            <a:avLst/>
            <a:gdLst>
              <a:gd name="connsiteX0" fmla="*/ 0 w 70786"/>
              <a:gd name="connsiteY0" fmla="*/ 0 h 16655"/>
              <a:gd name="connsiteX1" fmla="*/ 70786 w 70786"/>
              <a:gd name="connsiteY1" fmla="*/ 0 h 16655"/>
              <a:gd name="connsiteX2" fmla="*/ 70786 w 70786"/>
              <a:gd name="connsiteY2" fmla="*/ 16656 h 16655"/>
              <a:gd name="connsiteX3" fmla="*/ 0 w 70786"/>
              <a:gd name="connsiteY3" fmla="*/ 16656 h 16655"/>
            </a:gdLst>
            <a:ahLst/>
            <a:cxnLst>
              <a:cxn ang="0">
                <a:pos x="connsiteX0" y="connsiteY0"/>
              </a:cxn>
              <a:cxn ang="0">
                <a:pos x="connsiteX1" y="connsiteY1"/>
              </a:cxn>
              <a:cxn ang="0">
                <a:pos x="connsiteX2" y="connsiteY2"/>
              </a:cxn>
              <a:cxn ang="0">
                <a:pos x="connsiteX3" y="connsiteY3"/>
              </a:cxn>
            </a:cxnLst>
            <a:rect l="l" t="t" r="r" b="b"/>
            <a:pathLst>
              <a:path w="70786" h="16655">
                <a:moveTo>
                  <a:pt x="0" y="0"/>
                </a:moveTo>
                <a:lnTo>
                  <a:pt x="70786" y="0"/>
                </a:lnTo>
                <a:lnTo>
                  <a:pt x="70786" y="16656"/>
                </a:lnTo>
                <a:lnTo>
                  <a:pt x="0" y="16656"/>
                </a:lnTo>
                <a:close/>
              </a:path>
            </a:pathLst>
          </a:custGeom>
          <a:solidFill>
            <a:srgbClr val="000000"/>
          </a:solidFill>
          <a:ln w="4068"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54939AA7-098D-4F6A-B668-578CC68765CE}"/>
              </a:ext>
            </a:extLst>
          </p:cNvPr>
          <p:cNvSpPr/>
          <p:nvPr/>
        </p:nvSpPr>
        <p:spPr>
          <a:xfrm>
            <a:off x="8332790" y="1926659"/>
            <a:ext cx="61625" cy="50799"/>
          </a:xfrm>
          <a:custGeom>
            <a:avLst/>
            <a:gdLst>
              <a:gd name="connsiteX0" fmla="*/ 61626 w 61625"/>
              <a:gd name="connsiteY0" fmla="*/ 11659 h 50799"/>
              <a:gd name="connsiteX1" fmla="*/ 49967 w 61625"/>
              <a:gd name="connsiteY1" fmla="*/ 0 h 50799"/>
              <a:gd name="connsiteX2" fmla="*/ 22485 w 61625"/>
              <a:gd name="connsiteY2" fmla="*/ 27482 h 50799"/>
              <a:gd name="connsiteX3" fmla="*/ 11659 w 61625"/>
              <a:gd name="connsiteY3" fmla="*/ 16656 h 50799"/>
              <a:gd name="connsiteX4" fmla="*/ 0 w 61625"/>
              <a:gd name="connsiteY4" fmla="*/ 28314 h 50799"/>
              <a:gd name="connsiteX5" fmla="*/ 22485 w 61625"/>
              <a:gd name="connsiteY5" fmla="*/ 50799 h 50799"/>
              <a:gd name="connsiteX6" fmla="*/ 61626 w 61625"/>
              <a:gd name="connsiteY6" fmla="*/ 11659 h 50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25" h="50799">
                <a:moveTo>
                  <a:pt x="61626" y="11659"/>
                </a:moveTo>
                <a:lnTo>
                  <a:pt x="49967" y="0"/>
                </a:lnTo>
                <a:lnTo>
                  <a:pt x="22485" y="27482"/>
                </a:lnTo>
                <a:lnTo>
                  <a:pt x="11659" y="16656"/>
                </a:lnTo>
                <a:lnTo>
                  <a:pt x="0" y="28314"/>
                </a:lnTo>
                <a:lnTo>
                  <a:pt x="22485" y="50799"/>
                </a:lnTo>
                <a:lnTo>
                  <a:pt x="61626" y="11659"/>
                </a:lnTo>
                <a:close/>
              </a:path>
            </a:pathLst>
          </a:custGeom>
          <a:solidFill>
            <a:srgbClr val="000000"/>
          </a:solidFill>
          <a:ln w="4068" cap="flat">
            <a:noFill/>
            <a:prstDash val="solid"/>
            <a:miter/>
          </a:ln>
        </p:spPr>
        <p:txBody>
          <a:bodyPr rtlCol="0" anchor="ctr"/>
          <a:lstStyle/>
          <a:p>
            <a:endParaRPr lang="zh-CN" altLang="en-US"/>
          </a:p>
        </p:txBody>
      </p:sp>
    </p:spTree>
    <p:extLst>
      <p:ext uri="{BB962C8B-B14F-4D97-AF65-F5344CB8AC3E}">
        <p14:creationId xmlns:p14="http://schemas.microsoft.com/office/powerpoint/2010/main" val="239468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片包含 游戏机&#10;&#10;描述已自动生成">
            <a:extLst>
              <a:ext uri="{FF2B5EF4-FFF2-40B4-BE49-F238E27FC236}">
                <a16:creationId xmlns:a16="http://schemas.microsoft.com/office/drawing/2014/main" id="{4AE83608-FDF6-436B-AC8D-865F7A0443F7}"/>
              </a:ext>
            </a:extLst>
          </p:cNvPr>
          <p:cNvPicPr>
            <a:picLocks noChangeAspect="1"/>
          </p:cNvPicPr>
          <p:nvPr/>
        </p:nvPicPr>
        <p:blipFill rotWithShape="1">
          <a:blip r:embed="rId2">
            <a:extLst>
              <a:ext uri="{28A0092B-C50C-407E-A947-70E740481C1C}">
                <a14:useLocalDpi xmlns:a14="http://schemas.microsoft.com/office/drawing/2010/main" val="0"/>
              </a:ext>
            </a:extLst>
          </a:blip>
          <a:srcRect l="49088" r="7854"/>
          <a:stretch/>
        </p:blipFill>
        <p:spPr>
          <a:xfrm>
            <a:off x="7391400" y="1661160"/>
            <a:ext cx="4105275" cy="3813665"/>
          </a:xfrm>
          <a:custGeom>
            <a:avLst/>
            <a:gdLst>
              <a:gd name="connsiteX0" fmla="*/ 0 w 4105275"/>
              <a:gd name="connsiteY0" fmla="*/ 0 h 3225329"/>
              <a:gd name="connsiteX1" fmla="*/ 4105275 w 4105275"/>
              <a:gd name="connsiteY1" fmla="*/ 0 h 3225329"/>
              <a:gd name="connsiteX2" fmla="*/ 4105275 w 4105275"/>
              <a:gd name="connsiteY2" fmla="*/ 3225329 h 3225329"/>
              <a:gd name="connsiteX3" fmla="*/ 0 w 4105275"/>
              <a:gd name="connsiteY3" fmla="*/ 3225329 h 3225329"/>
            </a:gdLst>
            <a:ahLst/>
            <a:cxnLst>
              <a:cxn ang="0">
                <a:pos x="connsiteX0" y="connsiteY0"/>
              </a:cxn>
              <a:cxn ang="0">
                <a:pos x="connsiteX1" y="connsiteY1"/>
              </a:cxn>
              <a:cxn ang="0">
                <a:pos x="connsiteX2" y="connsiteY2"/>
              </a:cxn>
              <a:cxn ang="0">
                <a:pos x="connsiteX3" y="connsiteY3"/>
              </a:cxn>
            </a:cxnLst>
            <a:rect l="l" t="t" r="r" b="b"/>
            <a:pathLst>
              <a:path w="4105275" h="3225329">
                <a:moveTo>
                  <a:pt x="0" y="0"/>
                </a:moveTo>
                <a:lnTo>
                  <a:pt x="4105275" y="0"/>
                </a:lnTo>
                <a:lnTo>
                  <a:pt x="4105275" y="3225329"/>
                </a:lnTo>
                <a:lnTo>
                  <a:pt x="0" y="3225329"/>
                </a:lnTo>
                <a:close/>
              </a:path>
            </a:pathLst>
          </a:custGeom>
        </p:spPr>
      </p:pic>
      <p:sp>
        <p:nvSpPr>
          <p:cNvPr id="3" name="文本占位符 2">
            <a:extLst>
              <a:ext uri="{FF2B5EF4-FFF2-40B4-BE49-F238E27FC236}">
                <a16:creationId xmlns:a16="http://schemas.microsoft.com/office/drawing/2014/main" id="{8B0FEC8A-47FF-4ACF-A528-757AC1462040}"/>
              </a:ext>
            </a:extLst>
          </p:cNvPr>
          <p:cNvSpPr>
            <a:spLocks noGrp="1"/>
          </p:cNvSpPr>
          <p:nvPr>
            <p:ph type="body" sz="quarter" idx="10"/>
          </p:nvPr>
        </p:nvSpPr>
        <p:spPr/>
        <p:txBody>
          <a:bodyPr>
            <a:normAutofit lnSpcReduction="10000"/>
          </a:bodyPr>
          <a:lstStyle/>
          <a:p>
            <a:r>
              <a:rPr lang="zh-CN" altLang="en-US" dirty="0"/>
              <a:t>行业调研</a:t>
            </a:r>
          </a:p>
        </p:txBody>
      </p:sp>
      <p:sp>
        <p:nvSpPr>
          <p:cNvPr id="4" name="文本占位符 3">
            <a:extLst>
              <a:ext uri="{FF2B5EF4-FFF2-40B4-BE49-F238E27FC236}">
                <a16:creationId xmlns:a16="http://schemas.microsoft.com/office/drawing/2014/main" id="{69E2B081-0F5C-49BF-B69D-40F14151894C}"/>
              </a:ext>
            </a:extLst>
          </p:cNvPr>
          <p:cNvSpPr>
            <a:spLocks noGrp="1"/>
          </p:cNvSpPr>
          <p:nvPr>
            <p:ph type="body" sz="quarter" idx="11"/>
          </p:nvPr>
        </p:nvSpPr>
        <p:spPr/>
        <p:txBody>
          <a:bodyPr>
            <a:normAutofit lnSpcReduction="10000"/>
          </a:bodyPr>
          <a:lstStyle/>
          <a:p>
            <a:r>
              <a:rPr lang="en-US" altLang="zh-CN" dirty="0"/>
              <a:t>INDUSTRY RESEARCH</a:t>
            </a:r>
            <a:endParaRPr lang="zh-CN" altLang="en-US" dirty="0"/>
          </a:p>
        </p:txBody>
      </p:sp>
      <p:sp>
        <p:nvSpPr>
          <p:cNvPr id="5" name="文本占位符 4">
            <a:extLst>
              <a:ext uri="{FF2B5EF4-FFF2-40B4-BE49-F238E27FC236}">
                <a16:creationId xmlns:a16="http://schemas.microsoft.com/office/drawing/2014/main" id="{6BA87019-9DE7-4DCF-9D69-3596EE2D24A0}"/>
              </a:ext>
            </a:extLst>
          </p:cNvPr>
          <p:cNvSpPr>
            <a:spLocks noGrp="1"/>
          </p:cNvSpPr>
          <p:nvPr>
            <p:ph type="body" sz="quarter" idx="12"/>
          </p:nvPr>
        </p:nvSpPr>
        <p:spPr/>
        <p:txBody>
          <a:bodyPr/>
          <a:lstStyle/>
          <a:p>
            <a:r>
              <a:rPr lang="en-US" altLang="zh-CN" dirty="0"/>
              <a:t>02</a:t>
            </a:r>
            <a:endParaRPr lang="zh-CN" altLang="en-US" dirty="0"/>
          </a:p>
        </p:txBody>
      </p:sp>
      <p:sp>
        <p:nvSpPr>
          <p:cNvPr id="6" name="矩形 5">
            <a:extLst>
              <a:ext uri="{FF2B5EF4-FFF2-40B4-BE49-F238E27FC236}">
                <a16:creationId xmlns:a16="http://schemas.microsoft.com/office/drawing/2014/main" id="{CC861B0C-A603-4AB1-A728-BC931A766598}"/>
              </a:ext>
            </a:extLst>
          </p:cNvPr>
          <p:cNvSpPr/>
          <p:nvPr/>
        </p:nvSpPr>
        <p:spPr>
          <a:xfrm>
            <a:off x="695325" y="1655609"/>
            <a:ext cx="6696075" cy="3819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图形 26" descr="钱包">
            <a:extLst>
              <a:ext uri="{FF2B5EF4-FFF2-40B4-BE49-F238E27FC236}">
                <a16:creationId xmlns:a16="http://schemas.microsoft.com/office/drawing/2014/main" id="{3EB3C0C4-0811-4FEE-9079-E374A28B2935}"/>
              </a:ext>
            </a:extLst>
          </p:cNvPr>
          <p:cNvSpPr/>
          <p:nvPr/>
        </p:nvSpPr>
        <p:spPr>
          <a:xfrm>
            <a:off x="1074206" y="3287595"/>
            <a:ext cx="222176" cy="185146"/>
          </a:xfrm>
          <a:custGeom>
            <a:avLst/>
            <a:gdLst>
              <a:gd name="connsiteX0" fmla="*/ 185147 w 222176"/>
              <a:gd name="connsiteY0" fmla="*/ 120345 h 185146"/>
              <a:gd name="connsiteX1" fmla="*/ 172804 w 222176"/>
              <a:gd name="connsiteY1" fmla="*/ 108002 h 185146"/>
              <a:gd name="connsiteX2" fmla="*/ 185147 w 222176"/>
              <a:gd name="connsiteY2" fmla="*/ 95659 h 185146"/>
              <a:gd name="connsiteX3" fmla="*/ 197490 w 222176"/>
              <a:gd name="connsiteY3" fmla="*/ 108002 h 185146"/>
              <a:gd name="connsiteX4" fmla="*/ 185147 w 222176"/>
              <a:gd name="connsiteY4" fmla="*/ 120345 h 185146"/>
              <a:gd name="connsiteX5" fmla="*/ 216005 w 222176"/>
              <a:gd name="connsiteY5" fmla="*/ 77145 h 185146"/>
              <a:gd name="connsiteX6" fmla="*/ 209833 w 222176"/>
              <a:gd name="connsiteY6" fmla="*/ 77145 h 185146"/>
              <a:gd name="connsiteX7" fmla="*/ 209833 w 222176"/>
              <a:gd name="connsiteY7" fmla="*/ 43201 h 185146"/>
              <a:gd name="connsiteX8" fmla="*/ 197490 w 222176"/>
              <a:gd name="connsiteY8" fmla="*/ 30858 h 185146"/>
              <a:gd name="connsiteX9" fmla="*/ 24686 w 222176"/>
              <a:gd name="connsiteY9" fmla="*/ 30858 h 185146"/>
              <a:gd name="connsiteX10" fmla="*/ 18515 w 222176"/>
              <a:gd name="connsiteY10" fmla="*/ 24686 h 185146"/>
              <a:gd name="connsiteX11" fmla="*/ 24686 w 222176"/>
              <a:gd name="connsiteY11" fmla="*/ 18515 h 185146"/>
              <a:gd name="connsiteX12" fmla="*/ 197490 w 222176"/>
              <a:gd name="connsiteY12" fmla="*/ 18515 h 185146"/>
              <a:gd name="connsiteX13" fmla="*/ 197490 w 222176"/>
              <a:gd name="connsiteY13" fmla="*/ 12343 h 185146"/>
              <a:gd name="connsiteX14" fmla="*/ 185147 w 222176"/>
              <a:gd name="connsiteY14" fmla="*/ 0 h 185146"/>
              <a:gd name="connsiteX15" fmla="*/ 24686 w 222176"/>
              <a:gd name="connsiteY15" fmla="*/ 0 h 185146"/>
              <a:gd name="connsiteX16" fmla="*/ 0 w 222176"/>
              <a:gd name="connsiteY16" fmla="*/ 24686 h 185146"/>
              <a:gd name="connsiteX17" fmla="*/ 0 w 222176"/>
              <a:gd name="connsiteY17" fmla="*/ 160461 h 185146"/>
              <a:gd name="connsiteX18" fmla="*/ 24686 w 222176"/>
              <a:gd name="connsiteY18" fmla="*/ 185147 h 185146"/>
              <a:gd name="connsiteX19" fmla="*/ 197490 w 222176"/>
              <a:gd name="connsiteY19" fmla="*/ 185147 h 185146"/>
              <a:gd name="connsiteX20" fmla="*/ 209833 w 222176"/>
              <a:gd name="connsiteY20" fmla="*/ 172804 h 185146"/>
              <a:gd name="connsiteX21" fmla="*/ 209833 w 222176"/>
              <a:gd name="connsiteY21" fmla="*/ 138860 h 185146"/>
              <a:gd name="connsiteX22" fmla="*/ 216005 w 222176"/>
              <a:gd name="connsiteY22" fmla="*/ 138860 h 185146"/>
              <a:gd name="connsiteX23" fmla="*/ 222176 w 222176"/>
              <a:gd name="connsiteY23" fmla="*/ 132689 h 185146"/>
              <a:gd name="connsiteX24" fmla="*/ 222176 w 222176"/>
              <a:gd name="connsiteY24" fmla="*/ 83316 h 185146"/>
              <a:gd name="connsiteX25" fmla="*/ 216005 w 222176"/>
              <a:gd name="connsiteY25" fmla="*/ 77145 h 1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176" h="185146">
                <a:moveTo>
                  <a:pt x="185147" y="120345"/>
                </a:moveTo>
                <a:cubicBezTo>
                  <a:pt x="178358" y="120345"/>
                  <a:pt x="172804" y="114791"/>
                  <a:pt x="172804" y="108002"/>
                </a:cubicBezTo>
                <a:cubicBezTo>
                  <a:pt x="172804" y="101214"/>
                  <a:pt x="178358" y="95659"/>
                  <a:pt x="185147" y="95659"/>
                </a:cubicBezTo>
                <a:cubicBezTo>
                  <a:pt x="191936" y="95659"/>
                  <a:pt x="197490" y="101214"/>
                  <a:pt x="197490" y="108002"/>
                </a:cubicBezTo>
                <a:cubicBezTo>
                  <a:pt x="197490" y="114791"/>
                  <a:pt x="191936" y="120345"/>
                  <a:pt x="185147" y="120345"/>
                </a:cubicBezTo>
                <a:close/>
                <a:moveTo>
                  <a:pt x="216005" y="77145"/>
                </a:moveTo>
                <a:lnTo>
                  <a:pt x="209833" y="77145"/>
                </a:lnTo>
                <a:lnTo>
                  <a:pt x="209833" y="43201"/>
                </a:lnTo>
                <a:cubicBezTo>
                  <a:pt x="209833" y="36412"/>
                  <a:pt x="204279" y="30858"/>
                  <a:pt x="197490" y="30858"/>
                </a:cubicBezTo>
                <a:lnTo>
                  <a:pt x="24686" y="30858"/>
                </a:lnTo>
                <a:cubicBezTo>
                  <a:pt x="21292" y="30858"/>
                  <a:pt x="18515" y="28081"/>
                  <a:pt x="18515" y="24686"/>
                </a:cubicBezTo>
                <a:cubicBezTo>
                  <a:pt x="18515" y="21292"/>
                  <a:pt x="21292" y="18515"/>
                  <a:pt x="24686" y="18515"/>
                </a:cubicBezTo>
                <a:lnTo>
                  <a:pt x="197490" y="18515"/>
                </a:lnTo>
                <a:lnTo>
                  <a:pt x="197490" y="12343"/>
                </a:lnTo>
                <a:cubicBezTo>
                  <a:pt x="197490" y="5554"/>
                  <a:pt x="191936" y="0"/>
                  <a:pt x="185147" y="0"/>
                </a:cubicBezTo>
                <a:lnTo>
                  <a:pt x="24686" y="0"/>
                </a:lnTo>
                <a:cubicBezTo>
                  <a:pt x="11109" y="0"/>
                  <a:pt x="0" y="11109"/>
                  <a:pt x="0" y="24686"/>
                </a:cubicBezTo>
                <a:lnTo>
                  <a:pt x="0" y="160461"/>
                </a:lnTo>
                <a:cubicBezTo>
                  <a:pt x="0" y="174038"/>
                  <a:pt x="11109" y="185147"/>
                  <a:pt x="24686" y="185147"/>
                </a:cubicBezTo>
                <a:lnTo>
                  <a:pt x="197490" y="185147"/>
                </a:lnTo>
                <a:cubicBezTo>
                  <a:pt x="204279" y="185147"/>
                  <a:pt x="209833" y="179592"/>
                  <a:pt x="209833" y="172804"/>
                </a:cubicBezTo>
                <a:lnTo>
                  <a:pt x="209833" y="138860"/>
                </a:lnTo>
                <a:lnTo>
                  <a:pt x="216005" y="138860"/>
                </a:lnTo>
                <a:cubicBezTo>
                  <a:pt x="219399" y="138860"/>
                  <a:pt x="222176" y="136083"/>
                  <a:pt x="222176" y="132689"/>
                </a:cubicBezTo>
                <a:lnTo>
                  <a:pt x="222176" y="83316"/>
                </a:lnTo>
                <a:cubicBezTo>
                  <a:pt x="222176" y="79922"/>
                  <a:pt x="219399" y="77145"/>
                  <a:pt x="216005" y="77145"/>
                </a:cubicBezTo>
                <a:close/>
              </a:path>
            </a:pathLst>
          </a:custGeom>
          <a:solidFill>
            <a:srgbClr val="000000"/>
          </a:solidFill>
          <a:ln w="3076" cap="flat">
            <a:noFill/>
            <a:prstDash val="solid"/>
            <a:miter/>
          </a:ln>
        </p:spPr>
        <p:txBody>
          <a:bodyPr rtlCol="0" anchor="ctr"/>
          <a:lstStyle/>
          <a:p>
            <a:endParaRPr lang="zh-CN" altLang="en-US"/>
          </a:p>
        </p:txBody>
      </p:sp>
      <p:grpSp>
        <p:nvGrpSpPr>
          <p:cNvPr id="8" name="图形 28" descr="公文包">
            <a:extLst>
              <a:ext uri="{FF2B5EF4-FFF2-40B4-BE49-F238E27FC236}">
                <a16:creationId xmlns:a16="http://schemas.microsoft.com/office/drawing/2014/main" id="{F5F8E6B2-6E2E-4A5C-9AF7-6390FB751D1A}"/>
              </a:ext>
            </a:extLst>
          </p:cNvPr>
          <p:cNvGrpSpPr/>
          <p:nvPr/>
        </p:nvGrpSpPr>
        <p:grpSpPr>
          <a:xfrm>
            <a:off x="1047986" y="4404978"/>
            <a:ext cx="274615" cy="274615"/>
            <a:chOff x="1056978" y="3890689"/>
            <a:chExt cx="274615" cy="274615"/>
          </a:xfrm>
        </p:grpSpPr>
        <p:sp>
          <p:nvSpPr>
            <p:cNvPr id="9" name="任意多边形: 形状 8">
              <a:extLst>
                <a:ext uri="{FF2B5EF4-FFF2-40B4-BE49-F238E27FC236}">
                  <a16:creationId xmlns:a16="http://schemas.microsoft.com/office/drawing/2014/main" id="{74B4449F-7C29-4298-851E-3F0874151C1E}"/>
                </a:ext>
              </a:extLst>
            </p:cNvPr>
            <p:cNvSpPr/>
            <p:nvPr/>
          </p:nvSpPr>
          <p:spPr>
            <a:xfrm>
              <a:off x="1085583" y="4029426"/>
              <a:ext cx="228845" cy="91538"/>
            </a:xfrm>
            <a:custGeom>
              <a:avLst/>
              <a:gdLst>
                <a:gd name="connsiteX0" fmla="*/ 131586 w 228845"/>
                <a:gd name="connsiteY0" fmla="*/ 5721 h 91538"/>
                <a:gd name="connsiteX1" fmla="*/ 120144 w 228845"/>
                <a:gd name="connsiteY1" fmla="*/ 17163 h 91538"/>
                <a:gd name="connsiteX2" fmla="*/ 108702 w 228845"/>
                <a:gd name="connsiteY2" fmla="*/ 17163 h 91538"/>
                <a:gd name="connsiteX3" fmla="*/ 97259 w 228845"/>
                <a:gd name="connsiteY3" fmla="*/ 5721 h 91538"/>
                <a:gd name="connsiteX4" fmla="*/ 97259 w 228845"/>
                <a:gd name="connsiteY4" fmla="*/ 0 h 91538"/>
                <a:gd name="connsiteX5" fmla="*/ 0 w 228845"/>
                <a:gd name="connsiteY5" fmla="*/ 0 h 91538"/>
                <a:gd name="connsiteX6" fmla="*/ 0 w 228845"/>
                <a:gd name="connsiteY6" fmla="*/ 80096 h 91538"/>
                <a:gd name="connsiteX7" fmla="*/ 11442 w 228845"/>
                <a:gd name="connsiteY7" fmla="*/ 91538 h 91538"/>
                <a:gd name="connsiteX8" fmla="*/ 217404 w 228845"/>
                <a:gd name="connsiteY8" fmla="*/ 91538 h 91538"/>
                <a:gd name="connsiteX9" fmla="*/ 228846 w 228845"/>
                <a:gd name="connsiteY9" fmla="*/ 80096 h 91538"/>
                <a:gd name="connsiteX10" fmla="*/ 228846 w 228845"/>
                <a:gd name="connsiteY10" fmla="*/ 0 h 91538"/>
                <a:gd name="connsiteX11" fmla="*/ 131586 w 228845"/>
                <a:gd name="connsiteY11" fmla="*/ 0 h 91538"/>
                <a:gd name="connsiteX12" fmla="*/ 131586 w 228845"/>
                <a:gd name="connsiteY12" fmla="*/ 5721 h 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845" h="91538">
                  <a:moveTo>
                    <a:pt x="131586" y="5721"/>
                  </a:moveTo>
                  <a:cubicBezTo>
                    <a:pt x="131586" y="12014"/>
                    <a:pt x="126437" y="17163"/>
                    <a:pt x="120144" y="17163"/>
                  </a:cubicBezTo>
                  <a:lnTo>
                    <a:pt x="108702" y="17163"/>
                  </a:lnTo>
                  <a:cubicBezTo>
                    <a:pt x="102409" y="17163"/>
                    <a:pt x="97259" y="12014"/>
                    <a:pt x="97259" y="5721"/>
                  </a:cubicBezTo>
                  <a:lnTo>
                    <a:pt x="97259" y="0"/>
                  </a:lnTo>
                  <a:lnTo>
                    <a:pt x="0" y="0"/>
                  </a:lnTo>
                  <a:lnTo>
                    <a:pt x="0" y="80096"/>
                  </a:lnTo>
                  <a:cubicBezTo>
                    <a:pt x="0" y="86389"/>
                    <a:pt x="5149" y="91538"/>
                    <a:pt x="11442" y="91538"/>
                  </a:cubicBezTo>
                  <a:lnTo>
                    <a:pt x="217404" y="91538"/>
                  </a:lnTo>
                  <a:cubicBezTo>
                    <a:pt x="223697" y="91538"/>
                    <a:pt x="228846" y="86389"/>
                    <a:pt x="228846" y="80096"/>
                  </a:cubicBezTo>
                  <a:lnTo>
                    <a:pt x="228846" y="0"/>
                  </a:lnTo>
                  <a:lnTo>
                    <a:pt x="131586" y="0"/>
                  </a:lnTo>
                  <a:lnTo>
                    <a:pt x="131586" y="5721"/>
                  </a:lnTo>
                  <a:close/>
                </a:path>
              </a:pathLst>
            </a:custGeom>
            <a:solidFill>
              <a:srgbClr val="000000"/>
            </a:solidFill>
            <a:ln w="2778"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29719B34-46FC-4106-996E-15AD488161B0}"/>
                </a:ext>
              </a:extLst>
            </p:cNvPr>
            <p:cNvSpPr/>
            <p:nvPr/>
          </p:nvSpPr>
          <p:spPr>
            <a:xfrm>
              <a:off x="1085583" y="3922155"/>
              <a:ext cx="228845" cy="95829"/>
            </a:xfrm>
            <a:custGeom>
              <a:avLst/>
              <a:gdLst>
                <a:gd name="connsiteX0" fmla="*/ 217404 w 228845"/>
                <a:gd name="connsiteY0" fmla="*/ 38618 h 95829"/>
                <a:gd name="connsiteX1" fmla="*/ 160192 w 228845"/>
                <a:gd name="connsiteY1" fmla="*/ 38618 h 95829"/>
                <a:gd name="connsiteX2" fmla="*/ 160192 w 228845"/>
                <a:gd name="connsiteY2" fmla="*/ 20024 h 95829"/>
                <a:gd name="connsiteX3" fmla="*/ 140168 w 228845"/>
                <a:gd name="connsiteY3" fmla="*/ 0 h 95829"/>
                <a:gd name="connsiteX4" fmla="*/ 88678 w 228845"/>
                <a:gd name="connsiteY4" fmla="*/ 0 h 95829"/>
                <a:gd name="connsiteX5" fmla="*/ 68654 w 228845"/>
                <a:gd name="connsiteY5" fmla="*/ 20024 h 95829"/>
                <a:gd name="connsiteX6" fmla="*/ 68654 w 228845"/>
                <a:gd name="connsiteY6" fmla="*/ 38618 h 95829"/>
                <a:gd name="connsiteX7" fmla="*/ 11442 w 228845"/>
                <a:gd name="connsiteY7" fmla="*/ 38618 h 95829"/>
                <a:gd name="connsiteX8" fmla="*/ 0 w 228845"/>
                <a:gd name="connsiteY8" fmla="*/ 50060 h 95829"/>
                <a:gd name="connsiteX9" fmla="*/ 0 w 228845"/>
                <a:gd name="connsiteY9" fmla="*/ 95829 h 95829"/>
                <a:gd name="connsiteX10" fmla="*/ 97259 w 228845"/>
                <a:gd name="connsiteY10" fmla="*/ 95829 h 95829"/>
                <a:gd name="connsiteX11" fmla="*/ 97259 w 228845"/>
                <a:gd name="connsiteY11" fmla="*/ 90108 h 95829"/>
                <a:gd name="connsiteX12" fmla="*/ 131586 w 228845"/>
                <a:gd name="connsiteY12" fmla="*/ 90108 h 95829"/>
                <a:gd name="connsiteX13" fmla="*/ 131586 w 228845"/>
                <a:gd name="connsiteY13" fmla="*/ 95829 h 95829"/>
                <a:gd name="connsiteX14" fmla="*/ 228846 w 228845"/>
                <a:gd name="connsiteY14" fmla="*/ 95829 h 95829"/>
                <a:gd name="connsiteX15" fmla="*/ 228846 w 228845"/>
                <a:gd name="connsiteY15" fmla="*/ 50060 h 95829"/>
                <a:gd name="connsiteX16" fmla="*/ 217404 w 228845"/>
                <a:gd name="connsiteY16" fmla="*/ 38618 h 95829"/>
                <a:gd name="connsiteX17" fmla="*/ 85817 w 228845"/>
                <a:gd name="connsiteY17" fmla="*/ 38618 h 95829"/>
                <a:gd name="connsiteX18" fmla="*/ 85817 w 228845"/>
                <a:gd name="connsiteY18" fmla="*/ 20024 h 95829"/>
                <a:gd name="connsiteX19" fmla="*/ 88678 w 228845"/>
                <a:gd name="connsiteY19" fmla="*/ 17163 h 95829"/>
                <a:gd name="connsiteX20" fmla="*/ 140168 w 228845"/>
                <a:gd name="connsiteY20" fmla="*/ 17163 h 95829"/>
                <a:gd name="connsiteX21" fmla="*/ 143029 w 228845"/>
                <a:gd name="connsiteY21" fmla="*/ 20024 h 95829"/>
                <a:gd name="connsiteX22" fmla="*/ 143029 w 228845"/>
                <a:gd name="connsiteY22" fmla="*/ 38618 h 95829"/>
                <a:gd name="connsiteX23" fmla="*/ 85817 w 228845"/>
                <a:gd name="connsiteY23" fmla="*/ 38618 h 9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845" h="95829">
                  <a:moveTo>
                    <a:pt x="217404" y="38618"/>
                  </a:moveTo>
                  <a:lnTo>
                    <a:pt x="160192" y="38618"/>
                  </a:lnTo>
                  <a:lnTo>
                    <a:pt x="160192" y="20024"/>
                  </a:lnTo>
                  <a:cubicBezTo>
                    <a:pt x="160192" y="8868"/>
                    <a:pt x="151324" y="0"/>
                    <a:pt x="140168" y="0"/>
                  </a:cubicBezTo>
                  <a:lnTo>
                    <a:pt x="88678" y="0"/>
                  </a:lnTo>
                  <a:cubicBezTo>
                    <a:pt x="77522" y="0"/>
                    <a:pt x="68654" y="8868"/>
                    <a:pt x="68654" y="20024"/>
                  </a:cubicBezTo>
                  <a:lnTo>
                    <a:pt x="68654" y="38618"/>
                  </a:lnTo>
                  <a:lnTo>
                    <a:pt x="11442" y="38618"/>
                  </a:lnTo>
                  <a:cubicBezTo>
                    <a:pt x="5149" y="38618"/>
                    <a:pt x="0" y="43767"/>
                    <a:pt x="0" y="50060"/>
                  </a:cubicBezTo>
                  <a:lnTo>
                    <a:pt x="0" y="95829"/>
                  </a:lnTo>
                  <a:lnTo>
                    <a:pt x="97259" y="95829"/>
                  </a:lnTo>
                  <a:lnTo>
                    <a:pt x="97259" y="90108"/>
                  </a:lnTo>
                  <a:lnTo>
                    <a:pt x="131586" y="90108"/>
                  </a:lnTo>
                  <a:lnTo>
                    <a:pt x="131586" y="95829"/>
                  </a:lnTo>
                  <a:lnTo>
                    <a:pt x="228846" y="95829"/>
                  </a:lnTo>
                  <a:lnTo>
                    <a:pt x="228846" y="50060"/>
                  </a:lnTo>
                  <a:cubicBezTo>
                    <a:pt x="228846" y="43767"/>
                    <a:pt x="223697" y="38618"/>
                    <a:pt x="217404" y="38618"/>
                  </a:cubicBezTo>
                  <a:moveTo>
                    <a:pt x="85817" y="38618"/>
                  </a:moveTo>
                  <a:lnTo>
                    <a:pt x="85817" y="20024"/>
                  </a:lnTo>
                  <a:cubicBezTo>
                    <a:pt x="85817" y="18308"/>
                    <a:pt x="86961" y="17163"/>
                    <a:pt x="88678" y="17163"/>
                  </a:cubicBezTo>
                  <a:lnTo>
                    <a:pt x="140168" y="17163"/>
                  </a:lnTo>
                  <a:cubicBezTo>
                    <a:pt x="141884" y="17163"/>
                    <a:pt x="143029" y="18308"/>
                    <a:pt x="143029" y="20024"/>
                  </a:cubicBezTo>
                  <a:lnTo>
                    <a:pt x="143029" y="38618"/>
                  </a:lnTo>
                  <a:lnTo>
                    <a:pt x="85817" y="38618"/>
                  </a:lnTo>
                  <a:close/>
                </a:path>
              </a:pathLst>
            </a:custGeom>
            <a:solidFill>
              <a:srgbClr val="000000"/>
            </a:solidFill>
            <a:ln w="2778" cap="flat">
              <a:noFill/>
              <a:prstDash val="solid"/>
              <a:miter/>
            </a:ln>
          </p:spPr>
          <p:txBody>
            <a:bodyPr rtlCol="0" anchor="ctr"/>
            <a:lstStyle/>
            <a:p>
              <a:endParaRPr lang="zh-CN" altLang="en-US"/>
            </a:p>
          </p:txBody>
        </p:sp>
      </p:grpSp>
      <p:sp>
        <p:nvSpPr>
          <p:cNvPr id="18" name="矩形 17">
            <a:extLst>
              <a:ext uri="{FF2B5EF4-FFF2-40B4-BE49-F238E27FC236}">
                <a16:creationId xmlns:a16="http://schemas.microsoft.com/office/drawing/2014/main" id="{CF47A60F-BD96-473A-9D1E-1D79734E544C}"/>
              </a:ext>
            </a:extLst>
          </p:cNvPr>
          <p:cNvSpPr/>
          <p:nvPr/>
        </p:nvSpPr>
        <p:spPr>
          <a:xfrm>
            <a:off x="1513605" y="2324306"/>
            <a:ext cx="5059516" cy="536494"/>
          </a:xfrm>
          <a:prstGeom prst="rect">
            <a:avLst/>
          </a:prstGeom>
        </p:spPr>
        <p:txBody>
          <a:bodyPr wrap="square" lIns="0" tIns="0" rIns="0" bIns="0">
            <a:spAutoFit/>
          </a:bodyPr>
          <a:lstStyle/>
          <a:p>
            <a:pPr algn="just">
              <a:lnSpc>
                <a:spcPct val="130000"/>
              </a:lnSpc>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运行总体平稳，各地区</a:t>
            </a: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总量平稳增长，金融服务实体经济的能力和水平提升。</a:t>
            </a:r>
          </a:p>
        </p:txBody>
      </p:sp>
      <p:sp>
        <p:nvSpPr>
          <p:cNvPr id="2" name="图形 24" descr="标签">
            <a:extLst>
              <a:ext uri="{FF2B5EF4-FFF2-40B4-BE49-F238E27FC236}">
                <a16:creationId xmlns:a16="http://schemas.microsoft.com/office/drawing/2014/main" id="{EF4498C3-94F5-4541-B326-C227D8CBCA80}"/>
              </a:ext>
            </a:extLst>
          </p:cNvPr>
          <p:cNvSpPr/>
          <p:nvPr/>
        </p:nvSpPr>
        <p:spPr>
          <a:xfrm>
            <a:off x="1074206" y="2098112"/>
            <a:ext cx="226291" cy="226194"/>
          </a:xfrm>
          <a:custGeom>
            <a:avLst/>
            <a:gdLst>
              <a:gd name="connsiteX0" fmla="*/ 117947 w 226291"/>
              <a:gd name="connsiteY0" fmla="*/ 191664 h 226194"/>
              <a:gd name="connsiteX1" fmla="*/ 107083 w 226291"/>
              <a:gd name="connsiteY1" fmla="*/ 180800 h 226194"/>
              <a:gd name="connsiteX2" fmla="*/ 180800 w 226291"/>
              <a:gd name="connsiteY2" fmla="*/ 107083 h 226194"/>
              <a:gd name="connsiteX3" fmla="*/ 191664 w 226291"/>
              <a:gd name="connsiteY3" fmla="*/ 117947 h 226194"/>
              <a:gd name="connsiteX4" fmla="*/ 117947 w 226291"/>
              <a:gd name="connsiteY4" fmla="*/ 191664 h 226194"/>
              <a:gd name="connsiteX5" fmla="*/ 79925 w 226291"/>
              <a:gd name="connsiteY5" fmla="*/ 153641 h 226194"/>
              <a:gd name="connsiteX6" fmla="*/ 153641 w 226291"/>
              <a:gd name="connsiteY6" fmla="*/ 79925 h 226194"/>
              <a:gd name="connsiteX7" fmla="*/ 164505 w 226291"/>
              <a:gd name="connsiteY7" fmla="*/ 90788 h 226194"/>
              <a:gd name="connsiteX8" fmla="*/ 90788 w 226291"/>
              <a:gd name="connsiteY8" fmla="*/ 164505 h 226194"/>
              <a:gd name="connsiteX9" fmla="*/ 79925 w 226291"/>
              <a:gd name="connsiteY9" fmla="*/ 153641 h 226194"/>
              <a:gd name="connsiteX10" fmla="*/ 52766 w 226291"/>
              <a:gd name="connsiteY10" fmla="*/ 126483 h 226194"/>
              <a:gd name="connsiteX11" fmla="*/ 126483 w 226291"/>
              <a:gd name="connsiteY11" fmla="*/ 52766 h 226194"/>
              <a:gd name="connsiteX12" fmla="*/ 137346 w 226291"/>
              <a:gd name="connsiteY12" fmla="*/ 63629 h 226194"/>
              <a:gd name="connsiteX13" fmla="*/ 63629 w 226291"/>
              <a:gd name="connsiteY13" fmla="*/ 137346 h 226194"/>
              <a:gd name="connsiteX14" fmla="*/ 52766 w 226291"/>
              <a:gd name="connsiteY14" fmla="*/ 126483 h 226194"/>
              <a:gd name="connsiteX15" fmla="*/ 31039 w 226291"/>
              <a:gd name="connsiteY15" fmla="*/ 46558 h 226194"/>
              <a:gd name="connsiteX16" fmla="*/ 15519 w 226291"/>
              <a:gd name="connsiteY16" fmla="*/ 31039 h 226194"/>
              <a:gd name="connsiteX17" fmla="*/ 31039 w 226291"/>
              <a:gd name="connsiteY17" fmla="*/ 15519 h 226194"/>
              <a:gd name="connsiteX18" fmla="*/ 46558 w 226291"/>
              <a:gd name="connsiteY18" fmla="*/ 31039 h 226194"/>
              <a:gd name="connsiteX19" fmla="*/ 31039 w 226291"/>
              <a:gd name="connsiteY19" fmla="*/ 46558 h 226194"/>
              <a:gd name="connsiteX20" fmla="*/ 221926 w 226291"/>
              <a:gd name="connsiteY20" fmla="*/ 113291 h 226194"/>
              <a:gd name="connsiteX21" fmla="*/ 113291 w 226291"/>
              <a:gd name="connsiteY21" fmla="*/ 4656 h 226194"/>
              <a:gd name="connsiteX22" fmla="*/ 102428 w 226291"/>
              <a:gd name="connsiteY22" fmla="*/ 0 h 226194"/>
              <a:gd name="connsiteX23" fmla="*/ 31039 w 226291"/>
              <a:gd name="connsiteY23" fmla="*/ 0 h 226194"/>
              <a:gd name="connsiteX24" fmla="*/ 0 w 226291"/>
              <a:gd name="connsiteY24" fmla="*/ 31039 h 226194"/>
              <a:gd name="connsiteX25" fmla="*/ 0 w 226291"/>
              <a:gd name="connsiteY25" fmla="*/ 102040 h 226194"/>
              <a:gd name="connsiteX26" fmla="*/ 4656 w 226291"/>
              <a:gd name="connsiteY26" fmla="*/ 112903 h 226194"/>
              <a:gd name="connsiteX27" fmla="*/ 113291 w 226291"/>
              <a:gd name="connsiteY27" fmla="*/ 221538 h 226194"/>
              <a:gd name="connsiteX28" fmla="*/ 135406 w 226291"/>
              <a:gd name="connsiteY28" fmla="*/ 221538 h 226194"/>
              <a:gd name="connsiteX29" fmla="*/ 221926 w 226291"/>
              <a:gd name="connsiteY29" fmla="*/ 135018 h 226194"/>
              <a:gd name="connsiteX30" fmla="*/ 221926 w 226291"/>
              <a:gd name="connsiteY30" fmla="*/ 113291 h 22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6291" h="226194">
                <a:moveTo>
                  <a:pt x="117947" y="191664"/>
                </a:moveTo>
                <a:lnTo>
                  <a:pt x="107083" y="180800"/>
                </a:lnTo>
                <a:lnTo>
                  <a:pt x="180800" y="107083"/>
                </a:lnTo>
                <a:lnTo>
                  <a:pt x="191664" y="117947"/>
                </a:lnTo>
                <a:lnTo>
                  <a:pt x="117947" y="191664"/>
                </a:lnTo>
                <a:close/>
                <a:moveTo>
                  <a:pt x="79925" y="153641"/>
                </a:moveTo>
                <a:lnTo>
                  <a:pt x="153641" y="79925"/>
                </a:lnTo>
                <a:lnTo>
                  <a:pt x="164505" y="90788"/>
                </a:lnTo>
                <a:lnTo>
                  <a:pt x="90788" y="164505"/>
                </a:lnTo>
                <a:lnTo>
                  <a:pt x="79925" y="153641"/>
                </a:lnTo>
                <a:close/>
                <a:moveTo>
                  <a:pt x="52766" y="126483"/>
                </a:moveTo>
                <a:lnTo>
                  <a:pt x="126483" y="52766"/>
                </a:lnTo>
                <a:lnTo>
                  <a:pt x="137346" y="63629"/>
                </a:lnTo>
                <a:lnTo>
                  <a:pt x="63629" y="137346"/>
                </a:lnTo>
                <a:lnTo>
                  <a:pt x="52766" y="126483"/>
                </a:lnTo>
                <a:close/>
                <a:moveTo>
                  <a:pt x="31039" y="46558"/>
                </a:moveTo>
                <a:cubicBezTo>
                  <a:pt x="22503" y="46558"/>
                  <a:pt x="15519" y="39574"/>
                  <a:pt x="15519" y="31039"/>
                </a:cubicBezTo>
                <a:cubicBezTo>
                  <a:pt x="15519" y="22503"/>
                  <a:pt x="22503" y="15519"/>
                  <a:pt x="31039" y="15519"/>
                </a:cubicBezTo>
                <a:cubicBezTo>
                  <a:pt x="39574" y="15519"/>
                  <a:pt x="46558" y="22503"/>
                  <a:pt x="46558" y="31039"/>
                </a:cubicBezTo>
                <a:cubicBezTo>
                  <a:pt x="46558" y="39574"/>
                  <a:pt x="39574" y="46558"/>
                  <a:pt x="31039" y="46558"/>
                </a:cubicBezTo>
                <a:close/>
                <a:moveTo>
                  <a:pt x="221926" y="113291"/>
                </a:moveTo>
                <a:lnTo>
                  <a:pt x="113291" y="4656"/>
                </a:lnTo>
                <a:cubicBezTo>
                  <a:pt x="110187" y="1552"/>
                  <a:pt x="106307" y="0"/>
                  <a:pt x="102428" y="0"/>
                </a:cubicBezTo>
                <a:lnTo>
                  <a:pt x="31039" y="0"/>
                </a:lnTo>
                <a:cubicBezTo>
                  <a:pt x="13967" y="0"/>
                  <a:pt x="0" y="13967"/>
                  <a:pt x="0" y="31039"/>
                </a:cubicBezTo>
                <a:lnTo>
                  <a:pt x="0" y="102040"/>
                </a:lnTo>
                <a:cubicBezTo>
                  <a:pt x="0" y="106307"/>
                  <a:pt x="1552" y="110187"/>
                  <a:pt x="4656" y="112903"/>
                </a:cubicBezTo>
                <a:lnTo>
                  <a:pt x="113291" y="221538"/>
                </a:lnTo>
                <a:cubicBezTo>
                  <a:pt x="119499" y="227746"/>
                  <a:pt x="129198" y="227746"/>
                  <a:pt x="135406" y="221538"/>
                </a:cubicBezTo>
                <a:lnTo>
                  <a:pt x="221926" y="135018"/>
                </a:lnTo>
                <a:cubicBezTo>
                  <a:pt x="227746" y="129198"/>
                  <a:pt x="227746" y="119111"/>
                  <a:pt x="221926" y="113291"/>
                </a:cubicBezTo>
                <a:close/>
              </a:path>
            </a:pathLst>
          </a:custGeom>
          <a:solidFill>
            <a:srgbClr val="000000"/>
          </a:solidFill>
          <a:ln w="3870" cap="flat">
            <a:noFill/>
            <a:prstDash val="solid"/>
            <a:miter/>
          </a:ln>
        </p:spPr>
        <p:txBody>
          <a:bodyPr rtlCol="0" anchor="ctr"/>
          <a:lstStyle/>
          <a:p>
            <a:endParaRPr lang="zh-CN" altLang="en-US"/>
          </a:p>
        </p:txBody>
      </p:sp>
      <p:sp>
        <p:nvSpPr>
          <p:cNvPr id="16" name="矩形 15">
            <a:extLst>
              <a:ext uri="{FF2B5EF4-FFF2-40B4-BE49-F238E27FC236}">
                <a16:creationId xmlns:a16="http://schemas.microsoft.com/office/drawing/2014/main" id="{761682F3-124D-4181-A5F3-1B5976043A85}"/>
              </a:ext>
            </a:extLst>
          </p:cNvPr>
          <p:cNvSpPr/>
          <p:nvPr/>
        </p:nvSpPr>
        <p:spPr>
          <a:xfrm>
            <a:off x="1513605" y="1994600"/>
            <a:ext cx="5059516" cy="329706"/>
          </a:xfrm>
          <a:prstGeom prst="rect">
            <a:avLst/>
          </a:prstGeom>
        </p:spPr>
        <p:txBody>
          <a:bodyPr wrap="square" lIns="0" tIns="0" rIns="0" bIns="0">
            <a:spAutoFit/>
          </a:bodyPr>
          <a:lstStyle/>
          <a:p>
            <a:pPr algn="just">
              <a:lnSpc>
                <a:spcPct val="130000"/>
              </a:lnSpc>
            </a:pPr>
            <a:r>
              <a:rPr lang="en-US" altLang="zh-CN" b="1" dirty="0">
                <a:solidFill>
                  <a:schemeClr val="tx1">
                    <a:lumMod val="75000"/>
                    <a:lumOff val="25000"/>
                  </a:schemeClr>
                </a:solidFill>
              </a:rPr>
              <a:t>1</a:t>
            </a:r>
            <a:r>
              <a:rPr lang="zh-CN" altLang="en-US" b="1" dirty="0">
                <a:solidFill>
                  <a:schemeClr val="tx1">
                    <a:lumMod val="75000"/>
                    <a:lumOff val="25000"/>
                  </a:schemeClr>
                </a:solidFill>
              </a:rPr>
              <a:t>、</a:t>
            </a:r>
            <a:r>
              <a:rPr lang="en-US" altLang="zh-CN" b="1" dirty="0">
                <a:solidFill>
                  <a:schemeClr val="tx1">
                    <a:lumMod val="75000"/>
                    <a:lumOff val="25000"/>
                  </a:schemeClr>
                </a:solidFill>
              </a:rPr>
              <a:t>XXX</a:t>
            </a:r>
            <a:r>
              <a:rPr lang="zh-CN" altLang="en-US" b="1" dirty="0">
                <a:solidFill>
                  <a:schemeClr val="tx1">
                    <a:lumMod val="75000"/>
                    <a:lumOff val="25000"/>
                  </a:schemeClr>
                </a:solidFill>
              </a:rPr>
              <a:t>呈线性增长</a:t>
            </a:r>
          </a:p>
        </p:txBody>
      </p:sp>
      <p:sp>
        <p:nvSpPr>
          <p:cNvPr id="19" name="矩形 18">
            <a:extLst>
              <a:ext uri="{FF2B5EF4-FFF2-40B4-BE49-F238E27FC236}">
                <a16:creationId xmlns:a16="http://schemas.microsoft.com/office/drawing/2014/main" id="{4B7256C2-6298-4B8C-9388-4C440ACDE26A}"/>
              </a:ext>
            </a:extLst>
          </p:cNvPr>
          <p:cNvSpPr/>
          <p:nvPr/>
        </p:nvSpPr>
        <p:spPr>
          <a:xfrm>
            <a:off x="1513605" y="3495101"/>
            <a:ext cx="5059516" cy="536494"/>
          </a:xfrm>
          <a:prstGeom prst="rect">
            <a:avLst/>
          </a:prstGeom>
        </p:spPr>
        <p:txBody>
          <a:bodyPr wrap="square" lIns="0" tIns="0" rIns="0" bIns="0">
            <a:spAutoFit/>
          </a:bodyPr>
          <a:lstStyle/>
          <a:p>
            <a:pPr algn="just">
              <a:lnSpc>
                <a:spcPct val="130000"/>
              </a:lnSpc>
            </a:pPr>
            <a:r>
              <a:rPr lang="zh-CN" altLang="en-US" sz="1400" dirty="0">
                <a:solidFill>
                  <a:schemeClr val="tx1">
                    <a:lumMod val="75000"/>
                    <a:lumOff val="25000"/>
                  </a:schemeClr>
                </a:solidFill>
              </a:rPr>
              <a:t>据统计，改革开放以来，我国经济发展迅速，已取代日本、德国成为世界第二大经济体。</a:t>
            </a:r>
          </a:p>
        </p:txBody>
      </p:sp>
      <p:sp>
        <p:nvSpPr>
          <p:cNvPr id="21" name="矩形 20">
            <a:extLst>
              <a:ext uri="{FF2B5EF4-FFF2-40B4-BE49-F238E27FC236}">
                <a16:creationId xmlns:a16="http://schemas.microsoft.com/office/drawing/2014/main" id="{92FD4001-6B22-422A-960D-BF46216492EA}"/>
              </a:ext>
            </a:extLst>
          </p:cNvPr>
          <p:cNvSpPr/>
          <p:nvPr/>
        </p:nvSpPr>
        <p:spPr>
          <a:xfrm>
            <a:off x="1513605" y="3165395"/>
            <a:ext cx="5059516" cy="329706"/>
          </a:xfrm>
          <a:prstGeom prst="rect">
            <a:avLst/>
          </a:prstGeom>
        </p:spPr>
        <p:txBody>
          <a:bodyPr wrap="square" lIns="0" tIns="0" rIns="0" bIns="0">
            <a:spAutoFit/>
          </a:bodyPr>
          <a:lstStyle/>
          <a:p>
            <a:pPr algn="just">
              <a:lnSpc>
                <a:spcPct val="130000"/>
              </a:lnSpc>
            </a:pPr>
            <a:r>
              <a:rPr lang="en-US" altLang="zh-CN" b="1" dirty="0">
                <a:solidFill>
                  <a:schemeClr val="tx1">
                    <a:lumMod val="75000"/>
                    <a:lumOff val="25000"/>
                  </a:schemeClr>
                </a:solidFill>
              </a:rPr>
              <a:t>2</a:t>
            </a:r>
            <a:r>
              <a:rPr lang="zh-CN" altLang="en-US" b="1" dirty="0">
                <a:solidFill>
                  <a:schemeClr val="tx1">
                    <a:lumMod val="75000"/>
                    <a:lumOff val="25000"/>
                  </a:schemeClr>
                </a:solidFill>
              </a:rPr>
              <a:t>、</a:t>
            </a:r>
            <a:r>
              <a:rPr lang="en-US" altLang="zh-CN" b="1" dirty="0">
                <a:solidFill>
                  <a:schemeClr val="tx1">
                    <a:lumMod val="75000"/>
                    <a:lumOff val="25000"/>
                  </a:schemeClr>
                </a:solidFill>
              </a:rPr>
              <a:t>XXX</a:t>
            </a:r>
            <a:r>
              <a:rPr lang="zh-CN" altLang="en-US" b="1" dirty="0">
                <a:solidFill>
                  <a:schemeClr val="tx1">
                    <a:lumMod val="75000"/>
                    <a:lumOff val="25000"/>
                  </a:schemeClr>
                </a:solidFill>
              </a:rPr>
              <a:t>增长迅速</a:t>
            </a:r>
          </a:p>
        </p:txBody>
      </p:sp>
      <p:sp>
        <p:nvSpPr>
          <p:cNvPr id="24" name="矩形 23">
            <a:extLst>
              <a:ext uri="{FF2B5EF4-FFF2-40B4-BE49-F238E27FC236}">
                <a16:creationId xmlns:a16="http://schemas.microsoft.com/office/drawing/2014/main" id="{0805AC78-474A-4776-A4A6-BB8719390F79}"/>
              </a:ext>
            </a:extLst>
          </p:cNvPr>
          <p:cNvSpPr/>
          <p:nvPr/>
        </p:nvSpPr>
        <p:spPr>
          <a:xfrm>
            <a:off x="1513605" y="4665897"/>
            <a:ext cx="5059516" cy="536494"/>
          </a:xfrm>
          <a:prstGeom prst="rect">
            <a:avLst/>
          </a:prstGeom>
        </p:spPr>
        <p:txBody>
          <a:bodyPr wrap="square" lIns="0" tIns="0" rIns="0" bIns="0">
            <a:spAutoFit/>
          </a:bodyPr>
          <a:lstStyle/>
          <a:p>
            <a:pPr algn="just">
              <a:lnSpc>
                <a:spcPct val="130000"/>
              </a:lnSpc>
            </a:pPr>
            <a:r>
              <a:rPr lang="zh-CN" altLang="en-US" sz="1400" dirty="0">
                <a:solidFill>
                  <a:schemeClr val="tx1">
                    <a:lumMod val="75000"/>
                    <a:lumOff val="25000"/>
                  </a:schemeClr>
                </a:solidFill>
              </a:rPr>
              <a:t>在大环境条件下，我国的金融机构企业的每年贷款总额呈线性增长，逐渐占领市场，近几年的增长非常迅速。</a:t>
            </a:r>
          </a:p>
        </p:txBody>
      </p:sp>
      <p:sp>
        <p:nvSpPr>
          <p:cNvPr id="26" name="矩形 25">
            <a:extLst>
              <a:ext uri="{FF2B5EF4-FFF2-40B4-BE49-F238E27FC236}">
                <a16:creationId xmlns:a16="http://schemas.microsoft.com/office/drawing/2014/main" id="{9ECC4D09-009F-4031-A823-FD0909600584}"/>
              </a:ext>
            </a:extLst>
          </p:cNvPr>
          <p:cNvSpPr/>
          <p:nvPr/>
        </p:nvSpPr>
        <p:spPr>
          <a:xfrm>
            <a:off x="1513605" y="4336191"/>
            <a:ext cx="5059516" cy="329706"/>
          </a:xfrm>
          <a:prstGeom prst="rect">
            <a:avLst/>
          </a:prstGeom>
        </p:spPr>
        <p:txBody>
          <a:bodyPr wrap="square" lIns="0" tIns="0" rIns="0" bIns="0">
            <a:spAutoFit/>
          </a:bodyPr>
          <a:lstStyle/>
          <a:p>
            <a:pPr algn="just">
              <a:lnSpc>
                <a:spcPct val="130000"/>
              </a:lnSpc>
            </a:pPr>
            <a:r>
              <a:rPr lang="en-US" altLang="zh-CN" b="1" dirty="0">
                <a:solidFill>
                  <a:schemeClr val="tx1">
                    <a:lumMod val="75000"/>
                    <a:lumOff val="25000"/>
                  </a:schemeClr>
                </a:solidFill>
              </a:rPr>
              <a:t>3</a:t>
            </a:r>
            <a:r>
              <a:rPr lang="zh-CN" altLang="en-US" b="1" dirty="0">
                <a:solidFill>
                  <a:schemeClr val="tx1">
                    <a:lumMod val="75000"/>
                    <a:lumOff val="25000"/>
                  </a:schemeClr>
                </a:solidFill>
              </a:rPr>
              <a:t>、</a:t>
            </a:r>
            <a:r>
              <a:rPr lang="en-US" altLang="zh-CN" b="1" dirty="0">
                <a:solidFill>
                  <a:schemeClr val="tx1">
                    <a:lumMod val="75000"/>
                    <a:lumOff val="25000"/>
                  </a:schemeClr>
                </a:solidFill>
              </a:rPr>
              <a:t>XX</a:t>
            </a:r>
            <a:r>
              <a:rPr lang="zh-CN" altLang="en-US" b="1" dirty="0">
                <a:solidFill>
                  <a:schemeClr val="tx1">
                    <a:lumMod val="75000"/>
                    <a:lumOff val="25000"/>
                  </a:schemeClr>
                </a:solidFill>
              </a:rPr>
              <a:t>逐渐成为人们生活的必须</a:t>
            </a:r>
          </a:p>
        </p:txBody>
      </p:sp>
    </p:spTree>
    <p:extLst>
      <p:ext uri="{BB962C8B-B14F-4D97-AF65-F5344CB8AC3E}">
        <p14:creationId xmlns:p14="http://schemas.microsoft.com/office/powerpoint/2010/main" val="549192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DC69788-2A0A-4B3F-8E51-81DD87D25098}"/>
              </a:ext>
            </a:extLst>
          </p:cNvPr>
          <p:cNvSpPr>
            <a:spLocks noGrp="1"/>
          </p:cNvSpPr>
          <p:nvPr>
            <p:ph type="body" sz="quarter" idx="10"/>
          </p:nvPr>
        </p:nvSpPr>
        <p:spPr/>
        <p:txBody>
          <a:bodyPr>
            <a:normAutofit lnSpcReduction="10000"/>
          </a:bodyPr>
          <a:lstStyle/>
          <a:p>
            <a:r>
              <a:rPr lang="zh-CN" altLang="en-US" dirty="0"/>
              <a:t>行业调研</a:t>
            </a:r>
          </a:p>
        </p:txBody>
      </p:sp>
      <p:sp>
        <p:nvSpPr>
          <p:cNvPr id="4" name="文本占位符 3">
            <a:extLst>
              <a:ext uri="{FF2B5EF4-FFF2-40B4-BE49-F238E27FC236}">
                <a16:creationId xmlns:a16="http://schemas.microsoft.com/office/drawing/2014/main" id="{53A5C964-09DD-4C88-B158-62DAA124EC2C}"/>
              </a:ext>
            </a:extLst>
          </p:cNvPr>
          <p:cNvSpPr>
            <a:spLocks noGrp="1"/>
          </p:cNvSpPr>
          <p:nvPr>
            <p:ph type="body" sz="quarter" idx="11"/>
          </p:nvPr>
        </p:nvSpPr>
        <p:spPr/>
        <p:txBody>
          <a:bodyPr>
            <a:normAutofit lnSpcReduction="10000"/>
          </a:bodyPr>
          <a:lstStyle/>
          <a:p>
            <a:r>
              <a:rPr lang="en-US" altLang="zh-CN" dirty="0"/>
              <a:t>INDUSTRY RESEARCH</a:t>
            </a:r>
          </a:p>
        </p:txBody>
      </p:sp>
      <p:sp>
        <p:nvSpPr>
          <p:cNvPr id="5" name="文本占位符 4">
            <a:extLst>
              <a:ext uri="{FF2B5EF4-FFF2-40B4-BE49-F238E27FC236}">
                <a16:creationId xmlns:a16="http://schemas.microsoft.com/office/drawing/2014/main" id="{F3C08F38-2B0D-4EA6-BF1A-C1FD7A9F6A2B}"/>
              </a:ext>
            </a:extLst>
          </p:cNvPr>
          <p:cNvSpPr>
            <a:spLocks noGrp="1"/>
          </p:cNvSpPr>
          <p:nvPr>
            <p:ph type="body" sz="quarter" idx="12"/>
          </p:nvPr>
        </p:nvSpPr>
        <p:spPr/>
        <p:txBody>
          <a:bodyPr/>
          <a:lstStyle/>
          <a:p>
            <a:r>
              <a:rPr lang="en-US" altLang="zh-CN" dirty="0"/>
              <a:t>02</a:t>
            </a:r>
            <a:endParaRPr lang="zh-CN" altLang="en-US" dirty="0"/>
          </a:p>
        </p:txBody>
      </p:sp>
      <p:sp>
        <p:nvSpPr>
          <p:cNvPr id="8" name="矩形 7">
            <a:extLst>
              <a:ext uri="{FF2B5EF4-FFF2-40B4-BE49-F238E27FC236}">
                <a16:creationId xmlns:a16="http://schemas.microsoft.com/office/drawing/2014/main" id="{C647833E-5358-49AF-B94B-B90A992D3607}"/>
              </a:ext>
            </a:extLst>
          </p:cNvPr>
          <p:cNvSpPr/>
          <p:nvPr/>
        </p:nvSpPr>
        <p:spPr>
          <a:xfrm>
            <a:off x="5469924" y="2092410"/>
            <a:ext cx="6722075" cy="26113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F2BCB351-405E-452E-8E47-884CF9540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67" y="1806812"/>
            <a:ext cx="5028588" cy="4187588"/>
          </a:xfrm>
          <a:prstGeom prst="rect">
            <a:avLst/>
          </a:prstGeom>
        </p:spPr>
      </p:pic>
      <p:graphicFrame>
        <p:nvGraphicFramePr>
          <p:cNvPr id="12" name="图表 11">
            <a:extLst>
              <a:ext uri="{FF2B5EF4-FFF2-40B4-BE49-F238E27FC236}">
                <a16:creationId xmlns:a16="http://schemas.microsoft.com/office/drawing/2014/main" id="{89863958-4B46-4C53-984B-9E70F167DD99}"/>
              </a:ext>
            </a:extLst>
          </p:cNvPr>
          <p:cNvGraphicFramePr/>
          <p:nvPr>
            <p:extLst>
              <p:ext uri="{D42A27DB-BD31-4B8C-83A1-F6EECF244321}">
                <p14:modId xmlns:p14="http://schemas.microsoft.com/office/powerpoint/2010/main" val="2739718845"/>
              </p:ext>
            </p:extLst>
          </p:nvPr>
        </p:nvGraphicFramePr>
        <p:xfrm>
          <a:off x="1247849" y="2442258"/>
          <a:ext cx="3777623" cy="2261547"/>
        </p:xfrm>
        <a:graphic>
          <a:graphicData uri="http://schemas.openxmlformats.org/drawingml/2006/chart">
            <c:chart xmlns:c="http://schemas.openxmlformats.org/drawingml/2006/chart" xmlns:r="http://schemas.openxmlformats.org/officeDocument/2006/relationships" r:id="rId3"/>
          </a:graphicData>
        </a:graphic>
      </p:graphicFrame>
      <p:sp>
        <p:nvSpPr>
          <p:cNvPr id="13" name="文本框 12">
            <a:extLst>
              <a:ext uri="{FF2B5EF4-FFF2-40B4-BE49-F238E27FC236}">
                <a16:creationId xmlns:a16="http://schemas.microsoft.com/office/drawing/2014/main" id="{D2910D15-2FA9-444E-8AFD-0328960A1158}"/>
              </a:ext>
            </a:extLst>
          </p:cNvPr>
          <p:cNvSpPr txBox="1"/>
          <p:nvPr/>
        </p:nvSpPr>
        <p:spPr>
          <a:xfrm>
            <a:off x="2315922" y="2196037"/>
            <a:ext cx="1641475" cy="246221"/>
          </a:xfrm>
          <a:prstGeom prst="rect">
            <a:avLst/>
          </a:prstGeom>
          <a:noFill/>
        </p:spPr>
        <p:txBody>
          <a:bodyPr wrap="none" lIns="0" tIns="0" rIns="0" bIns="0" rtlCol="0">
            <a:spAutoFit/>
          </a:bodyPr>
          <a:lstStyle/>
          <a:p>
            <a:r>
              <a:rPr lang="zh-CN" altLang="en-US" sz="1600" b="1" dirty="0">
                <a:solidFill>
                  <a:schemeClr val="tx1">
                    <a:lumMod val="65000"/>
                    <a:lumOff val="35000"/>
                  </a:schemeClr>
                </a:solidFill>
              </a:rPr>
              <a:t>行业调研数据汇总</a:t>
            </a:r>
          </a:p>
        </p:txBody>
      </p:sp>
      <p:sp>
        <p:nvSpPr>
          <p:cNvPr id="14" name="文本框 13">
            <a:extLst>
              <a:ext uri="{FF2B5EF4-FFF2-40B4-BE49-F238E27FC236}">
                <a16:creationId xmlns:a16="http://schemas.microsoft.com/office/drawing/2014/main" id="{F85A6B17-DC3A-444D-AE00-DDC6065EC049}"/>
              </a:ext>
            </a:extLst>
          </p:cNvPr>
          <p:cNvSpPr txBox="1"/>
          <p:nvPr/>
        </p:nvSpPr>
        <p:spPr>
          <a:xfrm>
            <a:off x="7847810" y="2813307"/>
            <a:ext cx="2769989" cy="276999"/>
          </a:xfrm>
          <a:prstGeom prst="rect">
            <a:avLst/>
          </a:prstGeom>
          <a:noFill/>
        </p:spPr>
        <p:txBody>
          <a:bodyPr wrap="none" lIns="0" tIns="0" rIns="0" bIns="0" rtlCol="0">
            <a:spAutoFit/>
          </a:bodyPr>
          <a:lstStyle/>
          <a:p>
            <a:r>
              <a:rPr lang="zh-CN" altLang="en-US" b="1" dirty="0"/>
              <a:t>金融产品需求总量日益增加</a:t>
            </a:r>
          </a:p>
        </p:txBody>
      </p:sp>
      <p:sp>
        <p:nvSpPr>
          <p:cNvPr id="15" name="矩形 14">
            <a:extLst>
              <a:ext uri="{FF2B5EF4-FFF2-40B4-BE49-F238E27FC236}">
                <a16:creationId xmlns:a16="http://schemas.microsoft.com/office/drawing/2014/main" id="{C3C0B2AD-C8E6-48F7-8644-66B11A7D5807}"/>
              </a:ext>
            </a:extLst>
          </p:cNvPr>
          <p:cNvSpPr/>
          <p:nvPr/>
        </p:nvSpPr>
        <p:spPr>
          <a:xfrm>
            <a:off x="6276437" y="3233993"/>
            <a:ext cx="5220238" cy="816570"/>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中国金融产品需求总量逐年上升，并从</a:t>
            </a:r>
            <a:r>
              <a:rPr lang="en-US" altLang="zh-CN" sz="1400" dirty="0">
                <a:solidFill>
                  <a:schemeClr val="tx1">
                    <a:lumMod val="65000"/>
                    <a:lumOff val="35000"/>
                  </a:schemeClr>
                </a:solidFill>
              </a:rPr>
              <a:t>2009</a:t>
            </a:r>
            <a:r>
              <a:rPr lang="zh-CN" altLang="en-US" sz="1400" dirty="0">
                <a:solidFill>
                  <a:schemeClr val="tx1">
                    <a:lumMod val="65000"/>
                    <a:lumOff val="35000"/>
                  </a:schemeClr>
                </a:solidFill>
              </a:rPr>
              <a:t>年起呈井喷式增长趋势。由于世界经济下滑趋势的蔓延，一段时间造成国内经济发展缓慢，然而近两年随着经济的回暖，金融产品的需求量也逐步增加。</a:t>
            </a:r>
          </a:p>
        </p:txBody>
      </p:sp>
      <p:pic>
        <p:nvPicPr>
          <p:cNvPr id="17" name="图形 16" descr="目标受众">
            <a:extLst>
              <a:ext uri="{FF2B5EF4-FFF2-40B4-BE49-F238E27FC236}">
                <a16:creationId xmlns:a16="http://schemas.microsoft.com/office/drawing/2014/main" id="{A3FC3481-BC74-43A2-8F09-AD8774B8F5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36890" y="2745651"/>
            <a:ext cx="412309" cy="412309"/>
          </a:xfrm>
          <a:prstGeom prst="rect">
            <a:avLst/>
          </a:prstGeom>
        </p:spPr>
      </p:pic>
    </p:spTree>
    <p:extLst>
      <p:ext uri="{BB962C8B-B14F-4D97-AF65-F5344CB8AC3E}">
        <p14:creationId xmlns:p14="http://schemas.microsoft.com/office/powerpoint/2010/main" val="852676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F8E8D861-ED4C-4E75-8673-4ABC233140A9}"/>
              </a:ext>
            </a:extLst>
          </p:cNvPr>
          <p:cNvSpPr>
            <a:spLocks noGrp="1"/>
          </p:cNvSpPr>
          <p:nvPr>
            <p:ph type="body" sz="quarter" idx="10"/>
          </p:nvPr>
        </p:nvSpPr>
        <p:spPr/>
        <p:txBody>
          <a:bodyPr>
            <a:normAutofit lnSpcReduction="10000"/>
          </a:bodyPr>
          <a:lstStyle/>
          <a:p>
            <a:r>
              <a:rPr lang="zh-CN" altLang="en-US" dirty="0"/>
              <a:t>可行性分析</a:t>
            </a:r>
          </a:p>
        </p:txBody>
      </p:sp>
      <p:sp>
        <p:nvSpPr>
          <p:cNvPr id="4" name="文本占位符 3">
            <a:extLst>
              <a:ext uri="{FF2B5EF4-FFF2-40B4-BE49-F238E27FC236}">
                <a16:creationId xmlns:a16="http://schemas.microsoft.com/office/drawing/2014/main" id="{6F149097-5221-4C1D-963E-C09C1F83D07D}"/>
              </a:ext>
            </a:extLst>
          </p:cNvPr>
          <p:cNvSpPr>
            <a:spLocks noGrp="1"/>
          </p:cNvSpPr>
          <p:nvPr>
            <p:ph type="body" sz="quarter" idx="11"/>
          </p:nvPr>
        </p:nvSpPr>
        <p:spPr>
          <a:xfrm>
            <a:off x="3831482" y="648358"/>
            <a:ext cx="2501338" cy="160518"/>
          </a:xfrm>
        </p:spPr>
        <p:txBody>
          <a:bodyPr>
            <a:normAutofit lnSpcReduction="10000"/>
          </a:bodyPr>
          <a:lstStyle/>
          <a:p>
            <a:r>
              <a:rPr lang="en-US" altLang="zh-CN" dirty="0"/>
              <a:t>FEASIBILITY ANALYSIS</a:t>
            </a:r>
            <a:endParaRPr lang="zh-CN" altLang="en-US" dirty="0"/>
          </a:p>
        </p:txBody>
      </p:sp>
      <p:sp>
        <p:nvSpPr>
          <p:cNvPr id="5" name="文本占位符 4">
            <a:extLst>
              <a:ext uri="{FF2B5EF4-FFF2-40B4-BE49-F238E27FC236}">
                <a16:creationId xmlns:a16="http://schemas.microsoft.com/office/drawing/2014/main" id="{B3A48B17-00B3-4DD0-91FB-E6E797E5B818}"/>
              </a:ext>
            </a:extLst>
          </p:cNvPr>
          <p:cNvSpPr>
            <a:spLocks noGrp="1"/>
          </p:cNvSpPr>
          <p:nvPr>
            <p:ph type="body" sz="quarter" idx="12"/>
          </p:nvPr>
        </p:nvSpPr>
        <p:spPr/>
        <p:txBody>
          <a:bodyPr/>
          <a:lstStyle/>
          <a:p>
            <a:r>
              <a:rPr lang="en-US" altLang="zh-CN" dirty="0"/>
              <a:t>02</a:t>
            </a:r>
            <a:endParaRPr lang="zh-CN" altLang="en-US" dirty="0"/>
          </a:p>
        </p:txBody>
      </p:sp>
      <p:sp>
        <p:nvSpPr>
          <p:cNvPr id="6" name="椭圆 5">
            <a:extLst>
              <a:ext uri="{FF2B5EF4-FFF2-40B4-BE49-F238E27FC236}">
                <a16:creationId xmlns:a16="http://schemas.microsoft.com/office/drawing/2014/main" id="{968B7E69-48FD-404E-BA65-96B62901D994}"/>
              </a:ext>
            </a:extLst>
          </p:cNvPr>
          <p:cNvSpPr/>
          <p:nvPr/>
        </p:nvSpPr>
        <p:spPr>
          <a:xfrm>
            <a:off x="695325" y="1835653"/>
            <a:ext cx="2002420" cy="2002420"/>
          </a:xfrm>
          <a:prstGeom prst="ellipse">
            <a:avLst/>
          </a:prstGeom>
          <a:gradFill>
            <a:gsLst>
              <a:gs pos="10000">
                <a:schemeClr val="accent1"/>
              </a:gs>
              <a:gs pos="78000">
                <a:srgbClr val="FFFFFF"/>
              </a:gs>
              <a:gs pos="100000">
                <a:schemeClr val="accent1">
                  <a:tint val="0"/>
                </a:schemeClr>
              </a:gs>
            </a:gsLst>
            <a:lin ang="2700000" scaled="1"/>
          </a:gradFill>
          <a:ln w="28575">
            <a:solidFill>
              <a:srgbClr val="000814">
                <a:alpha val="98000"/>
              </a:srgb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pic>
        <p:nvPicPr>
          <p:cNvPr id="19" name="图片 18">
            <a:extLst>
              <a:ext uri="{FF2B5EF4-FFF2-40B4-BE49-F238E27FC236}">
                <a16:creationId xmlns:a16="http://schemas.microsoft.com/office/drawing/2014/main" id="{551504C7-5747-4D81-9534-79D840C15E2E}"/>
              </a:ext>
            </a:extLst>
          </p:cNvPr>
          <p:cNvPicPr>
            <a:picLocks noChangeAspect="1"/>
          </p:cNvPicPr>
          <p:nvPr/>
        </p:nvPicPr>
        <p:blipFill>
          <a:blip r:embed="rId2">
            <a:extLst>
              <a:ext uri="{28A0092B-C50C-407E-A947-70E740481C1C}">
                <a14:useLocalDpi xmlns:a14="http://schemas.microsoft.com/office/drawing/2010/main" val="0"/>
              </a:ext>
            </a:extLst>
          </a:blip>
          <a:srcRect l="30860" t="1377" r="25110" b="32612"/>
          <a:stretch>
            <a:fillRect/>
          </a:stretch>
        </p:blipFill>
        <p:spPr>
          <a:xfrm>
            <a:off x="887761" y="2028089"/>
            <a:ext cx="1617548" cy="1617548"/>
          </a:xfrm>
          <a:custGeom>
            <a:avLst/>
            <a:gdLst>
              <a:gd name="connsiteX0" fmla="*/ 808774 w 1617548"/>
              <a:gd name="connsiteY0" fmla="*/ 0 h 1617548"/>
              <a:gd name="connsiteX1" fmla="*/ 1617548 w 1617548"/>
              <a:gd name="connsiteY1" fmla="*/ 808774 h 1617548"/>
              <a:gd name="connsiteX2" fmla="*/ 808774 w 1617548"/>
              <a:gd name="connsiteY2" fmla="*/ 1617548 h 1617548"/>
              <a:gd name="connsiteX3" fmla="*/ 0 w 1617548"/>
              <a:gd name="connsiteY3" fmla="*/ 808774 h 1617548"/>
              <a:gd name="connsiteX4" fmla="*/ 808774 w 1617548"/>
              <a:gd name="connsiteY4" fmla="*/ 0 h 1617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548" h="1617548">
                <a:moveTo>
                  <a:pt x="808774" y="0"/>
                </a:moveTo>
                <a:cubicBezTo>
                  <a:pt x="1255448" y="0"/>
                  <a:pt x="1617548" y="362100"/>
                  <a:pt x="1617548" y="808774"/>
                </a:cubicBezTo>
                <a:cubicBezTo>
                  <a:pt x="1617548" y="1255448"/>
                  <a:pt x="1255448" y="1617548"/>
                  <a:pt x="808774" y="1617548"/>
                </a:cubicBezTo>
                <a:cubicBezTo>
                  <a:pt x="362100" y="1617548"/>
                  <a:pt x="0" y="1255448"/>
                  <a:pt x="0" y="808774"/>
                </a:cubicBezTo>
                <a:cubicBezTo>
                  <a:pt x="0" y="362100"/>
                  <a:pt x="362100" y="0"/>
                  <a:pt x="808774" y="0"/>
                </a:cubicBezTo>
                <a:close/>
              </a:path>
            </a:pathLst>
          </a:custGeom>
          <a:ln w="25400">
            <a:solidFill>
              <a:schemeClr val="bg1"/>
            </a:solidFill>
          </a:ln>
        </p:spPr>
      </p:pic>
      <p:sp>
        <p:nvSpPr>
          <p:cNvPr id="37" name="矩形 36">
            <a:extLst>
              <a:ext uri="{FF2B5EF4-FFF2-40B4-BE49-F238E27FC236}">
                <a16:creationId xmlns:a16="http://schemas.microsoft.com/office/drawing/2014/main" id="{D884B86B-A022-465D-A5A7-124897484FFC}"/>
              </a:ext>
            </a:extLst>
          </p:cNvPr>
          <p:cNvSpPr/>
          <p:nvPr/>
        </p:nvSpPr>
        <p:spPr>
          <a:xfrm>
            <a:off x="770612" y="4449089"/>
            <a:ext cx="1851846" cy="1180067"/>
          </a:xfrm>
          <a:prstGeom prst="rect">
            <a:avLst/>
          </a:prstGeom>
        </p:spPr>
        <p:txBody>
          <a:bodyPr wrap="square" lIns="0" tIns="0" rIns="0" bIns="0">
            <a:spAutoFit/>
          </a:bodyPr>
          <a:lstStyle/>
          <a:p>
            <a:pPr algn="just">
              <a:lnSpc>
                <a:spcPct val="130000"/>
              </a:lnSpc>
            </a:pPr>
            <a:r>
              <a:rPr lang="zh-CN" altLang="en-US" sz="1200" dirty="0">
                <a:solidFill>
                  <a:schemeClr val="tx1">
                    <a:lumMod val="75000"/>
                    <a:lumOff val="25000"/>
                  </a:schemeClr>
                </a:solidFill>
              </a:rPr>
              <a:t>本产品的研发与销售符合市场对于</a:t>
            </a:r>
            <a:r>
              <a:rPr lang="en-US" altLang="zh-CN" sz="1200" dirty="0">
                <a:solidFill>
                  <a:schemeClr val="tx1">
                    <a:lumMod val="75000"/>
                    <a:lumOff val="25000"/>
                  </a:schemeClr>
                </a:solidFill>
              </a:rPr>
              <a:t>XX</a:t>
            </a:r>
            <a:r>
              <a:rPr lang="zh-CN" altLang="en-US" sz="1200" dirty="0">
                <a:solidFill>
                  <a:schemeClr val="tx1">
                    <a:lumMod val="75000"/>
                    <a:lumOff val="25000"/>
                  </a:schemeClr>
                </a:solidFill>
              </a:rPr>
              <a:t>的需求，整体市场还远未形成强手林立的竞争格局，降低了行业进入的难度，产品应具备独特优势。</a:t>
            </a:r>
          </a:p>
        </p:txBody>
      </p:sp>
      <p:sp>
        <p:nvSpPr>
          <p:cNvPr id="38" name="文本框 37">
            <a:extLst>
              <a:ext uri="{FF2B5EF4-FFF2-40B4-BE49-F238E27FC236}">
                <a16:creationId xmlns:a16="http://schemas.microsoft.com/office/drawing/2014/main" id="{27971D9E-BB07-48F0-BB9F-A25A83356D49}"/>
              </a:ext>
            </a:extLst>
          </p:cNvPr>
          <p:cNvSpPr txBox="1"/>
          <p:nvPr/>
        </p:nvSpPr>
        <p:spPr>
          <a:xfrm>
            <a:off x="1234870" y="4030509"/>
            <a:ext cx="923330" cy="276999"/>
          </a:xfrm>
          <a:prstGeom prst="rect">
            <a:avLst/>
          </a:prstGeom>
          <a:noFill/>
        </p:spPr>
        <p:txBody>
          <a:bodyPr wrap="none" lIns="0" tIns="0" rIns="0" bIns="0" rtlCol="0">
            <a:spAutoFit/>
          </a:bodyPr>
          <a:lstStyle/>
          <a:p>
            <a:r>
              <a:rPr lang="zh-CN" altLang="en-US" b="1" dirty="0">
                <a:solidFill>
                  <a:srgbClr val="000814"/>
                </a:solidFill>
              </a:rPr>
              <a:t>市场分析</a:t>
            </a:r>
          </a:p>
        </p:txBody>
      </p:sp>
      <p:cxnSp>
        <p:nvCxnSpPr>
          <p:cNvPr id="41" name="直接连接符 40">
            <a:extLst>
              <a:ext uri="{FF2B5EF4-FFF2-40B4-BE49-F238E27FC236}">
                <a16:creationId xmlns:a16="http://schemas.microsoft.com/office/drawing/2014/main" id="{80EB5C95-20BE-4119-B0AA-37A084CDDF98}"/>
              </a:ext>
            </a:extLst>
          </p:cNvPr>
          <p:cNvCxnSpPr>
            <a:cxnSpLocks/>
          </p:cNvCxnSpPr>
          <p:nvPr/>
        </p:nvCxnSpPr>
        <p:spPr>
          <a:xfrm>
            <a:off x="1097287" y="4305300"/>
            <a:ext cx="119849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椭圆 48">
            <a:extLst>
              <a:ext uri="{FF2B5EF4-FFF2-40B4-BE49-F238E27FC236}">
                <a16:creationId xmlns:a16="http://schemas.microsoft.com/office/drawing/2014/main" id="{64D36D2B-6E3B-4A4B-84FE-92BFB2BDF5D1}"/>
              </a:ext>
            </a:extLst>
          </p:cNvPr>
          <p:cNvSpPr/>
          <p:nvPr/>
        </p:nvSpPr>
        <p:spPr>
          <a:xfrm>
            <a:off x="9494255" y="1835653"/>
            <a:ext cx="2002420" cy="2002420"/>
          </a:xfrm>
          <a:prstGeom prst="ellipse">
            <a:avLst/>
          </a:prstGeom>
          <a:gradFill>
            <a:gsLst>
              <a:gs pos="10000">
                <a:schemeClr val="accent1"/>
              </a:gs>
              <a:gs pos="78000">
                <a:srgbClr val="FFFFFF"/>
              </a:gs>
              <a:gs pos="100000">
                <a:schemeClr val="accent1">
                  <a:tint val="0"/>
                </a:schemeClr>
              </a:gs>
            </a:gsLst>
            <a:lin ang="2700000" scaled="1"/>
          </a:gradFill>
          <a:ln w="28575">
            <a:solidFill>
              <a:srgbClr val="000814">
                <a:alpha val="98000"/>
              </a:srgb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46" name="矩形 45">
            <a:extLst>
              <a:ext uri="{FF2B5EF4-FFF2-40B4-BE49-F238E27FC236}">
                <a16:creationId xmlns:a16="http://schemas.microsoft.com/office/drawing/2014/main" id="{9504490A-06B1-4173-A9C9-EEFC7A6DB075}"/>
              </a:ext>
            </a:extLst>
          </p:cNvPr>
          <p:cNvSpPr/>
          <p:nvPr/>
        </p:nvSpPr>
        <p:spPr>
          <a:xfrm>
            <a:off x="9569542" y="4449089"/>
            <a:ext cx="1851846" cy="1180067"/>
          </a:xfrm>
          <a:prstGeom prst="rect">
            <a:avLst/>
          </a:prstGeom>
        </p:spPr>
        <p:txBody>
          <a:bodyPr wrap="square" lIns="0" tIns="0" rIns="0" bIns="0">
            <a:spAutoFit/>
          </a:bodyPr>
          <a:lstStyle/>
          <a:p>
            <a:pPr algn="just">
              <a:lnSpc>
                <a:spcPct val="130000"/>
              </a:lnSpc>
            </a:pPr>
            <a:r>
              <a:rPr lang="zh-CN" altLang="en-US" sz="1200" dirty="0">
                <a:solidFill>
                  <a:schemeClr val="tx1">
                    <a:lumMod val="75000"/>
                    <a:lumOff val="25000"/>
                  </a:schemeClr>
                </a:solidFill>
              </a:rPr>
              <a:t>本项目涉及专利属于高新产业，营运以新建立公司为好。在正常生产以后，供给的赎期会比销售期长，当规模扩大时不必投入过多资本。</a:t>
            </a:r>
          </a:p>
        </p:txBody>
      </p:sp>
      <p:sp>
        <p:nvSpPr>
          <p:cNvPr id="47" name="文本框 46">
            <a:extLst>
              <a:ext uri="{FF2B5EF4-FFF2-40B4-BE49-F238E27FC236}">
                <a16:creationId xmlns:a16="http://schemas.microsoft.com/office/drawing/2014/main" id="{592E9D77-B638-4B29-A07F-4C5FABD49839}"/>
              </a:ext>
            </a:extLst>
          </p:cNvPr>
          <p:cNvSpPr txBox="1"/>
          <p:nvPr/>
        </p:nvSpPr>
        <p:spPr>
          <a:xfrm>
            <a:off x="10033800" y="4030509"/>
            <a:ext cx="923330" cy="276999"/>
          </a:xfrm>
          <a:prstGeom prst="rect">
            <a:avLst/>
          </a:prstGeom>
          <a:noFill/>
        </p:spPr>
        <p:txBody>
          <a:bodyPr wrap="none" lIns="0" tIns="0" rIns="0" bIns="0" rtlCol="0">
            <a:spAutoFit/>
          </a:bodyPr>
          <a:lstStyle/>
          <a:p>
            <a:r>
              <a:rPr lang="zh-CN" altLang="en-US" b="1" dirty="0">
                <a:solidFill>
                  <a:srgbClr val="000814"/>
                </a:solidFill>
              </a:rPr>
              <a:t>资本计划</a:t>
            </a:r>
          </a:p>
        </p:txBody>
      </p:sp>
      <p:cxnSp>
        <p:nvCxnSpPr>
          <p:cNvPr id="48" name="直接连接符 47">
            <a:extLst>
              <a:ext uri="{FF2B5EF4-FFF2-40B4-BE49-F238E27FC236}">
                <a16:creationId xmlns:a16="http://schemas.microsoft.com/office/drawing/2014/main" id="{A68EF486-9D13-459D-A159-BFFE7D749BA8}"/>
              </a:ext>
            </a:extLst>
          </p:cNvPr>
          <p:cNvCxnSpPr>
            <a:cxnSpLocks/>
          </p:cNvCxnSpPr>
          <p:nvPr/>
        </p:nvCxnSpPr>
        <p:spPr>
          <a:xfrm>
            <a:off x="9896217" y="4305300"/>
            <a:ext cx="119849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椭圆 55">
            <a:extLst>
              <a:ext uri="{FF2B5EF4-FFF2-40B4-BE49-F238E27FC236}">
                <a16:creationId xmlns:a16="http://schemas.microsoft.com/office/drawing/2014/main" id="{BF4D9BCD-CC81-470D-997E-1DEDCECE8BB5}"/>
              </a:ext>
            </a:extLst>
          </p:cNvPr>
          <p:cNvSpPr/>
          <p:nvPr/>
        </p:nvSpPr>
        <p:spPr>
          <a:xfrm>
            <a:off x="6561279" y="1835653"/>
            <a:ext cx="2002420" cy="2002420"/>
          </a:xfrm>
          <a:prstGeom prst="ellipse">
            <a:avLst/>
          </a:prstGeom>
          <a:gradFill>
            <a:gsLst>
              <a:gs pos="10000">
                <a:schemeClr val="accent1"/>
              </a:gs>
              <a:gs pos="78000">
                <a:srgbClr val="FFFFFF"/>
              </a:gs>
              <a:gs pos="100000">
                <a:schemeClr val="accent1">
                  <a:tint val="0"/>
                </a:schemeClr>
              </a:gs>
            </a:gsLst>
            <a:lin ang="2700000" scaled="1"/>
          </a:gradFill>
          <a:ln w="28575">
            <a:solidFill>
              <a:srgbClr val="000814">
                <a:alpha val="98000"/>
              </a:srgb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53" name="矩形 52">
            <a:extLst>
              <a:ext uri="{FF2B5EF4-FFF2-40B4-BE49-F238E27FC236}">
                <a16:creationId xmlns:a16="http://schemas.microsoft.com/office/drawing/2014/main" id="{1EE528A1-8846-4633-B706-D364E9F106C4}"/>
              </a:ext>
            </a:extLst>
          </p:cNvPr>
          <p:cNvSpPr/>
          <p:nvPr/>
        </p:nvSpPr>
        <p:spPr>
          <a:xfrm>
            <a:off x="6636566" y="4449088"/>
            <a:ext cx="1851846" cy="1180067"/>
          </a:xfrm>
          <a:prstGeom prst="rect">
            <a:avLst/>
          </a:prstGeom>
        </p:spPr>
        <p:txBody>
          <a:bodyPr wrap="square" lIns="0" tIns="0" rIns="0" bIns="0">
            <a:spAutoFit/>
          </a:bodyPr>
          <a:lstStyle/>
          <a:p>
            <a:pPr algn="just">
              <a:lnSpc>
                <a:spcPct val="130000"/>
              </a:lnSpc>
            </a:pPr>
            <a:r>
              <a:rPr lang="zh-CN" altLang="en-US" sz="1200" dirty="0">
                <a:solidFill>
                  <a:schemeClr val="tx1">
                    <a:lumMod val="75000"/>
                    <a:lumOff val="25000"/>
                  </a:schemeClr>
                </a:solidFill>
              </a:rPr>
              <a:t>我司产品进入市场较早，生产和销售已经形成规模，我们有一只经验丰富的销售队伍，依靠自由的专利优势，可以在业内拔得头筹。</a:t>
            </a:r>
            <a:endParaRPr lang="en-US" altLang="zh-CN" sz="1200" dirty="0">
              <a:solidFill>
                <a:schemeClr val="tx1">
                  <a:lumMod val="75000"/>
                  <a:lumOff val="25000"/>
                </a:schemeClr>
              </a:solidFill>
            </a:endParaRPr>
          </a:p>
        </p:txBody>
      </p:sp>
      <p:sp>
        <p:nvSpPr>
          <p:cNvPr id="54" name="文本框 53">
            <a:extLst>
              <a:ext uri="{FF2B5EF4-FFF2-40B4-BE49-F238E27FC236}">
                <a16:creationId xmlns:a16="http://schemas.microsoft.com/office/drawing/2014/main" id="{75FCF108-DC56-4DF1-8938-AD598ED05DF8}"/>
              </a:ext>
            </a:extLst>
          </p:cNvPr>
          <p:cNvSpPr txBox="1"/>
          <p:nvPr/>
        </p:nvSpPr>
        <p:spPr>
          <a:xfrm>
            <a:off x="7100824" y="4030509"/>
            <a:ext cx="923330" cy="276999"/>
          </a:xfrm>
          <a:prstGeom prst="rect">
            <a:avLst/>
          </a:prstGeom>
          <a:noFill/>
        </p:spPr>
        <p:txBody>
          <a:bodyPr wrap="none" lIns="0" tIns="0" rIns="0" bIns="0" rtlCol="0">
            <a:spAutoFit/>
          </a:bodyPr>
          <a:lstStyle/>
          <a:p>
            <a:r>
              <a:rPr lang="zh-CN" altLang="en-US" b="1" dirty="0">
                <a:solidFill>
                  <a:srgbClr val="000814"/>
                </a:solidFill>
              </a:rPr>
              <a:t>优势分析</a:t>
            </a:r>
          </a:p>
        </p:txBody>
      </p:sp>
      <p:cxnSp>
        <p:nvCxnSpPr>
          <p:cNvPr id="55" name="直接连接符 54">
            <a:extLst>
              <a:ext uri="{FF2B5EF4-FFF2-40B4-BE49-F238E27FC236}">
                <a16:creationId xmlns:a16="http://schemas.microsoft.com/office/drawing/2014/main" id="{A27D6C08-6BB2-43E2-AA26-A3CDD4FCD64A}"/>
              </a:ext>
            </a:extLst>
          </p:cNvPr>
          <p:cNvCxnSpPr>
            <a:cxnSpLocks/>
          </p:cNvCxnSpPr>
          <p:nvPr/>
        </p:nvCxnSpPr>
        <p:spPr>
          <a:xfrm>
            <a:off x="6963241" y="4305300"/>
            <a:ext cx="119849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4402E0A0-5CFE-497C-8BED-0CF0D52E7EFF}"/>
              </a:ext>
            </a:extLst>
          </p:cNvPr>
          <p:cNvSpPr/>
          <p:nvPr/>
        </p:nvSpPr>
        <p:spPr>
          <a:xfrm>
            <a:off x="3628302" y="1835653"/>
            <a:ext cx="2002420" cy="2002420"/>
          </a:xfrm>
          <a:prstGeom prst="ellipse">
            <a:avLst/>
          </a:prstGeom>
          <a:gradFill>
            <a:gsLst>
              <a:gs pos="10000">
                <a:schemeClr val="accent1"/>
              </a:gs>
              <a:gs pos="78000">
                <a:srgbClr val="FFFFFF"/>
              </a:gs>
              <a:gs pos="100000">
                <a:schemeClr val="accent1">
                  <a:tint val="0"/>
                </a:schemeClr>
              </a:gs>
            </a:gsLst>
            <a:lin ang="2700000" scaled="1"/>
          </a:gradFill>
          <a:ln w="28575">
            <a:solidFill>
              <a:srgbClr val="000814">
                <a:alpha val="98000"/>
              </a:srgbClr>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60" name="矩形 59">
            <a:extLst>
              <a:ext uri="{FF2B5EF4-FFF2-40B4-BE49-F238E27FC236}">
                <a16:creationId xmlns:a16="http://schemas.microsoft.com/office/drawing/2014/main" id="{33573271-2C45-4F1D-BCD3-8DE17206411D}"/>
              </a:ext>
            </a:extLst>
          </p:cNvPr>
          <p:cNvSpPr/>
          <p:nvPr/>
        </p:nvSpPr>
        <p:spPr>
          <a:xfrm>
            <a:off x="3703589" y="4449087"/>
            <a:ext cx="1851846" cy="1180067"/>
          </a:xfrm>
          <a:prstGeom prst="rect">
            <a:avLst/>
          </a:prstGeom>
        </p:spPr>
        <p:txBody>
          <a:bodyPr wrap="square" lIns="0" tIns="0" rIns="0" bIns="0">
            <a:spAutoFit/>
          </a:bodyPr>
          <a:lstStyle/>
          <a:p>
            <a:pPr algn="just">
              <a:lnSpc>
                <a:spcPct val="130000"/>
              </a:lnSpc>
            </a:pPr>
            <a:r>
              <a:rPr lang="zh-CN" altLang="en-US" sz="1200" dirty="0">
                <a:solidFill>
                  <a:schemeClr val="tx1">
                    <a:lumMod val="75000"/>
                    <a:lumOff val="25000"/>
                  </a:schemeClr>
                </a:solidFill>
              </a:rPr>
              <a:t>我们的目标是在</a:t>
            </a:r>
            <a:r>
              <a:rPr lang="en-US" altLang="zh-CN" sz="1200" dirty="0">
                <a:solidFill>
                  <a:schemeClr val="tx1">
                    <a:lumMod val="75000"/>
                    <a:lumOff val="25000"/>
                  </a:schemeClr>
                </a:solidFill>
              </a:rPr>
              <a:t>2022</a:t>
            </a:r>
            <a:r>
              <a:rPr lang="zh-CN" altLang="en-US" sz="1200" dirty="0">
                <a:solidFill>
                  <a:schemeClr val="tx1">
                    <a:lumMod val="75000"/>
                    <a:lumOff val="25000"/>
                  </a:schemeClr>
                </a:solidFill>
              </a:rPr>
              <a:t>年前完成研发，试验和批量投放市场，争取年销售</a:t>
            </a:r>
            <a:r>
              <a:rPr lang="en-US" altLang="zh-CN" sz="1200" dirty="0">
                <a:solidFill>
                  <a:schemeClr val="tx1">
                    <a:lumMod val="75000"/>
                    <a:lumOff val="25000"/>
                  </a:schemeClr>
                </a:solidFill>
              </a:rPr>
              <a:t>1</a:t>
            </a:r>
            <a:r>
              <a:rPr lang="zh-CN" altLang="en-US" sz="1200" dirty="0">
                <a:solidFill>
                  <a:schemeClr val="tx1">
                    <a:lumMod val="75000"/>
                    <a:lumOff val="25000"/>
                  </a:schemeClr>
                </a:solidFill>
              </a:rPr>
              <a:t>亿元，能够进入行业前茅，达到行业第一梯队，引导行业方向。</a:t>
            </a:r>
          </a:p>
        </p:txBody>
      </p:sp>
      <p:sp>
        <p:nvSpPr>
          <p:cNvPr id="61" name="文本框 60">
            <a:extLst>
              <a:ext uri="{FF2B5EF4-FFF2-40B4-BE49-F238E27FC236}">
                <a16:creationId xmlns:a16="http://schemas.microsoft.com/office/drawing/2014/main" id="{ED23352F-5200-41ED-9E47-141B18EFE480}"/>
              </a:ext>
            </a:extLst>
          </p:cNvPr>
          <p:cNvSpPr txBox="1"/>
          <p:nvPr/>
        </p:nvSpPr>
        <p:spPr>
          <a:xfrm>
            <a:off x="4167847" y="4030509"/>
            <a:ext cx="923330" cy="276999"/>
          </a:xfrm>
          <a:prstGeom prst="rect">
            <a:avLst/>
          </a:prstGeom>
          <a:noFill/>
        </p:spPr>
        <p:txBody>
          <a:bodyPr wrap="none" lIns="0" tIns="0" rIns="0" bIns="0" rtlCol="0">
            <a:spAutoFit/>
          </a:bodyPr>
          <a:lstStyle/>
          <a:p>
            <a:r>
              <a:rPr lang="zh-CN" altLang="en-US" b="1" dirty="0">
                <a:solidFill>
                  <a:srgbClr val="000814"/>
                </a:solidFill>
              </a:rPr>
              <a:t>目标分析</a:t>
            </a:r>
          </a:p>
        </p:txBody>
      </p:sp>
      <p:cxnSp>
        <p:nvCxnSpPr>
          <p:cNvPr id="62" name="直接连接符 61">
            <a:extLst>
              <a:ext uri="{FF2B5EF4-FFF2-40B4-BE49-F238E27FC236}">
                <a16:creationId xmlns:a16="http://schemas.microsoft.com/office/drawing/2014/main" id="{B9473656-4191-46C2-B589-34437E74FC7D}"/>
              </a:ext>
            </a:extLst>
          </p:cNvPr>
          <p:cNvCxnSpPr>
            <a:cxnSpLocks/>
          </p:cNvCxnSpPr>
          <p:nvPr/>
        </p:nvCxnSpPr>
        <p:spPr>
          <a:xfrm>
            <a:off x="4030264" y="4305300"/>
            <a:ext cx="1198497"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2" name="图片 21" descr="河边的城市高楼&#10;&#10;描述已自动生成">
            <a:extLst>
              <a:ext uri="{FF2B5EF4-FFF2-40B4-BE49-F238E27FC236}">
                <a16:creationId xmlns:a16="http://schemas.microsoft.com/office/drawing/2014/main" id="{EF4E0F04-850B-42B2-A83E-73556298E32E}"/>
              </a:ext>
            </a:extLst>
          </p:cNvPr>
          <p:cNvPicPr>
            <a:picLocks noChangeAspect="1"/>
          </p:cNvPicPr>
          <p:nvPr/>
        </p:nvPicPr>
        <p:blipFill>
          <a:blip r:embed="rId3">
            <a:extLst>
              <a:ext uri="{28A0092B-C50C-407E-A947-70E740481C1C}">
                <a14:useLocalDpi xmlns:a14="http://schemas.microsoft.com/office/drawing/2010/main" val="0"/>
              </a:ext>
            </a:extLst>
          </a:blip>
          <a:srcRect l="56294" t="26952" r="19240" b="36349"/>
          <a:stretch>
            <a:fillRect/>
          </a:stretch>
        </p:blipFill>
        <p:spPr>
          <a:xfrm>
            <a:off x="9686691" y="2028089"/>
            <a:ext cx="1617548" cy="1617548"/>
          </a:xfrm>
          <a:custGeom>
            <a:avLst/>
            <a:gdLst>
              <a:gd name="connsiteX0" fmla="*/ 808774 w 1617548"/>
              <a:gd name="connsiteY0" fmla="*/ 0 h 1617548"/>
              <a:gd name="connsiteX1" fmla="*/ 1617548 w 1617548"/>
              <a:gd name="connsiteY1" fmla="*/ 808774 h 1617548"/>
              <a:gd name="connsiteX2" fmla="*/ 808774 w 1617548"/>
              <a:gd name="connsiteY2" fmla="*/ 1617548 h 1617548"/>
              <a:gd name="connsiteX3" fmla="*/ 0 w 1617548"/>
              <a:gd name="connsiteY3" fmla="*/ 808774 h 1617548"/>
              <a:gd name="connsiteX4" fmla="*/ 808774 w 1617548"/>
              <a:gd name="connsiteY4" fmla="*/ 0 h 1617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548" h="1617548">
                <a:moveTo>
                  <a:pt x="808774" y="0"/>
                </a:moveTo>
                <a:cubicBezTo>
                  <a:pt x="1255448" y="0"/>
                  <a:pt x="1617548" y="362100"/>
                  <a:pt x="1617548" y="808774"/>
                </a:cubicBezTo>
                <a:cubicBezTo>
                  <a:pt x="1617548" y="1255448"/>
                  <a:pt x="1255448" y="1617548"/>
                  <a:pt x="808774" y="1617548"/>
                </a:cubicBezTo>
                <a:cubicBezTo>
                  <a:pt x="362100" y="1617548"/>
                  <a:pt x="0" y="1255448"/>
                  <a:pt x="0" y="808774"/>
                </a:cubicBezTo>
                <a:cubicBezTo>
                  <a:pt x="0" y="362100"/>
                  <a:pt x="362100" y="0"/>
                  <a:pt x="808774" y="0"/>
                </a:cubicBezTo>
                <a:close/>
              </a:path>
            </a:pathLst>
          </a:custGeom>
          <a:ln w="25400">
            <a:solidFill>
              <a:schemeClr val="bg1"/>
            </a:solidFill>
          </a:ln>
        </p:spPr>
      </p:pic>
      <p:pic>
        <p:nvPicPr>
          <p:cNvPr id="24" name="图片 23" descr="图片包含 游戏机&#10;&#10;描述已自动生成">
            <a:extLst>
              <a:ext uri="{FF2B5EF4-FFF2-40B4-BE49-F238E27FC236}">
                <a16:creationId xmlns:a16="http://schemas.microsoft.com/office/drawing/2014/main" id="{600BF929-85BC-47A1-89A9-9E040B12A897}"/>
              </a:ext>
            </a:extLst>
          </p:cNvPr>
          <p:cNvPicPr>
            <a:picLocks noChangeAspect="1"/>
          </p:cNvPicPr>
          <p:nvPr/>
        </p:nvPicPr>
        <p:blipFill>
          <a:blip r:embed="rId4">
            <a:extLst>
              <a:ext uri="{28A0092B-C50C-407E-A947-70E740481C1C}">
                <a14:useLocalDpi xmlns:a14="http://schemas.microsoft.com/office/drawing/2010/main" val="0"/>
              </a:ext>
            </a:extLst>
          </a:blip>
          <a:srcRect l="50000" r="20786" b="26964"/>
          <a:stretch>
            <a:fillRect/>
          </a:stretch>
        </p:blipFill>
        <p:spPr>
          <a:xfrm>
            <a:off x="6753715" y="2028089"/>
            <a:ext cx="1617548" cy="1617548"/>
          </a:xfrm>
          <a:custGeom>
            <a:avLst/>
            <a:gdLst>
              <a:gd name="connsiteX0" fmla="*/ 808774 w 1617548"/>
              <a:gd name="connsiteY0" fmla="*/ 0 h 1617548"/>
              <a:gd name="connsiteX1" fmla="*/ 1617548 w 1617548"/>
              <a:gd name="connsiteY1" fmla="*/ 808774 h 1617548"/>
              <a:gd name="connsiteX2" fmla="*/ 808774 w 1617548"/>
              <a:gd name="connsiteY2" fmla="*/ 1617548 h 1617548"/>
              <a:gd name="connsiteX3" fmla="*/ 0 w 1617548"/>
              <a:gd name="connsiteY3" fmla="*/ 808774 h 1617548"/>
              <a:gd name="connsiteX4" fmla="*/ 808774 w 1617548"/>
              <a:gd name="connsiteY4" fmla="*/ 0 h 1617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548" h="1617548">
                <a:moveTo>
                  <a:pt x="808774" y="0"/>
                </a:moveTo>
                <a:cubicBezTo>
                  <a:pt x="1255448" y="0"/>
                  <a:pt x="1617548" y="362100"/>
                  <a:pt x="1617548" y="808774"/>
                </a:cubicBezTo>
                <a:cubicBezTo>
                  <a:pt x="1617548" y="1255448"/>
                  <a:pt x="1255448" y="1617548"/>
                  <a:pt x="808774" y="1617548"/>
                </a:cubicBezTo>
                <a:cubicBezTo>
                  <a:pt x="362100" y="1617548"/>
                  <a:pt x="0" y="1255448"/>
                  <a:pt x="0" y="808774"/>
                </a:cubicBezTo>
                <a:cubicBezTo>
                  <a:pt x="0" y="362100"/>
                  <a:pt x="362100" y="0"/>
                  <a:pt x="808774" y="0"/>
                </a:cubicBezTo>
                <a:close/>
              </a:path>
            </a:pathLst>
          </a:custGeom>
          <a:ln w="25400">
            <a:solidFill>
              <a:schemeClr val="bg1"/>
            </a:solidFill>
          </a:ln>
        </p:spPr>
      </p:pic>
      <p:pic>
        <p:nvPicPr>
          <p:cNvPr id="21" name="图片 20" descr="建筑的摆设布局&#10;&#10;描述已自动生成">
            <a:extLst>
              <a:ext uri="{FF2B5EF4-FFF2-40B4-BE49-F238E27FC236}">
                <a16:creationId xmlns:a16="http://schemas.microsoft.com/office/drawing/2014/main" id="{B3E34B51-74EB-4DF7-9A00-29F0D5C870BA}"/>
              </a:ext>
            </a:extLst>
          </p:cNvPr>
          <p:cNvPicPr>
            <a:picLocks noChangeAspect="1"/>
          </p:cNvPicPr>
          <p:nvPr/>
        </p:nvPicPr>
        <p:blipFill>
          <a:blip r:embed="rId5">
            <a:extLst>
              <a:ext uri="{28A0092B-C50C-407E-A947-70E740481C1C}">
                <a14:useLocalDpi xmlns:a14="http://schemas.microsoft.com/office/drawing/2010/main" val="0"/>
              </a:ext>
            </a:extLst>
          </a:blip>
          <a:srcRect l="7010" t="27085" r="44005"/>
          <a:stretch>
            <a:fillRect/>
          </a:stretch>
        </p:blipFill>
        <p:spPr>
          <a:xfrm>
            <a:off x="3820738" y="2033410"/>
            <a:ext cx="1617548" cy="1606906"/>
          </a:xfrm>
          <a:custGeom>
            <a:avLst/>
            <a:gdLst>
              <a:gd name="connsiteX0" fmla="*/ 808774 w 1617548"/>
              <a:gd name="connsiteY0" fmla="*/ 0 h 1606906"/>
              <a:gd name="connsiteX1" fmla="*/ 1617548 w 1617548"/>
              <a:gd name="connsiteY1" fmla="*/ 808774 h 1606906"/>
              <a:gd name="connsiteX2" fmla="*/ 971771 w 1617548"/>
              <a:gd name="connsiteY2" fmla="*/ 1601117 h 1606906"/>
              <a:gd name="connsiteX3" fmla="*/ 933837 w 1617548"/>
              <a:gd name="connsiteY3" fmla="*/ 1606906 h 1606906"/>
              <a:gd name="connsiteX4" fmla="*/ 683712 w 1617548"/>
              <a:gd name="connsiteY4" fmla="*/ 1606906 h 1606906"/>
              <a:gd name="connsiteX5" fmla="*/ 645778 w 1617548"/>
              <a:gd name="connsiteY5" fmla="*/ 1601117 h 1606906"/>
              <a:gd name="connsiteX6" fmla="*/ 0 w 1617548"/>
              <a:gd name="connsiteY6" fmla="*/ 808774 h 1606906"/>
              <a:gd name="connsiteX7" fmla="*/ 808774 w 1617548"/>
              <a:gd name="connsiteY7" fmla="*/ 0 h 16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548" h="1606906">
                <a:moveTo>
                  <a:pt x="808774" y="0"/>
                </a:moveTo>
                <a:cubicBezTo>
                  <a:pt x="1255448" y="0"/>
                  <a:pt x="1617548" y="362100"/>
                  <a:pt x="1617548" y="808774"/>
                </a:cubicBezTo>
                <a:cubicBezTo>
                  <a:pt x="1617548" y="1199614"/>
                  <a:pt x="1340315" y="1525702"/>
                  <a:pt x="971771" y="1601117"/>
                </a:cubicBezTo>
                <a:lnTo>
                  <a:pt x="933837" y="1606906"/>
                </a:lnTo>
                <a:lnTo>
                  <a:pt x="683712" y="1606906"/>
                </a:lnTo>
                <a:lnTo>
                  <a:pt x="645778" y="1601117"/>
                </a:lnTo>
                <a:cubicBezTo>
                  <a:pt x="277233" y="1525702"/>
                  <a:pt x="0" y="1199614"/>
                  <a:pt x="0" y="808774"/>
                </a:cubicBezTo>
                <a:cubicBezTo>
                  <a:pt x="0" y="362100"/>
                  <a:pt x="362100" y="0"/>
                  <a:pt x="808774" y="0"/>
                </a:cubicBezTo>
                <a:close/>
              </a:path>
            </a:pathLst>
          </a:custGeom>
          <a:ln w="25400">
            <a:solidFill>
              <a:schemeClr val="bg1"/>
            </a:solidFill>
          </a:ln>
        </p:spPr>
      </p:pic>
      <p:sp>
        <p:nvSpPr>
          <p:cNvPr id="65" name="椭圆 64">
            <a:extLst>
              <a:ext uri="{FF2B5EF4-FFF2-40B4-BE49-F238E27FC236}">
                <a16:creationId xmlns:a16="http://schemas.microsoft.com/office/drawing/2014/main" id="{472F506F-EFC2-4F11-AF97-5F87C5F83EE0}"/>
              </a:ext>
            </a:extLst>
          </p:cNvPr>
          <p:cNvSpPr/>
          <p:nvPr/>
        </p:nvSpPr>
        <p:spPr>
          <a:xfrm>
            <a:off x="2321751" y="3692922"/>
            <a:ext cx="241369" cy="241369"/>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3BE9CED8-23CE-488F-95E9-38381453CD44}"/>
              </a:ext>
            </a:extLst>
          </p:cNvPr>
          <p:cNvSpPr/>
          <p:nvPr/>
        </p:nvSpPr>
        <p:spPr>
          <a:xfrm>
            <a:off x="927043" y="1709441"/>
            <a:ext cx="170244" cy="17572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a:extLst>
              <a:ext uri="{FF2B5EF4-FFF2-40B4-BE49-F238E27FC236}">
                <a16:creationId xmlns:a16="http://schemas.microsoft.com/office/drawing/2014/main" id="{24FB50C0-E9D6-4AC6-BB99-6AB6A8602360}"/>
              </a:ext>
            </a:extLst>
          </p:cNvPr>
          <p:cNvSpPr/>
          <p:nvPr/>
        </p:nvSpPr>
        <p:spPr>
          <a:xfrm>
            <a:off x="5293135" y="3692922"/>
            <a:ext cx="241369" cy="241369"/>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F5080229-BA76-4767-A1E8-32726FE47E0D}"/>
              </a:ext>
            </a:extLst>
          </p:cNvPr>
          <p:cNvSpPr/>
          <p:nvPr/>
        </p:nvSpPr>
        <p:spPr>
          <a:xfrm>
            <a:off x="3898427" y="1709441"/>
            <a:ext cx="170244" cy="17572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F920E64F-CE9F-44DB-A740-814EC982A446}"/>
              </a:ext>
            </a:extLst>
          </p:cNvPr>
          <p:cNvSpPr/>
          <p:nvPr/>
        </p:nvSpPr>
        <p:spPr>
          <a:xfrm>
            <a:off x="8226112" y="3692922"/>
            <a:ext cx="241369" cy="241369"/>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a:extLst>
              <a:ext uri="{FF2B5EF4-FFF2-40B4-BE49-F238E27FC236}">
                <a16:creationId xmlns:a16="http://schemas.microsoft.com/office/drawing/2014/main" id="{E8C571E8-9FA3-43CE-9861-E794EB98921F}"/>
              </a:ext>
            </a:extLst>
          </p:cNvPr>
          <p:cNvSpPr/>
          <p:nvPr/>
        </p:nvSpPr>
        <p:spPr>
          <a:xfrm>
            <a:off x="6831404" y="1709441"/>
            <a:ext cx="170244" cy="17572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a:extLst>
              <a:ext uri="{FF2B5EF4-FFF2-40B4-BE49-F238E27FC236}">
                <a16:creationId xmlns:a16="http://schemas.microsoft.com/office/drawing/2014/main" id="{0EF65A29-B60A-49DA-BAB3-D4F9BBC98485}"/>
              </a:ext>
            </a:extLst>
          </p:cNvPr>
          <p:cNvSpPr/>
          <p:nvPr/>
        </p:nvSpPr>
        <p:spPr>
          <a:xfrm>
            <a:off x="11255306" y="3692922"/>
            <a:ext cx="241369" cy="241369"/>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a:extLst>
              <a:ext uri="{FF2B5EF4-FFF2-40B4-BE49-F238E27FC236}">
                <a16:creationId xmlns:a16="http://schemas.microsoft.com/office/drawing/2014/main" id="{1E157804-470F-4581-AC0D-7C900A9649B3}"/>
              </a:ext>
            </a:extLst>
          </p:cNvPr>
          <p:cNvSpPr/>
          <p:nvPr/>
        </p:nvSpPr>
        <p:spPr>
          <a:xfrm>
            <a:off x="9860598" y="1709441"/>
            <a:ext cx="170244" cy="17572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4229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B074BA3-5559-4984-9F97-3CC1D332FF15}"/>
              </a:ext>
            </a:extLst>
          </p:cNvPr>
          <p:cNvSpPr/>
          <p:nvPr/>
        </p:nvSpPr>
        <p:spPr>
          <a:xfrm>
            <a:off x="7966825" y="4190035"/>
            <a:ext cx="3529853" cy="1998767"/>
          </a:xfrm>
          <a:prstGeom prst="roundRect">
            <a:avLst>
              <a:gd name="adj" fmla="val 44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6AD38DE-2BB0-4296-9DAF-1D750E166773}"/>
              </a:ext>
            </a:extLst>
          </p:cNvPr>
          <p:cNvSpPr/>
          <p:nvPr/>
        </p:nvSpPr>
        <p:spPr>
          <a:xfrm>
            <a:off x="695325" y="4190035"/>
            <a:ext cx="3529853" cy="1998767"/>
          </a:xfrm>
          <a:prstGeom prst="roundRect">
            <a:avLst>
              <a:gd name="adj" fmla="val 44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E9C7DE61-6E1D-4E5A-8BB6-ED559B90B732}"/>
              </a:ext>
            </a:extLst>
          </p:cNvPr>
          <p:cNvSpPr>
            <a:spLocks noGrp="1"/>
          </p:cNvSpPr>
          <p:nvPr>
            <p:ph type="body" sz="quarter" idx="10"/>
          </p:nvPr>
        </p:nvSpPr>
        <p:spPr/>
        <p:txBody>
          <a:bodyPr>
            <a:normAutofit lnSpcReduction="10000"/>
          </a:bodyPr>
          <a:lstStyle/>
          <a:p>
            <a:r>
              <a:rPr lang="zh-CN" altLang="en-US" dirty="0"/>
              <a:t>产品概述</a:t>
            </a:r>
          </a:p>
        </p:txBody>
      </p:sp>
      <p:sp>
        <p:nvSpPr>
          <p:cNvPr id="4" name="文本占位符 3">
            <a:extLst>
              <a:ext uri="{FF2B5EF4-FFF2-40B4-BE49-F238E27FC236}">
                <a16:creationId xmlns:a16="http://schemas.microsoft.com/office/drawing/2014/main" id="{F577D894-8AC1-429C-B5B4-926E233BF860}"/>
              </a:ext>
            </a:extLst>
          </p:cNvPr>
          <p:cNvSpPr>
            <a:spLocks noGrp="1"/>
          </p:cNvSpPr>
          <p:nvPr>
            <p:ph type="body" sz="quarter" idx="11"/>
          </p:nvPr>
        </p:nvSpPr>
        <p:spPr/>
        <p:txBody>
          <a:bodyPr>
            <a:normAutofit lnSpcReduction="10000"/>
          </a:bodyPr>
          <a:lstStyle/>
          <a:p>
            <a:r>
              <a:rPr lang="en-US" altLang="zh-CN" dirty="0"/>
              <a:t>PRODUCT OVERVIEW</a:t>
            </a:r>
            <a:endParaRPr lang="zh-CN" altLang="en-US" dirty="0"/>
          </a:p>
        </p:txBody>
      </p:sp>
      <p:sp>
        <p:nvSpPr>
          <p:cNvPr id="5" name="文本占位符 4">
            <a:extLst>
              <a:ext uri="{FF2B5EF4-FFF2-40B4-BE49-F238E27FC236}">
                <a16:creationId xmlns:a16="http://schemas.microsoft.com/office/drawing/2014/main" id="{F8C98D00-A5E5-4B7F-9B82-FF8D8B5057E1}"/>
              </a:ext>
            </a:extLst>
          </p:cNvPr>
          <p:cNvSpPr>
            <a:spLocks noGrp="1"/>
          </p:cNvSpPr>
          <p:nvPr>
            <p:ph type="body" sz="quarter" idx="12"/>
          </p:nvPr>
        </p:nvSpPr>
        <p:spPr/>
        <p:txBody>
          <a:bodyPr/>
          <a:lstStyle/>
          <a:p>
            <a:r>
              <a:rPr lang="en-US" altLang="zh-CN" dirty="0"/>
              <a:t>02</a:t>
            </a:r>
            <a:endParaRPr lang="zh-CN" altLang="en-US" dirty="0"/>
          </a:p>
        </p:txBody>
      </p:sp>
      <p:sp>
        <p:nvSpPr>
          <p:cNvPr id="12" name="矩形: 圆角 11">
            <a:extLst>
              <a:ext uri="{FF2B5EF4-FFF2-40B4-BE49-F238E27FC236}">
                <a16:creationId xmlns:a16="http://schemas.microsoft.com/office/drawing/2014/main" id="{3DCE2D14-336D-4908-BB63-2193D477546B}"/>
              </a:ext>
            </a:extLst>
          </p:cNvPr>
          <p:cNvSpPr/>
          <p:nvPr/>
        </p:nvSpPr>
        <p:spPr>
          <a:xfrm>
            <a:off x="4331075" y="4190035"/>
            <a:ext cx="3529853" cy="1998767"/>
          </a:xfrm>
          <a:prstGeom prst="roundRect">
            <a:avLst>
              <a:gd name="adj" fmla="val 3391"/>
            </a:avLst>
          </a:prstGeom>
          <a:solidFill>
            <a:schemeClr val="tx1">
              <a:lumMod val="75000"/>
              <a:lumOff val="25000"/>
            </a:schemeClr>
          </a:solidFill>
          <a:ln>
            <a:noFill/>
          </a:ln>
          <a:effectLst>
            <a:outerShdw blurRad="152400" dist="76200" algn="l" rotWithShape="0">
              <a:srgbClr val="E19805">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EC327DBD-4BA9-430F-B36C-997F64414735}"/>
              </a:ext>
            </a:extLst>
          </p:cNvPr>
          <p:cNvSpPr txBox="1"/>
          <p:nvPr/>
        </p:nvSpPr>
        <p:spPr>
          <a:xfrm>
            <a:off x="1767754" y="4657831"/>
            <a:ext cx="1384995" cy="276999"/>
          </a:xfrm>
          <a:prstGeom prst="rect">
            <a:avLst/>
          </a:prstGeom>
          <a:noFill/>
        </p:spPr>
        <p:txBody>
          <a:bodyPr wrap="none" lIns="0" tIns="0" rIns="0" bIns="0" rtlCol="0">
            <a:spAutoFit/>
          </a:bodyPr>
          <a:lstStyle/>
          <a:p>
            <a:r>
              <a:rPr lang="zh-CN" altLang="en-US" b="1" dirty="0">
                <a:solidFill>
                  <a:schemeClr val="tx1">
                    <a:lumMod val="65000"/>
                    <a:lumOff val="35000"/>
                  </a:schemeClr>
                </a:solidFill>
              </a:rPr>
              <a:t>客户利益至上</a:t>
            </a:r>
          </a:p>
        </p:txBody>
      </p:sp>
      <p:sp>
        <p:nvSpPr>
          <p:cNvPr id="16" name="矩形 15">
            <a:extLst>
              <a:ext uri="{FF2B5EF4-FFF2-40B4-BE49-F238E27FC236}">
                <a16:creationId xmlns:a16="http://schemas.microsoft.com/office/drawing/2014/main" id="{8AD37C37-87BA-4EB8-B027-C1545537E916}"/>
              </a:ext>
            </a:extLst>
          </p:cNvPr>
          <p:cNvSpPr/>
          <p:nvPr/>
        </p:nvSpPr>
        <p:spPr>
          <a:xfrm>
            <a:off x="993916" y="4971153"/>
            <a:ext cx="2932670" cy="816570"/>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投资公司以客户利益和为社会服务至上的原则制定其市场营销策略，提供最适合社会需要的担保服务产品。</a:t>
            </a:r>
          </a:p>
        </p:txBody>
      </p:sp>
      <p:sp>
        <p:nvSpPr>
          <p:cNvPr id="17" name="文本框 16">
            <a:extLst>
              <a:ext uri="{FF2B5EF4-FFF2-40B4-BE49-F238E27FC236}">
                <a16:creationId xmlns:a16="http://schemas.microsoft.com/office/drawing/2014/main" id="{86347B5A-4D5C-40CC-8C4F-6F67154538B4}"/>
              </a:ext>
            </a:extLst>
          </p:cNvPr>
          <p:cNvSpPr txBox="1"/>
          <p:nvPr/>
        </p:nvSpPr>
        <p:spPr>
          <a:xfrm>
            <a:off x="5403504" y="4657831"/>
            <a:ext cx="1384995" cy="276999"/>
          </a:xfrm>
          <a:prstGeom prst="rect">
            <a:avLst/>
          </a:prstGeom>
          <a:noFill/>
        </p:spPr>
        <p:txBody>
          <a:bodyPr wrap="none" lIns="0" tIns="0" rIns="0" bIns="0" rtlCol="0">
            <a:spAutoFit/>
          </a:bodyPr>
          <a:lstStyle/>
          <a:p>
            <a:r>
              <a:rPr lang="zh-CN" altLang="en-US" b="1" dirty="0">
                <a:solidFill>
                  <a:schemeClr val="bg1"/>
                </a:solidFill>
              </a:rPr>
              <a:t>提高经济效益</a:t>
            </a:r>
          </a:p>
        </p:txBody>
      </p:sp>
      <p:sp>
        <p:nvSpPr>
          <p:cNvPr id="18" name="矩形 17">
            <a:extLst>
              <a:ext uri="{FF2B5EF4-FFF2-40B4-BE49-F238E27FC236}">
                <a16:creationId xmlns:a16="http://schemas.microsoft.com/office/drawing/2014/main" id="{804873C1-9820-4BF9-BE0C-1BA848E67421}"/>
              </a:ext>
            </a:extLst>
          </p:cNvPr>
          <p:cNvSpPr/>
          <p:nvPr/>
        </p:nvSpPr>
        <p:spPr>
          <a:xfrm>
            <a:off x="4629666" y="4971153"/>
            <a:ext cx="2932670" cy="816570"/>
          </a:xfrm>
          <a:prstGeom prst="rect">
            <a:avLst/>
          </a:prstGeom>
        </p:spPr>
        <p:txBody>
          <a:bodyPr wrap="square" lIns="0" tIns="0" rIns="0" bIns="0">
            <a:spAutoFit/>
          </a:bodyPr>
          <a:lstStyle/>
          <a:p>
            <a:pPr algn="just">
              <a:lnSpc>
                <a:spcPct val="130000"/>
              </a:lnSpc>
            </a:pPr>
            <a:r>
              <a:rPr lang="zh-CN" altLang="en-US" sz="1400" dirty="0">
                <a:solidFill>
                  <a:schemeClr val="bg1"/>
                </a:solidFill>
              </a:rPr>
              <a:t>通过担保与投资的有机结合，以投资收益弥补担保代偿损失，大大降低了投资风险，提高了公司的经济效益。</a:t>
            </a:r>
          </a:p>
        </p:txBody>
      </p:sp>
      <p:sp>
        <p:nvSpPr>
          <p:cNvPr id="19" name="文本框 18">
            <a:extLst>
              <a:ext uri="{FF2B5EF4-FFF2-40B4-BE49-F238E27FC236}">
                <a16:creationId xmlns:a16="http://schemas.microsoft.com/office/drawing/2014/main" id="{5A837987-2103-4549-B601-9148B903598D}"/>
              </a:ext>
            </a:extLst>
          </p:cNvPr>
          <p:cNvSpPr txBox="1"/>
          <p:nvPr/>
        </p:nvSpPr>
        <p:spPr>
          <a:xfrm>
            <a:off x="8808422" y="4657831"/>
            <a:ext cx="1846659" cy="276999"/>
          </a:xfrm>
          <a:prstGeom prst="rect">
            <a:avLst/>
          </a:prstGeom>
          <a:noFill/>
        </p:spPr>
        <p:txBody>
          <a:bodyPr wrap="none" lIns="0" tIns="0" rIns="0" bIns="0" rtlCol="0">
            <a:spAutoFit/>
          </a:bodyPr>
          <a:lstStyle/>
          <a:p>
            <a:r>
              <a:rPr lang="zh-CN" altLang="en-US" b="1" dirty="0">
                <a:solidFill>
                  <a:schemeClr val="tx1">
                    <a:lumMod val="65000"/>
                    <a:lumOff val="35000"/>
                  </a:schemeClr>
                </a:solidFill>
              </a:rPr>
              <a:t>提升业务开发能力</a:t>
            </a:r>
          </a:p>
        </p:txBody>
      </p:sp>
      <p:sp>
        <p:nvSpPr>
          <p:cNvPr id="20" name="矩形 19">
            <a:extLst>
              <a:ext uri="{FF2B5EF4-FFF2-40B4-BE49-F238E27FC236}">
                <a16:creationId xmlns:a16="http://schemas.microsoft.com/office/drawing/2014/main" id="{C7A8106E-0B57-4917-97D9-A3D66999D7AE}"/>
              </a:ext>
            </a:extLst>
          </p:cNvPr>
          <p:cNvSpPr/>
          <p:nvPr/>
        </p:nvSpPr>
        <p:spPr>
          <a:xfrm>
            <a:off x="8265413" y="4971153"/>
            <a:ext cx="2932670" cy="816570"/>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依据国内外最新的理论成果和市场需求，联合著名高等院校、研究机构，不断研究和开发新的担保投资品种。</a:t>
            </a:r>
          </a:p>
        </p:txBody>
      </p:sp>
      <p:pic>
        <p:nvPicPr>
          <p:cNvPr id="26" name="图片 25" descr="建筑与房屋的城市空拍图&#10;&#10;描述已自动生成">
            <a:extLst>
              <a:ext uri="{FF2B5EF4-FFF2-40B4-BE49-F238E27FC236}">
                <a16:creationId xmlns:a16="http://schemas.microsoft.com/office/drawing/2014/main" id="{8FCF9A11-786D-4792-9AB3-D926E1F05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1137"/>
            <a:ext cx="12192000" cy="2597150"/>
          </a:xfrm>
          <a:prstGeom prst="rect">
            <a:avLst/>
          </a:prstGeom>
        </p:spPr>
      </p:pic>
      <p:sp>
        <p:nvSpPr>
          <p:cNvPr id="7" name="任意多边形: 形状 6">
            <a:extLst>
              <a:ext uri="{FF2B5EF4-FFF2-40B4-BE49-F238E27FC236}">
                <a16:creationId xmlns:a16="http://schemas.microsoft.com/office/drawing/2014/main" id="{8218302E-7B64-4849-B240-455FDDB95790}"/>
              </a:ext>
            </a:extLst>
          </p:cNvPr>
          <p:cNvSpPr/>
          <p:nvPr/>
        </p:nvSpPr>
        <p:spPr>
          <a:xfrm>
            <a:off x="6072818" y="4415751"/>
            <a:ext cx="49243" cy="12508"/>
          </a:xfrm>
          <a:custGeom>
            <a:avLst/>
            <a:gdLst>
              <a:gd name="connsiteX0" fmla="*/ 42989 w 49243"/>
              <a:gd name="connsiteY0" fmla="*/ 0 h 12508"/>
              <a:gd name="connsiteX1" fmla="*/ 6254 w 49243"/>
              <a:gd name="connsiteY1" fmla="*/ 0 h 12508"/>
              <a:gd name="connsiteX2" fmla="*/ 0 w 49243"/>
              <a:gd name="connsiteY2" fmla="*/ 6254 h 12508"/>
              <a:gd name="connsiteX3" fmla="*/ 6254 w 49243"/>
              <a:gd name="connsiteY3" fmla="*/ 12509 h 12508"/>
              <a:gd name="connsiteX4" fmla="*/ 42989 w 49243"/>
              <a:gd name="connsiteY4" fmla="*/ 12509 h 12508"/>
              <a:gd name="connsiteX5" fmla="*/ 49244 w 49243"/>
              <a:gd name="connsiteY5" fmla="*/ 6254 h 12508"/>
              <a:gd name="connsiteX6" fmla="*/ 42989 w 49243"/>
              <a:gd name="connsiteY6" fmla="*/ 0 h 1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43" h="12508">
                <a:moveTo>
                  <a:pt x="42989" y="0"/>
                </a:moveTo>
                <a:lnTo>
                  <a:pt x="6254" y="0"/>
                </a:lnTo>
                <a:cubicBezTo>
                  <a:pt x="2800" y="0"/>
                  <a:pt x="0" y="2800"/>
                  <a:pt x="0" y="6254"/>
                </a:cubicBezTo>
                <a:cubicBezTo>
                  <a:pt x="0" y="9709"/>
                  <a:pt x="2800" y="12509"/>
                  <a:pt x="6254" y="12509"/>
                </a:cubicBezTo>
                <a:lnTo>
                  <a:pt x="42989" y="12509"/>
                </a:lnTo>
                <a:cubicBezTo>
                  <a:pt x="46443" y="12509"/>
                  <a:pt x="49244" y="9709"/>
                  <a:pt x="49244" y="6254"/>
                </a:cubicBezTo>
                <a:cubicBezTo>
                  <a:pt x="49244" y="2800"/>
                  <a:pt x="46443" y="0"/>
                  <a:pt x="42989" y="0"/>
                </a:cubicBezTo>
                <a:close/>
              </a:path>
            </a:pathLst>
          </a:custGeom>
          <a:solidFill>
            <a:schemeClr val="bg1"/>
          </a:solidFill>
          <a:ln w="4167"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2A1C20C8-6889-4320-9FBB-3DF5CC8F8733}"/>
              </a:ext>
            </a:extLst>
          </p:cNvPr>
          <p:cNvSpPr/>
          <p:nvPr/>
        </p:nvSpPr>
        <p:spPr>
          <a:xfrm>
            <a:off x="6084117" y="4436390"/>
            <a:ext cx="26644" cy="12508"/>
          </a:xfrm>
          <a:custGeom>
            <a:avLst/>
            <a:gdLst>
              <a:gd name="connsiteX0" fmla="*/ 13301 w 26644"/>
              <a:gd name="connsiteY0" fmla="*/ 12509 h 12508"/>
              <a:gd name="connsiteX1" fmla="*/ 26644 w 26644"/>
              <a:gd name="connsiteY1" fmla="*/ 0 h 12508"/>
              <a:gd name="connsiteX2" fmla="*/ 0 w 26644"/>
              <a:gd name="connsiteY2" fmla="*/ 0 h 12508"/>
              <a:gd name="connsiteX3" fmla="*/ 13301 w 26644"/>
              <a:gd name="connsiteY3" fmla="*/ 12509 h 12508"/>
            </a:gdLst>
            <a:ahLst/>
            <a:cxnLst>
              <a:cxn ang="0">
                <a:pos x="connsiteX0" y="connsiteY0"/>
              </a:cxn>
              <a:cxn ang="0">
                <a:pos x="connsiteX1" y="connsiteY1"/>
              </a:cxn>
              <a:cxn ang="0">
                <a:pos x="connsiteX2" y="connsiteY2"/>
              </a:cxn>
              <a:cxn ang="0">
                <a:pos x="connsiteX3" y="connsiteY3"/>
              </a:cxn>
            </a:cxnLst>
            <a:rect l="l" t="t" r="r" b="b"/>
            <a:pathLst>
              <a:path w="26644" h="12508">
                <a:moveTo>
                  <a:pt x="13301" y="12509"/>
                </a:moveTo>
                <a:cubicBezTo>
                  <a:pt x="20348" y="12502"/>
                  <a:pt x="26183" y="7032"/>
                  <a:pt x="26644" y="0"/>
                </a:cubicBezTo>
                <a:lnTo>
                  <a:pt x="0" y="0"/>
                </a:lnTo>
                <a:cubicBezTo>
                  <a:pt x="440" y="7025"/>
                  <a:pt x="6262" y="12501"/>
                  <a:pt x="13301" y="12509"/>
                </a:cubicBezTo>
                <a:close/>
              </a:path>
            </a:pathLst>
          </a:custGeom>
          <a:solidFill>
            <a:schemeClr val="bg1"/>
          </a:solidFill>
          <a:ln w="4167"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532086DA-8F36-4E06-9BC0-467724A9CC59}"/>
              </a:ext>
            </a:extLst>
          </p:cNvPr>
          <p:cNvSpPr/>
          <p:nvPr/>
        </p:nvSpPr>
        <p:spPr>
          <a:xfrm>
            <a:off x="6044130" y="4296457"/>
            <a:ext cx="106618" cy="110954"/>
          </a:xfrm>
          <a:custGeom>
            <a:avLst/>
            <a:gdLst>
              <a:gd name="connsiteX0" fmla="*/ 53288 w 106618"/>
              <a:gd name="connsiteY0" fmla="*/ 0 h 110954"/>
              <a:gd name="connsiteX1" fmla="*/ 53288 w 106618"/>
              <a:gd name="connsiteY1" fmla="*/ 0 h 110954"/>
              <a:gd name="connsiteX2" fmla="*/ 0 w 106618"/>
              <a:gd name="connsiteY2" fmla="*/ 52704 h 110954"/>
              <a:gd name="connsiteX3" fmla="*/ 0 w 106618"/>
              <a:gd name="connsiteY3" fmla="*/ 54539 h 110954"/>
              <a:gd name="connsiteX4" fmla="*/ 3711 w 106618"/>
              <a:gd name="connsiteY4" fmla="*/ 73219 h 110954"/>
              <a:gd name="connsiteX5" fmla="*/ 12968 w 106618"/>
              <a:gd name="connsiteY5" fmla="*/ 88397 h 110954"/>
              <a:gd name="connsiteX6" fmla="*/ 25477 w 106618"/>
              <a:gd name="connsiteY6" fmla="*/ 108661 h 110954"/>
              <a:gd name="connsiteX7" fmla="*/ 29146 w 106618"/>
              <a:gd name="connsiteY7" fmla="*/ 110955 h 110954"/>
              <a:gd name="connsiteX8" fmla="*/ 77514 w 106618"/>
              <a:gd name="connsiteY8" fmla="*/ 110955 h 110954"/>
              <a:gd name="connsiteX9" fmla="*/ 81183 w 106618"/>
              <a:gd name="connsiteY9" fmla="*/ 108661 h 110954"/>
              <a:gd name="connsiteX10" fmla="*/ 93692 w 106618"/>
              <a:gd name="connsiteY10" fmla="*/ 88397 h 110954"/>
              <a:gd name="connsiteX11" fmla="*/ 102907 w 106618"/>
              <a:gd name="connsiteY11" fmla="*/ 73219 h 110954"/>
              <a:gd name="connsiteX12" fmla="*/ 106618 w 106618"/>
              <a:gd name="connsiteY12" fmla="*/ 54748 h 110954"/>
              <a:gd name="connsiteX13" fmla="*/ 106618 w 106618"/>
              <a:gd name="connsiteY13" fmla="*/ 52913 h 110954"/>
              <a:gd name="connsiteX14" fmla="*/ 53288 w 106618"/>
              <a:gd name="connsiteY14" fmla="*/ 0 h 110954"/>
              <a:gd name="connsiteX15" fmla="*/ 94318 w 106618"/>
              <a:gd name="connsiteY15" fmla="*/ 54206 h 110954"/>
              <a:gd name="connsiteX16" fmla="*/ 91399 w 106618"/>
              <a:gd name="connsiteY16" fmla="*/ 68591 h 110954"/>
              <a:gd name="connsiteX17" fmla="*/ 84436 w 106618"/>
              <a:gd name="connsiteY17" fmla="*/ 79849 h 110954"/>
              <a:gd name="connsiteX18" fmla="*/ 72469 w 106618"/>
              <a:gd name="connsiteY18" fmla="*/ 98321 h 110954"/>
              <a:gd name="connsiteX19" fmla="*/ 34149 w 106618"/>
              <a:gd name="connsiteY19" fmla="*/ 98321 h 110954"/>
              <a:gd name="connsiteX20" fmla="*/ 22141 w 106618"/>
              <a:gd name="connsiteY20" fmla="*/ 79849 h 110954"/>
              <a:gd name="connsiteX21" fmla="*/ 15219 w 106618"/>
              <a:gd name="connsiteY21" fmla="*/ 68591 h 110954"/>
              <a:gd name="connsiteX22" fmla="*/ 12300 w 106618"/>
              <a:gd name="connsiteY22" fmla="*/ 54206 h 110954"/>
              <a:gd name="connsiteX23" fmla="*/ 12300 w 106618"/>
              <a:gd name="connsiteY23" fmla="*/ 52704 h 110954"/>
              <a:gd name="connsiteX24" fmla="*/ 53288 w 106618"/>
              <a:gd name="connsiteY24" fmla="*/ 12175 h 110954"/>
              <a:gd name="connsiteX25" fmla="*/ 53288 w 106618"/>
              <a:gd name="connsiteY25" fmla="*/ 12175 h 110954"/>
              <a:gd name="connsiteX26" fmla="*/ 94318 w 106618"/>
              <a:gd name="connsiteY26" fmla="*/ 52704 h 1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618" h="110954">
                <a:moveTo>
                  <a:pt x="53288" y="0"/>
                </a:moveTo>
                <a:lnTo>
                  <a:pt x="53288" y="0"/>
                </a:lnTo>
                <a:cubicBezTo>
                  <a:pt x="24167" y="199"/>
                  <a:pt x="520" y="23587"/>
                  <a:pt x="0" y="52704"/>
                </a:cubicBezTo>
                <a:lnTo>
                  <a:pt x="0" y="54539"/>
                </a:lnTo>
                <a:cubicBezTo>
                  <a:pt x="141" y="60934"/>
                  <a:pt x="1397" y="67256"/>
                  <a:pt x="3711" y="73219"/>
                </a:cubicBezTo>
                <a:cubicBezTo>
                  <a:pt x="5866" y="78790"/>
                  <a:pt x="9001" y="83931"/>
                  <a:pt x="12968" y="88397"/>
                </a:cubicBezTo>
                <a:cubicBezTo>
                  <a:pt x="17912" y="94641"/>
                  <a:pt x="22110" y="101442"/>
                  <a:pt x="25477" y="108661"/>
                </a:cubicBezTo>
                <a:cubicBezTo>
                  <a:pt x="26176" y="110050"/>
                  <a:pt x="27591" y="110934"/>
                  <a:pt x="29146" y="110955"/>
                </a:cubicBezTo>
                <a:lnTo>
                  <a:pt x="77514" y="110955"/>
                </a:lnTo>
                <a:cubicBezTo>
                  <a:pt x="79069" y="110934"/>
                  <a:pt x="80484" y="110050"/>
                  <a:pt x="81183" y="108661"/>
                </a:cubicBezTo>
                <a:cubicBezTo>
                  <a:pt x="84552" y="101444"/>
                  <a:pt x="88750" y="94643"/>
                  <a:pt x="93692" y="88397"/>
                </a:cubicBezTo>
                <a:cubicBezTo>
                  <a:pt x="97633" y="83919"/>
                  <a:pt x="100753" y="78781"/>
                  <a:pt x="102907" y="73219"/>
                </a:cubicBezTo>
                <a:cubicBezTo>
                  <a:pt x="105158" y="67310"/>
                  <a:pt x="106412" y="61068"/>
                  <a:pt x="106618" y="54748"/>
                </a:cubicBezTo>
                <a:lnTo>
                  <a:pt x="106618" y="52913"/>
                </a:lnTo>
                <a:cubicBezTo>
                  <a:pt x="106188" y="23708"/>
                  <a:pt x="82496" y="201"/>
                  <a:pt x="53288" y="0"/>
                </a:cubicBezTo>
                <a:close/>
                <a:moveTo>
                  <a:pt x="94318" y="54206"/>
                </a:moveTo>
                <a:cubicBezTo>
                  <a:pt x="94145" y="59129"/>
                  <a:pt x="93158" y="63990"/>
                  <a:pt x="91399" y="68591"/>
                </a:cubicBezTo>
                <a:cubicBezTo>
                  <a:pt x="89755" y="72723"/>
                  <a:pt x="87398" y="76533"/>
                  <a:pt x="84436" y="79849"/>
                </a:cubicBezTo>
                <a:cubicBezTo>
                  <a:pt x="79751" y="85526"/>
                  <a:pt x="75736" y="91725"/>
                  <a:pt x="72469" y="98321"/>
                </a:cubicBezTo>
                <a:lnTo>
                  <a:pt x="34149" y="98321"/>
                </a:lnTo>
                <a:cubicBezTo>
                  <a:pt x="30868" y="91724"/>
                  <a:pt x="26838" y="85525"/>
                  <a:pt x="22141" y="79849"/>
                </a:cubicBezTo>
                <a:cubicBezTo>
                  <a:pt x="19191" y="76532"/>
                  <a:pt x="16848" y="72721"/>
                  <a:pt x="15219" y="68591"/>
                </a:cubicBezTo>
                <a:cubicBezTo>
                  <a:pt x="13460" y="63990"/>
                  <a:pt x="12473" y="59129"/>
                  <a:pt x="12300" y="54206"/>
                </a:cubicBezTo>
                <a:lnTo>
                  <a:pt x="12300" y="52704"/>
                </a:lnTo>
                <a:cubicBezTo>
                  <a:pt x="12685" y="30304"/>
                  <a:pt x="30885" y="12308"/>
                  <a:pt x="53288" y="12175"/>
                </a:cubicBezTo>
                <a:lnTo>
                  <a:pt x="53288" y="12175"/>
                </a:lnTo>
                <a:cubicBezTo>
                  <a:pt x="75699" y="12308"/>
                  <a:pt x="93911" y="30297"/>
                  <a:pt x="94318" y="52704"/>
                </a:cubicBezTo>
                <a:close/>
              </a:path>
            </a:pathLst>
          </a:custGeom>
          <a:solidFill>
            <a:schemeClr val="bg1"/>
          </a:solidFill>
          <a:ln w="4167"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8E604434-D51F-4D9E-B822-66527BD2A272}"/>
              </a:ext>
            </a:extLst>
          </p:cNvPr>
          <p:cNvSpPr/>
          <p:nvPr/>
        </p:nvSpPr>
        <p:spPr>
          <a:xfrm>
            <a:off x="6077321" y="4319640"/>
            <a:ext cx="44948" cy="62544"/>
          </a:xfrm>
          <a:custGeom>
            <a:avLst/>
            <a:gdLst>
              <a:gd name="connsiteX0" fmla="*/ 0 w 44948"/>
              <a:gd name="connsiteY0" fmla="*/ 43073 h 62544"/>
              <a:gd name="connsiteX1" fmla="*/ 22057 w 44948"/>
              <a:gd name="connsiteY1" fmla="*/ 0 h 62544"/>
              <a:gd name="connsiteX2" fmla="*/ 22057 w 44948"/>
              <a:gd name="connsiteY2" fmla="*/ 24935 h 62544"/>
              <a:gd name="connsiteX3" fmla="*/ 44949 w 44948"/>
              <a:gd name="connsiteY3" fmla="*/ 20390 h 62544"/>
              <a:gd name="connsiteX4" fmla="*/ 22057 w 44948"/>
              <a:gd name="connsiteY4" fmla="*/ 62545 h 62544"/>
              <a:gd name="connsiteX5" fmla="*/ 22057 w 44948"/>
              <a:gd name="connsiteY5" fmla="*/ 38069 h 62544"/>
              <a:gd name="connsiteX6" fmla="*/ 0 w 44948"/>
              <a:gd name="connsiteY6" fmla="*/ 43073 h 6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8" h="62544">
                <a:moveTo>
                  <a:pt x="0" y="43073"/>
                </a:moveTo>
                <a:lnTo>
                  <a:pt x="22057" y="0"/>
                </a:lnTo>
                <a:lnTo>
                  <a:pt x="22057" y="24935"/>
                </a:lnTo>
                <a:lnTo>
                  <a:pt x="44949" y="20390"/>
                </a:lnTo>
                <a:lnTo>
                  <a:pt x="22057" y="62545"/>
                </a:lnTo>
                <a:lnTo>
                  <a:pt x="22057" y="38069"/>
                </a:lnTo>
                <a:lnTo>
                  <a:pt x="0" y="43073"/>
                </a:lnTo>
                <a:close/>
              </a:path>
            </a:pathLst>
          </a:custGeom>
          <a:solidFill>
            <a:schemeClr val="bg1"/>
          </a:solidFill>
          <a:ln w="4167"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9D02D3E7-F85F-455C-8313-C96FAE304C05}"/>
              </a:ext>
            </a:extLst>
          </p:cNvPr>
          <p:cNvSpPr/>
          <p:nvPr/>
        </p:nvSpPr>
        <p:spPr>
          <a:xfrm>
            <a:off x="6151374" y="4443687"/>
            <a:ext cx="64879" cy="64879"/>
          </a:xfrm>
          <a:custGeom>
            <a:avLst/>
            <a:gdLst>
              <a:gd name="connsiteX0" fmla="*/ 64880 w 64879"/>
              <a:gd name="connsiteY0" fmla="*/ 32440 h 64879"/>
              <a:gd name="connsiteX1" fmla="*/ 32440 w 64879"/>
              <a:gd name="connsiteY1" fmla="*/ 64880 h 64879"/>
              <a:gd name="connsiteX2" fmla="*/ 0 w 64879"/>
              <a:gd name="connsiteY2" fmla="*/ 32440 h 64879"/>
              <a:gd name="connsiteX3" fmla="*/ 32440 w 64879"/>
              <a:gd name="connsiteY3" fmla="*/ 0 h 64879"/>
              <a:gd name="connsiteX4" fmla="*/ 64880 w 64879"/>
              <a:gd name="connsiteY4" fmla="*/ 3244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64880" y="32440"/>
                </a:moveTo>
                <a:cubicBezTo>
                  <a:pt x="64880" y="50356"/>
                  <a:pt x="50356" y="64880"/>
                  <a:pt x="32440" y="64880"/>
                </a:cubicBezTo>
                <a:cubicBezTo>
                  <a:pt x="14524" y="64880"/>
                  <a:pt x="0" y="50356"/>
                  <a:pt x="0" y="32440"/>
                </a:cubicBezTo>
                <a:cubicBezTo>
                  <a:pt x="0" y="14524"/>
                  <a:pt x="14524" y="0"/>
                  <a:pt x="32440" y="0"/>
                </a:cubicBezTo>
                <a:cubicBezTo>
                  <a:pt x="50356" y="0"/>
                  <a:pt x="64880" y="14524"/>
                  <a:pt x="64880" y="32440"/>
                </a:cubicBezTo>
                <a:close/>
              </a:path>
            </a:pathLst>
          </a:custGeom>
          <a:solidFill>
            <a:schemeClr val="bg1"/>
          </a:solidFill>
          <a:ln w="4167"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30CF232F-3F06-4A50-B4CB-EF8BFFFFFB11}"/>
              </a:ext>
            </a:extLst>
          </p:cNvPr>
          <p:cNvSpPr/>
          <p:nvPr/>
        </p:nvSpPr>
        <p:spPr>
          <a:xfrm>
            <a:off x="5978333" y="4443687"/>
            <a:ext cx="64879" cy="64879"/>
          </a:xfrm>
          <a:custGeom>
            <a:avLst/>
            <a:gdLst>
              <a:gd name="connsiteX0" fmla="*/ 64880 w 64879"/>
              <a:gd name="connsiteY0" fmla="*/ 32440 h 64879"/>
              <a:gd name="connsiteX1" fmla="*/ 32440 w 64879"/>
              <a:gd name="connsiteY1" fmla="*/ 64880 h 64879"/>
              <a:gd name="connsiteX2" fmla="*/ 0 w 64879"/>
              <a:gd name="connsiteY2" fmla="*/ 32440 h 64879"/>
              <a:gd name="connsiteX3" fmla="*/ 32440 w 64879"/>
              <a:gd name="connsiteY3" fmla="*/ 0 h 64879"/>
              <a:gd name="connsiteX4" fmla="*/ 64880 w 64879"/>
              <a:gd name="connsiteY4" fmla="*/ 3244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64880" y="32440"/>
                </a:moveTo>
                <a:cubicBezTo>
                  <a:pt x="64880" y="50356"/>
                  <a:pt x="50356" y="64880"/>
                  <a:pt x="32440" y="64880"/>
                </a:cubicBezTo>
                <a:cubicBezTo>
                  <a:pt x="14524" y="64880"/>
                  <a:pt x="0" y="50356"/>
                  <a:pt x="0" y="32440"/>
                </a:cubicBezTo>
                <a:cubicBezTo>
                  <a:pt x="0" y="14524"/>
                  <a:pt x="14524" y="0"/>
                  <a:pt x="32440" y="0"/>
                </a:cubicBezTo>
                <a:cubicBezTo>
                  <a:pt x="50356" y="0"/>
                  <a:pt x="64880" y="14524"/>
                  <a:pt x="64880" y="32440"/>
                </a:cubicBezTo>
                <a:close/>
              </a:path>
            </a:pathLst>
          </a:custGeom>
          <a:solidFill>
            <a:schemeClr val="bg1"/>
          </a:solidFill>
          <a:ln w="4167"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CCA5A320-A303-4CF4-88CC-87D0F974D3BF}"/>
              </a:ext>
            </a:extLst>
          </p:cNvPr>
          <p:cNvSpPr/>
          <p:nvPr/>
        </p:nvSpPr>
        <p:spPr>
          <a:xfrm>
            <a:off x="6131109" y="4517365"/>
            <a:ext cx="117588" cy="64963"/>
          </a:xfrm>
          <a:custGeom>
            <a:avLst/>
            <a:gdLst>
              <a:gd name="connsiteX0" fmla="*/ 111080 w 117588"/>
              <a:gd name="connsiteY0" fmla="*/ 19306 h 64963"/>
              <a:gd name="connsiteX1" fmla="*/ 79390 w 117588"/>
              <a:gd name="connsiteY1" fmla="*/ 4170 h 64963"/>
              <a:gd name="connsiteX2" fmla="*/ 52704 w 117588"/>
              <a:gd name="connsiteY2" fmla="*/ 0 h 64963"/>
              <a:gd name="connsiteX3" fmla="*/ 26019 w 117588"/>
              <a:gd name="connsiteY3" fmla="*/ 4170 h 64963"/>
              <a:gd name="connsiteX4" fmla="*/ 1501 w 117588"/>
              <a:gd name="connsiteY4" fmla="*/ 14677 h 64963"/>
              <a:gd name="connsiteX5" fmla="*/ 0 w 117588"/>
              <a:gd name="connsiteY5" fmla="*/ 16387 h 64963"/>
              <a:gd name="connsiteX6" fmla="*/ 33357 w 117588"/>
              <a:gd name="connsiteY6" fmla="*/ 33066 h 64963"/>
              <a:gd name="connsiteX7" fmla="*/ 45574 w 117588"/>
              <a:gd name="connsiteY7" fmla="*/ 57541 h 64963"/>
              <a:gd name="connsiteX8" fmla="*/ 45574 w 117588"/>
              <a:gd name="connsiteY8" fmla="*/ 64963 h 64963"/>
              <a:gd name="connsiteX9" fmla="*/ 117584 w 117588"/>
              <a:gd name="connsiteY9" fmla="*/ 64963 h 64963"/>
              <a:gd name="connsiteX10" fmla="*/ 117584 w 117588"/>
              <a:gd name="connsiteY10" fmla="*/ 32315 h 64963"/>
              <a:gd name="connsiteX11" fmla="*/ 111080 w 117588"/>
              <a:gd name="connsiteY11" fmla="*/ 19306 h 6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88" h="64963">
                <a:moveTo>
                  <a:pt x="111080" y="19306"/>
                </a:moveTo>
                <a:cubicBezTo>
                  <a:pt x="101735" y="12028"/>
                  <a:pt x="90924" y="6864"/>
                  <a:pt x="79390" y="4170"/>
                </a:cubicBezTo>
                <a:cubicBezTo>
                  <a:pt x="70711" y="1638"/>
                  <a:pt x="61742" y="237"/>
                  <a:pt x="52704" y="0"/>
                </a:cubicBezTo>
                <a:cubicBezTo>
                  <a:pt x="43645" y="-20"/>
                  <a:pt x="34640" y="1387"/>
                  <a:pt x="26019" y="4170"/>
                </a:cubicBezTo>
                <a:cubicBezTo>
                  <a:pt x="17382" y="6472"/>
                  <a:pt x="9124" y="10011"/>
                  <a:pt x="1501" y="14677"/>
                </a:cubicBezTo>
                <a:cubicBezTo>
                  <a:pt x="1001" y="15261"/>
                  <a:pt x="542" y="15845"/>
                  <a:pt x="0" y="16387"/>
                </a:cubicBezTo>
                <a:cubicBezTo>
                  <a:pt x="12126" y="19651"/>
                  <a:pt x="23471" y="25323"/>
                  <a:pt x="33357" y="33066"/>
                </a:cubicBezTo>
                <a:cubicBezTo>
                  <a:pt x="41159" y="38760"/>
                  <a:pt x="45713" y="47884"/>
                  <a:pt x="45574" y="57541"/>
                </a:cubicBezTo>
                <a:lnTo>
                  <a:pt x="45574" y="64963"/>
                </a:lnTo>
                <a:lnTo>
                  <a:pt x="117584" y="64963"/>
                </a:lnTo>
                <a:lnTo>
                  <a:pt x="117584" y="32315"/>
                </a:lnTo>
                <a:cubicBezTo>
                  <a:pt x="117710" y="27168"/>
                  <a:pt x="115273" y="22294"/>
                  <a:pt x="111080" y="19306"/>
                </a:cubicBezTo>
                <a:close/>
              </a:path>
            </a:pathLst>
          </a:custGeom>
          <a:solidFill>
            <a:schemeClr val="bg1"/>
          </a:solidFill>
          <a:ln w="4167"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178FD69C-D3F9-4AA7-B0B6-4FF5D9E0CE41}"/>
              </a:ext>
            </a:extLst>
          </p:cNvPr>
          <p:cNvSpPr/>
          <p:nvPr/>
        </p:nvSpPr>
        <p:spPr>
          <a:xfrm>
            <a:off x="5945893" y="4517365"/>
            <a:ext cx="117584" cy="64963"/>
          </a:xfrm>
          <a:custGeom>
            <a:avLst/>
            <a:gdLst>
              <a:gd name="connsiteX0" fmla="*/ 72093 w 117584"/>
              <a:gd name="connsiteY0" fmla="*/ 57541 h 64963"/>
              <a:gd name="connsiteX1" fmla="*/ 83768 w 117584"/>
              <a:gd name="connsiteY1" fmla="*/ 33482 h 64963"/>
              <a:gd name="connsiteX2" fmla="*/ 84269 w 117584"/>
              <a:gd name="connsiteY2" fmla="*/ 33066 h 64963"/>
              <a:gd name="connsiteX3" fmla="*/ 84811 w 117584"/>
              <a:gd name="connsiteY3" fmla="*/ 32690 h 64963"/>
              <a:gd name="connsiteX4" fmla="*/ 117584 w 117584"/>
              <a:gd name="connsiteY4" fmla="*/ 16429 h 64963"/>
              <a:gd name="connsiteX5" fmla="*/ 115208 w 117584"/>
              <a:gd name="connsiteY5" fmla="*/ 13718 h 64963"/>
              <a:gd name="connsiteX6" fmla="*/ 91732 w 117584"/>
              <a:gd name="connsiteY6" fmla="*/ 4170 h 64963"/>
              <a:gd name="connsiteX7" fmla="*/ 65047 w 117584"/>
              <a:gd name="connsiteY7" fmla="*/ 0 h 64963"/>
              <a:gd name="connsiteX8" fmla="*/ 38361 w 117584"/>
              <a:gd name="connsiteY8" fmla="*/ 4170 h 64963"/>
              <a:gd name="connsiteX9" fmla="*/ 6671 w 117584"/>
              <a:gd name="connsiteY9" fmla="*/ 19306 h 64963"/>
              <a:gd name="connsiteX10" fmla="*/ 0 w 117584"/>
              <a:gd name="connsiteY10" fmla="*/ 32315 h 64963"/>
              <a:gd name="connsiteX11" fmla="*/ 0 w 117584"/>
              <a:gd name="connsiteY11" fmla="*/ 64963 h 64963"/>
              <a:gd name="connsiteX12" fmla="*/ 72093 w 117584"/>
              <a:gd name="connsiteY12" fmla="*/ 64963 h 6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584" h="64963">
                <a:moveTo>
                  <a:pt x="72093" y="57541"/>
                </a:moveTo>
                <a:cubicBezTo>
                  <a:pt x="72103" y="48159"/>
                  <a:pt x="76404" y="39296"/>
                  <a:pt x="83768" y="33482"/>
                </a:cubicBezTo>
                <a:lnTo>
                  <a:pt x="84269" y="33066"/>
                </a:lnTo>
                <a:lnTo>
                  <a:pt x="84811" y="32690"/>
                </a:lnTo>
                <a:cubicBezTo>
                  <a:pt x="94810" y="25577"/>
                  <a:pt x="105871" y="20089"/>
                  <a:pt x="117584" y="16429"/>
                </a:cubicBezTo>
                <a:cubicBezTo>
                  <a:pt x="116750" y="15553"/>
                  <a:pt x="116000" y="14636"/>
                  <a:pt x="115208" y="13718"/>
                </a:cubicBezTo>
                <a:cubicBezTo>
                  <a:pt x="107880" y="9429"/>
                  <a:pt x="99974" y="6213"/>
                  <a:pt x="91732" y="4170"/>
                </a:cubicBezTo>
                <a:cubicBezTo>
                  <a:pt x="83054" y="1635"/>
                  <a:pt x="74084" y="233"/>
                  <a:pt x="65047" y="0"/>
                </a:cubicBezTo>
                <a:cubicBezTo>
                  <a:pt x="55988" y="-17"/>
                  <a:pt x="46983" y="1390"/>
                  <a:pt x="38361" y="4170"/>
                </a:cubicBezTo>
                <a:cubicBezTo>
                  <a:pt x="26988" y="7307"/>
                  <a:pt x="16260" y="12432"/>
                  <a:pt x="6671" y="19306"/>
                </a:cubicBezTo>
                <a:cubicBezTo>
                  <a:pt x="2564" y="22385"/>
                  <a:pt x="103" y="27183"/>
                  <a:pt x="0" y="32315"/>
                </a:cubicBezTo>
                <a:lnTo>
                  <a:pt x="0" y="64963"/>
                </a:lnTo>
                <a:lnTo>
                  <a:pt x="72093" y="64963"/>
                </a:lnTo>
                <a:close/>
              </a:path>
            </a:pathLst>
          </a:custGeom>
          <a:solidFill>
            <a:schemeClr val="bg1"/>
          </a:solidFill>
          <a:ln w="4167"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D61DC0A4-4FF1-440A-9B61-152229AB83D1}"/>
              </a:ext>
            </a:extLst>
          </p:cNvPr>
          <p:cNvSpPr/>
          <p:nvPr/>
        </p:nvSpPr>
        <p:spPr>
          <a:xfrm>
            <a:off x="6032414" y="4542633"/>
            <a:ext cx="129765" cy="64713"/>
          </a:xfrm>
          <a:custGeom>
            <a:avLst/>
            <a:gdLst>
              <a:gd name="connsiteX0" fmla="*/ 0 w 129765"/>
              <a:gd name="connsiteY0" fmla="*/ 64714 h 64713"/>
              <a:gd name="connsiteX1" fmla="*/ 0 w 129765"/>
              <a:gd name="connsiteY1" fmla="*/ 32274 h 64713"/>
              <a:gd name="connsiteX2" fmla="*/ 6505 w 129765"/>
              <a:gd name="connsiteY2" fmla="*/ 19306 h 64713"/>
              <a:gd name="connsiteX3" fmla="*/ 38194 w 129765"/>
              <a:gd name="connsiteY3" fmla="*/ 4170 h 64713"/>
              <a:gd name="connsiteX4" fmla="*/ 64880 w 129765"/>
              <a:gd name="connsiteY4" fmla="*/ 1 h 64713"/>
              <a:gd name="connsiteX5" fmla="*/ 91566 w 129765"/>
              <a:gd name="connsiteY5" fmla="*/ 4170 h 64713"/>
              <a:gd name="connsiteX6" fmla="*/ 123297 w 129765"/>
              <a:gd name="connsiteY6" fmla="*/ 19306 h 64713"/>
              <a:gd name="connsiteX7" fmla="*/ 129760 w 129765"/>
              <a:gd name="connsiteY7" fmla="*/ 32274 h 64713"/>
              <a:gd name="connsiteX8" fmla="*/ 129760 w 129765"/>
              <a:gd name="connsiteY8" fmla="*/ 64714 h 6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65" h="64713">
                <a:moveTo>
                  <a:pt x="0" y="64714"/>
                </a:moveTo>
                <a:lnTo>
                  <a:pt x="0" y="32274"/>
                </a:lnTo>
                <a:cubicBezTo>
                  <a:pt x="20" y="27171"/>
                  <a:pt x="2427" y="22373"/>
                  <a:pt x="6505" y="19306"/>
                </a:cubicBezTo>
                <a:cubicBezTo>
                  <a:pt x="16076" y="12403"/>
                  <a:pt x="26810" y="7276"/>
                  <a:pt x="38194" y="4170"/>
                </a:cubicBezTo>
                <a:cubicBezTo>
                  <a:pt x="46811" y="1372"/>
                  <a:pt x="55820" y="-36"/>
                  <a:pt x="64880" y="1"/>
                </a:cubicBezTo>
                <a:cubicBezTo>
                  <a:pt x="73920" y="213"/>
                  <a:pt x="82892" y="1615"/>
                  <a:pt x="91566" y="4170"/>
                </a:cubicBezTo>
                <a:cubicBezTo>
                  <a:pt x="103121" y="6837"/>
                  <a:pt x="113952" y="12004"/>
                  <a:pt x="123297" y="19306"/>
                </a:cubicBezTo>
                <a:cubicBezTo>
                  <a:pt x="127473" y="22285"/>
                  <a:pt x="129895" y="27146"/>
                  <a:pt x="129760" y="32274"/>
                </a:cubicBezTo>
                <a:lnTo>
                  <a:pt x="129760" y="64714"/>
                </a:lnTo>
                <a:close/>
              </a:path>
            </a:pathLst>
          </a:custGeom>
          <a:solidFill>
            <a:schemeClr val="bg1"/>
          </a:solidFill>
          <a:ln w="4167"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2AB0DA72-06E3-4023-8382-2ADA6058CBE4}"/>
              </a:ext>
            </a:extLst>
          </p:cNvPr>
          <p:cNvSpPr/>
          <p:nvPr/>
        </p:nvSpPr>
        <p:spPr>
          <a:xfrm>
            <a:off x="6064854" y="4468914"/>
            <a:ext cx="64879" cy="64879"/>
          </a:xfrm>
          <a:custGeom>
            <a:avLst/>
            <a:gdLst>
              <a:gd name="connsiteX0" fmla="*/ 64880 w 64879"/>
              <a:gd name="connsiteY0" fmla="*/ 32440 h 64879"/>
              <a:gd name="connsiteX1" fmla="*/ 32440 w 64879"/>
              <a:gd name="connsiteY1" fmla="*/ 64880 h 64879"/>
              <a:gd name="connsiteX2" fmla="*/ 0 w 64879"/>
              <a:gd name="connsiteY2" fmla="*/ 32440 h 64879"/>
              <a:gd name="connsiteX3" fmla="*/ 32440 w 64879"/>
              <a:gd name="connsiteY3" fmla="*/ 0 h 64879"/>
              <a:gd name="connsiteX4" fmla="*/ 64880 w 64879"/>
              <a:gd name="connsiteY4" fmla="*/ 3244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64880" y="32440"/>
                </a:moveTo>
                <a:cubicBezTo>
                  <a:pt x="64880" y="50356"/>
                  <a:pt x="50356" y="64880"/>
                  <a:pt x="32440" y="64880"/>
                </a:cubicBezTo>
                <a:cubicBezTo>
                  <a:pt x="14524" y="64880"/>
                  <a:pt x="0" y="50356"/>
                  <a:pt x="0" y="32440"/>
                </a:cubicBezTo>
                <a:cubicBezTo>
                  <a:pt x="0" y="14524"/>
                  <a:pt x="14524" y="0"/>
                  <a:pt x="32440" y="0"/>
                </a:cubicBezTo>
                <a:cubicBezTo>
                  <a:pt x="50356" y="0"/>
                  <a:pt x="64880" y="14524"/>
                  <a:pt x="64880" y="32440"/>
                </a:cubicBezTo>
                <a:close/>
              </a:path>
            </a:pathLst>
          </a:custGeom>
          <a:solidFill>
            <a:schemeClr val="bg1"/>
          </a:solidFill>
          <a:ln w="4167"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00552285-3023-4871-98CD-74D9D8FB8B8A}"/>
              </a:ext>
            </a:extLst>
          </p:cNvPr>
          <p:cNvSpPr/>
          <p:nvPr/>
        </p:nvSpPr>
        <p:spPr>
          <a:xfrm>
            <a:off x="9556667" y="4385312"/>
            <a:ext cx="346498" cy="221408"/>
          </a:xfrm>
          <a:custGeom>
            <a:avLst/>
            <a:gdLst>
              <a:gd name="connsiteX0" fmla="*/ 154319 w 346498"/>
              <a:gd name="connsiteY0" fmla="*/ 171790 h 221408"/>
              <a:gd name="connsiteX1" fmla="*/ 216864 w 346498"/>
              <a:gd name="connsiteY1" fmla="*/ 109245 h 221408"/>
              <a:gd name="connsiteX2" fmla="*/ 329028 w 346498"/>
              <a:gd name="connsiteY2" fmla="*/ 221409 h 221408"/>
              <a:gd name="connsiteX3" fmla="*/ 346498 w 346498"/>
              <a:gd name="connsiteY3" fmla="*/ 203896 h 221408"/>
              <a:gd name="connsiteX4" fmla="*/ 216864 w 346498"/>
              <a:gd name="connsiteY4" fmla="*/ 74220 h 221408"/>
              <a:gd name="connsiteX5" fmla="*/ 154319 w 346498"/>
              <a:gd name="connsiteY5" fmla="*/ 136765 h 221408"/>
              <a:gd name="connsiteX6" fmla="*/ 83435 w 346498"/>
              <a:gd name="connsiteY6" fmla="*/ 65881 h 221408"/>
              <a:gd name="connsiteX7" fmla="*/ 42114 w 346498"/>
              <a:gd name="connsiteY7" fmla="*/ 24601 h 221408"/>
              <a:gd name="connsiteX8" fmla="*/ 66756 w 346498"/>
              <a:gd name="connsiteY8" fmla="*/ 0 h 221408"/>
              <a:gd name="connsiteX9" fmla="*/ 0 w 346498"/>
              <a:gd name="connsiteY9" fmla="*/ 0 h 221408"/>
              <a:gd name="connsiteX10" fmla="*/ 0 w 346498"/>
              <a:gd name="connsiteY10" fmla="*/ 66715 h 221408"/>
              <a:gd name="connsiteX11" fmla="*/ 24601 w 346498"/>
              <a:gd name="connsiteY11" fmla="*/ 42114 h 221408"/>
              <a:gd name="connsiteX12" fmla="*/ 66756 w 346498"/>
              <a:gd name="connsiteY12" fmla="*/ 84227 h 221408"/>
              <a:gd name="connsiteX13" fmla="*/ 154319 w 346498"/>
              <a:gd name="connsiteY13" fmla="*/ 171790 h 22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98" h="221408">
                <a:moveTo>
                  <a:pt x="154319" y="171790"/>
                </a:moveTo>
                <a:lnTo>
                  <a:pt x="216864" y="109245"/>
                </a:lnTo>
                <a:lnTo>
                  <a:pt x="329028" y="221409"/>
                </a:lnTo>
                <a:lnTo>
                  <a:pt x="346498" y="203896"/>
                </a:lnTo>
                <a:lnTo>
                  <a:pt x="216864" y="74220"/>
                </a:lnTo>
                <a:lnTo>
                  <a:pt x="154319" y="136765"/>
                </a:lnTo>
                <a:lnTo>
                  <a:pt x="83435" y="65881"/>
                </a:lnTo>
                <a:lnTo>
                  <a:pt x="42114" y="24601"/>
                </a:lnTo>
                <a:lnTo>
                  <a:pt x="66756" y="0"/>
                </a:lnTo>
                <a:lnTo>
                  <a:pt x="0" y="0"/>
                </a:lnTo>
                <a:lnTo>
                  <a:pt x="0" y="66715"/>
                </a:lnTo>
                <a:lnTo>
                  <a:pt x="24601" y="42114"/>
                </a:lnTo>
                <a:lnTo>
                  <a:pt x="66756" y="84227"/>
                </a:lnTo>
                <a:lnTo>
                  <a:pt x="154319" y="171790"/>
                </a:lnTo>
                <a:close/>
              </a:path>
            </a:pathLst>
          </a:custGeom>
          <a:solidFill>
            <a:srgbClr val="595959"/>
          </a:solidFill>
          <a:ln w="4167"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61010D9F-9E8C-4C1C-8DF9-AD3BA50CC629}"/>
              </a:ext>
            </a:extLst>
          </p:cNvPr>
          <p:cNvSpPr/>
          <p:nvPr/>
        </p:nvSpPr>
        <p:spPr>
          <a:xfrm>
            <a:off x="9836034" y="4315470"/>
            <a:ext cx="41696" cy="4169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solidFill>
            <a:srgbClr val="595959"/>
          </a:solidFill>
          <a:ln w="4167"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88857985-C245-46A1-B230-33C530E9914F}"/>
              </a:ext>
            </a:extLst>
          </p:cNvPr>
          <p:cNvSpPr/>
          <p:nvPr/>
        </p:nvSpPr>
        <p:spPr>
          <a:xfrm>
            <a:off x="9642270" y="4361347"/>
            <a:ext cx="264554" cy="178825"/>
          </a:xfrm>
          <a:custGeom>
            <a:avLst/>
            <a:gdLst>
              <a:gd name="connsiteX0" fmla="*/ 14052 w 264554"/>
              <a:gd name="connsiteY0" fmla="*/ 82215 h 178825"/>
              <a:gd name="connsiteX1" fmla="*/ 27186 w 264554"/>
              <a:gd name="connsiteY1" fmla="*/ 25758 h 178825"/>
              <a:gd name="connsiteX2" fmla="*/ 27186 w 264554"/>
              <a:gd name="connsiteY2" fmla="*/ 25758 h 178825"/>
              <a:gd name="connsiteX3" fmla="*/ 27186 w 264554"/>
              <a:gd name="connsiteY3" fmla="*/ 95516 h 178825"/>
              <a:gd name="connsiteX4" fmla="*/ 43865 w 264554"/>
              <a:gd name="connsiteY4" fmla="*/ 112195 h 178825"/>
              <a:gd name="connsiteX5" fmla="*/ 43865 w 264554"/>
              <a:gd name="connsiteY5" fmla="*/ 91722 h 178825"/>
              <a:gd name="connsiteX6" fmla="*/ 52204 w 264554"/>
              <a:gd name="connsiteY6" fmla="*/ 91722 h 178825"/>
              <a:gd name="connsiteX7" fmla="*/ 52204 w 264554"/>
              <a:gd name="connsiteY7" fmla="*/ 120367 h 178825"/>
              <a:gd name="connsiteX8" fmla="*/ 68883 w 264554"/>
              <a:gd name="connsiteY8" fmla="*/ 137046 h 178825"/>
              <a:gd name="connsiteX9" fmla="*/ 68883 w 264554"/>
              <a:gd name="connsiteY9" fmla="*/ 137046 h 178825"/>
              <a:gd name="connsiteX10" fmla="*/ 68883 w 264554"/>
              <a:gd name="connsiteY10" fmla="*/ 25716 h 178825"/>
              <a:gd name="connsiteX11" fmla="*/ 68883 w 264554"/>
              <a:gd name="connsiteY11" fmla="*/ 25716 h 178825"/>
              <a:gd name="connsiteX12" fmla="*/ 81392 w 264554"/>
              <a:gd name="connsiteY12" fmla="*/ 81006 h 178825"/>
              <a:gd name="connsiteX13" fmla="*/ 89481 w 264554"/>
              <a:gd name="connsiteY13" fmla="*/ 87552 h 178825"/>
              <a:gd name="connsiteX14" fmla="*/ 89481 w 264554"/>
              <a:gd name="connsiteY14" fmla="*/ 87552 h 178825"/>
              <a:gd name="connsiteX15" fmla="*/ 97820 w 264554"/>
              <a:gd name="connsiteY15" fmla="*/ 81047 h 178825"/>
              <a:gd name="connsiteX16" fmla="*/ 110329 w 264554"/>
              <a:gd name="connsiteY16" fmla="*/ 25758 h 178825"/>
              <a:gd name="connsiteX17" fmla="*/ 110329 w 264554"/>
              <a:gd name="connsiteY17" fmla="*/ 25758 h 178825"/>
              <a:gd name="connsiteX18" fmla="*/ 110329 w 264554"/>
              <a:gd name="connsiteY18" fmla="*/ 95266 h 178825"/>
              <a:gd name="connsiteX19" fmla="*/ 119544 w 264554"/>
              <a:gd name="connsiteY19" fmla="*/ 86385 h 178825"/>
              <a:gd name="connsiteX20" fmla="*/ 119544 w 264554"/>
              <a:gd name="connsiteY20" fmla="*/ 86385 h 178825"/>
              <a:gd name="connsiteX21" fmla="*/ 143103 w 264554"/>
              <a:gd name="connsiteY21" fmla="*/ 86385 h 178825"/>
              <a:gd name="connsiteX22" fmla="*/ 152318 w 264554"/>
              <a:gd name="connsiteY22" fmla="*/ 95641 h 178825"/>
              <a:gd name="connsiteX23" fmla="*/ 152318 w 264554"/>
              <a:gd name="connsiteY23" fmla="*/ 25716 h 178825"/>
              <a:gd name="connsiteX24" fmla="*/ 152318 w 264554"/>
              <a:gd name="connsiteY24" fmla="*/ 25716 h 178825"/>
              <a:gd name="connsiteX25" fmla="*/ 164535 w 264554"/>
              <a:gd name="connsiteY25" fmla="*/ 79213 h 178825"/>
              <a:gd name="connsiteX26" fmla="*/ 164785 w 264554"/>
              <a:gd name="connsiteY26" fmla="*/ 81006 h 178825"/>
              <a:gd name="connsiteX27" fmla="*/ 172874 w 264554"/>
              <a:gd name="connsiteY27" fmla="*/ 87552 h 178825"/>
              <a:gd name="connsiteX28" fmla="*/ 172874 w 264554"/>
              <a:gd name="connsiteY28" fmla="*/ 87552 h 178825"/>
              <a:gd name="connsiteX29" fmla="*/ 181213 w 264554"/>
              <a:gd name="connsiteY29" fmla="*/ 79922 h 178825"/>
              <a:gd name="connsiteX30" fmla="*/ 193722 w 264554"/>
              <a:gd name="connsiteY30" fmla="*/ 25466 h 178825"/>
              <a:gd name="connsiteX31" fmla="*/ 193722 w 264554"/>
              <a:gd name="connsiteY31" fmla="*/ 25466 h 178825"/>
              <a:gd name="connsiteX32" fmla="*/ 193722 w 264554"/>
              <a:gd name="connsiteY32" fmla="*/ 54653 h 178825"/>
              <a:gd name="connsiteX33" fmla="*/ 181213 w 264554"/>
              <a:gd name="connsiteY33" fmla="*/ 116740 h 178825"/>
              <a:gd name="connsiteX34" fmla="*/ 193722 w 264554"/>
              <a:gd name="connsiteY34" fmla="*/ 116740 h 178825"/>
              <a:gd name="connsiteX35" fmla="*/ 193722 w 264554"/>
              <a:gd name="connsiteY35" fmla="*/ 137129 h 178825"/>
              <a:gd name="connsiteX36" fmla="*/ 210401 w 264554"/>
              <a:gd name="connsiteY36" fmla="*/ 153808 h 178825"/>
              <a:gd name="connsiteX37" fmla="*/ 210401 w 264554"/>
              <a:gd name="connsiteY37" fmla="*/ 116740 h 178825"/>
              <a:gd name="connsiteX38" fmla="*/ 218740 w 264554"/>
              <a:gd name="connsiteY38" fmla="*/ 116740 h 178825"/>
              <a:gd name="connsiteX39" fmla="*/ 218740 w 264554"/>
              <a:gd name="connsiteY39" fmla="*/ 162147 h 178825"/>
              <a:gd name="connsiteX40" fmla="*/ 235419 w 264554"/>
              <a:gd name="connsiteY40" fmla="*/ 178826 h 178825"/>
              <a:gd name="connsiteX41" fmla="*/ 235419 w 264554"/>
              <a:gd name="connsiteY41" fmla="*/ 116740 h 178825"/>
              <a:gd name="connsiteX42" fmla="*/ 247928 w 264554"/>
              <a:gd name="connsiteY42" fmla="*/ 116740 h 178825"/>
              <a:gd name="connsiteX43" fmla="*/ 235419 w 264554"/>
              <a:gd name="connsiteY43" fmla="*/ 54612 h 178825"/>
              <a:gd name="connsiteX44" fmla="*/ 235419 w 264554"/>
              <a:gd name="connsiteY44" fmla="*/ 25007 h 178825"/>
              <a:gd name="connsiteX45" fmla="*/ 235419 w 264554"/>
              <a:gd name="connsiteY45" fmla="*/ 25007 h 178825"/>
              <a:gd name="connsiteX46" fmla="*/ 247928 w 264554"/>
              <a:gd name="connsiteY46" fmla="*/ 81006 h 178825"/>
              <a:gd name="connsiteX47" fmla="*/ 256267 w 264554"/>
              <a:gd name="connsiteY47" fmla="*/ 87552 h 178825"/>
              <a:gd name="connsiteX48" fmla="*/ 257643 w 264554"/>
              <a:gd name="connsiteY48" fmla="*/ 87552 h 178825"/>
              <a:gd name="connsiteX49" fmla="*/ 258018 w 264554"/>
              <a:gd name="connsiteY49" fmla="*/ 87552 h 178825"/>
              <a:gd name="connsiteX50" fmla="*/ 264285 w 264554"/>
              <a:gd name="connsiteY50" fmla="*/ 77009 h 178825"/>
              <a:gd name="connsiteX51" fmla="*/ 264273 w 264554"/>
              <a:gd name="connsiteY51" fmla="*/ 76961 h 178825"/>
              <a:gd name="connsiteX52" fmla="*/ 251055 w 264554"/>
              <a:gd name="connsiteY52" fmla="*/ 16334 h 178825"/>
              <a:gd name="connsiteX53" fmla="*/ 248220 w 264554"/>
              <a:gd name="connsiteY53" fmla="*/ 11664 h 178825"/>
              <a:gd name="connsiteX54" fmla="*/ 231541 w 264554"/>
              <a:gd name="connsiteY54" fmla="*/ 2783 h 178825"/>
              <a:gd name="connsiteX55" fmla="*/ 197934 w 264554"/>
              <a:gd name="connsiteY55" fmla="*/ 2783 h 178825"/>
              <a:gd name="connsiteX56" fmla="*/ 181255 w 264554"/>
              <a:gd name="connsiteY56" fmla="*/ 11664 h 178825"/>
              <a:gd name="connsiteX57" fmla="*/ 178336 w 264554"/>
              <a:gd name="connsiteY57" fmla="*/ 16334 h 178825"/>
              <a:gd name="connsiteX58" fmla="*/ 172874 w 264554"/>
              <a:gd name="connsiteY58" fmla="*/ 39976 h 178825"/>
              <a:gd name="connsiteX59" fmla="*/ 172874 w 264554"/>
              <a:gd name="connsiteY59" fmla="*/ 39976 h 178825"/>
              <a:gd name="connsiteX60" fmla="*/ 167370 w 264554"/>
              <a:gd name="connsiteY60" fmla="*/ 16334 h 178825"/>
              <a:gd name="connsiteX61" fmla="*/ 164535 w 264554"/>
              <a:gd name="connsiteY61" fmla="*/ 11664 h 178825"/>
              <a:gd name="connsiteX62" fmla="*/ 97820 w 264554"/>
              <a:gd name="connsiteY62" fmla="*/ 11664 h 178825"/>
              <a:gd name="connsiteX63" fmla="*/ 94943 w 264554"/>
              <a:gd name="connsiteY63" fmla="*/ 16334 h 178825"/>
              <a:gd name="connsiteX64" fmla="*/ 89481 w 264554"/>
              <a:gd name="connsiteY64" fmla="*/ 40768 h 178825"/>
              <a:gd name="connsiteX65" fmla="*/ 89481 w 264554"/>
              <a:gd name="connsiteY65" fmla="*/ 40768 h 178825"/>
              <a:gd name="connsiteX66" fmla="*/ 84227 w 264554"/>
              <a:gd name="connsiteY66" fmla="*/ 16334 h 178825"/>
              <a:gd name="connsiteX67" fmla="*/ 81392 w 264554"/>
              <a:gd name="connsiteY67" fmla="*/ 11664 h 178825"/>
              <a:gd name="connsiteX68" fmla="*/ 64713 w 264554"/>
              <a:gd name="connsiteY68" fmla="*/ 2783 h 178825"/>
              <a:gd name="connsiteX69" fmla="*/ 31106 w 264554"/>
              <a:gd name="connsiteY69" fmla="*/ 2783 h 178825"/>
              <a:gd name="connsiteX70" fmla="*/ 14427 w 264554"/>
              <a:gd name="connsiteY70" fmla="*/ 11664 h 178825"/>
              <a:gd name="connsiteX71" fmla="*/ 11592 w 264554"/>
              <a:gd name="connsiteY71" fmla="*/ 16334 h 178825"/>
              <a:gd name="connsiteX72" fmla="*/ 0 w 264554"/>
              <a:gd name="connsiteY72" fmla="*/ 68455 h 178825"/>
              <a:gd name="connsiteX73" fmla="*/ 9549 w 264554"/>
              <a:gd name="connsiteY73" fmla="*/ 78004 h 178825"/>
              <a:gd name="connsiteX74" fmla="*/ 13718 w 264554"/>
              <a:gd name="connsiteY74" fmla="*/ 82173 h 17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4554" h="178825">
                <a:moveTo>
                  <a:pt x="14052" y="82215"/>
                </a:moveTo>
                <a:lnTo>
                  <a:pt x="27186" y="25758"/>
                </a:lnTo>
                <a:lnTo>
                  <a:pt x="27186" y="25758"/>
                </a:lnTo>
                <a:lnTo>
                  <a:pt x="27186" y="95516"/>
                </a:lnTo>
                <a:lnTo>
                  <a:pt x="43865" y="112195"/>
                </a:lnTo>
                <a:lnTo>
                  <a:pt x="43865" y="91722"/>
                </a:lnTo>
                <a:lnTo>
                  <a:pt x="52204" y="91722"/>
                </a:lnTo>
                <a:lnTo>
                  <a:pt x="52204" y="120367"/>
                </a:lnTo>
                <a:lnTo>
                  <a:pt x="68883" y="137046"/>
                </a:lnTo>
                <a:lnTo>
                  <a:pt x="68883" y="137046"/>
                </a:lnTo>
                <a:lnTo>
                  <a:pt x="68883" y="25716"/>
                </a:lnTo>
                <a:lnTo>
                  <a:pt x="68883" y="25716"/>
                </a:lnTo>
                <a:lnTo>
                  <a:pt x="81392" y="81006"/>
                </a:lnTo>
                <a:cubicBezTo>
                  <a:pt x="82229" y="84809"/>
                  <a:pt x="85587" y="87526"/>
                  <a:pt x="89481" y="87552"/>
                </a:cubicBezTo>
                <a:lnTo>
                  <a:pt x="89481" y="87552"/>
                </a:lnTo>
                <a:cubicBezTo>
                  <a:pt x="93456" y="87649"/>
                  <a:pt x="96947" y="84926"/>
                  <a:pt x="97820" y="81047"/>
                </a:cubicBezTo>
                <a:lnTo>
                  <a:pt x="110329" y="25758"/>
                </a:lnTo>
                <a:lnTo>
                  <a:pt x="110329" y="25758"/>
                </a:lnTo>
                <a:lnTo>
                  <a:pt x="110329" y="95266"/>
                </a:lnTo>
                <a:lnTo>
                  <a:pt x="119544" y="86385"/>
                </a:lnTo>
                <a:lnTo>
                  <a:pt x="119544" y="86385"/>
                </a:lnTo>
                <a:cubicBezTo>
                  <a:pt x="126054" y="79890"/>
                  <a:pt x="136593" y="79890"/>
                  <a:pt x="143103" y="86385"/>
                </a:cubicBezTo>
                <a:lnTo>
                  <a:pt x="152318" y="95641"/>
                </a:lnTo>
                <a:lnTo>
                  <a:pt x="152318" y="25716"/>
                </a:lnTo>
                <a:lnTo>
                  <a:pt x="152318" y="25716"/>
                </a:lnTo>
                <a:lnTo>
                  <a:pt x="164535" y="79213"/>
                </a:lnTo>
                <a:lnTo>
                  <a:pt x="164785" y="81006"/>
                </a:lnTo>
                <a:cubicBezTo>
                  <a:pt x="165622" y="84809"/>
                  <a:pt x="168980" y="87526"/>
                  <a:pt x="172874" y="87552"/>
                </a:cubicBezTo>
                <a:lnTo>
                  <a:pt x="172874" y="87552"/>
                </a:lnTo>
                <a:cubicBezTo>
                  <a:pt x="177217" y="87568"/>
                  <a:pt x="180844" y="84248"/>
                  <a:pt x="181213" y="79922"/>
                </a:cubicBezTo>
                <a:lnTo>
                  <a:pt x="193722" y="25466"/>
                </a:lnTo>
                <a:lnTo>
                  <a:pt x="193722" y="25466"/>
                </a:lnTo>
                <a:lnTo>
                  <a:pt x="193722" y="54653"/>
                </a:lnTo>
                <a:lnTo>
                  <a:pt x="181213" y="116740"/>
                </a:lnTo>
                <a:lnTo>
                  <a:pt x="193722" y="116740"/>
                </a:lnTo>
                <a:lnTo>
                  <a:pt x="193722" y="137129"/>
                </a:lnTo>
                <a:lnTo>
                  <a:pt x="210401" y="153808"/>
                </a:lnTo>
                <a:lnTo>
                  <a:pt x="210401" y="116740"/>
                </a:lnTo>
                <a:lnTo>
                  <a:pt x="218740" y="116740"/>
                </a:lnTo>
                <a:lnTo>
                  <a:pt x="218740" y="162147"/>
                </a:lnTo>
                <a:lnTo>
                  <a:pt x="235419" y="178826"/>
                </a:lnTo>
                <a:lnTo>
                  <a:pt x="235419" y="116740"/>
                </a:lnTo>
                <a:lnTo>
                  <a:pt x="247928" y="116740"/>
                </a:lnTo>
                <a:lnTo>
                  <a:pt x="235419" y="54612"/>
                </a:lnTo>
                <a:lnTo>
                  <a:pt x="235419" y="25007"/>
                </a:lnTo>
                <a:lnTo>
                  <a:pt x="235419" y="25007"/>
                </a:lnTo>
                <a:lnTo>
                  <a:pt x="247928" y="81006"/>
                </a:lnTo>
                <a:cubicBezTo>
                  <a:pt x="248784" y="84901"/>
                  <a:pt x="252280" y="87645"/>
                  <a:pt x="256267" y="87552"/>
                </a:cubicBezTo>
                <a:lnTo>
                  <a:pt x="257643" y="87552"/>
                </a:lnTo>
                <a:lnTo>
                  <a:pt x="258018" y="87552"/>
                </a:lnTo>
                <a:cubicBezTo>
                  <a:pt x="262660" y="86371"/>
                  <a:pt x="265466" y="81650"/>
                  <a:pt x="264285" y="77009"/>
                </a:cubicBezTo>
                <a:cubicBezTo>
                  <a:pt x="264281" y="76993"/>
                  <a:pt x="264277" y="76977"/>
                  <a:pt x="264273" y="76961"/>
                </a:cubicBezTo>
                <a:lnTo>
                  <a:pt x="251055" y="16334"/>
                </a:lnTo>
                <a:cubicBezTo>
                  <a:pt x="250661" y="14503"/>
                  <a:pt x="249662" y="12858"/>
                  <a:pt x="248220" y="11664"/>
                </a:cubicBezTo>
                <a:cubicBezTo>
                  <a:pt x="243230" y="7739"/>
                  <a:pt x="237583" y="4732"/>
                  <a:pt x="231541" y="2783"/>
                </a:cubicBezTo>
                <a:cubicBezTo>
                  <a:pt x="220646" y="-928"/>
                  <a:pt x="208829" y="-928"/>
                  <a:pt x="197934" y="2783"/>
                </a:cubicBezTo>
                <a:cubicBezTo>
                  <a:pt x="191899" y="4750"/>
                  <a:pt x="186255" y="7755"/>
                  <a:pt x="181255" y="11664"/>
                </a:cubicBezTo>
                <a:cubicBezTo>
                  <a:pt x="179781" y="12846"/>
                  <a:pt x="178752" y="14492"/>
                  <a:pt x="178336" y="16334"/>
                </a:cubicBezTo>
                <a:lnTo>
                  <a:pt x="172874" y="39976"/>
                </a:lnTo>
                <a:lnTo>
                  <a:pt x="172874" y="39976"/>
                </a:lnTo>
                <a:lnTo>
                  <a:pt x="167370" y="16334"/>
                </a:lnTo>
                <a:cubicBezTo>
                  <a:pt x="166976" y="14503"/>
                  <a:pt x="165977" y="12858"/>
                  <a:pt x="164535" y="11664"/>
                </a:cubicBezTo>
                <a:cubicBezTo>
                  <a:pt x="144930" y="-3641"/>
                  <a:pt x="117425" y="-3641"/>
                  <a:pt x="97820" y="11664"/>
                </a:cubicBezTo>
                <a:cubicBezTo>
                  <a:pt x="96362" y="12852"/>
                  <a:pt x="95348" y="14498"/>
                  <a:pt x="94943" y="16334"/>
                </a:cubicBezTo>
                <a:lnTo>
                  <a:pt x="89481" y="40768"/>
                </a:lnTo>
                <a:lnTo>
                  <a:pt x="89481" y="40768"/>
                </a:lnTo>
                <a:lnTo>
                  <a:pt x="84227" y="16334"/>
                </a:lnTo>
                <a:cubicBezTo>
                  <a:pt x="83833" y="14503"/>
                  <a:pt x="82834" y="12858"/>
                  <a:pt x="81392" y="11664"/>
                </a:cubicBezTo>
                <a:cubicBezTo>
                  <a:pt x="76402" y="7739"/>
                  <a:pt x="70755" y="4732"/>
                  <a:pt x="64713" y="2783"/>
                </a:cubicBezTo>
                <a:cubicBezTo>
                  <a:pt x="53818" y="-928"/>
                  <a:pt x="42001" y="-928"/>
                  <a:pt x="31106" y="2783"/>
                </a:cubicBezTo>
                <a:cubicBezTo>
                  <a:pt x="25071" y="4750"/>
                  <a:pt x="19427" y="7755"/>
                  <a:pt x="14427" y="11664"/>
                </a:cubicBezTo>
                <a:cubicBezTo>
                  <a:pt x="12966" y="12843"/>
                  <a:pt x="11963" y="14495"/>
                  <a:pt x="11592" y="16334"/>
                </a:cubicBezTo>
                <a:lnTo>
                  <a:pt x="0" y="68455"/>
                </a:lnTo>
                <a:lnTo>
                  <a:pt x="9549" y="78004"/>
                </a:lnTo>
                <a:lnTo>
                  <a:pt x="13718" y="82173"/>
                </a:lnTo>
                <a:close/>
              </a:path>
            </a:pathLst>
          </a:custGeom>
          <a:solidFill>
            <a:srgbClr val="595959"/>
          </a:solidFill>
          <a:ln w="4167"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D5ED1FC7-4784-418F-9582-032E95987D8D}"/>
              </a:ext>
            </a:extLst>
          </p:cNvPr>
          <p:cNvSpPr/>
          <p:nvPr/>
        </p:nvSpPr>
        <p:spPr>
          <a:xfrm>
            <a:off x="9669290" y="4315470"/>
            <a:ext cx="41696" cy="4169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solidFill>
            <a:srgbClr val="595959"/>
          </a:solidFill>
          <a:ln w="4167"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03670B5C-5437-44F6-A316-CC177F69E9C4}"/>
              </a:ext>
            </a:extLst>
          </p:cNvPr>
          <p:cNvSpPr/>
          <p:nvPr/>
        </p:nvSpPr>
        <p:spPr>
          <a:xfrm>
            <a:off x="9752808" y="4315470"/>
            <a:ext cx="41696" cy="4169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solidFill>
            <a:srgbClr val="595959"/>
          </a:solidFill>
          <a:ln w="4167"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617863CB-D4DD-4C9A-9F00-7E293725F987}"/>
              </a:ext>
            </a:extLst>
          </p:cNvPr>
          <p:cNvSpPr/>
          <p:nvPr/>
        </p:nvSpPr>
        <p:spPr>
          <a:xfrm>
            <a:off x="2288878" y="4385312"/>
            <a:ext cx="346498" cy="221408"/>
          </a:xfrm>
          <a:custGeom>
            <a:avLst/>
            <a:gdLst>
              <a:gd name="connsiteX0" fmla="*/ 279784 w 346498"/>
              <a:gd name="connsiteY0" fmla="*/ 84227 h 221408"/>
              <a:gd name="connsiteX1" fmla="*/ 321897 w 346498"/>
              <a:gd name="connsiteY1" fmla="*/ 42114 h 221408"/>
              <a:gd name="connsiteX2" fmla="*/ 346498 w 346498"/>
              <a:gd name="connsiteY2" fmla="*/ 66715 h 221408"/>
              <a:gd name="connsiteX3" fmla="*/ 346498 w 346498"/>
              <a:gd name="connsiteY3" fmla="*/ 0 h 221408"/>
              <a:gd name="connsiteX4" fmla="*/ 279784 w 346498"/>
              <a:gd name="connsiteY4" fmla="*/ 0 h 221408"/>
              <a:gd name="connsiteX5" fmla="*/ 304385 w 346498"/>
              <a:gd name="connsiteY5" fmla="*/ 24601 h 221408"/>
              <a:gd name="connsiteX6" fmla="*/ 263105 w 346498"/>
              <a:gd name="connsiteY6" fmla="*/ 65881 h 221408"/>
              <a:gd name="connsiteX7" fmla="*/ 192221 w 346498"/>
              <a:gd name="connsiteY7" fmla="*/ 136765 h 221408"/>
              <a:gd name="connsiteX8" fmla="*/ 129676 w 346498"/>
              <a:gd name="connsiteY8" fmla="*/ 74220 h 221408"/>
              <a:gd name="connsiteX9" fmla="*/ 0 w 346498"/>
              <a:gd name="connsiteY9" fmla="*/ 203896 h 221408"/>
              <a:gd name="connsiteX10" fmla="*/ 17513 w 346498"/>
              <a:gd name="connsiteY10" fmla="*/ 221409 h 221408"/>
              <a:gd name="connsiteX11" fmla="*/ 129676 w 346498"/>
              <a:gd name="connsiteY11" fmla="*/ 109245 h 221408"/>
              <a:gd name="connsiteX12" fmla="*/ 192221 w 346498"/>
              <a:gd name="connsiteY12" fmla="*/ 171790 h 221408"/>
              <a:gd name="connsiteX13" fmla="*/ 279784 w 346498"/>
              <a:gd name="connsiteY13" fmla="*/ 84227 h 22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98" h="221408">
                <a:moveTo>
                  <a:pt x="279784" y="84227"/>
                </a:moveTo>
                <a:lnTo>
                  <a:pt x="321897" y="42114"/>
                </a:lnTo>
                <a:lnTo>
                  <a:pt x="346498" y="66715"/>
                </a:lnTo>
                <a:lnTo>
                  <a:pt x="346498" y="0"/>
                </a:lnTo>
                <a:lnTo>
                  <a:pt x="279784" y="0"/>
                </a:lnTo>
                <a:lnTo>
                  <a:pt x="304385" y="24601"/>
                </a:lnTo>
                <a:lnTo>
                  <a:pt x="263105" y="65881"/>
                </a:lnTo>
                <a:lnTo>
                  <a:pt x="192221" y="136765"/>
                </a:lnTo>
                <a:lnTo>
                  <a:pt x="129676" y="74220"/>
                </a:lnTo>
                <a:lnTo>
                  <a:pt x="0" y="203896"/>
                </a:lnTo>
                <a:lnTo>
                  <a:pt x="17513" y="221409"/>
                </a:lnTo>
                <a:lnTo>
                  <a:pt x="129676" y="109245"/>
                </a:lnTo>
                <a:lnTo>
                  <a:pt x="192221" y="171790"/>
                </a:lnTo>
                <a:lnTo>
                  <a:pt x="279784" y="84227"/>
                </a:lnTo>
                <a:close/>
              </a:path>
            </a:pathLst>
          </a:custGeom>
          <a:solidFill>
            <a:srgbClr val="595959"/>
          </a:solidFill>
          <a:ln w="4167"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D8199018-729F-470D-8B2F-EAAF5C061E03}"/>
              </a:ext>
            </a:extLst>
          </p:cNvPr>
          <p:cNvSpPr/>
          <p:nvPr/>
        </p:nvSpPr>
        <p:spPr>
          <a:xfrm>
            <a:off x="2314313" y="4315470"/>
            <a:ext cx="41696" cy="4169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solidFill>
            <a:srgbClr val="595959"/>
          </a:solidFill>
          <a:ln w="4167"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234460A9-E929-4C36-B5AF-92CE810A23B4}"/>
              </a:ext>
            </a:extLst>
          </p:cNvPr>
          <p:cNvSpPr/>
          <p:nvPr/>
        </p:nvSpPr>
        <p:spPr>
          <a:xfrm>
            <a:off x="2285187" y="4361338"/>
            <a:ext cx="264544" cy="178835"/>
          </a:xfrm>
          <a:custGeom>
            <a:avLst/>
            <a:gdLst>
              <a:gd name="connsiteX0" fmla="*/ 250826 w 264544"/>
              <a:gd name="connsiteY0" fmla="*/ 82183 h 178835"/>
              <a:gd name="connsiteX1" fmla="*/ 254996 w 264544"/>
              <a:gd name="connsiteY1" fmla="*/ 78013 h 178835"/>
              <a:gd name="connsiteX2" fmla="*/ 264545 w 264544"/>
              <a:gd name="connsiteY2" fmla="*/ 68465 h 178835"/>
              <a:gd name="connsiteX3" fmla="*/ 252953 w 264544"/>
              <a:gd name="connsiteY3" fmla="*/ 16344 h 178835"/>
              <a:gd name="connsiteX4" fmla="*/ 250118 w 264544"/>
              <a:gd name="connsiteY4" fmla="*/ 11674 h 178835"/>
              <a:gd name="connsiteX5" fmla="*/ 233439 w 264544"/>
              <a:gd name="connsiteY5" fmla="*/ 2793 h 178835"/>
              <a:gd name="connsiteX6" fmla="*/ 199831 w 264544"/>
              <a:gd name="connsiteY6" fmla="*/ 2793 h 178835"/>
              <a:gd name="connsiteX7" fmla="*/ 183153 w 264544"/>
              <a:gd name="connsiteY7" fmla="*/ 11674 h 178835"/>
              <a:gd name="connsiteX8" fmla="*/ 180317 w 264544"/>
              <a:gd name="connsiteY8" fmla="*/ 16344 h 178835"/>
              <a:gd name="connsiteX9" fmla="*/ 175064 w 264544"/>
              <a:gd name="connsiteY9" fmla="*/ 40778 h 178835"/>
              <a:gd name="connsiteX10" fmla="*/ 175064 w 264544"/>
              <a:gd name="connsiteY10" fmla="*/ 40778 h 178835"/>
              <a:gd name="connsiteX11" fmla="*/ 169601 w 264544"/>
              <a:gd name="connsiteY11" fmla="*/ 16344 h 178835"/>
              <a:gd name="connsiteX12" fmla="*/ 166724 w 264544"/>
              <a:gd name="connsiteY12" fmla="*/ 11674 h 178835"/>
              <a:gd name="connsiteX13" fmla="*/ 150046 w 264544"/>
              <a:gd name="connsiteY13" fmla="*/ 2793 h 178835"/>
              <a:gd name="connsiteX14" fmla="*/ 100010 w 264544"/>
              <a:gd name="connsiteY14" fmla="*/ 11674 h 178835"/>
              <a:gd name="connsiteX15" fmla="*/ 97175 w 264544"/>
              <a:gd name="connsiteY15" fmla="*/ 16344 h 178835"/>
              <a:gd name="connsiteX16" fmla="*/ 91671 w 264544"/>
              <a:gd name="connsiteY16" fmla="*/ 39986 h 178835"/>
              <a:gd name="connsiteX17" fmla="*/ 91671 w 264544"/>
              <a:gd name="connsiteY17" fmla="*/ 39986 h 178835"/>
              <a:gd name="connsiteX18" fmla="*/ 86250 w 264544"/>
              <a:gd name="connsiteY18" fmla="*/ 16344 h 178835"/>
              <a:gd name="connsiteX19" fmla="*/ 83331 w 264544"/>
              <a:gd name="connsiteY19" fmla="*/ 11674 h 178835"/>
              <a:gd name="connsiteX20" fmla="*/ 66653 w 264544"/>
              <a:gd name="connsiteY20" fmla="*/ 2793 h 178835"/>
              <a:gd name="connsiteX21" fmla="*/ 33045 w 264544"/>
              <a:gd name="connsiteY21" fmla="*/ 2793 h 178835"/>
              <a:gd name="connsiteX22" fmla="*/ 16367 w 264544"/>
              <a:gd name="connsiteY22" fmla="*/ 11674 h 178835"/>
              <a:gd name="connsiteX23" fmla="*/ 13531 w 264544"/>
              <a:gd name="connsiteY23" fmla="*/ 16344 h 178835"/>
              <a:gd name="connsiteX24" fmla="*/ 272 w 264544"/>
              <a:gd name="connsiteY24" fmla="*/ 76887 h 178835"/>
              <a:gd name="connsiteX25" fmla="*/ 6566 w 264544"/>
              <a:gd name="connsiteY25" fmla="*/ 87483 h 178835"/>
              <a:gd name="connsiteX26" fmla="*/ 6901 w 264544"/>
              <a:gd name="connsiteY26" fmla="*/ 87562 h 178835"/>
              <a:gd name="connsiteX27" fmla="*/ 8277 w 264544"/>
              <a:gd name="connsiteY27" fmla="*/ 87562 h 178835"/>
              <a:gd name="connsiteX28" fmla="*/ 16617 w 264544"/>
              <a:gd name="connsiteY28" fmla="*/ 81015 h 178835"/>
              <a:gd name="connsiteX29" fmla="*/ 29126 w 264544"/>
              <a:gd name="connsiteY29" fmla="*/ 25017 h 178835"/>
              <a:gd name="connsiteX30" fmla="*/ 29126 w 264544"/>
              <a:gd name="connsiteY30" fmla="*/ 25017 h 178835"/>
              <a:gd name="connsiteX31" fmla="*/ 29126 w 264544"/>
              <a:gd name="connsiteY31" fmla="*/ 54621 h 178835"/>
              <a:gd name="connsiteX32" fmla="*/ 16617 w 264544"/>
              <a:gd name="connsiteY32" fmla="*/ 116749 h 178835"/>
              <a:gd name="connsiteX33" fmla="*/ 29126 w 264544"/>
              <a:gd name="connsiteY33" fmla="*/ 116749 h 178835"/>
              <a:gd name="connsiteX34" fmla="*/ 29126 w 264544"/>
              <a:gd name="connsiteY34" fmla="*/ 178836 h 178835"/>
              <a:gd name="connsiteX35" fmla="*/ 45804 w 264544"/>
              <a:gd name="connsiteY35" fmla="*/ 162157 h 178835"/>
              <a:gd name="connsiteX36" fmla="*/ 45804 w 264544"/>
              <a:gd name="connsiteY36" fmla="*/ 116749 h 178835"/>
              <a:gd name="connsiteX37" fmla="*/ 54144 w 264544"/>
              <a:gd name="connsiteY37" fmla="*/ 116749 h 178835"/>
              <a:gd name="connsiteX38" fmla="*/ 54144 w 264544"/>
              <a:gd name="connsiteY38" fmla="*/ 153818 h 178835"/>
              <a:gd name="connsiteX39" fmla="*/ 70822 w 264544"/>
              <a:gd name="connsiteY39" fmla="*/ 137139 h 178835"/>
              <a:gd name="connsiteX40" fmla="*/ 70822 w 264544"/>
              <a:gd name="connsiteY40" fmla="*/ 116749 h 178835"/>
              <a:gd name="connsiteX41" fmla="*/ 83331 w 264544"/>
              <a:gd name="connsiteY41" fmla="*/ 116749 h 178835"/>
              <a:gd name="connsiteX42" fmla="*/ 70822 w 264544"/>
              <a:gd name="connsiteY42" fmla="*/ 54663 h 178835"/>
              <a:gd name="connsiteX43" fmla="*/ 70822 w 264544"/>
              <a:gd name="connsiteY43" fmla="*/ 25476 h 178835"/>
              <a:gd name="connsiteX44" fmla="*/ 70822 w 264544"/>
              <a:gd name="connsiteY44" fmla="*/ 25476 h 178835"/>
              <a:gd name="connsiteX45" fmla="*/ 83331 w 264544"/>
              <a:gd name="connsiteY45" fmla="*/ 79931 h 178835"/>
              <a:gd name="connsiteX46" fmla="*/ 91671 w 264544"/>
              <a:gd name="connsiteY46" fmla="*/ 87562 h 178835"/>
              <a:gd name="connsiteX47" fmla="*/ 91671 w 264544"/>
              <a:gd name="connsiteY47" fmla="*/ 87562 h 178835"/>
              <a:gd name="connsiteX48" fmla="*/ 99760 w 264544"/>
              <a:gd name="connsiteY48" fmla="*/ 81015 h 178835"/>
              <a:gd name="connsiteX49" fmla="*/ 100010 w 264544"/>
              <a:gd name="connsiteY49" fmla="*/ 79222 h 178835"/>
              <a:gd name="connsiteX50" fmla="*/ 112185 w 264544"/>
              <a:gd name="connsiteY50" fmla="*/ 25726 h 178835"/>
              <a:gd name="connsiteX51" fmla="*/ 112185 w 264544"/>
              <a:gd name="connsiteY51" fmla="*/ 25726 h 178835"/>
              <a:gd name="connsiteX52" fmla="*/ 112185 w 264544"/>
              <a:gd name="connsiteY52" fmla="*/ 95651 h 178835"/>
              <a:gd name="connsiteX53" fmla="*/ 121400 w 264544"/>
              <a:gd name="connsiteY53" fmla="*/ 86394 h 178835"/>
              <a:gd name="connsiteX54" fmla="*/ 144988 w 264544"/>
              <a:gd name="connsiteY54" fmla="*/ 86381 h 178835"/>
              <a:gd name="connsiteX55" fmla="*/ 145000 w 264544"/>
              <a:gd name="connsiteY55" fmla="*/ 86394 h 178835"/>
              <a:gd name="connsiteX56" fmla="*/ 154215 w 264544"/>
              <a:gd name="connsiteY56" fmla="*/ 95276 h 178835"/>
              <a:gd name="connsiteX57" fmla="*/ 154215 w 264544"/>
              <a:gd name="connsiteY57" fmla="*/ 25767 h 178835"/>
              <a:gd name="connsiteX58" fmla="*/ 154215 w 264544"/>
              <a:gd name="connsiteY58" fmla="*/ 25767 h 178835"/>
              <a:gd name="connsiteX59" fmla="*/ 166724 w 264544"/>
              <a:gd name="connsiteY59" fmla="*/ 81057 h 178835"/>
              <a:gd name="connsiteX60" fmla="*/ 175064 w 264544"/>
              <a:gd name="connsiteY60" fmla="*/ 87562 h 178835"/>
              <a:gd name="connsiteX61" fmla="*/ 175064 w 264544"/>
              <a:gd name="connsiteY61" fmla="*/ 87562 h 178835"/>
              <a:gd name="connsiteX62" fmla="*/ 183195 w 264544"/>
              <a:gd name="connsiteY62" fmla="*/ 81015 h 178835"/>
              <a:gd name="connsiteX63" fmla="*/ 195703 w 264544"/>
              <a:gd name="connsiteY63" fmla="*/ 25726 h 178835"/>
              <a:gd name="connsiteX64" fmla="*/ 195703 w 264544"/>
              <a:gd name="connsiteY64" fmla="*/ 25726 h 178835"/>
              <a:gd name="connsiteX65" fmla="*/ 195703 w 264544"/>
              <a:gd name="connsiteY65" fmla="*/ 137056 h 178835"/>
              <a:gd name="connsiteX66" fmla="*/ 195703 w 264544"/>
              <a:gd name="connsiteY66" fmla="*/ 137056 h 178835"/>
              <a:gd name="connsiteX67" fmla="*/ 212382 w 264544"/>
              <a:gd name="connsiteY67" fmla="*/ 120377 h 178835"/>
              <a:gd name="connsiteX68" fmla="*/ 212382 w 264544"/>
              <a:gd name="connsiteY68" fmla="*/ 91731 h 178835"/>
              <a:gd name="connsiteX69" fmla="*/ 220721 w 264544"/>
              <a:gd name="connsiteY69" fmla="*/ 91731 h 178835"/>
              <a:gd name="connsiteX70" fmla="*/ 220721 w 264544"/>
              <a:gd name="connsiteY70" fmla="*/ 112204 h 178835"/>
              <a:gd name="connsiteX71" fmla="*/ 237400 w 264544"/>
              <a:gd name="connsiteY71" fmla="*/ 95526 h 178835"/>
              <a:gd name="connsiteX72" fmla="*/ 237400 w 264544"/>
              <a:gd name="connsiteY72" fmla="*/ 25767 h 178835"/>
              <a:gd name="connsiteX73" fmla="*/ 237400 w 264544"/>
              <a:gd name="connsiteY73" fmla="*/ 25767 h 178835"/>
              <a:gd name="connsiteX74" fmla="*/ 250534 w 264544"/>
              <a:gd name="connsiteY74" fmla="*/ 82225 h 17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4544" h="178835">
                <a:moveTo>
                  <a:pt x="250826" y="82183"/>
                </a:moveTo>
                <a:lnTo>
                  <a:pt x="254996" y="78013"/>
                </a:lnTo>
                <a:lnTo>
                  <a:pt x="264545" y="68465"/>
                </a:lnTo>
                <a:lnTo>
                  <a:pt x="252953" y="16344"/>
                </a:lnTo>
                <a:cubicBezTo>
                  <a:pt x="252598" y="14498"/>
                  <a:pt x="251592" y="12840"/>
                  <a:pt x="250118" y="11674"/>
                </a:cubicBezTo>
                <a:cubicBezTo>
                  <a:pt x="245124" y="7755"/>
                  <a:pt x="239477" y="4749"/>
                  <a:pt x="233439" y="2793"/>
                </a:cubicBezTo>
                <a:cubicBezTo>
                  <a:pt x="222546" y="-931"/>
                  <a:pt x="210725" y="-931"/>
                  <a:pt x="199831" y="2793"/>
                </a:cubicBezTo>
                <a:cubicBezTo>
                  <a:pt x="193795" y="4754"/>
                  <a:pt x="188149" y="7760"/>
                  <a:pt x="183153" y="11674"/>
                </a:cubicBezTo>
                <a:cubicBezTo>
                  <a:pt x="181710" y="12868"/>
                  <a:pt x="180711" y="14513"/>
                  <a:pt x="180317" y="16344"/>
                </a:cubicBezTo>
                <a:lnTo>
                  <a:pt x="175064" y="40778"/>
                </a:lnTo>
                <a:lnTo>
                  <a:pt x="175064" y="40778"/>
                </a:lnTo>
                <a:lnTo>
                  <a:pt x="169601" y="16344"/>
                </a:lnTo>
                <a:cubicBezTo>
                  <a:pt x="169219" y="14499"/>
                  <a:pt x="168201" y="12846"/>
                  <a:pt x="166724" y="11674"/>
                </a:cubicBezTo>
                <a:cubicBezTo>
                  <a:pt x="161730" y="7755"/>
                  <a:pt x="156084" y="4749"/>
                  <a:pt x="150046" y="2793"/>
                </a:cubicBezTo>
                <a:cubicBezTo>
                  <a:pt x="132927" y="-2733"/>
                  <a:pt x="114182" y="594"/>
                  <a:pt x="100010" y="11674"/>
                </a:cubicBezTo>
                <a:cubicBezTo>
                  <a:pt x="98567" y="12868"/>
                  <a:pt x="97569" y="14513"/>
                  <a:pt x="97175" y="16344"/>
                </a:cubicBezTo>
                <a:lnTo>
                  <a:pt x="91671" y="39986"/>
                </a:lnTo>
                <a:cubicBezTo>
                  <a:pt x="91671" y="39986"/>
                  <a:pt x="91671" y="39986"/>
                  <a:pt x="91671" y="39986"/>
                </a:cubicBezTo>
                <a:lnTo>
                  <a:pt x="86250" y="16344"/>
                </a:lnTo>
                <a:cubicBezTo>
                  <a:pt x="85834" y="14502"/>
                  <a:pt x="84805" y="12855"/>
                  <a:pt x="83331" y="11674"/>
                </a:cubicBezTo>
                <a:cubicBezTo>
                  <a:pt x="78335" y="7760"/>
                  <a:pt x="72689" y="4754"/>
                  <a:pt x="66653" y="2793"/>
                </a:cubicBezTo>
                <a:cubicBezTo>
                  <a:pt x="55759" y="-931"/>
                  <a:pt x="43938" y="-931"/>
                  <a:pt x="33045" y="2793"/>
                </a:cubicBezTo>
                <a:cubicBezTo>
                  <a:pt x="27012" y="4762"/>
                  <a:pt x="21368" y="7768"/>
                  <a:pt x="16367" y="11674"/>
                </a:cubicBezTo>
                <a:cubicBezTo>
                  <a:pt x="14924" y="12868"/>
                  <a:pt x="13925" y="14513"/>
                  <a:pt x="13531" y="16344"/>
                </a:cubicBezTo>
                <a:lnTo>
                  <a:pt x="272" y="76887"/>
                </a:lnTo>
                <a:cubicBezTo>
                  <a:pt x="-916" y="81552"/>
                  <a:pt x="1902" y="86295"/>
                  <a:pt x="6566" y="87483"/>
                </a:cubicBezTo>
                <a:cubicBezTo>
                  <a:pt x="6677" y="87512"/>
                  <a:pt x="6789" y="87538"/>
                  <a:pt x="6901" y="87562"/>
                </a:cubicBezTo>
                <a:cubicBezTo>
                  <a:pt x="7359" y="87603"/>
                  <a:pt x="7820" y="87603"/>
                  <a:pt x="8277" y="87562"/>
                </a:cubicBezTo>
                <a:cubicBezTo>
                  <a:pt x="12265" y="87655"/>
                  <a:pt x="15760" y="84911"/>
                  <a:pt x="16617" y="81015"/>
                </a:cubicBezTo>
                <a:lnTo>
                  <a:pt x="29126" y="25017"/>
                </a:lnTo>
                <a:lnTo>
                  <a:pt x="29126" y="25017"/>
                </a:lnTo>
                <a:lnTo>
                  <a:pt x="29126" y="54621"/>
                </a:lnTo>
                <a:lnTo>
                  <a:pt x="16617" y="116749"/>
                </a:lnTo>
                <a:lnTo>
                  <a:pt x="29126" y="116749"/>
                </a:lnTo>
                <a:lnTo>
                  <a:pt x="29126" y="178836"/>
                </a:lnTo>
                <a:lnTo>
                  <a:pt x="45804" y="162157"/>
                </a:lnTo>
                <a:lnTo>
                  <a:pt x="45804" y="116749"/>
                </a:lnTo>
                <a:lnTo>
                  <a:pt x="54144" y="116749"/>
                </a:lnTo>
                <a:lnTo>
                  <a:pt x="54144" y="153818"/>
                </a:lnTo>
                <a:lnTo>
                  <a:pt x="70822" y="137139"/>
                </a:lnTo>
                <a:lnTo>
                  <a:pt x="70822" y="116749"/>
                </a:lnTo>
                <a:lnTo>
                  <a:pt x="83331" y="116749"/>
                </a:lnTo>
                <a:lnTo>
                  <a:pt x="70822" y="54663"/>
                </a:lnTo>
                <a:lnTo>
                  <a:pt x="70822" y="25476"/>
                </a:lnTo>
                <a:lnTo>
                  <a:pt x="70822" y="25476"/>
                </a:lnTo>
                <a:lnTo>
                  <a:pt x="83331" y="79931"/>
                </a:lnTo>
                <a:cubicBezTo>
                  <a:pt x="83700" y="84258"/>
                  <a:pt x="87328" y="87578"/>
                  <a:pt x="91671" y="87562"/>
                </a:cubicBezTo>
                <a:lnTo>
                  <a:pt x="91671" y="87562"/>
                </a:lnTo>
                <a:cubicBezTo>
                  <a:pt x="95565" y="87536"/>
                  <a:pt x="98922" y="84819"/>
                  <a:pt x="99760" y="81015"/>
                </a:cubicBezTo>
                <a:lnTo>
                  <a:pt x="100010" y="79222"/>
                </a:lnTo>
                <a:lnTo>
                  <a:pt x="112185" y="25726"/>
                </a:lnTo>
                <a:cubicBezTo>
                  <a:pt x="112185" y="25726"/>
                  <a:pt x="112185" y="25726"/>
                  <a:pt x="112185" y="25726"/>
                </a:cubicBezTo>
                <a:lnTo>
                  <a:pt x="112185" y="95651"/>
                </a:lnTo>
                <a:lnTo>
                  <a:pt x="121400" y="86394"/>
                </a:lnTo>
                <a:cubicBezTo>
                  <a:pt x="127910" y="79877"/>
                  <a:pt x="138470" y="79871"/>
                  <a:pt x="144988" y="86381"/>
                </a:cubicBezTo>
                <a:cubicBezTo>
                  <a:pt x="144992" y="86385"/>
                  <a:pt x="144996" y="86390"/>
                  <a:pt x="145000" y="86394"/>
                </a:cubicBezTo>
                <a:lnTo>
                  <a:pt x="154215" y="95276"/>
                </a:lnTo>
                <a:lnTo>
                  <a:pt x="154215" y="25767"/>
                </a:lnTo>
                <a:cubicBezTo>
                  <a:pt x="154215" y="25767"/>
                  <a:pt x="154215" y="25767"/>
                  <a:pt x="154215" y="25767"/>
                </a:cubicBezTo>
                <a:lnTo>
                  <a:pt x="166724" y="81057"/>
                </a:lnTo>
                <a:cubicBezTo>
                  <a:pt x="167598" y="84936"/>
                  <a:pt x="171089" y="87659"/>
                  <a:pt x="175064" y="87562"/>
                </a:cubicBezTo>
                <a:lnTo>
                  <a:pt x="175064" y="87562"/>
                </a:lnTo>
                <a:cubicBezTo>
                  <a:pt x="178974" y="87555"/>
                  <a:pt x="182354" y="84834"/>
                  <a:pt x="183195" y="81015"/>
                </a:cubicBezTo>
                <a:lnTo>
                  <a:pt x="195703" y="25726"/>
                </a:lnTo>
                <a:cubicBezTo>
                  <a:pt x="195703" y="25726"/>
                  <a:pt x="195703" y="25726"/>
                  <a:pt x="195703" y="25726"/>
                </a:cubicBezTo>
                <a:lnTo>
                  <a:pt x="195703" y="137056"/>
                </a:lnTo>
                <a:lnTo>
                  <a:pt x="195703" y="137056"/>
                </a:lnTo>
                <a:lnTo>
                  <a:pt x="212382" y="120377"/>
                </a:lnTo>
                <a:lnTo>
                  <a:pt x="212382" y="91731"/>
                </a:lnTo>
                <a:lnTo>
                  <a:pt x="220721" y="91731"/>
                </a:lnTo>
                <a:lnTo>
                  <a:pt x="220721" y="112204"/>
                </a:lnTo>
                <a:lnTo>
                  <a:pt x="237400" y="95526"/>
                </a:lnTo>
                <a:lnTo>
                  <a:pt x="237400" y="25767"/>
                </a:lnTo>
                <a:cubicBezTo>
                  <a:pt x="237400" y="25767"/>
                  <a:pt x="237400" y="25767"/>
                  <a:pt x="237400" y="25767"/>
                </a:cubicBezTo>
                <a:lnTo>
                  <a:pt x="250534" y="82225"/>
                </a:lnTo>
                <a:close/>
              </a:path>
            </a:pathLst>
          </a:custGeom>
          <a:solidFill>
            <a:srgbClr val="595959"/>
          </a:solidFill>
          <a:ln w="4167"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333B90B1-1ADD-46E4-A403-EEF8002465EA}"/>
              </a:ext>
            </a:extLst>
          </p:cNvPr>
          <p:cNvSpPr/>
          <p:nvPr/>
        </p:nvSpPr>
        <p:spPr>
          <a:xfrm>
            <a:off x="2481058" y="4315470"/>
            <a:ext cx="41696" cy="4169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solidFill>
            <a:srgbClr val="595959"/>
          </a:solidFill>
          <a:ln w="4167"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55395325-218C-40D5-B538-C6913CEBF820}"/>
              </a:ext>
            </a:extLst>
          </p:cNvPr>
          <p:cNvSpPr/>
          <p:nvPr/>
        </p:nvSpPr>
        <p:spPr>
          <a:xfrm>
            <a:off x="2397539" y="4315470"/>
            <a:ext cx="41696" cy="4169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solidFill>
            <a:srgbClr val="595959"/>
          </a:solidFill>
          <a:ln w="4167" cap="flat">
            <a:noFill/>
            <a:prstDash val="solid"/>
            <a:miter/>
          </a:ln>
        </p:spPr>
        <p:txBody>
          <a:bodyPr rtlCol="0" anchor="ctr"/>
          <a:lstStyle/>
          <a:p>
            <a:endParaRPr lang="zh-CN" altLang="en-US"/>
          </a:p>
        </p:txBody>
      </p:sp>
    </p:spTree>
    <p:extLst>
      <p:ext uri="{BB962C8B-B14F-4D97-AF65-F5344CB8AC3E}">
        <p14:creationId xmlns:p14="http://schemas.microsoft.com/office/powerpoint/2010/main" val="1078516138"/>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椭圆 25">
            <a:extLst>
              <a:ext uri="{FF2B5EF4-FFF2-40B4-BE49-F238E27FC236}">
                <a16:creationId xmlns:a16="http://schemas.microsoft.com/office/drawing/2014/main" id="{CE2CB26B-4774-49AD-A2A4-E918B63601FF}"/>
              </a:ext>
            </a:extLst>
          </p:cNvPr>
          <p:cNvSpPr/>
          <p:nvPr/>
        </p:nvSpPr>
        <p:spPr>
          <a:xfrm>
            <a:off x="3721193" y="1168957"/>
            <a:ext cx="4743847" cy="474384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22CC458C-5E49-49BE-853A-47B22322A822}"/>
              </a:ext>
            </a:extLst>
          </p:cNvPr>
          <p:cNvSpPr>
            <a:spLocks noGrp="1"/>
          </p:cNvSpPr>
          <p:nvPr>
            <p:ph type="body" sz="quarter" idx="10"/>
          </p:nvPr>
        </p:nvSpPr>
        <p:spPr/>
        <p:txBody>
          <a:bodyPr>
            <a:normAutofit lnSpcReduction="10000"/>
          </a:bodyPr>
          <a:lstStyle/>
          <a:p>
            <a:r>
              <a:rPr lang="zh-CN" altLang="en-US" dirty="0"/>
              <a:t>产品服务</a:t>
            </a:r>
          </a:p>
        </p:txBody>
      </p:sp>
      <p:sp>
        <p:nvSpPr>
          <p:cNvPr id="4" name="文本占位符 3">
            <a:extLst>
              <a:ext uri="{FF2B5EF4-FFF2-40B4-BE49-F238E27FC236}">
                <a16:creationId xmlns:a16="http://schemas.microsoft.com/office/drawing/2014/main" id="{4052B52C-E7C3-4BC5-ACFB-69FF01251AA0}"/>
              </a:ext>
            </a:extLst>
          </p:cNvPr>
          <p:cNvSpPr>
            <a:spLocks noGrp="1"/>
          </p:cNvSpPr>
          <p:nvPr>
            <p:ph type="body" sz="quarter" idx="11"/>
          </p:nvPr>
        </p:nvSpPr>
        <p:spPr/>
        <p:txBody>
          <a:bodyPr>
            <a:normAutofit lnSpcReduction="10000"/>
          </a:bodyPr>
          <a:lstStyle/>
          <a:p>
            <a:r>
              <a:rPr lang="en-US" altLang="zh-CN" dirty="0"/>
              <a:t>PRODUCT SERVICE</a:t>
            </a:r>
            <a:endParaRPr lang="zh-CN" altLang="en-US" dirty="0"/>
          </a:p>
        </p:txBody>
      </p:sp>
      <p:sp>
        <p:nvSpPr>
          <p:cNvPr id="5" name="文本占位符 4">
            <a:extLst>
              <a:ext uri="{FF2B5EF4-FFF2-40B4-BE49-F238E27FC236}">
                <a16:creationId xmlns:a16="http://schemas.microsoft.com/office/drawing/2014/main" id="{86192A6A-FB27-4460-B8DD-D8545204248A}"/>
              </a:ext>
            </a:extLst>
          </p:cNvPr>
          <p:cNvSpPr>
            <a:spLocks noGrp="1"/>
          </p:cNvSpPr>
          <p:nvPr>
            <p:ph type="body" sz="quarter" idx="12"/>
          </p:nvPr>
        </p:nvSpPr>
        <p:spPr/>
        <p:txBody>
          <a:bodyPr/>
          <a:lstStyle/>
          <a:p>
            <a:r>
              <a:rPr lang="en-US" altLang="zh-CN" dirty="0"/>
              <a:t>02</a:t>
            </a:r>
            <a:endParaRPr lang="zh-CN" altLang="en-US" dirty="0"/>
          </a:p>
        </p:txBody>
      </p:sp>
      <p:sp>
        <p:nvSpPr>
          <p:cNvPr id="7" name="椭圆 6">
            <a:extLst>
              <a:ext uri="{FF2B5EF4-FFF2-40B4-BE49-F238E27FC236}">
                <a16:creationId xmlns:a16="http://schemas.microsoft.com/office/drawing/2014/main" id="{4B2D557D-AF9D-4E91-9540-D9FE7497E0DE}"/>
              </a:ext>
            </a:extLst>
          </p:cNvPr>
          <p:cNvSpPr/>
          <p:nvPr/>
        </p:nvSpPr>
        <p:spPr>
          <a:xfrm>
            <a:off x="4150098" y="1597862"/>
            <a:ext cx="3886036" cy="3886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DE879932-FD0D-45B1-B2CA-EDCB748BE709}"/>
              </a:ext>
            </a:extLst>
          </p:cNvPr>
          <p:cNvSpPr txBox="1"/>
          <p:nvPr/>
        </p:nvSpPr>
        <p:spPr>
          <a:xfrm>
            <a:off x="695325" y="1568519"/>
            <a:ext cx="1211870" cy="276999"/>
          </a:xfrm>
          <a:prstGeom prst="rect">
            <a:avLst/>
          </a:prstGeom>
          <a:noFill/>
        </p:spPr>
        <p:txBody>
          <a:bodyPr wrap="none" lIns="0" tIns="0" rIns="0" bIns="0" rtlCol="0">
            <a:spAutoFit/>
          </a:bodyPr>
          <a:lstStyle/>
          <a:p>
            <a:pPr marL="285750" indent="-285750">
              <a:buFont typeface="Wingdings" panose="05000000000000000000" pitchFamily="2" charset="2"/>
              <a:buChar char="n"/>
            </a:pPr>
            <a:r>
              <a:rPr lang="zh-CN" altLang="en-US" b="1" dirty="0">
                <a:solidFill>
                  <a:schemeClr val="tx1">
                    <a:lumMod val="85000"/>
                    <a:lumOff val="15000"/>
                  </a:schemeClr>
                </a:solidFill>
              </a:rPr>
              <a:t>贷款业务</a:t>
            </a:r>
          </a:p>
        </p:txBody>
      </p:sp>
      <p:sp>
        <p:nvSpPr>
          <p:cNvPr id="9" name="矩形 8">
            <a:extLst>
              <a:ext uri="{FF2B5EF4-FFF2-40B4-BE49-F238E27FC236}">
                <a16:creationId xmlns:a16="http://schemas.microsoft.com/office/drawing/2014/main" id="{82E829EF-3D41-470E-9F94-1B2034DBDBBA}"/>
              </a:ext>
            </a:extLst>
          </p:cNvPr>
          <p:cNvSpPr/>
          <p:nvPr/>
        </p:nvSpPr>
        <p:spPr>
          <a:xfrm>
            <a:off x="695325" y="1866343"/>
            <a:ext cx="2932670" cy="1376724"/>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贷款业务方面从公司的角度来说分为两个部分：自有资金放贷和中介给公司组建的贷款团队贷款。公司将组建团队，专门对接银行、小贷公司和民间放贷，为客户提供贷款全程服务。</a:t>
            </a:r>
          </a:p>
        </p:txBody>
      </p:sp>
      <p:sp>
        <p:nvSpPr>
          <p:cNvPr id="10" name="文本框 9">
            <a:extLst>
              <a:ext uri="{FF2B5EF4-FFF2-40B4-BE49-F238E27FC236}">
                <a16:creationId xmlns:a16="http://schemas.microsoft.com/office/drawing/2014/main" id="{3E540606-A261-4ACB-815F-F7E60F80AD1A}"/>
              </a:ext>
            </a:extLst>
          </p:cNvPr>
          <p:cNvSpPr txBox="1"/>
          <p:nvPr/>
        </p:nvSpPr>
        <p:spPr>
          <a:xfrm>
            <a:off x="695325" y="4369272"/>
            <a:ext cx="1442703" cy="276999"/>
          </a:xfrm>
          <a:prstGeom prst="rect">
            <a:avLst/>
          </a:prstGeom>
          <a:noFill/>
        </p:spPr>
        <p:txBody>
          <a:bodyPr wrap="none" lIns="0" tIns="0" rIns="0" bIns="0" rtlCol="0">
            <a:spAutoFit/>
          </a:bodyPr>
          <a:lstStyle/>
          <a:p>
            <a:pPr marL="285750" indent="-285750">
              <a:buFont typeface="Wingdings" panose="05000000000000000000" pitchFamily="2" charset="2"/>
              <a:buChar char="n"/>
            </a:pPr>
            <a:r>
              <a:rPr lang="zh-CN" altLang="en-US" b="1" dirty="0">
                <a:solidFill>
                  <a:schemeClr val="tx1">
                    <a:lumMod val="85000"/>
                    <a:lumOff val="15000"/>
                  </a:schemeClr>
                </a:solidFill>
              </a:rPr>
              <a:t>信用卡业务</a:t>
            </a:r>
          </a:p>
        </p:txBody>
      </p:sp>
      <p:sp>
        <p:nvSpPr>
          <p:cNvPr id="11" name="矩形 10">
            <a:extLst>
              <a:ext uri="{FF2B5EF4-FFF2-40B4-BE49-F238E27FC236}">
                <a16:creationId xmlns:a16="http://schemas.microsoft.com/office/drawing/2014/main" id="{BE72B4D0-4028-4928-A0E1-D6184CCC9167}"/>
              </a:ext>
            </a:extLst>
          </p:cNvPr>
          <p:cNvSpPr/>
          <p:nvPr/>
        </p:nvSpPr>
        <p:spPr>
          <a:xfrm>
            <a:off x="695325" y="4667096"/>
            <a:ext cx="2932670" cy="1376724"/>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分为已经拥有信用卡和没有信用卡两类。无信用卡可以向公司提出信用卡办理的请求，公司通知银行人员免费上门办理，有信用卡可咨询获得信用卡提额技术的具体方案。</a:t>
            </a:r>
          </a:p>
        </p:txBody>
      </p:sp>
      <p:sp>
        <p:nvSpPr>
          <p:cNvPr id="12" name="文本框 11">
            <a:extLst>
              <a:ext uri="{FF2B5EF4-FFF2-40B4-BE49-F238E27FC236}">
                <a16:creationId xmlns:a16="http://schemas.microsoft.com/office/drawing/2014/main" id="{EC84AD79-FAEA-4A1E-8296-B7DCAEA2FC44}"/>
              </a:ext>
            </a:extLst>
          </p:cNvPr>
          <p:cNvSpPr txBox="1"/>
          <p:nvPr/>
        </p:nvSpPr>
        <p:spPr>
          <a:xfrm>
            <a:off x="9836927" y="1568519"/>
            <a:ext cx="1659750" cy="276999"/>
          </a:xfrm>
          <a:prstGeom prst="rect">
            <a:avLst/>
          </a:prstGeom>
          <a:noFill/>
        </p:spPr>
        <p:txBody>
          <a:bodyPr wrap="none" lIns="0" tIns="0" rIns="0" bIns="0" rtlCol="0">
            <a:spAutoFit/>
          </a:bodyPr>
          <a:lstStyle/>
          <a:p>
            <a:pPr marL="285750" indent="-285750" algn="r">
              <a:buFont typeface="Wingdings" panose="05000000000000000000" pitchFamily="2" charset="2"/>
              <a:buChar char="n"/>
            </a:pPr>
            <a:r>
              <a:rPr lang="zh-CN" altLang="en-US" b="1" dirty="0">
                <a:solidFill>
                  <a:schemeClr val="tx1">
                    <a:lumMod val="85000"/>
                    <a:lumOff val="15000"/>
                  </a:schemeClr>
                </a:solidFill>
              </a:rPr>
              <a:t>投资理财业务</a:t>
            </a:r>
          </a:p>
        </p:txBody>
      </p:sp>
      <p:sp>
        <p:nvSpPr>
          <p:cNvPr id="13" name="矩形 12">
            <a:extLst>
              <a:ext uri="{FF2B5EF4-FFF2-40B4-BE49-F238E27FC236}">
                <a16:creationId xmlns:a16="http://schemas.microsoft.com/office/drawing/2014/main" id="{681C66BA-F951-4BD7-A603-F027A4AFBD7D}"/>
              </a:ext>
            </a:extLst>
          </p:cNvPr>
          <p:cNvSpPr/>
          <p:nvPr/>
        </p:nvSpPr>
        <p:spPr>
          <a:xfrm>
            <a:off x="8564007" y="1866343"/>
            <a:ext cx="2932670" cy="1376724"/>
          </a:xfrm>
          <a:prstGeom prst="rect">
            <a:avLst/>
          </a:prstGeom>
        </p:spPr>
        <p:txBody>
          <a:bodyPr wrap="square" lIns="0" tIns="0" rIns="0" bIns="0">
            <a:spAutoFit/>
          </a:bodyPr>
          <a:lstStyle/>
          <a:p>
            <a:pPr algn="r">
              <a:lnSpc>
                <a:spcPct val="130000"/>
              </a:lnSpc>
            </a:pPr>
            <a:r>
              <a:rPr lang="zh-CN" altLang="en-US" sz="1400" dirty="0">
                <a:solidFill>
                  <a:schemeClr val="tx1">
                    <a:lumMod val="65000"/>
                    <a:lumOff val="35000"/>
                  </a:schemeClr>
                </a:solidFill>
              </a:rPr>
              <a:t>投资理财业务方面的主要面向中低端客户。在网站上提供一个理财平台为需要投资理财的客户会员提供咨询服务，然后将会员客户交给投资理财的公司处理。</a:t>
            </a:r>
          </a:p>
        </p:txBody>
      </p:sp>
      <p:sp>
        <p:nvSpPr>
          <p:cNvPr id="14" name="文本框 13">
            <a:extLst>
              <a:ext uri="{FF2B5EF4-FFF2-40B4-BE49-F238E27FC236}">
                <a16:creationId xmlns:a16="http://schemas.microsoft.com/office/drawing/2014/main" id="{484D2B75-F70A-4588-BB22-6D94F38B5413}"/>
              </a:ext>
            </a:extLst>
          </p:cNvPr>
          <p:cNvSpPr txBox="1"/>
          <p:nvPr/>
        </p:nvSpPr>
        <p:spPr>
          <a:xfrm>
            <a:off x="10284807" y="4369272"/>
            <a:ext cx="1211870" cy="276999"/>
          </a:xfrm>
          <a:prstGeom prst="rect">
            <a:avLst/>
          </a:prstGeom>
          <a:noFill/>
        </p:spPr>
        <p:txBody>
          <a:bodyPr wrap="none" lIns="0" tIns="0" rIns="0" bIns="0" rtlCol="0">
            <a:spAutoFit/>
          </a:bodyPr>
          <a:lstStyle/>
          <a:p>
            <a:pPr marL="285750" indent="-285750" algn="r">
              <a:buFont typeface="Wingdings" panose="05000000000000000000" pitchFamily="2" charset="2"/>
              <a:buChar char="n"/>
            </a:pPr>
            <a:r>
              <a:rPr lang="zh-CN" altLang="en-US" b="1" dirty="0">
                <a:solidFill>
                  <a:schemeClr val="tx1">
                    <a:lumMod val="85000"/>
                    <a:lumOff val="15000"/>
                  </a:schemeClr>
                </a:solidFill>
              </a:rPr>
              <a:t>论坛服务</a:t>
            </a:r>
          </a:p>
        </p:txBody>
      </p:sp>
      <p:sp>
        <p:nvSpPr>
          <p:cNvPr id="15" name="矩形 14">
            <a:extLst>
              <a:ext uri="{FF2B5EF4-FFF2-40B4-BE49-F238E27FC236}">
                <a16:creationId xmlns:a16="http://schemas.microsoft.com/office/drawing/2014/main" id="{FB598AF6-7008-4865-A1F6-946FDB98EAC4}"/>
              </a:ext>
            </a:extLst>
          </p:cNvPr>
          <p:cNvSpPr/>
          <p:nvPr/>
        </p:nvSpPr>
        <p:spPr>
          <a:xfrm>
            <a:off x="8564007" y="4667096"/>
            <a:ext cx="2932670" cy="1376724"/>
          </a:xfrm>
          <a:prstGeom prst="rect">
            <a:avLst/>
          </a:prstGeom>
        </p:spPr>
        <p:txBody>
          <a:bodyPr wrap="square" lIns="0" tIns="0" rIns="0" bIns="0">
            <a:spAutoFit/>
          </a:bodyPr>
          <a:lstStyle/>
          <a:p>
            <a:pPr algn="r">
              <a:lnSpc>
                <a:spcPct val="130000"/>
              </a:lnSpc>
            </a:pPr>
            <a:r>
              <a:rPr lang="zh-CN" altLang="en-US" sz="1400" dirty="0">
                <a:solidFill>
                  <a:schemeClr val="tx1">
                    <a:lumMod val="65000"/>
                    <a:lumOff val="35000"/>
                  </a:schemeClr>
                </a:solidFill>
              </a:rPr>
              <a:t>由</a:t>
            </a:r>
            <a:r>
              <a:rPr lang="ja-JP" altLang="en-US" sz="1400" dirty="0">
                <a:solidFill>
                  <a:schemeClr val="tx1">
                    <a:lumMod val="65000"/>
                    <a:lumOff val="35000"/>
                  </a:schemeClr>
                </a:solidFill>
              </a:rPr>
              <a:t>公司各方面的专业人オ进行不同论坛内容的管理，在会员提出相关专业问题的时候提供专业的建议和意见，另外在论坛上公司人员可以发布一些最近比较优质的投资理财产品</a:t>
            </a:r>
            <a:r>
              <a:rPr lang="zh-CN" altLang="en-US" sz="1400" dirty="0">
                <a:solidFill>
                  <a:schemeClr val="tx1">
                    <a:lumMod val="65000"/>
                    <a:lumOff val="35000"/>
                  </a:schemeClr>
                </a:solidFill>
              </a:rPr>
              <a:t>。</a:t>
            </a:r>
          </a:p>
        </p:txBody>
      </p:sp>
      <p:sp>
        <p:nvSpPr>
          <p:cNvPr id="17" name="椭圆 16">
            <a:extLst>
              <a:ext uri="{FF2B5EF4-FFF2-40B4-BE49-F238E27FC236}">
                <a16:creationId xmlns:a16="http://schemas.microsoft.com/office/drawing/2014/main" id="{FF9AC30A-DDC5-45CE-93FA-F421A35B83EB}"/>
              </a:ext>
            </a:extLst>
          </p:cNvPr>
          <p:cNvSpPr/>
          <p:nvPr/>
        </p:nvSpPr>
        <p:spPr>
          <a:xfrm>
            <a:off x="4135586" y="1663520"/>
            <a:ext cx="425540" cy="4255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04EAC8B1-B54D-4819-9206-4A4B38FDA0D7}"/>
              </a:ext>
            </a:extLst>
          </p:cNvPr>
          <p:cNvSpPr/>
          <p:nvPr/>
        </p:nvSpPr>
        <p:spPr>
          <a:xfrm>
            <a:off x="7600118" y="1663520"/>
            <a:ext cx="425540" cy="4255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CF5AB180-2ECF-468B-9112-C94D5DE58F8A}"/>
              </a:ext>
            </a:extLst>
          </p:cNvPr>
          <p:cNvSpPr/>
          <p:nvPr/>
        </p:nvSpPr>
        <p:spPr>
          <a:xfrm>
            <a:off x="4135586" y="4789880"/>
            <a:ext cx="425540" cy="4255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D32BE73F-6D76-4F3E-B1B2-4D3324ADF37E}"/>
              </a:ext>
            </a:extLst>
          </p:cNvPr>
          <p:cNvSpPr/>
          <p:nvPr/>
        </p:nvSpPr>
        <p:spPr>
          <a:xfrm>
            <a:off x="7600118" y="4789880"/>
            <a:ext cx="425540" cy="4255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图片包含 建筑, 桌子, 水, 火车&#10;&#10;描述已自动生成">
            <a:extLst>
              <a:ext uri="{FF2B5EF4-FFF2-40B4-BE49-F238E27FC236}">
                <a16:creationId xmlns:a16="http://schemas.microsoft.com/office/drawing/2014/main" id="{91C9B7C6-9A7C-4DB0-ADD3-F75203CFDE41}"/>
              </a:ext>
            </a:extLst>
          </p:cNvPr>
          <p:cNvPicPr>
            <a:picLocks noChangeAspect="1"/>
          </p:cNvPicPr>
          <p:nvPr/>
        </p:nvPicPr>
        <p:blipFill>
          <a:blip r:embed="rId2">
            <a:extLst>
              <a:ext uri="{28A0092B-C50C-407E-A947-70E740481C1C}">
                <a14:useLocalDpi xmlns:a14="http://schemas.microsoft.com/office/drawing/2010/main" val="0"/>
              </a:ext>
            </a:extLst>
          </a:blip>
          <a:srcRect l="31796" b="2566"/>
          <a:stretch>
            <a:fillRect/>
          </a:stretch>
        </p:blipFill>
        <p:spPr>
          <a:xfrm>
            <a:off x="4551424" y="1999188"/>
            <a:ext cx="3083384" cy="3083384"/>
          </a:xfrm>
          <a:custGeom>
            <a:avLst/>
            <a:gdLst>
              <a:gd name="connsiteX0" fmla="*/ 1631563 w 3263126"/>
              <a:gd name="connsiteY0" fmla="*/ 0 h 3263126"/>
              <a:gd name="connsiteX1" fmla="*/ 3263126 w 3263126"/>
              <a:gd name="connsiteY1" fmla="*/ 1631563 h 3263126"/>
              <a:gd name="connsiteX2" fmla="*/ 1631563 w 3263126"/>
              <a:gd name="connsiteY2" fmla="*/ 3263126 h 3263126"/>
              <a:gd name="connsiteX3" fmla="*/ 0 w 3263126"/>
              <a:gd name="connsiteY3" fmla="*/ 1631563 h 3263126"/>
              <a:gd name="connsiteX4" fmla="*/ 1631563 w 3263126"/>
              <a:gd name="connsiteY4" fmla="*/ 0 h 326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126" h="3263126">
                <a:moveTo>
                  <a:pt x="1631563" y="0"/>
                </a:moveTo>
                <a:cubicBezTo>
                  <a:pt x="2532650" y="0"/>
                  <a:pt x="3263126" y="730476"/>
                  <a:pt x="3263126" y="1631563"/>
                </a:cubicBezTo>
                <a:cubicBezTo>
                  <a:pt x="3263126" y="2532650"/>
                  <a:pt x="2532650" y="3263126"/>
                  <a:pt x="1631563" y="3263126"/>
                </a:cubicBezTo>
                <a:cubicBezTo>
                  <a:pt x="730476" y="3263126"/>
                  <a:pt x="0" y="2532650"/>
                  <a:pt x="0" y="1631563"/>
                </a:cubicBezTo>
                <a:cubicBezTo>
                  <a:pt x="0" y="730476"/>
                  <a:pt x="730476" y="0"/>
                  <a:pt x="1631563" y="0"/>
                </a:cubicBezTo>
                <a:close/>
              </a:path>
            </a:pathLst>
          </a:custGeom>
        </p:spPr>
      </p:pic>
      <p:sp>
        <p:nvSpPr>
          <p:cNvPr id="2" name="图形 27" descr="监视器">
            <a:extLst>
              <a:ext uri="{FF2B5EF4-FFF2-40B4-BE49-F238E27FC236}">
                <a16:creationId xmlns:a16="http://schemas.microsoft.com/office/drawing/2014/main" id="{2283383D-3A38-4E0C-BC74-D53A0673F78E}"/>
              </a:ext>
            </a:extLst>
          </p:cNvPr>
          <p:cNvSpPr/>
          <p:nvPr/>
        </p:nvSpPr>
        <p:spPr>
          <a:xfrm>
            <a:off x="4228824" y="4922568"/>
            <a:ext cx="239062" cy="203203"/>
          </a:xfrm>
          <a:custGeom>
            <a:avLst/>
            <a:gdLst>
              <a:gd name="connsiteX0" fmla="*/ 221133 w 239062"/>
              <a:gd name="connsiteY0" fmla="*/ 149414 h 203203"/>
              <a:gd name="connsiteX1" fmla="*/ 17930 w 239062"/>
              <a:gd name="connsiteY1" fmla="*/ 149414 h 203203"/>
              <a:gd name="connsiteX2" fmla="*/ 17930 w 239062"/>
              <a:gd name="connsiteY2" fmla="*/ 17930 h 203203"/>
              <a:gd name="connsiteX3" fmla="*/ 221133 w 239062"/>
              <a:gd name="connsiteY3" fmla="*/ 17930 h 203203"/>
              <a:gd name="connsiteX4" fmla="*/ 221133 w 239062"/>
              <a:gd name="connsiteY4" fmla="*/ 149414 h 203203"/>
              <a:gd name="connsiteX5" fmla="*/ 227109 w 239062"/>
              <a:gd name="connsiteY5" fmla="*/ 0 h 203203"/>
              <a:gd name="connsiteX6" fmla="*/ 11953 w 239062"/>
              <a:gd name="connsiteY6" fmla="*/ 0 h 203203"/>
              <a:gd name="connsiteX7" fmla="*/ 0 w 239062"/>
              <a:gd name="connsiteY7" fmla="*/ 11953 h 203203"/>
              <a:gd name="connsiteX8" fmla="*/ 0 w 239062"/>
              <a:gd name="connsiteY8" fmla="*/ 155391 h 203203"/>
              <a:gd name="connsiteX9" fmla="*/ 11953 w 239062"/>
              <a:gd name="connsiteY9" fmla="*/ 167344 h 203203"/>
              <a:gd name="connsiteX10" fmla="*/ 95625 w 239062"/>
              <a:gd name="connsiteY10" fmla="*/ 167344 h 203203"/>
              <a:gd name="connsiteX11" fmla="*/ 95625 w 239062"/>
              <a:gd name="connsiteY11" fmla="*/ 185273 h 203203"/>
              <a:gd name="connsiteX12" fmla="*/ 65742 w 239062"/>
              <a:gd name="connsiteY12" fmla="*/ 185273 h 203203"/>
              <a:gd name="connsiteX13" fmla="*/ 65742 w 239062"/>
              <a:gd name="connsiteY13" fmla="*/ 203203 h 203203"/>
              <a:gd name="connsiteX14" fmla="*/ 173320 w 239062"/>
              <a:gd name="connsiteY14" fmla="*/ 203203 h 203203"/>
              <a:gd name="connsiteX15" fmla="*/ 173320 w 239062"/>
              <a:gd name="connsiteY15" fmla="*/ 185273 h 203203"/>
              <a:gd name="connsiteX16" fmla="*/ 143438 w 239062"/>
              <a:gd name="connsiteY16" fmla="*/ 185273 h 203203"/>
              <a:gd name="connsiteX17" fmla="*/ 143438 w 239062"/>
              <a:gd name="connsiteY17" fmla="*/ 167344 h 203203"/>
              <a:gd name="connsiteX18" fmla="*/ 227109 w 239062"/>
              <a:gd name="connsiteY18" fmla="*/ 167344 h 203203"/>
              <a:gd name="connsiteX19" fmla="*/ 239063 w 239062"/>
              <a:gd name="connsiteY19" fmla="*/ 155391 h 203203"/>
              <a:gd name="connsiteX20" fmla="*/ 239063 w 239062"/>
              <a:gd name="connsiteY20" fmla="*/ 11953 h 203203"/>
              <a:gd name="connsiteX21" fmla="*/ 227109 w 239062"/>
              <a:gd name="connsiteY21" fmla="*/ 0 h 20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9062" h="203203">
                <a:moveTo>
                  <a:pt x="221133" y="149414"/>
                </a:moveTo>
                <a:lnTo>
                  <a:pt x="17930" y="149414"/>
                </a:lnTo>
                <a:lnTo>
                  <a:pt x="17930" y="17930"/>
                </a:lnTo>
                <a:lnTo>
                  <a:pt x="221133" y="17930"/>
                </a:lnTo>
                <a:lnTo>
                  <a:pt x="221133" y="149414"/>
                </a:lnTo>
                <a:close/>
                <a:moveTo>
                  <a:pt x="227109" y="0"/>
                </a:moveTo>
                <a:lnTo>
                  <a:pt x="11953" y="0"/>
                </a:lnTo>
                <a:cubicBezTo>
                  <a:pt x="5379" y="0"/>
                  <a:pt x="0" y="5379"/>
                  <a:pt x="0" y="11953"/>
                </a:cubicBezTo>
                <a:lnTo>
                  <a:pt x="0" y="155391"/>
                </a:lnTo>
                <a:cubicBezTo>
                  <a:pt x="0" y="161965"/>
                  <a:pt x="5379" y="167344"/>
                  <a:pt x="11953" y="167344"/>
                </a:cubicBezTo>
                <a:lnTo>
                  <a:pt x="95625" y="167344"/>
                </a:lnTo>
                <a:lnTo>
                  <a:pt x="95625" y="185273"/>
                </a:lnTo>
                <a:lnTo>
                  <a:pt x="65742" y="185273"/>
                </a:lnTo>
                <a:lnTo>
                  <a:pt x="65742" y="203203"/>
                </a:lnTo>
                <a:lnTo>
                  <a:pt x="173320" y="203203"/>
                </a:lnTo>
                <a:lnTo>
                  <a:pt x="173320" y="185273"/>
                </a:lnTo>
                <a:lnTo>
                  <a:pt x="143438" y="185273"/>
                </a:lnTo>
                <a:lnTo>
                  <a:pt x="143438" y="167344"/>
                </a:lnTo>
                <a:lnTo>
                  <a:pt x="227109" y="167344"/>
                </a:lnTo>
                <a:cubicBezTo>
                  <a:pt x="233684" y="167344"/>
                  <a:pt x="239063" y="161965"/>
                  <a:pt x="239063" y="155391"/>
                </a:cubicBezTo>
                <a:lnTo>
                  <a:pt x="239063" y="11953"/>
                </a:lnTo>
                <a:cubicBezTo>
                  <a:pt x="239063" y="5379"/>
                  <a:pt x="233684" y="0"/>
                  <a:pt x="227109" y="0"/>
                </a:cubicBezTo>
                <a:close/>
              </a:path>
            </a:pathLst>
          </a:custGeom>
          <a:solidFill>
            <a:srgbClr val="000000"/>
          </a:solidFill>
          <a:ln w="2977" cap="flat">
            <a:noFill/>
            <a:prstDash val="solid"/>
            <a:miter/>
          </a:ln>
        </p:spPr>
        <p:txBody>
          <a:bodyPr rtlCol="0" anchor="ctr"/>
          <a:lstStyle/>
          <a:p>
            <a:endParaRPr lang="zh-CN" altLang="en-US"/>
          </a:p>
        </p:txBody>
      </p:sp>
      <p:sp>
        <p:nvSpPr>
          <p:cNvPr id="6" name="图形 29" descr="智能手机">
            <a:extLst>
              <a:ext uri="{FF2B5EF4-FFF2-40B4-BE49-F238E27FC236}">
                <a16:creationId xmlns:a16="http://schemas.microsoft.com/office/drawing/2014/main" id="{D9B85DBC-D5AD-4AA9-8A4A-29890F3EFB68}"/>
              </a:ext>
            </a:extLst>
          </p:cNvPr>
          <p:cNvSpPr/>
          <p:nvPr/>
        </p:nvSpPr>
        <p:spPr>
          <a:xfrm>
            <a:off x="7748422" y="1758101"/>
            <a:ext cx="128932" cy="236376"/>
          </a:xfrm>
          <a:custGeom>
            <a:avLst/>
            <a:gdLst>
              <a:gd name="connsiteX0" fmla="*/ 112816 w 128932"/>
              <a:gd name="connsiteY0" fmla="*/ 204143 h 236376"/>
              <a:gd name="connsiteX1" fmla="*/ 16117 w 128932"/>
              <a:gd name="connsiteY1" fmla="*/ 204143 h 236376"/>
              <a:gd name="connsiteX2" fmla="*/ 16117 w 128932"/>
              <a:gd name="connsiteY2" fmla="*/ 32233 h 236376"/>
              <a:gd name="connsiteX3" fmla="*/ 112816 w 128932"/>
              <a:gd name="connsiteY3" fmla="*/ 32233 h 236376"/>
              <a:gd name="connsiteX4" fmla="*/ 112816 w 128932"/>
              <a:gd name="connsiteY4" fmla="*/ 204143 h 236376"/>
              <a:gd name="connsiteX5" fmla="*/ 53722 w 128932"/>
              <a:gd name="connsiteY5" fmla="*/ 10744 h 236376"/>
              <a:gd name="connsiteX6" fmla="*/ 75211 w 128932"/>
              <a:gd name="connsiteY6" fmla="*/ 10744 h 236376"/>
              <a:gd name="connsiteX7" fmla="*/ 80583 w 128932"/>
              <a:gd name="connsiteY7" fmla="*/ 16117 h 236376"/>
              <a:gd name="connsiteX8" fmla="*/ 75211 w 128932"/>
              <a:gd name="connsiteY8" fmla="*/ 21489 h 236376"/>
              <a:gd name="connsiteX9" fmla="*/ 53722 w 128932"/>
              <a:gd name="connsiteY9" fmla="*/ 21489 h 236376"/>
              <a:gd name="connsiteX10" fmla="*/ 48350 w 128932"/>
              <a:gd name="connsiteY10" fmla="*/ 16117 h 236376"/>
              <a:gd name="connsiteX11" fmla="*/ 53722 w 128932"/>
              <a:gd name="connsiteY11" fmla="*/ 10744 h 236376"/>
              <a:gd name="connsiteX12" fmla="*/ 123560 w 128932"/>
              <a:gd name="connsiteY12" fmla="*/ 0 h 236376"/>
              <a:gd name="connsiteX13" fmla="*/ 5372 w 128932"/>
              <a:gd name="connsiteY13" fmla="*/ 0 h 236376"/>
              <a:gd name="connsiteX14" fmla="*/ 0 w 128932"/>
              <a:gd name="connsiteY14" fmla="*/ 5372 h 236376"/>
              <a:gd name="connsiteX15" fmla="*/ 0 w 128932"/>
              <a:gd name="connsiteY15" fmla="*/ 231004 h 236376"/>
              <a:gd name="connsiteX16" fmla="*/ 5372 w 128932"/>
              <a:gd name="connsiteY16" fmla="*/ 236376 h 236376"/>
              <a:gd name="connsiteX17" fmla="*/ 123560 w 128932"/>
              <a:gd name="connsiteY17" fmla="*/ 236376 h 236376"/>
              <a:gd name="connsiteX18" fmla="*/ 128933 w 128932"/>
              <a:gd name="connsiteY18" fmla="*/ 231004 h 236376"/>
              <a:gd name="connsiteX19" fmla="*/ 128933 w 128932"/>
              <a:gd name="connsiteY19" fmla="*/ 5372 h 236376"/>
              <a:gd name="connsiteX20" fmla="*/ 123560 w 128932"/>
              <a:gd name="connsiteY20" fmla="*/ 0 h 23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932" h="236376">
                <a:moveTo>
                  <a:pt x="112816" y="204143"/>
                </a:moveTo>
                <a:lnTo>
                  <a:pt x="16117" y="204143"/>
                </a:lnTo>
                <a:lnTo>
                  <a:pt x="16117" y="32233"/>
                </a:lnTo>
                <a:lnTo>
                  <a:pt x="112816" y="32233"/>
                </a:lnTo>
                <a:lnTo>
                  <a:pt x="112816" y="204143"/>
                </a:lnTo>
                <a:close/>
                <a:moveTo>
                  <a:pt x="53722" y="10744"/>
                </a:moveTo>
                <a:lnTo>
                  <a:pt x="75211" y="10744"/>
                </a:lnTo>
                <a:cubicBezTo>
                  <a:pt x="78165" y="10744"/>
                  <a:pt x="80583" y="13162"/>
                  <a:pt x="80583" y="16117"/>
                </a:cubicBezTo>
                <a:cubicBezTo>
                  <a:pt x="80583" y="19071"/>
                  <a:pt x="78165" y="21489"/>
                  <a:pt x="75211" y="21489"/>
                </a:cubicBezTo>
                <a:lnTo>
                  <a:pt x="53722" y="21489"/>
                </a:lnTo>
                <a:cubicBezTo>
                  <a:pt x="50767" y="21489"/>
                  <a:pt x="48350" y="19071"/>
                  <a:pt x="48350" y="16117"/>
                </a:cubicBezTo>
                <a:cubicBezTo>
                  <a:pt x="48350" y="13162"/>
                  <a:pt x="50767" y="10744"/>
                  <a:pt x="53722" y="10744"/>
                </a:cubicBezTo>
                <a:close/>
                <a:moveTo>
                  <a:pt x="123560" y="0"/>
                </a:moveTo>
                <a:lnTo>
                  <a:pt x="5372" y="0"/>
                </a:lnTo>
                <a:cubicBezTo>
                  <a:pt x="2417" y="0"/>
                  <a:pt x="0" y="2417"/>
                  <a:pt x="0" y="5372"/>
                </a:cubicBezTo>
                <a:lnTo>
                  <a:pt x="0" y="231004"/>
                </a:lnTo>
                <a:cubicBezTo>
                  <a:pt x="0" y="233959"/>
                  <a:pt x="2417" y="236376"/>
                  <a:pt x="5372" y="236376"/>
                </a:cubicBezTo>
                <a:lnTo>
                  <a:pt x="123560" y="236376"/>
                </a:lnTo>
                <a:cubicBezTo>
                  <a:pt x="126515" y="236376"/>
                  <a:pt x="128933" y="233959"/>
                  <a:pt x="128933" y="231004"/>
                </a:cubicBezTo>
                <a:lnTo>
                  <a:pt x="128933" y="5372"/>
                </a:lnTo>
                <a:cubicBezTo>
                  <a:pt x="128933" y="2417"/>
                  <a:pt x="126515" y="0"/>
                  <a:pt x="123560" y="0"/>
                </a:cubicBezTo>
                <a:close/>
              </a:path>
            </a:pathLst>
          </a:custGeom>
          <a:solidFill>
            <a:srgbClr val="000000"/>
          </a:solidFill>
          <a:ln w="2679" cap="flat">
            <a:noFill/>
            <a:prstDash val="solid"/>
            <a:miter/>
          </a:ln>
        </p:spPr>
        <p:txBody>
          <a:bodyPr rtlCol="0" anchor="ctr"/>
          <a:lstStyle/>
          <a:p>
            <a:endParaRPr lang="zh-CN" altLang="en-US"/>
          </a:p>
        </p:txBody>
      </p:sp>
      <p:sp>
        <p:nvSpPr>
          <p:cNvPr id="16" name="图形 31" descr="银行">
            <a:extLst>
              <a:ext uri="{FF2B5EF4-FFF2-40B4-BE49-F238E27FC236}">
                <a16:creationId xmlns:a16="http://schemas.microsoft.com/office/drawing/2014/main" id="{320E2E3B-10EF-4579-8087-80D3F6D44915}"/>
              </a:ext>
            </a:extLst>
          </p:cNvPr>
          <p:cNvSpPr/>
          <p:nvPr/>
        </p:nvSpPr>
        <p:spPr>
          <a:xfrm>
            <a:off x="4238361" y="1762138"/>
            <a:ext cx="219986" cy="208408"/>
          </a:xfrm>
          <a:custGeom>
            <a:avLst/>
            <a:gdLst>
              <a:gd name="connsiteX0" fmla="*/ 199725 w 219986"/>
              <a:gd name="connsiteY0" fmla="*/ 182357 h 208408"/>
              <a:gd name="connsiteX1" fmla="*/ 199725 w 219986"/>
              <a:gd name="connsiteY1" fmla="*/ 176568 h 208408"/>
              <a:gd name="connsiteX2" fmla="*/ 188147 w 219986"/>
              <a:gd name="connsiteY2" fmla="*/ 176568 h 208408"/>
              <a:gd name="connsiteX3" fmla="*/ 188147 w 219986"/>
              <a:gd name="connsiteY3" fmla="*/ 78153 h 208408"/>
              <a:gd name="connsiteX4" fmla="*/ 199725 w 219986"/>
              <a:gd name="connsiteY4" fmla="*/ 78153 h 208408"/>
              <a:gd name="connsiteX5" fmla="*/ 199725 w 219986"/>
              <a:gd name="connsiteY5" fmla="*/ 72364 h 208408"/>
              <a:gd name="connsiteX6" fmla="*/ 208409 w 219986"/>
              <a:gd name="connsiteY6" fmla="*/ 72364 h 208408"/>
              <a:gd name="connsiteX7" fmla="*/ 208409 w 219986"/>
              <a:gd name="connsiteY7" fmla="*/ 54997 h 208408"/>
              <a:gd name="connsiteX8" fmla="*/ 199725 w 219986"/>
              <a:gd name="connsiteY8" fmla="*/ 54997 h 208408"/>
              <a:gd name="connsiteX9" fmla="*/ 109993 w 219986"/>
              <a:gd name="connsiteY9" fmla="*/ 0 h 208408"/>
              <a:gd name="connsiteX10" fmla="*/ 20262 w 219986"/>
              <a:gd name="connsiteY10" fmla="*/ 54997 h 208408"/>
              <a:gd name="connsiteX11" fmla="*/ 11578 w 219986"/>
              <a:gd name="connsiteY11" fmla="*/ 54997 h 208408"/>
              <a:gd name="connsiteX12" fmla="*/ 11578 w 219986"/>
              <a:gd name="connsiteY12" fmla="*/ 72364 h 208408"/>
              <a:gd name="connsiteX13" fmla="*/ 20262 w 219986"/>
              <a:gd name="connsiteY13" fmla="*/ 72364 h 208408"/>
              <a:gd name="connsiteX14" fmla="*/ 20262 w 219986"/>
              <a:gd name="connsiteY14" fmla="*/ 78153 h 208408"/>
              <a:gd name="connsiteX15" fmla="*/ 31840 w 219986"/>
              <a:gd name="connsiteY15" fmla="*/ 78153 h 208408"/>
              <a:gd name="connsiteX16" fmla="*/ 31840 w 219986"/>
              <a:gd name="connsiteY16" fmla="*/ 176568 h 208408"/>
              <a:gd name="connsiteX17" fmla="*/ 20262 w 219986"/>
              <a:gd name="connsiteY17" fmla="*/ 176568 h 208408"/>
              <a:gd name="connsiteX18" fmla="*/ 20262 w 219986"/>
              <a:gd name="connsiteY18" fmla="*/ 182357 h 208408"/>
              <a:gd name="connsiteX19" fmla="*/ 0 w 219986"/>
              <a:gd name="connsiteY19" fmla="*/ 196830 h 208408"/>
              <a:gd name="connsiteX20" fmla="*/ 0 w 219986"/>
              <a:gd name="connsiteY20" fmla="*/ 208409 h 208408"/>
              <a:gd name="connsiteX21" fmla="*/ 109993 w 219986"/>
              <a:gd name="connsiteY21" fmla="*/ 208409 h 208408"/>
              <a:gd name="connsiteX22" fmla="*/ 219987 w 219986"/>
              <a:gd name="connsiteY22" fmla="*/ 208409 h 208408"/>
              <a:gd name="connsiteX23" fmla="*/ 219987 w 219986"/>
              <a:gd name="connsiteY23" fmla="*/ 196830 h 208408"/>
              <a:gd name="connsiteX24" fmla="*/ 199725 w 219986"/>
              <a:gd name="connsiteY24" fmla="*/ 182357 h 208408"/>
              <a:gd name="connsiteX25" fmla="*/ 66575 w 219986"/>
              <a:gd name="connsiteY25" fmla="*/ 176568 h 208408"/>
              <a:gd name="connsiteX26" fmla="*/ 49208 w 219986"/>
              <a:gd name="connsiteY26" fmla="*/ 176568 h 208408"/>
              <a:gd name="connsiteX27" fmla="*/ 49208 w 219986"/>
              <a:gd name="connsiteY27" fmla="*/ 78153 h 208408"/>
              <a:gd name="connsiteX28" fmla="*/ 66575 w 219986"/>
              <a:gd name="connsiteY28" fmla="*/ 78153 h 208408"/>
              <a:gd name="connsiteX29" fmla="*/ 66575 w 219986"/>
              <a:gd name="connsiteY29" fmla="*/ 176568 h 208408"/>
              <a:gd name="connsiteX30" fmla="*/ 101310 w 219986"/>
              <a:gd name="connsiteY30" fmla="*/ 176568 h 208408"/>
              <a:gd name="connsiteX31" fmla="*/ 83942 w 219986"/>
              <a:gd name="connsiteY31" fmla="*/ 176568 h 208408"/>
              <a:gd name="connsiteX32" fmla="*/ 83942 w 219986"/>
              <a:gd name="connsiteY32" fmla="*/ 78153 h 208408"/>
              <a:gd name="connsiteX33" fmla="*/ 101310 w 219986"/>
              <a:gd name="connsiteY33" fmla="*/ 78153 h 208408"/>
              <a:gd name="connsiteX34" fmla="*/ 101310 w 219986"/>
              <a:gd name="connsiteY34" fmla="*/ 176568 h 208408"/>
              <a:gd name="connsiteX35" fmla="*/ 107099 w 219986"/>
              <a:gd name="connsiteY35" fmla="*/ 49208 h 208408"/>
              <a:gd name="connsiteX36" fmla="*/ 95521 w 219986"/>
              <a:gd name="connsiteY36" fmla="*/ 37629 h 208408"/>
              <a:gd name="connsiteX37" fmla="*/ 107099 w 219986"/>
              <a:gd name="connsiteY37" fmla="*/ 26051 h 208408"/>
              <a:gd name="connsiteX38" fmla="*/ 118677 w 219986"/>
              <a:gd name="connsiteY38" fmla="*/ 37629 h 208408"/>
              <a:gd name="connsiteX39" fmla="*/ 107099 w 219986"/>
              <a:gd name="connsiteY39" fmla="*/ 49208 h 208408"/>
              <a:gd name="connsiteX40" fmla="*/ 136044 w 219986"/>
              <a:gd name="connsiteY40" fmla="*/ 176568 h 208408"/>
              <a:gd name="connsiteX41" fmla="*/ 118677 w 219986"/>
              <a:gd name="connsiteY41" fmla="*/ 176568 h 208408"/>
              <a:gd name="connsiteX42" fmla="*/ 118677 w 219986"/>
              <a:gd name="connsiteY42" fmla="*/ 78153 h 208408"/>
              <a:gd name="connsiteX43" fmla="*/ 136044 w 219986"/>
              <a:gd name="connsiteY43" fmla="*/ 78153 h 208408"/>
              <a:gd name="connsiteX44" fmla="*/ 136044 w 219986"/>
              <a:gd name="connsiteY44" fmla="*/ 176568 h 208408"/>
              <a:gd name="connsiteX45" fmla="*/ 170779 w 219986"/>
              <a:gd name="connsiteY45" fmla="*/ 176568 h 208408"/>
              <a:gd name="connsiteX46" fmla="*/ 153412 w 219986"/>
              <a:gd name="connsiteY46" fmla="*/ 176568 h 208408"/>
              <a:gd name="connsiteX47" fmla="*/ 153412 w 219986"/>
              <a:gd name="connsiteY47" fmla="*/ 78153 h 208408"/>
              <a:gd name="connsiteX48" fmla="*/ 170779 w 219986"/>
              <a:gd name="connsiteY48" fmla="*/ 78153 h 208408"/>
              <a:gd name="connsiteX49" fmla="*/ 170779 w 219986"/>
              <a:gd name="connsiteY49" fmla="*/ 176568 h 20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9986" h="208408">
                <a:moveTo>
                  <a:pt x="199725" y="182357"/>
                </a:moveTo>
                <a:lnTo>
                  <a:pt x="199725" y="176568"/>
                </a:lnTo>
                <a:lnTo>
                  <a:pt x="188147" y="176568"/>
                </a:lnTo>
                <a:lnTo>
                  <a:pt x="188147" y="78153"/>
                </a:lnTo>
                <a:lnTo>
                  <a:pt x="199725" y="78153"/>
                </a:lnTo>
                <a:lnTo>
                  <a:pt x="199725" y="72364"/>
                </a:lnTo>
                <a:lnTo>
                  <a:pt x="208409" y="72364"/>
                </a:lnTo>
                <a:lnTo>
                  <a:pt x="208409" y="54997"/>
                </a:lnTo>
                <a:lnTo>
                  <a:pt x="199725" y="54997"/>
                </a:lnTo>
                <a:lnTo>
                  <a:pt x="109993" y="0"/>
                </a:lnTo>
                <a:lnTo>
                  <a:pt x="20262" y="54997"/>
                </a:lnTo>
                <a:lnTo>
                  <a:pt x="11578" y="54997"/>
                </a:lnTo>
                <a:lnTo>
                  <a:pt x="11578" y="72364"/>
                </a:lnTo>
                <a:lnTo>
                  <a:pt x="20262" y="72364"/>
                </a:lnTo>
                <a:lnTo>
                  <a:pt x="20262" y="78153"/>
                </a:lnTo>
                <a:lnTo>
                  <a:pt x="31840" y="78153"/>
                </a:lnTo>
                <a:lnTo>
                  <a:pt x="31840" y="176568"/>
                </a:lnTo>
                <a:lnTo>
                  <a:pt x="20262" y="176568"/>
                </a:lnTo>
                <a:lnTo>
                  <a:pt x="20262" y="182357"/>
                </a:lnTo>
                <a:lnTo>
                  <a:pt x="0" y="196830"/>
                </a:lnTo>
                <a:lnTo>
                  <a:pt x="0" y="208409"/>
                </a:lnTo>
                <a:lnTo>
                  <a:pt x="109993" y="208409"/>
                </a:lnTo>
                <a:lnTo>
                  <a:pt x="219987" y="208409"/>
                </a:lnTo>
                <a:lnTo>
                  <a:pt x="219987" y="196830"/>
                </a:lnTo>
                <a:lnTo>
                  <a:pt x="199725" y="182357"/>
                </a:lnTo>
                <a:close/>
                <a:moveTo>
                  <a:pt x="66575" y="176568"/>
                </a:moveTo>
                <a:lnTo>
                  <a:pt x="49208" y="176568"/>
                </a:lnTo>
                <a:lnTo>
                  <a:pt x="49208" y="78153"/>
                </a:lnTo>
                <a:lnTo>
                  <a:pt x="66575" y="78153"/>
                </a:lnTo>
                <a:lnTo>
                  <a:pt x="66575" y="176568"/>
                </a:lnTo>
                <a:close/>
                <a:moveTo>
                  <a:pt x="101310" y="176568"/>
                </a:moveTo>
                <a:lnTo>
                  <a:pt x="83942" y="176568"/>
                </a:lnTo>
                <a:lnTo>
                  <a:pt x="83942" y="78153"/>
                </a:lnTo>
                <a:lnTo>
                  <a:pt x="101310" y="78153"/>
                </a:lnTo>
                <a:lnTo>
                  <a:pt x="101310" y="176568"/>
                </a:lnTo>
                <a:close/>
                <a:moveTo>
                  <a:pt x="107099" y="49208"/>
                </a:moveTo>
                <a:cubicBezTo>
                  <a:pt x="100731" y="49208"/>
                  <a:pt x="95521" y="43997"/>
                  <a:pt x="95521" y="37629"/>
                </a:cubicBezTo>
                <a:cubicBezTo>
                  <a:pt x="95521" y="31261"/>
                  <a:pt x="100731" y="26051"/>
                  <a:pt x="107099" y="26051"/>
                </a:cubicBezTo>
                <a:cubicBezTo>
                  <a:pt x="113467" y="26051"/>
                  <a:pt x="118677" y="31261"/>
                  <a:pt x="118677" y="37629"/>
                </a:cubicBezTo>
                <a:cubicBezTo>
                  <a:pt x="118677" y="43997"/>
                  <a:pt x="113467" y="49208"/>
                  <a:pt x="107099" y="49208"/>
                </a:cubicBezTo>
                <a:close/>
                <a:moveTo>
                  <a:pt x="136044" y="176568"/>
                </a:moveTo>
                <a:lnTo>
                  <a:pt x="118677" y="176568"/>
                </a:lnTo>
                <a:lnTo>
                  <a:pt x="118677" y="78153"/>
                </a:lnTo>
                <a:lnTo>
                  <a:pt x="136044" y="78153"/>
                </a:lnTo>
                <a:lnTo>
                  <a:pt x="136044" y="176568"/>
                </a:lnTo>
                <a:close/>
                <a:moveTo>
                  <a:pt x="170779" y="176568"/>
                </a:moveTo>
                <a:lnTo>
                  <a:pt x="153412" y="176568"/>
                </a:lnTo>
                <a:lnTo>
                  <a:pt x="153412" y="78153"/>
                </a:lnTo>
                <a:lnTo>
                  <a:pt x="170779" y="78153"/>
                </a:lnTo>
                <a:lnTo>
                  <a:pt x="170779" y="176568"/>
                </a:lnTo>
                <a:close/>
              </a:path>
            </a:pathLst>
          </a:custGeom>
          <a:solidFill>
            <a:srgbClr val="000000"/>
          </a:solidFill>
          <a:ln w="2877"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26B0C6D2-2916-47E4-B27A-DF291D23AC06}"/>
              </a:ext>
            </a:extLst>
          </p:cNvPr>
          <p:cNvSpPr/>
          <p:nvPr/>
        </p:nvSpPr>
        <p:spPr>
          <a:xfrm>
            <a:off x="7685468" y="4986722"/>
            <a:ext cx="76452" cy="114678"/>
          </a:xfrm>
          <a:custGeom>
            <a:avLst/>
            <a:gdLst>
              <a:gd name="connsiteX0" fmla="*/ 19113 w 76452"/>
              <a:gd name="connsiteY0" fmla="*/ 70081 h 114678"/>
              <a:gd name="connsiteX1" fmla="*/ 31855 w 76452"/>
              <a:gd name="connsiteY1" fmla="*/ 70081 h 114678"/>
              <a:gd name="connsiteX2" fmla="*/ 31855 w 76452"/>
              <a:gd name="connsiteY2" fmla="*/ 82823 h 114678"/>
              <a:gd name="connsiteX3" fmla="*/ 19113 w 76452"/>
              <a:gd name="connsiteY3" fmla="*/ 82823 h 114678"/>
              <a:gd name="connsiteX4" fmla="*/ 19113 w 76452"/>
              <a:gd name="connsiteY4" fmla="*/ 70081 h 114678"/>
              <a:gd name="connsiteX5" fmla="*/ 19113 w 76452"/>
              <a:gd name="connsiteY5" fmla="*/ 44597 h 114678"/>
              <a:gd name="connsiteX6" fmla="*/ 31855 w 76452"/>
              <a:gd name="connsiteY6" fmla="*/ 44597 h 114678"/>
              <a:gd name="connsiteX7" fmla="*/ 31855 w 76452"/>
              <a:gd name="connsiteY7" fmla="*/ 57339 h 114678"/>
              <a:gd name="connsiteX8" fmla="*/ 19113 w 76452"/>
              <a:gd name="connsiteY8" fmla="*/ 57339 h 114678"/>
              <a:gd name="connsiteX9" fmla="*/ 19113 w 76452"/>
              <a:gd name="connsiteY9" fmla="*/ 44597 h 114678"/>
              <a:gd name="connsiteX10" fmla="*/ 19113 w 76452"/>
              <a:gd name="connsiteY10" fmla="*/ 19113 h 114678"/>
              <a:gd name="connsiteX11" fmla="*/ 31855 w 76452"/>
              <a:gd name="connsiteY11" fmla="*/ 19113 h 114678"/>
              <a:gd name="connsiteX12" fmla="*/ 31855 w 76452"/>
              <a:gd name="connsiteY12" fmla="*/ 31855 h 114678"/>
              <a:gd name="connsiteX13" fmla="*/ 19113 w 76452"/>
              <a:gd name="connsiteY13" fmla="*/ 31855 h 114678"/>
              <a:gd name="connsiteX14" fmla="*/ 19113 w 76452"/>
              <a:gd name="connsiteY14" fmla="*/ 19113 h 114678"/>
              <a:gd name="connsiteX15" fmla="*/ 44597 w 76452"/>
              <a:gd name="connsiteY15" fmla="*/ 70081 h 114678"/>
              <a:gd name="connsiteX16" fmla="*/ 57339 w 76452"/>
              <a:gd name="connsiteY16" fmla="*/ 70081 h 114678"/>
              <a:gd name="connsiteX17" fmla="*/ 57339 w 76452"/>
              <a:gd name="connsiteY17" fmla="*/ 82823 h 114678"/>
              <a:gd name="connsiteX18" fmla="*/ 44597 w 76452"/>
              <a:gd name="connsiteY18" fmla="*/ 82823 h 114678"/>
              <a:gd name="connsiteX19" fmla="*/ 44597 w 76452"/>
              <a:gd name="connsiteY19" fmla="*/ 70081 h 114678"/>
              <a:gd name="connsiteX20" fmla="*/ 44597 w 76452"/>
              <a:gd name="connsiteY20" fmla="*/ 44597 h 114678"/>
              <a:gd name="connsiteX21" fmla="*/ 57339 w 76452"/>
              <a:gd name="connsiteY21" fmla="*/ 44597 h 114678"/>
              <a:gd name="connsiteX22" fmla="*/ 57339 w 76452"/>
              <a:gd name="connsiteY22" fmla="*/ 57339 h 114678"/>
              <a:gd name="connsiteX23" fmla="*/ 44597 w 76452"/>
              <a:gd name="connsiteY23" fmla="*/ 57339 h 114678"/>
              <a:gd name="connsiteX24" fmla="*/ 44597 w 76452"/>
              <a:gd name="connsiteY24" fmla="*/ 44597 h 114678"/>
              <a:gd name="connsiteX25" fmla="*/ 44597 w 76452"/>
              <a:gd name="connsiteY25" fmla="*/ 19113 h 114678"/>
              <a:gd name="connsiteX26" fmla="*/ 57339 w 76452"/>
              <a:gd name="connsiteY26" fmla="*/ 19113 h 114678"/>
              <a:gd name="connsiteX27" fmla="*/ 57339 w 76452"/>
              <a:gd name="connsiteY27" fmla="*/ 31855 h 114678"/>
              <a:gd name="connsiteX28" fmla="*/ 44597 w 76452"/>
              <a:gd name="connsiteY28" fmla="*/ 31855 h 114678"/>
              <a:gd name="connsiteX29" fmla="*/ 44597 w 76452"/>
              <a:gd name="connsiteY29" fmla="*/ 19113 h 114678"/>
              <a:gd name="connsiteX30" fmla="*/ 0 w 76452"/>
              <a:gd name="connsiteY30" fmla="*/ 114678 h 114678"/>
              <a:gd name="connsiteX31" fmla="*/ 31855 w 76452"/>
              <a:gd name="connsiteY31" fmla="*/ 114678 h 114678"/>
              <a:gd name="connsiteX32" fmla="*/ 31855 w 76452"/>
              <a:gd name="connsiteY32" fmla="*/ 95565 h 114678"/>
              <a:gd name="connsiteX33" fmla="*/ 44597 w 76452"/>
              <a:gd name="connsiteY33" fmla="*/ 95565 h 114678"/>
              <a:gd name="connsiteX34" fmla="*/ 44597 w 76452"/>
              <a:gd name="connsiteY34" fmla="*/ 114678 h 114678"/>
              <a:gd name="connsiteX35" fmla="*/ 76452 w 76452"/>
              <a:gd name="connsiteY35" fmla="*/ 114678 h 114678"/>
              <a:gd name="connsiteX36" fmla="*/ 76452 w 76452"/>
              <a:gd name="connsiteY36" fmla="*/ 0 h 114678"/>
              <a:gd name="connsiteX37" fmla="*/ 0 w 76452"/>
              <a:gd name="connsiteY37" fmla="*/ 0 h 114678"/>
              <a:gd name="connsiteX38" fmla="*/ 0 w 76452"/>
              <a:gd name="connsiteY38" fmla="*/ 114678 h 11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6452" h="114678">
                <a:moveTo>
                  <a:pt x="19113" y="70081"/>
                </a:moveTo>
                <a:lnTo>
                  <a:pt x="31855" y="70081"/>
                </a:lnTo>
                <a:lnTo>
                  <a:pt x="31855" y="82823"/>
                </a:lnTo>
                <a:lnTo>
                  <a:pt x="19113" y="82823"/>
                </a:lnTo>
                <a:lnTo>
                  <a:pt x="19113" y="70081"/>
                </a:lnTo>
                <a:close/>
                <a:moveTo>
                  <a:pt x="19113" y="44597"/>
                </a:moveTo>
                <a:lnTo>
                  <a:pt x="31855" y="44597"/>
                </a:lnTo>
                <a:lnTo>
                  <a:pt x="31855" y="57339"/>
                </a:lnTo>
                <a:lnTo>
                  <a:pt x="19113" y="57339"/>
                </a:lnTo>
                <a:lnTo>
                  <a:pt x="19113" y="44597"/>
                </a:lnTo>
                <a:close/>
                <a:moveTo>
                  <a:pt x="19113" y="19113"/>
                </a:moveTo>
                <a:lnTo>
                  <a:pt x="31855" y="19113"/>
                </a:lnTo>
                <a:lnTo>
                  <a:pt x="31855" y="31855"/>
                </a:lnTo>
                <a:lnTo>
                  <a:pt x="19113" y="31855"/>
                </a:lnTo>
                <a:lnTo>
                  <a:pt x="19113" y="19113"/>
                </a:lnTo>
                <a:close/>
                <a:moveTo>
                  <a:pt x="44597" y="70081"/>
                </a:moveTo>
                <a:lnTo>
                  <a:pt x="57339" y="70081"/>
                </a:lnTo>
                <a:lnTo>
                  <a:pt x="57339" y="82823"/>
                </a:lnTo>
                <a:lnTo>
                  <a:pt x="44597" y="82823"/>
                </a:lnTo>
                <a:lnTo>
                  <a:pt x="44597" y="70081"/>
                </a:lnTo>
                <a:close/>
                <a:moveTo>
                  <a:pt x="44597" y="44597"/>
                </a:moveTo>
                <a:lnTo>
                  <a:pt x="57339" y="44597"/>
                </a:lnTo>
                <a:lnTo>
                  <a:pt x="57339" y="57339"/>
                </a:lnTo>
                <a:lnTo>
                  <a:pt x="44597" y="57339"/>
                </a:lnTo>
                <a:lnTo>
                  <a:pt x="44597" y="44597"/>
                </a:lnTo>
                <a:close/>
                <a:moveTo>
                  <a:pt x="44597" y="19113"/>
                </a:moveTo>
                <a:lnTo>
                  <a:pt x="57339" y="19113"/>
                </a:lnTo>
                <a:lnTo>
                  <a:pt x="57339" y="31855"/>
                </a:lnTo>
                <a:lnTo>
                  <a:pt x="44597" y="31855"/>
                </a:lnTo>
                <a:lnTo>
                  <a:pt x="44597" y="19113"/>
                </a:lnTo>
                <a:close/>
                <a:moveTo>
                  <a:pt x="0" y="114678"/>
                </a:moveTo>
                <a:lnTo>
                  <a:pt x="31855" y="114678"/>
                </a:lnTo>
                <a:lnTo>
                  <a:pt x="31855" y="95565"/>
                </a:lnTo>
                <a:lnTo>
                  <a:pt x="44597" y="95565"/>
                </a:lnTo>
                <a:lnTo>
                  <a:pt x="44597" y="114678"/>
                </a:lnTo>
                <a:lnTo>
                  <a:pt x="76452" y="114678"/>
                </a:lnTo>
                <a:lnTo>
                  <a:pt x="76452" y="0"/>
                </a:lnTo>
                <a:lnTo>
                  <a:pt x="0" y="0"/>
                </a:lnTo>
                <a:lnTo>
                  <a:pt x="0" y="114678"/>
                </a:lnTo>
                <a:close/>
              </a:path>
            </a:pathLst>
          </a:custGeom>
          <a:solidFill>
            <a:srgbClr val="000000"/>
          </a:solidFill>
          <a:ln w="3175"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D7F25D27-B759-438F-8EF0-849E86B24147}"/>
              </a:ext>
            </a:extLst>
          </p:cNvPr>
          <p:cNvSpPr/>
          <p:nvPr/>
        </p:nvSpPr>
        <p:spPr>
          <a:xfrm>
            <a:off x="7774662" y="5012206"/>
            <a:ext cx="76452" cy="89194"/>
          </a:xfrm>
          <a:custGeom>
            <a:avLst/>
            <a:gdLst>
              <a:gd name="connsiteX0" fmla="*/ 19113 w 76452"/>
              <a:gd name="connsiteY0" fmla="*/ 44597 h 89194"/>
              <a:gd name="connsiteX1" fmla="*/ 31855 w 76452"/>
              <a:gd name="connsiteY1" fmla="*/ 44597 h 89194"/>
              <a:gd name="connsiteX2" fmla="*/ 31855 w 76452"/>
              <a:gd name="connsiteY2" fmla="*/ 57339 h 89194"/>
              <a:gd name="connsiteX3" fmla="*/ 19113 w 76452"/>
              <a:gd name="connsiteY3" fmla="*/ 57339 h 89194"/>
              <a:gd name="connsiteX4" fmla="*/ 19113 w 76452"/>
              <a:gd name="connsiteY4" fmla="*/ 44597 h 89194"/>
              <a:gd name="connsiteX5" fmla="*/ 19113 w 76452"/>
              <a:gd name="connsiteY5" fmla="*/ 19113 h 89194"/>
              <a:gd name="connsiteX6" fmla="*/ 31855 w 76452"/>
              <a:gd name="connsiteY6" fmla="*/ 19113 h 89194"/>
              <a:gd name="connsiteX7" fmla="*/ 31855 w 76452"/>
              <a:gd name="connsiteY7" fmla="*/ 31855 h 89194"/>
              <a:gd name="connsiteX8" fmla="*/ 19113 w 76452"/>
              <a:gd name="connsiteY8" fmla="*/ 31855 h 89194"/>
              <a:gd name="connsiteX9" fmla="*/ 19113 w 76452"/>
              <a:gd name="connsiteY9" fmla="*/ 19113 h 89194"/>
              <a:gd name="connsiteX10" fmla="*/ 44597 w 76452"/>
              <a:gd name="connsiteY10" fmla="*/ 44597 h 89194"/>
              <a:gd name="connsiteX11" fmla="*/ 57339 w 76452"/>
              <a:gd name="connsiteY11" fmla="*/ 44597 h 89194"/>
              <a:gd name="connsiteX12" fmla="*/ 57339 w 76452"/>
              <a:gd name="connsiteY12" fmla="*/ 57339 h 89194"/>
              <a:gd name="connsiteX13" fmla="*/ 44597 w 76452"/>
              <a:gd name="connsiteY13" fmla="*/ 57339 h 89194"/>
              <a:gd name="connsiteX14" fmla="*/ 44597 w 76452"/>
              <a:gd name="connsiteY14" fmla="*/ 44597 h 89194"/>
              <a:gd name="connsiteX15" fmla="*/ 44597 w 76452"/>
              <a:gd name="connsiteY15" fmla="*/ 19113 h 89194"/>
              <a:gd name="connsiteX16" fmla="*/ 57339 w 76452"/>
              <a:gd name="connsiteY16" fmla="*/ 19113 h 89194"/>
              <a:gd name="connsiteX17" fmla="*/ 57339 w 76452"/>
              <a:gd name="connsiteY17" fmla="*/ 31855 h 89194"/>
              <a:gd name="connsiteX18" fmla="*/ 44597 w 76452"/>
              <a:gd name="connsiteY18" fmla="*/ 31855 h 89194"/>
              <a:gd name="connsiteX19" fmla="*/ 44597 w 76452"/>
              <a:gd name="connsiteY19" fmla="*/ 19113 h 89194"/>
              <a:gd name="connsiteX20" fmla="*/ 0 w 76452"/>
              <a:gd name="connsiteY20" fmla="*/ 89194 h 89194"/>
              <a:gd name="connsiteX21" fmla="*/ 31855 w 76452"/>
              <a:gd name="connsiteY21" fmla="*/ 89194 h 89194"/>
              <a:gd name="connsiteX22" fmla="*/ 31855 w 76452"/>
              <a:gd name="connsiteY22" fmla="*/ 70081 h 89194"/>
              <a:gd name="connsiteX23" fmla="*/ 44597 w 76452"/>
              <a:gd name="connsiteY23" fmla="*/ 70081 h 89194"/>
              <a:gd name="connsiteX24" fmla="*/ 44597 w 76452"/>
              <a:gd name="connsiteY24" fmla="*/ 89194 h 89194"/>
              <a:gd name="connsiteX25" fmla="*/ 76452 w 76452"/>
              <a:gd name="connsiteY25" fmla="*/ 89194 h 89194"/>
              <a:gd name="connsiteX26" fmla="*/ 76452 w 76452"/>
              <a:gd name="connsiteY26" fmla="*/ 0 h 89194"/>
              <a:gd name="connsiteX27" fmla="*/ 0 w 76452"/>
              <a:gd name="connsiteY27" fmla="*/ 0 h 89194"/>
              <a:gd name="connsiteX28" fmla="*/ 0 w 76452"/>
              <a:gd name="connsiteY28" fmla="*/ 89194 h 8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452" h="89194">
                <a:moveTo>
                  <a:pt x="19113" y="44597"/>
                </a:moveTo>
                <a:lnTo>
                  <a:pt x="31855" y="44597"/>
                </a:lnTo>
                <a:lnTo>
                  <a:pt x="31855" y="57339"/>
                </a:lnTo>
                <a:lnTo>
                  <a:pt x="19113" y="57339"/>
                </a:lnTo>
                <a:lnTo>
                  <a:pt x="19113" y="44597"/>
                </a:lnTo>
                <a:close/>
                <a:moveTo>
                  <a:pt x="19113" y="19113"/>
                </a:moveTo>
                <a:lnTo>
                  <a:pt x="31855" y="19113"/>
                </a:lnTo>
                <a:lnTo>
                  <a:pt x="31855" y="31855"/>
                </a:lnTo>
                <a:lnTo>
                  <a:pt x="19113" y="31855"/>
                </a:lnTo>
                <a:lnTo>
                  <a:pt x="19113" y="19113"/>
                </a:lnTo>
                <a:close/>
                <a:moveTo>
                  <a:pt x="44597" y="44597"/>
                </a:moveTo>
                <a:lnTo>
                  <a:pt x="57339" y="44597"/>
                </a:lnTo>
                <a:lnTo>
                  <a:pt x="57339" y="57339"/>
                </a:lnTo>
                <a:lnTo>
                  <a:pt x="44597" y="57339"/>
                </a:lnTo>
                <a:lnTo>
                  <a:pt x="44597" y="44597"/>
                </a:lnTo>
                <a:close/>
                <a:moveTo>
                  <a:pt x="44597" y="19113"/>
                </a:moveTo>
                <a:lnTo>
                  <a:pt x="57339" y="19113"/>
                </a:lnTo>
                <a:lnTo>
                  <a:pt x="57339" y="31855"/>
                </a:lnTo>
                <a:lnTo>
                  <a:pt x="44597" y="31855"/>
                </a:lnTo>
                <a:lnTo>
                  <a:pt x="44597" y="19113"/>
                </a:lnTo>
                <a:close/>
                <a:moveTo>
                  <a:pt x="0" y="89194"/>
                </a:moveTo>
                <a:lnTo>
                  <a:pt x="31855" y="89194"/>
                </a:lnTo>
                <a:lnTo>
                  <a:pt x="31855" y="70081"/>
                </a:lnTo>
                <a:lnTo>
                  <a:pt x="44597" y="70081"/>
                </a:lnTo>
                <a:lnTo>
                  <a:pt x="44597" y="89194"/>
                </a:lnTo>
                <a:lnTo>
                  <a:pt x="76452" y="89194"/>
                </a:lnTo>
                <a:lnTo>
                  <a:pt x="76452" y="0"/>
                </a:lnTo>
                <a:lnTo>
                  <a:pt x="0" y="0"/>
                </a:lnTo>
                <a:lnTo>
                  <a:pt x="0" y="89194"/>
                </a:lnTo>
                <a:close/>
              </a:path>
            </a:pathLst>
          </a:custGeom>
          <a:solidFill>
            <a:srgbClr val="000000"/>
          </a:solidFill>
          <a:ln w="3175"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62719862-8417-4373-A20D-EDBC4CB71529}"/>
              </a:ext>
            </a:extLst>
          </p:cNvPr>
          <p:cNvSpPr/>
          <p:nvPr/>
        </p:nvSpPr>
        <p:spPr>
          <a:xfrm>
            <a:off x="7863856" y="4910270"/>
            <a:ext cx="76452" cy="191130"/>
          </a:xfrm>
          <a:custGeom>
            <a:avLst/>
            <a:gdLst>
              <a:gd name="connsiteX0" fmla="*/ 57339 w 76452"/>
              <a:gd name="connsiteY0" fmla="*/ 35041 h 191130"/>
              <a:gd name="connsiteX1" fmla="*/ 44597 w 76452"/>
              <a:gd name="connsiteY1" fmla="*/ 35041 h 191130"/>
              <a:gd name="connsiteX2" fmla="*/ 44597 w 76452"/>
              <a:gd name="connsiteY2" fmla="*/ 22299 h 191130"/>
              <a:gd name="connsiteX3" fmla="*/ 57339 w 76452"/>
              <a:gd name="connsiteY3" fmla="*/ 22299 h 191130"/>
              <a:gd name="connsiteX4" fmla="*/ 57339 w 76452"/>
              <a:gd name="connsiteY4" fmla="*/ 35041 h 191130"/>
              <a:gd name="connsiteX5" fmla="*/ 57339 w 76452"/>
              <a:gd name="connsiteY5" fmla="*/ 57339 h 191130"/>
              <a:gd name="connsiteX6" fmla="*/ 44597 w 76452"/>
              <a:gd name="connsiteY6" fmla="*/ 57339 h 191130"/>
              <a:gd name="connsiteX7" fmla="*/ 44597 w 76452"/>
              <a:gd name="connsiteY7" fmla="*/ 44597 h 191130"/>
              <a:gd name="connsiteX8" fmla="*/ 57339 w 76452"/>
              <a:gd name="connsiteY8" fmla="*/ 44597 h 191130"/>
              <a:gd name="connsiteX9" fmla="*/ 57339 w 76452"/>
              <a:gd name="connsiteY9" fmla="*/ 57339 h 191130"/>
              <a:gd name="connsiteX10" fmla="*/ 57339 w 76452"/>
              <a:gd name="connsiteY10" fmla="*/ 82823 h 191130"/>
              <a:gd name="connsiteX11" fmla="*/ 44597 w 76452"/>
              <a:gd name="connsiteY11" fmla="*/ 82823 h 191130"/>
              <a:gd name="connsiteX12" fmla="*/ 44597 w 76452"/>
              <a:gd name="connsiteY12" fmla="*/ 70081 h 191130"/>
              <a:gd name="connsiteX13" fmla="*/ 57339 w 76452"/>
              <a:gd name="connsiteY13" fmla="*/ 70081 h 191130"/>
              <a:gd name="connsiteX14" fmla="*/ 57339 w 76452"/>
              <a:gd name="connsiteY14" fmla="*/ 82823 h 191130"/>
              <a:gd name="connsiteX15" fmla="*/ 57339 w 76452"/>
              <a:gd name="connsiteY15" fmla="*/ 108307 h 191130"/>
              <a:gd name="connsiteX16" fmla="*/ 44597 w 76452"/>
              <a:gd name="connsiteY16" fmla="*/ 108307 h 191130"/>
              <a:gd name="connsiteX17" fmla="*/ 44597 w 76452"/>
              <a:gd name="connsiteY17" fmla="*/ 95565 h 191130"/>
              <a:gd name="connsiteX18" fmla="*/ 57339 w 76452"/>
              <a:gd name="connsiteY18" fmla="*/ 95565 h 191130"/>
              <a:gd name="connsiteX19" fmla="*/ 57339 w 76452"/>
              <a:gd name="connsiteY19" fmla="*/ 108307 h 191130"/>
              <a:gd name="connsiteX20" fmla="*/ 57339 w 76452"/>
              <a:gd name="connsiteY20" fmla="*/ 133791 h 191130"/>
              <a:gd name="connsiteX21" fmla="*/ 44597 w 76452"/>
              <a:gd name="connsiteY21" fmla="*/ 133791 h 191130"/>
              <a:gd name="connsiteX22" fmla="*/ 44597 w 76452"/>
              <a:gd name="connsiteY22" fmla="*/ 121049 h 191130"/>
              <a:gd name="connsiteX23" fmla="*/ 57339 w 76452"/>
              <a:gd name="connsiteY23" fmla="*/ 121049 h 191130"/>
              <a:gd name="connsiteX24" fmla="*/ 57339 w 76452"/>
              <a:gd name="connsiteY24" fmla="*/ 133791 h 191130"/>
              <a:gd name="connsiteX25" fmla="*/ 57339 w 76452"/>
              <a:gd name="connsiteY25" fmla="*/ 159275 h 191130"/>
              <a:gd name="connsiteX26" fmla="*/ 44597 w 76452"/>
              <a:gd name="connsiteY26" fmla="*/ 159275 h 191130"/>
              <a:gd name="connsiteX27" fmla="*/ 44597 w 76452"/>
              <a:gd name="connsiteY27" fmla="*/ 146533 h 191130"/>
              <a:gd name="connsiteX28" fmla="*/ 57339 w 76452"/>
              <a:gd name="connsiteY28" fmla="*/ 146533 h 191130"/>
              <a:gd name="connsiteX29" fmla="*/ 57339 w 76452"/>
              <a:gd name="connsiteY29" fmla="*/ 159275 h 191130"/>
              <a:gd name="connsiteX30" fmla="*/ 31855 w 76452"/>
              <a:gd name="connsiteY30" fmla="*/ 35041 h 191130"/>
              <a:gd name="connsiteX31" fmla="*/ 19113 w 76452"/>
              <a:gd name="connsiteY31" fmla="*/ 35041 h 191130"/>
              <a:gd name="connsiteX32" fmla="*/ 19113 w 76452"/>
              <a:gd name="connsiteY32" fmla="*/ 22299 h 191130"/>
              <a:gd name="connsiteX33" fmla="*/ 31855 w 76452"/>
              <a:gd name="connsiteY33" fmla="*/ 22299 h 191130"/>
              <a:gd name="connsiteX34" fmla="*/ 31855 w 76452"/>
              <a:gd name="connsiteY34" fmla="*/ 35041 h 191130"/>
              <a:gd name="connsiteX35" fmla="*/ 31855 w 76452"/>
              <a:gd name="connsiteY35" fmla="*/ 57339 h 191130"/>
              <a:gd name="connsiteX36" fmla="*/ 19113 w 76452"/>
              <a:gd name="connsiteY36" fmla="*/ 57339 h 191130"/>
              <a:gd name="connsiteX37" fmla="*/ 19113 w 76452"/>
              <a:gd name="connsiteY37" fmla="*/ 44597 h 191130"/>
              <a:gd name="connsiteX38" fmla="*/ 31855 w 76452"/>
              <a:gd name="connsiteY38" fmla="*/ 44597 h 191130"/>
              <a:gd name="connsiteX39" fmla="*/ 31855 w 76452"/>
              <a:gd name="connsiteY39" fmla="*/ 57339 h 191130"/>
              <a:gd name="connsiteX40" fmla="*/ 31855 w 76452"/>
              <a:gd name="connsiteY40" fmla="*/ 82823 h 191130"/>
              <a:gd name="connsiteX41" fmla="*/ 19113 w 76452"/>
              <a:gd name="connsiteY41" fmla="*/ 82823 h 191130"/>
              <a:gd name="connsiteX42" fmla="*/ 19113 w 76452"/>
              <a:gd name="connsiteY42" fmla="*/ 70081 h 191130"/>
              <a:gd name="connsiteX43" fmla="*/ 31855 w 76452"/>
              <a:gd name="connsiteY43" fmla="*/ 70081 h 191130"/>
              <a:gd name="connsiteX44" fmla="*/ 31855 w 76452"/>
              <a:gd name="connsiteY44" fmla="*/ 82823 h 191130"/>
              <a:gd name="connsiteX45" fmla="*/ 31855 w 76452"/>
              <a:gd name="connsiteY45" fmla="*/ 108307 h 191130"/>
              <a:gd name="connsiteX46" fmla="*/ 19113 w 76452"/>
              <a:gd name="connsiteY46" fmla="*/ 108307 h 191130"/>
              <a:gd name="connsiteX47" fmla="*/ 19113 w 76452"/>
              <a:gd name="connsiteY47" fmla="*/ 95565 h 191130"/>
              <a:gd name="connsiteX48" fmla="*/ 31855 w 76452"/>
              <a:gd name="connsiteY48" fmla="*/ 95565 h 191130"/>
              <a:gd name="connsiteX49" fmla="*/ 31855 w 76452"/>
              <a:gd name="connsiteY49" fmla="*/ 108307 h 191130"/>
              <a:gd name="connsiteX50" fmla="*/ 31855 w 76452"/>
              <a:gd name="connsiteY50" fmla="*/ 133791 h 191130"/>
              <a:gd name="connsiteX51" fmla="*/ 19113 w 76452"/>
              <a:gd name="connsiteY51" fmla="*/ 133791 h 191130"/>
              <a:gd name="connsiteX52" fmla="*/ 19113 w 76452"/>
              <a:gd name="connsiteY52" fmla="*/ 121049 h 191130"/>
              <a:gd name="connsiteX53" fmla="*/ 31855 w 76452"/>
              <a:gd name="connsiteY53" fmla="*/ 121049 h 191130"/>
              <a:gd name="connsiteX54" fmla="*/ 31855 w 76452"/>
              <a:gd name="connsiteY54" fmla="*/ 133791 h 191130"/>
              <a:gd name="connsiteX55" fmla="*/ 31855 w 76452"/>
              <a:gd name="connsiteY55" fmla="*/ 159275 h 191130"/>
              <a:gd name="connsiteX56" fmla="*/ 19113 w 76452"/>
              <a:gd name="connsiteY56" fmla="*/ 159275 h 191130"/>
              <a:gd name="connsiteX57" fmla="*/ 19113 w 76452"/>
              <a:gd name="connsiteY57" fmla="*/ 146533 h 191130"/>
              <a:gd name="connsiteX58" fmla="*/ 31855 w 76452"/>
              <a:gd name="connsiteY58" fmla="*/ 146533 h 191130"/>
              <a:gd name="connsiteX59" fmla="*/ 31855 w 76452"/>
              <a:gd name="connsiteY59" fmla="*/ 159275 h 191130"/>
              <a:gd name="connsiteX60" fmla="*/ 0 w 76452"/>
              <a:gd name="connsiteY60" fmla="*/ 0 h 191130"/>
              <a:gd name="connsiteX61" fmla="*/ 0 w 76452"/>
              <a:gd name="connsiteY61" fmla="*/ 191130 h 191130"/>
              <a:gd name="connsiteX62" fmla="*/ 31855 w 76452"/>
              <a:gd name="connsiteY62" fmla="*/ 191130 h 191130"/>
              <a:gd name="connsiteX63" fmla="*/ 31855 w 76452"/>
              <a:gd name="connsiteY63" fmla="*/ 172017 h 191130"/>
              <a:gd name="connsiteX64" fmla="*/ 44597 w 76452"/>
              <a:gd name="connsiteY64" fmla="*/ 172017 h 191130"/>
              <a:gd name="connsiteX65" fmla="*/ 44597 w 76452"/>
              <a:gd name="connsiteY65" fmla="*/ 191130 h 191130"/>
              <a:gd name="connsiteX66" fmla="*/ 76452 w 76452"/>
              <a:gd name="connsiteY66" fmla="*/ 191130 h 191130"/>
              <a:gd name="connsiteX67" fmla="*/ 76452 w 76452"/>
              <a:gd name="connsiteY67" fmla="*/ 9557 h 191130"/>
              <a:gd name="connsiteX68" fmla="*/ 0 w 76452"/>
              <a:gd name="connsiteY68" fmla="*/ 0 h 19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6452" h="191130">
                <a:moveTo>
                  <a:pt x="57339" y="35041"/>
                </a:moveTo>
                <a:lnTo>
                  <a:pt x="44597" y="35041"/>
                </a:lnTo>
                <a:lnTo>
                  <a:pt x="44597" y="22299"/>
                </a:lnTo>
                <a:lnTo>
                  <a:pt x="57339" y="22299"/>
                </a:lnTo>
                <a:lnTo>
                  <a:pt x="57339" y="35041"/>
                </a:lnTo>
                <a:close/>
                <a:moveTo>
                  <a:pt x="57339" y="57339"/>
                </a:moveTo>
                <a:lnTo>
                  <a:pt x="44597" y="57339"/>
                </a:lnTo>
                <a:lnTo>
                  <a:pt x="44597" y="44597"/>
                </a:lnTo>
                <a:lnTo>
                  <a:pt x="57339" y="44597"/>
                </a:lnTo>
                <a:lnTo>
                  <a:pt x="57339" y="57339"/>
                </a:lnTo>
                <a:close/>
                <a:moveTo>
                  <a:pt x="57339" y="82823"/>
                </a:moveTo>
                <a:lnTo>
                  <a:pt x="44597" y="82823"/>
                </a:lnTo>
                <a:lnTo>
                  <a:pt x="44597" y="70081"/>
                </a:lnTo>
                <a:lnTo>
                  <a:pt x="57339" y="70081"/>
                </a:lnTo>
                <a:lnTo>
                  <a:pt x="57339" y="82823"/>
                </a:lnTo>
                <a:close/>
                <a:moveTo>
                  <a:pt x="57339" y="108307"/>
                </a:moveTo>
                <a:lnTo>
                  <a:pt x="44597" y="108307"/>
                </a:lnTo>
                <a:lnTo>
                  <a:pt x="44597" y="95565"/>
                </a:lnTo>
                <a:lnTo>
                  <a:pt x="57339" y="95565"/>
                </a:lnTo>
                <a:lnTo>
                  <a:pt x="57339" y="108307"/>
                </a:lnTo>
                <a:close/>
                <a:moveTo>
                  <a:pt x="57339" y="133791"/>
                </a:moveTo>
                <a:lnTo>
                  <a:pt x="44597" y="133791"/>
                </a:lnTo>
                <a:lnTo>
                  <a:pt x="44597" y="121049"/>
                </a:lnTo>
                <a:lnTo>
                  <a:pt x="57339" y="121049"/>
                </a:lnTo>
                <a:lnTo>
                  <a:pt x="57339" y="133791"/>
                </a:lnTo>
                <a:close/>
                <a:moveTo>
                  <a:pt x="57339" y="159275"/>
                </a:moveTo>
                <a:lnTo>
                  <a:pt x="44597" y="159275"/>
                </a:lnTo>
                <a:lnTo>
                  <a:pt x="44597" y="146533"/>
                </a:lnTo>
                <a:lnTo>
                  <a:pt x="57339" y="146533"/>
                </a:lnTo>
                <a:lnTo>
                  <a:pt x="57339" y="159275"/>
                </a:lnTo>
                <a:close/>
                <a:moveTo>
                  <a:pt x="31855" y="35041"/>
                </a:moveTo>
                <a:lnTo>
                  <a:pt x="19113" y="35041"/>
                </a:lnTo>
                <a:lnTo>
                  <a:pt x="19113" y="22299"/>
                </a:lnTo>
                <a:lnTo>
                  <a:pt x="31855" y="22299"/>
                </a:lnTo>
                <a:lnTo>
                  <a:pt x="31855" y="35041"/>
                </a:lnTo>
                <a:close/>
                <a:moveTo>
                  <a:pt x="31855" y="57339"/>
                </a:moveTo>
                <a:lnTo>
                  <a:pt x="19113" y="57339"/>
                </a:lnTo>
                <a:lnTo>
                  <a:pt x="19113" y="44597"/>
                </a:lnTo>
                <a:lnTo>
                  <a:pt x="31855" y="44597"/>
                </a:lnTo>
                <a:lnTo>
                  <a:pt x="31855" y="57339"/>
                </a:lnTo>
                <a:close/>
                <a:moveTo>
                  <a:pt x="31855" y="82823"/>
                </a:moveTo>
                <a:lnTo>
                  <a:pt x="19113" y="82823"/>
                </a:lnTo>
                <a:lnTo>
                  <a:pt x="19113" y="70081"/>
                </a:lnTo>
                <a:lnTo>
                  <a:pt x="31855" y="70081"/>
                </a:lnTo>
                <a:lnTo>
                  <a:pt x="31855" y="82823"/>
                </a:lnTo>
                <a:close/>
                <a:moveTo>
                  <a:pt x="31855" y="108307"/>
                </a:moveTo>
                <a:lnTo>
                  <a:pt x="19113" y="108307"/>
                </a:lnTo>
                <a:lnTo>
                  <a:pt x="19113" y="95565"/>
                </a:lnTo>
                <a:lnTo>
                  <a:pt x="31855" y="95565"/>
                </a:lnTo>
                <a:lnTo>
                  <a:pt x="31855" y="108307"/>
                </a:lnTo>
                <a:close/>
                <a:moveTo>
                  <a:pt x="31855" y="133791"/>
                </a:moveTo>
                <a:lnTo>
                  <a:pt x="19113" y="133791"/>
                </a:lnTo>
                <a:lnTo>
                  <a:pt x="19113" y="121049"/>
                </a:lnTo>
                <a:lnTo>
                  <a:pt x="31855" y="121049"/>
                </a:lnTo>
                <a:lnTo>
                  <a:pt x="31855" y="133791"/>
                </a:lnTo>
                <a:close/>
                <a:moveTo>
                  <a:pt x="31855" y="159275"/>
                </a:moveTo>
                <a:lnTo>
                  <a:pt x="19113" y="159275"/>
                </a:lnTo>
                <a:lnTo>
                  <a:pt x="19113" y="146533"/>
                </a:lnTo>
                <a:lnTo>
                  <a:pt x="31855" y="146533"/>
                </a:lnTo>
                <a:lnTo>
                  <a:pt x="31855" y="159275"/>
                </a:lnTo>
                <a:close/>
                <a:moveTo>
                  <a:pt x="0" y="0"/>
                </a:moveTo>
                <a:lnTo>
                  <a:pt x="0" y="191130"/>
                </a:lnTo>
                <a:lnTo>
                  <a:pt x="31855" y="191130"/>
                </a:lnTo>
                <a:lnTo>
                  <a:pt x="31855" y="172017"/>
                </a:lnTo>
                <a:lnTo>
                  <a:pt x="44597" y="172017"/>
                </a:lnTo>
                <a:lnTo>
                  <a:pt x="44597" y="191130"/>
                </a:lnTo>
                <a:lnTo>
                  <a:pt x="76452" y="191130"/>
                </a:lnTo>
                <a:lnTo>
                  <a:pt x="76452" y="9557"/>
                </a:lnTo>
                <a:lnTo>
                  <a:pt x="0" y="0"/>
                </a:lnTo>
                <a:close/>
              </a:path>
            </a:pathLst>
          </a:custGeom>
          <a:solidFill>
            <a:srgbClr val="000000"/>
          </a:solidFill>
          <a:ln w="3175"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C6B782EA-491D-4F9E-98FC-C939345D89CD}"/>
              </a:ext>
            </a:extLst>
          </p:cNvPr>
          <p:cNvSpPr/>
          <p:nvPr/>
        </p:nvSpPr>
        <p:spPr>
          <a:xfrm>
            <a:off x="7730065" y="4903899"/>
            <a:ext cx="76452" cy="95565"/>
          </a:xfrm>
          <a:custGeom>
            <a:avLst/>
            <a:gdLst>
              <a:gd name="connsiteX0" fmla="*/ 44597 w 76452"/>
              <a:gd name="connsiteY0" fmla="*/ 44597 h 95565"/>
              <a:gd name="connsiteX1" fmla="*/ 57339 w 76452"/>
              <a:gd name="connsiteY1" fmla="*/ 44597 h 95565"/>
              <a:gd name="connsiteX2" fmla="*/ 57339 w 76452"/>
              <a:gd name="connsiteY2" fmla="*/ 57339 h 95565"/>
              <a:gd name="connsiteX3" fmla="*/ 44597 w 76452"/>
              <a:gd name="connsiteY3" fmla="*/ 57339 h 95565"/>
              <a:gd name="connsiteX4" fmla="*/ 44597 w 76452"/>
              <a:gd name="connsiteY4" fmla="*/ 44597 h 95565"/>
              <a:gd name="connsiteX5" fmla="*/ 44597 w 76452"/>
              <a:gd name="connsiteY5" fmla="*/ 19113 h 95565"/>
              <a:gd name="connsiteX6" fmla="*/ 57339 w 76452"/>
              <a:gd name="connsiteY6" fmla="*/ 19113 h 95565"/>
              <a:gd name="connsiteX7" fmla="*/ 57339 w 76452"/>
              <a:gd name="connsiteY7" fmla="*/ 31855 h 95565"/>
              <a:gd name="connsiteX8" fmla="*/ 44597 w 76452"/>
              <a:gd name="connsiteY8" fmla="*/ 31855 h 95565"/>
              <a:gd name="connsiteX9" fmla="*/ 44597 w 76452"/>
              <a:gd name="connsiteY9" fmla="*/ 19113 h 95565"/>
              <a:gd name="connsiteX10" fmla="*/ 31855 w 76452"/>
              <a:gd name="connsiteY10" fmla="*/ 31855 h 95565"/>
              <a:gd name="connsiteX11" fmla="*/ 19113 w 76452"/>
              <a:gd name="connsiteY11" fmla="*/ 31855 h 95565"/>
              <a:gd name="connsiteX12" fmla="*/ 19113 w 76452"/>
              <a:gd name="connsiteY12" fmla="*/ 19113 h 95565"/>
              <a:gd name="connsiteX13" fmla="*/ 31855 w 76452"/>
              <a:gd name="connsiteY13" fmla="*/ 19113 h 95565"/>
              <a:gd name="connsiteX14" fmla="*/ 31855 w 76452"/>
              <a:gd name="connsiteY14" fmla="*/ 31855 h 95565"/>
              <a:gd name="connsiteX15" fmla="*/ 31855 w 76452"/>
              <a:gd name="connsiteY15" fmla="*/ 57339 h 95565"/>
              <a:gd name="connsiteX16" fmla="*/ 19113 w 76452"/>
              <a:gd name="connsiteY16" fmla="*/ 57339 h 95565"/>
              <a:gd name="connsiteX17" fmla="*/ 19113 w 76452"/>
              <a:gd name="connsiteY17" fmla="*/ 44597 h 95565"/>
              <a:gd name="connsiteX18" fmla="*/ 31855 w 76452"/>
              <a:gd name="connsiteY18" fmla="*/ 44597 h 95565"/>
              <a:gd name="connsiteX19" fmla="*/ 31855 w 76452"/>
              <a:gd name="connsiteY19" fmla="*/ 57339 h 95565"/>
              <a:gd name="connsiteX20" fmla="*/ 44597 w 76452"/>
              <a:gd name="connsiteY20" fmla="*/ 95565 h 95565"/>
              <a:gd name="connsiteX21" fmla="*/ 76452 w 76452"/>
              <a:gd name="connsiteY21" fmla="*/ 95565 h 95565"/>
              <a:gd name="connsiteX22" fmla="*/ 76452 w 76452"/>
              <a:gd name="connsiteY22" fmla="*/ 0 h 95565"/>
              <a:gd name="connsiteX23" fmla="*/ 0 w 76452"/>
              <a:gd name="connsiteY23" fmla="*/ 0 h 95565"/>
              <a:gd name="connsiteX24" fmla="*/ 0 w 76452"/>
              <a:gd name="connsiteY24" fmla="*/ 70081 h 95565"/>
              <a:gd name="connsiteX25" fmla="*/ 44597 w 76452"/>
              <a:gd name="connsiteY25" fmla="*/ 70081 h 95565"/>
              <a:gd name="connsiteX26" fmla="*/ 44597 w 76452"/>
              <a:gd name="connsiteY26" fmla="*/ 95565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452" h="95565">
                <a:moveTo>
                  <a:pt x="44597" y="44597"/>
                </a:moveTo>
                <a:lnTo>
                  <a:pt x="57339" y="44597"/>
                </a:lnTo>
                <a:lnTo>
                  <a:pt x="57339" y="57339"/>
                </a:lnTo>
                <a:lnTo>
                  <a:pt x="44597" y="57339"/>
                </a:lnTo>
                <a:lnTo>
                  <a:pt x="44597" y="44597"/>
                </a:lnTo>
                <a:close/>
                <a:moveTo>
                  <a:pt x="44597" y="19113"/>
                </a:moveTo>
                <a:lnTo>
                  <a:pt x="57339" y="19113"/>
                </a:lnTo>
                <a:lnTo>
                  <a:pt x="57339" y="31855"/>
                </a:lnTo>
                <a:lnTo>
                  <a:pt x="44597" y="31855"/>
                </a:lnTo>
                <a:lnTo>
                  <a:pt x="44597" y="19113"/>
                </a:lnTo>
                <a:close/>
                <a:moveTo>
                  <a:pt x="31855" y="31855"/>
                </a:moveTo>
                <a:lnTo>
                  <a:pt x="19113" y="31855"/>
                </a:lnTo>
                <a:lnTo>
                  <a:pt x="19113" y="19113"/>
                </a:lnTo>
                <a:lnTo>
                  <a:pt x="31855" y="19113"/>
                </a:lnTo>
                <a:lnTo>
                  <a:pt x="31855" y="31855"/>
                </a:lnTo>
                <a:close/>
                <a:moveTo>
                  <a:pt x="31855" y="57339"/>
                </a:moveTo>
                <a:lnTo>
                  <a:pt x="19113" y="57339"/>
                </a:lnTo>
                <a:lnTo>
                  <a:pt x="19113" y="44597"/>
                </a:lnTo>
                <a:lnTo>
                  <a:pt x="31855" y="44597"/>
                </a:lnTo>
                <a:lnTo>
                  <a:pt x="31855" y="57339"/>
                </a:lnTo>
                <a:close/>
                <a:moveTo>
                  <a:pt x="44597" y="95565"/>
                </a:moveTo>
                <a:lnTo>
                  <a:pt x="76452" y="95565"/>
                </a:lnTo>
                <a:lnTo>
                  <a:pt x="76452" y="0"/>
                </a:lnTo>
                <a:lnTo>
                  <a:pt x="0" y="0"/>
                </a:lnTo>
                <a:lnTo>
                  <a:pt x="0" y="70081"/>
                </a:lnTo>
                <a:lnTo>
                  <a:pt x="44597" y="70081"/>
                </a:lnTo>
                <a:lnTo>
                  <a:pt x="44597" y="95565"/>
                </a:lnTo>
                <a:close/>
              </a:path>
            </a:pathLst>
          </a:custGeom>
          <a:solidFill>
            <a:srgbClr val="000000"/>
          </a:solidFill>
          <a:ln w="3175" cap="flat">
            <a:noFill/>
            <a:prstDash val="solid"/>
            <a:miter/>
          </a:ln>
        </p:spPr>
        <p:txBody>
          <a:bodyPr rtlCol="0" anchor="ctr"/>
          <a:lstStyle/>
          <a:p>
            <a:endParaRPr lang="zh-CN" altLang="en-US"/>
          </a:p>
        </p:txBody>
      </p:sp>
    </p:spTree>
    <p:extLst>
      <p:ext uri="{BB962C8B-B14F-4D97-AF65-F5344CB8AC3E}">
        <p14:creationId xmlns:p14="http://schemas.microsoft.com/office/powerpoint/2010/main" val="2055906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4F5"/>
        </a:solidFill>
        <a:effectLst/>
      </p:bgPr>
    </p:bg>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FA9668B5-5175-4148-81E6-BE444597EAB0}"/>
              </a:ext>
            </a:extLst>
          </p:cNvPr>
          <p:cNvPicPr>
            <a:picLocks noChangeAspect="1"/>
          </p:cNvPicPr>
          <p:nvPr/>
        </p:nvPicPr>
        <p:blipFill rotWithShape="1">
          <a:blip r:embed="rId2">
            <a:extLst>
              <a:ext uri="{28A0092B-C50C-407E-A947-70E740481C1C}">
                <a14:useLocalDpi xmlns:a14="http://schemas.microsoft.com/office/drawing/2010/main" val="0"/>
              </a:ext>
            </a:extLst>
          </a:blip>
          <a:srcRect r="1462" b="2620"/>
          <a:stretch/>
        </p:blipFill>
        <p:spPr>
          <a:xfrm>
            <a:off x="178267" y="4301140"/>
            <a:ext cx="12013733" cy="2572419"/>
          </a:xfrm>
          <a:prstGeom prst="rect">
            <a:avLst/>
          </a:prstGeom>
        </p:spPr>
      </p:pic>
      <p:sp>
        <p:nvSpPr>
          <p:cNvPr id="3" name="矩形 2">
            <a:extLst>
              <a:ext uri="{FF2B5EF4-FFF2-40B4-BE49-F238E27FC236}">
                <a16:creationId xmlns:a16="http://schemas.microsoft.com/office/drawing/2014/main" id="{450A91E9-64A7-433B-87DA-432A9CFA1EC5}"/>
              </a:ext>
            </a:extLst>
          </p:cNvPr>
          <p:cNvSpPr/>
          <p:nvPr/>
        </p:nvSpPr>
        <p:spPr>
          <a:xfrm>
            <a:off x="0" y="-1"/>
            <a:ext cx="1584959" cy="68735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45C0851-628B-4F6B-8901-66DA563F12C6}"/>
              </a:ext>
            </a:extLst>
          </p:cNvPr>
          <p:cNvSpPr/>
          <p:nvPr/>
        </p:nvSpPr>
        <p:spPr>
          <a:xfrm>
            <a:off x="1584960" y="0"/>
            <a:ext cx="451104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22BDDC4-457B-4BD5-9CBE-D0EA6A4289FC}"/>
              </a:ext>
            </a:extLst>
          </p:cNvPr>
          <p:cNvSpPr/>
          <p:nvPr/>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37CBA5CF-0870-4588-A33B-882ACCB4D425}"/>
              </a:ext>
            </a:extLst>
          </p:cNvPr>
          <p:cNvSpPr txBox="1"/>
          <p:nvPr/>
        </p:nvSpPr>
        <p:spPr>
          <a:xfrm>
            <a:off x="2810534" y="2946402"/>
            <a:ext cx="3980792" cy="677108"/>
          </a:xfrm>
          <a:prstGeom prst="rect">
            <a:avLst/>
          </a:prstGeom>
          <a:noFill/>
        </p:spPr>
        <p:txBody>
          <a:bodyPr wrap="square" lIns="0" tIns="0" rIns="0" bIns="0" rtlCol="0">
            <a:spAutoFit/>
          </a:bodyPr>
          <a:lstStyle/>
          <a:p>
            <a:pPr algn="just"/>
            <a:r>
              <a:rPr lang="zh-CN" altLang="en-US" sz="4400" b="1" dirty="0">
                <a:solidFill>
                  <a:srgbClr val="001D3D"/>
                </a:solidFill>
              </a:rPr>
              <a:t>市场与竞争分析</a:t>
            </a:r>
          </a:p>
        </p:txBody>
      </p:sp>
      <p:sp>
        <p:nvSpPr>
          <p:cNvPr id="15" name="矩形 14">
            <a:extLst>
              <a:ext uri="{FF2B5EF4-FFF2-40B4-BE49-F238E27FC236}">
                <a16:creationId xmlns:a16="http://schemas.microsoft.com/office/drawing/2014/main" id="{40404191-A066-45A9-BADD-186F8226BB41}"/>
              </a:ext>
            </a:extLst>
          </p:cNvPr>
          <p:cNvSpPr/>
          <p:nvPr/>
        </p:nvSpPr>
        <p:spPr>
          <a:xfrm>
            <a:off x="2810533" y="3639069"/>
            <a:ext cx="3754233" cy="246221"/>
          </a:xfrm>
          <a:prstGeom prst="rect">
            <a:avLst/>
          </a:prstGeom>
        </p:spPr>
        <p:txBody>
          <a:bodyPr wrap="none" lIns="0" tIns="0" rIns="0" bIns="0">
            <a:spAutoFit/>
          </a:bodyPr>
          <a:lstStyle/>
          <a:p>
            <a:r>
              <a:rPr lang="en-US" altLang="zh-CN" sz="1600" dirty="0">
                <a:solidFill>
                  <a:srgbClr val="001D3D"/>
                </a:solidFill>
                <a:latin typeface="微软雅黑 Light" panose="020B0502040204020203" pitchFamily="34" charset="-122"/>
                <a:ea typeface="微软雅黑 Light" panose="020B0502040204020203" pitchFamily="34" charset="-122"/>
              </a:rPr>
              <a:t>MARKET AND COMPETITION ANALYSIS</a:t>
            </a:r>
          </a:p>
        </p:txBody>
      </p:sp>
      <p:sp>
        <p:nvSpPr>
          <p:cNvPr id="16" name="文本框 15">
            <a:extLst>
              <a:ext uri="{FF2B5EF4-FFF2-40B4-BE49-F238E27FC236}">
                <a16:creationId xmlns:a16="http://schemas.microsoft.com/office/drawing/2014/main" id="{62824507-1A1C-4E8E-AE66-42CA2C9FB14C}"/>
              </a:ext>
            </a:extLst>
          </p:cNvPr>
          <p:cNvSpPr txBox="1"/>
          <p:nvPr/>
        </p:nvSpPr>
        <p:spPr>
          <a:xfrm>
            <a:off x="1093493" y="2859316"/>
            <a:ext cx="1322798" cy="1200329"/>
          </a:xfrm>
          <a:prstGeom prst="rect">
            <a:avLst/>
          </a:prstGeom>
          <a:noFill/>
        </p:spPr>
        <p:txBody>
          <a:bodyPr wrap="none" rtlCol="0">
            <a:spAutoFit/>
          </a:bodyPr>
          <a:lstStyle>
            <a:defPPr>
              <a:defRPr lang="zh-CN"/>
            </a:defPPr>
            <a:lvl1pPr>
              <a:defRPr sz="7200" b="1">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r>
              <a:rPr lang="en-US" altLang="zh-CN" dirty="0"/>
              <a:t>03</a:t>
            </a:r>
            <a:endParaRPr lang="zh-CN" altLang="en-US" dirty="0"/>
          </a:p>
        </p:txBody>
      </p:sp>
      <p:pic>
        <p:nvPicPr>
          <p:cNvPr id="11" name="图片 10" descr="建筑旁的轨道上行驶&#10;&#10;描述已自动生成">
            <a:extLst>
              <a:ext uri="{FF2B5EF4-FFF2-40B4-BE49-F238E27FC236}">
                <a16:creationId xmlns:a16="http://schemas.microsoft.com/office/drawing/2014/main" id="{F47A936C-1773-4513-9B51-9BBE1A690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589" y="1983925"/>
            <a:ext cx="4381862" cy="2933515"/>
          </a:xfrm>
          <a:prstGeom prst="rect">
            <a:avLst/>
          </a:prstGeom>
        </p:spPr>
      </p:pic>
    </p:spTree>
    <p:extLst>
      <p:ext uri="{BB962C8B-B14F-4D97-AF65-F5344CB8AC3E}">
        <p14:creationId xmlns:p14="http://schemas.microsoft.com/office/powerpoint/2010/main" val="4027361339"/>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descr="图片包含 桌子, 食物, 水, 盘子&#10;&#10;描述已自动生成">
            <a:extLst>
              <a:ext uri="{FF2B5EF4-FFF2-40B4-BE49-F238E27FC236}">
                <a16:creationId xmlns:a16="http://schemas.microsoft.com/office/drawing/2014/main" id="{16D8CF3B-20BF-414E-AD42-67C9CE34E384}"/>
              </a:ext>
            </a:extLst>
          </p:cNvPr>
          <p:cNvPicPr>
            <a:picLocks noChangeAspect="1"/>
          </p:cNvPicPr>
          <p:nvPr/>
        </p:nvPicPr>
        <p:blipFill>
          <a:blip r:embed="rId2">
            <a:extLst>
              <a:ext uri="{28A0092B-C50C-407E-A947-70E740481C1C}">
                <a14:useLocalDpi xmlns:a14="http://schemas.microsoft.com/office/drawing/2010/main" val="0"/>
              </a:ext>
            </a:extLst>
          </a:blip>
          <a:srcRect l="31335" t="22948" r="4728" b="12836"/>
          <a:stretch>
            <a:fillRect/>
          </a:stretch>
        </p:blipFill>
        <p:spPr>
          <a:xfrm>
            <a:off x="4335350" y="1512109"/>
            <a:ext cx="3521300" cy="2357791"/>
          </a:xfrm>
          <a:custGeom>
            <a:avLst/>
            <a:gdLst>
              <a:gd name="connsiteX0" fmla="*/ 0 w 3521300"/>
              <a:gd name="connsiteY0" fmla="*/ 0 h 2357791"/>
              <a:gd name="connsiteX1" fmla="*/ 3521300 w 3521300"/>
              <a:gd name="connsiteY1" fmla="*/ 0 h 2357791"/>
              <a:gd name="connsiteX2" fmla="*/ 3521300 w 3521300"/>
              <a:gd name="connsiteY2" fmla="*/ 2357791 h 2357791"/>
              <a:gd name="connsiteX3" fmla="*/ 0 w 3521300"/>
              <a:gd name="connsiteY3" fmla="*/ 2357791 h 2357791"/>
            </a:gdLst>
            <a:ahLst/>
            <a:cxnLst>
              <a:cxn ang="0">
                <a:pos x="connsiteX0" y="connsiteY0"/>
              </a:cxn>
              <a:cxn ang="0">
                <a:pos x="connsiteX1" y="connsiteY1"/>
              </a:cxn>
              <a:cxn ang="0">
                <a:pos x="connsiteX2" y="connsiteY2"/>
              </a:cxn>
              <a:cxn ang="0">
                <a:pos x="connsiteX3" y="connsiteY3"/>
              </a:cxn>
            </a:cxnLst>
            <a:rect l="l" t="t" r="r" b="b"/>
            <a:pathLst>
              <a:path w="3521300" h="2357791">
                <a:moveTo>
                  <a:pt x="0" y="0"/>
                </a:moveTo>
                <a:lnTo>
                  <a:pt x="3521300" y="0"/>
                </a:lnTo>
                <a:lnTo>
                  <a:pt x="3521300" y="2357791"/>
                </a:lnTo>
                <a:lnTo>
                  <a:pt x="0" y="2357791"/>
                </a:lnTo>
                <a:close/>
              </a:path>
            </a:pathLst>
          </a:custGeom>
        </p:spPr>
      </p:pic>
      <p:pic>
        <p:nvPicPr>
          <p:cNvPr id="34" name="图片 33">
            <a:extLst>
              <a:ext uri="{FF2B5EF4-FFF2-40B4-BE49-F238E27FC236}">
                <a16:creationId xmlns:a16="http://schemas.microsoft.com/office/drawing/2014/main" id="{CB11C193-C862-4F78-9E34-A2F58F5516AB}"/>
              </a:ext>
            </a:extLst>
          </p:cNvPr>
          <p:cNvPicPr>
            <a:picLocks noChangeAspect="1"/>
          </p:cNvPicPr>
          <p:nvPr/>
        </p:nvPicPr>
        <p:blipFill>
          <a:blip r:embed="rId3">
            <a:extLst>
              <a:ext uri="{28A0092B-C50C-407E-A947-70E740481C1C}">
                <a14:useLocalDpi xmlns:a14="http://schemas.microsoft.com/office/drawing/2010/main" val="0"/>
              </a:ext>
            </a:extLst>
          </a:blip>
          <a:srcRect l="34013" t="35827" r="31756" b="29793"/>
          <a:stretch>
            <a:fillRect/>
          </a:stretch>
        </p:blipFill>
        <p:spPr>
          <a:xfrm>
            <a:off x="7975375" y="1512109"/>
            <a:ext cx="3521300" cy="2357791"/>
          </a:xfrm>
          <a:custGeom>
            <a:avLst/>
            <a:gdLst>
              <a:gd name="connsiteX0" fmla="*/ 0 w 3521300"/>
              <a:gd name="connsiteY0" fmla="*/ 0 h 2357791"/>
              <a:gd name="connsiteX1" fmla="*/ 3521300 w 3521300"/>
              <a:gd name="connsiteY1" fmla="*/ 0 h 2357791"/>
              <a:gd name="connsiteX2" fmla="*/ 3521300 w 3521300"/>
              <a:gd name="connsiteY2" fmla="*/ 2357791 h 2357791"/>
              <a:gd name="connsiteX3" fmla="*/ 0 w 3521300"/>
              <a:gd name="connsiteY3" fmla="*/ 2357791 h 2357791"/>
            </a:gdLst>
            <a:ahLst/>
            <a:cxnLst>
              <a:cxn ang="0">
                <a:pos x="connsiteX0" y="connsiteY0"/>
              </a:cxn>
              <a:cxn ang="0">
                <a:pos x="connsiteX1" y="connsiteY1"/>
              </a:cxn>
              <a:cxn ang="0">
                <a:pos x="connsiteX2" y="connsiteY2"/>
              </a:cxn>
              <a:cxn ang="0">
                <a:pos x="connsiteX3" y="connsiteY3"/>
              </a:cxn>
            </a:cxnLst>
            <a:rect l="l" t="t" r="r" b="b"/>
            <a:pathLst>
              <a:path w="3521300" h="2357791">
                <a:moveTo>
                  <a:pt x="0" y="0"/>
                </a:moveTo>
                <a:lnTo>
                  <a:pt x="3521300" y="0"/>
                </a:lnTo>
                <a:lnTo>
                  <a:pt x="3521300" y="2357791"/>
                </a:lnTo>
                <a:lnTo>
                  <a:pt x="0" y="2357791"/>
                </a:lnTo>
                <a:close/>
              </a:path>
            </a:pathLst>
          </a:custGeom>
        </p:spPr>
      </p:pic>
      <p:sp>
        <p:nvSpPr>
          <p:cNvPr id="3" name="文本占位符 2">
            <a:extLst>
              <a:ext uri="{FF2B5EF4-FFF2-40B4-BE49-F238E27FC236}">
                <a16:creationId xmlns:a16="http://schemas.microsoft.com/office/drawing/2014/main" id="{15FE3283-4A4A-481A-8918-B861EFDA1B50}"/>
              </a:ext>
            </a:extLst>
          </p:cNvPr>
          <p:cNvSpPr>
            <a:spLocks noGrp="1"/>
          </p:cNvSpPr>
          <p:nvPr>
            <p:ph type="body" sz="quarter" idx="10"/>
          </p:nvPr>
        </p:nvSpPr>
        <p:spPr/>
        <p:txBody>
          <a:bodyPr>
            <a:normAutofit lnSpcReduction="10000"/>
          </a:bodyPr>
          <a:lstStyle/>
          <a:p>
            <a:r>
              <a:rPr lang="zh-CN" altLang="en-US" dirty="0"/>
              <a:t>市场定位</a:t>
            </a:r>
          </a:p>
        </p:txBody>
      </p:sp>
      <p:sp>
        <p:nvSpPr>
          <p:cNvPr id="4" name="文本占位符 3">
            <a:extLst>
              <a:ext uri="{FF2B5EF4-FFF2-40B4-BE49-F238E27FC236}">
                <a16:creationId xmlns:a16="http://schemas.microsoft.com/office/drawing/2014/main" id="{023699C1-BC73-44B4-B830-9582AA2E2F26}"/>
              </a:ext>
            </a:extLst>
          </p:cNvPr>
          <p:cNvSpPr>
            <a:spLocks noGrp="1"/>
          </p:cNvSpPr>
          <p:nvPr>
            <p:ph type="body" sz="quarter" idx="11"/>
          </p:nvPr>
        </p:nvSpPr>
        <p:spPr/>
        <p:txBody>
          <a:bodyPr>
            <a:normAutofit lnSpcReduction="10000"/>
          </a:bodyPr>
          <a:lstStyle/>
          <a:p>
            <a:r>
              <a:rPr lang="en-US" altLang="zh-CN" dirty="0"/>
              <a:t>MARKET POSITIONING</a:t>
            </a:r>
            <a:endParaRPr lang="zh-CN" altLang="en-US" dirty="0"/>
          </a:p>
        </p:txBody>
      </p:sp>
      <p:sp>
        <p:nvSpPr>
          <p:cNvPr id="5" name="文本占位符 4">
            <a:extLst>
              <a:ext uri="{FF2B5EF4-FFF2-40B4-BE49-F238E27FC236}">
                <a16:creationId xmlns:a16="http://schemas.microsoft.com/office/drawing/2014/main" id="{3367CD19-A0FF-4084-9623-503F62DB4175}"/>
              </a:ext>
            </a:extLst>
          </p:cNvPr>
          <p:cNvSpPr>
            <a:spLocks noGrp="1"/>
          </p:cNvSpPr>
          <p:nvPr>
            <p:ph type="body" sz="quarter" idx="12"/>
          </p:nvPr>
        </p:nvSpPr>
        <p:spPr/>
        <p:txBody>
          <a:bodyPr/>
          <a:lstStyle/>
          <a:p>
            <a:r>
              <a:rPr lang="en-US" altLang="zh-CN" dirty="0"/>
              <a:t>03</a:t>
            </a:r>
            <a:endParaRPr lang="zh-CN" altLang="en-US" dirty="0"/>
          </a:p>
        </p:txBody>
      </p:sp>
      <p:sp>
        <p:nvSpPr>
          <p:cNvPr id="6" name="矩形 5">
            <a:extLst>
              <a:ext uri="{FF2B5EF4-FFF2-40B4-BE49-F238E27FC236}">
                <a16:creationId xmlns:a16="http://schemas.microsoft.com/office/drawing/2014/main" id="{8FFD1A39-2141-427E-937B-BDF1B1D96996}"/>
              </a:ext>
            </a:extLst>
          </p:cNvPr>
          <p:cNvSpPr/>
          <p:nvPr/>
        </p:nvSpPr>
        <p:spPr>
          <a:xfrm>
            <a:off x="695324" y="3935684"/>
            <a:ext cx="3521300" cy="1464356"/>
          </a:xfrm>
          <a:prstGeom prst="rect">
            <a:avLst/>
          </a:prstGeom>
          <a:solidFill>
            <a:srgbClr val="F9F9F9"/>
          </a:solidFill>
          <a:ln>
            <a:noFill/>
          </a:ln>
          <a:effectLst>
            <a:outerShdw blurRad="127000" sx="101000" sy="101000" algn="c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85000"/>
                </a:schemeClr>
              </a:solidFill>
            </a:endParaRPr>
          </a:p>
        </p:txBody>
      </p:sp>
      <p:sp>
        <p:nvSpPr>
          <p:cNvPr id="7" name="矩形 6">
            <a:extLst>
              <a:ext uri="{FF2B5EF4-FFF2-40B4-BE49-F238E27FC236}">
                <a16:creationId xmlns:a16="http://schemas.microsoft.com/office/drawing/2014/main" id="{9BE7DE32-2416-4A39-8AA3-1FF6B8459A03}"/>
              </a:ext>
            </a:extLst>
          </p:cNvPr>
          <p:cNvSpPr/>
          <p:nvPr/>
        </p:nvSpPr>
        <p:spPr>
          <a:xfrm>
            <a:off x="695325" y="5293813"/>
            <a:ext cx="3521299" cy="1062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CC43003C-391E-4F35-97A8-B504223FDCF4}"/>
              </a:ext>
            </a:extLst>
          </p:cNvPr>
          <p:cNvSpPr/>
          <p:nvPr/>
        </p:nvSpPr>
        <p:spPr>
          <a:xfrm>
            <a:off x="1597301" y="4059278"/>
            <a:ext cx="1870629" cy="369332"/>
          </a:xfrm>
          <a:prstGeom prst="rect">
            <a:avLst/>
          </a:prstGeom>
          <a:noFill/>
        </p:spPr>
        <p:txBody>
          <a:bodyPr wrap="square" rtlCol="0">
            <a:spAutoFit/>
          </a:bodyPr>
          <a:lstStyle/>
          <a:p>
            <a:pPr lvl="0">
              <a:defRPr/>
            </a:pPr>
            <a:r>
              <a:rPr lang="zh-CN" altLang="en-US" b="1" dirty="0">
                <a:solidFill>
                  <a:schemeClr val="accent4"/>
                </a:solidFill>
                <a:latin typeface="微软雅黑" panose="020B0503020204020204" pitchFamily="34" charset="-122"/>
                <a:ea typeface="微软雅黑" panose="020B0503020204020204" pitchFamily="34" charset="-122"/>
              </a:rPr>
              <a:t>塑造业务地域性</a:t>
            </a:r>
          </a:p>
        </p:txBody>
      </p:sp>
      <p:sp>
        <p:nvSpPr>
          <p:cNvPr id="9" name="矩形 8">
            <a:extLst>
              <a:ext uri="{FF2B5EF4-FFF2-40B4-BE49-F238E27FC236}">
                <a16:creationId xmlns:a16="http://schemas.microsoft.com/office/drawing/2014/main" id="{D77E68F4-7FE2-4D2A-A49B-F27AB69E3596}"/>
              </a:ext>
            </a:extLst>
          </p:cNvPr>
          <p:cNvSpPr/>
          <p:nvPr/>
        </p:nvSpPr>
        <p:spPr>
          <a:xfrm>
            <a:off x="1597301" y="4406959"/>
            <a:ext cx="2503210" cy="625171"/>
          </a:xfrm>
          <a:prstGeom prst="rect">
            <a:avLst/>
          </a:prstGeom>
          <a:noFill/>
        </p:spPr>
        <p:txBody>
          <a:bodyPr wrap="square" rtlCol="0">
            <a:spAutoFit/>
          </a:bodyPr>
          <a:lstStyle/>
          <a:p>
            <a:pPr algn="just">
              <a:lnSpc>
                <a:spcPct val="130000"/>
              </a:lnSpc>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由于产品功能的特殊性，使得产品只能在特定地区使用。</a:t>
            </a:r>
          </a:p>
        </p:txBody>
      </p:sp>
      <p:sp>
        <p:nvSpPr>
          <p:cNvPr id="10" name="文本框 9">
            <a:extLst>
              <a:ext uri="{FF2B5EF4-FFF2-40B4-BE49-F238E27FC236}">
                <a16:creationId xmlns:a16="http://schemas.microsoft.com/office/drawing/2014/main" id="{65E9A237-BCA3-431C-AD1F-DD796E6859DE}"/>
              </a:ext>
            </a:extLst>
          </p:cNvPr>
          <p:cNvSpPr txBox="1"/>
          <p:nvPr/>
        </p:nvSpPr>
        <p:spPr>
          <a:xfrm>
            <a:off x="836436" y="4313919"/>
            <a:ext cx="768121" cy="707886"/>
          </a:xfrm>
          <a:prstGeom prst="rect">
            <a:avLst/>
          </a:prstGeom>
          <a:noFill/>
        </p:spPr>
        <p:txBody>
          <a:bodyPr wrap="square" rtlCol="0">
            <a:spAutoFit/>
          </a:bodyPr>
          <a:lstStyle/>
          <a:p>
            <a:pPr algn="ctr" defTabSz="914377">
              <a:defRPr/>
            </a:pPr>
            <a:r>
              <a:rPr lang="en-US" altLang="zh-CN" sz="4000" dirty="0">
                <a:solidFill>
                  <a:schemeClr val="accent4"/>
                </a:solidFill>
                <a:latin typeface="Impact" panose="020B0806030902050204" pitchFamily="34" charset="0"/>
                <a:ea typeface="造字工房俊雅（非商用）常规体" pitchFamily="50" charset="-122"/>
              </a:rPr>
              <a:t>01</a:t>
            </a:r>
            <a:endParaRPr lang="zh-CN" altLang="en-US" sz="4000" dirty="0">
              <a:solidFill>
                <a:schemeClr val="accent4"/>
              </a:solidFill>
              <a:latin typeface="Impact" panose="020B0806030902050204" pitchFamily="34" charset="0"/>
              <a:ea typeface="造字工房俊雅（非商用）常规体" pitchFamily="50" charset="-122"/>
            </a:endParaRPr>
          </a:p>
        </p:txBody>
      </p:sp>
      <p:sp>
        <p:nvSpPr>
          <p:cNvPr id="13" name="矩形 12">
            <a:extLst>
              <a:ext uri="{FF2B5EF4-FFF2-40B4-BE49-F238E27FC236}">
                <a16:creationId xmlns:a16="http://schemas.microsoft.com/office/drawing/2014/main" id="{E777CED5-C752-4771-BEA2-405A88095A7B}"/>
              </a:ext>
            </a:extLst>
          </p:cNvPr>
          <p:cNvSpPr/>
          <p:nvPr/>
        </p:nvSpPr>
        <p:spPr>
          <a:xfrm>
            <a:off x="4335351" y="3935684"/>
            <a:ext cx="3521300" cy="1464356"/>
          </a:xfrm>
          <a:prstGeom prst="rect">
            <a:avLst/>
          </a:prstGeom>
          <a:solidFill>
            <a:srgbClr val="F9F9F9"/>
          </a:solidFill>
          <a:ln>
            <a:noFill/>
          </a:ln>
          <a:effectLst>
            <a:outerShdw blurRad="127000" sx="101000" sy="101000" algn="c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85000"/>
                </a:schemeClr>
              </a:solidFill>
            </a:endParaRPr>
          </a:p>
        </p:txBody>
      </p:sp>
      <p:sp>
        <p:nvSpPr>
          <p:cNvPr id="14" name="矩形 13">
            <a:extLst>
              <a:ext uri="{FF2B5EF4-FFF2-40B4-BE49-F238E27FC236}">
                <a16:creationId xmlns:a16="http://schemas.microsoft.com/office/drawing/2014/main" id="{92059460-57CF-4EA8-B1B5-1957388807FD}"/>
              </a:ext>
            </a:extLst>
          </p:cNvPr>
          <p:cNvSpPr/>
          <p:nvPr/>
        </p:nvSpPr>
        <p:spPr>
          <a:xfrm>
            <a:off x="4335352" y="5293813"/>
            <a:ext cx="3521299" cy="1062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a:extLst>
              <a:ext uri="{FF2B5EF4-FFF2-40B4-BE49-F238E27FC236}">
                <a16:creationId xmlns:a16="http://schemas.microsoft.com/office/drawing/2014/main" id="{825D9754-8092-4AE5-AE2F-024E50F0DF30}"/>
              </a:ext>
            </a:extLst>
          </p:cNvPr>
          <p:cNvSpPr/>
          <p:nvPr/>
        </p:nvSpPr>
        <p:spPr>
          <a:xfrm>
            <a:off x="5237328" y="4059278"/>
            <a:ext cx="1870629" cy="369332"/>
          </a:xfrm>
          <a:prstGeom prst="rect">
            <a:avLst/>
          </a:prstGeom>
          <a:noFill/>
        </p:spPr>
        <p:txBody>
          <a:bodyPr wrap="square" rtlCol="0">
            <a:spAutoFit/>
          </a:bodyPr>
          <a:lstStyle/>
          <a:p>
            <a:pPr lvl="0">
              <a:defRPr/>
            </a:pPr>
            <a:r>
              <a:rPr lang="zh-CN" altLang="en-US" b="1" dirty="0">
                <a:solidFill>
                  <a:schemeClr val="accent4"/>
                </a:solidFill>
                <a:latin typeface="微软雅黑" panose="020B0503020204020204" pitchFamily="34" charset="-122"/>
                <a:ea typeface="微软雅黑" panose="020B0503020204020204" pitchFamily="34" charset="-122"/>
              </a:rPr>
              <a:t>抢占市场份额</a:t>
            </a:r>
          </a:p>
        </p:txBody>
      </p:sp>
      <p:sp>
        <p:nvSpPr>
          <p:cNvPr id="16" name="矩形 15">
            <a:extLst>
              <a:ext uri="{FF2B5EF4-FFF2-40B4-BE49-F238E27FC236}">
                <a16:creationId xmlns:a16="http://schemas.microsoft.com/office/drawing/2014/main" id="{4CC3A1D8-3BB1-495C-9CE0-A6784B60F3F9}"/>
              </a:ext>
            </a:extLst>
          </p:cNvPr>
          <p:cNvSpPr/>
          <p:nvPr/>
        </p:nvSpPr>
        <p:spPr>
          <a:xfrm>
            <a:off x="5237328" y="4406959"/>
            <a:ext cx="2503210" cy="625171"/>
          </a:xfrm>
          <a:prstGeom prst="rect">
            <a:avLst/>
          </a:prstGeom>
          <a:noFill/>
        </p:spPr>
        <p:txBody>
          <a:bodyPr wrap="square" rtlCol="0">
            <a:spAutoFit/>
          </a:bodyPr>
          <a:lstStyle/>
          <a:p>
            <a:pPr algn="just">
              <a:lnSpc>
                <a:spcPct val="130000"/>
              </a:lnSpc>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产品业务与同行业务不冲突，未形成行业内竞争的情形。</a:t>
            </a:r>
          </a:p>
        </p:txBody>
      </p:sp>
      <p:sp>
        <p:nvSpPr>
          <p:cNvPr id="17" name="文本框 16">
            <a:extLst>
              <a:ext uri="{FF2B5EF4-FFF2-40B4-BE49-F238E27FC236}">
                <a16:creationId xmlns:a16="http://schemas.microsoft.com/office/drawing/2014/main" id="{B623739C-D5E1-4719-B402-A6BDACCF3198}"/>
              </a:ext>
            </a:extLst>
          </p:cNvPr>
          <p:cNvSpPr txBox="1"/>
          <p:nvPr/>
        </p:nvSpPr>
        <p:spPr>
          <a:xfrm>
            <a:off x="4476463" y="4313919"/>
            <a:ext cx="768121" cy="707886"/>
          </a:xfrm>
          <a:prstGeom prst="rect">
            <a:avLst/>
          </a:prstGeom>
          <a:noFill/>
        </p:spPr>
        <p:txBody>
          <a:bodyPr wrap="square" rtlCol="0">
            <a:spAutoFit/>
          </a:bodyPr>
          <a:lstStyle/>
          <a:p>
            <a:pPr algn="ctr" defTabSz="914377">
              <a:defRPr/>
            </a:pPr>
            <a:r>
              <a:rPr lang="en-US" altLang="zh-CN" sz="4000" dirty="0">
                <a:solidFill>
                  <a:schemeClr val="accent4"/>
                </a:solidFill>
                <a:latin typeface="Impact" panose="020B0806030902050204" pitchFamily="34" charset="0"/>
                <a:ea typeface="造字工房俊雅（非商用）常规体" pitchFamily="50" charset="-122"/>
              </a:rPr>
              <a:t>02</a:t>
            </a:r>
            <a:endParaRPr lang="zh-CN" altLang="en-US" sz="4000" dirty="0">
              <a:solidFill>
                <a:schemeClr val="accent4"/>
              </a:solidFill>
              <a:latin typeface="Impact" panose="020B0806030902050204" pitchFamily="34" charset="0"/>
              <a:ea typeface="造字工房俊雅（非商用）常规体" pitchFamily="50" charset="-122"/>
            </a:endParaRPr>
          </a:p>
        </p:txBody>
      </p:sp>
      <p:sp>
        <p:nvSpPr>
          <p:cNvPr id="19" name="矩形 18">
            <a:extLst>
              <a:ext uri="{FF2B5EF4-FFF2-40B4-BE49-F238E27FC236}">
                <a16:creationId xmlns:a16="http://schemas.microsoft.com/office/drawing/2014/main" id="{7C60095B-1EA4-47CB-800E-629238334580}"/>
              </a:ext>
            </a:extLst>
          </p:cNvPr>
          <p:cNvSpPr/>
          <p:nvPr/>
        </p:nvSpPr>
        <p:spPr>
          <a:xfrm>
            <a:off x="7975378" y="3935684"/>
            <a:ext cx="3521300" cy="1464356"/>
          </a:xfrm>
          <a:prstGeom prst="rect">
            <a:avLst/>
          </a:prstGeom>
          <a:solidFill>
            <a:srgbClr val="F9F9F9"/>
          </a:solidFill>
          <a:ln>
            <a:noFill/>
          </a:ln>
          <a:effectLst>
            <a:outerShdw blurRad="127000" sx="101000" sy="101000" algn="c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85000"/>
                </a:schemeClr>
              </a:solidFill>
            </a:endParaRPr>
          </a:p>
        </p:txBody>
      </p:sp>
      <p:sp>
        <p:nvSpPr>
          <p:cNvPr id="20" name="矩形 19">
            <a:extLst>
              <a:ext uri="{FF2B5EF4-FFF2-40B4-BE49-F238E27FC236}">
                <a16:creationId xmlns:a16="http://schemas.microsoft.com/office/drawing/2014/main" id="{1A1D81BB-59F9-4974-9E54-020BA618DE0C}"/>
              </a:ext>
            </a:extLst>
          </p:cNvPr>
          <p:cNvSpPr/>
          <p:nvPr/>
        </p:nvSpPr>
        <p:spPr>
          <a:xfrm>
            <a:off x="7975379" y="5293813"/>
            <a:ext cx="3521299" cy="1062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1" name="矩形 20">
            <a:extLst>
              <a:ext uri="{FF2B5EF4-FFF2-40B4-BE49-F238E27FC236}">
                <a16:creationId xmlns:a16="http://schemas.microsoft.com/office/drawing/2014/main" id="{44269455-2A05-4349-9AA0-58EABFE2D8C1}"/>
              </a:ext>
            </a:extLst>
          </p:cNvPr>
          <p:cNvSpPr/>
          <p:nvPr/>
        </p:nvSpPr>
        <p:spPr>
          <a:xfrm>
            <a:off x="8877355" y="4059278"/>
            <a:ext cx="1870629" cy="369332"/>
          </a:xfrm>
          <a:prstGeom prst="rect">
            <a:avLst/>
          </a:prstGeom>
          <a:noFill/>
        </p:spPr>
        <p:txBody>
          <a:bodyPr wrap="square" rtlCol="0">
            <a:spAutoFit/>
          </a:bodyPr>
          <a:lstStyle/>
          <a:p>
            <a:pPr lvl="0">
              <a:defRPr/>
            </a:pPr>
            <a:r>
              <a:rPr lang="zh-CN" altLang="en-US" b="1" dirty="0">
                <a:solidFill>
                  <a:schemeClr val="accent4"/>
                </a:solidFill>
                <a:latin typeface="微软雅黑" panose="020B0503020204020204" pitchFamily="34" charset="-122"/>
                <a:ea typeface="微软雅黑" panose="020B0503020204020204" pitchFamily="34" charset="-122"/>
              </a:rPr>
              <a:t>引领行业方向</a:t>
            </a:r>
          </a:p>
        </p:txBody>
      </p:sp>
      <p:sp>
        <p:nvSpPr>
          <p:cNvPr id="22" name="矩形 21">
            <a:extLst>
              <a:ext uri="{FF2B5EF4-FFF2-40B4-BE49-F238E27FC236}">
                <a16:creationId xmlns:a16="http://schemas.microsoft.com/office/drawing/2014/main" id="{B137E8D0-2449-46F2-8F1F-6B2902A632E8}"/>
              </a:ext>
            </a:extLst>
          </p:cNvPr>
          <p:cNvSpPr/>
          <p:nvPr/>
        </p:nvSpPr>
        <p:spPr>
          <a:xfrm>
            <a:off x="8877355" y="4406959"/>
            <a:ext cx="2503210" cy="625171"/>
          </a:xfrm>
          <a:prstGeom prst="rect">
            <a:avLst/>
          </a:prstGeom>
          <a:noFill/>
        </p:spPr>
        <p:txBody>
          <a:bodyPr wrap="square" rtlCol="0">
            <a:spAutoFit/>
          </a:bodyPr>
          <a:lstStyle/>
          <a:p>
            <a:pPr algn="just">
              <a:lnSpc>
                <a:spcPct val="130000"/>
              </a:lnSpc>
              <a:defRPr/>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当前市场需求远大于供给，依靠产品优势，可迅速发展壮大。</a:t>
            </a:r>
          </a:p>
        </p:txBody>
      </p:sp>
      <p:sp>
        <p:nvSpPr>
          <p:cNvPr id="23" name="文本框 22">
            <a:extLst>
              <a:ext uri="{FF2B5EF4-FFF2-40B4-BE49-F238E27FC236}">
                <a16:creationId xmlns:a16="http://schemas.microsoft.com/office/drawing/2014/main" id="{47B8AE71-33B7-4FA2-B6A1-7E0A29737DA4}"/>
              </a:ext>
            </a:extLst>
          </p:cNvPr>
          <p:cNvSpPr txBox="1"/>
          <p:nvPr/>
        </p:nvSpPr>
        <p:spPr>
          <a:xfrm>
            <a:off x="8116490" y="4313919"/>
            <a:ext cx="768121" cy="707886"/>
          </a:xfrm>
          <a:prstGeom prst="rect">
            <a:avLst/>
          </a:prstGeom>
          <a:noFill/>
        </p:spPr>
        <p:txBody>
          <a:bodyPr wrap="square" rtlCol="0">
            <a:spAutoFit/>
          </a:bodyPr>
          <a:lstStyle/>
          <a:p>
            <a:pPr algn="ctr" defTabSz="914377">
              <a:defRPr/>
            </a:pPr>
            <a:r>
              <a:rPr lang="en-US" altLang="zh-CN" sz="4000" dirty="0">
                <a:solidFill>
                  <a:schemeClr val="accent4"/>
                </a:solidFill>
                <a:latin typeface="Impact" panose="020B0806030902050204" pitchFamily="34" charset="0"/>
                <a:ea typeface="造字工房俊雅（非商用）常规体" pitchFamily="50" charset="-122"/>
              </a:rPr>
              <a:t>03</a:t>
            </a:r>
            <a:endParaRPr lang="zh-CN" altLang="en-US" sz="4000" dirty="0">
              <a:solidFill>
                <a:schemeClr val="accent4"/>
              </a:solidFill>
              <a:latin typeface="Impact" panose="020B0806030902050204" pitchFamily="34" charset="0"/>
              <a:ea typeface="造字工房俊雅（非商用）常规体" pitchFamily="50" charset="-122"/>
            </a:endParaRPr>
          </a:p>
        </p:txBody>
      </p:sp>
      <p:pic>
        <p:nvPicPr>
          <p:cNvPr id="27" name="图片 26">
            <a:extLst>
              <a:ext uri="{FF2B5EF4-FFF2-40B4-BE49-F238E27FC236}">
                <a16:creationId xmlns:a16="http://schemas.microsoft.com/office/drawing/2014/main" id="{BCAA7C1C-0C32-4063-8F7D-5430047D8144}"/>
              </a:ext>
            </a:extLst>
          </p:cNvPr>
          <p:cNvPicPr>
            <a:picLocks noChangeAspect="1"/>
          </p:cNvPicPr>
          <p:nvPr/>
        </p:nvPicPr>
        <p:blipFill>
          <a:blip r:embed="rId4">
            <a:extLst>
              <a:ext uri="{28A0092B-C50C-407E-A947-70E740481C1C}">
                <a14:useLocalDpi xmlns:a14="http://schemas.microsoft.com/office/drawing/2010/main" val="0"/>
              </a:ext>
            </a:extLst>
          </a:blip>
          <a:srcRect l="33544" t="20616" r="32175" b="45004"/>
          <a:stretch>
            <a:fillRect/>
          </a:stretch>
        </p:blipFill>
        <p:spPr>
          <a:xfrm>
            <a:off x="692831" y="1512109"/>
            <a:ext cx="3523793" cy="2357790"/>
          </a:xfrm>
          <a:custGeom>
            <a:avLst/>
            <a:gdLst>
              <a:gd name="connsiteX0" fmla="*/ 0 w 3523793"/>
              <a:gd name="connsiteY0" fmla="*/ 0 h 2357790"/>
              <a:gd name="connsiteX1" fmla="*/ 3523793 w 3523793"/>
              <a:gd name="connsiteY1" fmla="*/ 0 h 2357790"/>
              <a:gd name="connsiteX2" fmla="*/ 3523793 w 3523793"/>
              <a:gd name="connsiteY2" fmla="*/ 2357790 h 2357790"/>
              <a:gd name="connsiteX3" fmla="*/ 0 w 3523793"/>
              <a:gd name="connsiteY3" fmla="*/ 2357790 h 2357790"/>
            </a:gdLst>
            <a:ahLst/>
            <a:cxnLst>
              <a:cxn ang="0">
                <a:pos x="connsiteX0" y="connsiteY0"/>
              </a:cxn>
              <a:cxn ang="0">
                <a:pos x="connsiteX1" y="connsiteY1"/>
              </a:cxn>
              <a:cxn ang="0">
                <a:pos x="connsiteX2" y="connsiteY2"/>
              </a:cxn>
              <a:cxn ang="0">
                <a:pos x="connsiteX3" y="connsiteY3"/>
              </a:cxn>
            </a:cxnLst>
            <a:rect l="l" t="t" r="r" b="b"/>
            <a:pathLst>
              <a:path w="3523793" h="2357790">
                <a:moveTo>
                  <a:pt x="0" y="0"/>
                </a:moveTo>
                <a:lnTo>
                  <a:pt x="3523793" y="0"/>
                </a:lnTo>
                <a:lnTo>
                  <a:pt x="3523793" y="2357790"/>
                </a:lnTo>
                <a:lnTo>
                  <a:pt x="0" y="2357790"/>
                </a:lnTo>
                <a:close/>
              </a:path>
            </a:pathLst>
          </a:custGeom>
        </p:spPr>
      </p:pic>
    </p:spTree>
    <p:extLst>
      <p:ext uri="{BB962C8B-B14F-4D97-AF65-F5344CB8AC3E}">
        <p14:creationId xmlns:p14="http://schemas.microsoft.com/office/powerpoint/2010/main" val="191758984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6DFCB06-A66B-48BA-98C9-D451E10E1C54}"/>
              </a:ext>
            </a:extLst>
          </p:cNvPr>
          <p:cNvPicPr>
            <a:picLocks noChangeAspect="1"/>
          </p:cNvPicPr>
          <p:nvPr/>
        </p:nvPicPr>
        <p:blipFill rotWithShape="1">
          <a:blip r:embed="rId2">
            <a:extLst>
              <a:ext uri="{28A0092B-C50C-407E-A947-70E740481C1C}">
                <a14:useLocalDpi xmlns:a14="http://schemas.microsoft.com/office/drawing/2010/main" val="0"/>
              </a:ext>
            </a:extLst>
          </a:blip>
          <a:srcRect l="15954" r="-136"/>
          <a:stretch/>
        </p:blipFill>
        <p:spPr>
          <a:xfrm>
            <a:off x="0" y="0"/>
            <a:ext cx="12192000" cy="6858000"/>
          </a:xfrm>
          <a:prstGeom prst="rect">
            <a:avLst/>
          </a:prstGeom>
        </p:spPr>
      </p:pic>
      <p:sp>
        <p:nvSpPr>
          <p:cNvPr id="7" name="矩形 6">
            <a:extLst>
              <a:ext uri="{FF2B5EF4-FFF2-40B4-BE49-F238E27FC236}">
                <a16:creationId xmlns:a16="http://schemas.microsoft.com/office/drawing/2014/main" id="{3F256AC6-DCC8-4385-B1A6-967AFEAA90E3}"/>
              </a:ext>
            </a:extLst>
          </p:cNvPr>
          <p:cNvSpPr/>
          <p:nvPr/>
        </p:nvSpPr>
        <p:spPr>
          <a:xfrm>
            <a:off x="0" y="0"/>
            <a:ext cx="12192000" cy="6858000"/>
          </a:xfrm>
          <a:prstGeom prst="rect">
            <a:avLst/>
          </a:prstGeom>
          <a:gradFill>
            <a:gsLst>
              <a:gs pos="0">
                <a:schemeClr val="tx1">
                  <a:alpha val="96000"/>
                </a:schemeClr>
              </a:gs>
              <a:gs pos="100000">
                <a:schemeClr val="tx1"/>
              </a:gs>
              <a:gs pos="23000">
                <a:schemeClr val="tx1">
                  <a:alpha val="52000"/>
                </a:schemeClr>
              </a:gs>
            </a:gsLst>
            <a:lin ang="2700000" scaled="0"/>
          </a:gra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931E13B8-150F-4CDB-81F4-15C0BF476C51}"/>
              </a:ext>
            </a:extLst>
          </p:cNvPr>
          <p:cNvSpPr txBox="1"/>
          <p:nvPr/>
        </p:nvSpPr>
        <p:spPr>
          <a:xfrm>
            <a:off x="716764" y="4199872"/>
            <a:ext cx="10822963" cy="2646878"/>
          </a:xfrm>
          <a:prstGeom prst="rect">
            <a:avLst/>
          </a:prstGeom>
          <a:noFill/>
        </p:spPr>
        <p:txBody>
          <a:bodyPr wrap="none" lIns="0" tIns="0" rIns="0" bIns="0" rtlCol="0">
            <a:spAutoFit/>
            <a:scene3d>
              <a:camera prst="perspectiveFront"/>
              <a:lightRig rig="threePt" dir="t"/>
            </a:scene3d>
            <a:sp3d extrusionH="254000"/>
          </a:bodyPr>
          <a:lstStyle/>
          <a:p>
            <a:r>
              <a:rPr lang="en-US" altLang="zh-CN" sz="16600" b="1" dirty="0">
                <a:gradFill>
                  <a:gsLst>
                    <a:gs pos="38000">
                      <a:srgbClr val="FFECAF">
                        <a:alpha val="10000"/>
                      </a:srgbClr>
                    </a:gs>
                    <a:gs pos="100000">
                      <a:srgbClr val="FFECAF">
                        <a:alpha val="0"/>
                      </a:srgbClr>
                    </a:gs>
                  </a:gsLst>
                  <a:lin ang="0" scaled="0"/>
                </a:gradFill>
                <a:effectLst>
                  <a:outerShdw blurRad="139700" dist="50800" dir="13500000" algn="br" rotWithShape="0">
                    <a:srgbClr val="FFC300">
                      <a:alpha val="15000"/>
                    </a:srgbClr>
                  </a:outerShdw>
                </a:effectLst>
                <a:latin typeface="+mn-ea"/>
              </a:rPr>
              <a:t>CONTENT</a:t>
            </a:r>
            <a:endParaRPr lang="zh-CN" altLang="en-US" sz="16600" b="1" dirty="0">
              <a:gradFill>
                <a:gsLst>
                  <a:gs pos="38000">
                    <a:srgbClr val="FFECAF">
                      <a:alpha val="10000"/>
                    </a:srgbClr>
                  </a:gs>
                  <a:gs pos="100000">
                    <a:srgbClr val="FFECAF">
                      <a:alpha val="0"/>
                    </a:srgbClr>
                  </a:gs>
                </a:gsLst>
                <a:lin ang="0" scaled="0"/>
              </a:gradFill>
              <a:effectLst>
                <a:outerShdw blurRad="139700" dist="50800" dir="13500000" algn="br" rotWithShape="0">
                  <a:srgbClr val="FFC300">
                    <a:alpha val="15000"/>
                  </a:srgbClr>
                </a:outerShdw>
              </a:effectLst>
              <a:latin typeface="+mn-ea"/>
            </a:endParaRPr>
          </a:p>
        </p:txBody>
      </p:sp>
      <p:cxnSp>
        <p:nvCxnSpPr>
          <p:cNvPr id="10" name="直接连接符 9">
            <a:extLst>
              <a:ext uri="{FF2B5EF4-FFF2-40B4-BE49-F238E27FC236}">
                <a16:creationId xmlns:a16="http://schemas.microsoft.com/office/drawing/2014/main" id="{3D30402C-2355-4E3C-B06F-328F0266DEAF}"/>
              </a:ext>
            </a:extLst>
          </p:cNvPr>
          <p:cNvCxnSpPr>
            <a:cxnSpLocks/>
          </p:cNvCxnSpPr>
          <p:nvPr/>
        </p:nvCxnSpPr>
        <p:spPr>
          <a:xfrm>
            <a:off x="6918960" y="508635"/>
            <a:ext cx="0" cy="5359600"/>
          </a:xfrm>
          <a:prstGeom prst="line">
            <a:avLst/>
          </a:prstGeom>
          <a:ln w="19050">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90283D61-51BB-416C-8D62-244491B1D8E6}"/>
              </a:ext>
            </a:extLst>
          </p:cNvPr>
          <p:cNvSpPr/>
          <p:nvPr/>
        </p:nvSpPr>
        <p:spPr>
          <a:xfrm>
            <a:off x="6832150" y="839165"/>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B37B64E1-044A-43FE-BBC1-A978A3EED33E}"/>
              </a:ext>
            </a:extLst>
          </p:cNvPr>
          <p:cNvSpPr txBox="1"/>
          <p:nvPr/>
        </p:nvSpPr>
        <p:spPr>
          <a:xfrm>
            <a:off x="7146117" y="733056"/>
            <a:ext cx="2297603" cy="369332"/>
          </a:xfrm>
          <a:prstGeom prst="rect">
            <a:avLst/>
          </a:prstGeom>
          <a:noFill/>
        </p:spPr>
        <p:txBody>
          <a:bodyPr wrap="square" lIns="0" tIns="0" rIns="0" bIns="0" rtlCol="0">
            <a:spAutoFit/>
          </a:bodyPr>
          <a:lstStyle/>
          <a:p>
            <a:pPr algn="dist"/>
            <a:r>
              <a:rPr lang="zh-CN" altLang="en-US" sz="2400" b="1" dirty="0">
                <a:solidFill>
                  <a:schemeClr val="bg1"/>
                </a:solidFill>
              </a:rPr>
              <a:t>公司与团队介绍</a:t>
            </a:r>
          </a:p>
        </p:txBody>
      </p:sp>
      <p:sp>
        <p:nvSpPr>
          <p:cNvPr id="18" name="矩形 17">
            <a:extLst>
              <a:ext uri="{FF2B5EF4-FFF2-40B4-BE49-F238E27FC236}">
                <a16:creationId xmlns:a16="http://schemas.microsoft.com/office/drawing/2014/main" id="{A06938D7-AE77-4E1A-86AB-702A7A50A93F}"/>
              </a:ext>
            </a:extLst>
          </p:cNvPr>
          <p:cNvSpPr/>
          <p:nvPr/>
        </p:nvSpPr>
        <p:spPr>
          <a:xfrm>
            <a:off x="7146118" y="1107845"/>
            <a:ext cx="2779222" cy="184666"/>
          </a:xfrm>
          <a:prstGeom prst="rect">
            <a:avLst/>
          </a:prstGeom>
        </p:spPr>
        <p:txBody>
          <a:bodyPr wrap="none" lIns="0" tIns="0" rIns="0" bIns="0">
            <a:spAutoFit/>
          </a:bodyPr>
          <a:lstStyle/>
          <a:p>
            <a:r>
              <a:rPr lang="en-US" altLang="zh-CN" sz="1200" dirty="0">
                <a:solidFill>
                  <a:schemeClr val="bg1"/>
                </a:solidFill>
                <a:latin typeface="微软雅黑 Light" panose="020B0502040204020203" pitchFamily="34" charset="-122"/>
                <a:ea typeface="微软雅黑 Light" panose="020B0502040204020203" pitchFamily="34" charset="-122"/>
              </a:rPr>
              <a:t>COMPANY AND TEAM INTRODUCTION</a:t>
            </a: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sp>
        <p:nvSpPr>
          <p:cNvPr id="22" name="椭圆 21">
            <a:extLst>
              <a:ext uri="{FF2B5EF4-FFF2-40B4-BE49-F238E27FC236}">
                <a16:creationId xmlns:a16="http://schemas.microsoft.com/office/drawing/2014/main" id="{EC49A44A-ADEF-4E52-BF1A-0AB7BA3BBEC3}"/>
              </a:ext>
            </a:extLst>
          </p:cNvPr>
          <p:cNvSpPr/>
          <p:nvPr/>
        </p:nvSpPr>
        <p:spPr>
          <a:xfrm>
            <a:off x="6832150" y="1706013"/>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767A285F-5B2A-482F-AAA5-B4FBC71C27C2}"/>
              </a:ext>
            </a:extLst>
          </p:cNvPr>
          <p:cNvSpPr/>
          <p:nvPr/>
        </p:nvSpPr>
        <p:spPr>
          <a:xfrm>
            <a:off x="6832150" y="2572861"/>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5E1D4CDA-ECF3-4AED-978F-1473B3AE4EBE}"/>
              </a:ext>
            </a:extLst>
          </p:cNvPr>
          <p:cNvSpPr/>
          <p:nvPr/>
        </p:nvSpPr>
        <p:spPr>
          <a:xfrm>
            <a:off x="6832150" y="3439709"/>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a:extLst>
              <a:ext uri="{FF2B5EF4-FFF2-40B4-BE49-F238E27FC236}">
                <a16:creationId xmlns:a16="http://schemas.microsoft.com/office/drawing/2014/main" id="{5B5485B6-82D2-418E-8818-B22E020B36D1}"/>
              </a:ext>
            </a:extLst>
          </p:cNvPr>
          <p:cNvSpPr/>
          <p:nvPr/>
        </p:nvSpPr>
        <p:spPr>
          <a:xfrm>
            <a:off x="6832150" y="4306556"/>
            <a:ext cx="173619" cy="173619"/>
          </a:xfrm>
          <a:prstGeom prst="ellipse">
            <a:avLst/>
          </a:prstGeom>
          <a:ln>
            <a:noFill/>
          </a:ln>
          <a:effectLst>
            <a:glow rad="101600">
              <a:schemeClr val="accent2">
                <a:satMod val="175000"/>
                <a:alpha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4C08286B-217D-4A0E-A73C-007A4CB7E24E}"/>
              </a:ext>
            </a:extLst>
          </p:cNvPr>
          <p:cNvSpPr txBox="1"/>
          <p:nvPr/>
        </p:nvSpPr>
        <p:spPr>
          <a:xfrm>
            <a:off x="564364" y="326638"/>
            <a:ext cx="947652" cy="1754326"/>
          </a:xfrm>
          <a:prstGeom prst="rect">
            <a:avLst/>
          </a:prstGeom>
          <a:noFill/>
        </p:spPr>
        <p:txBody>
          <a:bodyPr wrap="square" rtlCol="0">
            <a:spAutoFit/>
          </a:bodyPr>
          <a:lstStyle/>
          <a:p>
            <a:r>
              <a:rPr lang="zh-CN" altLang="en-US" sz="5400" b="1" dirty="0">
                <a:solidFill>
                  <a:schemeClr val="accent1"/>
                </a:solidFill>
              </a:rPr>
              <a:t>目录</a:t>
            </a:r>
          </a:p>
        </p:txBody>
      </p:sp>
      <p:sp>
        <p:nvSpPr>
          <p:cNvPr id="45" name="文本框 44">
            <a:extLst>
              <a:ext uri="{FF2B5EF4-FFF2-40B4-BE49-F238E27FC236}">
                <a16:creationId xmlns:a16="http://schemas.microsoft.com/office/drawing/2014/main" id="{EDC84F37-C668-42B4-9638-84546FFEC35E}"/>
              </a:ext>
            </a:extLst>
          </p:cNvPr>
          <p:cNvSpPr txBox="1"/>
          <p:nvPr/>
        </p:nvSpPr>
        <p:spPr>
          <a:xfrm>
            <a:off x="7146117" y="1615293"/>
            <a:ext cx="2297603" cy="369332"/>
          </a:xfrm>
          <a:prstGeom prst="rect">
            <a:avLst/>
          </a:prstGeom>
          <a:noFill/>
        </p:spPr>
        <p:txBody>
          <a:bodyPr wrap="square" lIns="0" tIns="0" rIns="0" bIns="0" rtlCol="0">
            <a:spAutoFit/>
          </a:bodyPr>
          <a:lstStyle/>
          <a:p>
            <a:pPr algn="dist"/>
            <a:r>
              <a:rPr lang="zh-CN" altLang="en-US" sz="2400" b="1" dirty="0">
                <a:solidFill>
                  <a:schemeClr val="bg1"/>
                </a:solidFill>
              </a:rPr>
              <a:t>产品及运营规划</a:t>
            </a:r>
          </a:p>
        </p:txBody>
      </p:sp>
      <p:sp>
        <p:nvSpPr>
          <p:cNvPr id="46" name="矩形 45">
            <a:extLst>
              <a:ext uri="{FF2B5EF4-FFF2-40B4-BE49-F238E27FC236}">
                <a16:creationId xmlns:a16="http://schemas.microsoft.com/office/drawing/2014/main" id="{65A32877-B598-4BB2-9CF0-9E4A61AF2D44}"/>
              </a:ext>
            </a:extLst>
          </p:cNvPr>
          <p:cNvSpPr/>
          <p:nvPr/>
        </p:nvSpPr>
        <p:spPr>
          <a:xfrm>
            <a:off x="7146118" y="1990082"/>
            <a:ext cx="2815322" cy="184666"/>
          </a:xfrm>
          <a:prstGeom prst="rect">
            <a:avLst/>
          </a:prstGeom>
        </p:spPr>
        <p:txBody>
          <a:bodyPr wrap="none" lIns="0" tIns="0" rIns="0" bIns="0">
            <a:spAutoFit/>
          </a:bodyPr>
          <a:lstStyle/>
          <a:p>
            <a:r>
              <a:rPr lang="en-US" altLang="zh-CN" sz="1200" dirty="0">
                <a:solidFill>
                  <a:schemeClr val="bg1"/>
                </a:solidFill>
                <a:latin typeface="微软雅黑 Light" panose="020B0502040204020203" pitchFamily="34" charset="-122"/>
                <a:ea typeface="微软雅黑 Light" panose="020B0502040204020203" pitchFamily="34" charset="-122"/>
              </a:rPr>
              <a:t>PRODUCT AND OPERATION PLANNING</a:t>
            </a: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sp>
        <p:nvSpPr>
          <p:cNvPr id="48" name="文本框 47">
            <a:extLst>
              <a:ext uri="{FF2B5EF4-FFF2-40B4-BE49-F238E27FC236}">
                <a16:creationId xmlns:a16="http://schemas.microsoft.com/office/drawing/2014/main" id="{CAF62824-D06D-4008-8245-3E3AEE19EBAB}"/>
              </a:ext>
            </a:extLst>
          </p:cNvPr>
          <p:cNvSpPr txBox="1"/>
          <p:nvPr/>
        </p:nvSpPr>
        <p:spPr>
          <a:xfrm>
            <a:off x="7146117" y="2393789"/>
            <a:ext cx="2297603" cy="369332"/>
          </a:xfrm>
          <a:prstGeom prst="rect">
            <a:avLst/>
          </a:prstGeom>
          <a:noFill/>
        </p:spPr>
        <p:txBody>
          <a:bodyPr wrap="square" lIns="0" tIns="0" rIns="0" bIns="0" rtlCol="0">
            <a:spAutoFit/>
          </a:bodyPr>
          <a:lstStyle/>
          <a:p>
            <a:pPr algn="dist"/>
            <a:r>
              <a:rPr lang="zh-CN" altLang="en-US" sz="2400" b="1" dirty="0">
                <a:solidFill>
                  <a:schemeClr val="bg1"/>
                </a:solidFill>
              </a:rPr>
              <a:t>市场与竞争分析</a:t>
            </a:r>
          </a:p>
        </p:txBody>
      </p:sp>
      <p:sp>
        <p:nvSpPr>
          <p:cNvPr id="49" name="矩形 48">
            <a:extLst>
              <a:ext uri="{FF2B5EF4-FFF2-40B4-BE49-F238E27FC236}">
                <a16:creationId xmlns:a16="http://schemas.microsoft.com/office/drawing/2014/main" id="{BB854A42-D300-4B41-9682-90D5D2DA1A71}"/>
              </a:ext>
            </a:extLst>
          </p:cNvPr>
          <p:cNvSpPr/>
          <p:nvPr/>
        </p:nvSpPr>
        <p:spPr>
          <a:xfrm>
            <a:off x="7146118" y="2768578"/>
            <a:ext cx="2768130" cy="184666"/>
          </a:xfrm>
          <a:prstGeom prst="rect">
            <a:avLst/>
          </a:prstGeom>
        </p:spPr>
        <p:txBody>
          <a:bodyPr wrap="none" lIns="0" tIns="0" rIns="0" bIns="0">
            <a:spAutoFit/>
          </a:bodyPr>
          <a:lstStyle/>
          <a:p>
            <a:r>
              <a:rPr lang="en-US" altLang="zh-CN" sz="1200" dirty="0">
                <a:solidFill>
                  <a:schemeClr val="bg1"/>
                </a:solidFill>
                <a:latin typeface="微软雅黑 Light" panose="020B0502040204020203" pitchFamily="34" charset="-122"/>
                <a:ea typeface="微软雅黑 Light" panose="020B0502040204020203" pitchFamily="34" charset="-122"/>
              </a:rPr>
              <a:t>MARKET AND COMPETITION ANALYSIS</a:t>
            </a: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sp>
        <p:nvSpPr>
          <p:cNvPr id="51" name="文本框 50">
            <a:extLst>
              <a:ext uri="{FF2B5EF4-FFF2-40B4-BE49-F238E27FC236}">
                <a16:creationId xmlns:a16="http://schemas.microsoft.com/office/drawing/2014/main" id="{EFDB6E45-C461-4BAE-872A-9FD868C84E2D}"/>
              </a:ext>
            </a:extLst>
          </p:cNvPr>
          <p:cNvSpPr txBox="1"/>
          <p:nvPr/>
        </p:nvSpPr>
        <p:spPr>
          <a:xfrm>
            <a:off x="7146117" y="3265519"/>
            <a:ext cx="2297603" cy="369332"/>
          </a:xfrm>
          <a:prstGeom prst="rect">
            <a:avLst/>
          </a:prstGeom>
          <a:noFill/>
        </p:spPr>
        <p:txBody>
          <a:bodyPr wrap="square" lIns="0" tIns="0" rIns="0" bIns="0" rtlCol="0">
            <a:spAutoFit/>
          </a:bodyPr>
          <a:lstStyle/>
          <a:p>
            <a:pPr algn="dist"/>
            <a:r>
              <a:rPr lang="zh-CN" altLang="en-US" sz="2400" b="1" dirty="0">
                <a:solidFill>
                  <a:schemeClr val="bg1"/>
                </a:solidFill>
              </a:rPr>
              <a:t>财务与融资计划 </a:t>
            </a:r>
          </a:p>
        </p:txBody>
      </p:sp>
      <p:sp>
        <p:nvSpPr>
          <p:cNvPr id="52" name="矩形 51">
            <a:extLst>
              <a:ext uri="{FF2B5EF4-FFF2-40B4-BE49-F238E27FC236}">
                <a16:creationId xmlns:a16="http://schemas.microsoft.com/office/drawing/2014/main" id="{73088E83-12B1-4EE1-A6B4-FCC8671E1B16}"/>
              </a:ext>
            </a:extLst>
          </p:cNvPr>
          <p:cNvSpPr/>
          <p:nvPr/>
        </p:nvSpPr>
        <p:spPr>
          <a:xfrm>
            <a:off x="7146118" y="3640308"/>
            <a:ext cx="2552878" cy="184666"/>
          </a:xfrm>
          <a:prstGeom prst="rect">
            <a:avLst/>
          </a:prstGeom>
        </p:spPr>
        <p:txBody>
          <a:bodyPr wrap="none" lIns="0" tIns="0" rIns="0" bIns="0">
            <a:spAutoFit/>
          </a:bodyPr>
          <a:lstStyle/>
          <a:p>
            <a:r>
              <a:rPr lang="en-US" altLang="zh-CN" sz="1200" dirty="0">
                <a:solidFill>
                  <a:schemeClr val="bg1"/>
                </a:solidFill>
                <a:latin typeface="微软雅黑 Light" panose="020B0502040204020203" pitchFamily="34" charset="-122"/>
                <a:ea typeface="微软雅黑 Light" panose="020B0502040204020203" pitchFamily="34" charset="-122"/>
              </a:rPr>
              <a:t>FINANCIAL AND FINANCING PLANS</a:t>
            </a: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sp>
        <p:nvSpPr>
          <p:cNvPr id="54" name="文本框 53">
            <a:extLst>
              <a:ext uri="{FF2B5EF4-FFF2-40B4-BE49-F238E27FC236}">
                <a16:creationId xmlns:a16="http://schemas.microsoft.com/office/drawing/2014/main" id="{CB3CBDEE-B65C-4C59-BAFC-C7AC435F9F91}"/>
              </a:ext>
            </a:extLst>
          </p:cNvPr>
          <p:cNvSpPr txBox="1"/>
          <p:nvPr/>
        </p:nvSpPr>
        <p:spPr>
          <a:xfrm>
            <a:off x="7146117" y="4129026"/>
            <a:ext cx="2297603" cy="369332"/>
          </a:xfrm>
          <a:prstGeom prst="rect">
            <a:avLst/>
          </a:prstGeom>
          <a:noFill/>
        </p:spPr>
        <p:txBody>
          <a:bodyPr wrap="square" lIns="0" tIns="0" rIns="0" bIns="0" rtlCol="0">
            <a:spAutoFit/>
          </a:bodyPr>
          <a:lstStyle/>
          <a:p>
            <a:pPr algn="dist"/>
            <a:r>
              <a:rPr lang="zh-CN" altLang="en-US" sz="2400" b="1" dirty="0">
                <a:solidFill>
                  <a:schemeClr val="bg1"/>
                </a:solidFill>
              </a:rPr>
              <a:t>商业模式与规划</a:t>
            </a:r>
          </a:p>
        </p:txBody>
      </p:sp>
      <p:sp>
        <p:nvSpPr>
          <p:cNvPr id="55" name="矩形 54">
            <a:extLst>
              <a:ext uri="{FF2B5EF4-FFF2-40B4-BE49-F238E27FC236}">
                <a16:creationId xmlns:a16="http://schemas.microsoft.com/office/drawing/2014/main" id="{386A3126-FB17-4835-B346-0A3B566E1B68}"/>
              </a:ext>
            </a:extLst>
          </p:cNvPr>
          <p:cNvSpPr/>
          <p:nvPr/>
        </p:nvSpPr>
        <p:spPr>
          <a:xfrm>
            <a:off x="7146118" y="4503815"/>
            <a:ext cx="2474332" cy="184666"/>
          </a:xfrm>
          <a:prstGeom prst="rect">
            <a:avLst/>
          </a:prstGeom>
        </p:spPr>
        <p:txBody>
          <a:bodyPr wrap="none" lIns="0" tIns="0" rIns="0" bIns="0">
            <a:spAutoFit/>
          </a:bodyPr>
          <a:lstStyle/>
          <a:p>
            <a:r>
              <a:rPr lang="en-US" altLang="zh-CN" sz="1200" dirty="0">
                <a:solidFill>
                  <a:schemeClr val="bg1"/>
                </a:solidFill>
                <a:latin typeface="微软雅黑 Light" panose="020B0502040204020203" pitchFamily="34" charset="-122"/>
                <a:ea typeface="微软雅黑 Light" panose="020B0502040204020203" pitchFamily="34" charset="-122"/>
              </a:rPr>
              <a:t>BUSINESS MODEL AND PLANNING</a:t>
            </a:r>
            <a:endParaRPr lang="zh-CN" altLang="en-US" sz="1200" dirty="0">
              <a:solidFill>
                <a:schemeClr val="bg1"/>
              </a:solidFill>
              <a:latin typeface="微软雅黑 Light" panose="020B0502040204020203" pitchFamily="34" charset="-122"/>
              <a:ea typeface="微软雅黑 Light" panose="020B0502040204020203" pitchFamily="34" charset="-122"/>
            </a:endParaRPr>
          </a:p>
        </p:txBody>
      </p:sp>
      <p:sp>
        <p:nvSpPr>
          <p:cNvPr id="2" name="文本框 1">
            <a:extLst>
              <a:ext uri="{FF2B5EF4-FFF2-40B4-BE49-F238E27FC236}">
                <a16:creationId xmlns:a16="http://schemas.microsoft.com/office/drawing/2014/main" id="{D59BF02A-20FB-4EEC-8CAA-702F251AAFC4}"/>
              </a:ext>
            </a:extLst>
          </p:cNvPr>
          <p:cNvSpPr txBox="1"/>
          <p:nvPr/>
        </p:nvSpPr>
        <p:spPr>
          <a:xfrm>
            <a:off x="1383382" y="1406069"/>
            <a:ext cx="430887" cy="1157112"/>
          </a:xfrm>
          <a:prstGeom prst="rect">
            <a:avLst/>
          </a:prstGeom>
          <a:noFill/>
        </p:spPr>
        <p:txBody>
          <a:bodyPr vert="eaVert" wrap="none" rtlCol="0">
            <a:spAutoFit/>
          </a:bodyPr>
          <a:lstStyle/>
          <a:p>
            <a:r>
              <a:rPr lang="en-US" altLang="zh-CN" sz="1600" dirty="0">
                <a:solidFill>
                  <a:schemeClr val="bg1">
                    <a:alpha val="66000"/>
                  </a:schemeClr>
                </a:solidFill>
                <a:latin typeface="微软雅黑 Light" panose="020B0502040204020203" pitchFamily="34" charset="-122"/>
                <a:ea typeface="微软雅黑 Light" panose="020B0502040204020203" pitchFamily="34" charset="-122"/>
              </a:rPr>
              <a:t>CONTENTS</a:t>
            </a:r>
            <a:endParaRPr lang="zh-CN" altLang="en-US" sz="1600" dirty="0">
              <a:solidFill>
                <a:schemeClr val="bg1">
                  <a:alpha val="66000"/>
                </a:schemeClr>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556671712"/>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FEE290B1-3A10-4B9E-97FF-EB2259CE1394}"/>
              </a:ext>
            </a:extLst>
          </p:cNvPr>
          <p:cNvSpPr/>
          <p:nvPr/>
        </p:nvSpPr>
        <p:spPr>
          <a:xfrm>
            <a:off x="8356600" y="0"/>
            <a:ext cx="3835400" cy="6858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F1B51290-FF50-4E5B-B81C-ACA76FD9EA8B}"/>
              </a:ext>
            </a:extLst>
          </p:cNvPr>
          <p:cNvSpPr>
            <a:spLocks noGrp="1"/>
          </p:cNvSpPr>
          <p:nvPr>
            <p:ph type="body" sz="quarter" idx="10"/>
          </p:nvPr>
        </p:nvSpPr>
        <p:spPr/>
        <p:txBody>
          <a:bodyPr>
            <a:normAutofit lnSpcReduction="10000"/>
          </a:bodyPr>
          <a:lstStyle/>
          <a:p>
            <a:r>
              <a:rPr lang="zh-CN" altLang="en-US" dirty="0"/>
              <a:t>市场定位</a:t>
            </a:r>
          </a:p>
        </p:txBody>
      </p:sp>
      <p:sp>
        <p:nvSpPr>
          <p:cNvPr id="3" name="文本占位符 2">
            <a:extLst>
              <a:ext uri="{FF2B5EF4-FFF2-40B4-BE49-F238E27FC236}">
                <a16:creationId xmlns:a16="http://schemas.microsoft.com/office/drawing/2014/main" id="{17369799-520E-42B4-BBBA-DA3B4A9D9078}"/>
              </a:ext>
            </a:extLst>
          </p:cNvPr>
          <p:cNvSpPr>
            <a:spLocks noGrp="1"/>
          </p:cNvSpPr>
          <p:nvPr>
            <p:ph type="body" sz="quarter" idx="11"/>
          </p:nvPr>
        </p:nvSpPr>
        <p:spPr>
          <a:xfrm>
            <a:off x="3475832" y="652722"/>
            <a:ext cx="2501338" cy="160518"/>
          </a:xfrm>
        </p:spPr>
        <p:txBody>
          <a:bodyPr>
            <a:normAutofit lnSpcReduction="10000"/>
          </a:bodyPr>
          <a:lstStyle/>
          <a:p>
            <a:r>
              <a:rPr lang="en-US" altLang="zh-CN" dirty="0"/>
              <a:t>MARKET POSITIONING</a:t>
            </a:r>
          </a:p>
        </p:txBody>
      </p:sp>
      <p:sp>
        <p:nvSpPr>
          <p:cNvPr id="4" name="文本占位符 3">
            <a:extLst>
              <a:ext uri="{FF2B5EF4-FFF2-40B4-BE49-F238E27FC236}">
                <a16:creationId xmlns:a16="http://schemas.microsoft.com/office/drawing/2014/main" id="{E306DD25-C7F5-433B-B21B-71EBDAD92CEB}"/>
              </a:ext>
            </a:extLst>
          </p:cNvPr>
          <p:cNvSpPr>
            <a:spLocks noGrp="1"/>
          </p:cNvSpPr>
          <p:nvPr>
            <p:ph type="body" sz="quarter" idx="12"/>
          </p:nvPr>
        </p:nvSpPr>
        <p:spPr/>
        <p:txBody>
          <a:bodyPr/>
          <a:lstStyle/>
          <a:p>
            <a:r>
              <a:rPr lang="en-US" altLang="zh-CN" dirty="0"/>
              <a:t>03</a:t>
            </a:r>
            <a:endParaRPr lang="zh-CN" altLang="en-US" dirty="0"/>
          </a:p>
        </p:txBody>
      </p:sp>
      <p:grpSp>
        <p:nvGrpSpPr>
          <p:cNvPr id="33" name="组合 32">
            <a:extLst>
              <a:ext uri="{FF2B5EF4-FFF2-40B4-BE49-F238E27FC236}">
                <a16:creationId xmlns:a16="http://schemas.microsoft.com/office/drawing/2014/main" id="{48F02F2F-D4CB-4DF4-A04A-DE3D70B8614B}"/>
              </a:ext>
            </a:extLst>
          </p:cNvPr>
          <p:cNvGrpSpPr/>
          <p:nvPr/>
        </p:nvGrpSpPr>
        <p:grpSpPr>
          <a:xfrm>
            <a:off x="695325" y="1768566"/>
            <a:ext cx="2820035" cy="3649107"/>
            <a:chOff x="1152481" y="2114006"/>
            <a:chExt cx="2820035" cy="3649107"/>
          </a:xfrm>
        </p:grpSpPr>
        <p:sp>
          <p:nvSpPr>
            <p:cNvPr id="10" name="矩形: 圆角 9">
              <a:extLst>
                <a:ext uri="{FF2B5EF4-FFF2-40B4-BE49-F238E27FC236}">
                  <a16:creationId xmlns:a16="http://schemas.microsoft.com/office/drawing/2014/main" id="{C839193B-4B55-438A-8745-5C76D5D4125F}"/>
                </a:ext>
              </a:extLst>
            </p:cNvPr>
            <p:cNvSpPr/>
            <p:nvPr/>
          </p:nvSpPr>
          <p:spPr>
            <a:xfrm>
              <a:off x="1152481" y="2114006"/>
              <a:ext cx="2820035" cy="3649107"/>
            </a:xfrm>
            <a:prstGeom prst="roundRect">
              <a:avLst>
                <a:gd name="adj" fmla="val 4899"/>
              </a:avLst>
            </a:prstGeom>
            <a:solidFill>
              <a:schemeClr val="bg1"/>
            </a:solidFill>
            <a:ln>
              <a:noFill/>
            </a:ln>
            <a:effectLst>
              <a:outerShdw blurRad="101600" dist="63500" dir="10800000" algn="tr" rotWithShape="0">
                <a:srgbClr val="FFC3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24" name="矩形: 圆角 23">
              <a:extLst>
                <a:ext uri="{FF2B5EF4-FFF2-40B4-BE49-F238E27FC236}">
                  <a16:creationId xmlns:a16="http://schemas.microsoft.com/office/drawing/2014/main" id="{69086B78-A90E-4AFF-A997-4CE04DF04CA7}"/>
                </a:ext>
              </a:extLst>
            </p:cNvPr>
            <p:cNvSpPr/>
            <p:nvPr/>
          </p:nvSpPr>
          <p:spPr>
            <a:xfrm>
              <a:off x="1152481" y="2114006"/>
              <a:ext cx="2820035" cy="3649107"/>
            </a:xfrm>
            <a:prstGeom prst="roundRect">
              <a:avLst>
                <a:gd name="adj" fmla="val 4899"/>
              </a:avLst>
            </a:prstGeom>
            <a:solidFill>
              <a:schemeClr val="bg1"/>
            </a:solidFill>
            <a:ln>
              <a:noFill/>
            </a:ln>
            <a:effectLst>
              <a:outerShdw blurRad="101600" dist="50800" algn="l" rotWithShape="0">
                <a:srgbClr val="000814">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grpSp>
      <p:sp>
        <p:nvSpPr>
          <p:cNvPr id="28" name="文本框 27">
            <a:extLst>
              <a:ext uri="{FF2B5EF4-FFF2-40B4-BE49-F238E27FC236}">
                <a16:creationId xmlns:a16="http://schemas.microsoft.com/office/drawing/2014/main" id="{3A0C3D09-469F-4C12-848D-C6F081513286}"/>
              </a:ext>
            </a:extLst>
          </p:cNvPr>
          <p:cNvSpPr txBox="1"/>
          <p:nvPr/>
        </p:nvSpPr>
        <p:spPr>
          <a:xfrm>
            <a:off x="1182013" y="2107105"/>
            <a:ext cx="1846659" cy="276999"/>
          </a:xfrm>
          <a:prstGeom prst="rect">
            <a:avLst/>
          </a:prstGeom>
          <a:noFill/>
        </p:spPr>
        <p:txBody>
          <a:bodyPr wrap="none" lIns="0" tIns="0" rIns="0" bIns="0" rtlCol="0">
            <a:spAutoFit/>
          </a:bodyPr>
          <a:lstStyle/>
          <a:p>
            <a:r>
              <a:rPr lang="zh-CN" altLang="en-US" b="1" dirty="0">
                <a:solidFill>
                  <a:schemeClr val="tx1">
                    <a:lumMod val="85000"/>
                    <a:lumOff val="15000"/>
                  </a:schemeClr>
                </a:solidFill>
              </a:rPr>
              <a:t>开创投资新型产品</a:t>
            </a:r>
          </a:p>
        </p:txBody>
      </p:sp>
      <p:sp>
        <p:nvSpPr>
          <p:cNvPr id="29" name="矩形 28">
            <a:extLst>
              <a:ext uri="{FF2B5EF4-FFF2-40B4-BE49-F238E27FC236}">
                <a16:creationId xmlns:a16="http://schemas.microsoft.com/office/drawing/2014/main" id="{67D3A348-8415-472D-8E74-7EC2653C3C78}"/>
              </a:ext>
            </a:extLst>
          </p:cNvPr>
          <p:cNvSpPr/>
          <p:nvPr/>
        </p:nvSpPr>
        <p:spPr>
          <a:xfrm>
            <a:off x="1053554" y="2479854"/>
            <a:ext cx="2164992" cy="2216954"/>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投资公司运用担保投资的经营模式，不断开创担保投资新型产品。通过担保与投资的有机结合，以投资收益弥补担保代偿损失，担保投资收益高于一般保费的收入，这样，大大降低了投资风险，提高了公司的经济效益。</a:t>
            </a:r>
          </a:p>
        </p:txBody>
      </p:sp>
      <p:sp>
        <p:nvSpPr>
          <p:cNvPr id="34" name="文本框 33">
            <a:extLst>
              <a:ext uri="{FF2B5EF4-FFF2-40B4-BE49-F238E27FC236}">
                <a16:creationId xmlns:a16="http://schemas.microsoft.com/office/drawing/2014/main" id="{6A956E3D-C91A-4A55-866C-04A1E78D87E4}"/>
              </a:ext>
            </a:extLst>
          </p:cNvPr>
          <p:cNvSpPr txBox="1"/>
          <p:nvPr/>
        </p:nvSpPr>
        <p:spPr>
          <a:xfrm>
            <a:off x="1633098" y="4795662"/>
            <a:ext cx="944489" cy="830997"/>
          </a:xfrm>
          <a:prstGeom prst="rect">
            <a:avLst/>
          </a:prstGeom>
          <a:noFill/>
        </p:spPr>
        <p:txBody>
          <a:bodyPr wrap="none" rtlCol="0">
            <a:spAutoFit/>
          </a:bodyPr>
          <a:lstStyle/>
          <a:p>
            <a:r>
              <a:rPr lang="en-US" altLang="zh-CN" sz="4800" b="1" dirty="0">
                <a:gradFill>
                  <a:gsLst>
                    <a:gs pos="0">
                      <a:srgbClr val="000814">
                        <a:alpha val="12000"/>
                      </a:srgbClr>
                    </a:gs>
                    <a:gs pos="62000">
                      <a:srgbClr val="000814">
                        <a:alpha val="0"/>
                      </a:srgbClr>
                    </a:gs>
                  </a:gsLst>
                  <a:lin ang="5400000" scaled="1"/>
                </a:gradFill>
                <a:latin typeface="+mn-ea"/>
              </a:rPr>
              <a:t>01</a:t>
            </a:r>
            <a:endParaRPr lang="zh-CN" altLang="en-US" sz="4800" b="1" dirty="0">
              <a:gradFill>
                <a:gsLst>
                  <a:gs pos="0">
                    <a:srgbClr val="000814">
                      <a:alpha val="12000"/>
                    </a:srgbClr>
                  </a:gs>
                  <a:gs pos="62000">
                    <a:srgbClr val="000814">
                      <a:alpha val="0"/>
                    </a:srgbClr>
                  </a:gs>
                </a:gsLst>
                <a:lin ang="5400000" scaled="1"/>
              </a:gradFill>
              <a:latin typeface="+mn-ea"/>
            </a:endParaRPr>
          </a:p>
        </p:txBody>
      </p:sp>
      <p:sp>
        <p:nvSpPr>
          <p:cNvPr id="17" name="文本框 16">
            <a:extLst>
              <a:ext uri="{FF2B5EF4-FFF2-40B4-BE49-F238E27FC236}">
                <a16:creationId xmlns:a16="http://schemas.microsoft.com/office/drawing/2014/main" id="{A9598CE1-87A7-4AA3-9C38-13268BE7D9D1}"/>
              </a:ext>
            </a:extLst>
          </p:cNvPr>
          <p:cNvSpPr txBox="1"/>
          <p:nvPr/>
        </p:nvSpPr>
        <p:spPr>
          <a:xfrm>
            <a:off x="1633098" y="4795662"/>
            <a:ext cx="944489" cy="830997"/>
          </a:xfrm>
          <a:prstGeom prst="rect">
            <a:avLst/>
          </a:prstGeom>
          <a:noFill/>
        </p:spPr>
        <p:txBody>
          <a:bodyPr wrap="none" rtlCol="0">
            <a:spAutoFit/>
          </a:bodyPr>
          <a:lstStyle/>
          <a:p>
            <a:r>
              <a:rPr lang="en-US" altLang="zh-CN" sz="4800" b="1" dirty="0">
                <a:ln>
                  <a:gradFill>
                    <a:gsLst>
                      <a:gs pos="54000">
                        <a:schemeClr val="accent1">
                          <a:lumMod val="45000"/>
                          <a:lumOff val="55000"/>
                          <a:alpha val="0"/>
                        </a:schemeClr>
                      </a:gs>
                      <a:gs pos="0">
                        <a:schemeClr val="accent1">
                          <a:lumMod val="45000"/>
                          <a:lumOff val="55000"/>
                          <a:alpha val="64000"/>
                        </a:schemeClr>
                      </a:gs>
                    </a:gsLst>
                    <a:lin ang="5400000" scaled="1"/>
                  </a:gradFill>
                </a:ln>
                <a:noFill/>
                <a:latin typeface="+mn-ea"/>
              </a:rPr>
              <a:t>01</a:t>
            </a:r>
            <a:endParaRPr lang="zh-CN" altLang="en-US" sz="4800" b="1" dirty="0">
              <a:ln>
                <a:gradFill>
                  <a:gsLst>
                    <a:gs pos="54000">
                      <a:schemeClr val="accent1">
                        <a:lumMod val="45000"/>
                        <a:lumOff val="55000"/>
                        <a:alpha val="0"/>
                      </a:schemeClr>
                    </a:gs>
                    <a:gs pos="0">
                      <a:schemeClr val="accent1">
                        <a:lumMod val="45000"/>
                        <a:lumOff val="55000"/>
                        <a:alpha val="64000"/>
                      </a:schemeClr>
                    </a:gs>
                  </a:gsLst>
                  <a:lin ang="5400000" scaled="1"/>
                </a:gradFill>
              </a:ln>
              <a:noFill/>
              <a:latin typeface="+mn-ea"/>
            </a:endParaRPr>
          </a:p>
        </p:txBody>
      </p:sp>
      <p:sp>
        <p:nvSpPr>
          <p:cNvPr id="20" name="矩形: 圆角 19">
            <a:extLst>
              <a:ext uri="{FF2B5EF4-FFF2-40B4-BE49-F238E27FC236}">
                <a16:creationId xmlns:a16="http://schemas.microsoft.com/office/drawing/2014/main" id="{1C7A9AD5-3EF3-4583-87EC-1BB366C52AF1}"/>
              </a:ext>
            </a:extLst>
          </p:cNvPr>
          <p:cNvSpPr/>
          <p:nvPr/>
        </p:nvSpPr>
        <p:spPr>
          <a:xfrm>
            <a:off x="3874163" y="1768566"/>
            <a:ext cx="2820035" cy="3649107"/>
          </a:xfrm>
          <a:prstGeom prst="roundRect">
            <a:avLst>
              <a:gd name="adj" fmla="val 4899"/>
            </a:avLst>
          </a:prstGeom>
          <a:solidFill>
            <a:schemeClr val="bg1"/>
          </a:solidFill>
          <a:ln>
            <a:noFill/>
          </a:ln>
          <a:effectLst>
            <a:outerShdw blurRad="101600" dist="63500" dir="10800000" algn="tr" rotWithShape="0">
              <a:srgbClr val="FFC3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21" name="矩形: 圆角 20">
            <a:extLst>
              <a:ext uri="{FF2B5EF4-FFF2-40B4-BE49-F238E27FC236}">
                <a16:creationId xmlns:a16="http://schemas.microsoft.com/office/drawing/2014/main" id="{144E0119-FE7C-46BF-92FB-0E318DD38620}"/>
              </a:ext>
            </a:extLst>
          </p:cNvPr>
          <p:cNvSpPr/>
          <p:nvPr/>
        </p:nvSpPr>
        <p:spPr>
          <a:xfrm>
            <a:off x="3874163" y="1768566"/>
            <a:ext cx="2820035" cy="3649107"/>
          </a:xfrm>
          <a:prstGeom prst="roundRect">
            <a:avLst>
              <a:gd name="adj" fmla="val 4899"/>
            </a:avLst>
          </a:prstGeom>
          <a:solidFill>
            <a:schemeClr val="bg1"/>
          </a:solidFill>
          <a:ln>
            <a:noFill/>
          </a:ln>
          <a:effectLst>
            <a:outerShdw blurRad="101600" dist="50800" algn="l" rotWithShape="0">
              <a:srgbClr val="000814">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23" name="文本框 22">
            <a:extLst>
              <a:ext uri="{FF2B5EF4-FFF2-40B4-BE49-F238E27FC236}">
                <a16:creationId xmlns:a16="http://schemas.microsoft.com/office/drawing/2014/main" id="{B9802C78-5B01-44B5-BC4E-61114A5C0C6D}"/>
              </a:ext>
            </a:extLst>
          </p:cNvPr>
          <p:cNvSpPr txBox="1"/>
          <p:nvPr/>
        </p:nvSpPr>
        <p:spPr>
          <a:xfrm>
            <a:off x="4360851" y="2107105"/>
            <a:ext cx="1846659" cy="276999"/>
          </a:xfrm>
          <a:prstGeom prst="rect">
            <a:avLst/>
          </a:prstGeom>
          <a:noFill/>
        </p:spPr>
        <p:txBody>
          <a:bodyPr wrap="none" lIns="0" tIns="0" rIns="0" bIns="0" rtlCol="0">
            <a:spAutoFit/>
          </a:bodyPr>
          <a:lstStyle/>
          <a:p>
            <a:r>
              <a:rPr lang="zh-CN" altLang="en-US" b="1" dirty="0">
                <a:solidFill>
                  <a:schemeClr val="tx1">
                    <a:lumMod val="85000"/>
                    <a:lumOff val="15000"/>
                  </a:schemeClr>
                </a:solidFill>
              </a:rPr>
              <a:t>增加业务附加价值</a:t>
            </a:r>
          </a:p>
        </p:txBody>
      </p:sp>
      <p:sp>
        <p:nvSpPr>
          <p:cNvPr id="26" name="矩形 25">
            <a:extLst>
              <a:ext uri="{FF2B5EF4-FFF2-40B4-BE49-F238E27FC236}">
                <a16:creationId xmlns:a16="http://schemas.microsoft.com/office/drawing/2014/main" id="{0BDC6F7B-6026-4A54-949D-406CC4D99652}"/>
              </a:ext>
            </a:extLst>
          </p:cNvPr>
          <p:cNvSpPr/>
          <p:nvPr/>
        </p:nvSpPr>
        <p:spPr>
          <a:xfrm>
            <a:off x="4232392" y="2479854"/>
            <a:ext cx="2164992" cy="1936877"/>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针对目前普遍存在的中小企业融资难个人贷款投放难，合同双方履约难的情况，以企业和个人为主要服务对象，开展了个人贷款担保业务、企业融资担保业务以及经济合同履约担保业务。</a:t>
            </a:r>
          </a:p>
        </p:txBody>
      </p:sp>
      <p:sp>
        <p:nvSpPr>
          <p:cNvPr id="31" name="文本框 30">
            <a:extLst>
              <a:ext uri="{FF2B5EF4-FFF2-40B4-BE49-F238E27FC236}">
                <a16:creationId xmlns:a16="http://schemas.microsoft.com/office/drawing/2014/main" id="{FAB2A29E-709B-4F0A-8242-E811FEDEC53F}"/>
              </a:ext>
            </a:extLst>
          </p:cNvPr>
          <p:cNvSpPr txBox="1"/>
          <p:nvPr/>
        </p:nvSpPr>
        <p:spPr>
          <a:xfrm>
            <a:off x="4818959" y="4795662"/>
            <a:ext cx="944489" cy="830997"/>
          </a:xfrm>
          <a:prstGeom prst="rect">
            <a:avLst/>
          </a:prstGeom>
          <a:noFill/>
        </p:spPr>
        <p:txBody>
          <a:bodyPr wrap="none" rtlCol="0">
            <a:spAutoFit/>
          </a:bodyPr>
          <a:lstStyle/>
          <a:p>
            <a:r>
              <a:rPr lang="en-US" altLang="zh-CN" sz="4800" b="1" dirty="0">
                <a:gradFill>
                  <a:gsLst>
                    <a:gs pos="0">
                      <a:srgbClr val="000814">
                        <a:alpha val="12000"/>
                      </a:srgbClr>
                    </a:gs>
                    <a:gs pos="62000">
                      <a:srgbClr val="000814">
                        <a:alpha val="0"/>
                      </a:srgbClr>
                    </a:gs>
                  </a:gsLst>
                  <a:lin ang="5400000" scaled="1"/>
                </a:gradFill>
                <a:latin typeface="+mn-ea"/>
              </a:rPr>
              <a:t>02</a:t>
            </a:r>
            <a:endParaRPr lang="zh-CN" altLang="en-US" sz="4800" b="1" dirty="0">
              <a:gradFill>
                <a:gsLst>
                  <a:gs pos="0">
                    <a:srgbClr val="000814">
                      <a:alpha val="12000"/>
                    </a:srgbClr>
                  </a:gs>
                  <a:gs pos="62000">
                    <a:srgbClr val="000814">
                      <a:alpha val="0"/>
                    </a:srgbClr>
                  </a:gs>
                </a:gsLst>
                <a:lin ang="5400000" scaled="1"/>
              </a:gradFill>
              <a:latin typeface="+mn-ea"/>
            </a:endParaRPr>
          </a:p>
        </p:txBody>
      </p:sp>
      <p:sp>
        <p:nvSpPr>
          <p:cNvPr id="32" name="文本框 31">
            <a:extLst>
              <a:ext uri="{FF2B5EF4-FFF2-40B4-BE49-F238E27FC236}">
                <a16:creationId xmlns:a16="http://schemas.microsoft.com/office/drawing/2014/main" id="{55179369-D204-4E37-9B2A-A63730AB265F}"/>
              </a:ext>
            </a:extLst>
          </p:cNvPr>
          <p:cNvSpPr txBox="1"/>
          <p:nvPr/>
        </p:nvSpPr>
        <p:spPr>
          <a:xfrm>
            <a:off x="4818959" y="4795662"/>
            <a:ext cx="944489" cy="830997"/>
          </a:xfrm>
          <a:prstGeom prst="rect">
            <a:avLst/>
          </a:prstGeom>
          <a:noFill/>
        </p:spPr>
        <p:txBody>
          <a:bodyPr wrap="none" rtlCol="0">
            <a:spAutoFit/>
          </a:bodyPr>
          <a:lstStyle/>
          <a:p>
            <a:r>
              <a:rPr lang="en-US" altLang="zh-CN" sz="4800" b="1" dirty="0">
                <a:ln>
                  <a:gradFill>
                    <a:gsLst>
                      <a:gs pos="54000">
                        <a:schemeClr val="accent1">
                          <a:lumMod val="45000"/>
                          <a:lumOff val="55000"/>
                          <a:alpha val="0"/>
                        </a:schemeClr>
                      </a:gs>
                      <a:gs pos="0">
                        <a:schemeClr val="accent1">
                          <a:lumMod val="45000"/>
                          <a:lumOff val="55000"/>
                          <a:alpha val="64000"/>
                        </a:schemeClr>
                      </a:gs>
                    </a:gsLst>
                    <a:lin ang="5400000" scaled="1"/>
                  </a:gradFill>
                </a:ln>
                <a:noFill/>
                <a:latin typeface="+mn-ea"/>
              </a:rPr>
              <a:t>02</a:t>
            </a:r>
            <a:endParaRPr lang="zh-CN" altLang="en-US" sz="4800" b="1" dirty="0">
              <a:ln>
                <a:gradFill>
                  <a:gsLst>
                    <a:gs pos="54000">
                      <a:schemeClr val="accent1">
                        <a:lumMod val="45000"/>
                        <a:lumOff val="55000"/>
                        <a:alpha val="0"/>
                      </a:schemeClr>
                    </a:gs>
                    <a:gs pos="0">
                      <a:schemeClr val="accent1">
                        <a:lumMod val="45000"/>
                        <a:lumOff val="55000"/>
                        <a:alpha val="64000"/>
                      </a:schemeClr>
                    </a:gs>
                  </a:gsLst>
                  <a:lin ang="5400000" scaled="1"/>
                </a:gradFill>
              </a:ln>
              <a:noFill/>
              <a:latin typeface="+mn-ea"/>
            </a:endParaRPr>
          </a:p>
        </p:txBody>
      </p:sp>
      <p:sp>
        <p:nvSpPr>
          <p:cNvPr id="47" name="矩形: 圆角 46">
            <a:extLst>
              <a:ext uri="{FF2B5EF4-FFF2-40B4-BE49-F238E27FC236}">
                <a16:creationId xmlns:a16="http://schemas.microsoft.com/office/drawing/2014/main" id="{80D45F3F-BCD7-44C5-9FEF-32801F30E1E7}"/>
              </a:ext>
            </a:extLst>
          </p:cNvPr>
          <p:cNvSpPr/>
          <p:nvPr/>
        </p:nvSpPr>
        <p:spPr>
          <a:xfrm>
            <a:off x="7053001" y="1768566"/>
            <a:ext cx="2820035" cy="3649107"/>
          </a:xfrm>
          <a:prstGeom prst="roundRect">
            <a:avLst>
              <a:gd name="adj" fmla="val 4899"/>
            </a:avLst>
          </a:prstGeom>
          <a:solidFill>
            <a:schemeClr val="bg1"/>
          </a:solidFill>
          <a:ln>
            <a:noFill/>
          </a:ln>
          <a:effectLst>
            <a:outerShdw blurRad="101600" dist="63500" dir="10800000" algn="tr" rotWithShape="0">
              <a:srgbClr val="FFC30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48" name="矩形: 圆角 47">
            <a:extLst>
              <a:ext uri="{FF2B5EF4-FFF2-40B4-BE49-F238E27FC236}">
                <a16:creationId xmlns:a16="http://schemas.microsoft.com/office/drawing/2014/main" id="{11F00BDE-564D-43B5-85FB-B2987D9388EC}"/>
              </a:ext>
            </a:extLst>
          </p:cNvPr>
          <p:cNvSpPr/>
          <p:nvPr/>
        </p:nvSpPr>
        <p:spPr>
          <a:xfrm>
            <a:off x="7053001" y="1768566"/>
            <a:ext cx="2820035" cy="3649107"/>
          </a:xfrm>
          <a:prstGeom prst="roundRect">
            <a:avLst>
              <a:gd name="adj" fmla="val 4899"/>
            </a:avLst>
          </a:prstGeom>
          <a:solidFill>
            <a:schemeClr val="bg1"/>
          </a:solidFill>
          <a:ln>
            <a:noFill/>
          </a:ln>
          <a:effectLst>
            <a:outerShdw blurRad="101600" dist="50800" algn="l" rotWithShape="0">
              <a:srgbClr val="000814">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50" name="文本框 49">
            <a:extLst>
              <a:ext uri="{FF2B5EF4-FFF2-40B4-BE49-F238E27FC236}">
                <a16:creationId xmlns:a16="http://schemas.microsoft.com/office/drawing/2014/main" id="{7C422602-83A8-4E2B-AACB-6238068C475C}"/>
              </a:ext>
            </a:extLst>
          </p:cNvPr>
          <p:cNvSpPr txBox="1"/>
          <p:nvPr/>
        </p:nvSpPr>
        <p:spPr>
          <a:xfrm>
            <a:off x="7770521" y="2107105"/>
            <a:ext cx="1384995" cy="276999"/>
          </a:xfrm>
          <a:prstGeom prst="rect">
            <a:avLst/>
          </a:prstGeom>
          <a:noFill/>
        </p:spPr>
        <p:txBody>
          <a:bodyPr wrap="none" lIns="0" tIns="0" rIns="0" bIns="0" rtlCol="0">
            <a:spAutoFit/>
          </a:bodyPr>
          <a:lstStyle/>
          <a:p>
            <a:r>
              <a:rPr lang="zh-CN" altLang="en-US" b="1" dirty="0">
                <a:solidFill>
                  <a:schemeClr val="tx1">
                    <a:lumMod val="85000"/>
                    <a:lumOff val="15000"/>
                  </a:schemeClr>
                </a:solidFill>
              </a:rPr>
              <a:t>开拓衍生产品</a:t>
            </a:r>
          </a:p>
        </p:txBody>
      </p:sp>
      <p:sp>
        <p:nvSpPr>
          <p:cNvPr id="51" name="矩形 50">
            <a:extLst>
              <a:ext uri="{FF2B5EF4-FFF2-40B4-BE49-F238E27FC236}">
                <a16:creationId xmlns:a16="http://schemas.microsoft.com/office/drawing/2014/main" id="{91EFD120-DF0B-4DF4-8F9F-0CFF63125174}"/>
              </a:ext>
            </a:extLst>
          </p:cNvPr>
          <p:cNvSpPr/>
          <p:nvPr/>
        </p:nvSpPr>
        <p:spPr>
          <a:xfrm>
            <a:off x="7411230" y="2479854"/>
            <a:ext cx="2164992" cy="1936877"/>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为进一步规避担保风险，公司正在计划申请与资产证券化有关的担保业务，将开拓以下业务产品：企业债券和可转换债券、反担保资产证券化担保和企业债券回购担保以及其他衍生产品。</a:t>
            </a:r>
          </a:p>
        </p:txBody>
      </p:sp>
      <p:sp>
        <p:nvSpPr>
          <p:cNvPr id="53" name="文本框 52">
            <a:extLst>
              <a:ext uri="{FF2B5EF4-FFF2-40B4-BE49-F238E27FC236}">
                <a16:creationId xmlns:a16="http://schemas.microsoft.com/office/drawing/2014/main" id="{D945470C-A84F-496A-B018-B5A772B8BAB8}"/>
              </a:ext>
            </a:extLst>
          </p:cNvPr>
          <p:cNvSpPr txBox="1"/>
          <p:nvPr/>
        </p:nvSpPr>
        <p:spPr>
          <a:xfrm>
            <a:off x="7996807" y="4810902"/>
            <a:ext cx="944489" cy="830997"/>
          </a:xfrm>
          <a:prstGeom prst="rect">
            <a:avLst/>
          </a:prstGeom>
          <a:noFill/>
        </p:spPr>
        <p:txBody>
          <a:bodyPr wrap="none" rtlCol="0">
            <a:spAutoFit/>
          </a:bodyPr>
          <a:lstStyle/>
          <a:p>
            <a:r>
              <a:rPr lang="en-US" altLang="zh-CN" sz="4800" b="1" dirty="0">
                <a:gradFill>
                  <a:gsLst>
                    <a:gs pos="0">
                      <a:srgbClr val="000814">
                        <a:alpha val="12000"/>
                      </a:srgbClr>
                    </a:gs>
                    <a:gs pos="62000">
                      <a:srgbClr val="000814">
                        <a:alpha val="0"/>
                      </a:srgbClr>
                    </a:gs>
                  </a:gsLst>
                  <a:lin ang="5400000" scaled="1"/>
                </a:gradFill>
                <a:latin typeface="+mn-ea"/>
              </a:rPr>
              <a:t>03</a:t>
            </a:r>
            <a:endParaRPr lang="zh-CN" altLang="en-US" sz="4800" b="1" dirty="0">
              <a:gradFill>
                <a:gsLst>
                  <a:gs pos="0">
                    <a:srgbClr val="000814">
                      <a:alpha val="12000"/>
                    </a:srgbClr>
                  </a:gs>
                  <a:gs pos="62000">
                    <a:srgbClr val="000814">
                      <a:alpha val="0"/>
                    </a:srgbClr>
                  </a:gs>
                </a:gsLst>
                <a:lin ang="5400000" scaled="1"/>
              </a:gradFill>
              <a:latin typeface="+mn-ea"/>
            </a:endParaRPr>
          </a:p>
        </p:txBody>
      </p:sp>
      <p:sp>
        <p:nvSpPr>
          <p:cNvPr id="54" name="文本框 53">
            <a:extLst>
              <a:ext uri="{FF2B5EF4-FFF2-40B4-BE49-F238E27FC236}">
                <a16:creationId xmlns:a16="http://schemas.microsoft.com/office/drawing/2014/main" id="{E4222E7B-EFE6-4F2A-A3C9-5956BEFEBE74}"/>
              </a:ext>
            </a:extLst>
          </p:cNvPr>
          <p:cNvSpPr txBox="1"/>
          <p:nvPr/>
        </p:nvSpPr>
        <p:spPr>
          <a:xfrm>
            <a:off x="7996807" y="4810902"/>
            <a:ext cx="944489" cy="830997"/>
          </a:xfrm>
          <a:prstGeom prst="rect">
            <a:avLst/>
          </a:prstGeom>
          <a:noFill/>
        </p:spPr>
        <p:txBody>
          <a:bodyPr wrap="none" rtlCol="0">
            <a:spAutoFit/>
          </a:bodyPr>
          <a:lstStyle/>
          <a:p>
            <a:r>
              <a:rPr lang="en-US" altLang="zh-CN" sz="4800" b="1" dirty="0">
                <a:ln>
                  <a:gradFill>
                    <a:gsLst>
                      <a:gs pos="54000">
                        <a:schemeClr val="accent1">
                          <a:lumMod val="45000"/>
                          <a:lumOff val="55000"/>
                          <a:alpha val="0"/>
                        </a:schemeClr>
                      </a:gs>
                      <a:gs pos="0">
                        <a:schemeClr val="accent1">
                          <a:lumMod val="45000"/>
                          <a:lumOff val="55000"/>
                          <a:alpha val="64000"/>
                        </a:schemeClr>
                      </a:gs>
                    </a:gsLst>
                    <a:lin ang="5400000" scaled="1"/>
                  </a:gradFill>
                </a:ln>
                <a:noFill/>
                <a:latin typeface="+mn-ea"/>
              </a:rPr>
              <a:t>03</a:t>
            </a:r>
            <a:endParaRPr lang="zh-CN" altLang="en-US" sz="4800" b="1" dirty="0">
              <a:ln>
                <a:gradFill>
                  <a:gsLst>
                    <a:gs pos="54000">
                      <a:schemeClr val="accent1">
                        <a:lumMod val="45000"/>
                        <a:lumOff val="55000"/>
                        <a:alpha val="0"/>
                      </a:schemeClr>
                    </a:gs>
                    <a:gs pos="0">
                      <a:schemeClr val="accent1">
                        <a:lumMod val="45000"/>
                        <a:lumOff val="55000"/>
                        <a:alpha val="64000"/>
                      </a:schemeClr>
                    </a:gs>
                  </a:gsLst>
                  <a:lin ang="5400000" scaled="1"/>
                </a:gradFill>
              </a:ln>
              <a:noFill/>
              <a:latin typeface="+mn-ea"/>
            </a:endParaRPr>
          </a:p>
        </p:txBody>
      </p:sp>
      <p:pic>
        <p:nvPicPr>
          <p:cNvPr id="9" name="图片 8">
            <a:extLst>
              <a:ext uri="{FF2B5EF4-FFF2-40B4-BE49-F238E27FC236}">
                <a16:creationId xmlns:a16="http://schemas.microsoft.com/office/drawing/2014/main" id="{84657153-0699-472B-BC89-C7506D84A1B9}"/>
              </a:ext>
            </a:extLst>
          </p:cNvPr>
          <p:cNvPicPr>
            <a:picLocks noChangeAspect="1"/>
          </p:cNvPicPr>
          <p:nvPr/>
        </p:nvPicPr>
        <p:blipFill rotWithShape="1">
          <a:blip r:embed="rId2">
            <a:extLst>
              <a:ext uri="{28A0092B-C50C-407E-A947-70E740481C1C}">
                <a14:useLocalDpi xmlns:a14="http://schemas.microsoft.com/office/drawing/2010/main" val="0"/>
              </a:ext>
            </a:extLst>
          </a:blip>
          <a:srcRect l="64860"/>
          <a:stretch/>
        </p:blipFill>
        <p:spPr>
          <a:xfrm>
            <a:off x="9120851" y="3138717"/>
            <a:ext cx="3071149" cy="3719283"/>
          </a:xfrm>
          <a:prstGeom prst="rect">
            <a:avLst/>
          </a:prstGeom>
        </p:spPr>
      </p:pic>
    </p:spTree>
    <p:extLst>
      <p:ext uri="{BB962C8B-B14F-4D97-AF65-F5344CB8AC3E}">
        <p14:creationId xmlns:p14="http://schemas.microsoft.com/office/powerpoint/2010/main" val="3549295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35226625-4623-4FF9-8113-176C26EF33B3}"/>
              </a:ext>
            </a:extLst>
          </p:cNvPr>
          <p:cNvSpPr/>
          <p:nvPr/>
        </p:nvSpPr>
        <p:spPr>
          <a:xfrm>
            <a:off x="739586" y="1852740"/>
            <a:ext cx="3534410" cy="4196634"/>
          </a:xfrm>
          <a:prstGeom prst="roundRect">
            <a:avLst>
              <a:gd name="adj" fmla="val 297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0F2529E5-19DE-472C-840C-F61D0F077356}"/>
              </a:ext>
            </a:extLst>
          </p:cNvPr>
          <p:cNvPicPr>
            <a:picLocks noChangeAspect="1"/>
          </p:cNvPicPr>
          <p:nvPr/>
        </p:nvPicPr>
        <p:blipFill>
          <a:blip r:embed="rId2">
            <a:extLst>
              <a:ext uri="{28A0092B-C50C-407E-A947-70E740481C1C}">
                <a14:useLocalDpi xmlns:a14="http://schemas.microsoft.com/office/drawing/2010/main" val="0"/>
              </a:ext>
            </a:extLst>
          </a:blip>
          <a:srcRect l="18948" t="4277" r="27842" b="953"/>
          <a:stretch>
            <a:fillRect/>
          </a:stretch>
        </p:blipFill>
        <p:spPr>
          <a:xfrm>
            <a:off x="4598998" y="1852740"/>
            <a:ext cx="3038265" cy="4196634"/>
          </a:xfrm>
          <a:custGeom>
            <a:avLst/>
            <a:gdLst>
              <a:gd name="connsiteX0" fmla="*/ 105113 w 3534410"/>
              <a:gd name="connsiteY0" fmla="*/ 0 h 4196634"/>
              <a:gd name="connsiteX1" fmla="*/ 3429297 w 3534410"/>
              <a:gd name="connsiteY1" fmla="*/ 0 h 4196634"/>
              <a:gd name="connsiteX2" fmla="*/ 3534410 w 3534410"/>
              <a:gd name="connsiteY2" fmla="*/ 105113 h 4196634"/>
              <a:gd name="connsiteX3" fmla="*/ 3534410 w 3534410"/>
              <a:gd name="connsiteY3" fmla="*/ 4091521 h 4196634"/>
              <a:gd name="connsiteX4" fmla="*/ 3429297 w 3534410"/>
              <a:gd name="connsiteY4" fmla="*/ 4196634 h 4196634"/>
              <a:gd name="connsiteX5" fmla="*/ 105113 w 3534410"/>
              <a:gd name="connsiteY5" fmla="*/ 4196634 h 4196634"/>
              <a:gd name="connsiteX6" fmla="*/ 0 w 3534410"/>
              <a:gd name="connsiteY6" fmla="*/ 4091521 h 4196634"/>
              <a:gd name="connsiteX7" fmla="*/ 0 w 3534410"/>
              <a:gd name="connsiteY7" fmla="*/ 105113 h 4196634"/>
              <a:gd name="connsiteX8" fmla="*/ 105113 w 3534410"/>
              <a:gd name="connsiteY8" fmla="*/ 0 h 419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4410" h="4196634">
                <a:moveTo>
                  <a:pt x="105113" y="0"/>
                </a:moveTo>
                <a:lnTo>
                  <a:pt x="3429297" y="0"/>
                </a:lnTo>
                <a:cubicBezTo>
                  <a:pt x="3487349" y="0"/>
                  <a:pt x="3534410" y="47061"/>
                  <a:pt x="3534410" y="105113"/>
                </a:cubicBezTo>
                <a:lnTo>
                  <a:pt x="3534410" y="4091521"/>
                </a:lnTo>
                <a:cubicBezTo>
                  <a:pt x="3534410" y="4149573"/>
                  <a:pt x="3487349" y="4196634"/>
                  <a:pt x="3429297" y="4196634"/>
                </a:cubicBezTo>
                <a:lnTo>
                  <a:pt x="105113" y="4196634"/>
                </a:lnTo>
                <a:cubicBezTo>
                  <a:pt x="47061" y="4196634"/>
                  <a:pt x="0" y="4149573"/>
                  <a:pt x="0" y="4091521"/>
                </a:cubicBezTo>
                <a:lnTo>
                  <a:pt x="0" y="105113"/>
                </a:lnTo>
                <a:cubicBezTo>
                  <a:pt x="0" y="47061"/>
                  <a:pt x="47061" y="0"/>
                  <a:pt x="105113" y="0"/>
                </a:cubicBezTo>
                <a:close/>
              </a:path>
            </a:pathLst>
          </a:custGeom>
        </p:spPr>
      </p:pic>
      <p:sp>
        <p:nvSpPr>
          <p:cNvPr id="15" name="矩形: 圆角 14">
            <a:extLst>
              <a:ext uri="{FF2B5EF4-FFF2-40B4-BE49-F238E27FC236}">
                <a16:creationId xmlns:a16="http://schemas.microsoft.com/office/drawing/2014/main" id="{A7855408-4BDA-489D-A604-DBF42917FE3F}"/>
              </a:ext>
            </a:extLst>
          </p:cNvPr>
          <p:cNvSpPr/>
          <p:nvPr/>
        </p:nvSpPr>
        <p:spPr>
          <a:xfrm>
            <a:off x="7962265" y="1852740"/>
            <a:ext cx="3534410" cy="4196634"/>
          </a:xfrm>
          <a:prstGeom prst="roundRect">
            <a:avLst>
              <a:gd name="adj" fmla="val 297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形 20" descr="业务增长">
            <a:extLst>
              <a:ext uri="{FF2B5EF4-FFF2-40B4-BE49-F238E27FC236}">
                <a16:creationId xmlns:a16="http://schemas.microsoft.com/office/drawing/2014/main" id="{0E54073E-ABA3-4623-9BA2-3DF09ACE93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9591" y="1938467"/>
            <a:ext cx="914400" cy="914400"/>
          </a:xfrm>
          <a:prstGeom prst="rect">
            <a:avLst/>
          </a:prstGeom>
        </p:spPr>
      </p:pic>
      <p:pic>
        <p:nvPicPr>
          <p:cNvPr id="23" name="图形 22" descr="会议室">
            <a:extLst>
              <a:ext uri="{FF2B5EF4-FFF2-40B4-BE49-F238E27FC236}">
                <a16:creationId xmlns:a16="http://schemas.microsoft.com/office/drawing/2014/main" id="{0A2DFDC8-01FC-4E13-BBC6-8577F353CA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5782" y="1909682"/>
            <a:ext cx="1000942" cy="1000942"/>
          </a:xfrm>
          <a:prstGeom prst="rect">
            <a:avLst/>
          </a:prstGeom>
        </p:spPr>
      </p:pic>
      <p:sp>
        <p:nvSpPr>
          <p:cNvPr id="27" name="矩形 26">
            <a:extLst>
              <a:ext uri="{FF2B5EF4-FFF2-40B4-BE49-F238E27FC236}">
                <a16:creationId xmlns:a16="http://schemas.microsoft.com/office/drawing/2014/main" id="{788A33DD-3618-43EE-8B1C-5230821CFB7D}"/>
              </a:ext>
            </a:extLst>
          </p:cNvPr>
          <p:cNvSpPr/>
          <p:nvPr/>
        </p:nvSpPr>
        <p:spPr>
          <a:xfrm>
            <a:off x="1134735" y="3374938"/>
            <a:ext cx="2744113" cy="2216954"/>
          </a:xfrm>
          <a:prstGeom prst="rect">
            <a:avLst/>
          </a:prstGeom>
        </p:spPr>
        <p:txBody>
          <a:bodyPr wrap="square" lIns="0" tIns="0" rIns="0" bIns="0">
            <a:spAutoFit/>
          </a:bodyPr>
          <a:lstStyle/>
          <a:p>
            <a:pPr algn="just">
              <a:lnSpc>
                <a:spcPct val="130000"/>
              </a:lnSpc>
            </a:pPr>
            <a:r>
              <a:rPr lang="zh-CN" altLang="en-US" sz="1400" dirty="0">
                <a:solidFill>
                  <a:schemeClr val="bg1"/>
                </a:solidFill>
                <a:effectLst>
                  <a:outerShdw blurRad="38100" dist="38100" dir="2700000" algn="tl">
                    <a:srgbClr val="000000">
                      <a:alpha val="43137"/>
                    </a:srgbClr>
                  </a:outerShdw>
                </a:effectLst>
              </a:rPr>
              <a:t>由于项目的特殊性，使产品具有一定的地区性。外地公司一般很难在本地开展业务，反之亦然。据统计，本地企业贷款的平均规模年均</a:t>
            </a:r>
            <a:r>
              <a:rPr lang="en-US" altLang="zh-CN" sz="1400" dirty="0">
                <a:solidFill>
                  <a:schemeClr val="bg1"/>
                </a:solidFill>
                <a:effectLst>
                  <a:outerShdw blurRad="38100" dist="38100" dir="2700000" algn="tl">
                    <a:srgbClr val="000000">
                      <a:alpha val="43137"/>
                    </a:srgbClr>
                  </a:outerShdw>
                </a:effectLst>
              </a:rPr>
              <a:t>3,000</a:t>
            </a:r>
            <a:r>
              <a:rPr lang="zh-CN" altLang="en-US" sz="1400" dirty="0">
                <a:solidFill>
                  <a:schemeClr val="bg1"/>
                </a:solidFill>
                <a:effectLst>
                  <a:outerShdw blurRad="38100" dist="38100" dir="2700000" algn="tl">
                    <a:srgbClr val="000000">
                      <a:alpha val="43137"/>
                    </a:srgbClr>
                  </a:outerShdw>
                </a:effectLst>
              </a:rPr>
              <a:t>亿元人民币，同期个人贷款的规模达</a:t>
            </a:r>
            <a:r>
              <a:rPr lang="en-US" altLang="zh-CN" sz="1400" dirty="0">
                <a:solidFill>
                  <a:schemeClr val="bg1"/>
                </a:solidFill>
                <a:effectLst>
                  <a:outerShdw blurRad="38100" dist="38100" dir="2700000" algn="tl">
                    <a:srgbClr val="000000">
                      <a:alpha val="43137"/>
                    </a:srgbClr>
                  </a:outerShdw>
                </a:effectLst>
              </a:rPr>
              <a:t>300</a:t>
            </a:r>
            <a:r>
              <a:rPr lang="zh-CN" altLang="en-US" sz="1400" dirty="0">
                <a:solidFill>
                  <a:schemeClr val="bg1"/>
                </a:solidFill>
                <a:effectLst>
                  <a:outerShdw blurRad="38100" dist="38100" dir="2700000" algn="tl">
                    <a:srgbClr val="000000">
                      <a:alpha val="43137"/>
                    </a:srgbClr>
                  </a:outerShdw>
                </a:effectLst>
              </a:rPr>
              <a:t>亿元人民币，并以较高的年増长率继续扩大预计全国个人贷款每年市场份额将以</a:t>
            </a:r>
            <a:r>
              <a:rPr lang="en-US" altLang="zh-CN" sz="1400" dirty="0">
                <a:solidFill>
                  <a:schemeClr val="bg1"/>
                </a:solidFill>
                <a:effectLst>
                  <a:outerShdw blurRad="38100" dist="38100" dir="2700000" algn="tl">
                    <a:srgbClr val="000000">
                      <a:alpha val="43137"/>
                    </a:srgbClr>
                  </a:outerShdw>
                </a:effectLst>
              </a:rPr>
              <a:t>50%</a:t>
            </a:r>
            <a:r>
              <a:rPr lang="zh-CN" altLang="en-US" sz="1400" dirty="0">
                <a:solidFill>
                  <a:schemeClr val="bg1"/>
                </a:solidFill>
                <a:effectLst>
                  <a:outerShdw blurRad="38100" dist="38100" dir="2700000" algn="tl">
                    <a:srgbClr val="000000">
                      <a:alpha val="43137"/>
                    </a:srgbClr>
                  </a:outerShdw>
                </a:effectLst>
              </a:rPr>
              <a:t>的速度增长</a:t>
            </a:r>
          </a:p>
        </p:txBody>
      </p:sp>
      <p:sp>
        <p:nvSpPr>
          <p:cNvPr id="30" name="矩形 29">
            <a:extLst>
              <a:ext uri="{FF2B5EF4-FFF2-40B4-BE49-F238E27FC236}">
                <a16:creationId xmlns:a16="http://schemas.microsoft.com/office/drawing/2014/main" id="{C33CD046-49CB-407F-B14B-714A6FB25E1D}"/>
              </a:ext>
            </a:extLst>
          </p:cNvPr>
          <p:cNvSpPr/>
          <p:nvPr/>
        </p:nvSpPr>
        <p:spPr>
          <a:xfrm>
            <a:off x="8357414" y="3374938"/>
            <a:ext cx="2744113" cy="1936877"/>
          </a:xfrm>
          <a:prstGeom prst="rect">
            <a:avLst/>
          </a:prstGeom>
        </p:spPr>
        <p:txBody>
          <a:bodyPr wrap="square" lIns="0" tIns="0" rIns="0" bIns="0">
            <a:spAutoFit/>
          </a:bodyPr>
          <a:lstStyle/>
          <a:p>
            <a:pPr algn="just">
              <a:lnSpc>
                <a:spcPct val="130000"/>
              </a:lnSpc>
            </a:pPr>
            <a:r>
              <a:rPr lang="zh-CN" altLang="en-US" sz="1400" dirty="0">
                <a:solidFill>
                  <a:schemeClr val="bg1"/>
                </a:solidFill>
                <a:effectLst>
                  <a:outerShdw blurRad="38100" dist="38100" dir="2700000" algn="tl">
                    <a:srgbClr val="000000">
                      <a:alpha val="43137"/>
                    </a:srgbClr>
                  </a:outerShdw>
                </a:effectLst>
              </a:rPr>
              <a:t>由于目前市场需求远大于供给，没有形成竟争。按目前情况来看，真正形成竞争最早要到</a:t>
            </a:r>
            <a:r>
              <a:rPr lang="en-US" altLang="zh-CN" sz="1400" dirty="0">
                <a:solidFill>
                  <a:schemeClr val="bg1"/>
                </a:solidFill>
                <a:effectLst>
                  <a:outerShdw blurRad="38100" dist="38100" dir="2700000" algn="tl">
                    <a:srgbClr val="000000">
                      <a:alpha val="43137"/>
                    </a:srgbClr>
                  </a:outerShdw>
                </a:effectLst>
              </a:rPr>
              <a:t>2025</a:t>
            </a:r>
            <a:r>
              <a:rPr lang="zh-CN" altLang="en-US" sz="1400" dirty="0">
                <a:solidFill>
                  <a:schemeClr val="bg1"/>
                </a:solidFill>
                <a:effectLst>
                  <a:outerShdw blurRad="38100" dist="38100" dir="2700000" algn="tl">
                    <a:srgbClr val="000000">
                      <a:alpha val="43137"/>
                    </a:srgbClr>
                  </a:outerShdw>
                </a:effectLst>
              </a:rPr>
              <a:t>年以后。因此，我们的竞争策略是：在</a:t>
            </a:r>
            <a:r>
              <a:rPr lang="en-US" altLang="zh-CN" sz="1400" dirty="0">
                <a:solidFill>
                  <a:schemeClr val="bg1"/>
                </a:solidFill>
                <a:effectLst>
                  <a:outerShdw blurRad="38100" dist="38100" dir="2700000" algn="tl">
                    <a:srgbClr val="000000">
                      <a:alpha val="43137"/>
                    </a:srgbClr>
                  </a:outerShdw>
                </a:effectLst>
              </a:rPr>
              <a:t>2021~2023</a:t>
            </a:r>
            <a:r>
              <a:rPr lang="zh-CN" altLang="en-US" sz="1400" dirty="0">
                <a:solidFill>
                  <a:schemeClr val="bg1"/>
                </a:solidFill>
                <a:effectLst>
                  <a:outerShdw blurRad="38100" dist="38100" dir="2700000" algn="tl">
                    <a:srgbClr val="000000">
                      <a:alpha val="43137"/>
                    </a:srgbClr>
                  </a:outerShdw>
                </a:effectLst>
              </a:rPr>
              <a:t>年将自己发展成为业内第一品牌，以实力和服务质量形成竞争优势。</a:t>
            </a:r>
          </a:p>
        </p:txBody>
      </p:sp>
      <p:sp>
        <p:nvSpPr>
          <p:cNvPr id="31" name="矩形 30">
            <a:extLst>
              <a:ext uri="{FF2B5EF4-FFF2-40B4-BE49-F238E27FC236}">
                <a16:creationId xmlns:a16="http://schemas.microsoft.com/office/drawing/2014/main" id="{3AAB17B0-BED2-4484-815A-2A83EFE0FED7}"/>
              </a:ext>
            </a:extLst>
          </p:cNvPr>
          <p:cNvSpPr/>
          <p:nvPr/>
        </p:nvSpPr>
        <p:spPr>
          <a:xfrm>
            <a:off x="739586" y="2855846"/>
            <a:ext cx="3734878" cy="4461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B1F0F1DC-AC6D-4862-9A22-F8612B987DC3}"/>
              </a:ext>
            </a:extLst>
          </p:cNvPr>
          <p:cNvSpPr/>
          <p:nvPr/>
        </p:nvSpPr>
        <p:spPr>
          <a:xfrm flipV="1">
            <a:off x="4273996" y="3302033"/>
            <a:ext cx="200468" cy="276999"/>
          </a:xfrm>
          <a:prstGeom prst="rtTriangle">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BC72BD11-A5E0-4B2B-B320-D6537A6E9363}"/>
              </a:ext>
            </a:extLst>
          </p:cNvPr>
          <p:cNvSpPr txBox="1"/>
          <p:nvPr/>
        </p:nvSpPr>
        <p:spPr>
          <a:xfrm>
            <a:off x="1296531" y="2940441"/>
            <a:ext cx="2420534" cy="276999"/>
          </a:xfrm>
          <a:prstGeom prst="rect">
            <a:avLst/>
          </a:prstGeom>
          <a:noFill/>
        </p:spPr>
        <p:txBody>
          <a:bodyPr wrap="none" lIns="0" tIns="0" rIns="0" bIns="0" rtlCol="0">
            <a:spAutoFit/>
          </a:bodyPr>
          <a:lstStyle/>
          <a:p>
            <a:pPr algn="ctr"/>
            <a:r>
              <a:rPr lang="en-US" altLang="zh-CN" b="1" dirty="0">
                <a:solidFill>
                  <a:schemeClr val="bg1"/>
                </a:solidFill>
              </a:rPr>
              <a:t>2</a:t>
            </a:r>
            <a:r>
              <a:rPr lang="zh-CN" altLang="en-US" b="1" dirty="0">
                <a:solidFill>
                  <a:schemeClr val="bg1"/>
                </a:solidFill>
              </a:rPr>
              <a:t>年内达到</a:t>
            </a:r>
            <a:r>
              <a:rPr lang="en-US" altLang="zh-CN" b="1" dirty="0">
                <a:solidFill>
                  <a:schemeClr val="bg1"/>
                </a:solidFill>
              </a:rPr>
              <a:t>60%</a:t>
            </a:r>
            <a:r>
              <a:rPr lang="zh-CN" altLang="en-US" b="1" dirty="0">
                <a:solidFill>
                  <a:schemeClr val="bg1"/>
                </a:solidFill>
              </a:rPr>
              <a:t>增长速度</a:t>
            </a:r>
          </a:p>
        </p:txBody>
      </p:sp>
      <p:sp>
        <p:nvSpPr>
          <p:cNvPr id="36" name="矩形 35">
            <a:extLst>
              <a:ext uri="{FF2B5EF4-FFF2-40B4-BE49-F238E27FC236}">
                <a16:creationId xmlns:a16="http://schemas.microsoft.com/office/drawing/2014/main" id="{A37303A3-A9E6-4D88-B398-544105478CB9}"/>
              </a:ext>
            </a:extLst>
          </p:cNvPr>
          <p:cNvSpPr/>
          <p:nvPr/>
        </p:nvSpPr>
        <p:spPr>
          <a:xfrm>
            <a:off x="7761797" y="2855846"/>
            <a:ext cx="3734878" cy="44618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直角三角形 36">
            <a:extLst>
              <a:ext uri="{FF2B5EF4-FFF2-40B4-BE49-F238E27FC236}">
                <a16:creationId xmlns:a16="http://schemas.microsoft.com/office/drawing/2014/main" id="{790CDE08-424A-4542-91FB-20635DA843AD}"/>
              </a:ext>
            </a:extLst>
          </p:cNvPr>
          <p:cNvSpPr/>
          <p:nvPr/>
        </p:nvSpPr>
        <p:spPr>
          <a:xfrm flipH="1" flipV="1">
            <a:off x="7763130" y="3302033"/>
            <a:ext cx="200468" cy="276999"/>
          </a:xfrm>
          <a:prstGeom prst="rtTriangle">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A2966B6B-5617-4704-95B9-4AC2B73459F2}"/>
              </a:ext>
            </a:extLst>
          </p:cNvPr>
          <p:cNvSpPr txBox="1"/>
          <p:nvPr/>
        </p:nvSpPr>
        <p:spPr>
          <a:xfrm>
            <a:off x="8690725" y="2940441"/>
            <a:ext cx="2077492" cy="276999"/>
          </a:xfrm>
          <a:prstGeom prst="rect">
            <a:avLst/>
          </a:prstGeom>
          <a:noFill/>
        </p:spPr>
        <p:txBody>
          <a:bodyPr wrap="none" lIns="0" tIns="0" rIns="0" bIns="0" rtlCol="0">
            <a:spAutoFit/>
          </a:bodyPr>
          <a:lstStyle/>
          <a:p>
            <a:pPr algn="ctr"/>
            <a:r>
              <a:rPr lang="zh-CN" altLang="en-US" b="1" dirty="0">
                <a:solidFill>
                  <a:schemeClr val="bg1"/>
                </a:solidFill>
              </a:rPr>
              <a:t>成为行业内第一品牌</a:t>
            </a:r>
          </a:p>
        </p:txBody>
      </p:sp>
      <p:sp>
        <p:nvSpPr>
          <p:cNvPr id="3" name="文本占位符 2">
            <a:extLst>
              <a:ext uri="{FF2B5EF4-FFF2-40B4-BE49-F238E27FC236}">
                <a16:creationId xmlns:a16="http://schemas.microsoft.com/office/drawing/2014/main" id="{B7194945-E75F-4C72-B0A7-CB8EF6326A96}"/>
              </a:ext>
            </a:extLst>
          </p:cNvPr>
          <p:cNvSpPr>
            <a:spLocks noGrp="1"/>
          </p:cNvSpPr>
          <p:nvPr>
            <p:ph type="body" sz="quarter" idx="10"/>
          </p:nvPr>
        </p:nvSpPr>
        <p:spPr/>
        <p:txBody>
          <a:bodyPr>
            <a:normAutofit lnSpcReduction="10000"/>
          </a:bodyPr>
          <a:lstStyle/>
          <a:p>
            <a:r>
              <a:rPr lang="zh-CN" altLang="en-US" dirty="0"/>
              <a:t>市场定位</a:t>
            </a:r>
          </a:p>
        </p:txBody>
      </p:sp>
      <p:sp>
        <p:nvSpPr>
          <p:cNvPr id="6" name="文本占位符 5">
            <a:extLst>
              <a:ext uri="{FF2B5EF4-FFF2-40B4-BE49-F238E27FC236}">
                <a16:creationId xmlns:a16="http://schemas.microsoft.com/office/drawing/2014/main" id="{6CA7EFC3-374F-4F55-BAA6-EBBBE3901AF5}"/>
              </a:ext>
            </a:extLst>
          </p:cNvPr>
          <p:cNvSpPr>
            <a:spLocks noGrp="1"/>
          </p:cNvSpPr>
          <p:nvPr>
            <p:ph type="body" sz="quarter" idx="11"/>
          </p:nvPr>
        </p:nvSpPr>
        <p:spPr/>
        <p:txBody>
          <a:bodyPr>
            <a:normAutofit lnSpcReduction="10000"/>
          </a:bodyPr>
          <a:lstStyle/>
          <a:p>
            <a:r>
              <a:rPr lang="en-US" altLang="zh-CN" dirty="0"/>
              <a:t>MARKET POSITIONING</a:t>
            </a:r>
            <a:endParaRPr lang="zh-CN" altLang="en-US" dirty="0"/>
          </a:p>
        </p:txBody>
      </p:sp>
      <p:sp>
        <p:nvSpPr>
          <p:cNvPr id="8" name="文本占位符 7">
            <a:extLst>
              <a:ext uri="{FF2B5EF4-FFF2-40B4-BE49-F238E27FC236}">
                <a16:creationId xmlns:a16="http://schemas.microsoft.com/office/drawing/2014/main" id="{E5E63C66-937B-449B-9C1D-64358A6C4235}"/>
              </a:ext>
            </a:extLst>
          </p:cNvPr>
          <p:cNvSpPr>
            <a:spLocks noGrp="1"/>
          </p:cNvSpPr>
          <p:nvPr>
            <p:ph type="body" sz="quarter" idx="12"/>
          </p:nvPr>
        </p:nvSpPr>
        <p:spPr/>
        <p:txBody>
          <a:bodyPr/>
          <a:lstStyle/>
          <a:p>
            <a:r>
              <a:rPr lang="en-US" altLang="zh-CN" dirty="0"/>
              <a:t>03</a:t>
            </a:r>
            <a:endParaRPr lang="zh-CN" altLang="en-US" dirty="0"/>
          </a:p>
        </p:txBody>
      </p:sp>
    </p:spTree>
    <p:extLst>
      <p:ext uri="{BB962C8B-B14F-4D97-AF65-F5344CB8AC3E}">
        <p14:creationId xmlns:p14="http://schemas.microsoft.com/office/powerpoint/2010/main" val="38849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449FAB51-ACC5-4702-8629-6654A51E82A5}"/>
              </a:ext>
            </a:extLst>
          </p:cNvPr>
          <p:cNvSpPr>
            <a:spLocks noGrp="1"/>
          </p:cNvSpPr>
          <p:nvPr>
            <p:ph type="body" sz="quarter" idx="10"/>
          </p:nvPr>
        </p:nvSpPr>
        <p:spPr/>
        <p:txBody>
          <a:bodyPr>
            <a:normAutofit lnSpcReduction="10000"/>
          </a:bodyPr>
          <a:lstStyle/>
          <a:p>
            <a:r>
              <a:rPr lang="en-US" altLang="zh-CN" dirty="0"/>
              <a:t>SWOT</a:t>
            </a:r>
            <a:r>
              <a:rPr lang="zh-CN" altLang="en-US" dirty="0"/>
              <a:t>分析</a:t>
            </a:r>
          </a:p>
        </p:txBody>
      </p:sp>
      <p:sp>
        <p:nvSpPr>
          <p:cNvPr id="4" name="文本占位符 3">
            <a:extLst>
              <a:ext uri="{FF2B5EF4-FFF2-40B4-BE49-F238E27FC236}">
                <a16:creationId xmlns:a16="http://schemas.microsoft.com/office/drawing/2014/main" id="{5718F3EF-40A8-4B18-AFD3-8CC21710B8E4}"/>
              </a:ext>
            </a:extLst>
          </p:cNvPr>
          <p:cNvSpPr>
            <a:spLocks noGrp="1"/>
          </p:cNvSpPr>
          <p:nvPr>
            <p:ph type="body" sz="quarter" idx="11"/>
          </p:nvPr>
        </p:nvSpPr>
        <p:spPr>
          <a:xfrm>
            <a:off x="3868420" y="669198"/>
            <a:ext cx="2501338" cy="160518"/>
          </a:xfrm>
        </p:spPr>
        <p:txBody>
          <a:bodyPr>
            <a:normAutofit lnSpcReduction="10000"/>
          </a:bodyPr>
          <a:lstStyle/>
          <a:p>
            <a:r>
              <a:rPr lang="en-US" altLang="zh-CN" dirty="0"/>
              <a:t>SWOT ANALYSIS</a:t>
            </a:r>
            <a:endParaRPr lang="zh-CN" altLang="en-US" dirty="0"/>
          </a:p>
        </p:txBody>
      </p:sp>
      <p:sp>
        <p:nvSpPr>
          <p:cNvPr id="5" name="文本占位符 4">
            <a:extLst>
              <a:ext uri="{FF2B5EF4-FFF2-40B4-BE49-F238E27FC236}">
                <a16:creationId xmlns:a16="http://schemas.microsoft.com/office/drawing/2014/main" id="{16DDD1BA-59A0-4C19-8B20-0BB3A82E87FE}"/>
              </a:ext>
            </a:extLst>
          </p:cNvPr>
          <p:cNvSpPr>
            <a:spLocks noGrp="1"/>
          </p:cNvSpPr>
          <p:nvPr>
            <p:ph type="body" sz="quarter" idx="12"/>
          </p:nvPr>
        </p:nvSpPr>
        <p:spPr/>
        <p:txBody>
          <a:bodyPr/>
          <a:lstStyle/>
          <a:p>
            <a:r>
              <a:rPr lang="en-US" altLang="zh-CN" dirty="0"/>
              <a:t>03</a:t>
            </a:r>
            <a:endParaRPr lang="zh-CN" altLang="en-US" dirty="0"/>
          </a:p>
        </p:txBody>
      </p:sp>
      <p:sp>
        <p:nvSpPr>
          <p:cNvPr id="17" name="矩形: 圆角 16">
            <a:extLst>
              <a:ext uri="{FF2B5EF4-FFF2-40B4-BE49-F238E27FC236}">
                <a16:creationId xmlns:a16="http://schemas.microsoft.com/office/drawing/2014/main" id="{2DB37D77-6C53-4642-9E21-FF6471797335}"/>
              </a:ext>
            </a:extLst>
          </p:cNvPr>
          <p:cNvSpPr/>
          <p:nvPr/>
        </p:nvSpPr>
        <p:spPr>
          <a:xfrm>
            <a:off x="695325" y="1447801"/>
            <a:ext cx="5319591" cy="2401157"/>
          </a:xfrm>
          <a:prstGeom prst="roundRect">
            <a:avLst>
              <a:gd name="adj" fmla="val 6768"/>
            </a:avLst>
          </a:prstGeom>
          <a:solidFill>
            <a:schemeClr val="bg1">
              <a:lumMod val="95000"/>
            </a:schemeClr>
          </a:solidFill>
          <a:ln>
            <a:noFill/>
          </a:ln>
          <a:effectLst>
            <a:outerShdw blurRad="127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72BE3684-5AE0-48D5-88D3-07C171E82BA5}"/>
              </a:ext>
            </a:extLst>
          </p:cNvPr>
          <p:cNvSpPr/>
          <p:nvPr/>
        </p:nvSpPr>
        <p:spPr>
          <a:xfrm>
            <a:off x="993097" y="1801918"/>
            <a:ext cx="538355" cy="5383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1E977D91-A91B-4A12-9E39-EBA596E2254D}"/>
              </a:ext>
            </a:extLst>
          </p:cNvPr>
          <p:cNvSpPr txBox="1"/>
          <p:nvPr/>
        </p:nvSpPr>
        <p:spPr>
          <a:xfrm>
            <a:off x="3618769" y="1843082"/>
            <a:ext cx="646331" cy="369332"/>
          </a:xfrm>
          <a:prstGeom prst="rect">
            <a:avLst/>
          </a:prstGeom>
          <a:noFill/>
        </p:spPr>
        <p:txBody>
          <a:bodyPr wrap="none" rtlCol="0">
            <a:spAutoFit/>
          </a:bodyPr>
          <a:lstStyle/>
          <a:p>
            <a:pPr algn="ctr"/>
            <a:r>
              <a:rPr lang="zh-CN" altLang="en-US" b="1" dirty="0">
                <a:solidFill>
                  <a:srgbClr val="001D3D"/>
                </a:solidFill>
              </a:rPr>
              <a:t>优势</a:t>
            </a:r>
          </a:p>
        </p:txBody>
      </p:sp>
      <p:sp>
        <p:nvSpPr>
          <p:cNvPr id="16" name="矩形 15">
            <a:extLst>
              <a:ext uri="{FF2B5EF4-FFF2-40B4-BE49-F238E27FC236}">
                <a16:creationId xmlns:a16="http://schemas.microsoft.com/office/drawing/2014/main" id="{C41E1610-27A9-4528-8D9B-04062123A982}"/>
              </a:ext>
            </a:extLst>
          </p:cNvPr>
          <p:cNvSpPr/>
          <p:nvPr/>
        </p:nvSpPr>
        <p:spPr>
          <a:xfrm>
            <a:off x="2275581" y="2301677"/>
            <a:ext cx="3332707" cy="1097673"/>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我司品牌在本地拥有较好的口碑，同时，我们在行业内扎根了</a:t>
            </a:r>
            <a:r>
              <a:rPr lang="en-US" altLang="zh-CN" sz="1400" dirty="0">
                <a:solidFill>
                  <a:schemeClr val="tx1">
                    <a:lumMod val="65000"/>
                    <a:lumOff val="35000"/>
                  </a:schemeClr>
                </a:solidFill>
              </a:rPr>
              <a:t>10</a:t>
            </a:r>
            <a:r>
              <a:rPr lang="zh-CN" altLang="en-US" sz="1400" dirty="0">
                <a:solidFill>
                  <a:schemeClr val="tx1">
                    <a:lumMod val="65000"/>
                    <a:lumOff val="35000"/>
                  </a:schemeClr>
                </a:solidFill>
              </a:rPr>
              <a:t>年，拥有丰富的行业实践经验，依靠产品的自主专利优势不断发展，前景广阔。</a:t>
            </a:r>
          </a:p>
        </p:txBody>
      </p:sp>
      <p:sp>
        <p:nvSpPr>
          <p:cNvPr id="11" name="文本框 10">
            <a:extLst>
              <a:ext uri="{FF2B5EF4-FFF2-40B4-BE49-F238E27FC236}">
                <a16:creationId xmlns:a16="http://schemas.microsoft.com/office/drawing/2014/main" id="{75879DC4-36A9-46A9-944B-E49B98535556}"/>
              </a:ext>
            </a:extLst>
          </p:cNvPr>
          <p:cNvSpPr txBox="1"/>
          <p:nvPr/>
        </p:nvSpPr>
        <p:spPr>
          <a:xfrm>
            <a:off x="1108010" y="1487308"/>
            <a:ext cx="1005403" cy="1569660"/>
          </a:xfrm>
          <a:prstGeom prst="rect">
            <a:avLst/>
          </a:prstGeom>
          <a:noFill/>
        </p:spPr>
        <p:txBody>
          <a:bodyPr wrap="none" rtlCol="0">
            <a:spAutoFit/>
          </a:bodyPr>
          <a:lstStyle/>
          <a:p>
            <a:r>
              <a:rPr lang="en-US" altLang="zh-CN" sz="9600" b="1" dirty="0">
                <a:blipFill>
                  <a:blip r:embed="rId2"/>
                  <a:stretch>
                    <a:fillRect/>
                  </a:stretch>
                </a:blipFill>
                <a:latin typeface="Arial" panose="020B0604020202020204" pitchFamily="34" charset="0"/>
                <a:cs typeface="Arial" panose="020B0604020202020204" pitchFamily="34" charset="0"/>
              </a:rPr>
              <a:t>S</a:t>
            </a:r>
            <a:endParaRPr lang="zh-CN" altLang="en-US" sz="9600" b="1" dirty="0">
              <a:blipFill>
                <a:blip r:embed="rId2"/>
                <a:stretch>
                  <a:fillRect/>
                </a:stretch>
              </a:blipFill>
              <a:latin typeface="Arial" panose="020B0604020202020204" pitchFamily="34" charset="0"/>
              <a:cs typeface="Arial" panose="020B0604020202020204" pitchFamily="34" charset="0"/>
            </a:endParaRPr>
          </a:p>
        </p:txBody>
      </p:sp>
      <p:sp>
        <p:nvSpPr>
          <p:cNvPr id="27" name="矩形: 圆角 26">
            <a:extLst>
              <a:ext uri="{FF2B5EF4-FFF2-40B4-BE49-F238E27FC236}">
                <a16:creationId xmlns:a16="http://schemas.microsoft.com/office/drawing/2014/main" id="{440F5A75-3FFC-4738-B700-D4B6FD49FD0B}"/>
              </a:ext>
            </a:extLst>
          </p:cNvPr>
          <p:cNvSpPr/>
          <p:nvPr/>
        </p:nvSpPr>
        <p:spPr>
          <a:xfrm flipH="1">
            <a:off x="6177084" y="1447801"/>
            <a:ext cx="5319591" cy="2401157"/>
          </a:xfrm>
          <a:prstGeom prst="roundRect">
            <a:avLst>
              <a:gd name="adj" fmla="val 6768"/>
            </a:avLst>
          </a:prstGeom>
          <a:solidFill>
            <a:schemeClr val="bg1">
              <a:lumMod val="95000"/>
            </a:schemeClr>
          </a:solidFill>
          <a:ln>
            <a:noFill/>
          </a:ln>
          <a:effectLst>
            <a:outerShdw blurRad="1270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2721E9DB-1C1F-428A-B4DF-0D2F0CE26830}"/>
              </a:ext>
            </a:extLst>
          </p:cNvPr>
          <p:cNvSpPr/>
          <p:nvPr/>
        </p:nvSpPr>
        <p:spPr>
          <a:xfrm>
            <a:off x="6481003" y="1801918"/>
            <a:ext cx="538355" cy="538355"/>
          </a:xfrm>
          <a:prstGeom prst="ellipse">
            <a:avLst/>
          </a:prstGeom>
          <a:solidFill>
            <a:srgbClr val="001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D16A906C-F907-467C-8832-5C4B6BE8F5CA}"/>
              </a:ext>
            </a:extLst>
          </p:cNvPr>
          <p:cNvSpPr txBox="1"/>
          <p:nvPr/>
        </p:nvSpPr>
        <p:spPr>
          <a:xfrm>
            <a:off x="9106677" y="1843082"/>
            <a:ext cx="646331" cy="369332"/>
          </a:xfrm>
          <a:prstGeom prst="rect">
            <a:avLst/>
          </a:prstGeom>
          <a:noFill/>
        </p:spPr>
        <p:txBody>
          <a:bodyPr wrap="none" rtlCol="0">
            <a:spAutoFit/>
          </a:bodyPr>
          <a:lstStyle/>
          <a:p>
            <a:pPr algn="ctr"/>
            <a:r>
              <a:rPr lang="zh-CN" altLang="en-US" b="1" dirty="0">
                <a:solidFill>
                  <a:srgbClr val="001D3D"/>
                </a:solidFill>
              </a:rPr>
              <a:t>劣势</a:t>
            </a:r>
          </a:p>
        </p:txBody>
      </p:sp>
      <p:sp>
        <p:nvSpPr>
          <p:cNvPr id="37" name="矩形 36">
            <a:extLst>
              <a:ext uri="{FF2B5EF4-FFF2-40B4-BE49-F238E27FC236}">
                <a16:creationId xmlns:a16="http://schemas.microsoft.com/office/drawing/2014/main" id="{E2D3CC9C-2CCC-469B-B0F5-CD2C4840CEE0}"/>
              </a:ext>
            </a:extLst>
          </p:cNvPr>
          <p:cNvSpPr/>
          <p:nvPr/>
        </p:nvSpPr>
        <p:spPr>
          <a:xfrm>
            <a:off x="7763487" y="2301677"/>
            <a:ext cx="3332707" cy="817596"/>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由于创办时间较长，某些生产车间的硬件设备趋于老化和陈旧。企业管理较为保守，需要引进先进的企业管理思路。</a:t>
            </a:r>
          </a:p>
        </p:txBody>
      </p:sp>
      <p:sp>
        <p:nvSpPr>
          <p:cNvPr id="12" name="文本框 11">
            <a:extLst>
              <a:ext uri="{FF2B5EF4-FFF2-40B4-BE49-F238E27FC236}">
                <a16:creationId xmlns:a16="http://schemas.microsoft.com/office/drawing/2014/main" id="{0975F2A3-323D-45D1-9B06-717982B83EBF}"/>
              </a:ext>
            </a:extLst>
          </p:cNvPr>
          <p:cNvSpPr txBox="1"/>
          <p:nvPr/>
        </p:nvSpPr>
        <p:spPr>
          <a:xfrm>
            <a:off x="6560174" y="1598127"/>
            <a:ext cx="1346844" cy="1569660"/>
          </a:xfrm>
          <a:prstGeom prst="rect">
            <a:avLst/>
          </a:prstGeom>
          <a:noFill/>
        </p:spPr>
        <p:txBody>
          <a:bodyPr wrap="none" rtlCol="0">
            <a:spAutoFit/>
          </a:bodyPr>
          <a:lstStyle/>
          <a:p>
            <a:r>
              <a:rPr lang="en-US" altLang="zh-CN" sz="9600" b="1" dirty="0">
                <a:blipFill>
                  <a:blip r:embed="rId3"/>
                  <a:stretch>
                    <a:fillRect/>
                  </a:stretch>
                </a:blipFill>
                <a:latin typeface="Arial" panose="020B0604020202020204" pitchFamily="34" charset="0"/>
                <a:cs typeface="Arial" panose="020B0604020202020204" pitchFamily="34" charset="0"/>
              </a:rPr>
              <a:t>W</a:t>
            </a:r>
            <a:endParaRPr lang="zh-CN" altLang="en-US" sz="9600" b="1" dirty="0">
              <a:blipFill>
                <a:blip r:embed="rId3"/>
                <a:stretch>
                  <a:fillRect/>
                </a:stretch>
              </a:blipFill>
              <a:latin typeface="Arial" panose="020B0604020202020204" pitchFamily="34" charset="0"/>
              <a:cs typeface="Arial" panose="020B0604020202020204" pitchFamily="34" charset="0"/>
            </a:endParaRPr>
          </a:p>
        </p:txBody>
      </p:sp>
      <p:sp>
        <p:nvSpPr>
          <p:cNvPr id="24" name="矩形: 圆角 23">
            <a:extLst>
              <a:ext uri="{FF2B5EF4-FFF2-40B4-BE49-F238E27FC236}">
                <a16:creationId xmlns:a16="http://schemas.microsoft.com/office/drawing/2014/main" id="{206C6704-BB94-4D5B-AEBE-D8FD2D820AA9}"/>
              </a:ext>
            </a:extLst>
          </p:cNvPr>
          <p:cNvSpPr/>
          <p:nvPr/>
        </p:nvSpPr>
        <p:spPr>
          <a:xfrm>
            <a:off x="695325" y="3989844"/>
            <a:ext cx="5319591" cy="2401157"/>
          </a:xfrm>
          <a:prstGeom prst="roundRect">
            <a:avLst>
              <a:gd name="adj" fmla="val 6768"/>
            </a:avLst>
          </a:prstGeom>
          <a:solidFill>
            <a:schemeClr val="bg1">
              <a:lumMod val="95000"/>
            </a:schemeClr>
          </a:solidFill>
          <a:ln>
            <a:noFill/>
          </a:ln>
          <a:effectLst>
            <a:outerShdw blurRad="127000" dist="762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7D315816-7BCC-4814-A1DF-8F2C456F4E27}"/>
              </a:ext>
            </a:extLst>
          </p:cNvPr>
          <p:cNvSpPr/>
          <p:nvPr/>
        </p:nvSpPr>
        <p:spPr>
          <a:xfrm>
            <a:off x="993097" y="4484430"/>
            <a:ext cx="538355" cy="5383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ECF05E84-B59B-49C8-BF73-7614E1DDCD92}"/>
              </a:ext>
            </a:extLst>
          </p:cNvPr>
          <p:cNvSpPr txBox="1"/>
          <p:nvPr/>
        </p:nvSpPr>
        <p:spPr>
          <a:xfrm>
            <a:off x="3618769" y="4525594"/>
            <a:ext cx="646331" cy="369332"/>
          </a:xfrm>
          <a:prstGeom prst="rect">
            <a:avLst/>
          </a:prstGeom>
          <a:noFill/>
        </p:spPr>
        <p:txBody>
          <a:bodyPr wrap="none" rtlCol="0">
            <a:spAutoFit/>
          </a:bodyPr>
          <a:lstStyle/>
          <a:p>
            <a:pPr algn="ctr"/>
            <a:r>
              <a:rPr lang="zh-CN" altLang="en-US" b="1" dirty="0">
                <a:solidFill>
                  <a:srgbClr val="001D3D"/>
                </a:solidFill>
              </a:rPr>
              <a:t>机会</a:t>
            </a:r>
          </a:p>
        </p:txBody>
      </p:sp>
      <p:sp>
        <p:nvSpPr>
          <p:cNvPr id="31" name="矩形 30">
            <a:extLst>
              <a:ext uri="{FF2B5EF4-FFF2-40B4-BE49-F238E27FC236}">
                <a16:creationId xmlns:a16="http://schemas.microsoft.com/office/drawing/2014/main" id="{544E0AD0-B19B-4C70-8821-AEBC6C90DD27}"/>
              </a:ext>
            </a:extLst>
          </p:cNvPr>
          <p:cNvSpPr/>
          <p:nvPr/>
        </p:nvSpPr>
        <p:spPr>
          <a:xfrm>
            <a:off x="2275581" y="4984189"/>
            <a:ext cx="3332707" cy="817596"/>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目前市场需求远大于供给，本地企业中没有相关业务的竞争对手，政府政策扶持，可以在短时间迅速发展。</a:t>
            </a:r>
          </a:p>
        </p:txBody>
      </p:sp>
      <p:sp>
        <p:nvSpPr>
          <p:cNvPr id="13" name="文本框 12">
            <a:extLst>
              <a:ext uri="{FF2B5EF4-FFF2-40B4-BE49-F238E27FC236}">
                <a16:creationId xmlns:a16="http://schemas.microsoft.com/office/drawing/2014/main" id="{50EF3497-CD1E-472B-85D5-8E0A6E42E841}"/>
              </a:ext>
            </a:extLst>
          </p:cNvPr>
          <p:cNvSpPr txBox="1"/>
          <p:nvPr/>
        </p:nvSpPr>
        <p:spPr>
          <a:xfrm>
            <a:off x="1052838" y="4202429"/>
            <a:ext cx="1141659" cy="1569660"/>
          </a:xfrm>
          <a:prstGeom prst="rect">
            <a:avLst/>
          </a:prstGeom>
          <a:noFill/>
        </p:spPr>
        <p:txBody>
          <a:bodyPr wrap="none" rtlCol="0">
            <a:spAutoFit/>
          </a:bodyPr>
          <a:lstStyle/>
          <a:p>
            <a:r>
              <a:rPr lang="en-US" altLang="zh-CN" sz="9600" b="1" dirty="0">
                <a:blipFill>
                  <a:blip r:embed="rId4"/>
                  <a:stretch>
                    <a:fillRect/>
                  </a:stretch>
                </a:blipFill>
                <a:latin typeface="Arial" panose="020B0604020202020204" pitchFamily="34" charset="0"/>
                <a:cs typeface="Arial" panose="020B0604020202020204" pitchFamily="34" charset="0"/>
              </a:rPr>
              <a:t>O</a:t>
            </a:r>
            <a:endParaRPr lang="zh-CN" altLang="en-US" sz="9600" b="1" dirty="0">
              <a:blipFill>
                <a:blip r:embed="rId4"/>
                <a:stretch>
                  <a:fillRect/>
                </a:stretch>
              </a:blipFill>
              <a:latin typeface="Arial" panose="020B0604020202020204" pitchFamily="34" charset="0"/>
              <a:cs typeface="Arial" panose="020B0604020202020204" pitchFamily="34" charset="0"/>
            </a:endParaRPr>
          </a:p>
        </p:txBody>
      </p:sp>
      <p:sp>
        <p:nvSpPr>
          <p:cNvPr id="28" name="矩形: 圆角 27">
            <a:extLst>
              <a:ext uri="{FF2B5EF4-FFF2-40B4-BE49-F238E27FC236}">
                <a16:creationId xmlns:a16="http://schemas.microsoft.com/office/drawing/2014/main" id="{D609E8F6-B107-4817-A6DC-5FEFBBE44C37}"/>
              </a:ext>
            </a:extLst>
          </p:cNvPr>
          <p:cNvSpPr/>
          <p:nvPr/>
        </p:nvSpPr>
        <p:spPr>
          <a:xfrm flipH="1">
            <a:off x="6177084" y="3989844"/>
            <a:ext cx="5319591" cy="2401157"/>
          </a:xfrm>
          <a:prstGeom prst="roundRect">
            <a:avLst>
              <a:gd name="adj" fmla="val 6768"/>
            </a:avLst>
          </a:prstGeom>
          <a:solidFill>
            <a:schemeClr val="bg1">
              <a:lumMod val="95000"/>
            </a:schemeClr>
          </a:solidFill>
          <a:ln>
            <a:noFill/>
          </a:ln>
          <a:effectLst>
            <a:outerShdw blurRad="127000" dist="762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1B8CC4CF-B2A0-463F-87F7-8EA7DB1749DF}"/>
              </a:ext>
            </a:extLst>
          </p:cNvPr>
          <p:cNvSpPr/>
          <p:nvPr/>
        </p:nvSpPr>
        <p:spPr>
          <a:xfrm>
            <a:off x="6481003" y="4484430"/>
            <a:ext cx="538355" cy="538355"/>
          </a:xfrm>
          <a:prstGeom prst="ellipse">
            <a:avLst/>
          </a:prstGeom>
          <a:solidFill>
            <a:srgbClr val="001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25D4936-69E5-4395-961B-DECD27DC0A27}"/>
              </a:ext>
            </a:extLst>
          </p:cNvPr>
          <p:cNvSpPr txBox="1"/>
          <p:nvPr/>
        </p:nvSpPr>
        <p:spPr>
          <a:xfrm>
            <a:off x="9106675" y="4525594"/>
            <a:ext cx="646331" cy="369332"/>
          </a:xfrm>
          <a:prstGeom prst="rect">
            <a:avLst/>
          </a:prstGeom>
          <a:noFill/>
        </p:spPr>
        <p:txBody>
          <a:bodyPr wrap="none" rtlCol="0">
            <a:spAutoFit/>
          </a:bodyPr>
          <a:lstStyle/>
          <a:p>
            <a:pPr algn="ctr"/>
            <a:r>
              <a:rPr lang="zh-CN" altLang="en-US" b="1" dirty="0">
                <a:solidFill>
                  <a:srgbClr val="001D3D"/>
                </a:solidFill>
              </a:rPr>
              <a:t>威胁</a:t>
            </a:r>
          </a:p>
        </p:txBody>
      </p:sp>
      <p:sp>
        <p:nvSpPr>
          <p:cNvPr id="34" name="矩形 33">
            <a:extLst>
              <a:ext uri="{FF2B5EF4-FFF2-40B4-BE49-F238E27FC236}">
                <a16:creationId xmlns:a16="http://schemas.microsoft.com/office/drawing/2014/main" id="{EEF7B97B-689C-445C-ACE3-238CB20CD573}"/>
              </a:ext>
            </a:extLst>
          </p:cNvPr>
          <p:cNvSpPr/>
          <p:nvPr/>
        </p:nvSpPr>
        <p:spPr>
          <a:xfrm>
            <a:off x="7763487" y="4984189"/>
            <a:ext cx="3332707" cy="817596"/>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行业内企业对</a:t>
            </a:r>
            <a:r>
              <a:rPr lang="en-US" altLang="zh-CN" sz="1400" dirty="0">
                <a:solidFill>
                  <a:schemeClr val="tx1">
                    <a:lumMod val="65000"/>
                    <a:lumOff val="35000"/>
                  </a:schemeClr>
                </a:solidFill>
              </a:rPr>
              <a:t>XX</a:t>
            </a:r>
            <a:r>
              <a:rPr lang="zh-CN" altLang="en-US" sz="1400" dirty="0">
                <a:solidFill>
                  <a:schemeClr val="tx1">
                    <a:lumMod val="65000"/>
                    <a:lumOff val="35000"/>
                  </a:schemeClr>
                </a:solidFill>
              </a:rPr>
              <a:t>技术都开始引起重视，不断投入更多的研发资源，可能会突破地域显示，实现多区域业务协同。</a:t>
            </a:r>
          </a:p>
        </p:txBody>
      </p:sp>
      <p:sp>
        <p:nvSpPr>
          <p:cNvPr id="14" name="文本框 13">
            <a:extLst>
              <a:ext uri="{FF2B5EF4-FFF2-40B4-BE49-F238E27FC236}">
                <a16:creationId xmlns:a16="http://schemas.microsoft.com/office/drawing/2014/main" id="{94A79A91-7538-45D6-9D5D-454AA3E3D007}"/>
              </a:ext>
            </a:extLst>
          </p:cNvPr>
          <p:cNvSpPr txBox="1"/>
          <p:nvPr/>
        </p:nvSpPr>
        <p:spPr>
          <a:xfrm>
            <a:off x="6583712" y="4289573"/>
            <a:ext cx="936475" cy="1569660"/>
          </a:xfrm>
          <a:prstGeom prst="rect">
            <a:avLst/>
          </a:prstGeom>
          <a:noFill/>
        </p:spPr>
        <p:txBody>
          <a:bodyPr wrap="none" rtlCol="0">
            <a:spAutoFit/>
          </a:bodyPr>
          <a:lstStyle/>
          <a:p>
            <a:r>
              <a:rPr lang="en-US" altLang="zh-CN" sz="9600" b="1" dirty="0">
                <a:blipFill>
                  <a:blip r:embed="rId5"/>
                  <a:stretch>
                    <a:fillRect/>
                  </a:stretch>
                </a:blipFill>
                <a:latin typeface="Arial" panose="020B0604020202020204" pitchFamily="34" charset="0"/>
                <a:cs typeface="Arial" panose="020B0604020202020204" pitchFamily="34" charset="0"/>
              </a:rPr>
              <a:t>T</a:t>
            </a:r>
            <a:endParaRPr lang="zh-CN" altLang="en-US" sz="9600" b="1" dirty="0">
              <a:blipFill>
                <a:blip r:embed="rId5"/>
                <a:stretch>
                  <a:fillRect/>
                </a:stretch>
              </a:blip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595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4F5"/>
        </a:solidFill>
        <a:effectLst/>
      </p:bgPr>
    </p:bg>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FA9668B5-5175-4148-81E6-BE444597EAB0}"/>
              </a:ext>
            </a:extLst>
          </p:cNvPr>
          <p:cNvPicPr>
            <a:picLocks noChangeAspect="1"/>
          </p:cNvPicPr>
          <p:nvPr/>
        </p:nvPicPr>
        <p:blipFill rotWithShape="1">
          <a:blip r:embed="rId2">
            <a:extLst>
              <a:ext uri="{28A0092B-C50C-407E-A947-70E740481C1C}">
                <a14:useLocalDpi xmlns:a14="http://schemas.microsoft.com/office/drawing/2010/main" val="0"/>
              </a:ext>
            </a:extLst>
          </a:blip>
          <a:srcRect r="1462" b="2620"/>
          <a:stretch/>
        </p:blipFill>
        <p:spPr>
          <a:xfrm>
            <a:off x="178267" y="4301140"/>
            <a:ext cx="12013733" cy="2572419"/>
          </a:xfrm>
          <a:prstGeom prst="rect">
            <a:avLst/>
          </a:prstGeom>
        </p:spPr>
      </p:pic>
      <p:sp>
        <p:nvSpPr>
          <p:cNvPr id="3" name="矩形 2">
            <a:extLst>
              <a:ext uri="{FF2B5EF4-FFF2-40B4-BE49-F238E27FC236}">
                <a16:creationId xmlns:a16="http://schemas.microsoft.com/office/drawing/2014/main" id="{450A91E9-64A7-433B-87DA-432A9CFA1EC5}"/>
              </a:ext>
            </a:extLst>
          </p:cNvPr>
          <p:cNvSpPr/>
          <p:nvPr/>
        </p:nvSpPr>
        <p:spPr>
          <a:xfrm>
            <a:off x="0" y="-1"/>
            <a:ext cx="1584959" cy="68735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45C0851-628B-4F6B-8901-66DA563F12C6}"/>
              </a:ext>
            </a:extLst>
          </p:cNvPr>
          <p:cNvSpPr/>
          <p:nvPr/>
        </p:nvSpPr>
        <p:spPr>
          <a:xfrm>
            <a:off x="1584960" y="0"/>
            <a:ext cx="451104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22BDDC4-457B-4BD5-9CBE-D0EA6A4289FC}"/>
              </a:ext>
            </a:extLst>
          </p:cNvPr>
          <p:cNvSpPr/>
          <p:nvPr/>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37CBA5CF-0870-4588-A33B-882ACCB4D425}"/>
              </a:ext>
            </a:extLst>
          </p:cNvPr>
          <p:cNvSpPr txBox="1"/>
          <p:nvPr/>
        </p:nvSpPr>
        <p:spPr>
          <a:xfrm>
            <a:off x="2810534" y="2946402"/>
            <a:ext cx="3980792" cy="677108"/>
          </a:xfrm>
          <a:prstGeom prst="rect">
            <a:avLst/>
          </a:prstGeom>
          <a:noFill/>
        </p:spPr>
        <p:txBody>
          <a:bodyPr wrap="square" lIns="0" tIns="0" rIns="0" bIns="0" rtlCol="0">
            <a:spAutoFit/>
          </a:bodyPr>
          <a:lstStyle/>
          <a:p>
            <a:pPr algn="just"/>
            <a:r>
              <a:rPr lang="zh-CN" altLang="en-US" sz="4400" b="1" dirty="0">
                <a:solidFill>
                  <a:srgbClr val="001D3D"/>
                </a:solidFill>
              </a:rPr>
              <a:t>财务与融资计划</a:t>
            </a:r>
          </a:p>
        </p:txBody>
      </p:sp>
      <p:sp>
        <p:nvSpPr>
          <p:cNvPr id="15" name="矩形 14">
            <a:extLst>
              <a:ext uri="{FF2B5EF4-FFF2-40B4-BE49-F238E27FC236}">
                <a16:creationId xmlns:a16="http://schemas.microsoft.com/office/drawing/2014/main" id="{40404191-A066-45A9-BADD-186F8226BB41}"/>
              </a:ext>
            </a:extLst>
          </p:cNvPr>
          <p:cNvSpPr/>
          <p:nvPr/>
        </p:nvSpPr>
        <p:spPr>
          <a:xfrm>
            <a:off x="2810533" y="3639069"/>
            <a:ext cx="3404906" cy="246221"/>
          </a:xfrm>
          <a:prstGeom prst="rect">
            <a:avLst/>
          </a:prstGeom>
        </p:spPr>
        <p:txBody>
          <a:bodyPr wrap="none" lIns="0" tIns="0" rIns="0" bIns="0">
            <a:spAutoFit/>
          </a:bodyPr>
          <a:lstStyle/>
          <a:p>
            <a:r>
              <a:rPr lang="en-US" altLang="zh-CN" sz="1600" dirty="0">
                <a:solidFill>
                  <a:srgbClr val="001D3D"/>
                </a:solidFill>
                <a:latin typeface="微软雅黑 Light" panose="020B0502040204020203" pitchFamily="34" charset="-122"/>
                <a:ea typeface="微软雅黑 Light" panose="020B0502040204020203" pitchFamily="34" charset="-122"/>
              </a:rPr>
              <a:t>FINANCIAL AND FINANCING PLANS</a:t>
            </a:r>
          </a:p>
        </p:txBody>
      </p:sp>
      <p:sp>
        <p:nvSpPr>
          <p:cNvPr id="16" name="文本框 15">
            <a:extLst>
              <a:ext uri="{FF2B5EF4-FFF2-40B4-BE49-F238E27FC236}">
                <a16:creationId xmlns:a16="http://schemas.microsoft.com/office/drawing/2014/main" id="{62824507-1A1C-4E8E-AE66-42CA2C9FB14C}"/>
              </a:ext>
            </a:extLst>
          </p:cNvPr>
          <p:cNvSpPr txBox="1"/>
          <p:nvPr/>
        </p:nvSpPr>
        <p:spPr>
          <a:xfrm>
            <a:off x="1093493" y="2859316"/>
            <a:ext cx="1322798" cy="1200329"/>
          </a:xfrm>
          <a:prstGeom prst="rect">
            <a:avLst/>
          </a:prstGeom>
          <a:noFill/>
        </p:spPr>
        <p:txBody>
          <a:bodyPr wrap="none" rtlCol="0">
            <a:spAutoFit/>
          </a:bodyPr>
          <a:lstStyle>
            <a:defPPr>
              <a:defRPr lang="zh-CN"/>
            </a:defPPr>
            <a:lvl1pPr>
              <a:defRPr sz="7200" b="1">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r>
              <a:rPr lang="en-US" altLang="zh-CN" dirty="0"/>
              <a:t>04</a:t>
            </a:r>
            <a:endParaRPr lang="zh-CN" altLang="en-US" dirty="0"/>
          </a:p>
        </p:txBody>
      </p:sp>
      <p:pic>
        <p:nvPicPr>
          <p:cNvPr id="11" name="图片 10" descr="建筑旁的轨道上行驶&#10;&#10;描述已自动生成">
            <a:extLst>
              <a:ext uri="{FF2B5EF4-FFF2-40B4-BE49-F238E27FC236}">
                <a16:creationId xmlns:a16="http://schemas.microsoft.com/office/drawing/2014/main" id="{F47A936C-1773-4513-9B51-9BBE1A690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589" y="1983925"/>
            <a:ext cx="4381862" cy="2933515"/>
          </a:xfrm>
          <a:prstGeom prst="rect">
            <a:avLst/>
          </a:prstGeom>
        </p:spPr>
      </p:pic>
    </p:spTree>
    <p:extLst>
      <p:ext uri="{BB962C8B-B14F-4D97-AF65-F5344CB8AC3E}">
        <p14:creationId xmlns:p14="http://schemas.microsoft.com/office/powerpoint/2010/main" val="749310495"/>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2FA13B7-4EBA-48E4-9B8B-D1D5FDD76C3F}"/>
              </a:ext>
            </a:extLst>
          </p:cNvPr>
          <p:cNvSpPr>
            <a:spLocks noGrp="1"/>
          </p:cNvSpPr>
          <p:nvPr>
            <p:ph type="body" sz="quarter" idx="10"/>
          </p:nvPr>
        </p:nvSpPr>
        <p:spPr/>
        <p:txBody>
          <a:bodyPr>
            <a:normAutofit lnSpcReduction="10000"/>
          </a:bodyPr>
          <a:lstStyle/>
          <a:p>
            <a:r>
              <a:rPr lang="zh-CN" altLang="en-US" dirty="0"/>
              <a:t>财务计划</a:t>
            </a:r>
          </a:p>
        </p:txBody>
      </p:sp>
      <p:sp>
        <p:nvSpPr>
          <p:cNvPr id="3" name="文本占位符 2">
            <a:extLst>
              <a:ext uri="{FF2B5EF4-FFF2-40B4-BE49-F238E27FC236}">
                <a16:creationId xmlns:a16="http://schemas.microsoft.com/office/drawing/2014/main" id="{82FC7F62-4260-419C-AE48-D155A0E4816D}"/>
              </a:ext>
            </a:extLst>
          </p:cNvPr>
          <p:cNvSpPr>
            <a:spLocks noGrp="1"/>
          </p:cNvSpPr>
          <p:nvPr>
            <p:ph type="body" sz="quarter" idx="11"/>
          </p:nvPr>
        </p:nvSpPr>
        <p:spPr/>
        <p:txBody>
          <a:bodyPr>
            <a:normAutofit lnSpcReduction="10000"/>
          </a:bodyPr>
          <a:lstStyle/>
          <a:p>
            <a:r>
              <a:rPr lang="en-US" altLang="zh-CN" dirty="0"/>
              <a:t>FINANCIAL PLAN </a:t>
            </a:r>
            <a:endParaRPr lang="zh-CN" altLang="en-US" dirty="0"/>
          </a:p>
        </p:txBody>
      </p:sp>
      <p:sp>
        <p:nvSpPr>
          <p:cNvPr id="4" name="文本占位符 3">
            <a:extLst>
              <a:ext uri="{FF2B5EF4-FFF2-40B4-BE49-F238E27FC236}">
                <a16:creationId xmlns:a16="http://schemas.microsoft.com/office/drawing/2014/main" id="{294B05D3-16B8-4D51-B485-A4C915856D06}"/>
              </a:ext>
            </a:extLst>
          </p:cNvPr>
          <p:cNvSpPr>
            <a:spLocks noGrp="1"/>
          </p:cNvSpPr>
          <p:nvPr>
            <p:ph type="body" sz="quarter" idx="12"/>
          </p:nvPr>
        </p:nvSpPr>
        <p:spPr/>
        <p:txBody>
          <a:bodyPr/>
          <a:lstStyle/>
          <a:p>
            <a:r>
              <a:rPr lang="en-US" altLang="zh-CN" dirty="0"/>
              <a:t>04</a:t>
            </a:r>
            <a:endParaRPr lang="zh-CN" altLang="en-US" dirty="0"/>
          </a:p>
        </p:txBody>
      </p:sp>
      <p:sp>
        <p:nvSpPr>
          <p:cNvPr id="5" name="矩形 4">
            <a:extLst>
              <a:ext uri="{FF2B5EF4-FFF2-40B4-BE49-F238E27FC236}">
                <a16:creationId xmlns:a16="http://schemas.microsoft.com/office/drawing/2014/main" id="{76D5AF2A-6055-444E-8616-1588EB69E985}"/>
              </a:ext>
            </a:extLst>
          </p:cNvPr>
          <p:cNvSpPr/>
          <p:nvPr/>
        </p:nvSpPr>
        <p:spPr>
          <a:xfrm>
            <a:off x="0" y="4004841"/>
            <a:ext cx="12192000" cy="2853159"/>
          </a:xfrm>
          <a:custGeom>
            <a:avLst/>
            <a:gdLst>
              <a:gd name="connsiteX0" fmla="*/ 0 w 12192000"/>
              <a:gd name="connsiteY0" fmla="*/ 0 h 2853159"/>
              <a:gd name="connsiteX1" fmla="*/ 12192000 w 12192000"/>
              <a:gd name="connsiteY1" fmla="*/ 0 h 2853159"/>
              <a:gd name="connsiteX2" fmla="*/ 12192000 w 12192000"/>
              <a:gd name="connsiteY2" fmla="*/ 2853159 h 2853159"/>
              <a:gd name="connsiteX3" fmla="*/ 0 w 12192000"/>
              <a:gd name="connsiteY3" fmla="*/ 2853159 h 2853159"/>
              <a:gd name="connsiteX4" fmla="*/ 0 w 12192000"/>
              <a:gd name="connsiteY4" fmla="*/ 0 h 2853159"/>
              <a:gd name="connsiteX0" fmla="*/ 0 w 12192000"/>
              <a:gd name="connsiteY0" fmla="*/ 0 h 2853159"/>
              <a:gd name="connsiteX1" fmla="*/ 12192000 w 12192000"/>
              <a:gd name="connsiteY1" fmla="*/ 0 h 2853159"/>
              <a:gd name="connsiteX2" fmla="*/ 12192000 w 12192000"/>
              <a:gd name="connsiteY2" fmla="*/ 2853159 h 2853159"/>
              <a:gd name="connsiteX3" fmla="*/ 0 w 12192000"/>
              <a:gd name="connsiteY3" fmla="*/ 2853159 h 2853159"/>
              <a:gd name="connsiteX4" fmla="*/ 0 w 12192000"/>
              <a:gd name="connsiteY4" fmla="*/ 0 h 2853159"/>
              <a:gd name="connsiteX0" fmla="*/ 0 w 12192000"/>
              <a:gd name="connsiteY0" fmla="*/ 0 h 2853159"/>
              <a:gd name="connsiteX1" fmla="*/ 12192000 w 12192000"/>
              <a:gd name="connsiteY1" fmla="*/ 0 h 2853159"/>
              <a:gd name="connsiteX2" fmla="*/ 12192000 w 12192000"/>
              <a:gd name="connsiteY2" fmla="*/ 2853159 h 2853159"/>
              <a:gd name="connsiteX3" fmla="*/ 0 w 12192000"/>
              <a:gd name="connsiteY3" fmla="*/ 2853159 h 2853159"/>
              <a:gd name="connsiteX4" fmla="*/ 0 w 12192000"/>
              <a:gd name="connsiteY4" fmla="*/ 0 h 2853159"/>
              <a:gd name="connsiteX0" fmla="*/ 0 w 12192000"/>
              <a:gd name="connsiteY0" fmla="*/ 0 h 2853159"/>
              <a:gd name="connsiteX1" fmla="*/ 12192000 w 12192000"/>
              <a:gd name="connsiteY1" fmla="*/ 0 h 2853159"/>
              <a:gd name="connsiteX2" fmla="*/ 12192000 w 12192000"/>
              <a:gd name="connsiteY2" fmla="*/ 2853159 h 2853159"/>
              <a:gd name="connsiteX3" fmla="*/ 0 w 12192000"/>
              <a:gd name="connsiteY3" fmla="*/ 2853159 h 2853159"/>
              <a:gd name="connsiteX4" fmla="*/ 0 w 12192000"/>
              <a:gd name="connsiteY4" fmla="*/ 0 h 2853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853159">
                <a:moveTo>
                  <a:pt x="0" y="0"/>
                </a:moveTo>
                <a:cubicBezTo>
                  <a:pt x="6101144" y="1111170"/>
                  <a:pt x="6079281" y="706056"/>
                  <a:pt x="12192000" y="0"/>
                </a:cubicBezTo>
                <a:lnTo>
                  <a:pt x="12192000" y="2853159"/>
                </a:lnTo>
                <a:lnTo>
                  <a:pt x="0" y="285315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FBA3C618-54D8-4293-B468-7D07FFBFBAF7}"/>
              </a:ext>
            </a:extLst>
          </p:cNvPr>
          <p:cNvSpPr/>
          <p:nvPr/>
        </p:nvSpPr>
        <p:spPr>
          <a:xfrm>
            <a:off x="1487488" y="1992620"/>
            <a:ext cx="9217025" cy="4398380"/>
          </a:xfrm>
          <a:prstGeom prst="roundRect">
            <a:avLst>
              <a:gd name="adj" fmla="val 3045"/>
            </a:avLst>
          </a:prstGeom>
          <a:solidFill>
            <a:schemeClr val="bg1">
              <a:lumMod val="95000"/>
            </a:schemeClr>
          </a:solidFill>
          <a:ln>
            <a:noFill/>
          </a:ln>
          <a:effectLst>
            <a:outerShdw blurRad="76200" dist="381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3" name="图表 12">
            <a:extLst>
              <a:ext uri="{FF2B5EF4-FFF2-40B4-BE49-F238E27FC236}">
                <a16:creationId xmlns:a16="http://schemas.microsoft.com/office/drawing/2014/main" id="{84A66ABA-2573-4CAC-9218-2CC857167A2C}"/>
              </a:ext>
            </a:extLst>
          </p:cNvPr>
          <p:cNvGraphicFramePr/>
          <p:nvPr>
            <p:extLst>
              <p:ext uri="{D42A27DB-BD31-4B8C-83A1-F6EECF244321}">
                <p14:modId xmlns:p14="http://schemas.microsoft.com/office/powerpoint/2010/main" val="1640090760"/>
              </p:ext>
            </p:extLst>
          </p:nvPr>
        </p:nvGraphicFramePr>
        <p:xfrm>
          <a:off x="2032000" y="2281988"/>
          <a:ext cx="8128000" cy="3800122"/>
        </p:xfrm>
        <a:graphic>
          <a:graphicData uri="http://schemas.openxmlformats.org/drawingml/2006/chart">
            <c:chart xmlns:c="http://schemas.openxmlformats.org/drawingml/2006/chart" xmlns:r="http://schemas.openxmlformats.org/officeDocument/2006/relationships" r:id="rId2"/>
          </a:graphicData>
        </a:graphic>
      </p:graphicFrame>
      <p:sp>
        <p:nvSpPr>
          <p:cNvPr id="15" name="矩形 14">
            <a:extLst>
              <a:ext uri="{FF2B5EF4-FFF2-40B4-BE49-F238E27FC236}">
                <a16:creationId xmlns:a16="http://schemas.microsoft.com/office/drawing/2014/main" id="{11A3F1B5-E66E-4C3D-90DF-2E324A997E1C}"/>
              </a:ext>
            </a:extLst>
          </p:cNvPr>
          <p:cNvSpPr/>
          <p:nvPr/>
        </p:nvSpPr>
        <p:spPr>
          <a:xfrm>
            <a:off x="4257880" y="2281988"/>
            <a:ext cx="3421129" cy="400110"/>
          </a:xfrm>
          <a:prstGeom prst="rect">
            <a:avLst/>
          </a:prstGeom>
        </p:spPr>
        <p:txBody>
          <a:bodyPr wrap="none">
            <a:spAutoFit/>
          </a:bodyPr>
          <a:lstStyle/>
          <a:p>
            <a:pPr algn="ctr">
              <a:defRPr sz="2000" b="1" i="0" u="none" strike="noStrike" kern="1200" spc="0" baseline="0">
                <a:solidFill>
                  <a:prstClr val="black">
                    <a:lumMod val="75000"/>
                    <a:lumOff val="25000"/>
                  </a:prstClr>
                </a:solidFill>
                <a:latin typeface="+mn-ea"/>
                <a:ea typeface="+mn-ea"/>
                <a:cs typeface="+mn-cs"/>
              </a:defRPr>
            </a:pPr>
            <a:r>
              <a:rPr lang="zh-CN" altLang="en-US" sz="2000" b="1" dirty="0">
                <a:solidFill>
                  <a:schemeClr val="accent1"/>
                </a:solidFill>
              </a:rPr>
              <a:t>公司未来</a:t>
            </a:r>
            <a:r>
              <a:rPr lang="en-US" altLang="zh-CN" sz="2000" b="1" dirty="0">
                <a:solidFill>
                  <a:schemeClr val="accent1"/>
                </a:solidFill>
              </a:rPr>
              <a:t>5</a:t>
            </a:r>
            <a:r>
              <a:rPr lang="zh-CN" altLang="en-US" sz="2000" b="1" dirty="0">
                <a:solidFill>
                  <a:schemeClr val="accent1"/>
                </a:solidFill>
              </a:rPr>
              <a:t>年投入与收入预测</a:t>
            </a:r>
            <a:endParaRPr lang="zh-CN" altLang="zh-CN" sz="2000" b="1" dirty="0">
              <a:solidFill>
                <a:schemeClr val="accent1"/>
              </a:solidFill>
            </a:endParaRPr>
          </a:p>
        </p:txBody>
      </p:sp>
      <p:sp>
        <p:nvSpPr>
          <p:cNvPr id="7" name="文本框 6">
            <a:extLst>
              <a:ext uri="{FF2B5EF4-FFF2-40B4-BE49-F238E27FC236}">
                <a16:creationId xmlns:a16="http://schemas.microsoft.com/office/drawing/2014/main" id="{6A2A3E97-C2A8-43D5-A001-C7105EA55043}"/>
              </a:ext>
            </a:extLst>
          </p:cNvPr>
          <p:cNvSpPr txBox="1"/>
          <p:nvPr/>
        </p:nvSpPr>
        <p:spPr>
          <a:xfrm>
            <a:off x="1415456" y="1409700"/>
            <a:ext cx="9361089" cy="369332"/>
          </a:xfrm>
          <a:prstGeom prst="rect">
            <a:avLst/>
          </a:prstGeom>
          <a:noFill/>
        </p:spPr>
        <p:txBody>
          <a:bodyPr wrap="none" rtlCol="0">
            <a:spAutoFit/>
          </a:bodyPr>
          <a:lstStyle/>
          <a:p>
            <a:pPr algn="ctr"/>
            <a:r>
              <a:rPr lang="zh-CN" altLang="en-US" dirty="0"/>
              <a:t>公司已有产品拥有广阔的市场前景，在国内市场上需求强劲，同时，国外市场也不断开拓。</a:t>
            </a:r>
          </a:p>
        </p:txBody>
      </p:sp>
      <p:sp>
        <p:nvSpPr>
          <p:cNvPr id="8" name="文本框 7">
            <a:extLst>
              <a:ext uri="{FF2B5EF4-FFF2-40B4-BE49-F238E27FC236}">
                <a16:creationId xmlns:a16="http://schemas.microsoft.com/office/drawing/2014/main" id="{20C15253-C73C-4272-940B-3E032193C5E9}"/>
              </a:ext>
            </a:extLst>
          </p:cNvPr>
          <p:cNvSpPr txBox="1"/>
          <p:nvPr/>
        </p:nvSpPr>
        <p:spPr>
          <a:xfrm>
            <a:off x="7746467" y="2397365"/>
            <a:ext cx="1261884" cy="276999"/>
          </a:xfrm>
          <a:prstGeom prst="rect">
            <a:avLst/>
          </a:prstGeom>
          <a:noFill/>
        </p:spPr>
        <p:txBody>
          <a:bodyPr wrap="none" rtlCol="0">
            <a:spAutoFit/>
          </a:bodyPr>
          <a:lstStyle/>
          <a:p>
            <a:r>
              <a:rPr lang="zh-CN" altLang="en-US" sz="1200" dirty="0"/>
              <a:t>（单位：千万）</a:t>
            </a:r>
          </a:p>
        </p:txBody>
      </p:sp>
    </p:spTree>
    <p:extLst>
      <p:ext uri="{BB962C8B-B14F-4D97-AF65-F5344CB8AC3E}">
        <p14:creationId xmlns:p14="http://schemas.microsoft.com/office/powerpoint/2010/main" val="3793109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75C26887-99D0-4AE9-9EBD-BC89BAC97F73}"/>
              </a:ext>
            </a:extLst>
          </p:cNvPr>
          <p:cNvSpPr/>
          <p:nvPr/>
        </p:nvSpPr>
        <p:spPr>
          <a:xfrm>
            <a:off x="7754214" y="1611811"/>
            <a:ext cx="3742461" cy="4362269"/>
          </a:xfrm>
          <a:prstGeom prst="roundRect">
            <a:avLst>
              <a:gd name="adj" fmla="val 23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E4AC18E3-9491-4612-ABBC-818362ED83AC}"/>
              </a:ext>
            </a:extLst>
          </p:cNvPr>
          <p:cNvSpPr>
            <a:spLocks noGrp="1"/>
          </p:cNvSpPr>
          <p:nvPr>
            <p:ph type="body" sz="quarter" idx="10"/>
          </p:nvPr>
        </p:nvSpPr>
        <p:spPr/>
        <p:txBody>
          <a:bodyPr>
            <a:normAutofit lnSpcReduction="10000"/>
          </a:bodyPr>
          <a:lstStyle/>
          <a:p>
            <a:r>
              <a:rPr lang="zh-CN" altLang="en-US" dirty="0"/>
              <a:t>财务计划</a:t>
            </a:r>
          </a:p>
          <a:p>
            <a:endParaRPr lang="zh-CN" altLang="en-US" dirty="0"/>
          </a:p>
        </p:txBody>
      </p:sp>
      <p:sp>
        <p:nvSpPr>
          <p:cNvPr id="4" name="文本占位符 3">
            <a:extLst>
              <a:ext uri="{FF2B5EF4-FFF2-40B4-BE49-F238E27FC236}">
                <a16:creationId xmlns:a16="http://schemas.microsoft.com/office/drawing/2014/main" id="{D45465A4-0633-4F87-8F47-2DED151DBA66}"/>
              </a:ext>
            </a:extLst>
          </p:cNvPr>
          <p:cNvSpPr>
            <a:spLocks noGrp="1"/>
          </p:cNvSpPr>
          <p:nvPr>
            <p:ph type="body" sz="quarter" idx="11"/>
          </p:nvPr>
        </p:nvSpPr>
        <p:spPr/>
        <p:txBody>
          <a:bodyPr>
            <a:normAutofit lnSpcReduction="10000"/>
          </a:bodyPr>
          <a:lstStyle/>
          <a:p>
            <a:r>
              <a:rPr lang="en-US" altLang="zh-CN" dirty="0"/>
              <a:t>FINANCIAL PLAN </a:t>
            </a:r>
            <a:endParaRPr lang="zh-CN" altLang="en-US" dirty="0"/>
          </a:p>
        </p:txBody>
      </p:sp>
      <p:sp>
        <p:nvSpPr>
          <p:cNvPr id="6" name="文本占位符 5">
            <a:extLst>
              <a:ext uri="{FF2B5EF4-FFF2-40B4-BE49-F238E27FC236}">
                <a16:creationId xmlns:a16="http://schemas.microsoft.com/office/drawing/2014/main" id="{DB022FD6-B2B6-4F8A-AD5F-840357DAE233}"/>
              </a:ext>
            </a:extLst>
          </p:cNvPr>
          <p:cNvSpPr>
            <a:spLocks noGrp="1"/>
          </p:cNvSpPr>
          <p:nvPr>
            <p:ph type="body" sz="quarter" idx="12"/>
          </p:nvPr>
        </p:nvSpPr>
        <p:spPr/>
        <p:txBody>
          <a:bodyPr/>
          <a:lstStyle/>
          <a:p>
            <a:r>
              <a:rPr lang="en-US" altLang="zh-CN" dirty="0"/>
              <a:t>04</a:t>
            </a:r>
            <a:endParaRPr lang="zh-CN" altLang="en-US" dirty="0"/>
          </a:p>
        </p:txBody>
      </p:sp>
      <p:sp>
        <p:nvSpPr>
          <p:cNvPr id="5" name="矩形: 圆角 4">
            <a:extLst>
              <a:ext uri="{FF2B5EF4-FFF2-40B4-BE49-F238E27FC236}">
                <a16:creationId xmlns:a16="http://schemas.microsoft.com/office/drawing/2014/main" id="{BA37C2D2-27E8-4AA4-96D0-7FECEE546711}"/>
              </a:ext>
            </a:extLst>
          </p:cNvPr>
          <p:cNvSpPr/>
          <p:nvPr/>
        </p:nvSpPr>
        <p:spPr>
          <a:xfrm>
            <a:off x="695325" y="1611811"/>
            <a:ext cx="6990578" cy="4362269"/>
          </a:xfrm>
          <a:prstGeom prst="roundRect">
            <a:avLst>
              <a:gd name="adj" fmla="val 3741"/>
            </a:avLst>
          </a:prstGeom>
          <a:solidFill>
            <a:schemeClr val="bg1">
              <a:lumMod val="95000"/>
            </a:schemeClr>
          </a:solidFill>
          <a:ln>
            <a:noFill/>
          </a:ln>
          <a:effectLst>
            <a:outerShdw blurRad="101600" sx="101000" sy="101000" algn="ctr" rotWithShape="0">
              <a:srgbClr val="F2B8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图表 6">
            <a:extLst>
              <a:ext uri="{FF2B5EF4-FFF2-40B4-BE49-F238E27FC236}">
                <a16:creationId xmlns:a16="http://schemas.microsoft.com/office/drawing/2014/main" id="{1C4034D4-6BD6-477A-B836-7CF7433FC982}"/>
              </a:ext>
            </a:extLst>
          </p:cNvPr>
          <p:cNvGraphicFramePr>
            <a:graphicFrameLocks/>
          </p:cNvGraphicFramePr>
          <p:nvPr>
            <p:extLst>
              <p:ext uri="{D42A27DB-BD31-4B8C-83A1-F6EECF244321}">
                <p14:modId xmlns:p14="http://schemas.microsoft.com/office/powerpoint/2010/main" val="2957414226"/>
              </p:ext>
            </p:extLst>
          </p:nvPr>
        </p:nvGraphicFramePr>
        <p:xfrm>
          <a:off x="929249" y="1731916"/>
          <a:ext cx="6522731" cy="4122058"/>
        </p:xfrm>
        <a:graphic>
          <a:graphicData uri="http://schemas.openxmlformats.org/drawingml/2006/chart">
            <c:chart xmlns:c="http://schemas.openxmlformats.org/drawingml/2006/chart" xmlns:r="http://schemas.openxmlformats.org/officeDocument/2006/relationships" r:id="rId2"/>
          </a:graphicData>
        </a:graphic>
      </p:graphicFrame>
      <p:sp>
        <p:nvSpPr>
          <p:cNvPr id="10" name="文本框 9">
            <a:extLst>
              <a:ext uri="{FF2B5EF4-FFF2-40B4-BE49-F238E27FC236}">
                <a16:creationId xmlns:a16="http://schemas.microsoft.com/office/drawing/2014/main" id="{BE3F1327-6B45-480F-A86F-529EDD941ABB}"/>
              </a:ext>
            </a:extLst>
          </p:cNvPr>
          <p:cNvSpPr txBox="1"/>
          <p:nvPr/>
        </p:nvSpPr>
        <p:spPr>
          <a:xfrm>
            <a:off x="8154469" y="2662292"/>
            <a:ext cx="2941951" cy="276999"/>
          </a:xfrm>
          <a:prstGeom prst="rect">
            <a:avLst/>
          </a:prstGeom>
          <a:noFill/>
        </p:spPr>
        <p:txBody>
          <a:bodyPr wrap="square" lIns="0" tIns="0" rIns="0" bIns="0" rtlCol="0">
            <a:spAutoFit/>
          </a:bodyPr>
          <a:lstStyle/>
          <a:p>
            <a:pPr algn="ctr"/>
            <a:r>
              <a:rPr lang="zh-CN" altLang="en-US" b="1" dirty="0"/>
              <a:t>各部门将持续加大投入</a:t>
            </a:r>
          </a:p>
        </p:txBody>
      </p:sp>
      <p:sp>
        <p:nvSpPr>
          <p:cNvPr id="11" name="矩形 10">
            <a:extLst>
              <a:ext uri="{FF2B5EF4-FFF2-40B4-BE49-F238E27FC236}">
                <a16:creationId xmlns:a16="http://schemas.microsoft.com/office/drawing/2014/main" id="{4AC562ED-144D-4EC3-B34F-ED8B7F8E5C50}"/>
              </a:ext>
            </a:extLst>
          </p:cNvPr>
          <p:cNvSpPr/>
          <p:nvPr/>
        </p:nvSpPr>
        <p:spPr>
          <a:xfrm>
            <a:off x="8154468" y="3086686"/>
            <a:ext cx="2941952" cy="817596"/>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随着企业改扩建后，以后年度所需的人力资源不断增长，公司将加大对人员及人才的培养力度。</a:t>
            </a:r>
          </a:p>
        </p:txBody>
      </p:sp>
      <p:sp>
        <p:nvSpPr>
          <p:cNvPr id="13" name="任意多边形: 形状 12">
            <a:extLst>
              <a:ext uri="{FF2B5EF4-FFF2-40B4-BE49-F238E27FC236}">
                <a16:creationId xmlns:a16="http://schemas.microsoft.com/office/drawing/2014/main" id="{D8D9050D-6A83-43FA-98AE-3617D3857AA5}"/>
              </a:ext>
            </a:extLst>
          </p:cNvPr>
          <p:cNvSpPr/>
          <p:nvPr/>
        </p:nvSpPr>
        <p:spPr>
          <a:xfrm>
            <a:off x="9705354" y="2318160"/>
            <a:ext cx="101104" cy="101104"/>
          </a:xfrm>
          <a:custGeom>
            <a:avLst/>
            <a:gdLst>
              <a:gd name="connsiteX0" fmla="*/ 101105 w 101104"/>
              <a:gd name="connsiteY0" fmla="*/ 50552 h 101104"/>
              <a:gd name="connsiteX1" fmla="*/ 50552 w 101104"/>
              <a:gd name="connsiteY1" fmla="*/ 101105 h 101104"/>
              <a:gd name="connsiteX2" fmla="*/ 0 w 101104"/>
              <a:gd name="connsiteY2" fmla="*/ 50552 h 101104"/>
              <a:gd name="connsiteX3" fmla="*/ 50552 w 101104"/>
              <a:gd name="connsiteY3" fmla="*/ 0 h 101104"/>
              <a:gd name="connsiteX4" fmla="*/ 101105 w 101104"/>
              <a:gd name="connsiteY4" fmla="*/ 50552 h 10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4" h="101104">
                <a:moveTo>
                  <a:pt x="101105" y="50552"/>
                </a:moveTo>
                <a:cubicBezTo>
                  <a:pt x="101105" y="78472"/>
                  <a:pt x="78472" y="101105"/>
                  <a:pt x="50552" y="101105"/>
                </a:cubicBezTo>
                <a:cubicBezTo>
                  <a:pt x="22633" y="101105"/>
                  <a:pt x="0" y="78472"/>
                  <a:pt x="0" y="50552"/>
                </a:cubicBezTo>
                <a:cubicBezTo>
                  <a:pt x="0" y="22633"/>
                  <a:pt x="22633" y="0"/>
                  <a:pt x="50552" y="0"/>
                </a:cubicBezTo>
                <a:cubicBezTo>
                  <a:pt x="78472" y="0"/>
                  <a:pt x="101105" y="22633"/>
                  <a:pt x="101105" y="50552"/>
                </a:cubicBezTo>
                <a:close/>
              </a:path>
            </a:pathLst>
          </a:custGeom>
          <a:solidFill>
            <a:srgbClr val="000000"/>
          </a:solidFill>
          <a:ln w="6449"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99345D2F-8D37-4B3D-B785-BB1470FFDFB8}"/>
              </a:ext>
            </a:extLst>
          </p:cNvPr>
          <p:cNvSpPr/>
          <p:nvPr/>
        </p:nvSpPr>
        <p:spPr>
          <a:xfrm>
            <a:off x="9435763" y="2318160"/>
            <a:ext cx="101104" cy="101104"/>
          </a:xfrm>
          <a:custGeom>
            <a:avLst/>
            <a:gdLst>
              <a:gd name="connsiteX0" fmla="*/ 101105 w 101104"/>
              <a:gd name="connsiteY0" fmla="*/ 50552 h 101104"/>
              <a:gd name="connsiteX1" fmla="*/ 50552 w 101104"/>
              <a:gd name="connsiteY1" fmla="*/ 101105 h 101104"/>
              <a:gd name="connsiteX2" fmla="*/ 0 w 101104"/>
              <a:gd name="connsiteY2" fmla="*/ 50552 h 101104"/>
              <a:gd name="connsiteX3" fmla="*/ 50552 w 101104"/>
              <a:gd name="connsiteY3" fmla="*/ 0 h 101104"/>
              <a:gd name="connsiteX4" fmla="*/ 101105 w 101104"/>
              <a:gd name="connsiteY4" fmla="*/ 50552 h 10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4" h="101104">
                <a:moveTo>
                  <a:pt x="101105" y="50552"/>
                </a:moveTo>
                <a:cubicBezTo>
                  <a:pt x="101105" y="78472"/>
                  <a:pt x="78472" y="101105"/>
                  <a:pt x="50552" y="101105"/>
                </a:cubicBezTo>
                <a:cubicBezTo>
                  <a:pt x="22633" y="101105"/>
                  <a:pt x="0" y="78472"/>
                  <a:pt x="0" y="50552"/>
                </a:cubicBezTo>
                <a:cubicBezTo>
                  <a:pt x="0" y="22633"/>
                  <a:pt x="22633" y="0"/>
                  <a:pt x="50552" y="0"/>
                </a:cubicBezTo>
                <a:cubicBezTo>
                  <a:pt x="78472" y="0"/>
                  <a:pt x="101105" y="22633"/>
                  <a:pt x="101105" y="50552"/>
                </a:cubicBezTo>
                <a:close/>
              </a:path>
            </a:pathLst>
          </a:custGeom>
          <a:solidFill>
            <a:srgbClr val="000000"/>
          </a:solidFill>
          <a:ln w="6449"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37B3F5BE-1624-49F7-BB71-E0E20253E295}"/>
              </a:ext>
            </a:extLst>
          </p:cNvPr>
          <p:cNvSpPr/>
          <p:nvPr/>
        </p:nvSpPr>
        <p:spPr>
          <a:xfrm>
            <a:off x="9673970" y="2432975"/>
            <a:ext cx="183050" cy="101235"/>
          </a:xfrm>
          <a:custGeom>
            <a:avLst/>
            <a:gdLst>
              <a:gd name="connsiteX0" fmla="*/ 172970 w 183050"/>
              <a:gd name="connsiteY0" fmla="*/ 30085 h 101235"/>
              <a:gd name="connsiteX1" fmla="*/ 123522 w 183050"/>
              <a:gd name="connsiteY1" fmla="*/ 6498 h 101235"/>
              <a:gd name="connsiteX2" fmla="*/ 81937 w 183050"/>
              <a:gd name="connsiteY2" fmla="*/ 0 h 101235"/>
              <a:gd name="connsiteX3" fmla="*/ 40416 w 183050"/>
              <a:gd name="connsiteY3" fmla="*/ 6498 h 101235"/>
              <a:gd name="connsiteX4" fmla="*/ 2339 w 183050"/>
              <a:gd name="connsiteY4" fmla="*/ 22872 h 101235"/>
              <a:gd name="connsiteX5" fmla="*/ 0 w 183050"/>
              <a:gd name="connsiteY5" fmla="*/ 25537 h 101235"/>
              <a:gd name="connsiteX6" fmla="*/ 51982 w 183050"/>
              <a:gd name="connsiteY6" fmla="*/ 51528 h 101235"/>
              <a:gd name="connsiteX7" fmla="*/ 70955 w 183050"/>
              <a:gd name="connsiteY7" fmla="*/ 89669 h 101235"/>
              <a:gd name="connsiteX8" fmla="*/ 70955 w 183050"/>
              <a:gd name="connsiteY8" fmla="*/ 101235 h 101235"/>
              <a:gd name="connsiteX9" fmla="*/ 183042 w 183050"/>
              <a:gd name="connsiteY9" fmla="*/ 101235 h 101235"/>
              <a:gd name="connsiteX10" fmla="*/ 183042 w 183050"/>
              <a:gd name="connsiteY10" fmla="*/ 50358 h 101235"/>
              <a:gd name="connsiteX11" fmla="*/ 172970 w 183050"/>
              <a:gd name="connsiteY11" fmla="*/ 30085 h 10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050" h="101235">
                <a:moveTo>
                  <a:pt x="172970" y="30085"/>
                </a:moveTo>
                <a:cubicBezTo>
                  <a:pt x="158385" y="18742"/>
                  <a:pt x="141515" y="10696"/>
                  <a:pt x="123522" y="6498"/>
                </a:cubicBezTo>
                <a:cubicBezTo>
                  <a:pt x="109998" y="2547"/>
                  <a:pt x="96021" y="363"/>
                  <a:pt x="81937" y="0"/>
                </a:cubicBezTo>
                <a:cubicBezTo>
                  <a:pt x="67841" y="-31"/>
                  <a:pt x="53828" y="2162"/>
                  <a:pt x="40416" y="6498"/>
                </a:cubicBezTo>
                <a:cubicBezTo>
                  <a:pt x="26994" y="10072"/>
                  <a:pt x="14166" y="15588"/>
                  <a:pt x="2339" y="22872"/>
                </a:cubicBezTo>
                <a:lnTo>
                  <a:pt x="0" y="25537"/>
                </a:lnTo>
                <a:cubicBezTo>
                  <a:pt x="18892" y="30636"/>
                  <a:pt x="36567" y="39474"/>
                  <a:pt x="51982" y="51528"/>
                </a:cubicBezTo>
                <a:cubicBezTo>
                  <a:pt x="64098" y="60429"/>
                  <a:pt x="71165" y="74637"/>
                  <a:pt x="70955" y="89669"/>
                </a:cubicBezTo>
                <a:lnTo>
                  <a:pt x="70955" y="101235"/>
                </a:lnTo>
                <a:lnTo>
                  <a:pt x="183042" y="101235"/>
                </a:lnTo>
                <a:lnTo>
                  <a:pt x="183042" y="50358"/>
                </a:lnTo>
                <a:cubicBezTo>
                  <a:pt x="183263" y="42346"/>
                  <a:pt x="179489" y="34748"/>
                  <a:pt x="172970" y="30085"/>
                </a:cubicBezTo>
                <a:close/>
              </a:path>
            </a:pathLst>
          </a:custGeom>
          <a:solidFill>
            <a:srgbClr val="000000"/>
          </a:solidFill>
          <a:ln w="6449"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588075DD-734C-4A80-9772-F02918CF3BE0}"/>
              </a:ext>
            </a:extLst>
          </p:cNvPr>
          <p:cNvSpPr/>
          <p:nvPr/>
        </p:nvSpPr>
        <p:spPr>
          <a:xfrm>
            <a:off x="9385145" y="2432975"/>
            <a:ext cx="183301" cy="101235"/>
          </a:xfrm>
          <a:custGeom>
            <a:avLst/>
            <a:gdLst>
              <a:gd name="connsiteX0" fmla="*/ 112346 w 183301"/>
              <a:gd name="connsiteY0" fmla="*/ 89669 h 101235"/>
              <a:gd name="connsiteX1" fmla="*/ 130605 w 183301"/>
              <a:gd name="connsiteY1" fmla="*/ 52177 h 101235"/>
              <a:gd name="connsiteX2" fmla="*/ 131320 w 183301"/>
              <a:gd name="connsiteY2" fmla="*/ 51528 h 101235"/>
              <a:gd name="connsiteX3" fmla="*/ 132164 w 183301"/>
              <a:gd name="connsiteY3" fmla="*/ 50943 h 101235"/>
              <a:gd name="connsiteX4" fmla="*/ 183302 w 183301"/>
              <a:gd name="connsiteY4" fmla="*/ 25602 h 101235"/>
              <a:gd name="connsiteX5" fmla="*/ 179598 w 183301"/>
              <a:gd name="connsiteY5" fmla="*/ 21378 h 101235"/>
              <a:gd name="connsiteX6" fmla="*/ 142691 w 183301"/>
              <a:gd name="connsiteY6" fmla="*/ 6498 h 101235"/>
              <a:gd name="connsiteX7" fmla="*/ 101170 w 183301"/>
              <a:gd name="connsiteY7" fmla="*/ 0 h 101235"/>
              <a:gd name="connsiteX8" fmla="*/ 59584 w 183301"/>
              <a:gd name="connsiteY8" fmla="*/ 6498 h 101235"/>
              <a:gd name="connsiteX9" fmla="*/ 10136 w 183301"/>
              <a:gd name="connsiteY9" fmla="*/ 30085 h 101235"/>
              <a:gd name="connsiteX10" fmla="*/ 0 w 183301"/>
              <a:gd name="connsiteY10" fmla="*/ 50358 h 101235"/>
              <a:gd name="connsiteX11" fmla="*/ 0 w 183301"/>
              <a:gd name="connsiteY11" fmla="*/ 101235 h 101235"/>
              <a:gd name="connsiteX12" fmla="*/ 112346 w 183301"/>
              <a:gd name="connsiteY12" fmla="*/ 101235 h 10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301" h="101235">
                <a:moveTo>
                  <a:pt x="112346" y="89669"/>
                </a:moveTo>
                <a:cubicBezTo>
                  <a:pt x="112356" y="75033"/>
                  <a:pt x="119088" y="61211"/>
                  <a:pt x="130605" y="52177"/>
                </a:cubicBezTo>
                <a:lnTo>
                  <a:pt x="131320" y="51528"/>
                </a:lnTo>
                <a:lnTo>
                  <a:pt x="132164" y="50943"/>
                </a:lnTo>
                <a:cubicBezTo>
                  <a:pt x="147761" y="39843"/>
                  <a:pt x="165022" y="31290"/>
                  <a:pt x="183302" y="25602"/>
                </a:cubicBezTo>
                <a:cubicBezTo>
                  <a:pt x="182002" y="24237"/>
                  <a:pt x="180767" y="22808"/>
                  <a:pt x="179598" y="21378"/>
                </a:cubicBezTo>
                <a:cubicBezTo>
                  <a:pt x="168070" y="14681"/>
                  <a:pt x="155641" y="9670"/>
                  <a:pt x="142691" y="6498"/>
                </a:cubicBezTo>
                <a:cubicBezTo>
                  <a:pt x="129188" y="2553"/>
                  <a:pt x="115232" y="369"/>
                  <a:pt x="101170" y="0"/>
                </a:cubicBezTo>
                <a:cubicBezTo>
                  <a:pt x="87052" y="-36"/>
                  <a:pt x="73018" y="2157"/>
                  <a:pt x="59584" y="6498"/>
                </a:cubicBezTo>
                <a:cubicBezTo>
                  <a:pt x="41844" y="11392"/>
                  <a:pt x="25105" y="19377"/>
                  <a:pt x="10136" y="30085"/>
                </a:cubicBezTo>
                <a:cubicBezTo>
                  <a:pt x="3834" y="34936"/>
                  <a:pt x="99" y="42405"/>
                  <a:pt x="0" y="50358"/>
                </a:cubicBezTo>
                <a:lnTo>
                  <a:pt x="0" y="101235"/>
                </a:lnTo>
                <a:lnTo>
                  <a:pt x="112346" y="101235"/>
                </a:lnTo>
                <a:close/>
              </a:path>
            </a:pathLst>
          </a:custGeom>
          <a:solidFill>
            <a:srgbClr val="000000"/>
          </a:solidFill>
          <a:ln w="6449"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BF9D5998-7802-45D0-9F1C-4071180C4732}"/>
              </a:ext>
            </a:extLst>
          </p:cNvPr>
          <p:cNvSpPr/>
          <p:nvPr/>
        </p:nvSpPr>
        <p:spPr>
          <a:xfrm>
            <a:off x="9519973" y="2472350"/>
            <a:ext cx="202283" cy="100846"/>
          </a:xfrm>
          <a:custGeom>
            <a:avLst/>
            <a:gdLst>
              <a:gd name="connsiteX0" fmla="*/ 0 w 202283"/>
              <a:gd name="connsiteY0" fmla="*/ 100846 h 100846"/>
              <a:gd name="connsiteX1" fmla="*/ 0 w 202283"/>
              <a:gd name="connsiteY1" fmla="*/ 50294 h 100846"/>
              <a:gd name="connsiteX2" fmla="*/ 10136 w 202283"/>
              <a:gd name="connsiteY2" fmla="*/ 30086 h 100846"/>
              <a:gd name="connsiteX3" fmla="*/ 59584 w 202283"/>
              <a:gd name="connsiteY3" fmla="*/ 6499 h 100846"/>
              <a:gd name="connsiteX4" fmla="*/ 101105 w 202283"/>
              <a:gd name="connsiteY4" fmla="*/ 1 h 100846"/>
              <a:gd name="connsiteX5" fmla="*/ 142691 w 202283"/>
              <a:gd name="connsiteY5" fmla="*/ 6499 h 100846"/>
              <a:gd name="connsiteX6" fmla="*/ 192138 w 202283"/>
              <a:gd name="connsiteY6" fmla="*/ 30086 h 100846"/>
              <a:gd name="connsiteX7" fmla="*/ 202275 w 202283"/>
              <a:gd name="connsiteY7" fmla="*/ 50294 h 100846"/>
              <a:gd name="connsiteX8" fmla="*/ 202275 w 202283"/>
              <a:gd name="connsiteY8" fmla="*/ 100846 h 10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83" h="100846">
                <a:moveTo>
                  <a:pt x="0" y="100846"/>
                </a:moveTo>
                <a:lnTo>
                  <a:pt x="0" y="50294"/>
                </a:lnTo>
                <a:cubicBezTo>
                  <a:pt x="31" y="42343"/>
                  <a:pt x="3782" y="34864"/>
                  <a:pt x="10136" y="30086"/>
                </a:cubicBezTo>
                <a:cubicBezTo>
                  <a:pt x="25075" y="19327"/>
                  <a:pt x="41823" y="11338"/>
                  <a:pt x="59584" y="6499"/>
                </a:cubicBezTo>
                <a:cubicBezTo>
                  <a:pt x="72990" y="2134"/>
                  <a:pt x="87007" y="-60"/>
                  <a:pt x="101105" y="1"/>
                </a:cubicBezTo>
                <a:cubicBezTo>
                  <a:pt x="115192" y="332"/>
                  <a:pt x="129174" y="2517"/>
                  <a:pt x="142691" y="6499"/>
                </a:cubicBezTo>
                <a:cubicBezTo>
                  <a:pt x="160703" y="10641"/>
                  <a:pt x="177584" y="18693"/>
                  <a:pt x="192138" y="30086"/>
                </a:cubicBezTo>
                <a:cubicBezTo>
                  <a:pt x="198680" y="34706"/>
                  <a:pt x="202484" y="42288"/>
                  <a:pt x="202275" y="50294"/>
                </a:cubicBezTo>
                <a:lnTo>
                  <a:pt x="202275" y="100846"/>
                </a:lnTo>
                <a:close/>
              </a:path>
            </a:pathLst>
          </a:custGeom>
          <a:solidFill>
            <a:srgbClr val="000000"/>
          </a:solidFill>
          <a:ln w="6449"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D56E9755-C9AE-4B13-99A6-F9AD3579D238}"/>
              </a:ext>
            </a:extLst>
          </p:cNvPr>
          <p:cNvSpPr/>
          <p:nvPr/>
        </p:nvSpPr>
        <p:spPr>
          <a:xfrm>
            <a:off x="9570526" y="2357471"/>
            <a:ext cx="101104" cy="101104"/>
          </a:xfrm>
          <a:custGeom>
            <a:avLst/>
            <a:gdLst>
              <a:gd name="connsiteX0" fmla="*/ 101105 w 101104"/>
              <a:gd name="connsiteY0" fmla="*/ 50553 h 101104"/>
              <a:gd name="connsiteX1" fmla="*/ 50552 w 101104"/>
              <a:gd name="connsiteY1" fmla="*/ 101105 h 101104"/>
              <a:gd name="connsiteX2" fmla="*/ 0 w 101104"/>
              <a:gd name="connsiteY2" fmla="*/ 50553 h 101104"/>
              <a:gd name="connsiteX3" fmla="*/ 50552 w 101104"/>
              <a:gd name="connsiteY3" fmla="*/ 0 h 101104"/>
              <a:gd name="connsiteX4" fmla="*/ 101105 w 101104"/>
              <a:gd name="connsiteY4" fmla="*/ 50553 h 10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04" h="101104">
                <a:moveTo>
                  <a:pt x="101105" y="50553"/>
                </a:moveTo>
                <a:cubicBezTo>
                  <a:pt x="101105" y="78472"/>
                  <a:pt x="78472" y="101105"/>
                  <a:pt x="50552" y="101105"/>
                </a:cubicBezTo>
                <a:cubicBezTo>
                  <a:pt x="22633" y="101105"/>
                  <a:pt x="0" y="78472"/>
                  <a:pt x="0" y="50553"/>
                </a:cubicBezTo>
                <a:cubicBezTo>
                  <a:pt x="0" y="22633"/>
                  <a:pt x="22633" y="0"/>
                  <a:pt x="50552" y="0"/>
                </a:cubicBezTo>
                <a:cubicBezTo>
                  <a:pt x="78472" y="0"/>
                  <a:pt x="101105" y="22633"/>
                  <a:pt x="101105" y="50553"/>
                </a:cubicBezTo>
                <a:close/>
              </a:path>
            </a:pathLst>
          </a:custGeom>
          <a:solidFill>
            <a:srgbClr val="000000"/>
          </a:solidFill>
          <a:ln w="6449"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293109A1-BDC4-46CB-82B5-17E466C6E394}"/>
              </a:ext>
            </a:extLst>
          </p:cNvPr>
          <p:cNvSpPr/>
          <p:nvPr/>
        </p:nvSpPr>
        <p:spPr>
          <a:xfrm>
            <a:off x="9385535" y="2053377"/>
            <a:ext cx="472711" cy="233919"/>
          </a:xfrm>
          <a:custGeom>
            <a:avLst/>
            <a:gdLst>
              <a:gd name="connsiteX0" fmla="*/ 446720 w 472711"/>
              <a:gd name="connsiteY0" fmla="*/ 0 h 233919"/>
              <a:gd name="connsiteX1" fmla="*/ 25991 w 472711"/>
              <a:gd name="connsiteY1" fmla="*/ 0 h 233919"/>
              <a:gd name="connsiteX2" fmla="*/ 0 w 472711"/>
              <a:gd name="connsiteY2" fmla="*/ 25991 h 233919"/>
              <a:gd name="connsiteX3" fmla="*/ 0 w 472711"/>
              <a:gd name="connsiteY3" fmla="*/ 168942 h 233919"/>
              <a:gd name="connsiteX4" fmla="*/ 25991 w 472711"/>
              <a:gd name="connsiteY4" fmla="*/ 194933 h 233919"/>
              <a:gd name="connsiteX5" fmla="*/ 121833 w 472711"/>
              <a:gd name="connsiteY5" fmla="*/ 194933 h 233919"/>
              <a:gd name="connsiteX6" fmla="*/ 121833 w 472711"/>
              <a:gd name="connsiteY6" fmla="*/ 233919 h 233919"/>
              <a:gd name="connsiteX7" fmla="*/ 162769 w 472711"/>
              <a:gd name="connsiteY7" fmla="*/ 194933 h 233919"/>
              <a:gd name="connsiteX8" fmla="*/ 206953 w 472711"/>
              <a:gd name="connsiteY8" fmla="*/ 194933 h 233919"/>
              <a:gd name="connsiteX9" fmla="*/ 232295 w 472711"/>
              <a:gd name="connsiteY9" fmla="*/ 233919 h 233919"/>
              <a:gd name="connsiteX10" fmla="*/ 255686 w 472711"/>
              <a:gd name="connsiteY10" fmla="*/ 194933 h 233919"/>
              <a:gd name="connsiteX11" fmla="*/ 301821 w 472711"/>
              <a:gd name="connsiteY11" fmla="*/ 194933 h 233919"/>
              <a:gd name="connsiteX12" fmla="*/ 342756 w 472711"/>
              <a:gd name="connsiteY12" fmla="*/ 233919 h 233919"/>
              <a:gd name="connsiteX13" fmla="*/ 342756 w 472711"/>
              <a:gd name="connsiteY13" fmla="*/ 194933 h 233919"/>
              <a:gd name="connsiteX14" fmla="*/ 446720 w 472711"/>
              <a:gd name="connsiteY14" fmla="*/ 194933 h 233919"/>
              <a:gd name="connsiteX15" fmla="*/ 472711 w 472711"/>
              <a:gd name="connsiteY15" fmla="*/ 168942 h 233919"/>
              <a:gd name="connsiteX16" fmla="*/ 472711 w 472711"/>
              <a:gd name="connsiteY16" fmla="*/ 25991 h 233919"/>
              <a:gd name="connsiteX17" fmla="*/ 446720 w 472711"/>
              <a:gd name="connsiteY17" fmla="*/ 0 h 233919"/>
              <a:gd name="connsiteX18" fmla="*/ 64978 w 472711"/>
              <a:gd name="connsiteY18" fmla="*/ 58480 h 233919"/>
              <a:gd name="connsiteX19" fmla="*/ 368747 w 472711"/>
              <a:gd name="connsiteY19" fmla="*/ 58480 h 233919"/>
              <a:gd name="connsiteX20" fmla="*/ 368747 w 472711"/>
              <a:gd name="connsiteY20" fmla="*/ 71475 h 233919"/>
              <a:gd name="connsiteX21" fmla="*/ 64978 w 472711"/>
              <a:gd name="connsiteY21" fmla="*/ 71475 h 233919"/>
              <a:gd name="connsiteX22" fmla="*/ 303770 w 472711"/>
              <a:gd name="connsiteY22" fmla="*/ 136453 h 233919"/>
              <a:gd name="connsiteX23" fmla="*/ 64978 w 472711"/>
              <a:gd name="connsiteY23" fmla="*/ 136453 h 233919"/>
              <a:gd name="connsiteX24" fmla="*/ 64978 w 472711"/>
              <a:gd name="connsiteY24" fmla="*/ 123457 h 233919"/>
              <a:gd name="connsiteX25" fmla="*/ 303770 w 472711"/>
              <a:gd name="connsiteY25" fmla="*/ 123457 h 233919"/>
              <a:gd name="connsiteX26" fmla="*/ 407734 w 472711"/>
              <a:gd name="connsiteY26" fmla="*/ 103964 h 233919"/>
              <a:gd name="connsiteX27" fmla="*/ 64978 w 472711"/>
              <a:gd name="connsiteY27" fmla="*/ 103964 h 233919"/>
              <a:gd name="connsiteX28" fmla="*/ 64978 w 472711"/>
              <a:gd name="connsiteY28" fmla="*/ 90969 h 233919"/>
              <a:gd name="connsiteX29" fmla="*/ 407734 w 472711"/>
              <a:gd name="connsiteY29" fmla="*/ 90969 h 23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2711" h="233919">
                <a:moveTo>
                  <a:pt x="446720" y="0"/>
                </a:moveTo>
                <a:lnTo>
                  <a:pt x="25991" y="0"/>
                </a:lnTo>
                <a:cubicBezTo>
                  <a:pt x="11637" y="0"/>
                  <a:pt x="0" y="11637"/>
                  <a:pt x="0" y="25991"/>
                </a:cubicBezTo>
                <a:lnTo>
                  <a:pt x="0" y="168942"/>
                </a:lnTo>
                <a:cubicBezTo>
                  <a:pt x="0" y="183296"/>
                  <a:pt x="11637" y="194933"/>
                  <a:pt x="25991" y="194933"/>
                </a:cubicBezTo>
                <a:lnTo>
                  <a:pt x="121833" y="194933"/>
                </a:lnTo>
                <a:lnTo>
                  <a:pt x="121833" y="233919"/>
                </a:lnTo>
                <a:lnTo>
                  <a:pt x="162769" y="194933"/>
                </a:lnTo>
                <a:lnTo>
                  <a:pt x="206953" y="194933"/>
                </a:lnTo>
                <a:lnTo>
                  <a:pt x="232295" y="233919"/>
                </a:lnTo>
                <a:lnTo>
                  <a:pt x="255686" y="194933"/>
                </a:lnTo>
                <a:lnTo>
                  <a:pt x="301821" y="194933"/>
                </a:lnTo>
                <a:lnTo>
                  <a:pt x="342756" y="233919"/>
                </a:lnTo>
                <a:lnTo>
                  <a:pt x="342756" y="194933"/>
                </a:lnTo>
                <a:lnTo>
                  <a:pt x="446720" y="194933"/>
                </a:lnTo>
                <a:cubicBezTo>
                  <a:pt x="461074" y="194933"/>
                  <a:pt x="472711" y="183296"/>
                  <a:pt x="472711" y="168942"/>
                </a:cubicBezTo>
                <a:lnTo>
                  <a:pt x="472711" y="25991"/>
                </a:lnTo>
                <a:cubicBezTo>
                  <a:pt x="472711" y="11637"/>
                  <a:pt x="461074" y="0"/>
                  <a:pt x="446720" y="0"/>
                </a:cubicBezTo>
                <a:close/>
                <a:moveTo>
                  <a:pt x="64978" y="58480"/>
                </a:moveTo>
                <a:lnTo>
                  <a:pt x="368747" y="58480"/>
                </a:lnTo>
                <a:lnTo>
                  <a:pt x="368747" y="71475"/>
                </a:lnTo>
                <a:lnTo>
                  <a:pt x="64978" y="71475"/>
                </a:lnTo>
                <a:close/>
                <a:moveTo>
                  <a:pt x="303770" y="136453"/>
                </a:moveTo>
                <a:lnTo>
                  <a:pt x="64978" y="136453"/>
                </a:lnTo>
                <a:lnTo>
                  <a:pt x="64978" y="123457"/>
                </a:lnTo>
                <a:lnTo>
                  <a:pt x="303770" y="123457"/>
                </a:lnTo>
                <a:close/>
                <a:moveTo>
                  <a:pt x="407734" y="103964"/>
                </a:moveTo>
                <a:lnTo>
                  <a:pt x="64978" y="103964"/>
                </a:lnTo>
                <a:lnTo>
                  <a:pt x="64978" y="90969"/>
                </a:lnTo>
                <a:lnTo>
                  <a:pt x="407734" y="90969"/>
                </a:lnTo>
                <a:close/>
              </a:path>
            </a:pathLst>
          </a:custGeom>
          <a:solidFill>
            <a:srgbClr val="000000"/>
          </a:solidFill>
          <a:ln w="6449" cap="flat">
            <a:noFill/>
            <a:prstDash val="solid"/>
            <a:miter/>
          </a:ln>
        </p:spPr>
        <p:txBody>
          <a:bodyPr rtlCol="0" anchor="ctr"/>
          <a:lstStyle/>
          <a:p>
            <a:endParaRPr lang="zh-CN" altLang="en-US"/>
          </a:p>
        </p:txBody>
      </p:sp>
      <p:sp>
        <p:nvSpPr>
          <p:cNvPr id="20" name="矩形 19">
            <a:extLst>
              <a:ext uri="{FF2B5EF4-FFF2-40B4-BE49-F238E27FC236}">
                <a16:creationId xmlns:a16="http://schemas.microsoft.com/office/drawing/2014/main" id="{658523D0-F215-4522-821C-C8D5C3D4E518}"/>
              </a:ext>
            </a:extLst>
          </p:cNvPr>
          <p:cNvSpPr/>
          <p:nvPr/>
        </p:nvSpPr>
        <p:spPr>
          <a:xfrm>
            <a:off x="8154468" y="4121585"/>
            <a:ext cx="2941952" cy="1420132"/>
          </a:xfrm>
          <a:prstGeom prst="rect">
            <a:avLst/>
          </a:prstGeom>
        </p:spPr>
        <p:txBody>
          <a:bodyPr wrap="square" lIns="0" tIns="0" rIns="0" bIns="0">
            <a:spAutoFit/>
          </a:bodyPr>
          <a:lstStyle/>
          <a:p>
            <a:pPr algn="just">
              <a:lnSpc>
                <a:spcPct val="130000"/>
              </a:lnSpc>
            </a:pPr>
            <a:r>
              <a:rPr lang="zh-CN" altLang="en-US" sz="1200" dirty="0">
                <a:solidFill>
                  <a:schemeClr val="bg1"/>
                </a:solidFill>
                <a:effectLst>
                  <a:outerShdw blurRad="38100" dist="38100" dir="2700000" algn="tl">
                    <a:srgbClr val="000000">
                      <a:alpha val="43137"/>
                    </a:srgbClr>
                  </a:outerShdw>
                </a:effectLst>
              </a:rPr>
              <a:t>从现金流量表中可以看出，企业现金增加额主要为投资者投入的资金，主要用于企业的改扩建指出。在以后年度，企业现金及等价物均以以倍左右的速度增长，主要得益于主营业务收入的增加和支出费用的减少，预计企业在未来更长时间内将有大幅度的增长。</a:t>
            </a:r>
          </a:p>
        </p:txBody>
      </p:sp>
    </p:spTree>
    <p:extLst>
      <p:ext uri="{BB962C8B-B14F-4D97-AF65-F5344CB8AC3E}">
        <p14:creationId xmlns:p14="http://schemas.microsoft.com/office/powerpoint/2010/main" val="1196530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DBB8EE-3FEE-4884-8499-23CF7AB99260}"/>
              </a:ext>
            </a:extLst>
          </p:cNvPr>
          <p:cNvSpPr>
            <a:spLocks noGrp="1"/>
          </p:cNvSpPr>
          <p:nvPr>
            <p:ph type="body" sz="quarter" idx="10"/>
          </p:nvPr>
        </p:nvSpPr>
        <p:spPr/>
        <p:txBody>
          <a:bodyPr>
            <a:normAutofit lnSpcReduction="10000"/>
          </a:bodyPr>
          <a:lstStyle/>
          <a:p>
            <a:r>
              <a:rPr lang="zh-CN" altLang="en-US" dirty="0"/>
              <a:t>财务计划</a:t>
            </a:r>
          </a:p>
          <a:p>
            <a:endParaRPr lang="zh-CN" altLang="en-US" dirty="0"/>
          </a:p>
        </p:txBody>
      </p:sp>
      <p:sp>
        <p:nvSpPr>
          <p:cNvPr id="4" name="文本占位符 3">
            <a:extLst>
              <a:ext uri="{FF2B5EF4-FFF2-40B4-BE49-F238E27FC236}">
                <a16:creationId xmlns:a16="http://schemas.microsoft.com/office/drawing/2014/main" id="{5B6E57D7-E7A2-460D-BF05-853818E39BB7}"/>
              </a:ext>
            </a:extLst>
          </p:cNvPr>
          <p:cNvSpPr>
            <a:spLocks noGrp="1"/>
          </p:cNvSpPr>
          <p:nvPr>
            <p:ph type="body" sz="quarter" idx="11"/>
          </p:nvPr>
        </p:nvSpPr>
        <p:spPr/>
        <p:txBody>
          <a:bodyPr>
            <a:normAutofit lnSpcReduction="10000"/>
          </a:bodyPr>
          <a:lstStyle/>
          <a:p>
            <a:r>
              <a:rPr lang="en-US" altLang="zh-CN" dirty="0"/>
              <a:t>FINANCIAL PLAN </a:t>
            </a:r>
            <a:endParaRPr lang="zh-CN" altLang="en-US" dirty="0"/>
          </a:p>
        </p:txBody>
      </p:sp>
      <p:sp>
        <p:nvSpPr>
          <p:cNvPr id="5" name="文本占位符 4">
            <a:extLst>
              <a:ext uri="{FF2B5EF4-FFF2-40B4-BE49-F238E27FC236}">
                <a16:creationId xmlns:a16="http://schemas.microsoft.com/office/drawing/2014/main" id="{E0EC8962-55E4-421E-9BDD-08ACA3829982}"/>
              </a:ext>
            </a:extLst>
          </p:cNvPr>
          <p:cNvSpPr>
            <a:spLocks noGrp="1"/>
          </p:cNvSpPr>
          <p:nvPr>
            <p:ph type="body" sz="quarter" idx="12"/>
          </p:nvPr>
        </p:nvSpPr>
        <p:spPr/>
        <p:txBody>
          <a:bodyPr/>
          <a:lstStyle/>
          <a:p>
            <a:r>
              <a:rPr lang="en-US" altLang="zh-CN" dirty="0"/>
              <a:t>04</a:t>
            </a:r>
            <a:endParaRPr lang="zh-CN" altLang="en-US" dirty="0"/>
          </a:p>
        </p:txBody>
      </p:sp>
      <p:pic>
        <p:nvPicPr>
          <p:cNvPr id="7" name="图形 6" descr="公文包">
            <a:extLst>
              <a:ext uri="{FF2B5EF4-FFF2-40B4-BE49-F238E27FC236}">
                <a16:creationId xmlns:a16="http://schemas.microsoft.com/office/drawing/2014/main" id="{35AAA003-CB50-4775-B29D-536C55BF30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2012" y="1299210"/>
            <a:ext cx="413943" cy="413943"/>
          </a:xfrm>
          <a:prstGeom prst="rect">
            <a:avLst/>
          </a:prstGeom>
        </p:spPr>
      </p:pic>
      <p:sp>
        <p:nvSpPr>
          <p:cNvPr id="8" name="文本框 7">
            <a:extLst>
              <a:ext uri="{FF2B5EF4-FFF2-40B4-BE49-F238E27FC236}">
                <a16:creationId xmlns:a16="http://schemas.microsoft.com/office/drawing/2014/main" id="{BE968068-C5CA-4E25-BEAE-16763186220F}"/>
              </a:ext>
            </a:extLst>
          </p:cNvPr>
          <p:cNvSpPr txBox="1"/>
          <p:nvPr/>
        </p:nvSpPr>
        <p:spPr>
          <a:xfrm>
            <a:off x="2099472" y="1367682"/>
            <a:ext cx="2077492" cy="276999"/>
          </a:xfrm>
          <a:prstGeom prst="rect">
            <a:avLst/>
          </a:prstGeom>
          <a:noFill/>
        </p:spPr>
        <p:txBody>
          <a:bodyPr wrap="none" lIns="0" tIns="0" rIns="0" bIns="0" rtlCol="0">
            <a:spAutoFit/>
          </a:bodyPr>
          <a:lstStyle/>
          <a:p>
            <a:r>
              <a:rPr lang="zh-CN" altLang="en-US" b="1" dirty="0">
                <a:solidFill>
                  <a:schemeClr val="tx1">
                    <a:lumMod val="65000"/>
                    <a:lumOff val="35000"/>
                  </a:schemeClr>
                </a:solidFill>
              </a:rPr>
              <a:t>未来五年预计利润表</a:t>
            </a:r>
          </a:p>
        </p:txBody>
      </p:sp>
      <p:graphicFrame>
        <p:nvGraphicFramePr>
          <p:cNvPr id="10" name="表格 9">
            <a:extLst>
              <a:ext uri="{FF2B5EF4-FFF2-40B4-BE49-F238E27FC236}">
                <a16:creationId xmlns:a16="http://schemas.microsoft.com/office/drawing/2014/main" id="{FE5D7EBE-CE99-4200-B5D4-054B24976299}"/>
              </a:ext>
            </a:extLst>
          </p:cNvPr>
          <p:cNvGraphicFramePr>
            <a:graphicFrameLocks noGrp="1"/>
          </p:cNvGraphicFramePr>
          <p:nvPr>
            <p:extLst>
              <p:ext uri="{D42A27DB-BD31-4B8C-83A1-F6EECF244321}">
                <p14:modId xmlns:p14="http://schemas.microsoft.com/office/powerpoint/2010/main" val="3012672999"/>
              </p:ext>
            </p:extLst>
          </p:nvPr>
        </p:nvGraphicFramePr>
        <p:xfrm>
          <a:off x="1602012" y="1798619"/>
          <a:ext cx="9209590" cy="4401130"/>
        </p:xfrm>
        <a:graphic>
          <a:graphicData uri="http://schemas.openxmlformats.org/drawingml/2006/table">
            <a:tbl>
              <a:tblPr firstRow="1" bandRow="1">
                <a:tableStyleId>{7DF18680-E054-41AD-8BC1-D1AEF772440D}</a:tableStyleId>
              </a:tblPr>
              <a:tblGrid>
                <a:gridCol w="1307172">
                  <a:extLst>
                    <a:ext uri="{9D8B030D-6E8A-4147-A177-3AD203B41FA5}">
                      <a16:colId xmlns:a16="http://schemas.microsoft.com/office/drawing/2014/main" val="2809638798"/>
                    </a:ext>
                  </a:extLst>
                </a:gridCol>
                <a:gridCol w="1762690">
                  <a:extLst>
                    <a:ext uri="{9D8B030D-6E8A-4147-A177-3AD203B41FA5}">
                      <a16:colId xmlns:a16="http://schemas.microsoft.com/office/drawing/2014/main" val="2092446301"/>
                    </a:ext>
                  </a:extLst>
                </a:gridCol>
                <a:gridCol w="1534932">
                  <a:extLst>
                    <a:ext uri="{9D8B030D-6E8A-4147-A177-3AD203B41FA5}">
                      <a16:colId xmlns:a16="http://schemas.microsoft.com/office/drawing/2014/main" val="1298585540"/>
                    </a:ext>
                  </a:extLst>
                </a:gridCol>
                <a:gridCol w="1534932">
                  <a:extLst>
                    <a:ext uri="{9D8B030D-6E8A-4147-A177-3AD203B41FA5}">
                      <a16:colId xmlns:a16="http://schemas.microsoft.com/office/drawing/2014/main" val="1385147283"/>
                    </a:ext>
                  </a:extLst>
                </a:gridCol>
                <a:gridCol w="1534932">
                  <a:extLst>
                    <a:ext uri="{9D8B030D-6E8A-4147-A177-3AD203B41FA5}">
                      <a16:colId xmlns:a16="http://schemas.microsoft.com/office/drawing/2014/main" val="4199642825"/>
                    </a:ext>
                  </a:extLst>
                </a:gridCol>
                <a:gridCol w="1534932">
                  <a:extLst>
                    <a:ext uri="{9D8B030D-6E8A-4147-A177-3AD203B41FA5}">
                      <a16:colId xmlns:a16="http://schemas.microsoft.com/office/drawing/2014/main" val="4063762715"/>
                    </a:ext>
                  </a:extLst>
                </a:gridCol>
              </a:tblGrid>
              <a:tr h="440113">
                <a:tc>
                  <a:txBody>
                    <a:bodyPr/>
                    <a:lstStyle/>
                    <a:p>
                      <a:pPr algn="ctr"/>
                      <a:r>
                        <a:rPr lang="zh-CN" altLang="en-US" sz="1200" dirty="0">
                          <a:solidFill>
                            <a:schemeClr val="bg1"/>
                          </a:solidFill>
                          <a:latin typeface="+mn-ea"/>
                          <a:ea typeface="+mn-ea"/>
                        </a:rPr>
                        <a:t>项目</a:t>
                      </a:r>
                    </a:p>
                  </a:txBody>
                  <a:tcPr marL="79984" marR="79984" marT="39993" marB="39993" anchor="ctr">
                    <a:solidFill>
                      <a:srgbClr val="000814"/>
                    </a:solidFill>
                  </a:tcPr>
                </a:tc>
                <a:tc>
                  <a:txBody>
                    <a:bodyPr/>
                    <a:lstStyle/>
                    <a:p>
                      <a:pPr algn="ctr"/>
                      <a:r>
                        <a:rPr lang="zh-CN" altLang="en-US" sz="1200" dirty="0">
                          <a:solidFill>
                            <a:schemeClr val="bg1"/>
                          </a:solidFill>
                          <a:latin typeface="+mn-ea"/>
                          <a:ea typeface="+mn-ea"/>
                        </a:rPr>
                        <a:t>第一年</a:t>
                      </a:r>
                    </a:p>
                  </a:txBody>
                  <a:tcPr marL="79984" marR="79984" marT="39993" marB="39993" anchor="ctr">
                    <a:solidFill>
                      <a:srgbClr val="000814"/>
                    </a:solidFill>
                  </a:tcPr>
                </a:tc>
                <a:tc>
                  <a:txBody>
                    <a:bodyPr/>
                    <a:lstStyle/>
                    <a:p>
                      <a:pPr algn="ctr"/>
                      <a:r>
                        <a:rPr lang="zh-CN" altLang="en-US" sz="1200" dirty="0">
                          <a:solidFill>
                            <a:schemeClr val="bg1"/>
                          </a:solidFill>
                          <a:latin typeface="+mn-ea"/>
                          <a:ea typeface="+mn-ea"/>
                        </a:rPr>
                        <a:t>第二年</a:t>
                      </a:r>
                    </a:p>
                  </a:txBody>
                  <a:tcPr marL="79984" marR="79984" marT="39993" marB="39993" anchor="ctr">
                    <a:solidFill>
                      <a:srgbClr val="000814"/>
                    </a:solidFill>
                  </a:tcPr>
                </a:tc>
                <a:tc>
                  <a:txBody>
                    <a:bodyPr/>
                    <a:lstStyle/>
                    <a:p>
                      <a:pPr algn="ctr"/>
                      <a:r>
                        <a:rPr lang="zh-CN" altLang="en-US" sz="1200" dirty="0">
                          <a:solidFill>
                            <a:schemeClr val="bg1"/>
                          </a:solidFill>
                          <a:latin typeface="+mn-ea"/>
                          <a:ea typeface="+mn-ea"/>
                        </a:rPr>
                        <a:t>第三年</a:t>
                      </a:r>
                    </a:p>
                  </a:txBody>
                  <a:tcPr marL="79984" marR="79984" marT="39993" marB="39993" anchor="ctr">
                    <a:solidFill>
                      <a:srgbClr val="000814"/>
                    </a:solidFill>
                  </a:tcPr>
                </a:tc>
                <a:tc>
                  <a:txBody>
                    <a:bodyPr/>
                    <a:lstStyle/>
                    <a:p>
                      <a:pPr algn="ctr"/>
                      <a:r>
                        <a:rPr lang="zh-CN" altLang="en-US" sz="1200" dirty="0">
                          <a:solidFill>
                            <a:schemeClr val="bg1"/>
                          </a:solidFill>
                          <a:latin typeface="+mn-ea"/>
                          <a:ea typeface="+mn-ea"/>
                        </a:rPr>
                        <a:t>第四年</a:t>
                      </a:r>
                    </a:p>
                  </a:txBody>
                  <a:tcPr marL="79984" marR="79984" marT="39993" marB="39993" anchor="ctr">
                    <a:solidFill>
                      <a:srgbClr val="000814"/>
                    </a:solidFill>
                  </a:tcPr>
                </a:tc>
                <a:tc>
                  <a:txBody>
                    <a:bodyPr/>
                    <a:lstStyle/>
                    <a:p>
                      <a:pPr algn="ctr"/>
                      <a:r>
                        <a:rPr lang="zh-CN" altLang="en-US" sz="1200" dirty="0">
                          <a:solidFill>
                            <a:schemeClr val="bg1"/>
                          </a:solidFill>
                          <a:latin typeface="+mn-ea"/>
                          <a:ea typeface="+mn-ea"/>
                        </a:rPr>
                        <a:t>第五年</a:t>
                      </a:r>
                    </a:p>
                  </a:txBody>
                  <a:tcPr marL="79984" marR="79984" marT="39993" marB="39993" anchor="ctr">
                    <a:solidFill>
                      <a:srgbClr val="000814"/>
                    </a:solidFill>
                  </a:tcPr>
                </a:tc>
                <a:extLst>
                  <a:ext uri="{0D108BD9-81ED-4DB2-BD59-A6C34878D82A}">
                    <a16:rowId xmlns:a16="http://schemas.microsoft.com/office/drawing/2014/main" val="3871622982"/>
                  </a:ext>
                </a:extLst>
              </a:tr>
              <a:tr h="440113">
                <a:tc>
                  <a:txBody>
                    <a:bodyPr/>
                    <a:lstStyle/>
                    <a:p>
                      <a:pPr algn="ctr"/>
                      <a:r>
                        <a:rPr lang="zh-CN" altLang="en-US" sz="1100" b="0" dirty="0">
                          <a:solidFill>
                            <a:schemeClr val="tx1"/>
                          </a:solidFill>
                          <a:latin typeface="+mn-ea"/>
                          <a:ea typeface="+mn-ea"/>
                        </a:rPr>
                        <a:t>一、营业收入</a:t>
                      </a:r>
                      <a:endParaRPr lang="en-US" altLang="zh-CN" sz="1100" b="0" dirty="0">
                        <a:solidFill>
                          <a:schemeClr val="tx1"/>
                        </a:solidFill>
                        <a:latin typeface="+mn-ea"/>
                        <a:ea typeface="+mn-ea"/>
                      </a:endParaRPr>
                    </a:p>
                  </a:txBody>
                  <a:tcPr marL="79984" marR="79984" marT="39993" marB="39993" anchor="ctr"/>
                </a:tc>
                <a:tc>
                  <a:txBody>
                    <a:bodyPr/>
                    <a:lstStyle/>
                    <a:p>
                      <a:pPr algn="ctr"/>
                      <a:r>
                        <a:rPr lang="en-US" altLang="zh-CN" sz="1100" b="0" dirty="0">
                          <a:solidFill>
                            <a:schemeClr val="tx1"/>
                          </a:solidFill>
                          <a:latin typeface="+mn-ea"/>
                          <a:ea typeface="+mn-ea"/>
                        </a:rPr>
                        <a:t>4980</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5644</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9960</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132544</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18260</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4058600278"/>
                  </a:ext>
                </a:extLst>
              </a:tr>
              <a:tr h="440113">
                <a:tc>
                  <a:txBody>
                    <a:bodyPr/>
                    <a:lstStyle/>
                    <a:p>
                      <a:pPr algn="ctr"/>
                      <a:r>
                        <a:rPr lang="zh-CN" altLang="en-US" sz="1100" b="0" dirty="0">
                          <a:solidFill>
                            <a:schemeClr val="tx1"/>
                          </a:solidFill>
                          <a:latin typeface="+mn-ea"/>
                          <a:ea typeface="+mn-ea"/>
                        </a:rPr>
                        <a:t>减：营业成本</a:t>
                      </a:r>
                    </a:p>
                  </a:txBody>
                  <a:tcPr marL="79984" marR="79984" marT="39993" marB="39993" anchor="ctr"/>
                </a:tc>
                <a:tc>
                  <a:txBody>
                    <a:bodyPr/>
                    <a:lstStyle/>
                    <a:p>
                      <a:pPr algn="ctr"/>
                      <a:r>
                        <a:rPr lang="en-US" altLang="zh-CN" sz="1100" b="0" dirty="0">
                          <a:solidFill>
                            <a:schemeClr val="tx1"/>
                          </a:solidFill>
                          <a:latin typeface="+mn-ea"/>
                          <a:ea typeface="+mn-ea"/>
                        </a:rPr>
                        <a:t>4248</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4508</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5527</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6921</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7525</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3846394264"/>
                  </a:ext>
                </a:extLst>
              </a:tr>
              <a:tr h="440113">
                <a:tc>
                  <a:txBody>
                    <a:bodyPr/>
                    <a:lstStyle/>
                    <a:p>
                      <a:pPr algn="ctr"/>
                      <a:r>
                        <a:rPr lang="zh-CN" altLang="en-US" sz="1100" b="0" dirty="0">
                          <a:solidFill>
                            <a:schemeClr val="tx1"/>
                          </a:solidFill>
                          <a:latin typeface="+mn-ea"/>
                          <a:ea typeface="+mn-ea"/>
                        </a:rPr>
                        <a:t>营业税金及附加</a:t>
                      </a:r>
                    </a:p>
                  </a:txBody>
                  <a:tcPr marL="79984" marR="79984" marT="39993" marB="39993" anchor="ctr"/>
                </a:tc>
                <a:tc>
                  <a:txBody>
                    <a:bodyPr/>
                    <a:lstStyle/>
                    <a:p>
                      <a:pPr algn="ctr"/>
                      <a:r>
                        <a:rPr lang="en-US" altLang="zh-CN" sz="1100" b="0" dirty="0">
                          <a:solidFill>
                            <a:schemeClr val="tx1"/>
                          </a:solidFill>
                          <a:latin typeface="+mn-ea"/>
                          <a:ea typeface="+mn-ea"/>
                        </a:rPr>
                        <a:t>40</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59</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72</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127</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150</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2771750610"/>
                  </a:ext>
                </a:extLst>
              </a:tr>
              <a:tr h="440113">
                <a:tc>
                  <a:txBody>
                    <a:bodyPr/>
                    <a:lstStyle/>
                    <a:p>
                      <a:pPr algn="ctr"/>
                      <a:r>
                        <a:rPr lang="zh-CN" altLang="en-US" sz="1100" b="0" dirty="0">
                          <a:solidFill>
                            <a:schemeClr val="tx1"/>
                          </a:solidFill>
                          <a:latin typeface="+mn-ea"/>
                          <a:ea typeface="+mn-ea"/>
                        </a:rPr>
                        <a:t>销售费用</a:t>
                      </a:r>
                    </a:p>
                  </a:txBody>
                  <a:tcPr marL="79984" marR="79984" marT="39993" marB="39993" anchor="ctr"/>
                </a:tc>
                <a:tc>
                  <a:txBody>
                    <a:bodyPr/>
                    <a:lstStyle/>
                    <a:p>
                      <a:pPr algn="ctr"/>
                      <a:r>
                        <a:rPr lang="en-US" altLang="zh-CN" sz="1100" b="0" dirty="0">
                          <a:solidFill>
                            <a:schemeClr val="tx1"/>
                          </a:solidFill>
                          <a:latin typeface="+mn-ea"/>
                          <a:ea typeface="+mn-ea"/>
                        </a:rPr>
                        <a:t>24</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28</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49</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69</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91</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1807097052"/>
                  </a:ext>
                </a:extLst>
              </a:tr>
              <a:tr h="440113">
                <a:tc>
                  <a:txBody>
                    <a:bodyPr/>
                    <a:lstStyle/>
                    <a:p>
                      <a:pPr algn="ctr"/>
                      <a:r>
                        <a:rPr lang="zh-CN" altLang="en-US" sz="1100" b="0" dirty="0">
                          <a:solidFill>
                            <a:schemeClr val="tx1"/>
                          </a:solidFill>
                          <a:latin typeface="+mn-ea"/>
                          <a:ea typeface="+mn-ea"/>
                        </a:rPr>
                        <a:t>二、营业利润</a:t>
                      </a:r>
                    </a:p>
                  </a:txBody>
                  <a:tcPr marL="79984" marR="79984" marT="39993" marB="39993" anchor="ctr"/>
                </a:tc>
                <a:tc>
                  <a:txBody>
                    <a:bodyPr/>
                    <a:lstStyle/>
                    <a:p>
                      <a:pPr algn="ctr"/>
                      <a:r>
                        <a:rPr lang="en-US" altLang="zh-CN" sz="1100" b="0" dirty="0">
                          <a:solidFill>
                            <a:schemeClr val="tx1"/>
                          </a:solidFill>
                          <a:latin typeface="+mn-ea"/>
                          <a:ea typeface="+mn-ea"/>
                        </a:rPr>
                        <a:t>513</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877</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4060</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6525</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10152</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37968977"/>
                  </a:ext>
                </a:extLst>
              </a:tr>
              <a:tr h="440113">
                <a:tc>
                  <a:txBody>
                    <a:bodyPr/>
                    <a:lstStyle/>
                    <a:p>
                      <a:pPr algn="ctr"/>
                      <a:r>
                        <a:rPr lang="zh-CN" altLang="en-US" sz="1100" b="0" dirty="0">
                          <a:solidFill>
                            <a:schemeClr val="tx1"/>
                          </a:solidFill>
                          <a:latin typeface="+mn-ea"/>
                          <a:ea typeface="+mn-ea"/>
                        </a:rPr>
                        <a:t>加：营业外收入</a:t>
                      </a:r>
                    </a:p>
                  </a:txBody>
                  <a:tcPr marL="79984" marR="79984" marT="39993" marB="39993"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591619444"/>
                  </a:ext>
                </a:extLst>
              </a:tr>
              <a:tr h="440113">
                <a:tc>
                  <a:txBody>
                    <a:bodyPr/>
                    <a:lstStyle/>
                    <a:p>
                      <a:pPr algn="ctr"/>
                      <a:r>
                        <a:rPr lang="zh-CN" altLang="en-US" sz="1100" b="0" dirty="0">
                          <a:solidFill>
                            <a:schemeClr val="tx1"/>
                          </a:solidFill>
                          <a:latin typeface="+mn-ea"/>
                          <a:ea typeface="+mn-ea"/>
                        </a:rPr>
                        <a:t>减：营业外支出</a:t>
                      </a:r>
                    </a:p>
                  </a:txBody>
                  <a:tcPr marL="79984" marR="79984" marT="39993" marB="39993"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1386059184"/>
                  </a:ext>
                </a:extLst>
              </a:tr>
              <a:tr h="440113">
                <a:tc>
                  <a:txBody>
                    <a:bodyPr/>
                    <a:lstStyle/>
                    <a:p>
                      <a:pPr algn="ctr"/>
                      <a:r>
                        <a:rPr lang="zh-CN" altLang="en-US" sz="1100" b="0" dirty="0">
                          <a:solidFill>
                            <a:schemeClr val="tx1"/>
                          </a:solidFill>
                          <a:latin typeface="+mn-ea"/>
                          <a:ea typeface="+mn-ea"/>
                        </a:rPr>
                        <a:t>三、利润总额</a:t>
                      </a:r>
                    </a:p>
                  </a:txBody>
                  <a:tcPr marL="79984" marR="79984" marT="39993" marB="39993" anchor="ctr"/>
                </a:tc>
                <a:tc>
                  <a:txBody>
                    <a:bodyPr/>
                    <a:lstStyle/>
                    <a:p>
                      <a:pPr algn="ctr"/>
                      <a:r>
                        <a:rPr lang="en-US" altLang="zh-CN" sz="1100" b="0" dirty="0">
                          <a:solidFill>
                            <a:schemeClr val="tx1"/>
                          </a:solidFill>
                          <a:latin typeface="+mn-ea"/>
                          <a:ea typeface="+mn-ea"/>
                        </a:rPr>
                        <a:t>513</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877</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4060</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6535</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10163</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1161500115"/>
                  </a:ext>
                </a:extLst>
              </a:tr>
              <a:tr h="440113">
                <a:tc>
                  <a:txBody>
                    <a:bodyPr/>
                    <a:lstStyle/>
                    <a:p>
                      <a:pPr algn="ctr"/>
                      <a:r>
                        <a:rPr lang="zh-CN" altLang="en-US" sz="1100" b="0" dirty="0">
                          <a:solidFill>
                            <a:schemeClr val="tx1"/>
                          </a:solidFill>
                          <a:latin typeface="+mn-ea"/>
                          <a:ea typeface="+mn-ea"/>
                        </a:rPr>
                        <a:t>四、净利润</a:t>
                      </a:r>
                    </a:p>
                  </a:txBody>
                  <a:tcPr marL="79984" marR="79984" marT="39993" marB="39993" anchor="ctr"/>
                </a:tc>
                <a:tc>
                  <a:txBody>
                    <a:bodyPr/>
                    <a:lstStyle/>
                    <a:p>
                      <a:pPr algn="ctr"/>
                      <a:r>
                        <a:rPr lang="en-US" altLang="zh-CN" sz="1100" b="0" dirty="0">
                          <a:solidFill>
                            <a:schemeClr val="tx1"/>
                          </a:solidFill>
                          <a:latin typeface="+mn-ea"/>
                          <a:ea typeface="+mn-ea"/>
                        </a:rPr>
                        <a:t>379</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657</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3045</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4902</a:t>
                      </a:r>
                      <a:endParaRPr lang="zh-CN" altLang="en-US" sz="1100" b="0" dirty="0">
                        <a:solidFill>
                          <a:schemeClr val="tx1"/>
                        </a:solidFill>
                        <a:latin typeface="+mn-ea"/>
                        <a:ea typeface="+mn-ea"/>
                      </a:endParaRPr>
                    </a:p>
                  </a:txBody>
                  <a:tcPr anchor="ctr"/>
                </a:tc>
                <a:tc>
                  <a:txBody>
                    <a:bodyPr/>
                    <a:lstStyle/>
                    <a:p>
                      <a:pPr algn="ctr"/>
                      <a:r>
                        <a:rPr lang="en-US" altLang="zh-CN" sz="1100" b="0" dirty="0">
                          <a:solidFill>
                            <a:schemeClr val="tx1"/>
                          </a:solidFill>
                          <a:latin typeface="+mn-ea"/>
                          <a:ea typeface="+mn-ea"/>
                        </a:rPr>
                        <a:t>7622</a:t>
                      </a:r>
                      <a:endParaRPr lang="zh-CN" altLang="en-US" sz="1100" b="0" dirty="0">
                        <a:solidFill>
                          <a:schemeClr val="tx1"/>
                        </a:solidFill>
                        <a:latin typeface="+mn-ea"/>
                        <a:ea typeface="+mn-ea"/>
                      </a:endParaRPr>
                    </a:p>
                  </a:txBody>
                  <a:tcPr anchor="ctr"/>
                </a:tc>
                <a:extLst>
                  <a:ext uri="{0D108BD9-81ED-4DB2-BD59-A6C34878D82A}">
                    <a16:rowId xmlns:a16="http://schemas.microsoft.com/office/drawing/2014/main" val="1741128700"/>
                  </a:ext>
                </a:extLst>
              </a:tr>
            </a:tbl>
          </a:graphicData>
        </a:graphic>
      </p:graphicFrame>
    </p:spTree>
    <p:extLst>
      <p:ext uri="{BB962C8B-B14F-4D97-AF65-F5344CB8AC3E}">
        <p14:creationId xmlns:p14="http://schemas.microsoft.com/office/powerpoint/2010/main" val="572805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9C8CD95B-4A47-422A-BAB4-7DE150EF929F}"/>
              </a:ext>
            </a:extLst>
          </p:cNvPr>
          <p:cNvPicPr>
            <a:picLocks noChangeAspect="1"/>
          </p:cNvPicPr>
          <p:nvPr/>
        </p:nvPicPr>
        <p:blipFill>
          <a:blip r:embed="rId2">
            <a:extLst>
              <a:ext uri="{28A0092B-C50C-407E-A947-70E740481C1C}">
                <a14:useLocalDpi xmlns:a14="http://schemas.microsoft.com/office/drawing/2010/main" val="0"/>
              </a:ext>
            </a:extLst>
          </a:blip>
          <a:srcRect l="34008" t="20456" r="29336" b="23382"/>
          <a:stretch>
            <a:fillRect/>
          </a:stretch>
        </p:blipFill>
        <p:spPr>
          <a:xfrm>
            <a:off x="6750769" y="1539418"/>
            <a:ext cx="4745906" cy="4851302"/>
          </a:xfrm>
          <a:custGeom>
            <a:avLst/>
            <a:gdLst>
              <a:gd name="connsiteX0" fmla="*/ 113237 w 4745906"/>
              <a:gd name="connsiteY0" fmla="*/ 0 h 4851302"/>
              <a:gd name="connsiteX1" fmla="*/ 4632669 w 4745906"/>
              <a:gd name="connsiteY1" fmla="*/ 0 h 4851302"/>
              <a:gd name="connsiteX2" fmla="*/ 4745906 w 4745906"/>
              <a:gd name="connsiteY2" fmla="*/ 113237 h 4851302"/>
              <a:gd name="connsiteX3" fmla="*/ 4745906 w 4745906"/>
              <a:gd name="connsiteY3" fmla="*/ 4738065 h 4851302"/>
              <a:gd name="connsiteX4" fmla="*/ 4632669 w 4745906"/>
              <a:gd name="connsiteY4" fmla="*/ 4851302 h 4851302"/>
              <a:gd name="connsiteX5" fmla="*/ 113237 w 4745906"/>
              <a:gd name="connsiteY5" fmla="*/ 4851302 h 4851302"/>
              <a:gd name="connsiteX6" fmla="*/ 0 w 4745906"/>
              <a:gd name="connsiteY6" fmla="*/ 4738065 h 4851302"/>
              <a:gd name="connsiteX7" fmla="*/ 0 w 4745906"/>
              <a:gd name="connsiteY7" fmla="*/ 113237 h 4851302"/>
              <a:gd name="connsiteX8" fmla="*/ 113237 w 4745906"/>
              <a:gd name="connsiteY8" fmla="*/ 0 h 485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5906" h="4851302">
                <a:moveTo>
                  <a:pt x="113237" y="0"/>
                </a:moveTo>
                <a:lnTo>
                  <a:pt x="4632669" y="0"/>
                </a:lnTo>
                <a:cubicBezTo>
                  <a:pt x="4695208" y="0"/>
                  <a:pt x="4745906" y="50698"/>
                  <a:pt x="4745906" y="113237"/>
                </a:cubicBezTo>
                <a:lnTo>
                  <a:pt x="4745906" y="4738065"/>
                </a:lnTo>
                <a:cubicBezTo>
                  <a:pt x="4745906" y="4800604"/>
                  <a:pt x="4695208" y="4851302"/>
                  <a:pt x="4632669" y="4851302"/>
                </a:cubicBezTo>
                <a:lnTo>
                  <a:pt x="113237" y="4851302"/>
                </a:lnTo>
                <a:cubicBezTo>
                  <a:pt x="50698" y="4851302"/>
                  <a:pt x="0" y="4800604"/>
                  <a:pt x="0" y="4738065"/>
                </a:cubicBezTo>
                <a:lnTo>
                  <a:pt x="0" y="113237"/>
                </a:lnTo>
                <a:cubicBezTo>
                  <a:pt x="0" y="50698"/>
                  <a:pt x="50698" y="0"/>
                  <a:pt x="113237" y="0"/>
                </a:cubicBezTo>
                <a:close/>
              </a:path>
            </a:pathLst>
          </a:custGeom>
        </p:spPr>
      </p:pic>
      <p:sp>
        <p:nvSpPr>
          <p:cNvPr id="16" name="矩形: 圆角 15">
            <a:extLst>
              <a:ext uri="{FF2B5EF4-FFF2-40B4-BE49-F238E27FC236}">
                <a16:creationId xmlns:a16="http://schemas.microsoft.com/office/drawing/2014/main" id="{A80B686C-7DDD-4AE1-B2D0-D896685C7289}"/>
              </a:ext>
            </a:extLst>
          </p:cNvPr>
          <p:cNvSpPr/>
          <p:nvPr/>
        </p:nvSpPr>
        <p:spPr>
          <a:xfrm>
            <a:off x="695324" y="4043133"/>
            <a:ext cx="5979787" cy="2347587"/>
          </a:xfrm>
          <a:prstGeom prst="roundRect">
            <a:avLst>
              <a:gd name="adj" fmla="val 23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14C79CAF-2C20-4E7C-8352-B2BD149399BA}"/>
              </a:ext>
            </a:extLst>
          </p:cNvPr>
          <p:cNvSpPr/>
          <p:nvPr/>
        </p:nvSpPr>
        <p:spPr>
          <a:xfrm>
            <a:off x="695324" y="1558861"/>
            <a:ext cx="5979787" cy="2347587"/>
          </a:xfrm>
          <a:prstGeom prst="roundRect">
            <a:avLst>
              <a:gd name="adj" fmla="val 23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D00A2B33-6150-4B39-92ED-DF20706A5609}"/>
              </a:ext>
            </a:extLst>
          </p:cNvPr>
          <p:cNvSpPr>
            <a:spLocks noGrp="1"/>
          </p:cNvSpPr>
          <p:nvPr>
            <p:ph type="body" sz="quarter" idx="10"/>
          </p:nvPr>
        </p:nvSpPr>
        <p:spPr/>
        <p:txBody>
          <a:bodyPr>
            <a:normAutofit lnSpcReduction="10000"/>
          </a:bodyPr>
          <a:lstStyle/>
          <a:p>
            <a:r>
              <a:rPr lang="zh-CN" altLang="en-US" dirty="0"/>
              <a:t>财务计划</a:t>
            </a:r>
          </a:p>
          <a:p>
            <a:endParaRPr lang="zh-CN" altLang="en-US" dirty="0"/>
          </a:p>
        </p:txBody>
      </p:sp>
      <p:sp>
        <p:nvSpPr>
          <p:cNvPr id="4" name="文本占位符 3">
            <a:extLst>
              <a:ext uri="{FF2B5EF4-FFF2-40B4-BE49-F238E27FC236}">
                <a16:creationId xmlns:a16="http://schemas.microsoft.com/office/drawing/2014/main" id="{DBDBA8B7-301F-4C4B-A0D9-66B773CA0815}"/>
              </a:ext>
            </a:extLst>
          </p:cNvPr>
          <p:cNvSpPr>
            <a:spLocks noGrp="1"/>
          </p:cNvSpPr>
          <p:nvPr>
            <p:ph type="body" sz="quarter" idx="11"/>
          </p:nvPr>
        </p:nvSpPr>
        <p:spPr/>
        <p:txBody>
          <a:bodyPr>
            <a:normAutofit lnSpcReduction="10000"/>
          </a:bodyPr>
          <a:lstStyle/>
          <a:p>
            <a:r>
              <a:rPr lang="en-US" altLang="zh-CN" dirty="0"/>
              <a:t>FINANCIAL PLAN </a:t>
            </a:r>
            <a:endParaRPr lang="zh-CN" altLang="en-US" dirty="0"/>
          </a:p>
        </p:txBody>
      </p:sp>
      <p:sp>
        <p:nvSpPr>
          <p:cNvPr id="5" name="文本占位符 4">
            <a:extLst>
              <a:ext uri="{FF2B5EF4-FFF2-40B4-BE49-F238E27FC236}">
                <a16:creationId xmlns:a16="http://schemas.microsoft.com/office/drawing/2014/main" id="{ABD500B0-09CE-49E0-A96F-833C88C42893}"/>
              </a:ext>
            </a:extLst>
          </p:cNvPr>
          <p:cNvSpPr>
            <a:spLocks noGrp="1"/>
          </p:cNvSpPr>
          <p:nvPr>
            <p:ph type="body" sz="quarter" idx="12"/>
          </p:nvPr>
        </p:nvSpPr>
        <p:spPr/>
        <p:txBody>
          <a:bodyPr/>
          <a:lstStyle/>
          <a:p>
            <a:r>
              <a:rPr lang="en-US" altLang="zh-CN" dirty="0"/>
              <a:t>04</a:t>
            </a:r>
            <a:endParaRPr lang="zh-CN" altLang="en-US" dirty="0"/>
          </a:p>
        </p:txBody>
      </p:sp>
      <p:cxnSp>
        <p:nvCxnSpPr>
          <p:cNvPr id="9" name="直接连接符 8">
            <a:extLst>
              <a:ext uri="{FF2B5EF4-FFF2-40B4-BE49-F238E27FC236}">
                <a16:creationId xmlns:a16="http://schemas.microsoft.com/office/drawing/2014/main" id="{055D8508-D81E-4C70-A1DA-20004B12FA80}"/>
              </a:ext>
            </a:extLst>
          </p:cNvPr>
          <p:cNvCxnSpPr/>
          <p:nvPr/>
        </p:nvCxnSpPr>
        <p:spPr>
          <a:xfrm>
            <a:off x="6096000" y="1872732"/>
            <a:ext cx="0" cy="4229100"/>
          </a:xfrm>
          <a:prstGeom prst="line">
            <a:avLst/>
          </a:prstGeom>
          <a:ln>
            <a:gradFill>
              <a:gsLst>
                <a:gs pos="69000">
                  <a:schemeClr val="bg1">
                    <a:alpha val="51000"/>
                  </a:schemeClr>
                </a:gs>
                <a:gs pos="41000">
                  <a:schemeClr val="bg1">
                    <a:alpha val="50000"/>
                  </a:schemeClr>
                </a:gs>
                <a:gs pos="0">
                  <a:schemeClr val="bg1">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3714EF71-CB91-444A-B84E-AB8B6E19823F}"/>
              </a:ext>
            </a:extLst>
          </p:cNvPr>
          <p:cNvSpPr txBox="1"/>
          <p:nvPr/>
        </p:nvSpPr>
        <p:spPr>
          <a:xfrm>
            <a:off x="2220558" y="2281030"/>
            <a:ext cx="2941951" cy="246221"/>
          </a:xfrm>
          <a:prstGeom prst="rect">
            <a:avLst/>
          </a:prstGeom>
          <a:noFill/>
        </p:spPr>
        <p:txBody>
          <a:bodyPr wrap="square" lIns="0" tIns="0" rIns="0" bIns="0" rtlCol="0">
            <a:spAutoFit/>
          </a:bodyPr>
          <a:lstStyle/>
          <a:p>
            <a:pPr algn="ctr"/>
            <a:r>
              <a:rPr lang="zh-CN" altLang="en-US" sz="1600" b="1" dirty="0">
                <a:solidFill>
                  <a:schemeClr val="tx1">
                    <a:lumMod val="65000"/>
                    <a:lumOff val="35000"/>
                  </a:schemeClr>
                </a:solidFill>
              </a:rPr>
              <a:t>资金规模</a:t>
            </a:r>
          </a:p>
        </p:txBody>
      </p:sp>
      <p:sp>
        <p:nvSpPr>
          <p:cNvPr id="14" name="矩形 13">
            <a:extLst>
              <a:ext uri="{FF2B5EF4-FFF2-40B4-BE49-F238E27FC236}">
                <a16:creationId xmlns:a16="http://schemas.microsoft.com/office/drawing/2014/main" id="{7E5F4093-F9C0-4DCD-89E0-AD6BEE32D63D}"/>
              </a:ext>
            </a:extLst>
          </p:cNvPr>
          <p:cNvSpPr/>
          <p:nvPr/>
        </p:nvSpPr>
        <p:spPr>
          <a:xfrm>
            <a:off x="1069383" y="2551617"/>
            <a:ext cx="5176428" cy="816570"/>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本项目总投资规模为人民币</a:t>
            </a:r>
            <a:r>
              <a:rPr lang="en-US" altLang="zh-CN" sz="1400" dirty="0">
                <a:solidFill>
                  <a:schemeClr val="tx1">
                    <a:lumMod val="65000"/>
                    <a:lumOff val="35000"/>
                  </a:schemeClr>
                </a:solidFill>
              </a:rPr>
              <a:t>3000</a:t>
            </a:r>
            <a:r>
              <a:rPr lang="zh-CN" altLang="en-US" sz="1400" dirty="0">
                <a:solidFill>
                  <a:schemeClr val="tx1">
                    <a:lumMod val="65000"/>
                    <a:lumOff val="35000"/>
                  </a:schemeClr>
                </a:solidFill>
              </a:rPr>
              <a:t>万元，全部以货币投资。投资规模的确定是基于以下因素考虑：</a:t>
            </a:r>
            <a:r>
              <a:rPr lang="en-US" altLang="zh-CN" sz="1400" dirty="0">
                <a:solidFill>
                  <a:schemeClr val="tx1">
                    <a:lumMod val="65000"/>
                    <a:lumOff val="35000"/>
                  </a:schemeClr>
                </a:solidFill>
              </a:rPr>
              <a:t>1.</a:t>
            </a:r>
            <a:r>
              <a:rPr lang="zh-CN" altLang="en-US" sz="1400" dirty="0">
                <a:solidFill>
                  <a:schemeClr val="tx1">
                    <a:lumMod val="65000"/>
                    <a:lumOff val="35000"/>
                  </a:schemeClr>
                </a:solidFill>
              </a:rPr>
              <a:t> 基于该宗旨，公司将力求为客户提供高质量、诚信的服务；</a:t>
            </a:r>
            <a:r>
              <a:rPr lang="en-US" altLang="zh-CN" sz="1400" dirty="0">
                <a:solidFill>
                  <a:schemeClr val="tx1">
                    <a:lumMod val="65000"/>
                    <a:lumOff val="35000"/>
                  </a:schemeClr>
                </a:solidFill>
              </a:rPr>
              <a:t>2.</a:t>
            </a:r>
            <a:r>
              <a:rPr lang="zh-CN" altLang="en-US" sz="1400" dirty="0">
                <a:solidFill>
                  <a:schemeClr val="tx1">
                    <a:lumMod val="65000"/>
                    <a:lumOff val="35000"/>
                  </a:schemeClr>
                </a:solidFill>
              </a:rPr>
              <a:t>公司吸引与筹集资金的能力。</a:t>
            </a:r>
          </a:p>
        </p:txBody>
      </p:sp>
      <p:pic>
        <p:nvPicPr>
          <p:cNvPr id="11" name="图形 10" descr="客户评价 RTL">
            <a:extLst>
              <a:ext uri="{FF2B5EF4-FFF2-40B4-BE49-F238E27FC236}">
                <a16:creationId xmlns:a16="http://schemas.microsoft.com/office/drawing/2014/main" id="{A6F56A4C-7A2B-4405-99D8-650B71A5C7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37852" y="1756811"/>
            <a:ext cx="517634" cy="517634"/>
          </a:xfrm>
          <a:prstGeom prst="rect">
            <a:avLst/>
          </a:prstGeom>
        </p:spPr>
      </p:pic>
      <p:pic>
        <p:nvPicPr>
          <p:cNvPr id="20" name="图形 19" descr="目标受众">
            <a:extLst>
              <a:ext uri="{FF2B5EF4-FFF2-40B4-BE49-F238E27FC236}">
                <a16:creationId xmlns:a16="http://schemas.microsoft.com/office/drawing/2014/main" id="{0842208F-F462-42B6-A579-3B2B632D7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2551" y="4219371"/>
            <a:ext cx="609844" cy="609844"/>
          </a:xfrm>
          <a:prstGeom prst="rect">
            <a:avLst/>
          </a:prstGeom>
        </p:spPr>
      </p:pic>
      <p:sp>
        <p:nvSpPr>
          <p:cNvPr id="23" name="文本框 22">
            <a:extLst>
              <a:ext uri="{FF2B5EF4-FFF2-40B4-BE49-F238E27FC236}">
                <a16:creationId xmlns:a16="http://schemas.microsoft.com/office/drawing/2014/main" id="{DAA358A5-A610-4C87-B9ED-443A587E1D47}"/>
              </a:ext>
            </a:extLst>
          </p:cNvPr>
          <p:cNvSpPr txBox="1"/>
          <p:nvPr/>
        </p:nvSpPr>
        <p:spPr>
          <a:xfrm>
            <a:off x="2222677" y="4842618"/>
            <a:ext cx="2941951" cy="246221"/>
          </a:xfrm>
          <a:prstGeom prst="rect">
            <a:avLst/>
          </a:prstGeom>
          <a:noFill/>
        </p:spPr>
        <p:txBody>
          <a:bodyPr wrap="square" lIns="0" tIns="0" rIns="0" bIns="0" rtlCol="0">
            <a:spAutoFit/>
          </a:bodyPr>
          <a:lstStyle/>
          <a:p>
            <a:pPr algn="ctr"/>
            <a:r>
              <a:rPr lang="zh-CN" altLang="en-US" sz="1600" b="1" dirty="0">
                <a:solidFill>
                  <a:schemeClr val="bg1"/>
                </a:solidFill>
                <a:effectLst>
                  <a:outerShdw blurRad="38100" dist="38100" dir="2700000" algn="tl">
                    <a:srgbClr val="000000">
                      <a:alpha val="43137"/>
                    </a:srgbClr>
                  </a:outerShdw>
                </a:effectLst>
              </a:rPr>
              <a:t>资金来源</a:t>
            </a:r>
          </a:p>
        </p:txBody>
      </p:sp>
      <p:sp>
        <p:nvSpPr>
          <p:cNvPr id="24" name="矩形 23">
            <a:extLst>
              <a:ext uri="{FF2B5EF4-FFF2-40B4-BE49-F238E27FC236}">
                <a16:creationId xmlns:a16="http://schemas.microsoft.com/office/drawing/2014/main" id="{C2676C8D-92F3-4782-8691-2AD4E59B783F}"/>
              </a:ext>
            </a:extLst>
          </p:cNvPr>
          <p:cNvSpPr/>
          <p:nvPr/>
        </p:nvSpPr>
        <p:spPr>
          <a:xfrm>
            <a:off x="1069383" y="5113205"/>
            <a:ext cx="5176427" cy="816570"/>
          </a:xfrm>
          <a:prstGeom prst="rect">
            <a:avLst/>
          </a:prstGeom>
        </p:spPr>
        <p:txBody>
          <a:bodyPr wrap="square" lIns="0" tIns="0" rIns="0" bIns="0">
            <a:spAutoFit/>
          </a:bodyPr>
          <a:lstStyle/>
          <a:p>
            <a:pPr algn="just">
              <a:lnSpc>
                <a:spcPct val="130000"/>
              </a:lnSpc>
            </a:pPr>
            <a:r>
              <a:rPr lang="zh-CN" altLang="en-US" sz="1400" dirty="0">
                <a:solidFill>
                  <a:schemeClr val="bg1"/>
                </a:solidFill>
                <a:effectLst>
                  <a:outerShdw blurRad="38100" dist="38100" dir="2700000" algn="tl">
                    <a:srgbClr val="000000">
                      <a:alpha val="43137"/>
                    </a:srgbClr>
                  </a:outerShdw>
                </a:effectLst>
              </a:rPr>
              <a:t>从现实的贷款环境来看，公司要依靠银行借款来融资比较困难，可能要求提供房屋抵押或设置种种限制性条件，经综合考虑，决定不使用银行借款，即全部资金来源为权益融资。</a:t>
            </a:r>
          </a:p>
        </p:txBody>
      </p:sp>
      <p:cxnSp>
        <p:nvCxnSpPr>
          <p:cNvPr id="18" name="直接连接符 17">
            <a:extLst>
              <a:ext uri="{FF2B5EF4-FFF2-40B4-BE49-F238E27FC236}">
                <a16:creationId xmlns:a16="http://schemas.microsoft.com/office/drawing/2014/main" id="{3D9C1BBA-6A50-4205-BD50-37F78AFF4950}"/>
              </a:ext>
            </a:extLst>
          </p:cNvPr>
          <p:cNvCxnSpPr>
            <a:cxnSpLocks/>
          </p:cNvCxnSpPr>
          <p:nvPr/>
        </p:nvCxnSpPr>
        <p:spPr>
          <a:xfrm>
            <a:off x="12112828" y="-630983"/>
            <a:ext cx="0" cy="8739459"/>
          </a:xfrm>
          <a:prstGeom prst="line">
            <a:avLst/>
          </a:prstGeom>
          <a:ln>
            <a:gradFill>
              <a:gsLst>
                <a:gs pos="69000">
                  <a:schemeClr val="bg1">
                    <a:alpha val="51000"/>
                  </a:schemeClr>
                </a:gs>
                <a:gs pos="41000">
                  <a:schemeClr val="bg1">
                    <a:alpha val="50000"/>
                  </a:schemeClr>
                </a:gs>
                <a:gs pos="0">
                  <a:schemeClr val="bg1">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6" name="矩形: 圆角 25">
            <a:extLst>
              <a:ext uri="{FF2B5EF4-FFF2-40B4-BE49-F238E27FC236}">
                <a16:creationId xmlns:a16="http://schemas.microsoft.com/office/drawing/2014/main" id="{F469C88C-6FC0-400B-BEF6-38F0549F9C49}"/>
              </a:ext>
            </a:extLst>
          </p:cNvPr>
          <p:cNvSpPr/>
          <p:nvPr/>
        </p:nvSpPr>
        <p:spPr>
          <a:xfrm>
            <a:off x="6749323" y="1539418"/>
            <a:ext cx="4745906" cy="4851302"/>
          </a:xfrm>
          <a:prstGeom prst="roundRect">
            <a:avLst>
              <a:gd name="adj" fmla="val 2386"/>
            </a:avLst>
          </a:prstGeom>
          <a:gradFill>
            <a:gsLst>
              <a:gs pos="30000">
                <a:srgbClr val="FFC300">
                  <a:alpha val="0"/>
                </a:srgbClr>
              </a:gs>
              <a:gs pos="95000">
                <a:schemeClr val="accent1">
                  <a:alpha val="4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3E2C6688-EAFC-4D55-809C-57B110F3204E}"/>
              </a:ext>
            </a:extLst>
          </p:cNvPr>
          <p:cNvSpPr/>
          <p:nvPr/>
        </p:nvSpPr>
        <p:spPr>
          <a:xfrm>
            <a:off x="6809969" y="5855798"/>
            <a:ext cx="4836517" cy="707886"/>
          </a:xfrm>
          <a:prstGeom prst="rect">
            <a:avLst/>
          </a:prstGeom>
        </p:spPr>
        <p:txBody>
          <a:bodyPr wrap="none">
            <a:spAutoFit/>
          </a:bodyPr>
          <a:lstStyle/>
          <a:p>
            <a:r>
              <a:rPr lang="en-US" altLang="zh-CN" sz="4000" b="1" dirty="0">
                <a:solidFill>
                  <a:schemeClr val="bg1">
                    <a:alpha val="34000"/>
                  </a:schemeClr>
                </a:solidFill>
                <a:latin typeface="+mn-ea"/>
              </a:rPr>
              <a:t>FINANCIAL PLAN </a:t>
            </a:r>
          </a:p>
        </p:txBody>
      </p:sp>
    </p:spTree>
    <p:extLst>
      <p:ext uri="{BB962C8B-B14F-4D97-AF65-F5344CB8AC3E}">
        <p14:creationId xmlns:p14="http://schemas.microsoft.com/office/powerpoint/2010/main" val="1888042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4F5"/>
        </a:solidFill>
        <a:effectLst/>
      </p:bgPr>
    </p:bg>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FA9668B5-5175-4148-81E6-BE444597EAB0}"/>
              </a:ext>
            </a:extLst>
          </p:cNvPr>
          <p:cNvPicPr>
            <a:picLocks noChangeAspect="1"/>
          </p:cNvPicPr>
          <p:nvPr/>
        </p:nvPicPr>
        <p:blipFill rotWithShape="1">
          <a:blip r:embed="rId2">
            <a:extLst>
              <a:ext uri="{28A0092B-C50C-407E-A947-70E740481C1C}">
                <a14:useLocalDpi xmlns:a14="http://schemas.microsoft.com/office/drawing/2010/main" val="0"/>
              </a:ext>
            </a:extLst>
          </a:blip>
          <a:srcRect r="1462" b="2620"/>
          <a:stretch/>
        </p:blipFill>
        <p:spPr>
          <a:xfrm>
            <a:off x="178267" y="4301140"/>
            <a:ext cx="12013733" cy="2572419"/>
          </a:xfrm>
          <a:prstGeom prst="rect">
            <a:avLst/>
          </a:prstGeom>
        </p:spPr>
      </p:pic>
      <p:sp>
        <p:nvSpPr>
          <p:cNvPr id="3" name="矩形 2">
            <a:extLst>
              <a:ext uri="{FF2B5EF4-FFF2-40B4-BE49-F238E27FC236}">
                <a16:creationId xmlns:a16="http://schemas.microsoft.com/office/drawing/2014/main" id="{450A91E9-64A7-433B-87DA-432A9CFA1EC5}"/>
              </a:ext>
            </a:extLst>
          </p:cNvPr>
          <p:cNvSpPr/>
          <p:nvPr/>
        </p:nvSpPr>
        <p:spPr>
          <a:xfrm>
            <a:off x="0" y="-1"/>
            <a:ext cx="1584959" cy="68735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45C0851-628B-4F6B-8901-66DA563F12C6}"/>
              </a:ext>
            </a:extLst>
          </p:cNvPr>
          <p:cNvSpPr/>
          <p:nvPr/>
        </p:nvSpPr>
        <p:spPr>
          <a:xfrm>
            <a:off x="1584960" y="0"/>
            <a:ext cx="451104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22BDDC4-457B-4BD5-9CBE-D0EA6A4289FC}"/>
              </a:ext>
            </a:extLst>
          </p:cNvPr>
          <p:cNvSpPr/>
          <p:nvPr/>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37CBA5CF-0870-4588-A33B-882ACCB4D425}"/>
              </a:ext>
            </a:extLst>
          </p:cNvPr>
          <p:cNvSpPr txBox="1"/>
          <p:nvPr/>
        </p:nvSpPr>
        <p:spPr>
          <a:xfrm>
            <a:off x="2810533" y="2946402"/>
            <a:ext cx="3980792" cy="677108"/>
          </a:xfrm>
          <a:prstGeom prst="rect">
            <a:avLst/>
          </a:prstGeom>
          <a:noFill/>
        </p:spPr>
        <p:txBody>
          <a:bodyPr wrap="square" lIns="0" tIns="0" rIns="0" bIns="0" rtlCol="0">
            <a:spAutoFit/>
          </a:bodyPr>
          <a:lstStyle/>
          <a:p>
            <a:pPr algn="just"/>
            <a:r>
              <a:rPr lang="zh-CN" altLang="en-US" sz="4400" b="1" dirty="0">
                <a:solidFill>
                  <a:srgbClr val="001D3D"/>
                </a:solidFill>
              </a:rPr>
              <a:t>商业模式与规划</a:t>
            </a:r>
          </a:p>
        </p:txBody>
      </p:sp>
      <p:sp>
        <p:nvSpPr>
          <p:cNvPr id="15" name="矩形 14">
            <a:extLst>
              <a:ext uri="{FF2B5EF4-FFF2-40B4-BE49-F238E27FC236}">
                <a16:creationId xmlns:a16="http://schemas.microsoft.com/office/drawing/2014/main" id="{40404191-A066-45A9-BADD-186F8226BB41}"/>
              </a:ext>
            </a:extLst>
          </p:cNvPr>
          <p:cNvSpPr/>
          <p:nvPr/>
        </p:nvSpPr>
        <p:spPr>
          <a:xfrm>
            <a:off x="2810533" y="3639069"/>
            <a:ext cx="3297506" cy="246221"/>
          </a:xfrm>
          <a:prstGeom prst="rect">
            <a:avLst/>
          </a:prstGeom>
        </p:spPr>
        <p:txBody>
          <a:bodyPr wrap="none" lIns="0" tIns="0" rIns="0" bIns="0">
            <a:spAutoFit/>
          </a:bodyPr>
          <a:lstStyle/>
          <a:p>
            <a:r>
              <a:rPr lang="en-US" altLang="zh-CN" sz="1600" dirty="0">
                <a:solidFill>
                  <a:srgbClr val="001D3D"/>
                </a:solidFill>
                <a:latin typeface="微软雅黑 Light" panose="020B0502040204020203" pitchFamily="34" charset="-122"/>
                <a:ea typeface="微软雅黑 Light" panose="020B0502040204020203" pitchFamily="34" charset="-122"/>
              </a:rPr>
              <a:t>BUSINESS MODEL AND PLANNING</a:t>
            </a:r>
          </a:p>
        </p:txBody>
      </p:sp>
      <p:sp>
        <p:nvSpPr>
          <p:cNvPr id="16" name="文本框 15">
            <a:extLst>
              <a:ext uri="{FF2B5EF4-FFF2-40B4-BE49-F238E27FC236}">
                <a16:creationId xmlns:a16="http://schemas.microsoft.com/office/drawing/2014/main" id="{62824507-1A1C-4E8E-AE66-42CA2C9FB14C}"/>
              </a:ext>
            </a:extLst>
          </p:cNvPr>
          <p:cNvSpPr txBox="1"/>
          <p:nvPr/>
        </p:nvSpPr>
        <p:spPr>
          <a:xfrm>
            <a:off x="1093493" y="2859316"/>
            <a:ext cx="1322798" cy="1200329"/>
          </a:xfrm>
          <a:prstGeom prst="rect">
            <a:avLst/>
          </a:prstGeom>
          <a:noFill/>
        </p:spPr>
        <p:txBody>
          <a:bodyPr wrap="none" rtlCol="0">
            <a:spAutoFit/>
          </a:bodyPr>
          <a:lstStyle/>
          <a:p>
            <a:r>
              <a:rPr lang="en-US" altLang="zh-CN" sz="7200" b="1" dirty="0">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rPr>
              <a:t>05</a:t>
            </a:r>
            <a:endParaRPr lang="zh-CN" altLang="en-US" sz="7200" b="1" dirty="0">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endParaRPr>
          </a:p>
        </p:txBody>
      </p:sp>
      <p:pic>
        <p:nvPicPr>
          <p:cNvPr id="11" name="图片 10" descr="建筑旁的轨道上行驶&#10;&#10;描述已自动生成">
            <a:extLst>
              <a:ext uri="{FF2B5EF4-FFF2-40B4-BE49-F238E27FC236}">
                <a16:creationId xmlns:a16="http://schemas.microsoft.com/office/drawing/2014/main" id="{F47A936C-1773-4513-9B51-9BBE1A690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589" y="1983925"/>
            <a:ext cx="4381862" cy="2933515"/>
          </a:xfrm>
          <a:prstGeom prst="rect">
            <a:avLst/>
          </a:prstGeom>
        </p:spPr>
      </p:pic>
    </p:spTree>
    <p:extLst>
      <p:ext uri="{BB962C8B-B14F-4D97-AF65-F5344CB8AC3E}">
        <p14:creationId xmlns:p14="http://schemas.microsoft.com/office/powerpoint/2010/main" val="3931865917"/>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a:extLst>
              <a:ext uri="{FF2B5EF4-FFF2-40B4-BE49-F238E27FC236}">
                <a16:creationId xmlns:a16="http://schemas.microsoft.com/office/drawing/2014/main" id="{FD3D2A6F-F9EA-4AB6-AA20-825018E8FEBF}"/>
              </a:ext>
            </a:extLst>
          </p:cNvPr>
          <p:cNvSpPr/>
          <p:nvPr/>
        </p:nvSpPr>
        <p:spPr>
          <a:xfrm>
            <a:off x="3779432" y="1763733"/>
            <a:ext cx="4378012" cy="4378012"/>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F5F15920-F123-414A-9CCD-2B6A3685C3FF}"/>
              </a:ext>
            </a:extLst>
          </p:cNvPr>
          <p:cNvSpPr>
            <a:spLocks noGrp="1"/>
          </p:cNvSpPr>
          <p:nvPr>
            <p:ph type="body" sz="quarter" idx="10"/>
          </p:nvPr>
        </p:nvSpPr>
        <p:spPr/>
        <p:txBody>
          <a:bodyPr>
            <a:normAutofit lnSpcReduction="10000"/>
          </a:bodyPr>
          <a:lstStyle/>
          <a:p>
            <a:r>
              <a:rPr lang="zh-CN" altLang="en-US" dirty="0"/>
              <a:t>商业模式</a:t>
            </a:r>
          </a:p>
        </p:txBody>
      </p:sp>
      <p:sp>
        <p:nvSpPr>
          <p:cNvPr id="4" name="文本占位符 3">
            <a:extLst>
              <a:ext uri="{FF2B5EF4-FFF2-40B4-BE49-F238E27FC236}">
                <a16:creationId xmlns:a16="http://schemas.microsoft.com/office/drawing/2014/main" id="{B9E79F48-AFEB-4D69-BEBB-AEB4D1C3D4A3}"/>
              </a:ext>
            </a:extLst>
          </p:cNvPr>
          <p:cNvSpPr>
            <a:spLocks noGrp="1"/>
          </p:cNvSpPr>
          <p:nvPr>
            <p:ph type="body" sz="quarter" idx="11"/>
          </p:nvPr>
        </p:nvSpPr>
        <p:spPr/>
        <p:txBody>
          <a:bodyPr>
            <a:normAutofit lnSpcReduction="10000"/>
          </a:bodyPr>
          <a:lstStyle/>
          <a:p>
            <a:r>
              <a:rPr lang="en-US" altLang="zh-CN" dirty="0"/>
              <a:t>BUSINESS  MODEL</a:t>
            </a:r>
            <a:endParaRPr lang="zh-CN" altLang="en-US" dirty="0"/>
          </a:p>
        </p:txBody>
      </p:sp>
      <p:sp>
        <p:nvSpPr>
          <p:cNvPr id="5" name="文本占位符 4">
            <a:extLst>
              <a:ext uri="{FF2B5EF4-FFF2-40B4-BE49-F238E27FC236}">
                <a16:creationId xmlns:a16="http://schemas.microsoft.com/office/drawing/2014/main" id="{BB02791E-B91C-4F2B-9D2B-03BEFBDAA85A}"/>
              </a:ext>
            </a:extLst>
          </p:cNvPr>
          <p:cNvSpPr>
            <a:spLocks noGrp="1"/>
          </p:cNvSpPr>
          <p:nvPr>
            <p:ph type="body" sz="quarter" idx="12"/>
          </p:nvPr>
        </p:nvSpPr>
        <p:spPr/>
        <p:txBody>
          <a:bodyPr/>
          <a:lstStyle/>
          <a:p>
            <a:r>
              <a:rPr lang="en-US" altLang="zh-CN" dirty="0"/>
              <a:t>05</a:t>
            </a:r>
            <a:endParaRPr lang="zh-CN" altLang="en-US" dirty="0"/>
          </a:p>
        </p:txBody>
      </p:sp>
      <p:cxnSp>
        <p:nvCxnSpPr>
          <p:cNvPr id="26" name="直接连接符 25">
            <a:extLst>
              <a:ext uri="{FF2B5EF4-FFF2-40B4-BE49-F238E27FC236}">
                <a16:creationId xmlns:a16="http://schemas.microsoft.com/office/drawing/2014/main" id="{D0F53694-EEAD-4E6A-A1A5-B2820E5E4E71}"/>
              </a:ext>
            </a:extLst>
          </p:cNvPr>
          <p:cNvCxnSpPr>
            <a:cxnSpLocks/>
          </p:cNvCxnSpPr>
          <p:nvPr/>
        </p:nvCxnSpPr>
        <p:spPr>
          <a:xfrm>
            <a:off x="6993846" y="5178191"/>
            <a:ext cx="341756" cy="290046"/>
          </a:xfrm>
          <a:prstGeom prst="line">
            <a:avLst/>
          </a:prstGeom>
          <a:ln w="15875" cap="rnd">
            <a:gradFill flip="none" rotWithShape="1">
              <a:gsLst>
                <a:gs pos="11000">
                  <a:schemeClr val="accent1">
                    <a:alpha val="0"/>
                  </a:schemeClr>
                </a:gs>
                <a:gs pos="59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DFA8833B-286B-4D71-A7C2-1CA2DE65F9BF}"/>
              </a:ext>
            </a:extLst>
          </p:cNvPr>
          <p:cNvCxnSpPr>
            <a:cxnSpLocks/>
          </p:cNvCxnSpPr>
          <p:nvPr/>
        </p:nvCxnSpPr>
        <p:spPr>
          <a:xfrm flipH="1">
            <a:off x="7335602" y="5468237"/>
            <a:ext cx="656785" cy="0"/>
          </a:xfrm>
          <a:prstGeom prst="line">
            <a:avLst/>
          </a:prstGeom>
          <a:ln w="15875" cap="rnd">
            <a:gradFill flip="none" rotWithShape="1">
              <a:gsLst>
                <a:gs pos="11000">
                  <a:schemeClr val="accent1">
                    <a:alpha val="0"/>
                  </a:schemeClr>
                </a:gs>
                <a:gs pos="59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C40273C4-D71D-42B1-8EFC-939BB573615A}"/>
              </a:ext>
            </a:extLst>
          </p:cNvPr>
          <p:cNvCxnSpPr>
            <a:cxnSpLocks/>
          </p:cNvCxnSpPr>
          <p:nvPr/>
        </p:nvCxnSpPr>
        <p:spPr>
          <a:xfrm flipV="1">
            <a:off x="7378219" y="3101493"/>
            <a:ext cx="275767" cy="479907"/>
          </a:xfrm>
          <a:prstGeom prst="line">
            <a:avLst/>
          </a:prstGeom>
          <a:ln w="15875" cap="rnd">
            <a:gradFill flip="none" rotWithShape="1">
              <a:gsLst>
                <a:gs pos="11000">
                  <a:schemeClr val="accent1">
                    <a:alpha val="0"/>
                  </a:schemeClr>
                </a:gs>
                <a:gs pos="59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0C7E9981-213D-40F6-ACC4-B7817A918CB1}"/>
              </a:ext>
            </a:extLst>
          </p:cNvPr>
          <p:cNvCxnSpPr>
            <a:cxnSpLocks/>
          </p:cNvCxnSpPr>
          <p:nvPr/>
        </p:nvCxnSpPr>
        <p:spPr>
          <a:xfrm flipH="1" flipV="1">
            <a:off x="7653986" y="3101493"/>
            <a:ext cx="906089" cy="0"/>
          </a:xfrm>
          <a:prstGeom prst="line">
            <a:avLst/>
          </a:prstGeom>
          <a:ln w="15875" cap="rnd">
            <a:gradFill flip="none" rotWithShape="1">
              <a:gsLst>
                <a:gs pos="11000">
                  <a:schemeClr val="accent1">
                    <a:alpha val="0"/>
                  </a:schemeClr>
                </a:gs>
                <a:gs pos="59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4D7CED3D-1EE7-47C7-BEB8-2C27C838832A}"/>
              </a:ext>
            </a:extLst>
          </p:cNvPr>
          <p:cNvCxnSpPr>
            <a:cxnSpLocks/>
          </p:cNvCxnSpPr>
          <p:nvPr/>
        </p:nvCxnSpPr>
        <p:spPr>
          <a:xfrm flipH="1" flipV="1">
            <a:off x="6084380" y="2450597"/>
            <a:ext cx="1" cy="227703"/>
          </a:xfrm>
          <a:prstGeom prst="line">
            <a:avLst/>
          </a:prstGeom>
          <a:ln w="15875" cap="rnd">
            <a:gradFill flip="none" rotWithShape="1">
              <a:gsLst>
                <a:gs pos="11000">
                  <a:schemeClr val="accent1">
                    <a:alpha val="0"/>
                  </a:schemeClr>
                </a:gs>
                <a:gs pos="59000">
                  <a:schemeClr val="accent1"/>
                </a:gs>
              </a:gsLst>
              <a:lin ang="5400000" scaled="0"/>
              <a:tileRect/>
            </a:gra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4C12CCAF-C81B-476E-8C40-D9DC6D26053E}"/>
              </a:ext>
            </a:extLst>
          </p:cNvPr>
          <p:cNvCxnSpPr>
            <a:cxnSpLocks/>
          </p:cNvCxnSpPr>
          <p:nvPr/>
        </p:nvCxnSpPr>
        <p:spPr>
          <a:xfrm flipH="1">
            <a:off x="5227411" y="2436084"/>
            <a:ext cx="1713938" cy="6294"/>
          </a:xfrm>
          <a:prstGeom prst="line">
            <a:avLst/>
          </a:prstGeom>
          <a:ln w="15875" cap="rnd">
            <a:gradFill flip="none" rotWithShape="1">
              <a:gsLst>
                <a:gs pos="0">
                  <a:schemeClr val="accent1">
                    <a:alpha val="0"/>
                  </a:schemeClr>
                </a:gs>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939580C-A0B2-4485-9990-775BF7C05007}"/>
              </a:ext>
            </a:extLst>
          </p:cNvPr>
          <p:cNvSpPr txBox="1"/>
          <p:nvPr/>
        </p:nvSpPr>
        <p:spPr>
          <a:xfrm>
            <a:off x="5512995" y="3508374"/>
            <a:ext cx="1415772" cy="1005788"/>
          </a:xfrm>
          <a:prstGeom prst="rect">
            <a:avLst/>
          </a:prstGeom>
          <a:noFill/>
        </p:spPr>
        <p:txBody>
          <a:bodyPr wrap="none" rtlCol="0">
            <a:spAutoFit/>
          </a:bodyPr>
          <a:lstStyle/>
          <a:p>
            <a:pPr algn="ctr">
              <a:lnSpc>
                <a:spcPct val="130000"/>
              </a:lnSpc>
            </a:pPr>
            <a:r>
              <a:rPr lang="zh-CN" altLang="en-US" sz="2400" b="1" dirty="0">
                <a:solidFill>
                  <a:schemeClr val="bg1"/>
                </a:solidFill>
                <a:latin typeface="微软雅黑" panose="020B0503020204020204" pitchFamily="34" charset="-122"/>
                <a:ea typeface="微软雅黑" panose="020B0503020204020204" pitchFamily="34" charset="-122"/>
              </a:rPr>
              <a:t>请输入</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2400" b="1" dirty="0">
                <a:solidFill>
                  <a:schemeClr val="bg1"/>
                </a:solidFill>
                <a:latin typeface="微软雅黑" panose="020B0503020204020204" pitchFamily="34" charset="-122"/>
                <a:ea typeface="微软雅黑" panose="020B0503020204020204" pitchFamily="34" charset="-122"/>
              </a:rPr>
              <a:t>您的标题</a:t>
            </a:r>
          </a:p>
        </p:txBody>
      </p:sp>
      <p:sp>
        <p:nvSpPr>
          <p:cNvPr id="44" name="图形 42">
            <a:extLst>
              <a:ext uri="{FF2B5EF4-FFF2-40B4-BE49-F238E27FC236}">
                <a16:creationId xmlns:a16="http://schemas.microsoft.com/office/drawing/2014/main" id="{C0E07E1E-A170-4EA3-A4F2-97B9E5889B2D}"/>
              </a:ext>
            </a:extLst>
          </p:cNvPr>
          <p:cNvSpPr/>
          <p:nvPr/>
        </p:nvSpPr>
        <p:spPr>
          <a:xfrm>
            <a:off x="4813781" y="2775643"/>
            <a:ext cx="2541199" cy="2455793"/>
          </a:xfrm>
          <a:custGeom>
            <a:avLst/>
            <a:gdLst>
              <a:gd name="connsiteX0" fmla="*/ 1454781 w 3200563"/>
              <a:gd name="connsiteY0" fmla="*/ 47363 h 3068312"/>
              <a:gd name="connsiteX1" fmla="*/ 102135 w 3200563"/>
              <a:gd name="connsiteY1" fmla="*/ 1030057 h 3068312"/>
              <a:gd name="connsiteX2" fmla="*/ 12124 w 3200563"/>
              <a:gd name="connsiteY2" fmla="*/ 1307044 h 3068312"/>
              <a:gd name="connsiteX3" fmla="*/ 528760 w 3200563"/>
              <a:gd name="connsiteY3" fmla="*/ 2897148 h 3068312"/>
              <a:gd name="connsiteX4" fmla="*/ 764313 w 3200563"/>
              <a:gd name="connsiteY4" fmla="*/ 3068312 h 3068312"/>
              <a:gd name="connsiteX5" fmla="*/ 2436237 w 3200563"/>
              <a:gd name="connsiteY5" fmla="*/ 3068312 h 3068312"/>
              <a:gd name="connsiteX6" fmla="*/ 2671790 w 3200563"/>
              <a:gd name="connsiteY6" fmla="*/ 2897148 h 3068312"/>
              <a:gd name="connsiteX7" fmla="*/ 3188426 w 3200563"/>
              <a:gd name="connsiteY7" fmla="*/ 1307044 h 3068312"/>
              <a:gd name="connsiteX8" fmla="*/ 3098415 w 3200563"/>
              <a:gd name="connsiteY8" fmla="*/ 1030153 h 3068312"/>
              <a:gd name="connsiteX9" fmla="*/ 1745960 w 3200563"/>
              <a:gd name="connsiteY9" fmla="*/ 47363 h 3068312"/>
              <a:gd name="connsiteX10" fmla="*/ 1454781 w 3200563"/>
              <a:gd name="connsiteY10" fmla="*/ 47363 h 306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0563" h="3068312">
                <a:moveTo>
                  <a:pt x="1454781" y="47363"/>
                </a:moveTo>
                <a:lnTo>
                  <a:pt x="102135" y="1030057"/>
                </a:lnTo>
                <a:cubicBezTo>
                  <a:pt x="15363" y="1093113"/>
                  <a:pt x="-21023" y="1204936"/>
                  <a:pt x="12124" y="1307044"/>
                </a:cubicBezTo>
                <a:lnTo>
                  <a:pt x="528760" y="2897148"/>
                </a:lnTo>
                <a:cubicBezTo>
                  <a:pt x="561907" y="2999161"/>
                  <a:pt x="657062" y="3068312"/>
                  <a:pt x="764313" y="3068312"/>
                </a:cubicBezTo>
                <a:lnTo>
                  <a:pt x="2436237" y="3068312"/>
                </a:lnTo>
                <a:cubicBezTo>
                  <a:pt x="2543584" y="3068312"/>
                  <a:pt x="2638643" y="2999256"/>
                  <a:pt x="2671790" y="2897148"/>
                </a:cubicBezTo>
                <a:lnTo>
                  <a:pt x="3188426" y="1307044"/>
                </a:lnTo>
                <a:cubicBezTo>
                  <a:pt x="3221573" y="1205032"/>
                  <a:pt x="3185283" y="1093208"/>
                  <a:pt x="3098415" y="1030153"/>
                </a:cubicBezTo>
                <a:lnTo>
                  <a:pt x="1745960" y="47363"/>
                </a:lnTo>
                <a:cubicBezTo>
                  <a:pt x="1659187" y="-15788"/>
                  <a:pt x="1541649" y="-15788"/>
                  <a:pt x="1454781" y="47363"/>
                </a:cubicBezTo>
                <a:close/>
              </a:path>
            </a:pathLst>
          </a:custGeom>
          <a:solidFill>
            <a:schemeClr val="accent2">
              <a:alpha val="26000"/>
            </a:schemeClr>
          </a:solidFill>
          <a:ln w="9525" cap="flat">
            <a:noFill/>
            <a:prstDash val="solid"/>
            <a:miter/>
          </a:ln>
        </p:spPr>
        <p:txBody>
          <a:bodyPr rtlCol="0" anchor="ctr"/>
          <a:lstStyle/>
          <a:p>
            <a:endParaRPr lang="zh-CN" altLang="en-US"/>
          </a:p>
        </p:txBody>
      </p:sp>
      <p:sp>
        <p:nvSpPr>
          <p:cNvPr id="45" name="图形 42">
            <a:extLst>
              <a:ext uri="{FF2B5EF4-FFF2-40B4-BE49-F238E27FC236}">
                <a16:creationId xmlns:a16="http://schemas.microsoft.com/office/drawing/2014/main" id="{40C2BB11-495B-4112-B696-C0C66E441EA6}"/>
              </a:ext>
            </a:extLst>
          </p:cNvPr>
          <p:cNvSpPr/>
          <p:nvPr/>
        </p:nvSpPr>
        <p:spPr>
          <a:xfrm>
            <a:off x="5013509" y="2968658"/>
            <a:ext cx="2141744" cy="2069762"/>
          </a:xfrm>
          <a:custGeom>
            <a:avLst/>
            <a:gdLst>
              <a:gd name="connsiteX0" fmla="*/ 1454781 w 3200563"/>
              <a:gd name="connsiteY0" fmla="*/ 47363 h 3068312"/>
              <a:gd name="connsiteX1" fmla="*/ 102135 w 3200563"/>
              <a:gd name="connsiteY1" fmla="*/ 1030057 h 3068312"/>
              <a:gd name="connsiteX2" fmla="*/ 12124 w 3200563"/>
              <a:gd name="connsiteY2" fmla="*/ 1307044 h 3068312"/>
              <a:gd name="connsiteX3" fmla="*/ 528760 w 3200563"/>
              <a:gd name="connsiteY3" fmla="*/ 2897148 h 3068312"/>
              <a:gd name="connsiteX4" fmla="*/ 764313 w 3200563"/>
              <a:gd name="connsiteY4" fmla="*/ 3068312 h 3068312"/>
              <a:gd name="connsiteX5" fmla="*/ 2436237 w 3200563"/>
              <a:gd name="connsiteY5" fmla="*/ 3068312 h 3068312"/>
              <a:gd name="connsiteX6" fmla="*/ 2671790 w 3200563"/>
              <a:gd name="connsiteY6" fmla="*/ 2897148 h 3068312"/>
              <a:gd name="connsiteX7" fmla="*/ 3188426 w 3200563"/>
              <a:gd name="connsiteY7" fmla="*/ 1307044 h 3068312"/>
              <a:gd name="connsiteX8" fmla="*/ 3098415 w 3200563"/>
              <a:gd name="connsiteY8" fmla="*/ 1030153 h 3068312"/>
              <a:gd name="connsiteX9" fmla="*/ 1745960 w 3200563"/>
              <a:gd name="connsiteY9" fmla="*/ 47363 h 3068312"/>
              <a:gd name="connsiteX10" fmla="*/ 1454781 w 3200563"/>
              <a:gd name="connsiteY10" fmla="*/ 47363 h 306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0563" h="3068312">
                <a:moveTo>
                  <a:pt x="1454781" y="47363"/>
                </a:moveTo>
                <a:lnTo>
                  <a:pt x="102135" y="1030057"/>
                </a:lnTo>
                <a:cubicBezTo>
                  <a:pt x="15363" y="1093113"/>
                  <a:pt x="-21023" y="1204936"/>
                  <a:pt x="12124" y="1307044"/>
                </a:cubicBezTo>
                <a:lnTo>
                  <a:pt x="528760" y="2897148"/>
                </a:lnTo>
                <a:cubicBezTo>
                  <a:pt x="561907" y="2999161"/>
                  <a:pt x="657062" y="3068312"/>
                  <a:pt x="764313" y="3068312"/>
                </a:cubicBezTo>
                <a:lnTo>
                  <a:pt x="2436237" y="3068312"/>
                </a:lnTo>
                <a:cubicBezTo>
                  <a:pt x="2543584" y="3068312"/>
                  <a:pt x="2638643" y="2999256"/>
                  <a:pt x="2671790" y="2897148"/>
                </a:cubicBezTo>
                <a:lnTo>
                  <a:pt x="3188426" y="1307044"/>
                </a:lnTo>
                <a:cubicBezTo>
                  <a:pt x="3221573" y="1205032"/>
                  <a:pt x="3185283" y="1093208"/>
                  <a:pt x="3098415" y="1030153"/>
                </a:cubicBezTo>
                <a:lnTo>
                  <a:pt x="1745960" y="47363"/>
                </a:lnTo>
                <a:cubicBezTo>
                  <a:pt x="1659187" y="-15788"/>
                  <a:pt x="1541649" y="-15788"/>
                  <a:pt x="1454781" y="47363"/>
                </a:cubicBezTo>
                <a:close/>
              </a:path>
            </a:pathLst>
          </a:custGeom>
          <a:gradFill>
            <a:gsLst>
              <a:gs pos="25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cxnSp>
        <p:nvCxnSpPr>
          <p:cNvPr id="49" name="直接连接符 48">
            <a:extLst>
              <a:ext uri="{FF2B5EF4-FFF2-40B4-BE49-F238E27FC236}">
                <a16:creationId xmlns:a16="http://schemas.microsoft.com/office/drawing/2014/main" id="{90C6A479-2974-4DC1-A090-D240B57EC4A2}"/>
              </a:ext>
            </a:extLst>
          </p:cNvPr>
          <p:cNvCxnSpPr>
            <a:cxnSpLocks/>
          </p:cNvCxnSpPr>
          <p:nvPr/>
        </p:nvCxnSpPr>
        <p:spPr>
          <a:xfrm flipH="1" flipV="1">
            <a:off x="4526206" y="3101493"/>
            <a:ext cx="275767" cy="479907"/>
          </a:xfrm>
          <a:prstGeom prst="line">
            <a:avLst/>
          </a:prstGeom>
          <a:ln w="15875" cap="rnd">
            <a:gradFill flip="none" rotWithShape="1">
              <a:gsLst>
                <a:gs pos="11000">
                  <a:schemeClr val="accent1">
                    <a:alpha val="0"/>
                  </a:schemeClr>
                </a:gs>
                <a:gs pos="59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9F4BBBA7-CCF0-4C55-88AE-8722CFE08841}"/>
              </a:ext>
            </a:extLst>
          </p:cNvPr>
          <p:cNvCxnSpPr>
            <a:cxnSpLocks/>
          </p:cNvCxnSpPr>
          <p:nvPr/>
        </p:nvCxnSpPr>
        <p:spPr>
          <a:xfrm flipV="1">
            <a:off x="3620117" y="3101493"/>
            <a:ext cx="906089" cy="0"/>
          </a:xfrm>
          <a:prstGeom prst="line">
            <a:avLst/>
          </a:prstGeom>
          <a:ln w="15875" cap="rnd">
            <a:gradFill flip="none" rotWithShape="1">
              <a:gsLst>
                <a:gs pos="11000">
                  <a:schemeClr val="accent1">
                    <a:alpha val="0"/>
                  </a:schemeClr>
                </a:gs>
                <a:gs pos="59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01AB09BD-4BB1-46EB-872E-0EF014969D7B}"/>
              </a:ext>
            </a:extLst>
          </p:cNvPr>
          <p:cNvCxnSpPr>
            <a:cxnSpLocks/>
          </p:cNvCxnSpPr>
          <p:nvPr/>
        </p:nvCxnSpPr>
        <p:spPr>
          <a:xfrm flipH="1">
            <a:off x="4729946" y="5178191"/>
            <a:ext cx="341756" cy="290046"/>
          </a:xfrm>
          <a:prstGeom prst="line">
            <a:avLst/>
          </a:prstGeom>
          <a:ln w="15875" cap="rnd">
            <a:gradFill flip="none" rotWithShape="1">
              <a:gsLst>
                <a:gs pos="11000">
                  <a:schemeClr val="accent1">
                    <a:alpha val="0"/>
                  </a:schemeClr>
                </a:gs>
                <a:gs pos="59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813FB8D6-213B-45C4-980E-6C95284FC96F}"/>
              </a:ext>
            </a:extLst>
          </p:cNvPr>
          <p:cNvCxnSpPr>
            <a:cxnSpLocks/>
          </p:cNvCxnSpPr>
          <p:nvPr/>
        </p:nvCxnSpPr>
        <p:spPr>
          <a:xfrm>
            <a:off x="4073161" y="5468237"/>
            <a:ext cx="656785" cy="0"/>
          </a:xfrm>
          <a:prstGeom prst="line">
            <a:avLst/>
          </a:prstGeom>
          <a:ln w="15875" cap="rnd">
            <a:gradFill flip="none" rotWithShape="1">
              <a:gsLst>
                <a:gs pos="11000">
                  <a:schemeClr val="accent1">
                    <a:alpha val="0"/>
                  </a:schemeClr>
                </a:gs>
                <a:gs pos="59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5" name="矩形 54">
            <a:extLst>
              <a:ext uri="{FF2B5EF4-FFF2-40B4-BE49-F238E27FC236}">
                <a16:creationId xmlns:a16="http://schemas.microsoft.com/office/drawing/2014/main" id="{772564B7-EBCD-4B9D-A63E-AEBB9FAC5389}"/>
              </a:ext>
            </a:extLst>
          </p:cNvPr>
          <p:cNvSpPr/>
          <p:nvPr/>
        </p:nvSpPr>
        <p:spPr>
          <a:xfrm>
            <a:off x="8454864" y="2899747"/>
            <a:ext cx="2710976" cy="549061"/>
          </a:xfrm>
          <a:prstGeom prst="rect">
            <a:avLst/>
          </a:prstGeom>
          <a:noFill/>
        </p:spPr>
        <p:txBody>
          <a:bodyPr wrap="square" rtlCol="0">
            <a:spAutoFit/>
          </a:bodyPr>
          <a:lstStyle/>
          <a:p>
            <a:pPr algn="just">
              <a:lnSpc>
                <a:spcPct val="130000"/>
              </a:lnSpc>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资产管理可有效提高公司净资产的回报率，是主营业务收入的重要补充。</a:t>
            </a:r>
          </a:p>
        </p:txBody>
      </p:sp>
      <p:sp>
        <p:nvSpPr>
          <p:cNvPr id="57" name="矩形 56">
            <a:extLst>
              <a:ext uri="{FF2B5EF4-FFF2-40B4-BE49-F238E27FC236}">
                <a16:creationId xmlns:a16="http://schemas.microsoft.com/office/drawing/2014/main" id="{60347A96-B264-4C60-BFA3-37D86928AE11}"/>
              </a:ext>
            </a:extLst>
          </p:cNvPr>
          <p:cNvSpPr/>
          <p:nvPr/>
        </p:nvSpPr>
        <p:spPr>
          <a:xfrm>
            <a:off x="7981014" y="5036289"/>
            <a:ext cx="2976913" cy="1029193"/>
          </a:xfrm>
          <a:prstGeom prst="rect">
            <a:avLst/>
          </a:prstGeom>
          <a:noFill/>
        </p:spPr>
        <p:txBody>
          <a:bodyPr wrap="square" rtlCol="0">
            <a:spAutoFit/>
          </a:bodyPr>
          <a:lstStyle/>
          <a:p>
            <a:pPr algn="just">
              <a:lnSpc>
                <a:spcPct val="130000"/>
              </a:lnSpc>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担保基金委托管理业务延伸了公司的资金链，能在不増加公司资本需求压力和有效降低风险的前提下广泛开拓担保市场，提高了业务整体服务水平和盈利能力；</a:t>
            </a:r>
          </a:p>
        </p:txBody>
      </p:sp>
      <p:sp>
        <p:nvSpPr>
          <p:cNvPr id="59" name="矩形 58">
            <a:extLst>
              <a:ext uri="{FF2B5EF4-FFF2-40B4-BE49-F238E27FC236}">
                <a16:creationId xmlns:a16="http://schemas.microsoft.com/office/drawing/2014/main" id="{1C39145C-260D-4534-AFE4-08097FB70E0E}"/>
              </a:ext>
            </a:extLst>
          </p:cNvPr>
          <p:cNvSpPr/>
          <p:nvPr/>
        </p:nvSpPr>
        <p:spPr>
          <a:xfrm>
            <a:off x="1233926" y="2899747"/>
            <a:ext cx="2503210" cy="549061"/>
          </a:xfrm>
          <a:prstGeom prst="rect">
            <a:avLst/>
          </a:prstGeom>
          <a:noFill/>
        </p:spPr>
        <p:txBody>
          <a:bodyPr wrap="square" rtlCol="0">
            <a:spAutoFit/>
          </a:bodyPr>
          <a:lstStyle/>
          <a:p>
            <a:pPr algn="r">
              <a:lnSpc>
                <a:spcPct val="130000"/>
              </a:lnSpc>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担保投资业务为公司提供低风险高获利的利润増长点</a:t>
            </a:r>
          </a:p>
        </p:txBody>
      </p:sp>
      <p:sp>
        <p:nvSpPr>
          <p:cNvPr id="61" name="矩形 60">
            <a:extLst>
              <a:ext uri="{FF2B5EF4-FFF2-40B4-BE49-F238E27FC236}">
                <a16:creationId xmlns:a16="http://schemas.microsoft.com/office/drawing/2014/main" id="{9E735AA1-4221-474B-A6F0-11BEA7F0774D}"/>
              </a:ext>
            </a:extLst>
          </p:cNvPr>
          <p:cNvSpPr/>
          <p:nvPr/>
        </p:nvSpPr>
        <p:spPr>
          <a:xfrm>
            <a:off x="1066800" y="5219566"/>
            <a:ext cx="3068662" cy="789127"/>
          </a:xfrm>
          <a:prstGeom prst="rect">
            <a:avLst/>
          </a:prstGeom>
          <a:noFill/>
        </p:spPr>
        <p:txBody>
          <a:bodyPr wrap="square" rtlCol="0">
            <a:spAutoFit/>
          </a:bodyPr>
          <a:lstStyle/>
          <a:p>
            <a:pPr algn="r">
              <a:lnSpc>
                <a:spcPct val="130000"/>
              </a:lnSpc>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担保配套服务拓展了担保业务的服务范国，保证担保项目的资信质量，增加了担保业务的附加价值，是对担保业务的垂直整合。</a:t>
            </a:r>
          </a:p>
        </p:txBody>
      </p:sp>
      <p:sp>
        <p:nvSpPr>
          <p:cNvPr id="62" name="矩形 61">
            <a:extLst>
              <a:ext uri="{FF2B5EF4-FFF2-40B4-BE49-F238E27FC236}">
                <a16:creationId xmlns:a16="http://schemas.microsoft.com/office/drawing/2014/main" id="{1C1D7E6C-5256-4B2C-8580-15A7FB9AA72E}"/>
              </a:ext>
            </a:extLst>
          </p:cNvPr>
          <p:cNvSpPr/>
          <p:nvPr/>
        </p:nvSpPr>
        <p:spPr>
          <a:xfrm>
            <a:off x="1602011" y="1124910"/>
            <a:ext cx="3384783" cy="276999"/>
          </a:xfrm>
          <a:prstGeom prst="rect">
            <a:avLst/>
          </a:prstGeom>
          <a:noFill/>
        </p:spPr>
        <p:txBody>
          <a:bodyPr wrap="square" lIns="0" tIns="0" rIns="0" bIns="0" rtlCol="0">
            <a:spAutoFit/>
          </a:bodyPr>
          <a:lstStyle/>
          <a:p>
            <a:pPr lvl="0">
              <a:defRPr/>
            </a:pPr>
            <a:r>
              <a:rPr lang="zh-CN" altLang="en-US" b="1" dirty="0">
                <a:solidFill>
                  <a:schemeClr val="accent1"/>
                </a:solidFill>
                <a:latin typeface="微软雅黑" panose="020B0503020204020204" pitchFamily="34" charset="-122"/>
                <a:ea typeface="微软雅黑" panose="020B0503020204020204" pitchFamily="34" charset="-122"/>
              </a:rPr>
              <a:t>公司主要通过以下方式获利：</a:t>
            </a:r>
          </a:p>
        </p:txBody>
      </p:sp>
      <p:sp>
        <p:nvSpPr>
          <p:cNvPr id="63" name="矩形 62">
            <a:extLst>
              <a:ext uri="{FF2B5EF4-FFF2-40B4-BE49-F238E27FC236}">
                <a16:creationId xmlns:a16="http://schemas.microsoft.com/office/drawing/2014/main" id="{856F37E6-9027-4594-97C9-0F5E15EE49A3}"/>
              </a:ext>
            </a:extLst>
          </p:cNvPr>
          <p:cNvSpPr/>
          <p:nvPr/>
        </p:nvSpPr>
        <p:spPr>
          <a:xfrm>
            <a:off x="4660167" y="1611052"/>
            <a:ext cx="2871666" cy="789127"/>
          </a:xfrm>
          <a:prstGeom prst="rect">
            <a:avLst/>
          </a:prstGeom>
          <a:noFill/>
        </p:spPr>
        <p:txBody>
          <a:bodyPr wrap="square" rtlCol="0">
            <a:spAutoFit/>
          </a:bodyPr>
          <a:lstStyle/>
          <a:p>
            <a:pPr algn="just">
              <a:lnSpc>
                <a:spcPct val="130000"/>
              </a:lnSpc>
              <a:defRPr/>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担保业务收取</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担保额的服务费。同时，公司要求被担保企业或个人提供足额的反担保资产，以规避担保风险；</a:t>
            </a:r>
          </a:p>
        </p:txBody>
      </p:sp>
      <p:sp>
        <p:nvSpPr>
          <p:cNvPr id="64" name="文本框 63">
            <a:extLst>
              <a:ext uri="{FF2B5EF4-FFF2-40B4-BE49-F238E27FC236}">
                <a16:creationId xmlns:a16="http://schemas.microsoft.com/office/drawing/2014/main" id="{FD8A457F-7168-4E7D-9CAE-AC1B004BC523}"/>
              </a:ext>
            </a:extLst>
          </p:cNvPr>
          <p:cNvSpPr txBox="1"/>
          <p:nvPr/>
        </p:nvSpPr>
        <p:spPr>
          <a:xfrm>
            <a:off x="5397053" y="4060154"/>
            <a:ext cx="1415772" cy="525657"/>
          </a:xfrm>
          <a:prstGeom prst="rect">
            <a:avLst/>
          </a:prstGeom>
          <a:noFill/>
        </p:spPr>
        <p:txBody>
          <a:bodyPr wrap="none" rtlCol="0">
            <a:spAutoFit/>
          </a:bodyPr>
          <a:lstStyle/>
          <a:p>
            <a:pPr algn="ctr">
              <a:lnSpc>
                <a:spcPct val="130000"/>
              </a:lnSpc>
            </a:pPr>
            <a:r>
              <a:rPr lang="zh-CN" altLang="en-US" sz="2400" b="1" dirty="0">
                <a:solidFill>
                  <a:srgbClr val="FFFFFF"/>
                </a:solidFill>
                <a:effectLst>
                  <a:outerShdw blurRad="38100" dist="38100" dir="2700000" algn="tl">
                    <a:srgbClr val="000000">
                      <a:alpha val="43137"/>
                    </a:srgbClr>
                  </a:outerShdw>
                </a:effectLst>
                <a:latin typeface="微软雅黑" panose="020B0503020204020204" pitchFamily="34" charset="-122"/>
              </a:rPr>
              <a:t>商业模式</a:t>
            </a:r>
          </a:p>
        </p:txBody>
      </p:sp>
      <p:pic>
        <p:nvPicPr>
          <p:cNvPr id="28" name="图形 27" descr="握手">
            <a:extLst>
              <a:ext uri="{FF2B5EF4-FFF2-40B4-BE49-F238E27FC236}">
                <a16:creationId xmlns:a16="http://schemas.microsoft.com/office/drawing/2014/main" id="{50718052-2268-417E-853D-86BD63F31C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8800" y="3301167"/>
            <a:ext cx="914400" cy="914400"/>
          </a:xfrm>
          <a:prstGeom prst="rect">
            <a:avLst/>
          </a:prstGeom>
        </p:spPr>
      </p:pic>
    </p:spTree>
    <p:extLst>
      <p:ext uri="{BB962C8B-B14F-4D97-AF65-F5344CB8AC3E}">
        <p14:creationId xmlns:p14="http://schemas.microsoft.com/office/powerpoint/2010/main" val="367349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4F5"/>
        </a:solidFill>
        <a:effectLst/>
      </p:bgPr>
    </p:bg>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FA9668B5-5175-4148-81E6-BE444597EAB0}"/>
              </a:ext>
            </a:extLst>
          </p:cNvPr>
          <p:cNvPicPr>
            <a:picLocks noChangeAspect="1"/>
          </p:cNvPicPr>
          <p:nvPr/>
        </p:nvPicPr>
        <p:blipFill rotWithShape="1">
          <a:blip r:embed="rId2">
            <a:extLst>
              <a:ext uri="{28A0092B-C50C-407E-A947-70E740481C1C}">
                <a14:useLocalDpi xmlns:a14="http://schemas.microsoft.com/office/drawing/2010/main" val="0"/>
              </a:ext>
            </a:extLst>
          </a:blip>
          <a:srcRect r="1462" b="2620"/>
          <a:stretch/>
        </p:blipFill>
        <p:spPr>
          <a:xfrm>
            <a:off x="178267" y="4301140"/>
            <a:ext cx="12013733" cy="2572419"/>
          </a:xfrm>
          <a:prstGeom prst="rect">
            <a:avLst/>
          </a:prstGeom>
        </p:spPr>
      </p:pic>
      <p:sp>
        <p:nvSpPr>
          <p:cNvPr id="3" name="矩形 2">
            <a:extLst>
              <a:ext uri="{FF2B5EF4-FFF2-40B4-BE49-F238E27FC236}">
                <a16:creationId xmlns:a16="http://schemas.microsoft.com/office/drawing/2014/main" id="{450A91E9-64A7-433B-87DA-432A9CFA1EC5}"/>
              </a:ext>
            </a:extLst>
          </p:cNvPr>
          <p:cNvSpPr/>
          <p:nvPr/>
        </p:nvSpPr>
        <p:spPr>
          <a:xfrm>
            <a:off x="0" y="-1"/>
            <a:ext cx="1584959" cy="68735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F45C0851-628B-4F6B-8901-66DA563F12C6}"/>
              </a:ext>
            </a:extLst>
          </p:cNvPr>
          <p:cNvSpPr/>
          <p:nvPr/>
        </p:nvSpPr>
        <p:spPr>
          <a:xfrm>
            <a:off x="1584960" y="0"/>
            <a:ext cx="4511040" cy="685800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22BDDC4-457B-4BD5-9CBE-D0EA6A4289FC}"/>
              </a:ext>
            </a:extLst>
          </p:cNvPr>
          <p:cNvSpPr/>
          <p:nvPr/>
        </p:nvSpPr>
        <p:spPr>
          <a:xfrm>
            <a:off x="695325" y="2001520"/>
            <a:ext cx="7117715" cy="2915920"/>
          </a:xfrm>
          <a:prstGeom prst="rect">
            <a:avLst/>
          </a:prstGeom>
          <a:solidFill>
            <a:schemeClr val="bg1"/>
          </a:solidFill>
          <a:ln>
            <a:noFill/>
          </a:ln>
          <a:effectLst>
            <a:outerShdw blurRad="50800" dist="38100" dir="13500000" algn="br" rotWithShape="0">
              <a:srgbClr val="BC8F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37CBA5CF-0870-4588-A33B-882ACCB4D425}"/>
              </a:ext>
            </a:extLst>
          </p:cNvPr>
          <p:cNvSpPr txBox="1"/>
          <p:nvPr/>
        </p:nvSpPr>
        <p:spPr>
          <a:xfrm>
            <a:off x="2810534" y="2946402"/>
            <a:ext cx="3980792" cy="677108"/>
          </a:xfrm>
          <a:prstGeom prst="rect">
            <a:avLst/>
          </a:prstGeom>
          <a:noFill/>
        </p:spPr>
        <p:txBody>
          <a:bodyPr wrap="square" lIns="0" tIns="0" rIns="0" bIns="0" rtlCol="0">
            <a:spAutoFit/>
          </a:bodyPr>
          <a:lstStyle/>
          <a:p>
            <a:pPr algn="just"/>
            <a:r>
              <a:rPr lang="zh-CN" altLang="en-US" sz="4400" b="1" dirty="0">
                <a:solidFill>
                  <a:srgbClr val="001D3D"/>
                </a:solidFill>
              </a:rPr>
              <a:t>公司与团队介绍</a:t>
            </a:r>
          </a:p>
        </p:txBody>
      </p:sp>
      <p:sp>
        <p:nvSpPr>
          <p:cNvPr id="15" name="矩形 14">
            <a:extLst>
              <a:ext uri="{FF2B5EF4-FFF2-40B4-BE49-F238E27FC236}">
                <a16:creationId xmlns:a16="http://schemas.microsoft.com/office/drawing/2014/main" id="{40404191-A066-45A9-BADD-186F8226BB41}"/>
              </a:ext>
            </a:extLst>
          </p:cNvPr>
          <p:cNvSpPr/>
          <p:nvPr/>
        </p:nvSpPr>
        <p:spPr>
          <a:xfrm>
            <a:off x="2810533" y="3639069"/>
            <a:ext cx="3709413" cy="246221"/>
          </a:xfrm>
          <a:prstGeom prst="rect">
            <a:avLst/>
          </a:prstGeom>
        </p:spPr>
        <p:txBody>
          <a:bodyPr wrap="none" lIns="0" tIns="0" rIns="0" bIns="0">
            <a:spAutoFit/>
          </a:bodyPr>
          <a:lstStyle/>
          <a:p>
            <a:r>
              <a:rPr lang="en-US" altLang="zh-CN" sz="1600" dirty="0">
                <a:solidFill>
                  <a:srgbClr val="001D3D"/>
                </a:solidFill>
                <a:latin typeface="微软雅黑 Light" panose="020B0502040204020203" pitchFamily="34" charset="-122"/>
                <a:ea typeface="微软雅黑 Light" panose="020B0502040204020203" pitchFamily="34" charset="-122"/>
              </a:rPr>
              <a:t>COMPANY AND TEAM INTRODUCTION</a:t>
            </a:r>
          </a:p>
        </p:txBody>
      </p:sp>
      <p:sp>
        <p:nvSpPr>
          <p:cNvPr id="16" name="文本框 15">
            <a:extLst>
              <a:ext uri="{FF2B5EF4-FFF2-40B4-BE49-F238E27FC236}">
                <a16:creationId xmlns:a16="http://schemas.microsoft.com/office/drawing/2014/main" id="{62824507-1A1C-4E8E-AE66-42CA2C9FB14C}"/>
              </a:ext>
            </a:extLst>
          </p:cNvPr>
          <p:cNvSpPr txBox="1"/>
          <p:nvPr/>
        </p:nvSpPr>
        <p:spPr>
          <a:xfrm>
            <a:off x="1093493" y="2859316"/>
            <a:ext cx="1322798" cy="1200329"/>
          </a:xfrm>
          <a:prstGeom prst="rect">
            <a:avLst/>
          </a:prstGeom>
          <a:noFill/>
        </p:spPr>
        <p:txBody>
          <a:bodyPr wrap="none" rtlCol="0">
            <a:spAutoFit/>
          </a:bodyPr>
          <a:lstStyle>
            <a:defPPr>
              <a:defRPr lang="zh-CN"/>
            </a:defPPr>
            <a:lvl1pPr>
              <a:defRPr sz="7200" b="1">
                <a:ln>
                  <a:gradFill>
                    <a:gsLst>
                      <a:gs pos="0">
                        <a:schemeClr val="accent1"/>
                      </a:gs>
                      <a:gs pos="82000">
                        <a:schemeClr val="accent6">
                          <a:alpha val="0"/>
                        </a:schemeClr>
                      </a:gs>
                      <a:gs pos="20000">
                        <a:schemeClr val="accent6">
                          <a:alpha val="0"/>
                        </a:schemeClr>
                      </a:gs>
                      <a:gs pos="100000">
                        <a:schemeClr val="accent1"/>
                      </a:gs>
                    </a:gsLst>
                    <a:lin ang="13500000" scaled="0"/>
                  </a:gradFill>
                </a:ln>
                <a:gradFill>
                  <a:gsLst>
                    <a:gs pos="0">
                      <a:schemeClr val="accent1"/>
                    </a:gs>
                    <a:gs pos="100000">
                      <a:schemeClr val="accent6">
                        <a:alpha val="0"/>
                      </a:schemeClr>
                    </a:gs>
                  </a:gsLst>
                  <a:lin ang="5400000" scaled="0"/>
                </a:gradFill>
                <a:effectLst>
                  <a:reflection blurRad="6350" stA="60000" endA="900" endPos="60000" dist="29997" dir="5400000" sy="-100000" algn="bl" rotWithShape="0"/>
                </a:effectLst>
                <a:latin typeface="+mj-ea"/>
                <a:ea typeface="+mj-ea"/>
              </a:defRPr>
            </a:lvl1pPr>
          </a:lstStyle>
          <a:p>
            <a:r>
              <a:rPr lang="en-US" altLang="zh-CN" dirty="0"/>
              <a:t>01</a:t>
            </a:r>
            <a:endParaRPr lang="zh-CN" altLang="en-US" dirty="0"/>
          </a:p>
        </p:txBody>
      </p:sp>
      <p:pic>
        <p:nvPicPr>
          <p:cNvPr id="11" name="图片 10" descr="建筑旁的轨道上行驶&#10;&#10;描述已自动生成">
            <a:extLst>
              <a:ext uri="{FF2B5EF4-FFF2-40B4-BE49-F238E27FC236}">
                <a16:creationId xmlns:a16="http://schemas.microsoft.com/office/drawing/2014/main" id="{F47A936C-1773-4513-9B51-9BBE1A690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589" y="1983925"/>
            <a:ext cx="4381862" cy="2933515"/>
          </a:xfrm>
          <a:prstGeom prst="rect">
            <a:avLst/>
          </a:prstGeom>
        </p:spPr>
      </p:pic>
    </p:spTree>
    <p:extLst>
      <p:ext uri="{BB962C8B-B14F-4D97-AF65-F5344CB8AC3E}">
        <p14:creationId xmlns:p14="http://schemas.microsoft.com/office/powerpoint/2010/main" val="1450027387"/>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descr="河边的城市高楼&#10;&#10;描述已自动生成">
            <a:extLst>
              <a:ext uri="{FF2B5EF4-FFF2-40B4-BE49-F238E27FC236}">
                <a16:creationId xmlns:a16="http://schemas.microsoft.com/office/drawing/2014/main" id="{1EF1C87C-7965-4A11-8AEA-7688C761C44F}"/>
              </a:ext>
            </a:extLst>
          </p:cNvPr>
          <p:cNvPicPr>
            <a:picLocks noChangeAspect="1"/>
          </p:cNvPicPr>
          <p:nvPr/>
        </p:nvPicPr>
        <p:blipFill rotWithShape="1">
          <a:blip r:embed="rId2">
            <a:extLst>
              <a:ext uri="{28A0092B-C50C-407E-A947-70E740481C1C}">
                <a14:useLocalDpi xmlns:a14="http://schemas.microsoft.com/office/drawing/2010/main" val="0"/>
              </a:ext>
            </a:extLst>
          </a:blip>
          <a:srcRect l="4408" t="2669" r="33268" b="12379"/>
          <a:stretch/>
        </p:blipFill>
        <p:spPr>
          <a:xfrm>
            <a:off x="739586" y="1449600"/>
            <a:ext cx="5238408" cy="4760251"/>
          </a:xfrm>
          <a:custGeom>
            <a:avLst/>
            <a:gdLst>
              <a:gd name="connsiteX0" fmla="*/ 101489 w 5238408"/>
              <a:gd name="connsiteY0" fmla="*/ 0 h 4760251"/>
              <a:gd name="connsiteX1" fmla="*/ 5136919 w 5238408"/>
              <a:gd name="connsiteY1" fmla="*/ 0 h 4760251"/>
              <a:gd name="connsiteX2" fmla="*/ 5238408 w 5238408"/>
              <a:gd name="connsiteY2" fmla="*/ 101489 h 4760251"/>
              <a:gd name="connsiteX3" fmla="*/ 5238408 w 5238408"/>
              <a:gd name="connsiteY3" fmla="*/ 4658762 h 4760251"/>
              <a:gd name="connsiteX4" fmla="*/ 5136919 w 5238408"/>
              <a:gd name="connsiteY4" fmla="*/ 4760251 h 4760251"/>
              <a:gd name="connsiteX5" fmla="*/ 101489 w 5238408"/>
              <a:gd name="connsiteY5" fmla="*/ 4760251 h 4760251"/>
              <a:gd name="connsiteX6" fmla="*/ 0 w 5238408"/>
              <a:gd name="connsiteY6" fmla="*/ 4658762 h 4760251"/>
              <a:gd name="connsiteX7" fmla="*/ 0 w 5238408"/>
              <a:gd name="connsiteY7" fmla="*/ 101489 h 4760251"/>
              <a:gd name="connsiteX8" fmla="*/ 101489 w 5238408"/>
              <a:gd name="connsiteY8" fmla="*/ 0 h 47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8408" h="4760251">
                <a:moveTo>
                  <a:pt x="101489" y="0"/>
                </a:moveTo>
                <a:lnTo>
                  <a:pt x="5136919" y="0"/>
                </a:lnTo>
                <a:cubicBezTo>
                  <a:pt x="5192970" y="0"/>
                  <a:pt x="5238408" y="45438"/>
                  <a:pt x="5238408" y="101489"/>
                </a:cubicBezTo>
                <a:lnTo>
                  <a:pt x="5238408" y="4658762"/>
                </a:lnTo>
                <a:cubicBezTo>
                  <a:pt x="5238408" y="4714813"/>
                  <a:pt x="5192970" y="4760251"/>
                  <a:pt x="5136919" y="4760251"/>
                </a:cubicBezTo>
                <a:lnTo>
                  <a:pt x="101489" y="4760251"/>
                </a:lnTo>
                <a:cubicBezTo>
                  <a:pt x="45438" y="4760251"/>
                  <a:pt x="0" y="4714813"/>
                  <a:pt x="0" y="4658762"/>
                </a:cubicBezTo>
                <a:lnTo>
                  <a:pt x="0" y="101489"/>
                </a:lnTo>
                <a:cubicBezTo>
                  <a:pt x="0" y="45438"/>
                  <a:pt x="45438" y="0"/>
                  <a:pt x="101489" y="0"/>
                </a:cubicBezTo>
                <a:close/>
              </a:path>
            </a:pathLst>
          </a:custGeom>
          <a:effectLst>
            <a:outerShdw blurRad="101600" dist="38100" algn="l" rotWithShape="0">
              <a:prstClr val="black">
                <a:alpha val="20000"/>
              </a:prstClr>
            </a:outerShdw>
          </a:effectLst>
        </p:spPr>
      </p:pic>
      <p:sp>
        <p:nvSpPr>
          <p:cNvPr id="10" name="矩形: 圆角 9">
            <a:extLst>
              <a:ext uri="{FF2B5EF4-FFF2-40B4-BE49-F238E27FC236}">
                <a16:creationId xmlns:a16="http://schemas.microsoft.com/office/drawing/2014/main" id="{00ED4B05-B895-41D7-B12A-1AF217DE1559}"/>
              </a:ext>
            </a:extLst>
          </p:cNvPr>
          <p:cNvSpPr/>
          <p:nvPr/>
        </p:nvSpPr>
        <p:spPr>
          <a:xfrm>
            <a:off x="6096000" y="1449600"/>
            <a:ext cx="5356414" cy="1979400"/>
          </a:xfrm>
          <a:prstGeom prst="roundRect">
            <a:avLst>
              <a:gd name="adj" fmla="val 41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0F236B8B-F882-4126-89D5-391168CF95F6}"/>
              </a:ext>
            </a:extLst>
          </p:cNvPr>
          <p:cNvSpPr txBox="1"/>
          <p:nvPr/>
        </p:nvSpPr>
        <p:spPr>
          <a:xfrm>
            <a:off x="6429915" y="1850267"/>
            <a:ext cx="1643079" cy="276999"/>
          </a:xfrm>
          <a:prstGeom prst="rect">
            <a:avLst/>
          </a:prstGeom>
          <a:noFill/>
        </p:spPr>
        <p:txBody>
          <a:bodyPr wrap="none" lIns="0" tIns="0" rIns="0" bIns="0" rtlCol="0">
            <a:spAutoFit/>
          </a:bodyPr>
          <a:lstStyle/>
          <a:p>
            <a:r>
              <a:rPr lang="zh-CN" altLang="en-US" b="1" dirty="0">
                <a:solidFill>
                  <a:schemeClr val="tx1">
                    <a:lumMod val="65000"/>
                    <a:lumOff val="35000"/>
                  </a:schemeClr>
                </a:solidFill>
              </a:rPr>
              <a:t>未来公司总目标</a:t>
            </a:r>
          </a:p>
        </p:txBody>
      </p:sp>
      <p:sp>
        <p:nvSpPr>
          <p:cNvPr id="19" name="矩形 18">
            <a:extLst>
              <a:ext uri="{FF2B5EF4-FFF2-40B4-BE49-F238E27FC236}">
                <a16:creationId xmlns:a16="http://schemas.microsoft.com/office/drawing/2014/main" id="{AB622568-EDE6-4ED3-99B3-71776301C94B}"/>
              </a:ext>
            </a:extLst>
          </p:cNvPr>
          <p:cNvSpPr/>
          <p:nvPr/>
        </p:nvSpPr>
        <p:spPr>
          <a:xfrm>
            <a:off x="6423377" y="2270953"/>
            <a:ext cx="4701659" cy="817596"/>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在未来五年内，在公司的领导下，通过公司全体员工的不懈努力，大力开拓市场业务，努力实现公司收入的稳步增长，不断跻身行业前列，引导整个行业的发展方向。</a:t>
            </a:r>
          </a:p>
        </p:txBody>
      </p:sp>
      <p:cxnSp>
        <p:nvCxnSpPr>
          <p:cNvPr id="22" name="直接连接符 21">
            <a:extLst>
              <a:ext uri="{FF2B5EF4-FFF2-40B4-BE49-F238E27FC236}">
                <a16:creationId xmlns:a16="http://schemas.microsoft.com/office/drawing/2014/main" id="{571DE78B-3420-494E-841E-514179C94044}"/>
              </a:ext>
            </a:extLst>
          </p:cNvPr>
          <p:cNvCxnSpPr>
            <a:cxnSpLocks/>
          </p:cNvCxnSpPr>
          <p:nvPr/>
        </p:nvCxnSpPr>
        <p:spPr>
          <a:xfrm>
            <a:off x="6429915" y="2193921"/>
            <a:ext cx="207749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椭圆 26">
            <a:extLst>
              <a:ext uri="{FF2B5EF4-FFF2-40B4-BE49-F238E27FC236}">
                <a16:creationId xmlns:a16="http://schemas.microsoft.com/office/drawing/2014/main" id="{927D3989-B763-4C38-8445-D24436AF0D2F}"/>
              </a:ext>
            </a:extLst>
          </p:cNvPr>
          <p:cNvSpPr/>
          <p:nvPr/>
        </p:nvSpPr>
        <p:spPr>
          <a:xfrm>
            <a:off x="6096000" y="3993242"/>
            <a:ext cx="455271" cy="4552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2879F3AF-5DB2-4ACF-A62D-078C9DD3B563}"/>
              </a:ext>
            </a:extLst>
          </p:cNvPr>
          <p:cNvSpPr txBox="1"/>
          <p:nvPr/>
        </p:nvSpPr>
        <p:spPr>
          <a:xfrm>
            <a:off x="6669277" y="4207339"/>
            <a:ext cx="4761291" cy="698012"/>
          </a:xfrm>
          <a:prstGeom prst="rect">
            <a:avLst/>
          </a:prstGeom>
          <a:noFill/>
        </p:spPr>
        <p:txBody>
          <a:bodyPr wrap="square" lIns="0" tIns="0" rIns="0" bIns="0" rtlCol="0">
            <a:spAutoFit/>
          </a:bodyPr>
          <a:lstStyle/>
          <a:p>
            <a:pPr>
              <a:lnSpc>
                <a:spcPct val="130000"/>
              </a:lnSpc>
            </a:pPr>
            <a:r>
              <a:rPr lang="zh-CN" altLang="en-US" sz="1200" dirty="0">
                <a:solidFill>
                  <a:schemeClr val="tx1">
                    <a:lumMod val="65000"/>
                    <a:lumOff val="35000"/>
                  </a:schemeClr>
                </a:solidFill>
                <a:latin typeface="微软雅黑 Light" panose="020B0502040204020203" pitchFamily="34" charset="-122"/>
                <a:ea typeface="微软雅黑 Light" panose="020B0502040204020203" pitchFamily="34" charset="-122"/>
              </a:rPr>
              <a:t>努力提高员工的专业、技能水平，提高服务意识、风险意识。组织好员工的培训学习培养中层干部的市场意识、管理能力、以及适应企业发展需要的阶梯型人才队伍。</a:t>
            </a:r>
            <a:endParaRPr lang="en-US" altLang="zh-CN" sz="12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28" name="矩形 27">
            <a:extLst>
              <a:ext uri="{FF2B5EF4-FFF2-40B4-BE49-F238E27FC236}">
                <a16:creationId xmlns:a16="http://schemas.microsoft.com/office/drawing/2014/main" id="{FE5AAFF7-A825-4C9A-85DC-3FD3C8730307}"/>
              </a:ext>
            </a:extLst>
          </p:cNvPr>
          <p:cNvSpPr/>
          <p:nvPr/>
        </p:nvSpPr>
        <p:spPr>
          <a:xfrm>
            <a:off x="6669277" y="3993242"/>
            <a:ext cx="1436291" cy="215444"/>
          </a:xfrm>
          <a:prstGeom prst="rect">
            <a:avLst/>
          </a:prstGeom>
        </p:spPr>
        <p:txBody>
          <a:bodyPr wrap="none" lIns="0" tIns="0" rIns="0" bIns="0">
            <a:spAutoFit/>
          </a:bodyPr>
          <a:lstStyle/>
          <a:p>
            <a:r>
              <a:rPr lang="zh-CN" altLang="en-US" sz="1400" b="1" dirty="0">
                <a:latin typeface="+mj-ea"/>
                <a:ea typeface="+mj-ea"/>
              </a:rPr>
              <a:t>加强职工队伍建设</a:t>
            </a:r>
          </a:p>
        </p:txBody>
      </p:sp>
      <p:sp>
        <p:nvSpPr>
          <p:cNvPr id="32" name="椭圆 31">
            <a:extLst>
              <a:ext uri="{FF2B5EF4-FFF2-40B4-BE49-F238E27FC236}">
                <a16:creationId xmlns:a16="http://schemas.microsoft.com/office/drawing/2014/main" id="{8B4FB28A-C3A0-4DDA-8D04-9A816B8CD0C0}"/>
              </a:ext>
            </a:extLst>
          </p:cNvPr>
          <p:cNvSpPr/>
          <p:nvPr/>
        </p:nvSpPr>
        <p:spPr>
          <a:xfrm>
            <a:off x="6096000" y="5299655"/>
            <a:ext cx="455271" cy="4552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B7EDFF33-236B-489F-A8B5-35190793BC47}"/>
              </a:ext>
            </a:extLst>
          </p:cNvPr>
          <p:cNvSpPr>
            <a:spLocks noGrp="1"/>
          </p:cNvSpPr>
          <p:nvPr>
            <p:ph type="body" sz="quarter" idx="10"/>
          </p:nvPr>
        </p:nvSpPr>
        <p:spPr/>
        <p:txBody>
          <a:bodyPr>
            <a:normAutofit lnSpcReduction="10000"/>
          </a:bodyPr>
          <a:lstStyle/>
          <a:p>
            <a:r>
              <a:rPr lang="zh-CN" altLang="en-US" dirty="0"/>
              <a:t>未来规划</a:t>
            </a:r>
          </a:p>
        </p:txBody>
      </p:sp>
      <p:sp>
        <p:nvSpPr>
          <p:cNvPr id="5" name="文本占位符 4">
            <a:extLst>
              <a:ext uri="{FF2B5EF4-FFF2-40B4-BE49-F238E27FC236}">
                <a16:creationId xmlns:a16="http://schemas.microsoft.com/office/drawing/2014/main" id="{C1A93140-721D-4631-B7E2-DC7771CDCD61}"/>
              </a:ext>
            </a:extLst>
          </p:cNvPr>
          <p:cNvSpPr>
            <a:spLocks noGrp="1"/>
          </p:cNvSpPr>
          <p:nvPr>
            <p:ph type="body" sz="quarter" idx="11"/>
          </p:nvPr>
        </p:nvSpPr>
        <p:spPr/>
        <p:txBody>
          <a:bodyPr>
            <a:normAutofit lnSpcReduction="10000"/>
          </a:bodyPr>
          <a:lstStyle/>
          <a:p>
            <a:r>
              <a:rPr lang="en-US" altLang="zh-CN" dirty="0"/>
              <a:t>FUTURE PLAN </a:t>
            </a:r>
          </a:p>
        </p:txBody>
      </p:sp>
      <p:sp>
        <p:nvSpPr>
          <p:cNvPr id="7" name="文本占位符 6">
            <a:extLst>
              <a:ext uri="{FF2B5EF4-FFF2-40B4-BE49-F238E27FC236}">
                <a16:creationId xmlns:a16="http://schemas.microsoft.com/office/drawing/2014/main" id="{21EFE826-045E-4BC8-8ACF-20A68B42B643}"/>
              </a:ext>
            </a:extLst>
          </p:cNvPr>
          <p:cNvSpPr>
            <a:spLocks noGrp="1"/>
          </p:cNvSpPr>
          <p:nvPr>
            <p:ph type="body" sz="quarter" idx="12"/>
          </p:nvPr>
        </p:nvSpPr>
        <p:spPr/>
        <p:txBody>
          <a:bodyPr/>
          <a:lstStyle/>
          <a:p>
            <a:r>
              <a:rPr lang="en-US" altLang="zh-CN" dirty="0"/>
              <a:t>05</a:t>
            </a:r>
            <a:endParaRPr lang="zh-CN" altLang="en-US" dirty="0"/>
          </a:p>
        </p:txBody>
      </p:sp>
      <p:grpSp>
        <p:nvGrpSpPr>
          <p:cNvPr id="2" name="图形 30" descr="公文包">
            <a:extLst>
              <a:ext uri="{FF2B5EF4-FFF2-40B4-BE49-F238E27FC236}">
                <a16:creationId xmlns:a16="http://schemas.microsoft.com/office/drawing/2014/main" id="{7F59F6AA-21DD-4F80-B8E0-47636494D5A7}"/>
              </a:ext>
            </a:extLst>
          </p:cNvPr>
          <p:cNvGrpSpPr/>
          <p:nvPr/>
        </p:nvGrpSpPr>
        <p:grpSpPr>
          <a:xfrm>
            <a:off x="6172518" y="4039143"/>
            <a:ext cx="302234" cy="302234"/>
            <a:chOff x="6172518" y="4039143"/>
            <a:chExt cx="302234" cy="302234"/>
          </a:xfrm>
        </p:grpSpPr>
        <p:sp>
          <p:nvSpPr>
            <p:cNvPr id="4" name="任意多边形: 形状 3">
              <a:extLst>
                <a:ext uri="{FF2B5EF4-FFF2-40B4-BE49-F238E27FC236}">
                  <a16:creationId xmlns:a16="http://schemas.microsoft.com/office/drawing/2014/main" id="{4263B0B5-C0A8-4DB2-BC50-6910C25A9278}"/>
                </a:ext>
              </a:extLst>
            </p:cNvPr>
            <p:cNvSpPr/>
            <p:nvPr/>
          </p:nvSpPr>
          <p:spPr>
            <a:xfrm>
              <a:off x="6204000" y="4191834"/>
              <a:ext cx="251861" cy="100744"/>
            </a:xfrm>
            <a:custGeom>
              <a:avLst/>
              <a:gdLst>
                <a:gd name="connsiteX0" fmla="*/ 144820 w 251861"/>
                <a:gd name="connsiteY0" fmla="*/ 6297 h 100744"/>
                <a:gd name="connsiteX1" fmla="*/ 132227 w 251861"/>
                <a:gd name="connsiteY1" fmla="*/ 18890 h 100744"/>
                <a:gd name="connsiteX2" fmla="*/ 119634 w 251861"/>
                <a:gd name="connsiteY2" fmla="*/ 18890 h 100744"/>
                <a:gd name="connsiteX3" fmla="*/ 107041 w 251861"/>
                <a:gd name="connsiteY3" fmla="*/ 6297 h 100744"/>
                <a:gd name="connsiteX4" fmla="*/ 107041 w 251861"/>
                <a:gd name="connsiteY4" fmla="*/ 0 h 100744"/>
                <a:gd name="connsiteX5" fmla="*/ 0 w 251861"/>
                <a:gd name="connsiteY5" fmla="*/ 0 h 100744"/>
                <a:gd name="connsiteX6" fmla="*/ 0 w 251861"/>
                <a:gd name="connsiteY6" fmla="*/ 88152 h 100744"/>
                <a:gd name="connsiteX7" fmla="*/ 12593 w 251861"/>
                <a:gd name="connsiteY7" fmla="*/ 100745 h 100744"/>
                <a:gd name="connsiteX8" fmla="*/ 239269 w 251861"/>
                <a:gd name="connsiteY8" fmla="*/ 100745 h 100744"/>
                <a:gd name="connsiteX9" fmla="*/ 251862 w 251861"/>
                <a:gd name="connsiteY9" fmla="*/ 88152 h 100744"/>
                <a:gd name="connsiteX10" fmla="*/ 251862 w 251861"/>
                <a:gd name="connsiteY10" fmla="*/ 0 h 100744"/>
                <a:gd name="connsiteX11" fmla="*/ 144820 w 251861"/>
                <a:gd name="connsiteY11" fmla="*/ 0 h 100744"/>
                <a:gd name="connsiteX12" fmla="*/ 144820 w 251861"/>
                <a:gd name="connsiteY12" fmla="*/ 6297 h 10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861" h="100744">
                  <a:moveTo>
                    <a:pt x="144820" y="6297"/>
                  </a:moveTo>
                  <a:cubicBezTo>
                    <a:pt x="144820" y="13223"/>
                    <a:pt x="139154" y="18890"/>
                    <a:pt x="132227" y="18890"/>
                  </a:cubicBezTo>
                  <a:lnTo>
                    <a:pt x="119634" y="18890"/>
                  </a:lnTo>
                  <a:cubicBezTo>
                    <a:pt x="112708" y="18890"/>
                    <a:pt x="107041" y="13223"/>
                    <a:pt x="107041" y="6297"/>
                  </a:cubicBezTo>
                  <a:lnTo>
                    <a:pt x="107041" y="0"/>
                  </a:lnTo>
                  <a:lnTo>
                    <a:pt x="0" y="0"/>
                  </a:lnTo>
                  <a:lnTo>
                    <a:pt x="0" y="88152"/>
                  </a:lnTo>
                  <a:cubicBezTo>
                    <a:pt x="0" y="95078"/>
                    <a:pt x="5667" y="100745"/>
                    <a:pt x="12593" y="100745"/>
                  </a:cubicBezTo>
                  <a:lnTo>
                    <a:pt x="239269" y="100745"/>
                  </a:lnTo>
                  <a:cubicBezTo>
                    <a:pt x="246195" y="100745"/>
                    <a:pt x="251862" y="95078"/>
                    <a:pt x="251862" y="88152"/>
                  </a:cubicBezTo>
                  <a:lnTo>
                    <a:pt x="251862" y="0"/>
                  </a:lnTo>
                  <a:lnTo>
                    <a:pt x="144820" y="0"/>
                  </a:lnTo>
                  <a:lnTo>
                    <a:pt x="144820" y="6297"/>
                  </a:lnTo>
                  <a:close/>
                </a:path>
              </a:pathLst>
            </a:custGeom>
            <a:solidFill>
              <a:srgbClr val="000000"/>
            </a:solidFill>
            <a:ln w="3076" cap="flat">
              <a:noFill/>
              <a:prstDash val="solid"/>
              <a:miter/>
            </a:ln>
          </p:spPr>
          <p:txBody>
            <a:bodyPr rtlCol="0" anchor="ctr"/>
            <a:lstStyle/>
            <a:p>
              <a:endParaRPr lang="zh-CN" altLang="en-US"/>
            </a:p>
          </p:txBody>
        </p:sp>
        <p:sp>
          <p:nvSpPr>
            <p:cNvPr id="6" name="任意多边形: 形状 5">
              <a:extLst>
                <a:ext uri="{FF2B5EF4-FFF2-40B4-BE49-F238E27FC236}">
                  <a16:creationId xmlns:a16="http://schemas.microsoft.com/office/drawing/2014/main" id="{B73784CC-B577-4815-B49A-6DBE841E7E7C}"/>
                </a:ext>
              </a:extLst>
            </p:cNvPr>
            <p:cNvSpPr/>
            <p:nvPr/>
          </p:nvSpPr>
          <p:spPr>
            <a:xfrm>
              <a:off x="6204000" y="4073773"/>
              <a:ext cx="251861" cy="105467"/>
            </a:xfrm>
            <a:custGeom>
              <a:avLst/>
              <a:gdLst>
                <a:gd name="connsiteX0" fmla="*/ 239269 w 251861"/>
                <a:gd name="connsiteY0" fmla="*/ 42502 h 105467"/>
                <a:gd name="connsiteX1" fmla="*/ 176303 w 251861"/>
                <a:gd name="connsiteY1" fmla="*/ 42502 h 105467"/>
                <a:gd name="connsiteX2" fmla="*/ 176303 w 251861"/>
                <a:gd name="connsiteY2" fmla="*/ 22038 h 105467"/>
                <a:gd name="connsiteX3" fmla="*/ 154265 w 251861"/>
                <a:gd name="connsiteY3" fmla="*/ 0 h 105467"/>
                <a:gd name="connsiteX4" fmla="*/ 97596 w 251861"/>
                <a:gd name="connsiteY4" fmla="*/ 0 h 105467"/>
                <a:gd name="connsiteX5" fmla="*/ 75559 w 251861"/>
                <a:gd name="connsiteY5" fmla="*/ 22038 h 105467"/>
                <a:gd name="connsiteX6" fmla="*/ 75559 w 251861"/>
                <a:gd name="connsiteY6" fmla="*/ 42502 h 105467"/>
                <a:gd name="connsiteX7" fmla="*/ 12593 w 251861"/>
                <a:gd name="connsiteY7" fmla="*/ 42502 h 105467"/>
                <a:gd name="connsiteX8" fmla="*/ 0 w 251861"/>
                <a:gd name="connsiteY8" fmla="*/ 55095 h 105467"/>
                <a:gd name="connsiteX9" fmla="*/ 0 w 251861"/>
                <a:gd name="connsiteY9" fmla="*/ 105467 h 105467"/>
                <a:gd name="connsiteX10" fmla="*/ 107041 w 251861"/>
                <a:gd name="connsiteY10" fmla="*/ 105467 h 105467"/>
                <a:gd name="connsiteX11" fmla="*/ 107041 w 251861"/>
                <a:gd name="connsiteY11" fmla="*/ 99171 h 105467"/>
                <a:gd name="connsiteX12" fmla="*/ 144820 w 251861"/>
                <a:gd name="connsiteY12" fmla="*/ 99171 h 105467"/>
                <a:gd name="connsiteX13" fmla="*/ 144820 w 251861"/>
                <a:gd name="connsiteY13" fmla="*/ 105467 h 105467"/>
                <a:gd name="connsiteX14" fmla="*/ 251862 w 251861"/>
                <a:gd name="connsiteY14" fmla="*/ 105467 h 105467"/>
                <a:gd name="connsiteX15" fmla="*/ 251862 w 251861"/>
                <a:gd name="connsiteY15" fmla="*/ 55095 h 105467"/>
                <a:gd name="connsiteX16" fmla="*/ 239269 w 251861"/>
                <a:gd name="connsiteY16" fmla="*/ 42502 h 105467"/>
                <a:gd name="connsiteX17" fmla="*/ 94448 w 251861"/>
                <a:gd name="connsiteY17" fmla="*/ 42502 h 105467"/>
                <a:gd name="connsiteX18" fmla="*/ 94448 w 251861"/>
                <a:gd name="connsiteY18" fmla="*/ 22038 h 105467"/>
                <a:gd name="connsiteX19" fmla="*/ 97596 w 251861"/>
                <a:gd name="connsiteY19" fmla="*/ 18890 h 105467"/>
                <a:gd name="connsiteX20" fmla="*/ 154265 w 251861"/>
                <a:gd name="connsiteY20" fmla="*/ 18890 h 105467"/>
                <a:gd name="connsiteX21" fmla="*/ 157414 w 251861"/>
                <a:gd name="connsiteY21" fmla="*/ 22038 h 105467"/>
                <a:gd name="connsiteX22" fmla="*/ 157414 w 251861"/>
                <a:gd name="connsiteY22" fmla="*/ 42502 h 105467"/>
                <a:gd name="connsiteX23" fmla="*/ 94448 w 251861"/>
                <a:gd name="connsiteY23" fmla="*/ 42502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861" h="105467">
                  <a:moveTo>
                    <a:pt x="239269" y="42502"/>
                  </a:moveTo>
                  <a:lnTo>
                    <a:pt x="176303" y="42502"/>
                  </a:lnTo>
                  <a:lnTo>
                    <a:pt x="176303" y="22038"/>
                  </a:lnTo>
                  <a:cubicBezTo>
                    <a:pt x="176303" y="9760"/>
                    <a:pt x="166544" y="0"/>
                    <a:pt x="154265" y="0"/>
                  </a:cubicBezTo>
                  <a:lnTo>
                    <a:pt x="97596" y="0"/>
                  </a:lnTo>
                  <a:cubicBezTo>
                    <a:pt x="85318" y="0"/>
                    <a:pt x="75559" y="9760"/>
                    <a:pt x="75559" y="22038"/>
                  </a:cubicBezTo>
                  <a:lnTo>
                    <a:pt x="75559" y="42502"/>
                  </a:lnTo>
                  <a:lnTo>
                    <a:pt x="12593" y="42502"/>
                  </a:lnTo>
                  <a:cubicBezTo>
                    <a:pt x="5667" y="42502"/>
                    <a:pt x="0" y="48169"/>
                    <a:pt x="0" y="55095"/>
                  </a:cubicBezTo>
                  <a:lnTo>
                    <a:pt x="0" y="105467"/>
                  </a:lnTo>
                  <a:lnTo>
                    <a:pt x="107041" y="105467"/>
                  </a:lnTo>
                  <a:lnTo>
                    <a:pt x="107041" y="99171"/>
                  </a:lnTo>
                  <a:lnTo>
                    <a:pt x="144820" y="99171"/>
                  </a:lnTo>
                  <a:lnTo>
                    <a:pt x="144820" y="105467"/>
                  </a:lnTo>
                  <a:lnTo>
                    <a:pt x="251862" y="105467"/>
                  </a:lnTo>
                  <a:lnTo>
                    <a:pt x="251862" y="55095"/>
                  </a:lnTo>
                  <a:cubicBezTo>
                    <a:pt x="251862" y="48169"/>
                    <a:pt x="246195" y="42502"/>
                    <a:pt x="239269" y="42502"/>
                  </a:cubicBezTo>
                  <a:moveTo>
                    <a:pt x="94448" y="42502"/>
                  </a:moveTo>
                  <a:lnTo>
                    <a:pt x="94448" y="22038"/>
                  </a:lnTo>
                  <a:cubicBezTo>
                    <a:pt x="94448" y="20149"/>
                    <a:pt x="95707" y="18890"/>
                    <a:pt x="97596" y="18890"/>
                  </a:cubicBezTo>
                  <a:lnTo>
                    <a:pt x="154265" y="18890"/>
                  </a:lnTo>
                  <a:cubicBezTo>
                    <a:pt x="156154" y="18890"/>
                    <a:pt x="157414" y="20149"/>
                    <a:pt x="157414" y="22038"/>
                  </a:cubicBezTo>
                  <a:lnTo>
                    <a:pt x="157414" y="42502"/>
                  </a:lnTo>
                  <a:lnTo>
                    <a:pt x="94448" y="42502"/>
                  </a:lnTo>
                  <a:close/>
                </a:path>
              </a:pathLst>
            </a:custGeom>
            <a:solidFill>
              <a:srgbClr val="000000"/>
            </a:solidFill>
            <a:ln w="3076" cap="flat">
              <a:noFill/>
              <a:prstDash val="solid"/>
              <a:miter/>
            </a:ln>
          </p:spPr>
          <p:txBody>
            <a:bodyPr rtlCol="0" anchor="ctr"/>
            <a:lstStyle/>
            <a:p>
              <a:endParaRPr lang="zh-CN" altLang="en-US"/>
            </a:p>
          </p:txBody>
        </p:sp>
      </p:grpSp>
      <p:grpSp>
        <p:nvGrpSpPr>
          <p:cNvPr id="8" name="图形 36" descr="握手">
            <a:extLst>
              <a:ext uri="{FF2B5EF4-FFF2-40B4-BE49-F238E27FC236}">
                <a16:creationId xmlns:a16="http://schemas.microsoft.com/office/drawing/2014/main" id="{F7D3F061-8009-4181-95EB-5A25971249D6}"/>
              </a:ext>
            </a:extLst>
          </p:cNvPr>
          <p:cNvGrpSpPr/>
          <p:nvPr/>
        </p:nvGrpSpPr>
        <p:grpSpPr>
          <a:xfrm>
            <a:off x="6135860" y="5343325"/>
            <a:ext cx="375550" cy="375550"/>
            <a:chOff x="6135860" y="5343325"/>
            <a:chExt cx="375550" cy="375550"/>
          </a:xfrm>
        </p:grpSpPr>
        <p:sp>
          <p:nvSpPr>
            <p:cNvPr id="9" name="任意多边形: 形状 8">
              <a:extLst>
                <a:ext uri="{FF2B5EF4-FFF2-40B4-BE49-F238E27FC236}">
                  <a16:creationId xmlns:a16="http://schemas.microsoft.com/office/drawing/2014/main" id="{A212E35A-48AE-4915-957B-FFB179071BB1}"/>
                </a:ext>
              </a:extLst>
            </p:cNvPr>
            <p:cNvSpPr/>
            <p:nvPr/>
          </p:nvSpPr>
          <p:spPr>
            <a:xfrm>
              <a:off x="6303026" y="5593425"/>
              <a:ext cx="30655" cy="33127"/>
            </a:xfrm>
            <a:custGeom>
              <a:avLst/>
              <a:gdLst>
                <a:gd name="connsiteX0" fmla="*/ 8482 w 30655"/>
                <a:gd name="connsiteY0" fmla="*/ 33127 h 33127"/>
                <a:gd name="connsiteX1" fmla="*/ 2614 w 30655"/>
                <a:gd name="connsiteY1" fmla="*/ 31171 h 33127"/>
                <a:gd name="connsiteX2" fmla="*/ 1831 w 30655"/>
                <a:gd name="connsiteY2" fmla="*/ 20218 h 33127"/>
                <a:gd name="connsiteX3" fmla="*/ 17088 w 30655"/>
                <a:gd name="connsiteY3" fmla="*/ 2614 h 33127"/>
                <a:gd name="connsiteX4" fmla="*/ 28042 w 30655"/>
                <a:gd name="connsiteY4" fmla="*/ 1831 h 33127"/>
                <a:gd name="connsiteX5" fmla="*/ 28824 w 30655"/>
                <a:gd name="connsiteY5" fmla="*/ 12785 h 33127"/>
                <a:gd name="connsiteX6" fmla="*/ 13567 w 30655"/>
                <a:gd name="connsiteY6" fmla="*/ 30389 h 33127"/>
                <a:gd name="connsiteX7" fmla="*/ 8482 w 30655"/>
                <a:gd name="connsiteY7" fmla="*/ 33127 h 3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55" h="33127">
                  <a:moveTo>
                    <a:pt x="8482" y="33127"/>
                  </a:moveTo>
                  <a:cubicBezTo>
                    <a:pt x="6526" y="33127"/>
                    <a:pt x="4178" y="32736"/>
                    <a:pt x="2614" y="31171"/>
                  </a:cubicBezTo>
                  <a:cubicBezTo>
                    <a:pt x="-516" y="28433"/>
                    <a:pt x="-907" y="23347"/>
                    <a:pt x="1831" y="20218"/>
                  </a:cubicBezTo>
                  <a:lnTo>
                    <a:pt x="17088" y="2614"/>
                  </a:lnTo>
                  <a:cubicBezTo>
                    <a:pt x="19826" y="-516"/>
                    <a:pt x="24912" y="-907"/>
                    <a:pt x="28042" y="1831"/>
                  </a:cubicBezTo>
                  <a:cubicBezTo>
                    <a:pt x="31171" y="4570"/>
                    <a:pt x="31562" y="9655"/>
                    <a:pt x="28824" y="12785"/>
                  </a:cubicBezTo>
                  <a:lnTo>
                    <a:pt x="13567" y="30389"/>
                  </a:lnTo>
                  <a:cubicBezTo>
                    <a:pt x="12394" y="31953"/>
                    <a:pt x="10438" y="32736"/>
                    <a:pt x="8482" y="33127"/>
                  </a:cubicBezTo>
                  <a:close/>
                </a:path>
              </a:pathLst>
            </a:custGeom>
            <a:solidFill>
              <a:srgbClr val="000000"/>
            </a:solidFill>
            <a:ln w="3870"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03CC83DD-088D-4144-9585-EEBD665A6E30}"/>
                </a:ext>
              </a:extLst>
            </p:cNvPr>
            <p:cNvSpPr/>
            <p:nvPr/>
          </p:nvSpPr>
          <p:spPr>
            <a:xfrm>
              <a:off x="6277016" y="5577586"/>
              <a:ext cx="37296" cy="40066"/>
            </a:xfrm>
            <a:custGeom>
              <a:avLst/>
              <a:gdLst>
                <a:gd name="connsiteX0" fmla="*/ 10629 w 37296"/>
                <a:gd name="connsiteY0" fmla="*/ 39968 h 40066"/>
                <a:gd name="connsiteX1" fmla="*/ 3196 w 37296"/>
                <a:gd name="connsiteY1" fmla="*/ 37621 h 40066"/>
                <a:gd name="connsiteX2" fmla="*/ 2413 w 37296"/>
                <a:gd name="connsiteY2" fmla="*/ 23929 h 40066"/>
                <a:gd name="connsiteX3" fmla="*/ 20409 w 37296"/>
                <a:gd name="connsiteY3" fmla="*/ 3196 h 40066"/>
                <a:gd name="connsiteX4" fmla="*/ 34100 w 37296"/>
                <a:gd name="connsiteY4" fmla="*/ 2413 h 40066"/>
                <a:gd name="connsiteX5" fmla="*/ 34883 w 37296"/>
                <a:gd name="connsiteY5" fmla="*/ 16105 h 40066"/>
                <a:gd name="connsiteX6" fmla="*/ 16888 w 37296"/>
                <a:gd name="connsiteY6" fmla="*/ 36839 h 40066"/>
                <a:gd name="connsiteX7" fmla="*/ 10629 w 37296"/>
                <a:gd name="connsiteY7" fmla="*/ 39968 h 4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96" h="40066">
                  <a:moveTo>
                    <a:pt x="10629" y="39968"/>
                  </a:moveTo>
                  <a:cubicBezTo>
                    <a:pt x="7890" y="40360"/>
                    <a:pt x="5543" y="39577"/>
                    <a:pt x="3196" y="37621"/>
                  </a:cubicBezTo>
                  <a:cubicBezTo>
                    <a:pt x="-716" y="34100"/>
                    <a:pt x="-1107" y="27841"/>
                    <a:pt x="2413" y="23929"/>
                  </a:cubicBezTo>
                  <a:lnTo>
                    <a:pt x="20409" y="3196"/>
                  </a:lnTo>
                  <a:cubicBezTo>
                    <a:pt x="23929" y="-716"/>
                    <a:pt x="30188" y="-1107"/>
                    <a:pt x="34100" y="2413"/>
                  </a:cubicBezTo>
                  <a:cubicBezTo>
                    <a:pt x="38012" y="5934"/>
                    <a:pt x="38404" y="12193"/>
                    <a:pt x="34883" y="16105"/>
                  </a:cubicBezTo>
                  <a:lnTo>
                    <a:pt x="16888" y="36839"/>
                  </a:lnTo>
                  <a:cubicBezTo>
                    <a:pt x="15323" y="38795"/>
                    <a:pt x="12976" y="39968"/>
                    <a:pt x="10629" y="39968"/>
                  </a:cubicBezTo>
                  <a:close/>
                </a:path>
              </a:pathLst>
            </a:custGeom>
            <a:solidFill>
              <a:srgbClr val="000000"/>
            </a:solidFill>
            <a:ln w="3870"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38A9F342-0A7D-4EA9-9B2C-EA22A5090A87}"/>
                </a:ext>
              </a:extLst>
            </p:cNvPr>
            <p:cNvSpPr/>
            <p:nvPr/>
          </p:nvSpPr>
          <p:spPr>
            <a:xfrm>
              <a:off x="6250392" y="5559177"/>
              <a:ext cx="41252" cy="43977"/>
            </a:xfrm>
            <a:custGeom>
              <a:avLst/>
              <a:gdLst>
                <a:gd name="connsiteX0" fmla="*/ 12607 w 41252"/>
                <a:gd name="connsiteY0" fmla="*/ 43903 h 43977"/>
                <a:gd name="connsiteX1" fmla="*/ 4001 w 41252"/>
                <a:gd name="connsiteY1" fmla="*/ 41164 h 43977"/>
                <a:gd name="connsiteX2" fmla="*/ 2827 w 41252"/>
                <a:gd name="connsiteY2" fmla="*/ 24734 h 43977"/>
                <a:gd name="connsiteX3" fmla="*/ 20822 w 41252"/>
                <a:gd name="connsiteY3" fmla="*/ 4001 h 43977"/>
                <a:gd name="connsiteX4" fmla="*/ 37252 w 41252"/>
                <a:gd name="connsiteY4" fmla="*/ 2827 h 43977"/>
                <a:gd name="connsiteX5" fmla="*/ 38426 w 41252"/>
                <a:gd name="connsiteY5" fmla="*/ 19257 h 43977"/>
                <a:gd name="connsiteX6" fmla="*/ 20431 w 41252"/>
                <a:gd name="connsiteY6" fmla="*/ 39991 h 43977"/>
                <a:gd name="connsiteX7" fmla="*/ 12607 w 41252"/>
                <a:gd name="connsiteY7" fmla="*/ 43903 h 4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52" h="43977">
                  <a:moveTo>
                    <a:pt x="12607" y="43903"/>
                  </a:moveTo>
                  <a:cubicBezTo>
                    <a:pt x="9477" y="44294"/>
                    <a:pt x="6348" y="43120"/>
                    <a:pt x="4001" y="41164"/>
                  </a:cubicBezTo>
                  <a:cubicBezTo>
                    <a:pt x="-694" y="36861"/>
                    <a:pt x="-1476" y="29428"/>
                    <a:pt x="2827" y="24734"/>
                  </a:cubicBezTo>
                  <a:lnTo>
                    <a:pt x="20822" y="4001"/>
                  </a:lnTo>
                  <a:cubicBezTo>
                    <a:pt x="25125" y="-694"/>
                    <a:pt x="32558" y="-1476"/>
                    <a:pt x="37252" y="2827"/>
                  </a:cubicBezTo>
                  <a:cubicBezTo>
                    <a:pt x="41947" y="7130"/>
                    <a:pt x="42729" y="14563"/>
                    <a:pt x="38426" y="19257"/>
                  </a:cubicBezTo>
                  <a:lnTo>
                    <a:pt x="20431" y="39991"/>
                  </a:lnTo>
                  <a:cubicBezTo>
                    <a:pt x="18475" y="42338"/>
                    <a:pt x="15345" y="43903"/>
                    <a:pt x="12607" y="43903"/>
                  </a:cubicBezTo>
                  <a:close/>
                </a:path>
              </a:pathLst>
            </a:custGeom>
            <a:solidFill>
              <a:srgbClr val="000000"/>
            </a:solidFill>
            <a:ln w="387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464E1CF4-9202-4084-8FE5-50FE4BDAC800}"/>
                </a:ext>
              </a:extLst>
            </p:cNvPr>
            <p:cNvSpPr/>
            <p:nvPr/>
          </p:nvSpPr>
          <p:spPr>
            <a:xfrm>
              <a:off x="6221834" y="5541964"/>
              <a:ext cx="43991" cy="46716"/>
            </a:xfrm>
            <a:custGeom>
              <a:avLst/>
              <a:gdLst>
                <a:gd name="connsiteX0" fmla="*/ 12607 w 43991"/>
                <a:gd name="connsiteY0" fmla="*/ 46641 h 46716"/>
                <a:gd name="connsiteX1" fmla="*/ 4001 w 43991"/>
                <a:gd name="connsiteY1" fmla="*/ 43903 h 46716"/>
                <a:gd name="connsiteX2" fmla="*/ 2827 w 43991"/>
                <a:gd name="connsiteY2" fmla="*/ 27472 h 46716"/>
                <a:gd name="connsiteX3" fmla="*/ 23560 w 43991"/>
                <a:gd name="connsiteY3" fmla="*/ 4001 h 46716"/>
                <a:gd name="connsiteX4" fmla="*/ 39991 w 43991"/>
                <a:gd name="connsiteY4" fmla="*/ 2827 h 46716"/>
                <a:gd name="connsiteX5" fmla="*/ 41164 w 43991"/>
                <a:gd name="connsiteY5" fmla="*/ 19257 h 46716"/>
                <a:gd name="connsiteX6" fmla="*/ 20431 w 43991"/>
                <a:gd name="connsiteY6" fmla="*/ 42729 h 46716"/>
                <a:gd name="connsiteX7" fmla="*/ 12607 w 43991"/>
                <a:gd name="connsiteY7" fmla="*/ 46641 h 4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 h="46716">
                  <a:moveTo>
                    <a:pt x="12607" y="46641"/>
                  </a:moveTo>
                  <a:cubicBezTo>
                    <a:pt x="9477" y="47032"/>
                    <a:pt x="6348" y="45859"/>
                    <a:pt x="4001" y="43903"/>
                  </a:cubicBezTo>
                  <a:cubicBezTo>
                    <a:pt x="-694" y="39600"/>
                    <a:pt x="-1476" y="32167"/>
                    <a:pt x="2827" y="27472"/>
                  </a:cubicBezTo>
                  <a:lnTo>
                    <a:pt x="23560" y="4001"/>
                  </a:lnTo>
                  <a:cubicBezTo>
                    <a:pt x="27864" y="-694"/>
                    <a:pt x="35296" y="-1476"/>
                    <a:pt x="39991" y="2827"/>
                  </a:cubicBezTo>
                  <a:cubicBezTo>
                    <a:pt x="44685" y="7130"/>
                    <a:pt x="45468" y="14563"/>
                    <a:pt x="41164" y="19257"/>
                  </a:cubicBezTo>
                  <a:lnTo>
                    <a:pt x="20431" y="42729"/>
                  </a:lnTo>
                  <a:cubicBezTo>
                    <a:pt x="18084" y="45076"/>
                    <a:pt x="15345" y="46250"/>
                    <a:pt x="12607" y="46641"/>
                  </a:cubicBezTo>
                  <a:close/>
                </a:path>
              </a:pathLst>
            </a:custGeom>
            <a:solidFill>
              <a:srgbClr val="000000"/>
            </a:solidFill>
            <a:ln w="3870"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EBAF5F88-8B10-4263-A90A-53E83D967840}"/>
                </a:ext>
              </a:extLst>
            </p:cNvPr>
            <p:cNvSpPr/>
            <p:nvPr/>
          </p:nvSpPr>
          <p:spPr>
            <a:xfrm>
              <a:off x="6153855" y="5428997"/>
              <a:ext cx="78270" cy="93135"/>
            </a:xfrm>
            <a:custGeom>
              <a:avLst/>
              <a:gdLst>
                <a:gd name="connsiteX0" fmla="*/ 0 w 78270"/>
                <a:gd name="connsiteY0" fmla="*/ 73545 h 93135"/>
                <a:gd name="connsiteX1" fmla="*/ 30122 w 78270"/>
                <a:gd name="connsiteY1" fmla="*/ 91932 h 93135"/>
                <a:gd name="connsiteX2" fmla="*/ 40685 w 78270"/>
                <a:gd name="connsiteY2" fmla="*/ 89193 h 93135"/>
                <a:gd name="connsiteX3" fmla="*/ 77066 w 78270"/>
                <a:gd name="connsiteY3" fmla="*/ 28949 h 93135"/>
                <a:gd name="connsiteX4" fmla="*/ 74328 w 78270"/>
                <a:gd name="connsiteY4" fmla="*/ 18386 h 93135"/>
                <a:gd name="connsiteX5" fmla="*/ 44597 w 78270"/>
                <a:gd name="connsiteY5" fmla="*/ 0 h 93135"/>
                <a:gd name="connsiteX6" fmla="*/ 0 w 78270"/>
                <a:gd name="connsiteY6" fmla="*/ 73545 h 9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0" h="93135">
                  <a:moveTo>
                    <a:pt x="0" y="73545"/>
                  </a:moveTo>
                  <a:lnTo>
                    <a:pt x="30122" y="91932"/>
                  </a:lnTo>
                  <a:cubicBezTo>
                    <a:pt x="33643" y="94279"/>
                    <a:pt x="38729" y="93105"/>
                    <a:pt x="40685" y="89193"/>
                  </a:cubicBezTo>
                  <a:lnTo>
                    <a:pt x="77066" y="28949"/>
                  </a:lnTo>
                  <a:cubicBezTo>
                    <a:pt x="79413" y="25428"/>
                    <a:pt x="78240" y="20342"/>
                    <a:pt x="74328" y="18386"/>
                  </a:cubicBezTo>
                  <a:lnTo>
                    <a:pt x="44597" y="0"/>
                  </a:lnTo>
                  <a:lnTo>
                    <a:pt x="0" y="73545"/>
                  </a:lnTo>
                  <a:close/>
                </a:path>
              </a:pathLst>
            </a:custGeom>
            <a:solidFill>
              <a:srgbClr val="000000"/>
            </a:solidFill>
            <a:ln w="387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AB4E3D7A-F0EF-40A0-B75C-C188A5915330}"/>
                </a:ext>
              </a:extLst>
            </p:cNvPr>
            <p:cNvSpPr/>
            <p:nvPr/>
          </p:nvSpPr>
          <p:spPr>
            <a:xfrm>
              <a:off x="6201972" y="5464205"/>
              <a:ext cx="209748" cy="168290"/>
            </a:xfrm>
            <a:custGeom>
              <a:avLst/>
              <a:gdLst>
                <a:gd name="connsiteX0" fmla="*/ 205379 w 209748"/>
                <a:gd name="connsiteY0" fmla="*/ 89584 h 168290"/>
                <a:gd name="connsiteX1" fmla="*/ 142396 w 209748"/>
                <a:gd name="connsiteY1" fmla="*/ 35599 h 168290"/>
                <a:gd name="connsiteX2" fmla="*/ 138093 w 209748"/>
                <a:gd name="connsiteY2" fmla="*/ 31687 h 168290"/>
                <a:gd name="connsiteX3" fmla="*/ 111100 w 209748"/>
                <a:gd name="connsiteY3" fmla="*/ 62592 h 168290"/>
                <a:gd name="connsiteX4" fmla="*/ 95452 w 209748"/>
                <a:gd name="connsiteY4" fmla="*/ 70416 h 168290"/>
                <a:gd name="connsiteX5" fmla="*/ 93496 w 209748"/>
                <a:gd name="connsiteY5" fmla="*/ 70416 h 168290"/>
                <a:gd name="connsiteX6" fmla="*/ 78240 w 209748"/>
                <a:gd name="connsiteY6" fmla="*/ 64548 h 168290"/>
                <a:gd name="connsiteX7" fmla="*/ 75892 w 209748"/>
                <a:gd name="connsiteY7" fmla="*/ 31296 h 168290"/>
                <a:gd name="connsiteX8" fmla="*/ 98973 w 209748"/>
                <a:gd name="connsiteY8" fmla="*/ 4694 h 168290"/>
                <a:gd name="connsiteX9" fmla="*/ 34034 w 209748"/>
                <a:gd name="connsiteY9" fmla="*/ 0 h 168290"/>
                <a:gd name="connsiteX10" fmla="*/ 0 w 209748"/>
                <a:gd name="connsiteY10" fmla="*/ 56333 h 168290"/>
                <a:gd name="connsiteX11" fmla="*/ 26601 w 209748"/>
                <a:gd name="connsiteY11" fmla="*/ 87237 h 168290"/>
                <a:gd name="connsiteX12" fmla="*/ 36773 w 209748"/>
                <a:gd name="connsiteY12" fmla="*/ 75501 h 168290"/>
                <a:gd name="connsiteX13" fmla="*/ 51638 w 209748"/>
                <a:gd name="connsiteY13" fmla="*/ 68851 h 168290"/>
                <a:gd name="connsiteX14" fmla="*/ 51638 w 209748"/>
                <a:gd name="connsiteY14" fmla="*/ 68851 h 168290"/>
                <a:gd name="connsiteX15" fmla="*/ 64548 w 209748"/>
                <a:gd name="connsiteY15" fmla="*/ 73545 h 168290"/>
                <a:gd name="connsiteX16" fmla="*/ 71198 w 209748"/>
                <a:gd name="connsiteY16" fmla="*/ 87628 h 168290"/>
                <a:gd name="connsiteX17" fmla="*/ 77848 w 209748"/>
                <a:gd name="connsiteY17" fmla="*/ 86455 h 168290"/>
                <a:gd name="connsiteX18" fmla="*/ 90758 w 209748"/>
                <a:gd name="connsiteY18" fmla="*/ 91149 h 168290"/>
                <a:gd name="connsiteX19" fmla="*/ 97408 w 209748"/>
                <a:gd name="connsiteY19" fmla="*/ 105623 h 168290"/>
                <a:gd name="connsiteX20" fmla="*/ 102494 w 209748"/>
                <a:gd name="connsiteY20" fmla="*/ 104841 h 168290"/>
                <a:gd name="connsiteX21" fmla="*/ 102494 w 209748"/>
                <a:gd name="connsiteY21" fmla="*/ 104841 h 168290"/>
                <a:gd name="connsiteX22" fmla="*/ 114230 w 209748"/>
                <a:gd name="connsiteY22" fmla="*/ 109144 h 168290"/>
                <a:gd name="connsiteX23" fmla="*/ 120098 w 209748"/>
                <a:gd name="connsiteY23" fmla="*/ 121271 h 168290"/>
                <a:gd name="connsiteX24" fmla="*/ 124401 w 209748"/>
                <a:gd name="connsiteY24" fmla="*/ 120489 h 168290"/>
                <a:gd name="connsiteX25" fmla="*/ 124401 w 209748"/>
                <a:gd name="connsiteY25" fmla="*/ 120489 h 168290"/>
                <a:gd name="connsiteX26" fmla="*/ 134572 w 209748"/>
                <a:gd name="connsiteY26" fmla="*/ 124401 h 168290"/>
                <a:gd name="connsiteX27" fmla="*/ 140049 w 209748"/>
                <a:gd name="connsiteY27" fmla="*/ 134963 h 168290"/>
                <a:gd name="connsiteX28" fmla="*/ 136137 w 209748"/>
                <a:gd name="connsiteY28" fmla="*/ 146308 h 168290"/>
                <a:gd name="connsiteX29" fmla="*/ 122836 w 209748"/>
                <a:gd name="connsiteY29" fmla="*/ 161565 h 168290"/>
                <a:gd name="connsiteX30" fmla="*/ 128313 w 209748"/>
                <a:gd name="connsiteY30" fmla="*/ 165868 h 168290"/>
                <a:gd name="connsiteX31" fmla="*/ 137702 w 209748"/>
                <a:gd name="connsiteY31" fmla="*/ 168215 h 168290"/>
                <a:gd name="connsiteX32" fmla="*/ 151785 w 209748"/>
                <a:gd name="connsiteY32" fmla="*/ 151394 h 168290"/>
                <a:gd name="connsiteX33" fmla="*/ 151785 w 209748"/>
                <a:gd name="connsiteY33" fmla="*/ 151002 h 168290"/>
                <a:gd name="connsiteX34" fmla="*/ 155697 w 209748"/>
                <a:gd name="connsiteY34" fmla="*/ 151394 h 168290"/>
                <a:gd name="connsiteX35" fmla="*/ 169780 w 209748"/>
                <a:gd name="connsiteY35" fmla="*/ 134572 h 168290"/>
                <a:gd name="connsiteX36" fmla="*/ 169780 w 209748"/>
                <a:gd name="connsiteY36" fmla="*/ 134181 h 168290"/>
                <a:gd name="connsiteX37" fmla="*/ 173692 w 209748"/>
                <a:gd name="connsiteY37" fmla="*/ 134572 h 168290"/>
                <a:gd name="connsiteX38" fmla="*/ 187775 w 209748"/>
                <a:gd name="connsiteY38" fmla="*/ 117751 h 168290"/>
                <a:gd name="connsiteX39" fmla="*/ 187384 w 209748"/>
                <a:gd name="connsiteY39" fmla="*/ 115403 h 168290"/>
                <a:gd name="connsiteX40" fmla="*/ 195599 w 209748"/>
                <a:gd name="connsiteY40" fmla="*/ 116968 h 168290"/>
                <a:gd name="connsiteX41" fmla="*/ 209682 w 209748"/>
                <a:gd name="connsiteY41" fmla="*/ 100147 h 168290"/>
                <a:gd name="connsiteX42" fmla="*/ 205379 w 209748"/>
                <a:gd name="connsiteY42" fmla="*/ 89584 h 16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9748" h="168290">
                  <a:moveTo>
                    <a:pt x="205379" y="89584"/>
                  </a:moveTo>
                  <a:lnTo>
                    <a:pt x="142396" y="35599"/>
                  </a:lnTo>
                  <a:lnTo>
                    <a:pt x="138093" y="31687"/>
                  </a:lnTo>
                  <a:lnTo>
                    <a:pt x="111100" y="62592"/>
                  </a:lnTo>
                  <a:cubicBezTo>
                    <a:pt x="107188" y="67286"/>
                    <a:pt x="101711" y="70024"/>
                    <a:pt x="95452" y="70416"/>
                  </a:cubicBezTo>
                  <a:cubicBezTo>
                    <a:pt x="94670" y="70416"/>
                    <a:pt x="93888" y="70416"/>
                    <a:pt x="93496" y="70416"/>
                  </a:cubicBezTo>
                  <a:cubicBezTo>
                    <a:pt x="87628" y="70416"/>
                    <a:pt x="82152" y="68460"/>
                    <a:pt x="78240" y="64548"/>
                  </a:cubicBezTo>
                  <a:cubicBezTo>
                    <a:pt x="68460" y="55941"/>
                    <a:pt x="67677" y="41076"/>
                    <a:pt x="75892" y="31296"/>
                  </a:cubicBezTo>
                  <a:lnTo>
                    <a:pt x="98973" y="4694"/>
                  </a:lnTo>
                  <a:cubicBezTo>
                    <a:pt x="80978" y="2347"/>
                    <a:pt x="57897" y="11736"/>
                    <a:pt x="34034" y="0"/>
                  </a:cubicBezTo>
                  <a:lnTo>
                    <a:pt x="0" y="56333"/>
                  </a:lnTo>
                  <a:lnTo>
                    <a:pt x="26601" y="87237"/>
                  </a:lnTo>
                  <a:lnTo>
                    <a:pt x="36773" y="75501"/>
                  </a:lnTo>
                  <a:cubicBezTo>
                    <a:pt x="40293" y="71198"/>
                    <a:pt x="45770" y="68851"/>
                    <a:pt x="51638" y="68851"/>
                  </a:cubicBezTo>
                  <a:lnTo>
                    <a:pt x="51638" y="68851"/>
                  </a:lnTo>
                  <a:cubicBezTo>
                    <a:pt x="56333" y="68851"/>
                    <a:pt x="61027" y="70416"/>
                    <a:pt x="64548" y="73545"/>
                  </a:cubicBezTo>
                  <a:cubicBezTo>
                    <a:pt x="68851" y="77066"/>
                    <a:pt x="70807" y="82152"/>
                    <a:pt x="71198" y="87628"/>
                  </a:cubicBezTo>
                  <a:cubicBezTo>
                    <a:pt x="73154" y="86846"/>
                    <a:pt x="75501" y="86455"/>
                    <a:pt x="77848" y="86455"/>
                  </a:cubicBezTo>
                  <a:cubicBezTo>
                    <a:pt x="82543" y="86455"/>
                    <a:pt x="87237" y="88020"/>
                    <a:pt x="90758" y="91149"/>
                  </a:cubicBezTo>
                  <a:cubicBezTo>
                    <a:pt x="95061" y="95061"/>
                    <a:pt x="97408" y="100147"/>
                    <a:pt x="97408" y="105623"/>
                  </a:cubicBezTo>
                  <a:cubicBezTo>
                    <a:pt x="98973" y="105232"/>
                    <a:pt x="100929" y="104841"/>
                    <a:pt x="102494" y="104841"/>
                  </a:cubicBezTo>
                  <a:lnTo>
                    <a:pt x="102494" y="104841"/>
                  </a:lnTo>
                  <a:cubicBezTo>
                    <a:pt x="106797" y="104841"/>
                    <a:pt x="110709" y="106406"/>
                    <a:pt x="114230" y="109144"/>
                  </a:cubicBezTo>
                  <a:cubicBezTo>
                    <a:pt x="117751" y="112274"/>
                    <a:pt x="119707" y="116577"/>
                    <a:pt x="120098" y="121271"/>
                  </a:cubicBezTo>
                  <a:cubicBezTo>
                    <a:pt x="121271" y="120880"/>
                    <a:pt x="122836" y="120489"/>
                    <a:pt x="124401" y="120489"/>
                  </a:cubicBezTo>
                  <a:lnTo>
                    <a:pt x="124401" y="120489"/>
                  </a:lnTo>
                  <a:cubicBezTo>
                    <a:pt x="128313" y="120489"/>
                    <a:pt x="131834" y="121663"/>
                    <a:pt x="134572" y="124401"/>
                  </a:cubicBezTo>
                  <a:cubicBezTo>
                    <a:pt x="137702" y="127139"/>
                    <a:pt x="139658" y="131051"/>
                    <a:pt x="140049" y="134963"/>
                  </a:cubicBezTo>
                  <a:cubicBezTo>
                    <a:pt x="140440" y="139266"/>
                    <a:pt x="138875" y="143178"/>
                    <a:pt x="136137" y="146308"/>
                  </a:cubicBezTo>
                  <a:lnTo>
                    <a:pt x="122836" y="161565"/>
                  </a:lnTo>
                  <a:lnTo>
                    <a:pt x="128313" y="165868"/>
                  </a:lnTo>
                  <a:cubicBezTo>
                    <a:pt x="131051" y="167433"/>
                    <a:pt x="134181" y="168606"/>
                    <a:pt x="137702" y="168215"/>
                  </a:cubicBezTo>
                  <a:cubicBezTo>
                    <a:pt x="146308" y="167433"/>
                    <a:pt x="152567" y="160000"/>
                    <a:pt x="151785" y="151394"/>
                  </a:cubicBezTo>
                  <a:cubicBezTo>
                    <a:pt x="151785" y="151394"/>
                    <a:pt x="151785" y="151002"/>
                    <a:pt x="151785" y="151002"/>
                  </a:cubicBezTo>
                  <a:cubicBezTo>
                    <a:pt x="152958" y="151394"/>
                    <a:pt x="154523" y="151394"/>
                    <a:pt x="155697" y="151394"/>
                  </a:cubicBezTo>
                  <a:cubicBezTo>
                    <a:pt x="164303" y="150611"/>
                    <a:pt x="170562" y="143178"/>
                    <a:pt x="169780" y="134572"/>
                  </a:cubicBezTo>
                  <a:cubicBezTo>
                    <a:pt x="169780" y="134572"/>
                    <a:pt x="169780" y="134181"/>
                    <a:pt x="169780" y="134181"/>
                  </a:cubicBezTo>
                  <a:cubicBezTo>
                    <a:pt x="170953" y="134572"/>
                    <a:pt x="172518" y="134572"/>
                    <a:pt x="173692" y="134572"/>
                  </a:cubicBezTo>
                  <a:cubicBezTo>
                    <a:pt x="182298" y="133790"/>
                    <a:pt x="188557" y="126357"/>
                    <a:pt x="187775" y="117751"/>
                  </a:cubicBezTo>
                  <a:cubicBezTo>
                    <a:pt x="187775" y="116968"/>
                    <a:pt x="187384" y="116186"/>
                    <a:pt x="187384" y="115403"/>
                  </a:cubicBezTo>
                  <a:cubicBezTo>
                    <a:pt x="189731" y="116577"/>
                    <a:pt x="192469" y="117359"/>
                    <a:pt x="195599" y="116968"/>
                  </a:cubicBezTo>
                  <a:cubicBezTo>
                    <a:pt x="204205" y="116186"/>
                    <a:pt x="210464" y="108753"/>
                    <a:pt x="209682" y="100147"/>
                  </a:cubicBezTo>
                  <a:cubicBezTo>
                    <a:pt x="210073" y="95844"/>
                    <a:pt x="208117" y="92323"/>
                    <a:pt x="205379" y="89584"/>
                  </a:cubicBezTo>
                  <a:close/>
                </a:path>
              </a:pathLst>
            </a:custGeom>
            <a:solidFill>
              <a:srgbClr val="000000"/>
            </a:solidFill>
            <a:ln w="3870"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1F90ED43-B4D0-4DF8-B951-C06ABEFB4692}"/>
                </a:ext>
              </a:extLst>
            </p:cNvPr>
            <p:cNvSpPr/>
            <p:nvPr/>
          </p:nvSpPr>
          <p:spPr>
            <a:xfrm>
              <a:off x="6415144" y="5428997"/>
              <a:ext cx="78270" cy="93135"/>
            </a:xfrm>
            <a:custGeom>
              <a:avLst/>
              <a:gdLst>
                <a:gd name="connsiteX0" fmla="*/ 78270 w 78270"/>
                <a:gd name="connsiteY0" fmla="*/ 73545 h 93135"/>
                <a:gd name="connsiteX1" fmla="*/ 48148 w 78270"/>
                <a:gd name="connsiteY1" fmla="*/ 91932 h 93135"/>
                <a:gd name="connsiteX2" fmla="*/ 37586 w 78270"/>
                <a:gd name="connsiteY2" fmla="*/ 89193 h 93135"/>
                <a:gd name="connsiteX3" fmla="*/ 1204 w 78270"/>
                <a:gd name="connsiteY3" fmla="*/ 28949 h 93135"/>
                <a:gd name="connsiteX4" fmla="*/ 3943 w 78270"/>
                <a:gd name="connsiteY4" fmla="*/ 18386 h 93135"/>
                <a:gd name="connsiteX5" fmla="*/ 34065 w 78270"/>
                <a:gd name="connsiteY5" fmla="*/ 0 h 93135"/>
                <a:gd name="connsiteX6" fmla="*/ 78270 w 78270"/>
                <a:gd name="connsiteY6" fmla="*/ 73545 h 9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70" h="93135">
                  <a:moveTo>
                    <a:pt x="78270" y="73545"/>
                  </a:moveTo>
                  <a:lnTo>
                    <a:pt x="48148" y="91932"/>
                  </a:lnTo>
                  <a:cubicBezTo>
                    <a:pt x="44627" y="94279"/>
                    <a:pt x="39542" y="93105"/>
                    <a:pt x="37586" y="89193"/>
                  </a:cubicBezTo>
                  <a:lnTo>
                    <a:pt x="1204" y="28949"/>
                  </a:lnTo>
                  <a:cubicBezTo>
                    <a:pt x="-1143" y="25428"/>
                    <a:pt x="31" y="20342"/>
                    <a:pt x="3943" y="18386"/>
                  </a:cubicBezTo>
                  <a:lnTo>
                    <a:pt x="34065" y="0"/>
                  </a:lnTo>
                  <a:lnTo>
                    <a:pt x="78270" y="73545"/>
                  </a:lnTo>
                  <a:close/>
                </a:path>
              </a:pathLst>
            </a:custGeom>
            <a:solidFill>
              <a:srgbClr val="000000"/>
            </a:solidFill>
            <a:ln w="3870"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32910C74-B0DB-4294-BB0A-59E8EFF6C5E9}"/>
                </a:ext>
              </a:extLst>
            </p:cNvPr>
            <p:cNvSpPr/>
            <p:nvPr/>
          </p:nvSpPr>
          <p:spPr>
            <a:xfrm>
              <a:off x="6279388" y="5460626"/>
              <a:ext cx="165517" cy="91989"/>
            </a:xfrm>
            <a:custGeom>
              <a:avLst/>
              <a:gdLst>
                <a:gd name="connsiteX0" fmla="*/ 132266 w 165517"/>
                <a:gd name="connsiteY0" fmla="*/ 5144 h 91989"/>
                <a:gd name="connsiteX1" fmla="*/ 50115 w 165517"/>
                <a:gd name="connsiteY1" fmla="*/ 449 h 91989"/>
                <a:gd name="connsiteX2" fmla="*/ 48159 w 165517"/>
                <a:gd name="connsiteY2" fmla="*/ 58 h 91989"/>
                <a:gd name="connsiteX3" fmla="*/ 34858 w 165517"/>
                <a:gd name="connsiteY3" fmla="*/ 5144 h 91989"/>
                <a:gd name="connsiteX4" fmla="*/ 3953 w 165517"/>
                <a:gd name="connsiteY4" fmla="*/ 40352 h 91989"/>
                <a:gd name="connsiteX5" fmla="*/ 5518 w 165517"/>
                <a:gd name="connsiteY5" fmla="*/ 62259 h 91989"/>
                <a:gd name="connsiteX6" fmla="*/ 17254 w 165517"/>
                <a:gd name="connsiteY6" fmla="*/ 66171 h 91989"/>
                <a:gd name="connsiteX7" fmla="*/ 27816 w 165517"/>
                <a:gd name="connsiteY7" fmla="*/ 60694 h 91989"/>
                <a:gd name="connsiteX8" fmla="*/ 59894 w 165517"/>
                <a:gd name="connsiteY8" fmla="*/ 23921 h 91989"/>
                <a:gd name="connsiteX9" fmla="*/ 133048 w 165517"/>
                <a:gd name="connsiteY9" fmla="*/ 86904 h 91989"/>
                <a:gd name="connsiteX10" fmla="*/ 133048 w 165517"/>
                <a:gd name="connsiteY10" fmla="*/ 86904 h 91989"/>
                <a:gd name="connsiteX11" fmla="*/ 133048 w 165517"/>
                <a:gd name="connsiteY11" fmla="*/ 86904 h 91989"/>
                <a:gd name="connsiteX12" fmla="*/ 137352 w 165517"/>
                <a:gd name="connsiteY12" fmla="*/ 91990 h 91989"/>
                <a:gd name="connsiteX13" fmla="*/ 165518 w 165517"/>
                <a:gd name="connsiteY13" fmla="*/ 59520 h 91989"/>
                <a:gd name="connsiteX14" fmla="*/ 132266 w 165517"/>
                <a:gd name="connsiteY14" fmla="*/ 5144 h 9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517" h="91989">
                  <a:moveTo>
                    <a:pt x="132266" y="5144"/>
                  </a:moveTo>
                  <a:cubicBezTo>
                    <a:pt x="99797" y="16880"/>
                    <a:pt x="76325" y="5535"/>
                    <a:pt x="50115" y="449"/>
                  </a:cubicBezTo>
                  <a:cubicBezTo>
                    <a:pt x="49723" y="449"/>
                    <a:pt x="48159" y="58"/>
                    <a:pt x="48159" y="58"/>
                  </a:cubicBezTo>
                  <a:cubicBezTo>
                    <a:pt x="43464" y="-333"/>
                    <a:pt x="38379" y="1232"/>
                    <a:pt x="34858" y="5144"/>
                  </a:cubicBezTo>
                  <a:lnTo>
                    <a:pt x="3953" y="40352"/>
                  </a:lnTo>
                  <a:cubicBezTo>
                    <a:pt x="-1915" y="47002"/>
                    <a:pt x="-1132" y="56782"/>
                    <a:pt x="5518" y="62259"/>
                  </a:cubicBezTo>
                  <a:cubicBezTo>
                    <a:pt x="9039" y="64997"/>
                    <a:pt x="12951" y="66562"/>
                    <a:pt x="17254" y="66171"/>
                  </a:cubicBezTo>
                  <a:cubicBezTo>
                    <a:pt x="21166" y="65780"/>
                    <a:pt x="25078" y="64215"/>
                    <a:pt x="27816" y="60694"/>
                  </a:cubicBezTo>
                  <a:cubicBezTo>
                    <a:pt x="27816" y="60694"/>
                    <a:pt x="59894" y="23921"/>
                    <a:pt x="59894" y="23921"/>
                  </a:cubicBezTo>
                  <a:lnTo>
                    <a:pt x="133048" y="86904"/>
                  </a:lnTo>
                  <a:lnTo>
                    <a:pt x="133048" y="86904"/>
                  </a:lnTo>
                  <a:lnTo>
                    <a:pt x="133048" y="86904"/>
                  </a:lnTo>
                  <a:cubicBezTo>
                    <a:pt x="135004" y="88860"/>
                    <a:pt x="135787" y="89643"/>
                    <a:pt x="137352" y="91990"/>
                  </a:cubicBezTo>
                  <a:lnTo>
                    <a:pt x="165518" y="59520"/>
                  </a:lnTo>
                  <a:lnTo>
                    <a:pt x="132266" y="5144"/>
                  </a:lnTo>
                  <a:close/>
                </a:path>
              </a:pathLst>
            </a:custGeom>
            <a:solidFill>
              <a:srgbClr val="000000"/>
            </a:solidFill>
            <a:ln w="3870" cap="flat">
              <a:noFill/>
              <a:prstDash val="solid"/>
              <a:miter/>
            </a:ln>
          </p:spPr>
          <p:txBody>
            <a:bodyPr rtlCol="0" anchor="ctr"/>
            <a:lstStyle/>
            <a:p>
              <a:endParaRPr lang="zh-CN" altLang="en-US"/>
            </a:p>
          </p:txBody>
        </p:sp>
      </p:grpSp>
      <p:sp>
        <p:nvSpPr>
          <p:cNvPr id="29" name="文本框 28">
            <a:extLst>
              <a:ext uri="{FF2B5EF4-FFF2-40B4-BE49-F238E27FC236}">
                <a16:creationId xmlns:a16="http://schemas.microsoft.com/office/drawing/2014/main" id="{C567F88A-0DB4-4BCB-8832-742ADD4A64A7}"/>
              </a:ext>
            </a:extLst>
          </p:cNvPr>
          <p:cNvSpPr txBox="1"/>
          <p:nvPr/>
        </p:nvSpPr>
        <p:spPr>
          <a:xfrm>
            <a:off x="6669277" y="5513294"/>
            <a:ext cx="4761291" cy="457946"/>
          </a:xfrm>
          <a:prstGeom prst="rect">
            <a:avLst/>
          </a:prstGeom>
          <a:noFill/>
        </p:spPr>
        <p:txBody>
          <a:bodyPr wrap="square" lIns="0" tIns="0" rIns="0" bIns="0" rtlCol="0">
            <a:spAutoFit/>
          </a:bodyPr>
          <a:lstStyle/>
          <a:p>
            <a:pPr>
              <a:lnSpc>
                <a:spcPct val="130000"/>
              </a:lnSpc>
            </a:pPr>
            <a:r>
              <a:rPr lang="zh-CN" altLang="en-US" sz="1200" dirty="0">
                <a:solidFill>
                  <a:schemeClr val="tx1">
                    <a:lumMod val="65000"/>
                    <a:lumOff val="35000"/>
                  </a:schemeClr>
                </a:solidFill>
                <a:latin typeface="微软雅黑 Light" panose="020B0502040204020203" pitchFamily="34" charset="-122"/>
                <a:ea typeface="微软雅黑 Light" panose="020B0502040204020203" pitchFamily="34" charset="-122"/>
              </a:rPr>
              <a:t>加强规范化、制度化服务、人性化服务、树立企业品牌，靠优质的服务去吸引客户，靠真情服务去感动客户。</a:t>
            </a:r>
            <a:endParaRPr lang="en-US" altLang="zh-CN" sz="12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30" name="矩形 29">
            <a:extLst>
              <a:ext uri="{FF2B5EF4-FFF2-40B4-BE49-F238E27FC236}">
                <a16:creationId xmlns:a16="http://schemas.microsoft.com/office/drawing/2014/main" id="{FD0DD380-4548-422D-9E72-2B3A6D36A9CD}"/>
              </a:ext>
            </a:extLst>
          </p:cNvPr>
          <p:cNvSpPr/>
          <p:nvPr/>
        </p:nvSpPr>
        <p:spPr>
          <a:xfrm>
            <a:off x="6669277" y="5299197"/>
            <a:ext cx="1256754" cy="215444"/>
          </a:xfrm>
          <a:prstGeom prst="rect">
            <a:avLst/>
          </a:prstGeom>
        </p:spPr>
        <p:txBody>
          <a:bodyPr wrap="none" lIns="0" tIns="0" rIns="0" bIns="0">
            <a:spAutoFit/>
          </a:bodyPr>
          <a:lstStyle/>
          <a:p>
            <a:r>
              <a:rPr lang="zh-CN" altLang="en-US" sz="1400" b="1" dirty="0">
                <a:latin typeface="+mj-ea"/>
                <a:ea typeface="+mj-ea"/>
              </a:rPr>
              <a:t>加强规范化管理</a:t>
            </a:r>
          </a:p>
        </p:txBody>
      </p:sp>
    </p:spTree>
    <p:extLst>
      <p:ext uri="{BB962C8B-B14F-4D97-AF65-F5344CB8AC3E}">
        <p14:creationId xmlns:p14="http://schemas.microsoft.com/office/powerpoint/2010/main" val="3658000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563B16F-0824-4B81-92B5-592514F942A6}"/>
              </a:ext>
            </a:extLst>
          </p:cNvPr>
          <p:cNvPicPr>
            <a:picLocks noChangeAspect="1"/>
          </p:cNvPicPr>
          <p:nvPr/>
        </p:nvPicPr>
        <p:blipFill>
          <a:blip r:embed="rId2">
            <a:extLst>
              <a:ext uri="{28A0092B-C50C-407E-A947-70E740481C1C}">
                <a14:useLocalDpi xmlns:a14="http://schemas.microsoft.com/office/drawing/2010/main" val="0"/>
              </a:ext>
            </a:extLst>
          </a:blip>
          <a:srcRect l="33182" t="13553" r="28510" b="13641"/>
          <a:stretch>
            <a:fillRect/>
          </a:stretch>
        </p:blipFill>
        <p:spPr>
          <a:xfrm>
            <a:off x="695325" y="1526699"/>
            <a:ext cx="3937635" cy="4993057"/>
          </a:xfrm>
          <a:custGeom>
            <a:avLst/>
            <a:gdLst>
              <a:gd name="connsiteX0" fmla="*/ 100685 w 3937635"/>
              <a:gd name="connsiteY0" fmla="*/ 0 h 4993057"/>
              <a:gd name="connsiteX1" fmla="*/ 3836950 w 3937635"/>
              <a:gd name="connsiteY1" fmla="*/ 0 h 4993057"/>
              <a:gd name="connsiteX2" fmla="*/ 3937635 w 3937635"/>
              <a:gd name="connsiteY2" fmla="*/ 100685 h 4993057"/>
              <a:gd name="connsiteX3" fmla="*/ 3937635 w 3937635"/>
              <a:gd name="connsiteY3" fmla="*/ 4892372 h 4993057"/>
              <a:gd name="connsiteX4" fmla="*/ 3836950 w 3937635"/>
              <a:gd name="connsiteY4" fmla="*/ 4993057 h 4993057"/>
              <a:gd name="connsiteX5" fmla="*/ 100685 w 3937635"/>
              <a:gd name="connsiteY5" fmla="*/ 4993057 h 4993057"/>
              <a:gd name="connsiteX6" fmla="*/ 0 w 3937635"/>
              <a:gd name="connsiteY6" fmla="*/ 4892372 h 4993057"/>
              <a:gd name="connsiteX7" fmla="*/ 0 w 3937635"/>
              <a:gd name="connsiteY7" fmla="*/ 100685 h 4993057"/>
              <a:gd name="connsiteX8" fmla="*/ 100685 w 3937635"/>
              <a:gd name="connsiteY8" fmla="*/ 0 h 499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7635" h="4993057">
                <a:moveTo>
                  <a:pt x="100685" y="0"/>
                </a:moveTo>
                <a:lnTo>
                  <a:pt x="3836950" y="0"/>
                </a:lnTo>
                <a:cubicBezTo>
                  <a:pt x="3892557" y="0"/>
                  <a:pt x="3937635" y="45078"/>
                  <a:pt x="3937635" y="100685"/>
                </a:cubicBezTo>
                <a:lnTo>
                  <a:pt x="3937635" y="4892372"/>
                </a:lnTo>
                <a:cubicBezTo>
                  <a:pt x="3937635" y="4947979"/>
                  <a:pt x="3892557" y="4993057"/>
                  <a:pt x="3836950" y="4993057"/>
                </a:cubicBezTo>
                <a:lnTo>
                  <a:pt x="100685" y="4993057"/>
                </a:lnTo>
                <a:cubicBezTo>
                  <a:pt x="45078" y="4993057"/>
                  <a:pt x="0" y="4947979"/>
                  <a:pt x="0" y="4892372"/>
                </a:cubicBezTo>
                <a:lnTo>
                  <a:pt x="0" y="100685"/>
                </a:lnTo>
                <a:cubicBezTo>
                  <a:pt x="0" y="45078"/>
                  <a:pt x="45078" y="0"/>
                  <a:pt x="100685" y="0"/>
                </a:cubicBezTo>
                <a:close/>
              </a:path>
            </a:pathLst>
          </a:custGeom>
          <a:effectLst>
            <a:outerShdw blurRad="101600" dist="76200" algn="ctr" rotWithShape="0">
              <a:prstClr val="black">
                <a:alpha val="20000"/>
              </a:prstClr>
            </a:outerShdw>
          </a:effectLst>
        </p:spPr>
      </p:pic>
      <p:sp>
        <p:nvSpPr>
          <p:cNvPr id="2" name="文本占位符 1">
            <a:extLst>
              <a:ext uri="{FF2B5EF4-FFF2-40B4-BE49-F238E27FC236}">
                <a16:creationId xmlns:a16="http://schemas.microsoft.com/office/drawing/2014/main" id="{60313BF1-B459-484A-99A5-DBDFE71AAB1B}"/>
              </a:ext>
            </a:extLst>
          </p:cNvPr>
          <p:cNvSpPr>
            <a:spLocks noGrp="1"/>
          </p:cNvSpPr>
          <p:nvPr>
            <p:ph type="body" sz="quarter" idx="10"/>
          </p:nvPr>
        </p:nvSpPr>
        <p:spPr/>
        <p:txBody>
          <a:bodyPr>
            <a:normAutofit lnSpcReduction="10000"/>
          </a:bodyPr>
          <a:lstStyle/>
          <a:p>
            <a:r>
              <a:rPr lang="zh-CN" altLang="en-US" dirty="0"/>
              <a:t>未来规划</a:t>
            </a:r>
          </a:p>
        </p:txBody>
      </p:sp>
      <p:sp>
        <p:nvSpPr>
          <p:cNvPr id="3" name="文本占位符 2">
            <a:extLst>
              <a:ext uri="{FF2B5EF4-FFF2-40B4-BE49-F238E27FC236}">
                <a16:creationId xmlns:a16="http://schemas.microsoft.com/office/drawing/2014/main" id="{E96C230D-C3DF-4F1B-ADBF-BD50A89BC58A}"/>
              </a:ext>
            </a:extLst>
          </p:cNvPr>
          <p:cNvSpPr>
            <a:spLocks noGrp="1"/>
          </p:cNvSpPr>
          <p:nvPr>
            <p:ph type="body" sz="quarter" idx="11"/>
          </p:nvPr>
        </p:nvSpPr>
        <p:spPr/>
        <p:txBody>
          <a:bodyPr>
            <a:normAutofit lnSpcReduction="10000"/>
          </a:bodyPr>
          <a:lstStyle/>
          <a:p>
            <a:r>
              <a:rPr lang="en-US" altLang="zh-CN" dirty="0"/>
              <a:t>FUTURE PLAN </a:t>
            </a:r>
          </a:p>
        </p:txBody>
      </p:sp>
      <p:sp>
        <p:nvSpPr>
          <p:cNvPr id="4" name="文本占位符 3">
            <a:extLst>
              <a:ext uri="{FF2B5EF4-FFF2-40B4-BE49-F238E27FC236}">
                <a16:creationId xmlns:a16="http://schemas.microsoft.com/office/drawing/2014/main" id="{9E360BF4-C081-4503-9EBD-B86A09E38238}"/>
              </a:ext>
            </a:extLst>
          </p:cNvPr>
          <p:cNvSpPr>
            <a:spLocks noGrp="1"/>
          </p:cNvSpPr>
          <p:nvPr>
            <p:ph type="body" sz="quarter" idx="12"/>
          </p:nvPr>
        </p:nvSpPr>
        <p:spPr/>
        <p:txBody>
          <a:bodyPr/>
          <a:lstStyle/>
          <a:p>
            <a:r>
              <a:rPr lang="en-US" altLang="zh-CN" dirty="0"/>
              <a:t>05</a:t>
            </a:r>
            <a:endParaRPr lang="zh-CN" altLang="en-US" dirty="0"/>
          </a:p>
        </p:txBody>
      </p:sp>
      <p:sp>
        <p:nvSpPr>
          <p:cNvPr id="7" name="矩形: 圆角 6">
            <a:extLst>
              <a:ext uri="{FF2B5EF4-FFF2-40B4-BE49-F238E27FC236}">
                <a16:creationId xmlns:a16="http://schemas.microsoft.com/office/drawing/2014/main" id="{C6DBA444-A410-4DF5-8788-519D4A465A32}"/>
              </a:ext>
            </a:extLst>
          </p:cNvPr>
          <p:cNvSpPr/>
          <p:nvPr/>
        </p:nvSpPr>
        <p:spPr>
          <a:xfrm>
            <a:off x="4717769" y="1524000"/>
            <a:ext cx="6778906" cy="1905000"/>
          </a:xfrm>
          <a:prstGeom prst="roundRect">
            <a:avLst>
              <a:gd name="adj" fmla="val 4899"/>
            </a:avLst>
          </a:prstGeom>
          <a:solidFill>
            <a:schemeClr val="bg1"/>
          </a:solidFill>
          <a:ln>
            <a:noFill/>
          </a:ln>
          <a:effectLst>
            <a:outerShdw blurRad="101600" dist="50800" algn="l" rotWithShape="0">
              <a:srgbClr val="000814">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8" name="矩形: 圆角 7">
            <a:extLst>
              <a:ext uri="{FF2B5EF4-FFF2-40B4-BE49-F238E27FC236}">
                <a16:creationId xmlns:a16="http://schemas.microsoft.com/office/drawing/2014/main" id="{F07C38A4-2E55-449D-A0E9-D147D13F0566}"/>
              </a:ext>
            </a:extLst>
          </p:cNvPr>
          <p:cNvSpPr/>
          <p:nvPr/>
        </p:nvSpPr>
        <p:spPr>
          <a:xfrm>
            <a:off x="4717769" y="3505200"/>
            <a:ext cx="3349785" cy="2984500"/>
          </a:xfrm>
          <a:prstGeom prst="roundRect">
            <a:avLst>
              <a:gd name="adj" fmla="val 2856"/>
            </a:avLst>
          </a:prstGeom>
          <a:solidFill>
            <a:schemeClr val="bg1"/>
          </a:solidFill>
          <a:ln>
            <a:noFill/>
          </a:ln>
          <a:effectLst>
            <a:outerShdw blurRad="101600" dist="50800" algn="l" rotWithShape="0">
              <a:srgbClr val="000814">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9" name="矩形: 圆角 8">
            <a:extLst>
              <a:ext uri="{FF2B5EF4-FFF2-40B4-BE49-F238E27FC236}">
                <a16:creationId xmlns:a16="http://schemas.microsoft.com/office/drawing/2014/main" id="{AF2AD390-3E83-4E31-8032-332FEAD2F922}"/>
              </a:ext>
            </a:extLst>
          </p:cNvPr>
          <p:cNvSpPr/>
          <p:nvPr/>
        </p:nvSpPr>
        <p:spPr>
          <a:xfrm>
            <a:off x="8152363" y="3505200"/>
            <a:ext cx="3344312" cy="2984500"/>
          </a:xfrm>
          <a:prstGeom prst="roundRect">
            <a:avLst>
              <a:gd name="adj" fmla="val 3367"/>
            </a:avLst>
          </a:prstGeom>
          <a:solidFill>
            <a:schemeClr val="bg1"/>
          </a:solidFill>
          <a:ln>
            <a:noFill/>
          </a:ln>
          <a:effectLst>
            <a:outerShdw blurRad="101600" dist="50800" algn="l" rotWithShape="0">
              <a:srgbClr val="000814">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mj-ea"/>
              <a:cs typeface="+mn-cs"/>
            </a:endParaRPr>
          </a:p>
        </p:txBody>
      </p:sp>
      <p:sp>
        <p:nvSpPr>
          <p:cNvPr id="11" name="文本框 10">
            <a:extLst>
              <a:ext uri="{FF2B5EF4-FFF2-40B4-BE49-F238E27FC236}">
                <a16:creationId xmlns:a16="http://schemas.microsoft.com/office/drawing/2014/main" id="{C8B6FE77-6ACD-4F6A-AC91-9C2BD2E46EAB}"/>
              </a:ext>
            </a:extLst>
          </p:cNvPr>
          <p:cNvSpPr txBox="1"/>
          <p:nvPr/>
        </p:nvSpPr>
        <p:spPr>
          <a:xfrm>
            <a:off x="7028808" y="1867894"/>
            <a:ext cx="1846659" cy="276999"/>
          </a:xfrm>
          <a:prstGeom prst="rect">
            <a:avLst/>
          </a:prstGeom>
          <a:noFill/>
        </p:spPr>
        <p:txBody>
          <a:bodyPr wrap="none" lIns="0" tIns="0" rIns="0" bIns="0" rtlCol="0">
            <a:spAutoFit/>
          </a:bodyPr>
          <a:lstStyle/>
          <a:p>
            <a:r>
              <a:rPr lang="zh-CN" altLang="en-US" b="1" dirty="0">
                <a:solidFill>
                  <a:schemeClr val="tx1">
                    <a:lumMod val="65000"/>
                    <a:lumOff val="35000"/>
                  </a:schemeClr>
                </a:solidFill>
              </a:rPr>
              <a:t>企业未来发展憧憬</a:t>
            </a:r>
          </a:p>
        </p:txBody>
      </p:sp>
      <p:sp>
        <p:nvSpPr>
          <p:cNvPr id="12" name="矩形 11">
            <a:extLst>
              <a:ext uri="{FF2B5EF4-FFF2-40B4-BE49-F238E27FC236}">
                <a16:creationId xmlns:a16="http://schemas.microsoft.com/office/drawing/2014/main" id="{91ECFFB2-6B50-4B70-8F47-13BE19CEA3EA}"/>
              </a:ext>
            </a:extLst>
          </p:cNvPr>
          <p:cNvSpPr/>
          <p:nvPr/>
        </p:nvSpPr>
        <p:spPr>
          <a:xfrm>
            <a:off x="5350461" y="2288580"/>
            <a:ext cx="5529741" cy="817596"/>
          </a:xfrm>
          <a:prstGeom prst="rect">
            <a:avLst/>
          </a:prstGeom>
        </p:spPr>
        <p:txBody>
          <a:bodyPr wrap="square" lIns="0" tIns="0" rIns="0" bIns="0">
            <a:spAutoFit/>
          </a:bodyPr>
          <a:lstStyle/>
          <a:p>
            <a:pPr algn="just">
              <a:lnSpc>
                <a:spcPct val="130000"/>
              </a:lnSpc>
            </a:pPr>
            <a:r>
              <a:rPr lang="zh-CN" altLang="en-US" sz="1400" dirty="0">
                <a:solidFill>
                  <a:schemeClr val="tx1">
                    <a:lumMod val="65000"/>
                    <a:lumOff val="35000"/>
                  </a:schemeClr>
                </a:solidFill>
              </a:rPr>
              <a:t>坚定不移底确保公司“扭亏为盈”战略目标的全面实现，力争提前或者超额实现盈利任务，加快企业发展，在资源占有，对外扩张，生产经营等方面下功夫，争取早日实现公司上市。</a:t>
            </a:r>
          </a:p>
        </p:txBody>
      </p:sp>
      <p:graphicFrame>
        <p:nvGraphicFramePr>
          <p:cNvPr id="15" name="图表 14">
            <a:extLst>
              <a:ext uri="{FF2B5EF4-FFF2-40B4-BE49-F238E27FC236}">
                <a16:creationId xmlns:a16="http://schemas.microsoft.com/office/drawing/2014/main" id="{5DAA636C-4D95-4850-BBB6-DE1CA0BE5DC7}"/>
              </a:ext>
            </a:extLst>
          </p:cNvPr>
          <p:cNvGraphicFramePr/>
          <p:nvPr>
            <p:extLst>
              <p:ext uri="{D42A27DB-BD31-4B8C-83A1-F6EECF244321}">
                <p14:modId xmlns:p14="http://schemas.microsoft.com/office/powerpoint/2010/main" val="1237281271"/>
              </p:ext>
            </p:extLst>
          </p:nvPr>
        </p:nvGraphicFramePr>
        <p:xfrm>
          <a:off x="5031936" y="4009011"/>
          <a:ext cx="2861998" cy="21797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图表 17">
            <a:extLst>
              <a:ext uri="{FF2B5EF4-FFF2-40B4-BE49-F238E27FC236}">
                <a16:creationId xmlns:a16="http://schemas.microsoft.com/office/drawing/2014/main" id="{C65AC363-4CB0-49D7-9C8E-8E9D13C94DD9}"/>
              </a:ext>
            </a:extLst>
          </p:cNvPr>
          <p:cNvGraphicFramePr/>
          <p:nvPr>
            <p:extLst>
              <p:ext uri="{D42A27DB-BD31-4B8C-83A1-F6EECF244321}">
                <p14:modId xmlns:p14="http://schemas.microsoft.com/office/powerpoint/2010/main" val="2350791209"/>
              </p:ext>
            </p:extLst>
          </p:nvPr>
        </p:nvGraphicFramePr>
        <p:xfrm>
          <a:off x="8556263" y="3758582"/>
          <a:ext cx="2358663" cy="2430220"/>
        </p:xfrm>
        <a:graphic>
          <a:graphicData uri="http://schemas.openxmlformats.org/drawingml/2006/chart">
            <c:chart xmlns:c="http://schemas.openxmlformats.org/drawingml/2006/chart" xmlns:r="http://schemas.openxmlformats.org/officeDocument/2006/relationships" r:id="rId4"/>
          </a:graphicData>
        </a:graphic>
      </p:graphicFrame>
      <p:sp>
        <p:nvSpPr>
          <p:cNvPr id="27" name="文本框 26">
            <a:extLst>
              <a:ext uri="{FF2B5EF4-FFF2-40B4-BE49-F238E27FC236}">
                <a16:creationId xmlns:a16="http://schemas.microsoft.com/office/drawing/2014/main" id="{6DBA053D-EC84-4D74-BDF9-8D5D2ECF7520}"/>
              </a:ext>
            </a:extLst>
          </p:cNvPr>
          <p:cNvSpPr txBox="1"/>
          <p:nvPr/>
        </p:nvSpPr>
        <p:spPr>
          <a:xfrm>
            <a:off x="1750264" y="1984441"/>
            <a:ext cx="2154436" cy="369332"/>
          </a:xfrm>
          <a:prstGeom prst="rect">
            <a:avLst/>
          </a:prstGeom>
          <a:noFill/>
        </p:spPr>
        <p:txBody>
          <a:bodyPr wrap="none" lIns="0" tIns="0" rIns="0" bIns="0" rtlCol="0">
            <a:spAutoFit/>
          </a:bodyPr>
          <a:lstStyle/>
          <a:p>
            <a:r>
              <a:rPr lang="zh-CN" altLang="en-US" sz="2400" b="1" dirty="0">
                <a:solidFill>
                  <a:schemeClr val="accent1"/>
                </a:solidFill>
                <a:effectLst>
                  <a:outerShdw blurRad="38100" dist="38100" dir="2700000" algn="tl">
                    <a:srgbClr val="000000">
                      <a:alpha val="43137"/>
                    </a:srgbClr>
                  </a:outerShdw>
                </a:effectLst>
              </a:rPr>
              <a:t>引领行业新发展</a:t>
            </a:r>
          </a:p>
        </p:txBody>
      </p:sp>
      <p:cxnSp>
        <p:nvCxnSpPr>
          <p:cNvPr id="29" name="直接连接符 28">
            <a:extLst>
              <a:ext uri="{FF2B5EF4-FFF2-40B4-BE49-F238E27FC236}">
                <a16:creationId xmlns:a16="http://schemas.microsoft.com/office/drawing/2014/main" id="{44056060-542C-4C9C-B95F-A0D9CF815F84}"/>
              </a:ext>
            </a:extLst>
          </p:cNvPr>
          <p:cNvCxnSpPr/>
          <p:nvPr/>
        </p:nvCxnSpPr>
        <p:spPr>
          <a:xfrm>
            <a:off x="2315738" y="2489886"/>
            <a:ext cx="2191265" cy="0"/>
          </a:xfrm>
          <a:prstGeom prst="line">
            <a:avLst/>
          </a:prstGeom>
          <a:ln w="15875">
            <a:gradFill>
              <a:gsLst>
                <a:gs pos="0">
                  <a:schemeClr val="accent1">
                    <a:alpha val="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grpSp>
        <p:nvGrpSpPr>
          <p:cNvPr id="5" name="图形 15" descr="信用卡">
            <a:extLst>
              <a:ext uri="{FF2B5EF4-FFF2-40B4-BE49-F238E27FC236}">
                <a16:creationId xmlns:a16="http://schemas.microsoft.com/office/drawing/2014/main" id="{55D99B7C-901D-40EC-9BE2-78B71C25DDAE}"/>
              </a:ext>
            </a:extLst>
          </p:cNvPr>
          <p:cNvGrpSpPr/>
          <p:nvPr/>
        </p:nvGrpSpPr>
        <p:grpSpPr>
          <a:xfrm>
            <a:off x="6412419" y="1759179"/>
            <a:ext cx="491301" cy="491301"/>
            <a:chOff x="6412419" y="1759179"/>
            <a:chExt cx="491301" cy="491301"/>
          </a:xfrm>
        </p:grpSpPr>
        <p:sp>
          <p:nvSpPr>
            <p:cNvPr id="6" name="任意多边形: 形状 5">
              <a:extLst>
                <a:ext uri="{FF2B5EF4-FFF2-40B4-BE49-F238E27FC236}">
                  <a16:creationId xmlns:a16="http://schemas.microsoft.com/office/drawing/2014/main" id="{2FEEAC5C-971B-42D3-896F-3A6E7CFD86A8}"/>
                </a:ext>
              </a:extLst>
            </p:cNvPr>
            <p:cNvSpPr/>
            <p:nvPr/>
          </p:nvSpPr>
          <p:spPr>
            <a:xfrm>
              <a:off x="6453360" y="1861533"/>
              <a:ext cx="409417" cy="286592"/>
            </a:xfrm>
            <a:custGeom>
              <a:avLst/>
              <a:gdLst>
                <a:gd name="connsiteX0" fmla="*/ 378711 w 409417"/>
                <a:gd name="connsiteY0" fmla="*/ 112590 h 286592"/>
                <a:gd name="connsiteX1" fmla="*/ 30706 w 409417"/>
                <a:gd name="connsiteY1" fmla="*/ 112590 h 286592"/>
                <a:gd name="connsiteX2" fmla="*/ 30706 w 409417"/>
                <a:gd name="connsiteY2" fmla="*/ 30706 h 286592"/>
                <a:gd name="connsiteX3" fmla="*/ 378711 w 409417"/>
                <a:gd name="connsiteY3" fmla="*/ 30706 h 286592"/>
                <a:gd name="connsiteX4" fmla="*/ 378711 w 409417"/>
                <a:gd name="connsiteY4" fmla="*/ 112590 h 286592"/>
                <a:gd name="connsiteX5" fmla="*/ 378711 w 409417"/>
                <a:gd name="connsiteY5" fmla="*/ 255886 h 286592"/>
                <a:gd name="connsiteX6" fmla="*/ 30706 w 409417"/>
                <a:gd name="connsiteY6" fmla="*/ 255886 h 286592"/>
                <a:gd name="connsiteX7" fmla="*/ 30706 w 409417"/>
                <a:gd name="connsiteY7" fmla="*/ 174002 h 286592"/>
                <a:gd name="connsiteX8" fmla="*/ 378711 w 409417"/>
                <a:gd name="connsiteY8" fmla="*/ 174002 h 286592"/>
                <a:gd name="connsiteX9" fmla="*/ 378711 w 409417"/>
                <a:gd name="connsiteY9" fmla="*/ 255886 h 286592"/>
                <a:gd name="connsiteX10" fmla="*/ 388947 w 409417"/>
                <a:gd name="connsiteY10" fmla="*/ 0 h 286592"/>
                <a:gd name="connsiteX11" fmla="*/ 20471 w 409417"/>
                <a:gd name="connsiteY11" fmla="*/ 0 h 286592"/>
                <a:gd name="connsiteX12" fmla="*/ 0 w 409417"/>
                <a:gd name="connsiteY12" fmla="*/ 20471 h 286592"/>
                <a:gd name="connsiteX13" fmla="*/ 0 w 409417"/>
                <a:gd name="connsiteY13" fmla="*/ 266121 h 286592"/>
                <a:gd name="connsiteX14" fmla="*/ 20471 w 409417"/>
                <a:gd name="connsiteY14" fmla="*/ 286592 h 286592"/>
                <a:gd name="connsiteX15" fmla="*/ 388947 w 409417"/>
                <a:gd name="connsiteY15" fmla="*/ 286592 h 286592"/>
                <a:gd name="connsiteX16" fmla="*/ 409418 w 409417"/>
                <a:gd name="connsiteY16" fmla="*/ 266121 h 286592"/>
                <a:gd name="connsiteX17" fmla="*/ 409418 w 409417"/>
                <a:gd name="connsiteY17" fmla="*/ 20471 h 286592"/>
                <a:gd name="connsiteX18" fmla="*/ 388947 w 409417"/>
                <a:gd name="connsiteY18" fmla="*/ 0 h 28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417" h="286592">
                  <a:moveTo>
                    <a:pt x="378711" y="112590"/>
                  </a:moveTo>
                  <a:lnTo>
                    <a:pt x="30706" y="112590"/>
                  </a:lnTo>
                  <a:lnTo>
                    <a:pt x="30706" y="30706"/>
                  </a:lnTo>
                  <a:lnTo>
                    <a:pt x="378711" y="30706"/>
                  </a:lnTo>
                  <a:lnTo>
                    <a:pt x="378711" y="112590"/>
                  </a:lnTo>
                  <a:close/>
                  <a:moveTo>
                    <a:pt x="378711" y="255886"/>
                  </a:moveTo>
                  <a:lnTo>
                    <a:pt x="30706" y="255886"/>
                  </a:lnTo>
                  <a:lnTo>
                    <a:pt x="30706" y="174002"/>
                  </a:lnTo>
                  <a:lnTo>
                    <a:pt x="378711" y="174002"/>
                  </a:lnTo>
                  <a:lnTo>
                    <a:pt x="378711" y="255886"/>
                  </a:lnTo>
                  <a:close/>
                  <a:moveTo>
                    <a:pt x="388947" y="0"/>
                  </a:moveTo>
                  <a:lnTo>
                    <a:pt x="20471" y="0"/>
                  </a:lnTo>
                  <a:cubicBezTo>
                    <a:pt x="9212" y="0"/>
                    <a:pt x="0" y="9212"/>
                    <a:pt x="0" y="20471"/>
                  </a:cubicBezTo>
                  <a:lnTo>
                    <a:pt x="0" y="266121"/>
                  </a:lnTo>
                  <a:cubicBezTo>
                    <a:pt x="0" y="277380"/>
                    <a:pt x="9212" y="286592"/>
                    <a:pt x="20471" y="286592"/>
                  </a:cubicBezTo>
                  <a:lnTo>
                    <a:pt x="388947" y="286592"/>
                  </a:lnTo>
                  <a:cubicBezTo>
                    <a:pt x="400206" y="286592"/>
                    <a:pt x="409418" y="277380"/>
                    <a:pt x="409418" y="266121"/>
                  </a:cubicBezTo>
                  <a:lnTo>
                    <a:pt x="409418" y="20471"/>
                  </a:lnTo>
                  <a:cubicBezTo>
                    <a:pt x="409418" y="9212"/>
                    <a:pt x="400206" y="0"/>
                    <a:pt x="388947" y="0"/>
                  </a:cubicBezTo>
                  <a:close/>
                </a:path>
              </a:pathLst>
            </a:custGeom>
            <a:solidFill>
              <a:srgbClr val="000000"/>
            </a:solidFill>
            <a:ln w="5060"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8EE08475-1F95-4063-98B0-E7D20BE9DF21}"/>
                </a:ext>
              </a:extLst>
            </p:cNvPr>
            <p:cNvSpPr/>
            <p:nvPr/>
          </p:nvSpPr>
          <p:spPr>
            <a:xfrm>
              <a:off x="6514773" y="2066242"/>
              <a:ext cx="81883" cy="20470"/>
            </a:xfrm>
            <a:custGeom>
              <a:avLst/>
              <a:gdLst>
                <a:gd name="connsiteX0" fmla="*/ 0 w 81883"/>
                <a:gd name="connsiteY0" fmla="*/ 0 h 20470"/>
                <a:gd name="connsiteX1" fmla="*/ 81884 w 81883"/>
                <a:gd name="connsiteY1" fmla="*/ 0 h 20470"/>
                <a:gd name="connsiteX2" fmla="*/ 81884 w 81883"/>
                <a:gd name="connsiteY2" fmla="*/ 20471 h 20470"/>
                <a:gd name="connsiteX3" fmla="*/ 0 w 81883"/>
                <a:gd name="connsiteY3" fmla="*/ 20471 h 20470"/>
              </a:gdLst>
              <a:ahLst/>
              <a:cxnLst>
                <a:cxn ang="0">
                  <a:pos x="connsiteX0" y="connsiteY0"/>
                </a:cxn>
                <a:cxn ang="0">
                  <a:pos x="connsiteX1" y="connsiteY1"/>
                </a:cxn>
                <a:cxn ang="0">
                  <a:pos x="connsiteX2" y="connsiteY2"/>
                </a:cxn>
                <a:cxn ang="0">
                  <a:pos x="connsiteX3" y="connsiteY3"/>
                </a:cxn>
              </a:cxnLst>
              <a:rect l="l" t="t" r="r" b="b"/>
              <a:pathLst>
                <a:path w="81883" h="20470">
                  <a:moveTo>
                    <a:pt x="0" y="0"/>
                  </a:moveTo>
                  <a:lnTo>
                    <a:pt x="81884" y="0"/>
                  </a:lnTo>
                  <a:lnTo>
                    <a:pt x="81884" y="20471"/>
                  </a:lnTo>
                  <a:lnTo>
                    <a:pt x="0" y="20471"/>
                  </a:lnTo>
                  <a:close/>
                </a:path>
              </a:pathLst>
            </a:custGeom>
            <a:solidFill>
              <a:srgbClr val="000000"/>
            </a:solidFill>
            <a:ln w="506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031A3631-8EE7-46B4-85E0-1505183D12EA}"/>
                </a:ext>
              </a:extLst>
            </p:cNvPr>
            <p:cNvSpPr/>
            <p:nvPr/>
          </p:nvSpPr>
          <p:spPr>
            <a:xfrm>
              <a:off x="6617127" y="2066242"/>
              <a:ext cx="40941" cy="20470"/>
            </a:xfrm>
            <a:custGeom>
              <a:avLst/>
              <a:gdLst>
                <a:gd name="connsiteX0" fmla="*/ 0 w 40941"/>
                <a:gd name="connsiteY0" fmla="*/ 0 h 20470"/>
                <a:gd name="connsiteX1" fmla="*/ 40942 w 40941"/>
                <a:gd name="connsiteY1" fmla="*/ 0 h 20470"/>
                <a:gd name="connsiteX2" fmla="*/ 40942 w 40941"/>
                <a:gd name="connsiteY2" fmla="*/ 20471 h 20470"/>
                <a:gd name="connsiteX3" fmla="*/ 0 w 40941"/>
                <a:gd name="connsiteY3" fmla="*/ 20471 h 20470"/>
              </a:gdLst>
              <a:ahLst/>
              <a:cxnLst>
                <a:cxn ang="0">
                  <a:pos x="connsiteX0" y="connsiteY0"/>
                </a:cxn>
                <a:cxn ang="0">
                  <a:pos x="connsiteX1" y="connsiteY1"/>
                </a:cxn>
                <a:cxn ang="0">
                  <a:pos x="connsiteX2" y="connsiteY2"/>
                </a:cxn>
                <a:cxn ang="0">
                  <a:pos x="connsiteX3" y="connsiteY3"/>
                </a:cxn>
              </a:cxnLst>
              <a:rect l="l" t="t" r="r" b="b"/>
              <a:pathLst>
                <a:path w="40941" h="20470">
                  <a:moveTo>
                    <a:pt x="0" y="0"/>
                  </a:moveTo>
                  <a:lnTo>
                    <a:pt x="40942" y="0"/>
                  </a:lnTo>
                  <a:lnTo>
                    <a:pt x="40942" y="20471"/>
                  </a:lnTo>
                  <a:lnTo>
                    <a:pt x="0" y="20471"/>
                  </a:lnTo>
                  <a:close/>
                </a:path>
              </a:pathLst>
            </a:custGeom>
            <a:solidFill>
              <a:srgbClr val="000000"/>
            </a:solidFill>
            <a:ln w="506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4279761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03E6438-B7E8-48CE-B754-6E3BD5FEECF1}"/>
              </a:ext>
            </a:extLst>
          </p:cNvPr>
          <p:cNvSpPr>
            <a:spLocks noGrp="1"/>
          </p:cNvSpPr>
          <p:nvPr>
            <p:ph type="body" sz="quarter" idx="10"/>
          </p:nvPr>
        </p:nvSpPr>
        <p:spPr/>
        <p:txBody>
          <a:bodyPr>
            <a:normAutofit lnSpcReduction="10000"/>
          </a:bodyPr>
          <a:lstStyle/>
          <a:p>
            <a:r>
              <a:rPr lang="zh-CN" altLang="en-US" dirty="0"/>
              <a:t>合作伙伴</a:t>
            </a:r>
          </a:p>
        </p:txBody>
      </p:sp>
      <p:sp>
        <p:nvSpPr>
          <p:cNvPr id="4" name="文本占位符 3">
            <a:extLst>
              <a:ext uri="{FF2B5EF4-FFF2-40B4-BE49-F238E27FC236}">
                <a16:creationId xmlns:a16="http://schemas.microsoft.com/office/drawing/2014/main" id="{38FC3FDE-6486-4503-84F3-BD6D1355759A}"/>
              </a:ext>
            </a:extLst>
          </p:cNvPr>
          <p:cNvSpPr>
            <a:spLocks noGrp="1"/>
          </p:cNvSpPr>
          <p:nvPr>
            <p:ph type="body" sz="quarter" idx="11"/>
          </p:nvPr>
        </p:nvSpPr>
        <p:spPr/>
        <p:txBody>
          <a:bodyPr>
            <a:normAutofit lnSpcReduction="10000"/>
          </a:bodyPr>
          <a:lstStyle/>
          <a:p>
            <a:r>
              <a:rPr lang="en-US" altLang="zh-CN"/>
              <a:t>COOPERATIVE PARTNER</a:t>
            </a:r>
            <a:endParaRPr lang="en-US" altLang="zh-CN" dirty="0"/>
          </a:p>
        </p:txBody>
      </p:sp>
      <p:sp>
        <p:nvSpPr>
          <p:cNvPr id="5" name="文本占位符 4">
            <a:extLst>
              <a:ext uri="{FF2B5EF4-FFF2-40B4-BE49-F238E27FC236}">
                <a16:creationId xmlns:a16="http://schemas.microsoft.com/office/drawing/2014/main" id="{3681966C-9229-4DE9-93A9-E91F460FCA63}"/>
              </a:ext>
            </a:extLst>
          </p:cNvPr>
          <p:cNvSpPr>
            <a:spLocks noGrp="1"/>
          </p:cNvSpPr>
          <p:nvPr>
            <p:ph type="body" sz="quarter" idx="12"/>
          </p:nvPr>
        </p:nvSpPr>
        <p:spPr/>
        <p:txBody>
          <a:bodyPr/>
          <a:lstStyle/>
          <a:p>
            <a:r>
              <a:rPr lang="en-US" altLang="zh-CN" dirty="0"/>
              <a:t>05</a:t>
            </a:r>
            <a:endParaRPr lang="zh-CN" altLang="en-US" dirty="0"/>
          </a:p>
        </p:txBody>
      </p:sp>
      <p:pic>
        <p:nvPicPr>
          <p:cNvPr id="10" name="图片 9" descr="水中的倒影&#10;&#10;描述已自动生成">
            <a:extLst>
              <a:ext uri="{FF2B5EF4-FFF2-40B4-BE49-F238E27FC236}">
                <a16:creationId xmlns:a16="http://schemas.microsoft.com/office/drawing/2014/main" id="{C3181BFB-9A5D-4C97-9C6A-DFC16FFA3068}"/>
              </a:ext>
            </a:extLst>
          </p:cNvPr>
          <p:cNvPicPr>
            <a:picLocks noChangeAspect="1"/>
          </p:cNvPicPr>
          <p:nvPr/>
        </p:nvPicPr>
        <p:blipFill>
          <a:blip r:embed="rId2">
            <a:extLst>
              <a:ext uri="{28A0092B-C50C-407E-A947-70E740481C1C}">
                <a14:useLocalDpi xmlns:a14="http://schemas.microsoft.com/office/drawing/2010/main" val="0"/>
              </a:ext>
            </a:extLst>
          </a:blip>
          <a:srcRect l="1653" t="1120" r="23347" b="2179"/>
          <a:stretch>
            <a:fillRect/>
          </a:stretch>
        </p:blipFill>
        <p:spPr>
          <a:xfrm>
            <a:off x="695325" y="1354238"/>
            <a:ext cx="10801350" cy="5135462"/>
          </a:xfrm>
          <a:custGeom>
            <a:avLst/>
            <a:gdLst>
              <a:gd name="connsiteX0" fmla="*/ 149853 w 10801350"/>
              <a:gd name="connsiteY0" fmla="*/ 0 h 5135462"/>
              <a:gd name="connsiteX1" fmla="*/ 10651497 w 10801350"/>
              <a:gd name="connsiteY1" fmla="*/ 0 h 5135462"/>
              <a:gd name="connsiteX2" fmla="*/ 10801350 w 10801350"/>
              <a:gd name="connsiteY2" fmla="*/ 149853 h 5135462"/>
              <a:gd name="connsiteX3" fmla="*/ 10801350 w 10801350"/>
              <a:gd name="connsiteY3" fmla="*/ 4985609 h 5135462"/>
              <a:gd name="connsiteX4" fmla="*/ 10651497 w 10801350"/>
              <a:gd name="connsiteY4" fmla="*/ 5135462 h 5135462"/>
              <a:gd name="connsiteX5" fmla="*/ 149853 w 10801350"/>
              <a:gd name="connsiteY5" fmla="*/ 5135462 h 5135462"/>
              <a:gd name="connsiteX6" fmla="*/ 0 w 10801350"/>
              <a:gd name="connsiteY6" fmla="*/ 4985609 h 5135462"/>
              <a:gd name="connsiteX7" fmla="*/ 0 w 10801350"/>
              <a:gd name="connsiteY7" fmla="*/ 149853 h 5135462"/>
              <a:gd name="connsiteX8" fmla="*/ 149853 w 10801350"/>
              <a:gd name="connsiteY8" fmla="*/ 0 h 5135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1350" h="5135462">
                <a:moveTo>
                  <a:pt x="149853" y="0"/>
                </a:moveTo>
                <a:lnTo>
                  <a:pt x="10651497" y="0"/>
                </a:lnTo>
                <a:cubicBezTo>
                  <a:pt x="10734259" y="0"/>
                  <a:pt x="10801350" y="67091"/>
                  <a:pt x="10801350" y="149853"/>
                </a:cubicBezTo>
                <a:lnTo>
                  <a:pt x="10801350" y="4985609"/>
                </a:lnTo>
                <a:cubicBezTo>
                  <a:pt x="10801350" y="5068371"/>
                  <a:pt x="10734259" y="5135462"/>
                  <a:pt x="10651497" y="5135462"/>
                </a:cubicBezTo>
                <a:lnTo>
                  <a:pt x="149853" y="5135462"/>
                </a:lnTo>
                <a:cubicBezTo>
                  <a:pt x="67091" y="5135462"/>
                  <a:pt x="0" y="5068371"/>
                  <a:pt x="0" y="4985609"/>
                </a:cubicBezTo>
                <a:lnTo>
                  <a:pt x="0" y="149853"/>
                </a:lnTo>
                <a:cubicBezTo>
                  <a:pt x="0" y="67091"/>
                  <a:pt x="67091" y="0"/>
                  <a:pt x="149853" y="0"/>
                </a:cubicBezTo>
                <a:close/>
              </a:path>
            </a:pathLst>
          </a:custGeom>
        </p:spPr>
      </p:pic>
      <p:sp>
        <p:nvSpPr>
          <p:cNvPr id="7" name="矩形: 圆角 6">
            <a:extLst>
              <a:ext uri="{FF2B5EF4-FFF2-40B4-BE49-F238E27FC236}">
                <a16:creationId xmlns:a16="http://schemas.microsoft.com/office/drawing/2014/main" id="{82C5E01B-839C-4579-91E0-1D41E0D54BA8}"/>
              </a:ext>
            </a:extLst>
          </p:cNvPr>
          <p:cNvSpPr/>
          <p:nvPr/>
        </p:nvSpPr>
        <p:spPr>
          <a:xfrm>
            <a:off x="695325" y="1354238"/>
            <a:ext cx="10801350" cy="5135462"/>
          </a:xfrm>
          <a:prstGeom prst="roundRect">
            <a:avLst>
              <a:gd name="adj" fmla="val 2918"/>
            </a:avLst>
          </a:prstGeom>
          <a:gradFill>
            <a:gsLst>
              <a:gs pos="0">
                <a:srgbClr val="000814">
                  <a:alpha val="82000"/>
                </a:srgbClr>
              </a:gs>
              <a:gs pos="100000">
                <a:srgbClr val="000814">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椭圆 118">
            <a:extLst>
              <a:ext uri="{FF2B5EF4-FFF2-40B4-BE49-F238E27FC236}">
                <a16:creationId xmlns:a16="http://schemas.microsoft.com/office/drawing/2014/main" id="{DBE318AE-F992-4081-8A8D-E9AE779862F3}"/>
              </a:ext>
            </a:extLst>
          </p:cNvPr>
          <p:cNvSpPr/>
          <p:nvPr/>
        </p:nvSpPr>
        <p:spPr>
          <a:xfrm>
            <a:off x="1905000" y="2396908"/>
            <a:ext cx="8382000" cy="3050122"/>
          </a:xfrm>
          <a:prstGeom prst="ellipse">
            <a:avLst/>
          </a:prstGeom>
          <a:gradFill flip="none" rotWithShape="1">
            <a:gsLst>
              <a:gs pos="0">
                <a:schemeClr val="accent2">
                  <a:lumMod val="0"/>
                  <a:lumOff val="100000"/>
                  <a:alpha val="0"/>
                </a:schemeClr>
              </a:gs>
              <a:gs pos="100000">
                <a:srgbClr val="FFC300">
                  <a:alpha val="15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圆角 120">
            <a:extLst>
              <a:ext uri="{FF2B5EF4-FFF2-40B4-BE49-F238E27FC236}">
                <a16:creationId xmlns:a16="http://schemas.microsoft.com/office/drawing/2014/main" id="{B24AFEFA-ACD3-442C-BA78-E6067248F030}"/>
              </a:ext>
            </a:extLst>
          </p:cNvPr>
          <p:cNvSpPr/>
          <p:nvPr/>
        </p:nvSpPr>
        <p:spPr>
          <a:xfrm>
            <a:off x="9376601" y="3548589"/>
            <a:ext cx="1820797" cy="746760"/>
          </a:xfrm>
          <a:prstGeom prst="roundRect">
            <a:avLst>
              <a:gd name="adj" fmla="val 1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圆角 119">
            <a:extLst>
              <a:ext uri="{FF2B5EF4-FFF2-40B4-BE49-F238E27FC236}">
                <a16:creationId xmlns:a16="http://schemas.microsoft.com/office/drawing/2014/main" id="{835E0DAE-DCA9-4172-B2B4-2B7C72D9117C}"/>
              </a:ext>
            </a:extLst>
          </p:cNvPr>
          <p:cNvSpPr/>
          <p:nvPr/>
        </p:nvSpPr>
        <p:spPr>
          <a:xfrm>
            <a:off x="998668" y="3548589"/>
            <a:ext cx="1820797" cy="746760"/>
          </a:xfrm>
          <a:prstGeom prst="roundRect">
            <a:avLst>
              <a:gd name="adj" fmla="val 1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圆角 121">
            <a:extLst>
              <a:ext uri="{FF2B5EF4-FFF2-40B4-BE49-F238E27FC236}">
                <a16:creationId xmlns:a16="http://schemas.microsoft.com/office/drawing/2014/main" id="{56C574EB-388B-4C5C-803E-CBAE76AC4461}"/>
              </a:ext>
            </a:extLst>
          </p:cNvPr>
          <p:cNvSpPr/>
          <p:nvPr/>
        </p:nvSpPr>
        <p:spPr>
          <a:xfrm>
            <a:off x="8011004" y="2316229"/>
            <a:ext cx="1820797" cy="746760"/>
          </a:xfrm>
          <a:prstGeom prst="roundRect">
            <a:avLst>
              <a:gd name="adj" fmla="val 1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圆角 127">
            <a:extLst>
              <a:ext uri="{FF2B5EF4-FFF2-40B4-BE49-F238E27FC236}">
                <a16:creationId xmlns:a16="http://schemas.microsoft.com/office/drawing/2014/main" id="{603082E6-3ED7-4839-9A86-3015092B78F0}"/>
              </a:ext>
            </a:extLst>
          </p:cNvPr>
          <p:cNvSpPr/>
          <p:nvPr/>
        </p:nvSpPr>
        <p:spPr>
          <a:xfrm>
            <a:off x="2446758" y="4702763"/>
            <a:ext cx="1820797" cy="746760"/>
          </a:xfrm>
          <a:prstGeom prst="roundRect">
            <a:avLst>
              <a:gd name="adj" fmla="val 1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圆角 125">
            <a:extLst>
              <a:ext uri="{FF2B5EF4-FFF2-40B4-BE49-F238E27FC236}">
                <a16:creationId xmlns:a16="http://schemas.microsoft.com/office/drawing/2014/main" id="{3CE422AA-7CC1-410F-BBCC-1292CBE040EB}"/>
              </a:ext>
            </a:extLst>
          </p:cNvPr>
          <p:cNvSpPr/>
          <p:nvPr/>
        </p:nvSpPr>
        <p:spPr>
          <a:xfrm>
            <a:off x="8011004" y="4726245"/>
            <a:ext cx="1820797" cy="746760"/>
          </a:xfrm>
          <a:prstGeom prst="roundRect">
            <a:avLst>
              <a:gd name="adj" fmla="val 1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圆角 126">
            <a:extLst>
              <a:ext uri="{FF2B5EF4-FFF2-40B4-BE49-F238E27FC236}">
                <a16:creationId xmlns:a16="http://schemas.microsoft.com/office/drawing/2014/main" id="{2FEF8851-3DCF-47D7-BC0E-1DFE07584C33}"/>
              </a:ext>
            </a:extLst>
          </p:cNvPr>
          <p:cNvSpPr/>
          <p:nvPr/>
        </p:nvSpPr>
        <p:spPr>
          <a:xfrm>
            <a:off x="5185602" y="5130382"/>
            <a:ext cx="1820797" cy="746760"/>
          </a:xfrm>
          <a:prstGeom prst="roundRect">
            <a:avLst>
              <a:gd name="adj" fmla="val 1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圆角 122">
            <a:extLst>
              <a:ext uri="{FF2B5EF4-FFF2-40B4-BE49-F238E27FC236}">
                <a16:creationId xmlns:a16="http://schemas.microsoft.com/office/drawing/2014/main" id="{ED2517B0-238D-43C3-BDE8-EC98F9D6E463}"/>
              </a:ext>
            </a:extLst>
          </p:cNvPr>
          <p:cNvSpPr/>
          <p:nvPr/>
        </p:nvSpPr>
        <p:spPr>
          <a:xfrm>
            <a:off x="5185602" y="1882489"/>
            <a:ext cx="1820797" cy="746760"/>
          </a:xfrm>
          <a:prstGeom prst="roundRect">
            <a:avLst>
              <a:gd name="adj" fmla="val 1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圆角 123">
            <a:extLst>
              <a:ext uri="{FF2B5EF4-FFF2-40B4-BE49-F238E27FC236}">
                <a16:creationId xmlns:a16="http://schemas.microsoft.com/office/drawing/2014/main" id="{1C270006-A281-4032-9FD9-42599B6F1706}"/>
              </a:ext>
            </a:extLst>
          </p:cNvPr>
          <p:cNvSpPr/>
          <p:nvPr/>
        </p:nvSpPr>
        <p:spPr>
          <a:xfrm>
            <a:off x="2446758" y="2292747"/>
            <a:ext cx="1820797" cy="746760"/>
          </a:xfrm>
          <a:prstGeom prst="roundRect">
            <a:avLst>
              <a:gd name="adj" fmla="val 1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29BA060B-CAF6-4F9A-8B43-DEB309B65403}"/>
              </a:ext>
            </a:extLst>
          </p:cNvPr>
          <p:cNvSpPr/>
          <p:nvPr/>
        </p:nvSpPr>
        <p:spPr>
          <a:xfrm>
            <a:off x="4611611" y="3923065"/>
            <a:ext cx="3147785" cy="400110"/>
          </a:xfrm>
          <a:prstGeom prst="rect">
            <a:avLst/>
          </a:prstGeom>
        </p:spPr>
        <p:txBody>
          <a:bodyPr wrap="none">
            <a:spAutoFit/>
          </a:bodyPr>
          <a:lstStyle/>
          <a:p>
            <a:r>
              <a:rPr lang="en-US" altLang="zh-CN" sz="2000" dirty="0">
                <a:solidFill>
                  <a:schemeClr val="accent1"/>
                </a:solidFill>
                <a:latin typeface="+mn-ea"/>
              </a:rPr>
              <a:t>COOPERATIVE </a:t>
            </a:r>
            <a:r>
              <a:rPr lang="en-US" altLang="zh-CN" sz="2000" dirty="0">
                <a:solidFill>
                  <a:schemeClr val="bg1"/>
                </a:solidFill>
                <a:latin typeface="+mn-ea"/>
              </a:rPr>
              <a:t>PARTNER</a:t>
            </a:r>
            <a:endParaRPr lang="zh-CN" altLang="en-US" sz="2000" dirty="0">
              <a:solidFill>
                <a:schemeClr val="bg1"/>
              </a:solidFill>
              <a:latin typeface="+mn-ea"/>
            </a:endParaRPr>
          </a:p>
        </p:txBody>
      </p:sp>
      <p:sp>
        <p:nvSpPr>
          <p:cNvPr id="129" name="文本框 128">
            <a:extLst>
              <a:ext uri="{FF2B5EF4-FFF2-40B4-BE49-F238E27FC236}">
                <a16:creationId xmlns:a16="http://schemas.microsoft.com/office/drawing/2014/main" id="{4B00E41A-5255-4EE8-BE6A-84779ECDDC8D}"/>
              </a:ext>
            </a:extLst>
          </p:cNvPr>
          <p:cNvSpPr txBox="1"/>
          <p:nvPr/>
        </p:nvSpPr>
        <p:spPr>
          <a:xfrm>
            <a:off x="5549065" y="3265444"/>
            <a:ext cx="2031325" cy="646331"/>
          </a:xfrm>
          <a:prstGeom prst="rect">
            <a:avLst/>
          </a:prstGeom>
          <a:noFill/>
        </p:spPr>
        <p:txBody>
          <a:bodyPr wrap="none" rtlCol="0">
            <a:spAutoFit/>
          </a:bodyPr>
          <a:lstStyle/>
          <a:p>
            <a:r>
              <a:rPr lang="zh-CN" altLang="en-US" sz="3600" b="1" dirty="0">
                <a:solidFill>
                  <a:schemeClr val="bg1"/>
                </a:solidFill>
                <a:effectLst>
                  <a:outerShdw blurRad="38100" dist="38100" dir="2700000" algn="tl">
                    <a:srgbClr val="000000">
                      <a:alpha val="43137"/>
                    </a:srgbClr>
                  </a:outerShdw>
                </a:effectLst>
              </a:rPr>
              <a:t>合作伙伴</a:t>
            </a:r>
          </a:p>
        </p:txBody>
      </p:sp>
      <p:grpSp>
        <p:nvGrpSpPr>
          <p:cNvPr id="3" name="组合 2">
            <a:extLst>
              <a:ext uri="{FF2B5EF4-FFF2-40B4-BE49-F238E27FC236}">
                <a16:creationId xmlns:a16="http://schemas.microsoft.com/office/drawing/2014/main" id="{004AD0C5-2AED-C3ED-06C5-687968806914}"/>
              </a:ext>
            </a:extLst>
          </p:cNvPr>
          <p:cNvGrpSpPr/>
          <p:nvPr/>
        </p:nvGrpSpPr>
        <p:grpSpPr>
          <a:xfrm>
            <a:off x="4655425" y="3340006"/>
            <a:ext cx="826770" cy="495484"/>
            <a:chOff x="4655425" y="3340006"/>
            <a:chExt cx="826770" cy="495484"/>
          </a:xfrm>
        </p:grpSpPr>
        <p:sp>
          <p:nvSpPr>
            <p:cNvPr id="20" name="任意多边形: 形状 19">
              <a:extLst>
                <a:ext uri="{FF2B5EF4-FFF2-40B4-BE49-F238E27FC236}">
                  <a16:creationId xmlns:a16="http://schemas.microsoft.com/office/drawing/2014/main" id="{0093163E-8C04-41D7-81C2-DC23DEB4415A}"/>
                </a:ext>
              </a:extLst>
            </p:cNvPr>
            <p:cNvSpPr/>
            <p:nvPr/>
          </p:nvSpPr>
          <p:spPr>
            <a:xfrm>
              <a:off x="5018632" y="3740360"/>
              <a:ext cx="74640" cy="80658"/>
            </a:xfrm>
            <a:custGeom>
              <a:avLst/>
              <a:gdLst>
                <a:gd name="connsiteX0" fmla="*/ 20651 w 74640"/>
                <a:gd name="connsiteY0" fmla="*/ 80659 h 80658"/>
                <a:gd name="connsiteX1" fmla="*/ 6364 w 74640"/>
                <a:gd name="connsiteY1" fmla="*/ 75896 h 80658"/>
                <a:gd name="connsiteX2" fmla="*/ 4459 w 74640"/>
                <a:gd name="connsiteY2" fmla="*/ 49226 h 80658"/>
                <a:gd name="connsiteX3" fmla="*/ 41606 w 74640"/>
                <a:gd name="connsiteY3" fmla="*/ 6364 h 80658"/>
                <a:gd name="connsiteX4" fmla="*/ 68276 w 74640"/>
                <a:gd name="connsiteY4" fmla="*/ 4459 h 80658"/>
                <a:gd name="connsiteX5" fmla="*/ 70181 w 74640"/>
                <a:gd name="connsiteY5" fmla="*/ 31129 h 80658"/>
                <a:gd name="connsiteX6" fmla="*/ 33034 w 74640"/>
                <a:gd name="connsiteY6" fmla="*/ 73991 h 80658"/>
                <a:gd name="connsiteX7" fmla="*/ 20651 w 74640"/>
                <a:gd name="connsiteY7" fmla="*/ 80659 h 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40" h="80658">
                  <a:moveTo>
                    <a:pt x="20651" y="80659"/>
                  </a:moveTo>
                  <a:cubicBezTo>
                    <a:pt x="15889" y="80659"/>
                    <a:pt x="10174" y="79706"/>
                    <a:pt x="6364" y="75896"/>
                  </a:cubicBezTo>
                  <a:cubicBezTo>
                    <a:pt x="-1256" y="69229"/>
                    <a:pt x="-2209" y="56846"/>
                    <a:pt x="4459" y="49226"/>
                  </a:cubicBezTo>
                  <a:lnTo>
                    <a:pt x="41606" y="6364"/>
                  </a:lnTo>
                  <a:cubicBezTo>
                    <a:pt x="48274" y="-1256"/>
                    <a:pt x="60656" y="-2209"/>
                    <a:pt x="68276" y="4459"/>
                  </a:cubicBezTo>
                  <a:cubicBezTo>
                    <a:pt x="75896" y="11126"/>
                    <a:pt x="76849" y="23509"/>
                    <a:pt x="70181" y="31129"/>
                  </a:cubicBezTo>
                  <a:lnTo>
                    <a:pt x="33034" y="73991"/>
                  </a:lnTo>
                  <a:cubicBezTo>
                    <a:pt x="30176" y="77801"/>
                    <a:pt x="25414" y="79706"/>
                    <a:pt x="20651" y="80659"/>
                  </a:cubicBezTo>
                  <a:close/>
                </a:path>
              </a:pathLst>
            </a:custGeom>
            <a:solidFill>
              <a:schemeClr val="bg1"/>
            </a:solidFill>
            <a:ln w="9525"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8CD02676-332F-4FC8-9F0A-14C94CD94A7B}"/>
                </a:ext>
              </a:extLst>
            </p:cNvPr>
            <p:cNvSpPr/>
            <p:nvPr/>
          </p:nvSpPr>
          <p:spPr>
            <a:xfrm>
              <a:off x="4955302" y="3701795"/>
              <a:ext cx="90810" cy="97554"/>
            </a:xfrm>
            <a:custGeom>
              <a:avLst/>
              <a:gdLst>
                <a:gd name="connsiteX0" fmla="*/ 25879 w 90810"/>
                <a:gd name="connsiteY0" fmla="*/ 97316 h 97554"/>
                <a:gd name="connsiteX1" fmla="*/ 7781 w 90810"/>
                <a:gd name="connsiteY1" fmla="*/ 91601 h 97554"/>
                <a:gd name="connsiteX2" fmla="*/ 5876 w 90810"/>
                <a:gd name="connsiteY2" fmla="*/ 58264 h 97554"/>
                <a:gd name="connsiteX3" fmla="*/ 49691 w 90810"/>
                <a:gd name="connsiteY3" fmla="*/ 7781 h 97554"/>
                <a:gd name="connsiteX4" fmla="*/ 83029 w 90810"/>
                <a:gd name="connsiteY4" fmla="*/ 5876 h 97554"/>
                <a:gd name="connsiteX5" fmla="*/ 84934 w 90810"/>
                <a:gd name="connsiteY5" fmla="*/ 39214 h 97554"/>
                <a:gd name="connsiteX6" fmla="*/ 41119 w 90810"/>
                <a:gd name="connsiteY6" fmla="*/ 89696 h 97554"/>
                <a:gd name="connsiteX7" fmla="*/ 25879 w 90810"/>
                <a:gd name="connsiteY7" fmla="*/ 97316 h 9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10" h="97554">
                  <a:moveTo>
                    <a:pt x="25879" y="97316"/>
                  </a:moveTo>
                  <a:cubicBezTo>
                    <a:pt x="19211" y="98269"/>
                    <a:pt x="13496" y="96364"/>
                    <a:pt x="7781" y="91601"/>
                  </a:cubicBezTo>
                  <a:cubicBezTo>
                    <a:pt x="-1744" y="83029"/>
                    <a:pt x="-2696" y="67789"/>
                    <a:pt x="5876" y="58264"/>
                  </a:cubicBezTo>
                  <a:lnTo>
                    <a:pt x="49691" y="7781"/>
                  </a:lnTo>
                  <a:cubicBezTo>
                    <a:pt x="58264" y="-1744"/>
                    <a:pt x="73504" y="-2696"/>
                    <a:pt x="83029" y="5876"/>
                  </a:cubicBezTo>
                  <a:cubicBezTo>
                    <a:pt x="92554" y="14449"/>
                    <a:pt x="93506" y="29689"/>
                    <a:pt x="84934" y="39214"/>
                  </a:cubicBezTo>
                  <a:lnTo>
                    <a:pt x="41119" y="89696"/>
                  </a:lnTo>
                  <a:cubicBezTo>
                    <a:pt x="37309" y="94459"/>
                    <a:pt x="31594" y="97316"/>
                    <a:pt x="25879" y="97316"/>
                  </a:cubicBezTo>
                  <a:close/>
                </a:path>
              </a:pathLst>
            </a:custGeom>
            <a:solidFill>
              <a:schemeClr val="bg1"/>
            </a:solidFill>
            <a:ln w="9525"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4A7F2FDC-A5F0-4EE2-934D-53244CFFA9D3}"/>
                </a:ext>
              </a:extLst>
            </p:cNvPr>
            <p:cNvSpPr/>
            <p:nvPr/>
          </p:nvSpPr>
          <p:spPr>
            <a:xfrm>
              <a:off x="4890477" y="3656973"/>
              <a:ext cx="100443" cy="107078"/>
            </a:xfrm>
            <a:custGeom>
              <a:avLst/>
              <a:gdLst>
                <a:gd name="connsiteX0" fmla="*/ 30696 w 100443"/>
                <a:gd name="connsiteY0" fmla="*/ 106896 h 107078"/>
                <a:gd name="connsiteX1" fmla="*/ 9741 w 100443"/>
                <a:gd name="connsiteY1" fmla="*/ 100228 h 107078"/>
                <a:gd name="connsiteX2" fmla="*/ 6883 w 100443"/>
                <a:gd name="connsiteY2" fmla="*/ 60223 h 107078"/>
                <a:gd name="connsiteX3" fmla="*/ 50698 w 100443"/>
                <a:gd name="connsiteY3" fmla="*/ 9741 h 107078"/>
                <a:gd name="connsiteX4" fmla="*/ 90703 w 100443"/>
                <a:gd name="connsiteY4" fmla="*/ 6883 h 107078"/>
                <a:gd name="connsiteX5" fmla="*/ 93561 w 100443"/>
                <a:gd name="connsiteY5" fmla="*/ 46888 h 107078"/>
                <a:gd name="connsiteX6" fmla="*/ 49746 w 100443"/>
                <a:gd name="connsiteY6" fmla="*/ 97371 h 107078"/>
                <a:gd name="connsiteX7" fmla="*/ 30696 w 100443"/>
                <a:gd name="connsiteY7" fmla="*/ 106896 h 10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43" h="107078">
                  <a:moveTo>
                    <a:pt x="30696" y="106896"/>
                  </a:moveTo>
                  <a:cubicBezTo>
                    <a:pt x="23076" y="107848"/>
                    <a:pt x="15456" y="104991"/>
                    <a:pt x="9741" y="100228"/>
                  </a:cubicBezTo>
                  <a:cubicBezTo>
                    <a:pt x="-1689" y="89751"/>
                    <a:pt x="-3594" y="71653"/>
                    <a:pt x="6883" y="60223"/>
                  </a:cubicBezTo>
                  <a:lnTo>
                    <a:pt x="50698" y="9741"/>
                  </a:lnTo>
                  <a:cubicBezTo>
                    <a:pt x="61176" y="-1689"/>
                    <a:pt x="79273" y="-3594"/>
                    <a:pt x="90703" y="6883"/>
                  </a:cubicBezTo>
                  <a:cubicBezTo>
                    <a:pt x="102133" y="17361"/>
                    <a:pt x="104038" y="35458"/>
                    <a:pt x="93561" y="46888"/>
                  </a:cubicBezTo>
                  <a:lnTo>
                    <a:pt x="49746" y="97371"/>
                  </a:lnTo>
                  <a:cubicBezTo>
                    <a:pt x="44983" y="103086"/>
                    <a:pt x="37363" y="106896"/>
                    <a:pt x="30696" y="106896"/>
                  </a:cubicBezTo>
                  <a:close/>
                </a:path>
              </a:pathLst>
            </a:custGeom>
            <a:solidFill>
              <a:schemeClr val="bg1"/>
            </a:solidFill>
            <a:ln w="9525"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AE82F320-DFA5-4703-A8E5-9B87274F1753}"/>
                </a:ext>
              </a:extLst>
            </p:cNvPr>
            <p:cNvSpPr/>
            <p:nvPr/>
          </p:nvSpPr>
          <p:spPr>
            <a:xfrm>
              <a:off x="4820945" y="3615063"/>
              <a:ext cx="107111" cy="113745"/>
            </a:xfrm>
            <a:custGeom>
              <a:avLst/>
              <a:gdLst>
                <a:gd name="connsiteX0" fmla="*/ 30696 w 107111"/>
                <a:gd name="connsiteY0" fmla="*/ 113563 h 113745"/>
                <a:gd name="connsiteX1" fmla="*/ 9741 w 107111"/>
                <a:gd name="connsiteY1" fmla="*/ 106896 h 113745"/>
                <a:gd name="connsiteX2" fmla="*/ 6883 w 107111"/>
                <a:gd name="connsiteY2" fmla="*/ 66891 h 113745"/>
                <a:gd name="connsiteX3" fmla="*/ 57366 w 107111"/>
                <a:gd name="connsiteY3" fmla="*/ 9741 h 113745"/>
                <a:gd name="connsiteX4" fmla="*/ 97371 w 107111"/>
                <a:gd name="connsiteY4" fmla="*/ 6883 h 113745"/>
                <a:gd name="connsiteX5" fmla="*/ 100228 w 107111"/>
                <a:gd name="connsiteY5" fmla="*/ 46888 h 113745"/>
                <a:gd name="connsiteX6" fmla="*/ 49746 w 107111"/>
                <a:gd name="connsiteY6" fmla="*/ 104038 h 113745"/>
                <a:gd name="connsiteX7" fmla="*/ 30696 w 107111"/>
                <a:gd name="connsiteY7" fmla="*/ 113563 h 11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11" h="113745">
                  <a:moveTo>
                    <a:pt x="30696" y="113563"/>
                  </a:moveTo>
                  <a:cubicBezTo>
                    <a:pt x="23076" y="114516"/>
                    <a:pt x="15456" y="111658"/>
                    <a:pt x="9741" y="106896"/>
                  </a:cubicBezTo>
                  <a:cubicBezTo>
                    <a:pt x="-1689" y="96418"/>
                    <a:pt x="-3594" y="78321"/>
                    <a:pt x="6883" y="66891"/>
                  </a:cubicBezTo>
                  <a:lnTo>
                    <a:pt x="57366" y="9741"/>
                  </a:lnTo>
                  <a:cubicBezTo>
                    <a:pt x="67843" y="-1689"/>
                    <a:pt x="85941" y="-3594"/>
                    <a:pt x="97371" y="6883"/>
                  </a:cubicBezTo>
                  <a:cubicBezTo>
                    <a:pt x="108801" y="17361"/>
                    <a:pt x="110706" y="35458"/>
                    <a:pt x="100228" y="46888"/>
                  </a:cubicBezTo>
                  <a:lnTo>
                    <a:pt x="49746" y="104038"/>
                  </a:lnTo>
                  <a:cubicBezTo>
                    <a:pt x="44031" y="109753"/>
                    <a:pt x="37363" y="112611"/>
                    <a:pt x="30696" y="113563"/>
                  </a:cubicBezTo>
                  <a:close/>
                </a:path>
              </a:pathLst>
            </a:custGeom>
            <a:solidFill>
              <a:schemeClr val="bg1"/>
            </a:solidFill>
            <a:ln w="9525"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4C08B33F-0A5C-4665-92B9-75A227B57FF2}"/>
                </a:ext>
              </a:extLst>
            </p:cNvPr>
            <p:cNvSpPr/>
            <p:nvPr/>
          </p:nvSpPr>
          <p:spPr>
            <a:xfrm>
              <a:off x="4655425" y="3340006"/>
              <a:ext cx="190574" cy="226769"/>
            </a:xfrm>
            <a:custGeom>
              <a:avLst/>
              <a:gdLst>
                <a:gd name="connsiteX0" fmla="*/ 0 w 190574"/>
                <a:gd name="connsiteY0" fmla="*/ 179070 h 226769"/>
                <a:gd name="connsiteX1" fmla="*/ 73343 w 190574"/>
                <a:gd name="connsiteY1" fmla="*/ 223838 h 226769"/>
                <a:gd name="connsiteX2" fmla="*/ 99060 w 190574"/>
                <a:gd name="connsiteY2" fmla="*/ 217170 h 226769"/>
                <a:gd name="connsiteX3" fmla="*/ 187643 w 190574"/>
                <a:gd name="connsiteY3" fmla="*/ 70485 h 226769"/>
                <a:gd name="connsiteX4" fmla="*/ 180975 w 190574"/>
                <a:gd name="connsiteY4" fmla="*/ 44768 h 226769"/>
                <a:gd name="connsiteX5" fmla="*/ 108585 w 190574"/>
                <a:gd name="connsiteY5" fmla="*/ 0 h 226769"/>
                <a:gd name="connsiteX6" fmla="*/ 0 w 190574"/>
                <a:gd name="connsiteY6" fmla="*/ 179070 h 2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74" h="226769">
                  <a:moveTo>
                    <a:pt x="0" y="179070"/>
                  </a:moveTo>
                  <a:lnTo>
                    <a:pt x="73343" y="223838"/>
                  </a:lnTo>
                  <a:cubicBezTo>
                    <a:pt x="81915" y="229553"/>
                    <a:pt x="94298" y="226695"/>
                    <a:pt x="99060" y="217170"/>
                  </a:cubicBezTo>
                  <a:lnTo>
                    <a:pt x="187643" y="70485"/>
                  </a:lnTo>
                  <a:cubicBezTo>
                    <a:pt x="193358" y="61913"/>
                    <a:pt x="190500" y="49530"/>
                    <a:pt x="180975" y="44768"/>
                  </a:cubicBezTo>
                  <a:lnTo>
                    <a:pt x="108585" y="0"/>
                  </a:lnTo>
                  <a:lnTo>
                    <a:pt x="0" y="179070"/>
                  </a:lnTo>
                  <a:close/>
                </a:path>
              </a:pathLst>
            </a:custGeom>
            <a:solidFill>
              <a:schemeClr val="bg1"/>
            </a:solidFill>
            <a:ln w="9525"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70AA67EC-A4BD-41CF-9058-1625D3CA042C}"/>
                </a:ext>
              </a:extLst>
            </p:cNvPr>
            <p:cNvSpPr/>
            <p:nvPr/>
          </p:nvSpPr>
          <p:spPr>
            <a:xfrm>
              <a:off x="4772583" y="3425731"/>
              <a:ext cx="510700" cy="409759"/>
            </a:xfrm>
            <a:custGeom>
              <a:avLst/>
              <a:gdLst>
                <a:gd name="connsiteX0" fmla="*/ 500063 w 510700"/>
                <a:gd name="connsiteY0" fmla="*/ 218123 h 409759"/>
                <a:gd name="connsiteX1" fmla="*/ 346710 w 510700"/>
                <a:gd name="connsiteY1" fmla="*/ 86678 h 409759"/>
                <a:gd name="connsiteX2" fmla="*/ 336233 w 510700"/>
                <a:gd name="connsiteY2" fmla="*/ 77153 h 409759"/>
                <a:gd name="connsiteX3" fmla="*/ 270510 w 510700"/>
                <a:gd name="connsiteY3" fmla="*/ 152400 h 409759"/>
                <a:gd name="connsiteX4" fmla="*/ 232410 w 510700"/>
                <a:gd name="connsiteY4" fmla="*/ 171450 h 409759"/>
                <a:gd name="connsiteX5" fmla="*/ 227648 w 510700"/>
                <a:gd name="connsiteY5" fmla="*/ 171450 h 409759"/>
                <a:gd name="connsiteX6" fmla="*/ 190500 w 510700"/>
                <a:gd name="connsiteY6" fmla="*/ 157163 h 409759"/>
                <a:gd name="connsiteX7" fmla="*/ 184785 w 510700"/>
                <a:gd name="connsiteY7" fmla="*/ 76200 h 409759"/>
                <a:gd name="connsiteX8" fmla="*/ 240983 w 510700"/>
                <a:gd name="connsiteY8" fmla="*/ 11430 h 409759"/>
                <a:gd name="connsiteX9" fmla="*/ 82868 w 510700"/>
                <a:gd name="connsiteY9" fmla="*/ 0 h 409759"/>
                <a:gd name="connsiteX10" fmla="*/ 0 w 510700"/>
                <a:gd name="connsiteY10" fmla="*/ 137160 h 409759"/>
                <a:gd name="connsiteX11" fmla="*/ 64770 w 510700"/>
                <a:gd name="connsiteY11" fmla="*/ 212408 h 409759"/>
                <a:gd name="connsiteX12" fmla="*/ 89535 w 510700"/>
                <a:gd name="connsiteY12" fmla="*/ 183833 h 409759"/>
                <a:gd name="connsiteX13" fmla="*/ 125730 w 510700"/>
                <a:gd name="connsiteY13" fmla="*/ 167640 h 409759"/>
                <a:gd name="connsiteX14" fmla="*/ 125730 w 510700"/>
                <a:gd name="connsiteY14" fmla="*/ 167640 h 409759"/>
                <a:gd name="connsiteX15" fmla="*/ 157163 w 510700"/>
                <a:gd name="connsiteY15" fmla="*/ 179070 h 409759"/>
                <a:gd name="connsiteX16" fmla="*/ 173355 w 510700"/>
                <a:gd name="connsiteY16" fmla="*/ 213360 h 409759"/>
                <a:gd name="connsiteX17" fmla="*/ 189548 w 510700"/>
                <a:gd name="connsiteY17" fmla="*/ 210503 h 409759"/>
                <a:gd name="connsiteX18" fmla="*/ 220980 w 510700"/>
                <a:gd name="connsiteY18" fmla="*/ 221933 h 409759"/>
                <a:gd name="connsiteX19" fmla="*/ 237173 w 510700"/>
                <a:gd name="connsiteY19" fmla="*/ 257175 h 409759"/>
                <a:gd name="connsiteX20" fmla="*/ 249555 w 510700"/>
                <a:gd name="connsiteY20" fmla="*/ 255270 h 409759"/>
                <a:gd name="connsiteX21" fmla="*/ 249555 w 510700"/>
                <a:gd name="connsiteY21" fmla="*/ 255270 h 409759"/>
                <a:gd name="connsiteX22" fmla="*/ 278130 w 510700"/>
                <a:gd name="connsiteY22" fmla="*/ 265748 h 409759"/>
                <a:gd name="connsiteX23" fmla="*/ 292418 w 510700"/>
                <a:gd name="connsiteY23" fmla="*/ 295275 h 409759"/>
                <a:gd name="connsiteX24" fmla="*/ 302895 w 510700"/>
                <a:gd name="connsiteY24" fmla="*/ 293370 h 409759"/>
                <a:gd name="connsiteX25" fmla="*/ 302895 w 510700"/>
                <a:gd name="connsiteY25" fmla="*/ 293370 h 409759"/>
                <a:gd name="connsiteX26" fmla="*/ 327660 w 510700"/>
                <a:gd name="connsiteY26" fmla="*/ 302895 h 409759"/>
                <a:gd name="connsiteX27" fmla="*/ 340995 w 510700"/>
                <a:gd name="connsiteY27" fmla="*/ 328613 h 409759"/>
                <a:gd name="connsiteX28" fmla="*/ 331470 w 510700"/>
                <a:gd name="connsiteY28" fmla="*/ 356235 h 409759"/>
                <a:gd name="connsiteX29" fmla="*/ 299085 w 510700"/>
                <a:gd name="connsiteY29" fmla="*/ 393382 h 409759"/>
                <a:gd name="connsiteX30" fmla="*/ 312420 w 510700"/>
                <a:gd name="connsiteY30" fmla="*/ 403860 h 409759"/>
                <a:gd name="connsiteX31" fmla="*/ 335280 w 510700"/>
                <a:gd name="connsiteY31" fmla="*/ 409575 h 409759"/>
                <a:gd name="connsiteX32" fmla="*/ 369570 w 510700"/>
                <a:gd name="connsiteY32" fmla="*/ 368618 h 409759"/>
                <a:gd name="connsiteX33" fmla="*/ 369570 w 510700"/>
                <a:gd name="connsiteY33" fmla="*/ 367665 h 409759"/>
                <a:gd name="connsiteX34" fmla="*/ 379095 w 510700"/>
                <a:gd name="connsiteY34" fmla="*/ 368618 h 409759"/>
                <a:gd name="connsiteX35" fmla="*/ 413385 w 510700"/>
                <a:gd name="connsiteY35" fmla="*/ 327660 h 409759"/>
                <a:gd name="connsiteX36" fmla="*/ 413385 w 510700"/>
                <a:gd name="connsiteY36" fmla="*/ 326707 h 409759"/>
                <a:gd name="connsiteX37" fmla="*/ 422910 w 510700"/>
                <a:gd name="connsiteY37" fmla="*/ 327660 h 409759"/>
                <a:gd name="connsiteX38" fmla="*/ 457200 w 510700"/>
                <a:gd name="connsiteY38" fmla="*/ 286703 h 409759"/>
                <a:gd name="connsiteX39" fmla="*/ 456248 w 510700"/>
                <a:gd name="connsiteY39" fmla="*/ 280988 h 409759"/>
                <a:gd name="connsiteX40" fmla="*/ 476250 w 510700"/>
                <a:gd name="connsiteY40" fmla="*/ 284798 h 409759"/>
                <a:gd name="connsiteX41" fmla="*/ 510540 w 510700"/>
                <a:gd name="connsiteY41" fmla="*/ 243840 h 409759"/>
                <a:gd name="connsiteX42" fmla="*/ 500063 w 510700"/>
                <a:gd name="connsiteY42" fmla="*/ 218123 h 40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0700" h="409759">
                  <a:moveTo>
                    <a:pt x="500063" y="218123"/>
                  </a:moveTo>
                  <a:lnTo>
                    <a:pt x="346710" y="86678"/>
                  </a:lnTo>
                  <a:lnTo>
                    <a:pt x="336233" y="77153"/>
                  </a:lnTo>
                  <a:lnTo>
                    <a:pt x="270510" y="152400"/>
                  </a:lnTo>
                  <a:cubicBezTo>
                    <a:pt x="260985" y="163830"/>
                    <a:pt x="247650" y="170498"/>
                    <a:pt x="232410" y="171450"/>
                  </a:cubicBezTo>
                  <a:cubicBezTo>
                    <a:pt x="230505" y="171450"/>
                    <a:pt x="228600" y="171450"/>
                    <a:pt x="227648" y="171450"/>
                  </a:cubicBezTo>
                  <a:cubicBezTo>
                    <a:pt x="213360" y="171450"/>
                    <a:pt x="200025" y="166688"/>
                    <a:pt x="190500" y="157163"/>
                  </a:cubicBezTo>
                  <a:cubicBezTo>
                    <a:pt x="166688" y="136208"/>
                    <a:pt x="164783" y="100013"/>
                    <a:pt x="184785" y="76200"/>
                  </a:cubicBezTo>
                  <a:lnTo>
                    <a:pt x="240983" y="11430"/>
                  </a:lnTo>
                  <a:cubicBezTo>
                    <a:pt x="197167" y="5715"/>
                    <a:pt x="140970" y="28575"/>
                    <a:pt x="82868" y="0"/>
                  </a:cubicBezTo>
                  <a:lnTo>
                    <a:pt x="0" y="137160"/>
                  </a:lnTo>
                  <a:lnTo>
                    <a:pt x="64770" y="212408"/>
                  </a:lnTo>
                  <a:lnTo>
                    <a:pt x="89535" y="183833"/>
                  </a:lnTo>
                  <a:cubicBezTo>
                    <a:pt x="98108" y="173355"/>
                    <a:pt x="111443" y="167640"/>
                    <a:pt x="125730" y="167640"/>
                  </a:cubicBezTo>
                  <a:lnTo>
                    <a:pt x="125730" y="167640"/>
                  </a:lnTo>
                  <a:cubicBezTo>
                    <a:pt x="137160" y="167640"/>
                    <a:pt x="148590" y="171450"/>
                    <a:pt x="157163" y="179070"/>
                  </a:cubicBezTo>
                  <a:cubicBezTo>
                    <a:pt x="167640" y="187642"/>
                    <a:pt x="172403" y="200025"/>
                    <a:pt x="173355" y="213360"/>
                  </a:cubicBezTo>
                  <a:cubicBezTo>
                    <a:pt x="178117" y="211455"/>
                    <a:pt x="183833" y="210503"/>
                    <a:pt x="189548" y="210503"/>
                  </a:cubicBezTo>
                  <a:cubicBezTo>
                    <a:pt x="200978" y="210503"/>
                    <a:pt x="212408" y="214313"/>
                    <a:pt x="220980" y="221933"/>
                  </a:cubicBezTo>
                  <a:cubicBezTo>
                    <a:pt x="231458" y="231458"/>
                    <a:pt x="237173" y="243840"/>
                    <a:pt x="237173" y="257175"/>
                  </a:cubicBezTo>
                  <a:cubicBezTo>
                    <a:pt x="240983" y="256223"/>
                    <a:pt x="245745" y="255270"/>
                    <a:pt x="249555" y="255270"/>
                  </a:cubicBezTo>
                  <a:lnTo>
                    <a:pt x="249555" y="255270"/>
                  </a:lnTo>
                  <a:cubicBezTo>
                    <a:pt x="260033" y="255270"/>
                    <a:pt x="269558" y="259080"/>
                    <a:pt x="278130" y="265748"/>
                  </a:cubicBezTo>
                  <a:cubicBezTo>
                    <a:pt x="286703" y="273368"/>
                    <a:pt x="291465" y="283845"/>
                    <a:pt x="292418" y="295275"/>
                  </a:cubicBezTo>
                  <a:cubicBezTo>
                    <a:pt x="295275" y="294323"/>
                    <a:pt x="299085" y="293370"/>
                    <a:pt x="302895" y="293370"/>
                  </a:cubicBezTo>
                  <a:lnTo>
                    <a:pt x="302895" y="293370"/>
                  </a:lnTo>
                  <a:cubicBezTo>
                    <a:pt x="312420" y="293370"/>
                    <a:pt x="320993" y="296228"/>
                    <a:pt x="327660" y="302895"/>
                  </a:cubicBezTo>
                  <a:cubicBezTo>
                    <a:pt x="335280" y="309563"/>
                    <a:pt x="340043" y="319088"/>
                    <a:pt x="340995" y="328613"/>
                  </a:cubicBezTo>
                  <a:cubicBezTo>
                    <a:pt x="341948" y="339090"/>
                    <a:pt x="338138" y="348615"/>
                    <a:pt x="331470" y="356235"/>
                  </a:cubicBezTo>
                  <a:lnTo>
                    <a:pt x="299085" y="393382"/>
                  </a:lnTo>
                  <a:lnTo>
                    <a:pt x="312420" y="403860"/>
                  </a:lnTo>
                  <a:cubicBezTo>
                    <a:pt x="319088" y="407670"/>
                    <a:pt x="326708" y="410528"/>
                    <a:pt x="335280" y="409575"/>
                  </a:cubicBezTo>
                  <a:cubicBezTo>
                    <a:pt x="356235" y="407670"/>
                    <a:pt x="371475" y="389573"/>
                    <a:pt x="369570" y="368618"/>
                  </a:cubicBezTo>
                  <a:cubicBezTo>
                    <a:pt x="369570" y="368618"/>
                    <a:pt x="369570" y="367665"/>
                    <a:pt x="369570" y="367665"/>
                  </a:cubicBezTo>
                  <a:cubicBezTo>
                    <a:pt x="372428" y="368618"/>
                    <a:pt x="376238" y="368618"/>
                    <a:pt x="379095" y="368618"/>
                  </a:cubicBezTo>
                  <a:cubicBezTo>
                    <a:pt x="400050" y="366713"/>
                    <a:pt x="415290" y="348615"/>
                    <a:pt x="413385" y="327660"/>
                  </a:cubicBezTo>
                  <a:cubicBezTo>
                    <a:pt x="413385" y="327660"/>
                    <a:pt x="413385" y="326707"/>
                    <a:pt x="413385" y="326707"/>
                  </a:cubicBezTo>
                  <a:cubicBezTo>
                    <a:pt x="416243" y="327660"/>
                    <a:pt x="420053" y="327660"/>
                    <a:pt x="422910" y="327660"/>
                  </a:cubicBezTo>
                  <a:cubicBezTo>
                    <a:pt x="443865" y="325755"/>
                    <a:pt x="459105" y="307658"/>
                    <a:pt x="457200" y="286703"/>
                  </a:cubicBezTo>
                  <a:cubicBezTo>
                    <a:pt x="457200" y="284798"/>
                    <a:pt x="456248" y="282893"/>
                    <a:pt x="456248" y="280988"/>
                  </a:cubicBezTo>
                  <a:cubicBezTo>
                    <a:pt x="461963" y="283845"/>
                    <a:pt x="468630" y="285750"/>
                    <a:pt x="476250" y="284798"/>
                  </a:cubicBezTo>
                  <a:cubicBezTo>
                    <a:pt x="497205" y="282893"/>
                    <a:pt x="512445" y="264795"/>
                    <a:pt x="510540" y="243840"/>
                  </a:cubicBezTo>
                  <a:cubicBezTo>
                    <a:pt x="511493" y="233363"/>
                    <a:pt x="506730" y="224790"/>
                    <a:pt x="500063" y="218123"/>
                  </a:cubicBezTo>
                  <a:close/>
                </a:path>
              </a:pathLst>
            </a:custGeom>
            <a:solidFill>
              <a:schemeClr val="bg1"/>
            </a:solidFill>
            <a:ln w="9525"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845841B8-0A6C-495C-A07C-81214BB40784}"/>
                </a:ext>
              </a:extLst>
            </p:cNvPr>
            <p:cNvSpPr/>
            <p:nvPr/>
          </p:nvSpPr>
          <p:spPr>
            <a:xfrm>
              <a:off x="5291621" y="3340006"/>
              <a:ext cx="190574" cy="226769"/>
            </a:xfrm>
            <a:custGeom>
              <a:avLst/>
              <a:gdLst>
                <a:gd name="connsiteX0" fmla="*/ 190575 w 190574"/>
                <a:gd name="connsiteY0" fmla="*/ 179070 h 226769"/>
                <a:gd name="connsiteX1" fmla="*/ 117232 w 190574"/>
                <a:gd name="connsiteY1" fmla="*/ 223838 h 226769"/>
                <a:gd name="connsiteX2" fmla="*/ 91515 w 190574"/>
                <a:gd name="connsiteY2" fmla="*/ 217170 h 226769"/>
                <a:gd name="connsiteX3" fmla="*/ 2932 w 190574"/>
                <a:gd name="connsiteY3" fmla="*/ 70485 h 226769"/>
                <a:gd name="connsiteX4" fmla="*/ 9600 w 190574"/>
                <a:gd name="connsiteY4" fmla="*/ 44768 h 226769"/>
                <a:gd name="connsiteX5" fmla="*/ 82942 w 190574"/>
                <a:gd name="connsiteY5" fmla="*/ 0 h 226769"/>
                <a:gd name="connsiteX6" fmla="*/ 190575 w 190574"/>
                <a:gd name="connsiteY6" fmla="*/ 179070 h 22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74" h="226769">
                  <a:moveTo>
                    <a:pt x="190575" y="179070"/>
                  </a:moveTo>
                  <a:lnTo>
                    <a:pt x="117232" y="223838"/>
                  </a:lnTo>
                  <a:cubicBezTo>
                    <a:pt x="108660" y="229553"/>
                    <a:pt x="96277" y="226695"/>
                    <a:pt x="91515" y="217170"/>
                  </a:cubicBezTo>
                  <a:lnTo>
                    <a:pt x="2932" y="70485"/>
                  </a:lnTo>
                  <a:cubicBezTo>
                    <a:pt x="-2783" y="61913"/>
                    <a:pt x="75" y="49530"/>
                    <a:pt x="9600" y="44768"/>
                  </a:cubicBezTo>
                  <a:lnTo>
                    <a:pt x="82942" y="0"/>
                  </a:lnTo>
                  <a:lnTo>
                    <a:pt x="190575" y="179070"/>
                  </a:lnTo>
                  <a:close/>
                </a:path>
              </a:pathLst>
            </a:custGeom>
            <a:solidFill>
              <a:schemeClr val="bg1"/>
            </a:solidFill>
            <a:ln w="9525"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D6250B94-8C3C-4520-B4C6-A3E579E41C0E}"/>
                </a:ext>
              </a:extLst>
            </p:cNvPr>
            <p:cNvSpPr/>
            <p:nvPr/>
          </p:nvSpPr>
          <p:spPr>
            <a:xfrm>
              <a:off x="4961078" y="3417017"/>
              <a:ext cx="403007" cy="223979"/>
            </a:xfrm>
            <a:custGeom>
              <a:avLst/>
              <a:gdLst>
                <a:gd name="connsiteX0" fmla="*/ 322045 w 403007"/>
                <a:gd name="connsiteY0" fmla="*/ 12524 h 223979"/>
                <a:gd name="connsiteX1" fmla="*/ 122020 w 403007"/>
                <a:gd name="connsiteY1" fmla="*/ 1094 h 223979"/>
                <a:gd name="connsiteX2" fmla="*/ 117258 w 403007"/>
                <a:gd name="connsiteY2" fmla="*/ 142 h 223979"/>
                <a:gd name="connsiteX3" fmla="*/ 84873 w 403007"/>
                <a:gd name="connsiteY3" fmla="*/ 12524 h 223979"/>
                <a:gd name="connsiteX4" fmla="*/ 9625 w 403007"/>
                <a:gd name="connsiteY4" fmla="*/ 98249 h 223979"/>
                <a:gd name="connsiteX5" fmla="*/ 13435 w 403007"/>
                <a:gd name="connsiteY5" fmla="*/ 151589 h 223979"/>
                <a:gd name="connsiteX6" fmla="*/ 42010 w 403007"/>
                <a:gd name="connsiteY6" fmla="*/ 161114 h 223979"/>
                <a:gd name="connsiteX7" fmla="*/ 67728 w 403007"/>
                <a:gd name="connsiteY7" fmla="*/ 147779 h 223979"/>
                <a:gd name="connsiteX8" fmla="*/ 145833 w 403007"/>
                <a:gd name="connsiteY8" fmla="*/ 58244 h 223979"/>
                <a:gd name="connsiteX9" fmla="*/ 323950 w 403007"/>
                <a:gd name="connsiteY9" fmla="*/ 211597 h 223979"/>
                <a:gd name="connsiteX10" fmla="*/ 323950 w 403007"/>
                <a:gd name="connsiteY10" fmla="*/ 211597 h 223979"/>
                <a:gd name="connsiteX11" fmla="*/ 323950 w 403007"/>
                <a:gd name="connsiteY11" fmla="*/ 211597 h 223979"/>
                <a:gd name="connsiteX12" fmla="*/ 334428 w 403007"/>
                <a:gd name="connsiteY12" fmla="*/ 223979 h 223979"/>
                <a:gd name="connsiteX13" fmla="*/ 403008 w 403007"/>
                <a:gd name="connsiteY13" fmla="*/ 144922 h 223979"/>
                <a:gd name="connsiteX14" fmla="*/ 322045 w 403007"/>
                <a:gd name="connsiteY14" fmla="*/ 12524 h 22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3007" h="223979">
                  <a:moveTo>
                    <a:pt x="322045" y="12524"/>
                  </a:moveTo>
                  <a:cubicBezTo>
                    <a:pt x="242988" y="41099"/>
                    <a:pt x="185838" y="13477"/>
                    <a:pt x="122020" y="1094"/>
                  </a:cubicBezTo>
                  <a:cubicBezTo>
                    <a:pt x="121068" y="1094"/>
                    <a:pt x="117258" y="142"/>
                    <a:pt x="117258" y="142"/>
                  </a:cubicBezTo>
                  <a:cubicBezTo>
                    <a:pt x="105828" y="-811"/>
                    <a:pt x="93445" y="2999"/>
                    <a:pt x="84873" y="12524"/>
                  </a:cubicBezTo>
                  <a:lnTo>
                    <a:pt x="9625" y="98249"/>
                  </a:lnTo>
                  <a:cubicBezTo>
                    <a:pt x="-4662" y="114442"/>
                    <a:pt x="-2757" y="138254"/>
                    <a:pt x="13435" y="151589"/>
                  </a:cubicBezTo>
                  <a:cubicBezTo>
                    <a:pt x="22008" y="158257"/>
                    <a:pt x="31533" y="162067"/>
                    <a:pt x="42010" y="161114"/>
                  </a:cubicBezTo>
                  <a:cubicBezTo>
                    <a:pt x="51535" y="160162"/>
                    <a:pt x="61060" y="156352"/>
                    <a:pt x="67728" y="147779"/>
                  </a:cubicBezTo>
                  <a:cubicBezTo>
                    <a:pt x="67728" y="147779"/>
                    <a:pt x="145833" y="58244"/>
                    <a:pt x="145833" y="58244"/>
                  </a:cubicBezTo>
                  <a:lnTo>
                    <a:pt x="323950" y="211597"/>
                  </a:lnTo>
                  <a:lnTo>
                    <a:pt x="323950" y="211597"/>
                  </a:lnTo>
                  <a:lnTo>
                    <a:pt x="323950" y="211597"/>
                  </a:lnTo>
                  <a:cubicBezTo>
                    <a:pt x="328713" y="216359"/>
                    <a:pt x="330618" y="218264"/>
                    <a:pt x="334428" y="223979"/>
                  </a:cubicBezTo>
                  <a:lnTo>
                    <a:pt x="403008" y="144922"/>
                  </a:lnTo>
                  <a:lnTo>
                    <a:pt x="322045" y="12524"/>
                  </a:lnTo>
                  <a:close/>
                </a:path>
              </a:pathLst>
            </a:custGeom>
            <a:solidFill>
              <a:schemeClr val="bg1"/>
            </a:solidFill>
            <a:ln w="9525" cap="flat">
              <a:noFill/>
              <a:prstDash val="solid"/>
              <a:miter/>
            </a:ln>
          </p:spPr>
          <p:txBody>
            <a:bodyPr rtlCol="0" anchor="ctr"/>
            <a:lstStyle/>
            <a:p>
              <a:endParaRPr lang="zh-CN" altLang="en-US"/>
            </a:p>
          </p:txBody>
        </p:sp>
      </p:grpSp>
      <p:pic>
        <p:nvPicPr>
          <p:cNvPr id="45" name="Picture 2">
            <a:hlinkClick r:id="rId3"/>
            <a:extLst>
              <a:ext uri="{FF2B5EF4-FFF2-40B4-BE49-F238E27FC236}">
                <a16:creationId xmlns:a16="http://schemas.microsoft.com/office/drawing/2014/main" id="{AFE86D75-03CA-BA32-4443-4F93D714C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054" y="2569180"/>
            <a:ext cx="1454205" cy="19389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hlinkClick r:id="rId3"/>
            <a:extLst>
              <a:ext uri="{FF2B5EF4-FFF2-40B4-BE49-F238E27FC236}">
                <a16:creationId xmlns:a16="http://schemas.microsoft.com/office/drawing/2014/main" id="{B8D666C6-4841-62E2-C076-7AE9B782A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898" y="2158922"/>
            <a:ext cx="1454205" cy="19389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hlinkClick r:id="rId3"/>
            <a:extLst>
              <a:ext uri="{FF2B5EF4-FFF2-40B4-BE49-F238E27FC236}">
                <a16:creationId xmlns:a16="http://schemas.microsoft.com/office/drawing/2014/main" id="{73E97011-7015-3873-572C-FA22F1CCD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4300" y="2592662"/>
            <a:ext cx="1454205" cy="19389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a:hlinkClick r:id="rId3"/>
            <a:extLst>
              <a:ext uri="{FF2B5EF4-FFF2-40B4-BE49-F238E27FC236}">
                <a16:creationId xmlns:a16="http://schemas.microsoft.com/office/drawing/2014/main" id="{8EFC258F-8127-FF66-2F4B-11C41EFF0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897" y="3825022"/>
            <a:ext cx="1454205" cy="19389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hlinkClick r:id="rId3"/>
            <a:extLst>
              <a:ext uri="{FF2B5EF4-FFF2-40B4-BE49-F238E27FC236}">
                <a16:creationId xmlns:a16="http://schemas.microsoft.com/office/drawing/2014/main" id="{A119D2BD-385E-632B-49AD-FF7AE0074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4300" y="5002678"/>
            <a:ext cx="1454205" cy="19389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3"/>
            <a:extLst>
              <a:ext uri="{FF2B5EF4-FFF2-40B4-BE49-F238E27FC236}">
                <a16:creationId xmlns:a16="http://schemas.microsoft.com/office/drawing/2014/main" id="{A396A07F-BFCF-4771-0D10-B102C6F91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8898" y="5406815"/>
            <a:ext cx="1454205" cy="19389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hlinkClick r:id="rId3"/>
            <a:extLst>
              <a:ext uri="{FF2B5EF4-FFF2-40B4-BE49-F238E27FC236}">
                <a16:creationId xmlns:a16="http://schemas.microsoft.com/office/drawing/2014/main" id="{B54FF03E-3173-205B-404C-8676BC7A4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054" y="4979196"/>
            <a:ext cx="1454205" cy="19389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a:hlinkClick r:id="rId3"/>
            <a:extLst>
              <a:ext uri="{FF2B5EF4-FFF2-40B4-BE49-F238E27FC236}">
                <a16:creationId xmlns:a16="http://schemas.microsoft.com/office/drawing/2014/main" id="{AE1BE8F0-9FC5-B9A2-81B2-0B7E46BB7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964" y="3825022"/>
            <a:ext cx="1454205" cy="19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56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3" descr="会议室">
            <a:extLst>
              <a:ext uri="{FF2B5EF4-FFF2-40B4-BE49-F238E27FC236}">
                <a16:creationId xmlns:a16="http://schemas.microsoft.com/office/drawing/2014/main" id="{6FCBA5E0-C485-4D6F-92DA-8855944E23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39177" y="1506300"/>
            <a:ext cx="914400" cy="914400"/>
          </a:xfrm>
          <a:prstGeom prst="rect">
            <a:avLst/>
          </a:prstGeom>
        </p:spPr>
      </p:pic>
      <p:pic>
        <p:nvPicPr>
          <p:cNvPr id="5" name="图形 4" descr="客户审核">
            <a:extLst>
              <a:ext uri="{FF2B5EF4-FFF2-40B4-BE49-F238E27FC236}">
                <a16:creationId xmlns:a16="http://schemas.microsoft.com/office/drawing/2014/main" id="{48C3E5D0-93CC-4905-B1AA-D1B86F23ADD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3898" y="1506300"/>
            <a:ext cx="914400" cy="914400"/>
          </a:xfrm>
          <a:prstGeom prst="rect">
            <a:avLst/>
          </a:prstGeom>
        </p:spPr>
      </p:pic>
      <p:pic>
        <p:nvPicPr>
          <p:cNvPr id="6" name="图形 5" descr="目标受众">
            <a:extLst>
              <a:ext uri="{FF2B5EF4-FFF2-40B4-BE49-F238E27FC236}">
                <a16:creationId xmlns:a16="http://schemas.microsoft.com/office/drawing/2014/main" id="{69C07C85-1910-48F5-BDC0-8C61C14F744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8063" y="1506300"/>
            <a:ext cx="914400" cy="914400"/>
          </a:xfrm>
          <a:prstGeom prst="rect">
            <a:avLst/>
          </a:prstGeom>
        </p:spPr>
      </p:pic>
      <p:pic>
        <p:nvPicPr>
          <p:cNvPr id="7" name="图形 6" descr="集体讨论">
            <a:extLst>
              <a:ext uri="{FF2B5EF4-FFF2-40B4-BE49-F238E27FC236}">
                <a16:creationId xmlns:a16="http://schemas.microsoft.com/office/drawing/2014/main" id="{CEBAA363-6335-4AD0-B4A3-1ACE5E34545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83340" y="1506300"/>
            <a:ext cx="914400" cy="914400"/>
          </a:xfrm>
          <a:prstGeom prst="rect">
            <a:avLst/>
          </a:prstGeom>
        </p:spPr>
      </p:pic>
      <p:pic>
        <p:nvPicPr>
          <p:cNvPr id="8" name="图形 7" descr="握手">
            <a:extLst>
              <a:ext uri="{FF2B5EF4-FFF2-40B4-BE49-F238E27FC236}">
                <a16:creationId xmlns:a16="http://schemas.microsoft.com/office/drawing/2014/main" id="{39251537-27D9-44AE-81DC-F58D826C7D4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8619" y="1506300"/>
            <a:ext cx="914400" cy="914400"/>
          </a:xfrm>
          <a:prstGeom prst="rect">
            <a:avLst/>
          </a:prstGeom>
        </p:spPr>
      </p:pic>
      <p:pic>
        <p:nvPicPr>
          <p:cNvPr id="9" name="图形 8" descr="打开文件夹">
            <a:extLst>
              <a:ext uri="{FF2B5EF4-FFF2-40B4-BE49-F238E27FC236}">
                <a16:creationId xmlns:a16="http://schemas.microsoft.com/office/drawing/2014/main" id="{ADFD2511-E057-478F-8F62-03EBA35D84E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24456" y="1506300"/>
            <a:ext cx="914400" cy="914400"/>
          </a:xfrm>
          <a:prstGeom prst="rect">
            <a:avLst/>
          </a:prstGeom>
        </p:spPr>
      </p:pic>
      <p:pic>
        <p:nvPicPr>
          <p:cNvPr id="10" name="图形 9" descr="公文包">
            <a:extLst>
              <a:ext uri="{FF2B5EF4-FFF2-40B4-BE49-F238E27FC236}">
                <a16:creationId xmlns:a16="http://schemas.microsoft.com/office/drawing/2014/main" id="{7ACA11BC-9F1F-4284-BCA7-089F859BF6F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09735" y="1506300"/>
            <a:ext cx="914400" cy="914400"/>
          </a:xfrm>
          <a:prstGeom prst="rect">
            <a:avLst/>
          </a:prstGeom>
        </p:spPr>
      </p:pic>
      <p:pic>
        <p:nvPicPr>
          <p:cNvPr id="12" name="图形 11" descr="业务增长 RTL">
            <a:extLst>
              <a:ext uri="{FF2B5EF4-FFF2-40B4-BE49-F238E27FC236}">
                <a16:creationId xmlns:a16="http://schemas.microsoft.com/office/drawing/2014/main" id="{BECC4D11-118E-4F34-8919-F1D7435F1809}"/>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41823" y="2672493"/>
            <a:ext cx="914400" cy="914400"/>
          </a:xfrm>
          <a:prstGeom prst="rect">
            <a:avLst/>
          </a:prstGeom>
        </p:spPr>
      </p:pic>
      <p:pic>
        <p:nvPicPr>
          <p:cNvPr id="13" name="图形 12" descr="用户网络">
            <a:extLst>
              <a:ext uri="{FF2B5EF4-FFF2-40B4-BE49-F238E27FC236}">
                <a16:creationId xmlns:a16="http://schemas.microsoft.com/office/drawing/2014/main" id="{02273958-95CD-4409-A4FC-03A01890FCE4}"/>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906000" y="2672493"/>
            <a:ext cx="914400" cy="914400"/>
          </a:xfrm>
          <a:prstGeom prst="rect">
            <a:avLst/>
          </a:prstGeom>
        </p:spPr>
      </p:pic>
      <p:pic>
        <p:nvPicPr>
          <p:cNvPr id="14" name="图形 13" descr="问题 RTL">
            <a:extLst>
              <a:ext uri="{FF2B5EF4-FFF2-40B4-BE49-F238E27FC236}">
                <a16:creationId xmlns:a16="http://schemas.microsoft.com/office/drawing/2014/main" id="{C7E99DDA-8BCF-4971-8D81-6EB6D486310C}"/>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073911" y="2672493"/>
            <a:ext cx="914400" cy="914400"/>
          </a:xfrm>
          <a:prstGeom prst="rect">
            <a:avLst/>
          </a:prstGeom>
        </p:spPr>
      </p:pic>
      <p:pic>
        <p:nvPicPr>
          <p:cNvPr id="15" name="图形 14" descr="日历">
            <a:extLst>
              <a:ext uri="{FF2B5EF4-FFF2-40B4-BE49-F238E27FC236}">
                <a16:creationId xmlns:a16="http://schemas.microsoft.com/office/drawing/2014/main" id="{856852F7-0B25-4A7B-B700-24F66AEDB996}"/>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657867" y="2672493"/>
            <a:ext cx="914400" cy="914400"/>
          </a:xfrm>
          <a:prstGeom prst="rect">
            <a:avLst/>
          </a:prstGeom>
        </p:spPr>
      </p:pic>
      <p:pic>
        <p:nvPicPr>
          <p:cNvPr id="16" name="图形 15" descr="文档">
            <a:extLst>
              <a:ext uri="{FF2B5EF4-FFF2-40B4-BE49-F238E27FC236}">
                <a16:creationId xmlns:a16="http://schemas.microsoft.com/office/drawing/2014/main" id="{F125ED78-4C03-49E1-B95A-B61967D67E46}"/>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489955" y="2672493"/>
            <a:ext cx="914400" cy="914400"/>
          </a:xfrm>
          <a:prstGeom prst="rect">
            <a:avLst/>
          </a:prstGeom>
        </p:spPr>
      </p:pic>
      <p:pic>
        <p:nvPicPr>
          <p:cNvPr id="17" name="图形 16" descr="业务增长">
            <a:extLst>
              <a:ext uri="{FF2B5EF4-FFF2-40B4-BE49-F238E27FC236}">
                <a16:creationId xmlns:a16="http://schemas.microsoft.com/office/drawing/2014/main" id="{026180E1-C9B7-4854-9331-18F01C7AE7B5}"/>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825779" y="2672493"/>
            <a:ext cx="914400" cy="914400"/>
          </a:xfrm>
          <a:prstGeom prst="rect">
            <a:avLst/>
          </a:prstGeom>
        </p:spPr>
      </p:pic>
      <p:pic>
        <p:nvPicPr>
          <p:cNvPr id="18" name="图形 17" descr="有想法的人">
            <a:extLst>
              <a:ext uri="{FF2B5EF4-FFF2-40B4-BE49-F238E27FC236}">
                <a16:creationId xmlns:a16="http://schemas.microsoft.com/office/drawing/2014/main" id="{4AFF4C8D-E221-44CE-8CDA-5BC93197C754}"/>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409735" y="2672493"/>
            <a:ext cx="914400" cy="914400"/>
          </a:xfrm>
          <a:prstGeom prst="rect">
            <a:avLst/>
          </a:prstGeom>
        </p:spPr>
      </p:pic>
      <p:pic>
        <p:nvPicPr>
          <p:cNvPr id="21" name="图形 20" descr="硬币">
            <a:extLst>
              <a:ext uri="{FF2B5EF4-FFF2-40B4-BE49-F238E27FC236}">
                <a16:creationId xmlns:a16="http://schemas.microsoft.com/office/drawing/2014/main" id="{7FFD1E4B-50F7-4F39-95A9-BD971A12EC96}"/>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073911" y="3838686"/>
            <a:ext cx="914400" cy="914400"/>
          </a:xfrm>
          <a:prstGeom prst="rect">
            <a:avLst/>
          </a:prstGeom>
        </p:spPr>
      </p:pic>
      <p:pic>
        <p:nvPicPr>
          <p:cNvPr id="22" name="图形 21" descr="标签">
            <a:extLst>
              <a:ext uri="{FF2B5EF4-FFF2-40B4-BE49-F238E27FC236}">
                <a16:creationId xmlns:a16="http://schemas.microsoft.com/office/drawing/2014/main" id="{63F62349-AD53-4348-9341-230AAACB6334}"/>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657867" y="3838686"/>
            <a:ext cx="914400" cy="914400"/>
          </a:xfrm>
          <a:prstGeom prst="rect">
            <a:avLst/>
          </a:prstGeom>
        </p:spPr>
      </p:pic>
      <p:pic>
        <p:nvPicPr>
          <p:cNvPr id="23" name="图形 22" descr="清单演示文稿">
            <a:extLst>
              <a:ext uri="{FF2B5EF4-FFF2-40B4-BE49-F238E27FC236}">
                <a16:creationId xmlns:a16="http://schemas.microsoft.com/office/drawing/2014/main" id="{030355E8-91A2-4B83-AAE1-0801459D3DE3}"/>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825779" y="3838686"/>
            <a:ext cx="914400" cy="914400"/>
          </a:xfrm>
          <a:prstGeom prst="rect">
            <a:avLst/>
          </a:prstGeom>
        </p:spPr>
      </p:pic>
      <p:pic>
        <p:nvPicPr>
          <p:cNvPr id="24" name="图形 23" descr="钱包">
            <a:extLst>
              <a:ext uri="{FF2B5EF4-FFF2-40B4-BE49-F238E27FC236}">
                <a16:creationId xmlns:a16="http://schemas.microsoft.com/office/drawing/2014/main" id="{DC4F5B4A-802D-4F5C-8E8E-451BEF2AF54E}"/>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409735" y="3838686"/>
            <a:ext cx="914400" cy="914400"/>
          </a:xfrm>
          <a:prstGeom prst="rect">
            <a:avLst/>
          </a:prstGeom>
        </p:spPr>
      </p:pic>
      <p:pic>
        <p:nvPicPr>
          <p:cNvPr id="25" name="图形 24" descr="吃东西的人">
            <a:extLst>
              <a:ext uri="{FF2B5EF4-FFF2-40B4-BE49-F238E27FC236}">
                <a16:creationId xmlns:a16="http://schemas.microsoft.com/office/drawing/2014/main" id="{2A2E0BDA-E962-4906-A9B4-DF6380EAE904}"/>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906000" y="3838686"/>
            <a:ext cx="914400" cy="914400"/>
          </a:xfrm>
          <a:prstGeom prst="rect">
            <a:avLst/>
          </a:prstGeom>
        </p:spPr>
      </p:pic>
      <p:pic>
        <p:nvPicPr>
          <p:cNvPr id="26" name="图形 25" descr="男人群">
            <a:extLst>
              <a:ext uri="{FF2B5EF4-FFF2-40B4-BE49-F238E27FC236}">
                <a16:creationId xmlns:a16="http://schemas.microsoft.com/office/drawing/2014/main" id="{235D39C9-2251-4120-A277-C7AE8C8DC2D0}"/>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489955" y="3838686"/>
            <a:ext cx="914400" cy="914400"/>
          </a:xfrm>
          <a:prstGeom prst="rect">
            <a:avLst/>
          </a:prstGeom>
        </p:spPr>
      </p:pic>
      <p:pic>
        <p:nvPicPr>
          <p:cNvPr id="28" name="图形 27" descr="城市">
            <a:extLst>
              <a:ext uri="{FF2B5EF4-FFF2-40B4-BE49-F238E27FC236}">
                <a16:creationId xmlns:a16="http://schemas.microsoft.com/office/drawing/2014/main" id="{768A2936-F2B3-43C7-B5C2-0EBE9F189138}"/>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653898" y="5004880"/>
            <a:ext cx="914400" cy="914400"/>
          </a:xfrm>
          <a:prstGeom prst="rect">
            <a:avLst/>
          </a:prstGeom>
        </p:spPr>
      </p:pic>
      <p:pic>
        <p:nvPicPr>
          <p:cNvPr id="29" name="图形 28" descr="银行">
            <a:extLst>
              <a:ext uri="{FF2B5EF4-FFF2-40B4-BE49-F238E27FC236}">
                <a16:creationId xmlns:a16="http://schemas.microsoft.com/office/drawing/2014/main" id="{052D5B5C-5BE6-4DAC-BB52-19433D5E02C3}"/>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239177" y="5004880"/>
            <a:ext cx="914400" cy="914400"/>
          </a:xfrm>
          <a:prstGeom prst="rect">
            <a:avLst/>
          </a:prstGeom>
        </p:spPr>
      </p:pic>
      <p:pic>
        <p:nvPicPr>
          <p:cNvPr id="30" name="图形 29" descr="房子">
            <a:extLst>
              <a:ext uri="{FF2B5EF4-FFF2-40B4-BE49-F238E27FC236}">
                <a16:creationId xmlns:a16="http://schemas.microsoft.com/office/drawing/2014/main" id="{E9F8B8B9-15F5-4594-8F9C-DA7675A618A6}"/>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2824456" y="5004880"/>
            <a:ext cx="914400" cy="914400"/>
          </a:xfrm>
          <a:prstGeom prst="rect">
            <a:avLst/>
          </a:prstGeom>
        </p:spPr>
      </p:pic>
      <p:pic>
        <p:nvPicPr>
          <p:cNvPr id="31" name="图形 30" descr="无线话筒">
            <a:extLst>
              <a:ext uri="{FF2B5EF4-FFF2-40B4-BE49-F238E27FC236}">
                <a16:creationId xmlns:a16="http://schemas.microsoft.com/office/drawing/2014/main" id="{1CDE3722-5DC9-485D-9A98-42834A8B4455}"/>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409735" y="5004880"/>
            <a:ext cx="914400" cy="914400"/>
          </a:xfrm>
          <a:prstGeom prst="rect">
            <a:avLst/>
          </a:prstGeom>
        </p:spPr>
      </p:pic>
      <p:pic>
        <p:nvPicPr>
          <p:cNvPr id="32" name="图形 31" descr="购物袋">
            <a:extLst>
              <a:ext uri="{FF2B5EF4-FFF2-40B4-BE49-F238E27FC236}">
                <a16:creationId xmlns:a16="http://schemas.microsoft.com/office/drawing/2014/main" id="{84ECF848-D040-46CA-9F35-1BD198718A25}"/>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898063" y="5004880"/>
            <a:ext cx="914400" cy="914400"/>
          </a:xfrm>
          <a:prstGeom prst="rect">
            <a:avLst/>
          </a:prstGeom>
        </p:spPr>
      </p:pic>
      <p:pic>
        <p:nvPicPr>
          <p:cNvPr id="33" name="图形 32" descr="购物车">
            <a:extLst>
              <a:ext uri="{FF2B5EF4-FFF2-40B4-BE49-F238E27FC236}">
                <a16:creationId xmlns:a16="http://schemas.microsoft.com/office/drawing/2014/main" id="{040BE873-EC03-41AD-8EFB-CA2DB90FC0A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8483340" y="5004880"/>
            <a:ext cx="914400" cy="914400"/>
          </a:xfrm>
          <a:prstGeom prst="rect">
            <a:avLst/>
          </a:prstGeom>
        </p:spPr>
      </p:pic>
      <p:pic>
        <p:nvPicPr>
          <p:cNvPr id="34" name="图形 33" descr="信用卡">
            <a:extLst>
              <a:ext uri="{FF2B5EF4-FFF2-40B4-BE49-F238E27FC236}">
                <a16:creationId xmlns:a16="http://schemas.microsoft.com/office/drawing/2014/main" id="{B79421A1-82C6-4F00-85CD-9DB493056E44}"/>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068619" y="5004880"/>
            <a:ext cx="914400" cy="914400"/>
          </a:xfrm>
          <a:prstGeom prst="rect">
            <a:avLst/>
          </a:prstGeom>
        </p:spPr>
      </p:pic>
      <p:sp>
        <p:nvSpPr>
          <p:cNvPr id="35" name="矩形 34">
            <a:extLst>
              <a:ext uri="{FF2B5EF4-FFF2-40B4-BE49-F238E27FC236}">
                <a16:creationId xmlns:a16="http://schemas.microsoft.com/office/drawing/2014/main" id="{779E1EA5-6635-466E-A9A9-E40719CAADE9}"/>
              </a:ext>
            </a:extLst>
          </p:cNvPr>
          <p:cNvSpPr/>
          <p:nvPr/>
        </p:nvSpPr>
        <p:spPr>
          <a:xfrm>
            <a:off x="626964" y="397629"/>
            <a:ext cx="646331"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tx1"/>
                </a:solidFill>
                <a:effectLst/>
                <a:uLnTx/>
                <a:uFillTx/>
                <a:latin typeface="Microsoft YaHei" panose="020B0503020204020204" pitchFamily="34" charset="-122"/>
                <a:ea typeface="Microsoft YaHei" panose="020B0503020204020204" pitchFamily="34" charset="-122"/>
                <a:cs typeface="Segoe UI Light"/>
              </a:rPr>
              <a:t>素材</a:t>
            </a:r>
          </a:p>
        </p:txBody>
      </p:sp>
      <p:pic>
        <p:nvPicPr>
          <p:cNvPr id="37" name="图形 36" descr="步行">
            <a:extLst>
              <a:ext uri="{FF2B5EF4-FFF2-40B4-BE49-F238E27FC236}">
                <a16:creationId xmlns:a16="http://schemas.microsoft.com/office/drawing/2014/main" id="{A0E65259-D775-409B-82E9-F54E4EB8948A}"/>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4239177" y="3838686"/>
            <a:ext cx="914400" cy="914400"/>
          </a:xfrm>
          <a:prstGeom prst="rect">
            <a:avLst/>
          </a:prstGeom>
        </p:spPr>
      </p:pic>
    </p:spTree>
    <p:extLst>
      <p:ext uri="{BB962C8B-B14F-4D97-AF65-F5344CB8AC3E}">
        <p14:creationId xmlns:p14="http://schemas.microsoft.com/office/powerpoint/2010/main" val="1739065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微软雅黑</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 altLang="zh-CN" dirty="0"/>
              <a:t>freepik</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晚风</a:t>
            </a:r>
            <a:endParaRPr kumimoji="1" lang="en" altLang="zh-CN" dirty="0"/>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4"/>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D8C03CE8-5466-4B91-A5EA-8D38DFC74F4E}"/>
              </a:ext>
            </a:extLst>
          </p:cNvPr>
          <p:cNvSpPr/>
          <p:nvPr/>
        </p:nvSpPr>
        <p:spPr>
          <a:xfrm>
            <a:off x="695325" y="1783080"/>
            <a:ext cx="10801350" cy="3398520"/>
          </a:xfrm>
          <a:prstGeom prst="rect">
            <a:avLst/>
          </a:prstGeom>
          <a:solidFill>
            <a:schemeClr val="bg1"/>
          </a:solidFill>
          <a:ln w="38100">
            <a:solidFill>
              <a:srgbClr val="0008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7C727215-DF8B-41C3-A578-A54140AC5866}"/>
              </a:ext>
            </a:extLst>
          </p:cNvPr>
          <p:cNvSpPr/>
          <p:nvPr/>
        </p:nvSpPr>
        <p:spPr>
          <a:xfrm>
            <a:off x="847725" y="1935480"/>
            <a:ext cx="10496550" cy="309372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E8951038-FB5D-42A8-B5C3-38FF5418FBD7}"/>
              </a:ext>
            </a:extLst>
          </p:cNvPr>
          <p:cNvSpPr/>
          <p:nvPr/>
        </p:nvSpPr>
        <p:spPr>
          <a:xfrm>
            <a:off x="7193281" y="3309979"/>
            <a:ext cx="3934860" cy="16577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FD235AD4-9B7B-47E7-9C57-A907C672EC41}"/>
              </a:ext>
            </a:extLst>
          </p:cNvPr>
          <p:cNvPicPr>
            <a:picLocks noChangeAspect="1"/>
          </p:cNvPicPr>
          <p:nvPr/>
        </p:nvPicPr>
        <p:blipFill rotWithShape="1">
          <a:blip r:embed="rId2">
            <a:extLst>
              <a:ext uri="{28A0092B-C50C-407E-A947-70E740481C1C}">
                <a14:useLocalDpi xmlns:a14="http://schemas.microsoft.com/office/drawing/2010/main" val="0"/>
              </a:ext>
            </a:extLst>
          </a:blip>
          <a:srcRect l="6835" r="26106"/>
          <a:stretch/>
        </p:blipFill>
        <p:spPr>
          <a:xfrm>
            <a:off x="7396733" y="1321097"/>
            <a:ext cx="3527956" cy="3507343"/>
          </a:xfrm>
          <a:prstGeom prst="rect">
            <a:avLst/>
          </a:prstGeom>
        </p:spPr>
      </p:pic>
      <p:sp>
        <p:nvSpPr>
          <p:cNvPr id="26" name="文本框 25">
            <a:extLst>
              <a:ext uri="{FF2B5EF4-FFF2-40B4-BE49-F238E27FC236}">
                <a16:creationId xmlns:a16="http://schemas.microsoft.com/office/drawing/2014/main" id="{DFE793FC-06D5-4A9F-92CD-FBE3BA7EAE62}"/>
              </a:ext>
            </a:extLst>
          </p:cNvPr>
          <p:cNvSpPr txBox="1"/>
          <p:nvPr/>
        </p:nvSpPr>
        <p:spPr>
          <a:xfrm>
            <a:off x="1319748" y="2433102"/>
            <a:ext cx="923330" cy="276999"/>
          </a:xfrm>
          <a:prstGeom prst="rect">
            <a:avLst/>
          </a:prstGeom>
          <a:noFill/>
        </p:spPr>
        <p:txBody>
          <a:bodyPr wrap="none" lIns="0" tIns="0" rIns="0" bIns="0" rtlCol="0">
            <a:spAutoFit/>
          </a:bodyPr>
          <a:lstStyle/>
          <a:p>
            <a:r>
              <a:rPr lang="zh-CN" altLang="en-US" b="1" dirty="0">
                <a:solidFill>
                  <a:srgbClr val="000814"/>
                </a:solidFill>
              </a:rPr>
              <a:t>公司简介</a:t>
            </a:r>
          </a:p>
        </p:txBody>
      </p:sp>
      <p:sp>
        <p:nvSpPr>
          <p:cNvPr id="27" name="矩形 26">
            <a:extLst>
              <a:ext uri="{FF2B5EF4-FFF2-40B4-BE49-F238E27FC236}">
                <a16:creationId xmlns:a16="http://schemas.microsoft.com/office/drawing/2014/main" id="{2FF11494-3B1F-46A6-A722-FB51E587BDA1}"/>
              </a:ext>
            </a:extLst>
          </p:cNvPr>
          <p:cNvSpPr/>
          <p:nvPr/>
        </p:nvSpPr>
        <p:spPr>
          <a:xfrm>
            <a:off x="1319748" y="2887164"/>
            <a:ext cx="5453947" cy="1096647"/>
          </a:xfrm>
          <a:prstGeom prst="rect">
            <a:avLst/>
          </a:prstGeom>
        </p:spPr>
        <p:txBody>
          <a:bodyPr wrap="square" lIns="0" tIns="0" rIns="0" bIns="0">
            <a:spAutoFit/>
          </a:bodyPr>
          <a:lstStyle/>
          <a:p>
            <a:pPr algn="just">
              <a:lnSpc>
                <a:spcPct val="130000"/>
              </a:lnSpc>
            </a:pPr>
            <a:r>
              <a:rPr lang="ja-JP" altLang="en-US" sz="1400" dirty="0"/>
              <a:t>某某投资股份有限公司是一家于</a:t>
            </a:r>
            <a:r>
              <a:rPr lang="en-US" altLang="ja-JP" sz="1400" dirty="0"/>
              <a:t>19XX</a:t>
            </a:r>
            <a:r>
              <a:rPr lang="ja-JP" altLang="en-US" sz="1400" dirty="0"/>
              <a:t>年</a:t>
            </a:r>
            <a:r>
              <a:rPr lang="en-US" altLang="ja-JP" sz="1400" dirty="0"/>
              <a:t>12</a:t>
            </a:r>
            <a:r>
              <a:rPr lang="ja-JP" altLang="en-US" sz="1400" dirty="0"/>
              <a:t>月在</a:t>
            </a:r>
            <a:r>
              <a:rPr lang="en-US" altLang="ja-JP" sz="1400" dirty="0"/>
              <a:t>XX</a:t>
            </a:r>
            <a:r>
              <a:rPr lang="ja-JP" altLang="en-US" sz="1400" dirty="0"/>
              <a:t>注册的股份制有限公司，是</a:t>
            </a:r>
            <a:r>
              <a:rPr lang="en-US" altLang="ja-JP" sz="1400" dirty="0"/>
              <a:t>XXX</a:t>
            </a:r>
            <a:r>
              <a:rPr lang="ja-JP" altLang="en-US" sz="1400" dirty="0"/>
              <a:t>机构之ー。公司经过近两年的运营，无论从资产规模或经营规模，都已成为集担保、投资及配套服务于一体的</a:t>
            </a:r>
            <a:r>
              <a:rPr lang="en-US" altLang="ja-JP" sz="1400" dirty="0"/>
              <a:t>X</a:t>
            </a:r>
            <a:r>
              <a:rPr lang="ja-JP" altLang="en-US" sz="1400" dirty="0"/>
              <a:t>机构之一，在业界和社会上都享有很高的声誉。</a:t>
            </a:r>
            <a:endParaRPr lang="zh-CN" altLang="en-US" sz="1400" dirty="0"/>
          </a:p>
        </p:txBody>
      </p:sp>
      <p:sp>
        <p:nvSpPr>
          <p:cNvPr id="12" name="文本占位符 11">
            <a:extLst>
              <a:ext uri="{FF2B5EF4-FFF2-40B4-BE49-F238E27FC236}">
                <a16:creationId xmlns:a16="http://schemas.microsoft.com/office/drawing/2014/main" id="{9B2AD7BF-2005-44D7-9FEC-7E44A6125089}"/>
              </a:ext>
            </a:extLst>
          </p:cNvPr>
          <p:cNvSpPr>
            <a:spLocks noGrp="1"/>
          </p:cNvSpPr>
          <p:nvPr>
            <p:ph type="body" sz="quarter" idx="10"/>
          </p:nvPr>
        </p:nvSpPr>
        <p:spPr/>
        <p:txBody>
          <a:bodyPr>
            <a:normAutofit lnSpcReduction="10000"/>
          </a:bodyPr>
          <a:lstStyle/>
          <a:p>
            <a:r>
              <a:rPr lang="zh-CN" altLang="en-US" dirty="0"/>
              <a:t>公司简介</a:t>
            </a:r>
          </a:p>
        </p:txBody>
      </p:sp>
      <p:sp>
        <p:nvSpPr>
          <p:cNvPr id="14" name="文本占位符 13">
            <a:extLst>
              <a:ext uri="{FF2B5EF4-FFF2-40B4-BE49-F238E27FC236}">
                <a16:creationId xmlns:a16="http://schemas.microsoft.com/office/drawing/2014/main" id="{F6D9D896-A837-470D-B19E-8FC43818E264}"/>
              </a:ext>
            </a:extLst>
          </p:cNvPr>
          <p:cNvSpPr>
            <a:spLocks noGrp="1"/>
          </p:cNvSpPr>
          <p:nvPr>
            <p:ph type="body" sz="quarter" idx="11"/>
          </p:nvPr>
        </p:nvSpPr>
        <p:spPr/>
        <p:txBody>
          <a:bodyPr>
            <a:normAutofit lnSpcReduction="10000"/>
          </a:bodyPr>
          <a:lstStyle/>
          <a:p>
            <a:r>
              <a:rPr lang="en-US" altLang="zh-CN" dirty="0"/>
              <a:t>ABOUT US</a:t>
            </a:r>
            <a:endParaRPr lang="zh-CN" altLang="en-US" dirty="0"/>
          </a:p>
        </p:txBody>
      </p:sp>
      <p:sp>
        <p:nvSpPr>
          <p:cNvPr id="20" name="文本占位符 19">
            <a:extLst>
              <a:ext uri="{FF2B5EF4-FFF2-40B4-BE49-F238E27FC236}">
                <a16:creationId xmlns:a16="http://schemas.microsoft.com/office/drawing/2014/main" id="{C6E5BFB7-16C5-4712-A149-76532F3FEF36}"/>
              </a:ext>
            </a:extLst>
          </p:cNvPr>
          <p:cNvSpPr>
            <a:spLocks noGrp="1"/>
          </p:cNvSpPr>
          <p:nvPr>
            <p:ph type="body" sz="quarter" idx="12"/>
          </p:nvPr>
        </p:nvSpPr>
        <p:spPr/>
        <p:txBody>
          <a:bodyPr/>
          <a:lstStyle/>
          <a:p>
            <a:r>
              <a:rPr lang="en-US" altLang="zh-CN" dirty="0"/>
              <a:t>01</a:t>
            </a:r>
            <a:endParaRPr lang="zh-CN" altLang="en-US" dirty="0"/>
          </a:p>
        </p:txBody>
      </p:sp>
    </p:spTree>
    <p:extLst>
      <p:ext uri="{BB962C8B-B14F-4D97-AF65-F5344CB8AC3E}">
        <p14:creationId xmlns:p14="http://schemas.microsoft.com/office/powerpoint/2010/main" val="3957902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C8552AA-9452-48F1-933C-4AF97C0FD41F}"/>
              </a:ext>
            </a:extLst>
          </p:cNvPr>
          <p:cNvSpPr>
            <a:spLocks noGrp="1"/>
          </p:cNvSpPr>
          <p:nvPr>
            <p:ph type="body" sz="quarter" idx="10"/>
          </p:nvPr>
        </p:nvSpPr>
        <p:spPr/>
        <p:txBody>
          <a:bodyPr>
            <a:normAutofit lnSpcReduction="10000"/>
          </a:bodyPr>
          <a:lstStyle/>
          <a:p>
            <a:r>
              <a:rPr lang="zh-CN" altLang="en-US" dirty="0"/>
              <a:t>企业文化</a:t>
            </a:r>
          </a:p>
        </p:txBody>
      </p:sp>
      <p:sp>
        <p:nvSpPr>
          <p:cNvPr id="4" name="文本占位符 3">
            <a:extLst>
              <a:ext uri="{FF2B5EF4-FFF2-40B4-BE49-F238E27FC236}">
                <a16:creationId xmlns:a16="http://schemas.microsoft.com/office/drawing/2014/main" id="{9B91922F-2B47-47BE-BC38-29090EE7BEEE}"/>
              </a:ext>
            </a:extLst>
          </p:cNvPr>
          <p:cNvSpPr>
            <a:spLocks noGrp="1"/>
          </p:cNvSpPr>
          <p:nvPr>
            <p:ph type="body" sz="quarter" idx="11"/>
          </p:nvPr>
        </p:nvSpPr>
        <p:spPr/>
        <p:txBody>
          <a:bodyPr>
            <a:normAutofit lnSpcReduction="10000"/>
          </a:bodyPr>
          <a:lstStyle/>
          <a:p>
            <a:r>
              <a:rPr lang="en-US" altLang="zh-CN" dirty="0"/>
              <a:t>CORPORATE CULTURE</a:t>
            </a:r>
            <a:endParaRPr lang="zh-CN" altLang="en-US" dirty="0"/>
          </a:p>
        </p:txBody>
      </p:sp>
      <p:sp>
        <p:nvSpPr>
          <p:cNvPr id="5" name="文本占位符 4">
            <a:extLst>
              <a:ext uri="{FF2B5EF4-FFF2-40B4-BE49-F238E27FC236}">
                <a16:creationId xmlns:a16="http://schemas.microsoft.com/office/drawing/2014/main" id="{F529E3E6-12F6-4F60-83BC-7216A308BABD}"/>
              </a:ext>
            </a:extLst>
          </p:cNvPr>
          <p:cNvSpPr>
            <a:spLocks noGrp="1"/>
          </p:cNvSpPr>
          <p:nvPr>
            <p:ph type="body" sz="quarter" idx="12"/>
          </p:nvPr>
        </p:nvSpPr>
        <p:spPr/>
        <p:txBody>
          <a:bodyPr/>
          <a:lstStyle/>
          <a:p>
            <a:r>
              <a:rPr lang="en-US" altLang="zh-CN" dirty="0"/>
              <a:t>01</a:t>
            </a:r>
            <a:endParaRPr lang="zh-CN" altLang="en-US" dirty="0"/>
          </a:p>
        </p:txBody>
      </p:sp>
      <p:pic>
        <p:nvPicPr>
          <p:cNvPr id="12" name="图片 11" descr="建筑与房屋的城市空拍图&#10;&#10;描述已自动生成">
            <a:extLst>
              <a:ext uri="{FF2B5EF4-FFF2-40B4-BE49-F238E27FC236}">
                <a16:creationId xmlns:a16="http://schemas.microsoft.com/office/drawing/2014/main" id="{0B66F553-AB2D-4FB5-8CAB-DBFF3DBEECF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52074"/>
          <a:stretch/>
        </p:blipFill>
        <p:spPr>
          <a:xfrm>
            <a:off x="-18061" y="3586480"/>
            <a:ext cx="12228122" cy="3286760"/>
          </a:xfrm>
          <a:prstGeom prst="rect">
            <a:avLst/>
          </a:prstGeom>
        </p:spPr>
      </p:pic>
      <p:sp>
        <p:nvSpPr>
          <p:cNvPr id="13" name="矩形 12">
            <a:extLst>
              <a:ext uri="{FF2B5EF4-FFF2-40B4-BE49-F238E27FC236}">
                <a16:creationId xmlns:a16="http://schemas.microsoft.com/office/drawing/2014/main" id="{EBF8C30E-E2A2-4165-8CDD-CD8B3DFAD357}"/>
              </a:ext>
            </a:extLst>
          </p:cNvPr>
          <p:cNvSpPr/>
          <p:nvPr/>
        </p:nvSpPr>
        <p:spPr>
          <a:xfrm>
            <a:off x="-18061" y="3728720"/>
            <a:ext cx="12228122" cy="3144520"/>
          </a:xfrm>
          <a:prstGeom prst="rect">
            <a:avLst/>
          </a:prstGeom>
          <a:gradFill>
            <a:gsLst>
              <a:gs pos="0">
                <a:srgbClr val="000814">
                  <a:alpha val="0"/>
                </a:srgbClr>
              </a:gs>
              <a:gs pos="85000">
                <a:srgbClr val="000814">
                  <a:alpha val="84000"/>
                </a:srgbClr>
              </a:gs>
              <a:gs pos="100000">
                <a:srgbClr val="00081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98492AA-CB90-46FD-A18D-442CEBCDEA60}"/>
              </a:ext>
            </a:extLst>
          </p:cNvPr>
          <p:cNvSpPr/>
          <p:nvPr/>
        </p:nvSpPr>
        <p:spPr>
          <a:xfrm>
            <a:off x="-18061" y="3728720"/>
            <a:ext cx="12210061" cy="180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夜晚建筑亮着灯的高楼大厦&#10;&#10;描述已自动生成">
            <a:extLst>
              <a:ext uri="{FF2B5EF4-FFF2-40B4-BE49-F238E27FC236}">
                <a16:creationId xmlns:a16="http://schemas.microsoft.com/office/drawing/2014/main" id="{6A0D720D-632B-49C3-BC05-1CEC5306654A}"/>
              </a:ext>
            </a:extLst>
          </p:cNvPr>
          <p:cNvPicPr>
            <a:picLocks noChangeAspect="1"/>
          </p:cNvPicPr>
          <p:nvPr/>
        </p:nvPicPr>
        <p:blipFill rotWithShape="1">
          <a:blip r:embed="rId4">
            <a:extLst>
              <a:ext uri="{28A0092B-C50C-407E-A947-70E740481C1C}">
                <a14:useLocalDpi xmlns:a14="http://schemas.microsoft.com/office/drawing/2010/main" val="0"/>
              </a:ext>
            </a:extLst>
          </a:blip>
          <a:srcRect b="-454"/>
          <a:stretch/>
        </p:blipFill>
        <p:spPr>
          <a:xfrm>
            <a:off x="8763000" y="0"/>
            <a:ext cx="3429000" cy="6889115"/>
          </a:xfrm>
          <a:prstGeom prst="rect">
            <a:avLst/>
          </a:prstGeom>
        </p:spPr>
      </p:pic>
      <p:sp>
        <p:nvSpPr>
          <p:cNvPr id="11" name="文本框 10">
            <a:extLst>
              <a:ext uri="{FF2B5EF4-FFF2-40B4-BE49-F238E27FC236}">
                <a16:creationId xmlns:a16="http://schemas.microsoft.com/office/drawing/2014/main" id="{FEAA259E-06B8-4B63-97CC-8D36937D1F2C}"/>
              </a:ext>
            </a:extLst>
          </p:cNvPr>
          <p:cNvSpPr txBox="1"/>
          <p:nvPr/>
        </p:nvSpPr>
        <p:spPr>
          <a:xfrm>
            <a:off x="1602012" y="1604044"/>
            <a:ext cx="3924151" cy="276999"/>
          </a:xfrm>
          <a:prstGeom prst="rect">
            <a:avLst/>
          </a:prstGeom>
          <a:noFill/>
        </p:spPr>
        <p:txBody>
          <a:bodyPr wrap="none" lIns="0" tIns="0" rIns="0" bIns="0" rtlCol="0">
            <a:spAutoFit/>
          </a:bodyPr>
          <a:lstStyle/>
          <a:p>
            <a:r>
              <a:rPr lang="zh-CN" altLang="en-US" b="1" dirty="0">
                <a:solidFill>
                  <a:schemeClr val="accent1"/>
                </a:solidFill>
              </a:rPr>
              <a:t>“以担保促进投资，以投资发展担保”</a:t>
            </a:r>
          </a:p>
        </p:txBody>
      </p:sp>
      <p:sp>
        <p:nvSpPr>
          <p:cNvPr id="15" name="矩形 14">
            <a:extLst>
              <a:ext uri="{FF2B5EF4-FFF2-40B4-BE49-F238E27FC236}">
                <a16:creationId xmlns:a16="http://schemas.microsoft.com/office/drawing/2014/main" id="{C90B9459-6124-4FD0-AAE5-635459093FED}"/>
              </a:ext>
            </a:extLst>
          </p:cNvPr>
          <p:cNvSpPr/>
          <p:nvPr/>
        </p:nvSpPr>
        <p:spPr>
          <a:xfrm>
            <a:off x="1602012" y="1976259"/>
            <a:ext cx="6639163" cy="536494"/>
          </a:xfrm>
          <a:prstGeom prst="rect">
            <a:avLst/>
          </a:prstGeom>
        </p:spPr>
        <p:txBody>
          <a:bodyPr wrap="square" lIns="0" tIns="0" rIns="0" bIns="0">
            <a:spAutoFit/>
          </a:bodyPr>
          <a:lstStyle/>
          <a:p>
            <a:pPr algn="just">
              <a:lnSpc>
                <a:spcPct val="130000"/>
              </a:lnSpc>
            </a:pPr>
            <a:r>
              <a:rPr lang="zh-CN" altLang="en-US" sz="1400" dirty="0">
                <a:solidFill>
                  <a:schemeClr val="tx1">
                    <a:lumMod val="75000"/>
                    <a:lumOff val="25000"/>
                  </a:schemeClr>
                </a:solidFill>
              </a:rPr>
              <a:t>公司以“发展担保、服务社会，促进秩序的建设和风险投资的健康发展”为宗旨，坚持“以担保促进投资，以投资发展担保”的经营理念。</a:t>
            </a:r>
          </a:p>
        </p:txBody>
      </p:sp>
      <p:sp>
        <p:nvSpPr>
          <p:cNvPr id="17" name="矩形 16">
            <a:extLst>
              <a:ext uri="{FF2B5EF4-FFF2-40B4-BE49-F238E27FC236}">
                <a16:creationId xmlns:a16="http://schemas.microsoft.com/office/drawing/2014/main" id="{E6C716B9-A395-4EEA-B693-33F2232ABD5F}"/>
              </a:ext>
            </a:extLst>
          </p:cNvPr>
          <p:cNvSpPr/>
          <p:nvPr/>
        </p:nvSpPr>
        <p:spPr>
          <a:xfrm>
            <a:off x="1602012" y="2858940"/>
            <a:ext cx="6639163" cy="459869"/>
          </a:xfrm>
          <a:prstGeom prst="rect">
            <a:avLst/>
          </a:prstGeom>
        </p:spPr>
        <p:txBody>
          <a:bodyPr wrap="square" lIns="0" tIns="0" rIns="0" bIns="0">
            <a:spAutoFit/>
          </a:bodyPr>
          <a:lstStyle/>
          <a:p>
            <a:pPr algn="just">
              <a:lnSpc>
                <a:spcPct val="130000"/>
              </a:lnSpc>
            </a:pPr>
            <a:r>
              <a:rPr lang="zh-CN" altLang="en-US" sz="1200" dirty="0">
                <a:solidFill>
                  <a:schemeClr val="tx1">
                    <a:lumMod val="50000"/>
                    <a:lumOff val="50000"/>
                  </a:schemeClr>
                </a:solidFill>
              </a:rPr>
              <a:t>采用担保服务与风险投资相结合项目运作与资本运作相结合、资产抵押与股权质押相结合的担保投资运作新模式，拓展以担保及其配套服务为主，担保投资为辅的主营业务及各项衍生业务。</a:t>
            </a:r>
          </a:p>
        </p:txBody>
      </p:sp>
      <p:sp>
        <p:nvSpPr>
          <p:cNvPr id="6" name="矩形 5">
            <a:extLst>
              <a:ext uri="{FF2B5EF4-FFF2-40B4-BE49-F238E27FC236}">
                <a16:creationId xmlns:a16="http://schemas.microsoft.com/office/drawing/2014/main" id="{85EFF330-64F7-44AC-ADAE-D49B37FB7172}"/>
              </a:ext>
            </a:extLst>
          </p:cNvPr>
          <p:cNvSpPr/>
          <p:nvPr/>
        </p:nvSpPr>
        <p:spPr>
          <a:xfrm>
            <a:off x="596167" y="6244903"/>
            <a:ext cx="6437916" cy="769441"/>
          </a:xfrm>
          <a:prstGeom prst="rect">
            <a:avLst/>
          </a:prstGeom>
        </p:spPr>
        <p:txBody>
          <a:bodyPr wrap="none">
            <a:spAutoFit/>
          </a:bodyPr>
          <a:lstStyle/>
          <a:p>
            <a:r>
              <a:rPr lang="en-US" altLang="zh-CN" sz="4400" b="1" dirty="0">
                <a:solidFill>
                  <a:schemeClr val="bg1">
                    <a:alpha val="40000"/>
                  </a:schemeClr>
                </a:solidFill>
                <a:latin typeface="+mj-ea"/>
                <a:ea typeface="+mj-ea"/>
              </a:rPr>
              <a:t>SERVICE THE SOCIETY</a:t>
            </a:r>
            <a:endParaRPr lang="zh-CN" altLang="en-US" sz="4400" b="1" dirty="0">
              <a:solidFill>
                <a:schemeClr val="bg1">
                  <a:alpha val="40000"/>
                </a:schemeClr>
              </a:solidFill>
              <a:latin typeface="+mj-ea"/>
              <a:ea typeface="+mj-ea"/>
            </a:endParaRPr>
          </a:p>
        </p:txBody>
      </p:sp>
    </p:spTree>
    <p:extLst>
      <p:ext uri="{BB962C8B-B14F-4D97-AF65-F5344CB8AC3E}">
        <p14:creationId xmlns:p14="http://schemas.microsoft.com/office/powerpoint/2010/main" val="3752769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90EBC612-6019-409D-9469-546044F886DE}"/>
              </a:ext>
            </a:extLst>
          </p:cNvPr>
          <p:cNvSpPr/>
          <p:nvPr/>
        </p:nvSpPr>
        <p:spPr>
          <a:xfrm>
            <a:off x="6716628" y="0"/>
            <a:ext cx="5475372" cy="6858000"/>
          </a:xfrm>
          <a:custGeom>
            <a:avLst/>
            <a:gdLst>
              <a:gd name="connsiteX0" fmla="*/ 1714500 w 5475372"/>
              <a:gd name="connsiteY0" fmla="*/ 0 h 6858000"/>
              <a:gd name="connsiteX1" fmla="*/ 5475372 w 5475372"/>
              <a:gd name="connsiteY1" fmla="*/ 0 h 6858000"/>
              <a:gd name="connsiteX2" fmla="*/ 5475372 w 5475372"/>
              <a:gd name="connsiteY2" fmla="*/ 6858000 h 6858000"/>
              <a:gd name="connsiteX3" fmla="*/ 0 w 5475372"/>
              <a:gd name="connsiteY3" fmla="*/ 6858000 h 6858000"/>
              <a:gd name="connsiteX4" fmla="*/ 1714500 w 54753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372" h="6858000">
                <a:moveTo>
                  <a:pt x="1714500" y="0"/>
                </a:moveTo>
                <a:lnTo>
                  <a:pt x="5475372" y="0"/>
                </a:lnTo>
                <a:lnTo>
                  <a:pt x="5475372" y="6858000"/>
                </a:lnTo>
                <a:lnTo>
                  <a:pt x="0" y="6858000"/>
                </a:lnTo>
                <a:lnTo>
                  <a:pt x="17145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4" name="图片 13" descr="人穿着西装&#10;&#10;描述已自动生成">
            <a:extLst>
              <a:ext uri="{FF2B5EF4-FFF2-40B4-BE49-F238E27FC236}">
                <a16:creationId xmlns:a16="http://schemas.microsoft.com/office/drawing/2014/main" id="{1711291C-A283-4D21-87ED-EBE45D48BE0A}"/>
              </a:ext>
            </a:extLst>
          </p:cNvPr>
          <p:cNvPicPr>
            <a:picLocks noChangeAspect="1"/>
          </p:cNvPicPr>
          <p:nvPr/>
        </p:nvPicPr>
        <p:blipFill rotWithShape="1">
          <a:blip r:embed="rId2">
            <a:extLst>
              <a:ext uri="{28A0092B-C50C-407E-A947-70E740481C1C}">
                <a14:useLocalDpi xmlns:a14="http://schemas.microsoft.com/office/drawing/2010/main" val="0"/>
              </a:ext>
            </a:extLst>
          </a:blip>
          <a:srcRect l="20663" r="32967"/>
          <a:stretch/>
        </p:blipFill>
        <p:spPr>
          <a:xfrm>
            <a:off x="5567030" y="0"/>
            <a:ext cx="4771189" cy="6858000"/>
          </a:xfrm>
          <a:prstGeom prst="rect">
            <a:avLst/>
          </a:prstGeom>
        </p:spPr>
      </p:pic>
      <p:sp>
        <p:nvSpPr>
          <p:cNvPr id="15" name="文本框 14">
            <a:extLst>
              <a:ext uri="{FF2B5EF4-FFF2-40B4-BE49-F238E27FC236}">
                <a16:creationId xmlns:a16="http://schemas.microsoft.com/office/drawing/2014/main" id="{B527DEB3-9A20-4F82-A2D9-2DA6CB571270}"/>
              </a:ext>
            </a:extLst>
          </p:cNvPr>
          <p:cNvSpPr txBox="1"/>
          <p:nvPr/>
        </p:nvSpPr>
        <p:spPr>
          <a:xfrm>
            <a:off x="1203424" y="2072269"/>
            <a:ext cx="1384995" cy="276999"/>
          </a:xfrm>
          <a:prstGeom prst="rect">
            <a:avLst/>
          </a:prstGeom>
          <a:noFill/>
        </p:spPr>
        <p:txBody>
          <a:bodyPr wrap="none" lIns="0" tIns="0" rIns="0" bIns="0" rtlCol="0">
            <a:spAutoFit/>
          </a:bodyPr>
          <a:lstStyle/>
          <a:p>
            <a:r>
              <a:rPr lang="zh-CN" altLang="en-US" b="1" dirty="0">
                <a:solidFill>
                  <a:srgbClr val="000814"/>
                </a:solidFill>
              </a:rPr>
              <a:t>核心成员介绍</a:t>
            </a:r>
          </a:p>
        </p:txBody>
      </p:sp>
      <p:sp>
        <p:nvSpPr>
          <p:cNvPr id="16" name="矩形 15">
            <a:extLst>
              <a:ext uri="{FF2B5EF4-FFF2-40B4-BE49-F238E27FC236}">
                <a16:creationId xmlns:a16="http://schemas.microsoft.com/office/drawing/2014/main" id="{F01AA605-0267-44F2-B603-3D75401E9BF8}"/>
              </a:ext>
            </a:extLst>
          </p:cNvPr>
          <p:cNvSpPr/>
          <p:nvPr/>
        </p:nvSpPr>
        <p:spPr>
          <a:xfrm>
            <a:off x="739587" y="2434585"/>
            <a:ext cx="4183112" cy="816570"/>
          </a:xfrm>
          <a:prstGeom prst="rect">
            <a:avLst/>
          </a:prstGeom>
        </p:spPr>
        <p:txBody>
          <a:bodyPr wrap="square" lIns="0" tIns="0" rIns="0" bIns="0">
            <a:spAutoFit/>
          </a:bodyPr>
          <a:lstStyle/>
          <a:p>
            <a:pPr algn="just">
              <a:lnSpc>
                <a:spcPct val="130000"/>
              </a:lnSpc>
            </a:pPr>
            <a:r>
              <a:rPr lang="ja-JP" altLang="en-US" sz="1400" dirty="0">
                <a:solidFill>
                  <a:schemeClr val="tx1">
                    <a:lumMod val="75000"/>
                    <a:lumOff val="25000"/>
                  </a:schemeClr>
                </a:solidFill>
              </a:rPr>
              <a:t>公司人オ结构合理，拥有多名博士作为主要的技术骨干，具有硕士、学士高中级技术职称的员工达</a:t>
            </a:r>
            <a:r>
              <a:rPr lang="en-US" altLang="ja-JP" sz="1400" dirty="0">
                <a:solidFill>
                  <a:schemeClr val="tx1">
                    <a:lumMod val="75000"/>
                    <a:lumOff val="25000"/>
                  </a:schemeClr>
                </a:solidFill>
              </a:rPr>
              <a:t>800</a:t>
            </a:r>
            <a:r>
              <a:rPr lang="ja-JP" altLang="en-US" sz="1400" dirty="0">
                <a:solidFill>
                  <a:schemeClr val="tx1">
                    <a:lumMod val="75000"/>
                    <a:lumOff val="25000"/>
                  </a:schemeClr>
                </a:solidFill>
              </a:rPr>
              <a:t>多人，并有多人获得 </a:t>
            </a:r>
            <a:r>
              <a:rPr lang="en-US" altLang="ja-JP" sz="1400" dirty="0">
                <a:solidFill>
                  <a:schemeClr val="tx1">
                    <a:lumMod val="75000"/>
                    <a:lumOff val="25000"/>
                  </a:schemeClr>
                </a:solidFill>
              </a:rPr>
              <a:t>XXXX</a:t>
            </a:r>
            <a:r>
              <a:rPr lang="ja-JP" altLang="en-US" sz="1400" dirty="0">
                <a:solidFill>
                  <a:schemeClr val="tx1">
                    <a:lumMod val="75000"/>
                    <a:lumOff val="25000"/>
                  </a:schemeClr>
                </a:solidFill>
              </a:rPr>
              <a:t>和</a:t>
            </a:r>
            <a:r>
              <a:rPr lang="en-US" altLang="ja-JP" sz="1400" dirty="0">
                <a:solidFill>
                  <a:schemeClr val="tx1">
                    <a:lumMod val="75000"/>
                    <a:lumOff val="25000"/>
                  </a:schemeClr>
                </a:solidFill>
              </a:rPr>
              <a:t>xxx</a:t>
            </a:r>
            <a:r>
              <a:rPr lang="ja-JP" altLang="en-US" sz="1400" dirty="0">
                <a:solidFill>
                  <a:schemeClr val="tx1">
                    <a:lumMod val="75000"/>
                    <a:lumOff val="25000"/>
                  </a:schemeClr>
                </a:solidFill>
              </a:rPr>
              <a:t>等工程师及</a:t>
            </a:r>
            <a:r>
              <a:rPr lang="en-US" altLang="ja-JP" sz="1400" dirty="0" err="1">
                <a:solidFill>
                  <a:schemeClr val="tx1">
                    <a:lumMod val="75000"/>
                    <a:lumOff val="25000"/>
                  </a:schemeClr>
                </a:solidFill>
              </a:rPr>
              <a:t>xXxx</a:t>
            </a:r>
            <a:r>
              <a:rPr lang="ja-JP" altLang="en-US" sz="1400" dirty="0">
                <a:solidFill>
                  <a:schemeClr val="tx1">
                    <a:lumMod val="75000"/>
                    <a:lumOff val="25000"/>
                  </a:schemeClr>
                </a:solidFill>
              </a:rPr>
              <a:t>的技术认证。</a:t>
            </a:r>
            <a:endParaRPr lang="zh-CN" altLang="en-US" sz="1400" dirty="0">
              <a:solidFill>
                <a:schemeClr val="tx1">
                  <a:lumMod val="75000"/>
                  <a:lumOff val="25000"/>
                </a:schemeClr>
              </a:solidFill>
            </a:endParaRPr>
          </a:p>
        </p:txBody>
      </p:sp>
      <p:sp>
        <p:nvSpPr>
          <p:cNvPr id="21" name="文本框 20">
            <a:extLst>
              <a:ext uri="{FF2B5EF4-FFF2-40B4-BE49-F238E27FC236}">
                <a16:creationId xmlns:a16="http://schemas.microsoft.com/office/drawing/2014/main" id="{4AA7C0DA-AFEC-4EAE-A1B8-9BB8756D4A55}"/>
              </a:ext>
            </a:extLst>
          </p:cNvPr>
          <p:cNvSpPr txBox="1"/>
          <p:nvPr/>
        </p:nvSpPr>
        <p:spPr>
          <a:xfrm>
            <a:off x="9274864" y="2330065"/>
            <a:ext cx="1499128" cy="584775"/>
          </a:xfrm>
          <a:prstGeom prst="rect">
            <a:avLst/>
          </a:prstGeom>
          <a:noFill/>
        </p:spPr>
        <p:txBody>
          <a:bodyPr wrap="none" rtlCol="0">
            <a:spAutoFit/>
          </a:bodyPr>
          <a:lstStyle/>
          <a:p>
            <a:r>
              <a:rPr lang="en-US" altLang="zh-CN" sz="3200" b="1" dirty="0">
                <a:solidFill>
                  <a:schemeClr val="bg1"/>
                </a:solidFill>
                <a:effectLst>
                  <a:outerShdw blurRad="38100" dist="38100" dir="2700000" algn="tl">
                    <a:srgbClr val="000000">
                      <a:alpha val="43137"/>
                    </a:srgbClr>
                  </a:outerShdw>
                </a:effectLst>
                <a:latin typeface="+mj-ea"/>
                <a:ea typeface="+mj-ea"/>
              </a:rPr>
              <a:t>ANNA</a:t>
            </a:r>
            <a:endParaRPr lang="zh-CN" altLang="en-US" sz="3200" b="1" dirty="0">
              <a:solidFill>
                <a:schemeClr val="bg1"/>
              </a:solidFill>
              <a:effectLst>
                <a:outerShdw blurRad="38100" dist="38100" dir="2700000" algn="tl">
                  <a:srgbClr val="000000">
                    <a:alpha val="43137"/>
                  </a:srgbClr>
                </a:outerShdw>
              </a:effectLst>
              <a:latin typeface="+mj-ea"/>
              <a:ea typeface="+mj-ea"/>
            </a:endParaRPr>
          </a:p>
        </p:txBody>
      </p:sp>
      <p:sp>
        <p:nvSpPr>
          <p:cNvPr id="22" name="文本框 21">
            <a:extLst>
              <a:ext uri="{FF2B5EF4-FFF2-40B4-BE49-F238E27FC236}">
                <a16:creationId xmlns:a16="http://schemas.microsoft.com/office/drawing/2014/main" id="{52956A4B-858D-4463-8A9F-5CE2F8C8BE5D}"/>
              </a:ext>
            </a:extLst>
          </p:cNvPr>
          <p:cNvSpPr txBox="1"/>
          <p:nvPr/>
        </p:nvSpPr>
        <p:spPr>
          <a:xfrm>
            <a:off x="10593562" y="2860100"/>
            <a:ext cx="954107" cy="400110"/>
          </a:xfrm>
          <a:prstGeom prst="rect">
            <a:avLst/>
          </a:prstGeom>
          <a:noFill/>
        </p:spPr>
        <p:txBody>
          <a:bodyPr wrap="none" rtlCol="0">
            <a:spAutoFit/>
          </a:bodyPr>
          <a:lstStyle/>
          <a:p>
            <a:r>
              <a:rPr lang="zh-CN" altLang="en-US" sz="2000" dirty="0">
                <a:solidFill>
                  <a:schemeClr val="bg1"/>
                </a:solidFill>
              </a:rPr>
              <a:t>总经理</a:t>
            </a:r>
          </a:p>
        </p:txBody>
      </p:sp>
      <p:cxnSp>
        <p:nvCxnSpPr>
          <p:cNvPr id="24" name="直接连接符 23">
            <a:extLst>
              <a:ext uri="{FF2B5EF4-FFF2-40B4-BE49-F238E27FC236}">
                <a16:creationId xmlns:a16="http://schemas.microsoft.com/office/drawing/2014/main" id="{DB843E70-0BA6-41F0-BF60-E651D966C486}"/>
              </a:ext>
            </a:extLst>
          </p:cNvPr>
          <p:cNvCxnSpPr>
            <a:cxnSpLocks/>
          </p:cNvCxnSpPr>
          <p:nvPr/>
        </p:nvCxnSpPr>
        <p:spPr>
          <a:xfrm flipH="1">
            <a:off x="10550539" y="2680198"/>
            <a:ext cx="217361" cy="38771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7F33EEAF-BF69-4115-97E0-E2A37FBC1AF9}"/>
              </a:ext>
            </a:extLst>
          </p:cNvPr>
          <p:cNvSpPr txBox="1"/>
          <p:nvPr/>
        </p:nvSpPr>
        <p:spPr>
          <a:xfrm>
            <a:off x="1203424" y="3859738"/>
            <a:ext cx="1154162" cy="276999"/>
          </a:xfrm>
          <a:prstGeom prst="rect">
            <a:avLst/>
          </a:prstGeom>
          <a:noFill/>
        </p:spPr>
        <p:txBody>
          <a:bodyPr wrap="none" lIns="0" tIns="0" rIns="0" bIns="0" rtlCol="0">
            <a:spAutoFit/>
          </a:bodyPr>
          <a:lstStyle/>
          <a:p>
            <a:r>
              <a:rPr lang="zh-CN" altLang="en-US" b="1" dirty="0">
                <a:solidFill>
                  <a:srgbClr val="000814"/>
                </a:solidFill>
              </a:rPr>
              <a:t>总经理履历</a:t>
            </a:r>
          </a:p>
        </p:txBody>
      </p:sp>
      <p:sp>
        <p:nvSpPr>
          <p:cNvPr id="30" name="矩形 29">
            <a:extLst>
              <a:ext uri="{FF2B5EF4-FFF2-40B4-BE49-F238E27FC236}">
                <a16:creationId xmlns:a16="http://schemas.microsoft.com/office/drawing/2014/main" id="{34057892-978F-41E0-893A-638E0191D276}"/>
              </a:ext>
            </a:extLst>
          </p:cNvPr>
          <p:cNvSpPr/>
          <p:nvPr/>
        </p:nvSpPr>
        <p:spPr>
          <a:xfrm>
            <a:off x="695325" y="4246545"/>
            <a:ext cx="3451413" cy="1096647"/>
          </a:xfrm>
          <a:prstGeom prst="rect">
            <a:avLst/>
          </a:prstGeom>
        </p:spPr>
        <p:txBody>
          <a:bodyPr wrap="square" lIns="0" tIns="0" rIns="0" bIns="0">
            <a:spAutoFit/>
          </a:bodyPr>
          <a:lstStyle/>
          <a:p>
            <a:pPr marL="285750" indent="-285750" algn="just">
              <a:lnSpc>
                <a:spcPct val="130000"/>
              </a:lnSpc>
              <a:buFont typeface="Wingdings" panose="05000000000000000000" pitchFamily="2" charset="2"/>
              <a:buChar char="l"/>
            </a:pPr>
            <a:r>
              <a:rPr lang="zh-CN" altLang="en-US" sz="1400" dirty="0">
                <a:solidFill>
                  <a:schemeClr val="tx1">
                    <a:lumMod val="75000"/>
                    <a:lumOff val="25000"/>
                  </a:schemeClr>
                </a:solidFill>
              </a:rPr>
              <a:t>投资公司总经理</a:t>
            </a:r>
            <a:endParaRPr lang="en-US" altLang="zh-CN" sz="1400" dirty="0">
              <a:solidFill>
                <a:schemeClr val="tx1">
                  <a:lumMod val="75000"/>
                  <a:lumOff val="25000"/>
                </a:schemeClr>
              </a:solidFill>
            </a:endParaRPr>
          </a:p>
          <a:p>
            <a:pPr marL="285750" indent="-285750" algn="just">
              <a:lnSpc>
                <a:spcPct val="130000"/>
              </a:lnSpc>
              <a:buFont typeface="Wingdings" panose="05000000000000000000" pitchFamily="2" charset="2"/>
              <a:buChar char="l"/>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学校</a:t>
            </a: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协会会长</a:t>
            </a:r>
            <a:endParaRPr lang="en-US" altLang="zh-CN" sz="1400" dirty="0">
              <a:solidFill>
                <a:schemeClr val="tx1">
                  <a:lumMod val="75000"/>
                  <a:lumOff val="25000"/>
                </a:schemeClr>
              </a:solidFill>
            </a:endParaRPr>
          </a:p>
          <a:p>
            <a:pPr marL="285750" indent="-285750" algn="just">
              <a:lnSpc>
                <a:spcPct val="130000"/>
              </a:lnSpc>
              <a:buFont typeface="Wingdings" panose="05000000000000000000" pitchFamily="2" charset="2"/>
              <a:buChar char="l"/>
            </a:pPr>
            <a:r>
              <a:rPr lang="zh-CN" altLang="en-US" sz="1400" dirty="0">
                <a:solidFill>
                  <a:schemeClr val="tx1">
                    <a:lumMod val="75000"/>
                    <a:lumOff val="25000"/>
                  </a:schemeClr>
                </a:solidFill>
              </a:rPr>
              <a:t>国家</a:t>
            </a: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工程牵头人</a:t>
            </a:r>
            <a:endParaRPr lang="en-US" altLang="zh-CN" sz="1400" dirty="0">
              <a:solidFill>
                <a:schemeClr val="tx1">
                  <a:lumMod val="75000"/>
                  <a:lumOff val="25000"/>
                </a:schemeClr>
              </a:solidFill>
            </a:endParaRPr>
          </a:p>
          <a:p>
            <a:pPr marL="285750" indent="-285750" algn="just">
              <a:lnSpc>
                <a:spcPct val="130000"/>
              </a:lnSpc>
              <a:buFont typeface="Wingdings" panose="05000000000000000000" pitchFamily="2" charset="2"/>
              <a:buChar char="l"/>
            </a:pPr>
            <a:r>
              <a:rPr lang="zh-CN" altLang="en-US" sz="1400" dirty="0">
                <a:solidFill>
                  <a:schemeClr val="tx1">
                    <a:lumMod val="75000"/>
                    <a:lumOff val="25000"/>
                  </a:schemeClr>
                </a:solidFill>
              </a:rPr>
              <a:t>海外</a:t>
            </a: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行业资深顾问</a:t>
            </a:r>
          </a:p>
        </p:txBody>
      </p:sp>
      <p:sp>
        <p:nvSpPr>
          <p:cNvPr id="36" name="文本占位符 35">
            <a:extLst>
              <a:ext uri="{FF2B5EF4-FFF2-40B4-BE49-F238E27FC236}">
                <a16:creationId xmlns:a16="http://schemas.microsoft.com/office/drawing/2014/main" id="{159168D3-34CD-4DF9-8C0E-F8AEE85C5A73}"/>
              </a:ext>
            </a:extLst>
          </p:cNvPr>
          <p:cNvSpPr>
            <a:spLocks noGrp="1"/>
          </p:cNvSpPr>
          <p:nvPr>
            <p:ph type="body" sz="quarter" idx="10"/>
          </p:nvPr>
        </p:nvSpPr>
        <p:spPr/>
        <p:txBody>
          <a:bodyPr>
            <a:normAutofit lnSpcReduction="10000"/>
          </a:bodyPr>
          <a:lstStyle/>
          <a:p>
            <a:r>
              <a:rPr lang="zh-CN" altLang="en-US" dirty="0"/>
              <a:t>核心成员</a:t>
            </a:r>
          </a:p>
        </p:txBody>
      </p:sp>
      <p:sp>
        <p:nvSpPr>
          <p:cNvPr id="37" name="文本占位符 36">
            <a:extLst>
              <a:ext uri="{FF2B5EF4-FFF2-40B4-BE49-F238E27FC236}">
                <a16:creationId xmlns:a16="http://schemas.microsoft.com/office/drawing/2014/main" id="{8004FDA0-79D0-4F93-B6AC-2F642BF7D3EF}"/>
              </a:ext>
            </a:extLst>
          </p:cNvPr>
          <p:cNvSpPr>
            <a:spLocks noGrp="1"/>
          </p:cNvSpPr>
          <p:nvPr>
            <p:ph type="body" sz="quarter" idx="11"/>
          </p:nvPr>
        </p:nvSpPr>
        <p:spPr/>
        <p:txBody>
          <a:bodyPr>
            <a:normAutofit lnSpcReduction="10000"/>
          </a:bodyPr>
          <a:lstStyle/>
          <a:p>
            <a:r>
              <a:rPr lang="en-US" altLang="zh-CN" dirty="0"/>
              <a:t>CORE MEMBER</a:t>
            </a:r>
          </a:p>
        </p:txBody>
      </p:sp>
      <p:sp>
        <p:nvSpPr>
          <p:cNvPr id="38" name="文本占位符 37">
            <a:extLst>
              <a:ext uri="{FF2B5EF4-FFF2-40B4-BE49-F238E27FC236}">
                <a16:creationId xmlns:a16="http://schemas.microsoft.com/office/drawing/2014/main" id="{720BDD6A-91B5-4DA3-B267-589D4A4A96E5}"/>
              </a:ext>
            </a:extLst>
          </p:cNvPr>
          <p:cNvSpPr>
            <a:spLocks noGrp="1"/>
          </p:cNvSpPr>
          <p:nvPr>
            <p:ph type="body" sz="quarter" idx="12"/>
          </p:nvPr>
        </p:nvSpPr>
        <p:spPr/>
        <p:txBody>
          <a:bodyPr/>
          <a:lstStyle/>
          <a:p>
            <a:r>
              <a:rPr lang="en-US" altLang="zh-CN" dirty="0"/>
              <a:t>01</a:t>
            </a:r>
            <a:endParaRPr lang="zh-CN" altLang="en-US" dirty="0"/>
          </a:p>
        </p:txBody>
      </p:sp>
      <p:pic>
        <p:nvPicPr>
          <p:cNvPr id="6" name="图片 5" descr="图表, 散点图&#10;&#10;描述已自动生成">
            <a:extLst>
              <a:ext uri="{FF2B5EF4-FFF2-40B4-BE49-F238E27FC236}">
                <a16:creationId xmlns:a16="http://schemas.microsoft.com/office/drawing/2014/main" id="{2F409966-B806-48D0-BFEC-F2917136825B}"/>
              </a:ext>
            </a:extLst>
          </p:cNvPr>
          <p:cNvPicPr>
            <a:picLocks noChangeAspect="1"/>
          </p:cNvPicPr>
          <p:nvPr/>
        </p:nvPicPr>
        <p:blipFill>
          <a:blip r:embed="rId3">
            <a:biLevel thresh="25000"/>
            <a:alphaModFix amt="20000"/>
            <a:extLst>
              <a:ext uri="{28A0092B-C50C-407E-A947-70E740481C1C}">
                <a14:useLocalDpi xmlns:a14="http://schemas.microsoft.com/office/drawing/2010/main" val="0"/>
              </a:ext>
            </a:extLst>
          </a:blip>
          <a:stretch>
            <a:fillRect/>
          </a:stretch>
        </p:blipFill>
        <p:spPr>
          <a:xfrm>
            <a:off x="7952623" y="3790089"/>
            <a:ext cx="5074981" cy="3383320"/>
          </a:xfrm>
          <a:prstGeom prst="rect">
            <a:avLst/>
          </a:prstGeom>
        </p:spPr>
      </p:pic>
      <p:grpSp>
        <p:nvGrpSpPr>
          <p:cNvPr id="2" name="组合 1">
            <a:extLst>
              <a:ext uri="{FF2B5EF4-FFF2-40B4-BE49-F238E27FC236}">
                <a16:creationId xmlns:a16="http://schemas.microsoft.com/office/drawing/2014/main" id="{50C8A8BD-35AC-45DF-8BFF-C255AA957795}"/>
              </a:ext>
            </a:extLst>
          </p:cNvPr>
          <p:cNvGrpSpPr/>
          <p:nvPr/>
        </p:nvGrpSpPr>
        <p:grpSpPr>
          <a:xfrm>
            <a:off x="696578" y="2065890"/>
            <a:ext cx="354386" cy="320532"/>
            <a:chOff x="696578" y="2065890"/>
            <a:chExt cx="354386" cy="320532"/>
          </a:xfrm>
          <a:solidFill>
            <a:schemeClr val="accent1"/>
          </a:solidFill>
        </p:grpSpPr>
        <p:sp>
          <p:nvSpPr>
            <p:cNvPr id="3" name="任意多边形: 形状 2">
              <a:extLst>
                <a:ext uri="{FF2B5EF4-FFF2-40B4-BE49-F238E27FC236}">
                  <a16:creationId xmlns:a16="http://schemas.microsoft.com/office/drawing/2014/main" id="{F9DA2550-8D81-401A-AD53-86FF751961DF}"/>
                </a:ext>
              </a:extLst>
            </p:cNvPr>
            <p:cNvSpPr/>
            <p:nvPr/>
          </p:nvSpPr>
          <p:spPr>
            <a:xfrm>
              <a:off x="948136" y="2065890"/>
              <a:ext cx="57828" cy="57828"/>
            </a:xfrm>
            <a:custGeom>
              <a:avLst/>
              <a:gdLst>
                <a:gd name="connsiteX0" fmla="*/ 57828 w 57828"/>
                <a:gd name="connsiteY0" fmla="*/ 28914 h 57828"/>
                <a:gd name="connsiteX1" fmla="*/ 28914 w 57828"/>
                <a:gd name="connsiteY1" fmla="*/ 57828 h 57828"/>
                <a:gd name="connsiteX2" fmla="*/ 0 w 57828"/>
                <a:gd name="connsiteY2" fmla="*/ 28914 h 57828"/>
                <a:gd name="connsiteX3" fmla="*/ 28914 w 57828"/>
                <a:gd name="connsiteY3" fmla="*/ 0 h 57828"/>
                <a:gd name="connsiteX4" fmla="*/ 57828 w 57828"/>
                <a:gd name="connsiteY4" fmla="*/ 28914 h 5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28" h="57828">
                  <a:moveTo>
                    <a:pt x="57828" y="28914"/>
                  </a:moveTo>
                  <a:cubicBezTo>
                    <a:pt x="57828" y="44883"/>
                    <a:pt x="44883" y="57828"/>
                    <a:pt x="28914" y="57828"/>
                  </a:cubicBezTo>
                  <a:cubicBezTo>
                    <a:pt x="12945" y="57828"/>
                    <a:pt x="0" y="44883"/>
                    <a:pt x="0" y="28914"/>
                  </a:cubicBezTo>
                  <a:cubicBezTo>
                    <a:pt x="0" y="12945"/>
                    <a:pt x="12945" y="0"/>
                    <a:pt x="28914" y="0"/>
                  </a:cubicBezTo>
                  <a:cubicBezTo>
                    <a:pt x="44883" y="0"/>
                    <a:pt x="57828" y="12945"/>
                    <a:pt x="57828" y="28914"/>
                  </a:cubicBezTo>
                  <a:close/>
                </a:path>
              </a:pathLst>
            </a:custGeom>
            <a:grpFill/>
            <a:ln w="4068" cap="flat">
              <a:noFill/>
              <a:prstDash val="solid"/>
              <a:miter/>
            </a:ln>
          </p:spPr>
          <p:txBody>
            <a:bodyPr rtlCol="0" anchor="ctr"/>
            <a:lstStyle/>
            <a:p>
              <a:endParaRPr lang="zh-CN" altLang="en-US"/>
            </a:p>
          </p:txBody>
        </p:sp>
        <p:sp>
          <p:nvSpPr>
            <p:cNvPr id="4" name="任意多边形: 形状 3">
              <a:extLst>
                <a:ext uri="{FF2B5EF4-FFF2-40B4-BE49-F238E27FC236}">
                  <a16:creationId xmlns:a16="http://schemas.microsoft.com/office/drawing/2014/main" id="{962BC882-0708-404F-87D2-DE00AD0BD0B2}"/>
                </a:ext>
              </a:extLst>
            </p:cNvPr>
            <p:cNvSpPr/>
            <p:nvPr/>
          </p:nvSpPr>
          <p:spPr>
            <a:xfrm>
              <a:off x="741607" y="2065890"/>
              <a:ext cx="57828" cy="57828"/>
            </a:xfrm>
            <a:custGeom>
              <a:avLst/>
              <a:gdLst>
                <a:gd name="connsiteX0" fmla="*/ 57828 w 57828"/>
                <a:gd name="connsiteY0" fmla="*/ 28914 h 57828"/>
                <a:gd name="connsiteX1" fmla="*/ 28914 w 57828"/>
                <a:gd name="connsiteY1" fmla="*/ 57828 h 57828"/>
                <a:gd name="connsiteX2" fmla="*/ 0 w 57828"/>
                <a:gd name="connsiteY2" fmla="*/ 28914 h 57828"/>
                <a:gd name="connsiteX3" fmla="*/ 28914 w 57828"/>
                <a:gd name="connsiteY3" fmla="*/ 0 h 57828"/>
                <a:gd name="connsiteX4" fmla="*/ 57828 w 57828"/>
                <a:gd name="connsiteY4" fmla="*/ 28914 h 5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28" h="57828">
                  <a:moveTo>
                    <a:pt x="57828" y="28914"/>
                  </a:moveTo>
                  <a:cubicBezTo>
                    <a:pt x="57828" y="44883"/>
                    <a:pt x="44883" y="57828"/>
                    <a:pt x="28914" y="57828"/>
                  </a:cubicBezTo>
                  <a:cubicBezTo>
                    <a:pt x="12945" y="57828"/>
                    <a:pt x="0" y="44883"/>
                    <a:pt x="0" y="28914"/>
                  </a:cubicBezTo>
                  <a:cubicBezTo>
                    <a:pt x="0" y="12945"/>
                    <a:pt x="12945" y="0"/>
                    <a:pt x="28914" y="0"/>
                  </a:cubicBezTo>
                  <a:cubicBezTo>
                    <a:pt x="44883" y="0"/>
                    <a:pt x="57828" y="12945"/>
                    <a:pt x="57828" y="28914"/>
                  </a:cubicBezTo>
                  <a:close/>
                </a:path>
              </a:pathLst>
            </a:custGeom>
            <a:grpFill/>
            <a:ln w="4068" cap="flat">
              <a:noFill/>
              <a:prstDash val="solid"/>
              <a:miter/>
            </a:ln>
          </p:spPr>
          <p:txBody>
            <a:bodyPr rtlCol="0" anchor="ctr"/>
            <a:lstStyle/>
            <a:p>
              <a:endParaRPr lang="zh-CN" altLang="en-US"/>
            </a:p>
          </p:txBody>
        </p:sp>
        <p:sp>
          <p:nvSpPr>
            <p:cNvPr id="5" name="任意多边形: 形状 4">
              <a:extLst>
                <a:ext uri="{FF2B5EF4-FFF2-40B4-BE49-F238E27FC236}">
                  <a16:creationId xmlns:a16="http://schemas.microsoft.com/office/drawing/2014/main" id="{99A2DC31-FBB6-42F6-A6C9-893567A3AB1A}"/>
                </a:ext>
              </a:extLst>
            </p:cNvPr>
            <p:cNvSpPr/>
            <p:nvPr/>
          </p:nvSpPr>
          <p:spPr>
            <a:xfrm>
              <a:off x="844871" y="2065890"/>
              <a:ext cx="57828" cy="57828"/>
            </a:xfrm>
            <a:custGeom>
              <a:avLst/>
              <a:gdLst>
                <a:gd name="connsiteX0" fmla="*/ 57828 w 57828"/>
                <a:gd name="connsiteY0" fmla="*/ 28914 h 57828"/>
                <a:gd name="connsiteX1" fmla="*/ 28914 w 57828"/>
                <a:gd name="connsiteY1" fmla="*/ 57828 h 57828"/>
                <a:gd name="connsiteX2" fmla="*/ 0 w 57828"/>
                <a:gd name="connsiteY2" fmla="*/ 28914 h 57828"/>
                <a:gd name="connsiteX3" fmla="*/ 28914 w 57828"/>
                <a:gd name="connsiteY3" fmla="*/ 0 h 57828"/>
                <a:gd name="connsiteX4" fmla="*/ 57828 w 57828"/>
                <a:gd name="connsiteY4" fmla="*/ 28914 h 5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28" h="57828">
                  <a:moveTo>
                    <a:pt x="57828" y="28914"/>
                  </a:moveTo>
                  <a:cubicBezTo>
                    <a:pt x="57828" y="44883"/>
                    <a:pt x="44883" y="57828"/>
                    <a:pt x="28914" y="57828"/>
                  </a:cubicBezTo>
                  <a:cubicBezTo>
                    <a:pt x="12945" y="57828"/>
                    <a:pt x="0" y="44883"/>
                    <a:pt x="0" y="28914"/>
                  </a:cubicBezTo>
                  <a:cubicBezTo>
                    <a:pt x="0" y="12945"/>
                    <a:pt x="12945" y="0"/>
                    <a:pt x="28914" y="0"/>
                  </a:cubicBezTo>
                  <a:cubicBezTo>
                    <a:pt x="44883" y="0"/>
                    <a:pt x="57828" y="12945"/>
                    <a:pt x="57828" y="28914"/>
                  </a:cubicBezTo>
                  <a:close/>
                </a:path>
              </a:pathLst>
            </a:custGeom>
            <a:grpFill/>
            <a:ln w="4068" cap="flat">
              <a:noFill/>
              <a:prstDash val="solid"/>
              <a:miter/>
            </a:ln>
          </p:spPr>
          <p:txBody>
            <a:bodyPr rtlCol="0" anchor="ctr"/>
            <a:lstStyle/>
            <a:p>
              <a:endParaRPr lang="zh-CN" altLang="en-US"/>
            </a:p>
          </p:txBody>
        </p:sp>
        <p:sp>
          <p:nvSpPr>
            <p:cNvPr id="7" name="任意多边形: 形状 6">
              <a:extLst>
                <a:ext uri="{FF2B5EF4-FFF2-40B4-BE49-F238E27FC236}">
                  <a16:creationId xmlns:a16="http://schemas.microsoft.com/office/drawing/2014/main" id="{7B99DBB9-ECF9-4A5D-98DB-1584B4AFA371}"/>
                </a:ext>
              </a:extLst>
            </p:cNvPr>
            <p:cNvSpPr/>
            <p:nvPr/>
          </p:nvSpPr>
          <p:spPr>
            <a:xfrm>
              <a:off x="800668" y="2132392"/>
              <a:ext cx="147035" cy="254030"/>
            </a:xfrm>
            <a:custGeom>
              <a:avLst/>
              <a:gdLst>
                <a:gd name="connsiteX0" fmla="*/ 146642 w 147035"/>
                <a:gd name="connsiteY0" fmla="*/ 97069 h 254030"/>
                <a:gd name="connsiteX1" fmla="*/ 128054 w 147035"/>
                <a:gd name="connsiteY1" fmla="*/ 28501 h 254030"/>
                <a:gd name="connsiteX2" fmla="*/ 124336 w 147035"/>
                <a:gd name="connsiteY2" fmla="*/ 21892 h 254030"/>
                <a:gd name="connsiteX3" fmla="*/ 95835 w 147035"/>
                <a:gd name="connsiteY3" fmla="*/ 3718 h 254030"/>
                <a:gd name="connsiteX4" fmla="*/ 73530 w 147035"/>
                <a:gd name="connsiteY4" fmla="*/ 0 h 254030"/>
                <a:gd name="connsiteX5" fmla="*/ 51225 w 147035"/>
                <a:gd name="connsiteY5" fmla="*/ 3718 h 254030"/>
                <a:gd name="connsiteX6" fmla="*/ 22724 w 147035"/>
                <a:gd name="connsiteY6" fmla="*/ 21892 h 254030"/>
                <a:gd name="connsiteX7" fmla="*/ 19007 w 147035"/>
                <a:gd name="connsiteY7" fmla="*/ 28501 h 254030"/>
                <a:gd name="connsiteX8" fmla="*/ 419 w 147035"/>
                <a:gd name="connsiteY8" fmla="*/ 97069 h 254030"/>
                <a:gd name="connsiteX9" fmla="*/ 9093 w 147035"/>
                <a:gd name="connsiteY9" fmla="*/ 112765 h 254030"/>
                <a:gd name="connsiteX10" fmla="*/ 12398 w 147035"/>
                <a:gd name="connsiteY10" fmla="*/ 113178 h 254030"/>
                <a:gd name="connsiteX11" fmla="*/ 24376 w 147035"/>
                <a:gd name="connsiteY11" fmla="*/ 104091 h 254030"/>
                <a:gd name="connsiteX12" fmla="*/ 40899 w 147035"/>
                <a:gd name="connsiteY12" fmla="*/ 43784 h 254030"/>
                <a:gd name="connsiteX13" fmla="*/ 40899 w 147035"/>
                <a:gd name="connsiteY13" fmla="*/ 254031 h 254030"/>
                <a:gd name="connsiteX14" fmla="*/ 65682 w 147035"/>
                <a:gd name="connsiteY14" fmla="*/ 254031 h 254030"/>
                <a:gd name="connsiteX15" fmla="*/ 65682 w 147035"/>
                <a:gd name="connsiteY15" fmla="*/ 135896 h 254030"/>
                <a:gd name="connsiteX16" fmla="*/ 82205 w 147035"/>
                <a:gd name="connsiteY16" fmla="*/ 135896 h 254030"/>
                <a:gd name="connsiteX17" fmla="*/ 82205 w 147035"/>
                <a:gd name="connsiteY17" fmla="*/ 253618 h 254030"/>
                <a:gd name="connsiteX18" fmla="*/ 106988 w 147035"/>
                <a:gd name="connsiteY18" fmla="*/ 253618 h 254030"/>
                <a:gd name="connsiteX19" fmla="*/ 106988 w 147035"/>
                <a:gd name="connsiteY19" fmla="*/ 43784 h 254030"/>
                <a:gd name="connsiteX20" fmla="*/ 123510 w 147035"/>
                <a:gd name="connsiteY20" fmla="*/ 104091 h 254030"/>
                <a:gd name="connsiteX21" fmla="*/ 135489 w 147035"/>
                <a:gd name="connsiteY21" fmla="*/ 113178 h 254030"/>
                <a:gd name="connsiteX22" fmla="*/ 138794 w 147035"/>
                <a:gd name="connsiteY22" fmla="*/ 112765 h 254030"/>
                <a:gd name="connsiteX23" fmla="*/ 146642 w 147035"/>
                <a:gd name="connsiteY23" fmla="*/ 97069 h 2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7035" h="254030">
                  <a:moveTo>
                    <a:pt x="146642" y="97069"/>
                  </a:moveTo>
                  <a:lnTo>
                    <a:pt x="128054" y="28501"/>
                  </a:lnTo>
                  <a:cubicBezTo>
                    <a:pt x="127228" y="26023"/>
                    <a:pt x="125989" y="23544"/>
                    <a:pt x="124336" y="21892"/>
                  </a:cubicBezTo>
                  <a:cubicBezTo>
                    <a:pt x="116488" y="13631"/>
                    <a:pt x="106575" y="7435"/>
                    <a:pt x="95835" y="3718"/>
                  </a:cubicBezTo>
                  <a:cubicBezTo>
                    <a:pt x="88813" y="1239"/>
                    <a:pt x="81378" y="0"/>
                    <a:pt x="73530" y="0"/>
                  </a:cubicBezTo>
                  <a:cubicBezTo>
                    <a:pt x="65682" y="0"/>
                    <a:pt x="58247" y="1239"/>
                    <a:pt x="51225" y="3718"/>
                  </a:cubicBezTo>
                  <a:cubicBezTo>
                    <a:pt x="40073" y="7435"/>
                    <a:pt x="30572" y="13631"/>
                    <a:pt x="22724" y="21892"/>
                  </a:cubicBezTo>
                  <a:cubicBezTo>
                    <a:pt x="21072" y="23957"/>
                    <a:pt x="19833" y="26023"/>
                    <a:pt x="19007" y="28501"/>
                  </a:cubicBezTo>
                  <a:lnTo>
                    <a:pt x="419" y="97069"/>
                  </a:lnTo>
                  <a:cubicBezTo>
                    <a:pt x="-1233" y="103678"/>
                    <a:pt x="2071" y="111113"/>
                    <a:pt x="9093" y="112765"/>
                  </a:cubicBezTo>
                  <a:cubicBezTo>
                    <a:pt x="10332" y="113178"/>
                    <a:pt x="11159" y="113178"/>
                    <a:pt x="12398" y="113178"/>
                  </a:cubicBezTo>
                  <a:cubicBezTo>
                    <a:pt x="17767" y="113178"/>
                    <a:pt x="22724" y="109460"/>
                    <a:pt x="24376" y="104091"/>
                  </a:cubicBezTo>
                  <a:lnTo>
                    <a:pt x="40899" y="43784"/>
                  </a:lnTo>
                  <a:lnTo>
                    <a:pt x="40899" y="254031"/>
                  </a:lnTo>
                  <a:lnTo>
                    <a:pt x="65682" y="254031"/>
                  </a:lnTo>
                  <a:lnTo>
                    <a:pt x="65682" y="135896"/>
                  </a:lnTo>
                  <a:lnTo>
                    <a:pt x="82205" y="135896"/>
                  </a:lnTo>
                  <a:lnTo>
                    <a:pt x="82205" y="253618"/>
                  </a:lnTo>
                  <a:lnTo>
                    <a:pt x="106988" y="253618"/>
                  </a:lnTo>
                  <a:lnTo>
                    <a:pt x="106988" y="43784"/>
                  </a:lnTo>
                  <a:lnTo>
                    <a:pt x="123510" y="104091"/>
                  </a:lnTo>
                  <a:cubicBezTo>
                    <a:pt x="125163" y="109460"/>
                    <a:pt x="130119" y="113178"/>
                    <a:pt x="135489" y="113178"/>
                  </a:cubicBezTo>
                  <a:cubicBezTo>
                    <a:pt x="136728" y="113178"/>
                    <a:pt x="137554" y="113178"/>
                    <a:pt x="138794" y="112765"/>
                  </a:cubicBezTo>
                  <a:cubicBezTo>
                    <a:pt x="144576" y="111113"/>
                    <a:pt x="148294" y="103678"/>
                    <a:pt x="146642" y="97069"/>
                  </a:cubicBezTo>
                  <a:close/>
                </a:path>
              </a:pathLst>
            </a:custGeom>
            <a:grpFill/>
            <a:ln w="4068"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AE5ADD66-35BD-4053-9CCA-A82827F7B5EF}"/>
                </a:ext>
              </a:extLst>
            </p:cNvPr>
            <p:cNvSpPr/>
            <p:nvPr/>
          </p:nvSpPr>
          <p:spPr>
            <a:xfrm>
              <a:off x="696578" y="2131979"/>
              <a:ext cx="119379" cy="254443"/>
            </a:xfrm>
            <a:custGeom>
              <a:avLst/>
              <a:gdLst>
                <a:gd name="connsiteX0" fmla="*/ 95835 w 119379"/>
                <a:gd name="connsiteY0" fmla="*/ 95416 h 254443"/>
                <a:gd name="connsiteX1" fmla="*/ 114423 w 119379"/>
                <a:gd name="connsiteY1" fmla="*/ 26849 h 254443"/>
                <a:gd name="connsiteX2" fmla="*/ 119380 w 119379"/>
                <a:gd name="connsiteY2" fmla="*/ 16935 h 254443"/>
                <a:gd name="connsiteX3" fmla="*/ 95835 w 119379"/>
                <a:gd name="connsiteY3" fmla="*/ 3718 h 254443"/>
                <a:gd name="connsiteX4" fmla="*/ 73530 w 119379"/>
                <a:gd name="connsiteY4" fmla="*/ 0 h 254443"/>
                <a:gd name="connsiteX5" fmla="*/ 51225 w 119379"/>
                <a:gd name="connsiteY5" fmla="*/ 3718 h 254443"/>
                <a:gd name="connsiteX6" fmla="*/ 22724 w 119379"/>
                <a:gd name="connsiteY6" fmla="*/ 21892 h 254443"/>
                <a:gd name="connsiteX7" fmla="*/ 19007 w 119379"/>
                <a:gd name="connsiteY7" fmla="*/ 28501 h 254443"/>
                <a:gd name="connsiteX8" fmla="*/ 419 w 119379"/>
                <a:gd name="connsiteY8" fmla="*/ 97482 h 254443"/>
                <a:gd name="connsiteX9" fmla="*/ 9093 w 119379"/>
                <a:gd name="connsiteY9" fmla="*/ 113178 h 254443"/>
                <a:gd name="connsiteX10" fmla="*/ 12398 w 119379"/>
                <a:gd name="connsiteY10" fmla="*/ 113591 h 254443"/>
                <a:gd name="connsiteX11" fmla="*/ 24376 w 119379"/>
                <a:gd name="connsiteY11" fmla="*/ 104504 h 254443"/>
                <a:gd name="connsiteX12" fmla="*/ 40899 w 119379"/>
                <a:gd name="connsiteY12" fmla="*/ 44197 h 254443"/>
                <a:gd name="connsiteX13" fmla="*/ 40899 w 119379"/>
                <a:gd name="connsiteY13" fmla="*/ 254444 h 254443"/>
                <a:gd name="connsiteX14" fmla="*/ 65682 w 119379"/>
                <a:gd name="connsiteY14" fmla="*/ 254444 h 254443"/>
                <a:gd name="connsiteX15" fmla="*/ 65682 w 119379"/>
                <a:gd name="connsiteY15" fmla="*/ 136309 h 254443"/>
                <a:gd name="connsiteX16" fmla="*/ 82205 w 119379"/>
                <a:gd name="connsiteY16" fmla="*/ 136309 h 254443"/>
                <a:gd name="connsiteX17" fmla="*/ 82205 w 119379"/>
                <a:gd name="connsiteY17" fmla="*/ 254031 h 254443"/>
                <a:gd name="connsiteX18" fmla="*/ 106988 w 119379"/>
                <a:gd name="connsiteY18" fmla="*/ 254031 h 254443"/>
                <a:gd name="connsiteX19" fmla="*/ 106988 w 119379"/>
                <a:gd name="connsiteY19" fmla="*/ 120200 h 254443"/>
                <a:gd name="connsiteX20" fmla="*/ 95835 w 119379"/>
                <a:gd name="connsiteY20" fmla="*/ 95416 h 25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379" h="254443">
                  <a:moveTo>
                    <a:pt x="95835" y="95416"/>
                  </a:moveTo>
                  <a:lnTo>
                    <a:pt x="114423" y="26849"/>
                  </a:lnTo>
                  <a:cubicBezTo>
                    <a:pt x="115249" y="23131"/>
                    <a:pt x="117314" y="19827"/>
                    <a:pt x="119380" y="16935"/>
                  </a:cubicBezTo>
                  <a:cubicBezTo>
                    <a:pt x="112771" y="11153"/>
                    <a:pt x="104510" y="6609"/>
                    <a:pt x="95835" y="3718"/>
                  </a:cubicBezTo>
                  <a:cubicBezTo>
                    <a:pt x="88813" y="1239"/>
                    <a:pt x="81378" y="0"/>
                    <a:pt x="73530" y="0"/>
                  </a:cubicBezTo>
                  <a:cubicBezTo>
                    <a:pt x="65682" y="0"/>
                    <a:pt x="58247" y="1239"/>
                    <a:pt x="51225" y="3718"/>
                  </a:cubicBezTo>
                  <a:cubicBezTo>
                    <a:pt x="40073" y="7435"/>
                    <a:pt x="30572" y="13631"/>
                    <a:pt x="22724" y="21892"/>
                  </a:cubicBezTo>
                  <a:cubicBezTo>
                    <a:pt x="21072" y="23957"/>
                    <a:pt x="19833" y="26023"/>
                    <a:pt x="19007" y="28501"/>
                  </a:cubicBezTo>
                  <a:lnTo>
                    <a:pt x="419" y="97482"/>
                  </a:lnTo>
                  <a:cubicBezTo>
                    <a:pt x="-1233" y="104091"/>
                    <a:pt x="2071" y="111526"/>
                    <a:pt x="9093" y="113178"/>
                  </a:cubicBezTo>
                  <a:cubicBezTo>
                    <a:pt x="10332" y="113591"/>
                    <a:pt x="11159" y="113591"/>
                    <a:pt x="12398" y="113591"/>
                  </a:cubicBezTo>
                  <a:cubicBezTo>
                    <a:pt x="17767" y="113591"/>
                    <a:pt x="22724" y="109874"/>
                    <a:pt x="24376" y="104504"/>
                  </a:cubicBezTo>
                  <a:lnTo>
                    <a:pt x="40899" y="44197"/>
                  </a:lnTo>
                  <a:lnTo>
                    <a:pt x="40899" y="254444"/>
                  </a:lnTo>
                  <a:lnTo>
                    <a:pt x="65682" y="254444"/>
                  </a:lnTo>
                  <a:lnTo>
                    <a:pt x="65682" y="136309"/>
                  </a:lnTo>
                  <a:lnTo>
                    <a:pt x="82205" y="136309"/>
                  </a:lnTo>
                  <a:lnTo>
                    <a:pt x="82205" y="254031"/>
                  </a:lnTo>
                  <a:lnTo>
                    <a:pt x="106988" y="254031"/>
                  </a:lnTo>
                  <a:lnTo>
                    <a:pt x="106988" y="120200"/>
                  </a:lnTo>
                  <a:cubicBezTo>
                    <a:pt x="98314" y="116069"/>
                    <a:pt x="93357" y="105743"/>
                    <a:pt x="95835" y="95416"/>
                  </a:cubicBezTo>
                  <a:close/>
                </a:path>
              </a:pathLst>
            </a:custGeom>
            <a:grpFill/>
            <a:ln w="4068"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2D82142F-BDCC-464F-A1BD-DA3E693FBC91}"/>
                </a:ext>
              </a:extLst>
            </p:cNvPr>
            <p:cNvSpPr/>
            <p:nvPr/>
          </p:nvSpPr>
          <p:spPr>
            <a:xfrm>
              <a:off x="931201" y="2132392"/>
              <a:ext cx="119763" cy="254030"/>
            </a:xfrm>
            <a:custGeom>
              <a:avLst/>
              <a:gdLst>
                <a:gd name="connsiteX0" fmla="*/ 119374 w 119763"/>
                <a:gd name="connsiteY0" fmla="*/ 97069 h 254030"/>
                <a:gd name="connsiteX1" fmla="*/ 100373 w 119763"/>
                <a:gd name="connsiteY1" fmla="*/ 28501 h 254030"/>
                <a:gd name="connsiteX2" fmla="*/ 96656 w 119763"/>
                <a:gd name="connsiteY2" fmla="*/ 21892 h 254030"/>
                <a:gd name="connsiteX3" fmla="*/ 68155 w 119763"/>
                <a:gd name="connsiteY3" fmla="*/ 3718 h 254030"/>
                <a:gd name="connsiteX4" fmla="*/ 45849 w 119763"/>
                <a:gd name="connsiteY4" fmla="*/ 0 h 254030"/>
                <a:gd name="connsiteX5" fmla="*/ 23544 w 119763"/>
                <a:gd name="connsiteY5" fmla="*/ 3718 h 254030"/>
                <a:gd name="connsiteX6" fmla="*/ 0 w 119763"/>
                <a:gd name="connsiteY6" fmla="*/ 16935 h 254030"/>
                <a:gd name="connsiteX7" fmla="*/ 4957 w 119763"/>
                <a:gd name="connsiteY7" fmla="*/ 26436 h 254030"/>
                <a:gd name="connsiteX8" fmla="*/ 23544 w 119763"/>
                <a:gd name="connsiteY8" fmla="*/ 95003 h 254030"/>
                <a:gd name="connsiteX9" fmla="*/ 12392 w 119763"/>
                <a:gd name="connsiteY9" fmla="*/ 119787 h 254030"/>
                <a:gd name="connsiteX10" fmla="*/ 12392 w 119763"/>
                <a:gd name="connsiteY10" fmla="*/ 254031 h 254030"/>
                <a:gd name="connsiteX11" fmla="*/ 37175 w 119763"/>
                <a:gd name="connsiteY11" fmla="*/ 254031 h 254030"/>
                <a:gd name="connsiteX12" fmla="*/ 37175 w 119763"/>
                <a:gd name="connsiteY12" fmla="*/ 135896 h 254030"/>
                <a:gd name="connsiteX13" fmla="*/ 53698 w 119763"/>
                <a:gd name="connsiteY13" fmla="*/ 135896 h 254030"/>
                <a:gd name="connsiteX14" fmla="*/ 53698 w 119763"/>
                <a:gd name="connsiteY14" fmla="*/ 253618 h 254030"/>
                <a:gd name="connsiteX15" fmla="*/ 78481 w 119763"/>
                <a:gd name="connsiteY15" fmla="*/ 253618 h 254030"/>
                <a:gd name="connsiteX16" fmla="*/ 78481 w 119763"/>
                <a:gd name="connsiteY16" fmla="*/ 43784 h 254030"/>
                <a:gd name="connsiteX17" fmla="*/ 95003 w 119763"/>
                <a:gd name="connsiteY17" fmla="*/ 104091 h 254030"/>
                <a:gd name="connsiteX18" fmla="*/ 106982 w 119763"/>
                <a:gd name="connsiteY18" fmla="*/ 113178 h 254030"/>
                <a:gd name="connsiteX19" fmla="*/ 110287 w 119763"/>
                <a:gd name="connsiteY19" fmla="*/ 112765 h 254030"/>
                <a:gd name="connsiteX20" fmla="*/ 119374 w 119763"/>
                <a:gd name="connsiteY20" fmla="*/ 97069 h 25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763" h="254030">
                  <a:moveTo>
                    <a:pt x="119374" y="97069"/>
                  </a:moveTo>
                  <a:lnTo>
                    <a:pt x="100373" y="28501"/>
                  </a:lnTo>
                  <a:cubicBezTo>
                    <a:pt x="99547" y="26023"/>
                    <a:pt x="98308" y="23544"/>
                    <a:pt x="96656" y="21892"/>
                  </a:cubicBezTo>
                  <a:cubicBezTo>
                    <a:pt x="88808" y="13631"/>
                    <a:pt x="78894" y="7435"/>
                    <a:pt x="68155" y="3718"/>
                  </a:cubicBezTo>
                  <a:cubicBezTo>
                    <a:pt x="61133" y="1239"/>
                    <a:pt x="53698" y="0"/>
                    <a:pt x="45849" y="0"/>
                  </a:cubicBezTo>
                  <a:cubicBezTo>
                    <a:pt x="38001" y="0"/>
                    <a:pt x="30566" y="1239"/>
                    <a:pt x="23544" y="3718"/>
                  </a:cubicBezTo>
                  <a:cubicBezTo>
                    <a:pt x="14870" y="6609"/>
                    <a:pt x="7022" y="11153"/>
                    <a:pt x="0" y="16935"/>
                  </a:cubicBezTo>
                  <a:cubicBezTo>
                    <a:pt x="2478" y="19827"/>
                    <a:pt x="4131" y="23131"/>
                    <a:pt x="4957" y="26436"/>
                  </a:cubicBezTo>
                  <a:lnTo>
                    <a:pt x="23544" y="95003"/>
                  </a:lnTo>
                  <a:cubicBezTo>
                    <a:pt x="26436" y="105330"/>
                    <a:pt x="21066" y="115656"/>
                    <a:pt x="12392" y="119787"/>
                  </a:cubicBezTo>
                  <a:lnTo>
                    <a:pt x="12392" y="254031"/>
                  </a:lnTo>
                  <a:lnTo>
                    <a:pt x="37175" y="254031"/>
                  </a:lnTo>
                  <a:lnTo>
                    <a:pt x="37175" y="135896"/>
                  </a:lnTo>
                  <a:lnTo>
                    <a:pt x="53698" y="135896"/>
                  </a:lnTo>
                  <a:lnTo>
                    <a:pt x="53698" y="253618"/>
                  </a:lnTo>
                  <a:lnTo>
                    <a:pt x="78481" y="253618"/>
                  </a:lnTo>
                  <a:lnTo>
                    <a:pt x="78481" y="43784"/>
                  </a:lnTo>
                  <a:lnTo>
                    <a:pt x="95003" y="104091"/>
                  </a:lnTo>
                  <a:cubicBezTo>
                    <a:pt x="96656" y="109460"/>
                    <a:pt x="101612" y="113178"/>
                    <a:pt x="106982" y="113178"/>
                  </a:cubicBezTo>
                  <a:cubicBezTo>
                    <a:pt x="108221" y="113178"/>
                    <a:pt x="109047" y="113178"/>
                    <a:pt x="110287" y="112765"/>
                  </a:cubicBezTo>
                  <a:cubicBezTo>
                    <a:pt x="117309" y="111113"/>
                    <a:pt x="121026" y="103678"/>
                    <a:pt x="119374" y="97069"/>
                  </a:cubicBezTo>
                  <a:close/>
                </a:path>
              </a:pathLst>
            </a:custGeom>
            <a:grpFill/>
            <a:ln w="4068" cap="flat">
              <a:noFill/>
              <a:prstDash val="solid"/>
              <a:miter/>
            </a:ln>
          </p:spPr>
          <p:txBody>
            <a:bodyPr rtlCol="0" anchor="ctr"/>
            <a:lstStyle/>
            <a:p>
              <a:endParaRPr lang="zh-CN" altLang="en-US"/>
            </a:p>
          </p:txBody>
        </p:sp>
      </p:grpSp>
      <p:grpSp>
        <p:nvGrpSpPr>
          <p:cNvPr id="10" name="组合 9">
            <a:extLst>
              <a:ext uri="{FF2B5EF4-FFF2-40B4-BE49-F238E27FC236}">
                <a16:creationId xmlns:a16="http://schemas.microsoft.com/office/drawing/2014/main" id="{A160DB54-F78B-4FC3-B27E-44F242EC0F2B}"/>
              </a:ext>
            </a:extLst>
          </p:cNvPr>
          <p:cNvGrpSpPr/>
          <p:nvPr/>
        </p:nvGrpSpPr>
        <p:grpSpPr>
          <a:xfrm>
            <a:off x="706995" y="3848640"/>
            <a:ext cx="329969" cy="329969"/>
            <a:chOff x="706995" y="3848640"/>
            <a:chExt cx="329969" cy="329969"/>
          </a:xfrm>
          <a:solidFill>
            <a:schemeClr val="accent1"/>
          </a:solidFill>
        </p:grpSpPr>
        <p:sp>
          <p:nvSpPr>
            <p:cNvPr id="11" name="任意多边形: 形状 10">
              <a:extLst>
                <a:ext uri="{FF2B5EF4-FFF2-40B4-BE49-F238E27FC236}">
                  <a16:creationId xmlns:a16="http://schemas.microsoft.com/office/drawing/2014/main" id="{42D5E542-D305-4D03-A304-95F868A20B59}"/>
                </a:ext>
              </a:extLst>
            </p:cNvPr>
            <p:cNvSpPr/>
            <p:nvPr/>
          </p:nvSpPr>
          <p:spPr>
            <a:xfrm>
              <a:off x="765225" y="3848640"/>
              <a:ext cx="29114" cy="58229"/>
            </a:xfrm>
            <a:custGeom>
              <a:avLst/>
              <a:gdLst>
                <a:gd name="connsiteX0" fmla="*/ 14557 w 29114"/>
                <a:gd name="connsiteY0" fmla="*/ 58230 h 58229"/>
                <a:gd name="connsiteX1" fmla="*/ 29115 w 29114"/>
                <a:gd name="connsiteY1" fmla="*/ 43672 h 58229"/>
                <a:gd name="connsiteX2" fmla="*/ 29115 w 29114"/>
                <a:gd name="connsiteY2" fmla="*/ 14557 h 58229"/>
                <a:gd name="connsiteX3" fmla="*/ 14557 w 29114"/>
                <a:gd name="connsiteY3" fmla="*/ 0 h 58229"/>
                <a:gd name="connsiteX4" fmla="*/ 0 w 29114"/>
                <a:gd name="connsiteY4" fmla="*/ 14557 h 58229"/>
                <a:gd name="connsiteX5" fmla="*/ 0 w 29114"/>
                <a:gd name="connsiteY5" fmla="*/ 43672 h 58229"/>
                <a:gd name="connsiteX6" fmla="*/ 14557 w 29114"/>
                <a:gd name="connsiteY6" fmla="*/ 58230 h 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14" h="58229">
                  <a:moveTo>
                    <a:pt x="14557" y="58230"/>
                  </a:moveTo>
                  <a:cubicBezTo>
                    <a:pt x="22807" y="58230"/>
                    <a:pt x="29115" y="51922"/>
                    <a:pt x="29115" y="43672"/>
                  </a:cubicBezTo>
                  <a:lnTo>
                    <a:pt x="29115" y="14557"/>
                  </a:lnTo>
                  <a:cubicBezTo>
                    <a:pt x="29115" y="6308"/>
                    <a:pt x="22807" y="0"/>
                    <a:pt x="14557" y="0"/>
                  </a:cubicBezTo>
                  <a:cubicBezTo>
                    <a:pt x="6308" y="0"/>
                    <a:pt x="0" y="6308"/>
                    <a:pt x="0" y="14557"/>
                  </a:cubicBezTo>
                  <a:lnTo>
                    <a:pt x="0" y="43672"/>
                  </a:lnTo>
                  <a:cubicBezTo>
                    <a:pt x="0" y="51922"/>
                    <a:pt x="6308" y="58230"/>
                    <a:pt x="14557" y="58230"/>
                  </a:cubicBezTo>
                  <a:close/>
                </a:path>
              </a:pathLst>
            </a:custGeom>
            <a:grpFill/>
            <a:ln w="4763"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874C4172-283E-471F-9139-8C544A8F775C}"/>
                </a:ext>
              </a:extLst>
            </p:cNvPr>
            <p:cNvSpPr/>
            <p:nvPr/>
          </p:nvSpPr>
          <p:spPr>
            <a:xfrm>
              <a:off x="706995" y="3965100"/>
              <a:ext cx="329969" cy="213509"/>
            </a:xfrm>
            <a:custGeom>
              <a:avLst/>
              <a:gdLst>
                <a:gd name="connsiteX0" fmla="*/ 29115 w 329969"/>
                <a:gd name="connsiteY0" fmla="*/ 145575 h 213509"/>
                <a:gd name="connsiteX1" fmla="*/ 106755 w 329969"/>
                <a:gd name="connsiteY1" fmla="*/ 145575 h 213509"/>
                <a:gd name="connsiteX2" fmla="*/ 106755 w 329969"/>
                <a:gd name="connsiteY2" fmla="*/ 184395 h 213509"/>
                <a:gd name="connsiteX3" fmla="*/ 29115 w 329969"/>
                <a:gd name="connsiteY3" fmla="*/ 184395 h 213509"/>
                <a:gd name="connsiteX4" fmla="*/ 29115 w 329969"/>
                <a:gd name="connsiteY4" fmla="*/ 145575 h 213509"/>
                <a:gd name="connsiteX5" fmla="*/ 29115 w 329969"/>
                <a:gd name="connsiteY5" fmla="*/ 87345 h 213509"/>
                <a:gd name="connsiteX6" fmla="*/ 106755 w 329969"/>
                <a:gd name="connsiteY6" fmla="*/ 87345 h 213509"/>
                <a:gd name="connsiteX7" fmla="*/ 106755 w 329969"/>
                <a:gd name="connsiteY7" fmla="*/ 126165 h 213509"/>
                <a:gd name="connsiteX8" fmla="*/ 29115 w 329969"/>
                <a:gd name="connsiteY8" fmla="*/ 126165 h 213509"/>
                <a:gd name="connsiteX9" fmla="*/ 29115 w 329969"/>
                <a:gd name="connsiteY9" fmla="*/ 87345 h 213509"/>
                <a:gd name="connsiteX10" fmla="*/ 29115 w 329969"/>
                <a:gd name="connsiteY10" fmla="*/ 29115 h 213509"/>
                <a:gd name="connsiteX11" fmla="*/ 106755 w 329969"/>
                <a:gd name="connsiteY11" fmla="*/ 29115 h 213509"/>
                <a:gd name="connsiteX12" fmla="*/ 106755 w 329969"/>
                <a:gd name="connsiteY12" fmla="*/ 67935 h 213509"/>
                <a:gd name="connsiteX13" fmla="*/ 29115 w 329969"/>
                <a:gd name="connsiteY13" fmla="*/ 67935 h 213509"/>
                <a:gd name="connsiteX14" fmla="*/ 29115 w 329969"/>
                <a:gd name="connsiteY14" fmla="*/ 29115 h 213509"/>
                <a:gd name="connsiteX15" fmla="*/ 203805 w 329969"/>
                <a:gd name="connsiteY15" fmla="*/ 29115 h 213509"/>
                <a:gd name="connsiteX16" fmla="*/ 203805 w 329969"/>
                <a:gd name="connsiteY16" fmla="*/ 67935 h 213509"/>
                <a:gd name="connsiteX17" fmla="*/ 126165 w 329969"/>
                <a:gd name="connsiteY17" fmla="*/ 67935 h 213509"/>
                <a:gd name="connsiteX18" fmla="*/ 126165 w 329969"/>
                <a:gd name="connsiteY18" fmla="*/ 29115 h 213509"/>
                <a:gd name="connsiteX19" fmla="*/ 203805 w 329969"/>
                <a:gd name="connsiteY19" fmla="*/ 29115 h 213509"/>
                <a:gd name="connsiteX20" fmla="*/ 300854 w 329969"/>
                <a:gd name="connsiteY20" fmla="*/ 29115 h 213509"/>
                <a:gd name="connsiteX21" fmla="*/ 300854 w 329969"/>
                <a:gd name="connsiteY21" fmla="*/ 67935 h 213509"/>
                <a:gd name="connsiteX22" fmla="*/ 223215 w 329969"/>
                <a:gd name="connsiteY22" fmla="*/ 67935 h 213509"/>
                <a:gd name="connsiteX23" fmla="*/ 223215 w 329969"/>
                <a:gd name="connsiteY23" fmla="*/ 29115 h 213509"/>
                <a:gd name="connsiteX24" fmla="*/ 300854 w 329969"/>
                <a:gd name="connsiteY24" fmla="*/ 29115 h 213509"/>
                <a:gd name="connsiteX25" fmla="*/ 300854 w 329969"/>
                <a:gd name="connsiteY25" fmla="*/ 126165 h 213509"/>
                <a:gd name="connsiteX26" fmla="*/ 223215 w 329969"/>
                <a:gd name="connsiteY26" fmla="*/ 126165 h 213509"/>
                <a:gd name="connsiteX27" fmla="*/ 223215 w 329969"/>
                <a:gd name="connsiteY27" fmla="*/ 87345 h 213509"/>
                <a:gd name="connsiteX28" fmla="*/ 300854 w 329969"/>
                <a:gd name="connsiteY28" fmla="*/ 87345 h 213509"/>
                <a:gd name="connsiteX29" fmla="*/ 300854 w 329969"/>
                <a:gd name="connsiteY29" fmla="*/ 126165 h 213509"/>
                <a:gd name="connsiteX30" fmla="*/ 300854 w 329969"/>
                <a:gd name="connsiteY30" fmla="*/ 184395 h 213509"/>
                <a:gd name="connsiteX31" fmla="*/ 223215 w 329969"/>
                <a:gd name="connsiteY31" fmla="*/ 184395 h 213509"/>
                <a:gd name="connsiteX32" fmla="*/ 223215 w 329969"/>
                <a:gd name="connsiteY32" fmla="*/ 145575 h 213509"/>
                <a:gd name="connsiteX33" fmla="*/ 300854 w 329969"/>
                <a:gd name="connsiteY33" fmla="*/ 145575 h 213509"/>
                <a:gd name="connsiteX34" fmla="*/ 300854 w 329969"/>
                <a:gd name="connsiteY34" fmla="*/ 184395 h 213509"/>
                <a:gd name="connsiteX35" fmla="*/ 126165 w 329969"/>
                <a:gd name="connsiteY35" fmla="*/ 126165 h 213509"/>
                <a:gd name="connsiteX36" fmla="*/ 126165 w 329969"/>
                <a:gd name="connsiteY36" fmla="*/ 87345 h 213509"/>
                <a:gd name="connsiteX37" fmla="*/ 203805 w 329969"/>
                <a:gd name="connsiteY37" fmla="*/ 87345 h 213509"/>
                <a:gd name="connsiteX38" fmla="*/ 203805 w 329969"/>
                <a:gd name="connsiteY38" fmla="*/ 126165 h 213509"/>
                <a:gd name="connsiteX39" fmla="*/ 126165 w 329969"/>
                <a:gd name="connsiteY39" fmla="*/ 126165 h 213509"/>
                <a:gd name="connsiteX40" fmla="*/ 126165 w 329969"/>
                <a:gd name="connsiteY40" fmla="*/ 184395 h 213509"/>
                <a:gd name="connsiteX41" fmla="*/ 126165 w 329969"/>
                <a:gd name="connsiteY41" fmla="*/ 145575 h 213509"/>
                <a:gd name="connsiteX42" fmla="*/ 203805 w 329969"/>
                <a:gd name="connsiteY42" fmla="*/ 145575 h 213509"/>
                <a:gd name="connsiteX43" fmla="*/ 203805 w 329969"/>
                <a:gd name="connsiteY43" fmla="*/ 184395 h 213509"/>
                <a:gd name="connsiteX44" fmla="*/ 126165 w 329969"/>
                <a:gd name="connsiteY44" fmla="*/ 184395 h 213509"/>
                <a:gd name="connsiteX45" fmla="*/ 0 w 329969"/>
                <a:gd name="connsiteY45" fmla="*/ 213510 h 213509"/>
                <a:gd name="connsiteX46" fmla="*/ 329969 w 329969"/>
                <a:gd name="connsiteY46" fmla="*/ 213510 h 213509"/>
                <a:gd name="connsiteX47" fmla="*/ 329969 w 329969"/>
                <a:gd name="connsiteY47" fmla="*/ 0 h 213509"/>
                <a:gd name="connsiteX48" fmla="*/ 0 w 329969"/>
                <a:gd name="connsiteY48" fmla="*/ 0 h 213509"/>
                <a:gd name="connsiteX49" fmla="*/ 0 w 329969"/>
                <a:gd name="connsiteY49" fmla="*/ 213510 h 2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29969" h="213509">
                  <a:moveTo>
                    <a:pt x="29115" y="145575"/>
                  </a:moveTo>
                  <a:lnTo>
                    <a:pt x="106755" y="145575"/>
                  </a:lnTo>
                  <a:lnTo>
                    <a:pt x="106755" y="184395"/>
                  </a:lnTo>
                  <a:lnTo>
                    <a:pt x="29115" y="184395"/>
                  </a:lnTo>
                  <a:lnTo>
                    <a:pt x="29115" y="145575"/>
                  </a:lnTo>
                  <a:close/>
                  <a:moveTo>
                    <a:pt x="29115" y="87345"/>
                  </a:moveTo>
                  <a:lnTo>
                    <a:pt x="106755" y="87345"/>
                  </a:lnTo>
                  <a:lnTo>
                    <a:pt x="106755" y="126165"/>
                  </a:lnTo>
                  <a:lnTo>
                    <a:pt x="29115" y="126165"/>
                  </a:lnTo>
                  <a:lnTo>
                    <a:pt x="29115" y="87345"/>
                  </a:lnTo>
                  <a:close/>
                  <a:moveTo>
                    <a:pt x="29115" y="29115"/>
                  </a:moveTo>
                  <a:lnTo>
                    <a:pt x="106755" y="29115"/>
                  </a:lnTo>
                  <a:lnTo>
                    <a:pt x="106755" y="67935"/>
                  </a:lnTo>
                  <a:lnTo>
                    <a:pt x="29115" y="67935"/>
                  </a:lnTo>
                  <a:lnTo>
                    <a:pt x="29115" y="29115"/>
                  </a:lnTo>
                  <a:close/>
                  <a:moveTo>
                    <a:pt x="203805" y="29115"/>
                  </a:moveTo>
                  <a:lnTo>
                    <a:pt x="203805" y="67935"/>
                  </a:lnTo>
                  <a:lnTo>
                    <a:pt x="126165" y="67935"/>
                  </a:lnTo>
                  <a:lnTo>
                    <a:pt x="126165" y="29115"/>
                  </a:lnTo>
                  <a:lnTo>
                    <a:pt x="203805" y="29115"/>
                  </a:lnTo>
                  <a:close/>
                  <a:moveTo>
                    <a:pt x="300854" y="29115"/>
                  </a:moveTo>
                  <a:lnTo>
                    <a:pt x="300854" y="67935"/>
                  </a:lnTo>
                  <a:lnTo>
                    <a:pt x="223215" y="67935"/>
                  </a:lnTo>
                  <a:lnTo>
                    <a:pt x="223215" y="29115"/>
                  </a:lnTo>
                  <a:lnTo>
                    <a:pt x="300854" y="29115"/>
                  </a:lnTo>
                  <a:close/>
                  <a:moveTo>
                    <a:pt x="300854" y="126165"/>
                  </a:moveTo>
                  <a:lnTo>
                    <a:pt x="223215" y="126165"/>
                  </a:lnTo>
                  <a:lnTo>
                    <a:pt x="223215" y="87345"/>
                  </a:lnTo>
                  <a:lnTo>
                    <a:pt x="300854" y="87345"/>
                  </a:lnTo>
                  <a:lnTo>
                    <a:pt x="300854" y="126165"/>
                  </a:lnTo>
                  <a:close/>
                  <a:moveTo>
                    <a:pt x="300854" y="184395"/>
                  </a:moveTo>
                  <a:lnTo>
                    <a:pt x="223215" y="184395"/>
                  </a:lnTo>
                  <a:lnTo>
                    <a:pt x="223215" y="145575"/>
                  </a:lnTo>
                  <a:lnTo>
                    <a:pt x="300854" y="145575"/>
                  </a:lnTo>
                  <a:lnTo>
                    <a:pt x="300854" y="184395"/>
                  </a:lnTo>
                  <a:close/>
                  <a:moveTo>
                    <a:pt x="126165" y="126165"/>
                  </a:moveTo>
                  <a:lnTo>
                    <a:pt x="126165" y="87345"/>
                  </a:lnTo>
                  <a:lnTo>
                    <a:pt x="203805" y="87345"/>
                  </a:lnTo>
                  <a:lnTo>
                    <a:pt x="203805" y="126165"/>
                  </a:lnTo>
                  <a:lnTo>
                    <a:pt x="126165" y="126165"/>
                  </a:lnTo>
                  <a:close/>
                  <a:moveTo>
                    <a:pt x="126165" y="184395"/>
                  </a:moveTo>
                  <a:lnTo>
                    <a:pt x="126165" y="145575"/>
                  </a:lnTo>
                  <a:lnTo>
                    <a:pt x="203805" y="145575"/>
                  </a:lnTo>
                  <a:lnTo>
                    <a:pt x="203805" y="184395"/>
                  </a:lnTo>
                  <a:lnTo>
                    <a:pt x="126165" y="184395"/>
                  </a:lnTo>
                  <a:close/>
                  <a:moveTo>
                    <a:pt x="0" y="213510"/>
                  </a:moveTo>
                  <a:lnTo>
                    <a:pt x="329969" y="213510"/>
                  </a:lnTo>
                  <a:lnTo>
                    <a:pt x="329969" y="0"/>
                  </a:lnTo>
                  <a:lnTo>
                    <a:pt x="0" y="0"/>
                  </a:lnTo>
                  <a:lnTo>
                    <a:pt x="0" y="213510"/>
                  </a:lnTo>
                  <a:close/>
                </a:path>
              </a:pathLst>
            </a:custGeom>
            <a:grpFill/>
            <a:ln w="4763"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464CAA11-BDE1-4355-8EB6-F20C6671F2FC}"/>
                </a:ext>
              </a:extLst>
            </p:cNvPr>
            <p:cNvSpPr/>
            <p:nvPr/>
          </p:nvSpPr>
          <p:spPr>
            <a:xfrm>
              <a:off x="949620" y="3848640"/>
              <a:ext cx="29114" cy="58229"/>
            </a:xfrm>
            <a:custGeom>
              <a:avLst/>
              <a:gdLst>
                <a:gd name="connsiteX0" fmla="*/ 14557 w 29114"/>
                <a:gd name="connsiteY0" fmla="*/ 58230 h 58229"/>
                <a:gd name="connsiteX1" fmla="*/ 29115 w 29114"/>
                <a:gd name="connsiteY1" fmla="*/ 43672 h 58229"/>
                <a:gd name="connsiteX2" fmla="*/ 29115 w 29114"/>
                <a:gd name="connsiteY2" fmla="*/ 14557 h 58229"/>
                <a:gd name="connsiteX3" fmla="*/ 14557 w 29114"/>
                <a:gd name="connsiteY3" fmla="*/ 0 h 58229"/>
                <a:gd name="connsiteX4" fmla="*/ 0 w 29114"/>
                <a:gd name="connsiteY4" fmla="*/ 14557 h 58229"/>
                <a:gd name="connsiteX5" fmla="*/ 0 w 29114"/>
                <a:gd name="connsiteY5" fmla="*/ 43672 h 58229"/>
                <a:gd name="connsiteX6" fmla="*/ 14557 w 29114"/>
                <a:gd name="connsiteY6" fmla="*/ 58230 h 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14" h="58229">
                  <a:moveTo>
                    <a:pt x="14557" y="58230"/>
                  </a:moveTo>
                  <a:cubicBezTo>
                    <a:pt x="22807" y="58230"/>
                    <a:pt x="29115" y="51922"/>
                    <a:pt x="29115" y="43672"/>
                  </a:cubicBezTo>
                  <a:lnTo>
                    <a:pt x="29115" y="14557"/>
                  </a:lnTo>
                  <a:cubicBezTo>
                    <a:pt x="29115" y="6308"/>
                    <a:pt x="22807" y="0"/>
                    <a:pt x="14557" y="0"/>
                  </a:cubicBezTo>
                  <a:cubicBezTo>
                    <a:pt x="6308" y="0"/>
                    <a:pt x="0" y="6308"/>
                    <a:pt x="0" y="14557"/>
                  </a:cubicBezTo>
                  <a:lnTo>
                    <a:pt x="0" y="43672"/>
                  </a:lnTo>
                  <a:cubicBezTo>
                    <a:pt x="0" y="51922"/>
                    <a:pt x="6308" y="58230"/>
                    <a:pt x="14557" y="58230"/>
                  </a:cubicBezTo>
                  <a:close/>
                </a:path>
              </a:pathLst>
            </a:custGeom>
            <a:grpFill/>
            <a:ln w="4763"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833D42F5-6389-48C6-86D6-826CB9DB0515}"/>
                </a:ext>
              </a:extLst>
            </p:cNvPr>
            <p:cNvSpPr/>
            <p:nvPr/>
          </p:nvSpPr>
          <p:spPr>
            <a:xfrm>
              <a:off x="706995" y="3877755"/>
              <a:ext cx="329969" cy="67934"/>
            </a:xfrm>
            <a:custGeom>
              <a:avLst/>
              <a:gdLst>
                <a:gd name="connsiteX0" fmla="*/ 291149 w 329969"/>
                <a:gd name="connsiteY0" fmla="*/ 0 h 67934"/>
                <a:gd name="connsiteX1" fmla="*/ 291149 w 329969"/>
                <a:gd name="connsiteY1" fmla="*/ 14557 h 67934"/>
                <a:gd name="connsiteX2" fmla="*/ 257182 w 329969"/>
                <a:gd name="connsiteY2" fmla="*/ 48525 h 67934"/>
                <a:gd name="connsiteX3" fmla="*/ 223215 w 329969"/>
                <a:gd name="connsiteY3" fmla="*/ 14557 h 67934"/>
                <a:gd name="connsiteX4" fmla="*/ 223215 w 329969"/>
                <a:gd name="connsiteY4" fmla="*/ 0 h 67934"/>
                <a:gd name="connsiteX5" fmla="*/ 106755 w 329969"/>
                <a:gd name="connsiteY5" fmla="*/ 0 h 67934"/>
                <a:gd name="connsiteX6" fmla="*/ 106755 w 329969"/>
                <a:gd name="connsiteY6" fmla="*/ 14557 h 67934"/>
                <a:gd name="connsiteX7" fmla="*/ 72787 w 329969"/>
                <a:gd name="connsiteY7" fmla="*/ 48525 h 67934"/>
                <a:gd name="connsiteX8" fmla="*/ 38820 w 329969"/>
                <a:gd name="connsiteY8" fmla="*/ 14557 h 67934"/>
                <a:gd name="connsiteX9" fmla="*/ 38820 w 329969"/>
                <a:gd name="connsiteY9" fmla="*/ 0 h 67934"/>
                <a:gd name="connsiteX10" fmla="*/ 0 w 329969"/>
                <a:gd name="connsiteY10" fmla="*/ 0 h 67934"/>
                <a:gd name="connsiteX11" fmla="*/ 0 w 329969"/>
                <a:gd name="connsiteY11" fmla="*/ 67935 h 67934"/>
                <a:gd name="connsiteX12" fmla="*/ 329969 w 329969"/>
                <a:gd name="connsiteY12" fmla="*/ 67935 h 67934"/>
                <a:gd name="connsiteX13" fmla="*/ 329969 w 329969"/>
                <a:gd name="connsiteY13" fmla="*/ 0 h 67934"/>
                <a:gd name="connsiteX14" fmla="*/ 291149 w 329969"/>
                <a:gd name="connsiteY14" fmla="*/ 0 h 6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969" h="67934">
                  <a:moveTo>
                    <a:pt x="291149" y="0"/>
                  </a:moveTo>
                  <a:lnTo>
                    <a:pt x="291149" y="14557"/>
                  </a:lnTo>
                  <a:cubicBezTo>
                    <a:pt x="291149" y="33482"/>
                    <a:pt x="276107" y="48525"/>
                    <a:pt x="257182" y="48525"/>
                  </a:cubicBezTo>
                  <a:cubicBezTo>
                    <a:pt x="238257" y="48525"/>
                    <a:pt x="223215" y="33482"/>
                    <a:pt x="223215" y="14557"/>
                  </a:cubicBezTo>
                  <a:lnTo>
                    <a:pt x="223215" y="0"/>
                  </a:lnTo>
                  <a:lnTo>
                    <a:pt x="106755" y="0"/>
                  </a:lnTo>
                  <a:lnTo>
                    <a:pt x="106755" y="14557"/>
                  </a:lnTo>
                  <a:cubicBezTo>
                    <a:pt x="106755" y="33482"/>
                    <a:pt x="91712" y="48525"/>
                    <a:pt x="72787" y="48525"/>
                  </a:cubicBezTo>
                  <a:cubicBezTo>
                    <a:pt x="53863" y="48525"/>
                    <a:pt x="38820" y="33482"/>
                    <a:pt x="38820" y="14557"/>
                  </a:cubicBezTo>
                  <a:lnTo>
                    <a:pt x="38820" y="0"/>
                  </a:lnTo>
                  <a:lnTo>
                    <a:pt x="0" y="0"/>
                  </a:lnTo>
                  <a:lnTo>
                    <a:pt x="0" y="67935"/>
                  </a:lnTo>
                  <a:lnTo>
                    <a:pt x="329969" y="67935"/>
                  </a:lnTo>
                  <a:lnTo>
                    <a:pt x="329969" y="0"/>
                  </a:lnTo>
                  <a:lnTo>
                    <a:pt x="291149" y="0"/>
                  </a:lnTo>
                  <a:close/>
                </a:path>
              </a:pathLst>
            </a:custGeom>
            <a:grpFill/>
            <a:ln w="4763"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36275366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svg="http://schemas.microsoft.com/office/drawing/2016/SVG/main" xmlns:a14="http://schemas.microsoft.com/office/drawing/2010/main" xmlns:a16="http://schemas.microsoft.com/office/drawing/2014/main"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A75150ED-6AAB-461E-8D0F-FACF56E1CBF8}"/>
              </a:ext>
            </a:extLst>
          </p:cNvPr>
          <p:cNvSpPr/>
          <p:nvPr/>
        </p:nvSpPr>
        <p:spPr>
          <a:xfrm>
            <a:off x="0" y="4023360"/>
            <a:ext cx="12192000" cy="28346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5C8EB0BD-0BD1-4E67-A59C-E92BE1CD857A}"/>
              </a:ext>
            </a:extLst>
          </p:cNvPr>
          <p:cNvSpPr/>
          <p:nvPr/>
        </p:nvSpPr>
        <p:spPr>
          <a:xfrm>
            <a:off x="0" y="3429000"/>
            <a:ext cx="12192000" cy="3307080"/>
          </a:xfrm>
          <a:prstGeom prst="rect">
            <a:avLst/>
          </a:prstGeom>
          <a:solidFill>
            <a:srgbClr val="000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E25493E7-452E-46E2-9EFA-23F8DB76BBA1}"/>
              </a:ext>
            </a:extLst>
          </p:cNvPr>
          <p:cNvSpPr/>
          <p:nvPr/>
        </p:nvSpPr>
        <p:spPr>
          <a:xfrm>
            <a:off x="739586" y="1457953"/>
            <a:ext cx="2580778" cy="4561847"/>
          </a:xfrm>
          <a:prstGeom prst="roundRect">
            <a:avLst>
              <a:gd name="adj" fmla="val 2298"/>
            </a:avLst>
          </a:prstGeom>
          <a:solidFill>
            <a:schemeClr val="bg1"/>
          </a:solidFill>
          <a:ln w="3175">
            <a:solidFill>
              <a:schemeClr val="accent2"/>
            </a:solidFill>
          </a:ln>
          <a:effectLst>
            <a:outerShdw blurRad="139700" sx="102000" sy="102000" algn="ctr" rotWithShape="0">
              <a:srgbClr val="000814">
                <a:alpha val="19000"/>
              </a:srgbClr>
            </a:outerShdw>
            <a:reflection blurRad="6350" stA="400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B73C01E6-3A97-46F5-95DF-A99BDCBE5D4C}"/>
              </a:ext>
            </a:extLst>
          </p:cNvPr>
          <p:cNvSpPr/>
          <p:nvPr/>
        </p:nvSpPr>
        <p:spPr>
          <a:xfrm>
            <a:off x="1104052" y="4198693"/>
            <a:ext cx="1851846" cy="1656800"/>
          </a:xfrm>
          <a:prstGeom prst="rect">
            <a:avLst/>
          </a:prstGeom>
        </p:spPr>
        <p:txBody>
          <a:bodyPr wrap="square" lIns="0" tIns="0" rIns="0" bIns="0">
            <a:spAutoFit/>
          </a:bodyPr>
          <a:lstStyle/>
          <a:p>
            <a:pPr marL="171450" indent="-171450" algn="just">
              <a:lnSpc>
                <a:spcPct val="130000"/>
              </a:lnSpc>
              <a:buFont typeface="Wingdings" panose="05000000000000000000" pitchFamily="2" charset="2"/>
              <a:buChar char="l"/>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公司数据中心主任</a:t>
            </a:r>
          </a:p>
          <a:p>
            <a:pPr marL="171450" indent="-171450" algn="just">
              <a:lnSpc>
                <a:spcPct val="130000"/>
              </a:lnSpc>
              <a:buFont typeface="Wingdings" panose="05000000000000000000" pitchFamily="2" charset="2"/>
              <a:buChar char="l"/>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电力大学硕士</a:t>
            </a:r>
          </a:p>
          <a:p>
            <a:pPr marL="171450" indent="-171450" algn="just">
              <a:lnSpc>
                <a:spcPct val="130000"/>
              </a:lnSpc>
              <a:buFont typeface="Wingdings" panose="05000000000000000000" pitchFamily="2" charset="2"/>
              <a:buChar char="l"/>
            </a:pPr>
            <a:r>
              <a:rPr lang="zh-CN" altLang="en-US" sz="1400" dirty="0">
                <a:solidFill>
                  <a:schemeClr val="tx1">
                    <a:lumMod val="75000"/>
                    <a:lumOff val="25000"/>
                  </a:schemeClr>
                </a:solidFill>
              </a:rPr>
              <a:t>计算机视觉，对计算机视觉在目标检测、语义分割等方面有丰富的经验</a:t>
            </a:r>
          </a:p>
        </p:txBody>
      </p:sp>
      <p:sp>
        <p:nvSpPr>
          <p:cNvPr id="48" name="文本框 47">
            <a:extLst>
              <a:ext uri="{FF2B5EF4-FFF2-40B4-BE49-F238E27FC236}">
                <a16:creationId xmlns:a16="http://schemas.microsoft.com/office/drawing/2014/main" id="{8DDE2983-0798-40C9-84D0-AAAB695107A3}"/>
              </a:ext>
            </a:extLst>
          </p:cNvPr>
          <p:cNvSpPr txBox="1"/>
          <p:nvPr/>
        </p:nvSpPr>
        <p:spPr>
          <a:xfrm>
            <a:off x="1526143" y="3604965"/>
            <a:ext cx="512961" cy="307777"/>
          </a:xfrm>
          <a:prstGeom prst="rect">
            <a:avLst/>
          </a:prstGeom>
          <a:noFill/>
        </p:spPr>
        <p:txBody>
          <a:bodyPr wrap="none" lIns="0" tIns="0" rIns="0" bIns="0" rtlCol="0">
            <a:spAutoFit/>
          </a:bodyPr>
          <a:lstStyle/>
          <a:p>
            <a:r>
              <a:rPr lang="zh-CN" altLang="en-US" sz="2000" b="1" dirty="0">
                <a:solidFill>
                  <a:srgbClr val="000814"/>
                </a:solidFill>
              </a:rPr>
              <a:t>李莉</a:t>
            </a:r>
          </a:p>
        </p:txBody>
      </p:sp>
      <p:sp>
        <p:nvSpPr>
          <p:cNvPr id="50" name="文本框 49">
            <a:extLst>
              <a:ext uri="{FF2B5EF4-FFF2-40B4-BE49-F238E27FC236}">
                <a16:creationId xmlns:a16="http://schemas.microsoft.com/office/drawing/2014/main" id="{1C465E95-A95F-4A23-9A06-6FDFC78AB269}"/>
              </a:ext>
            </a:extLst>
          </p:cNvPr>
          <p:cNvSpPr txBox="1"/>
          <p:nvPr/>
        </p:nvSpPr>
        <p:spPr>
          <a:xfrm>
            <a:off x="2168323" y="3672918"/>
            <a:ext cx="365485" cy="215444"/>
          </a:xfrm>
          <a:prstGeom prst="rect">
            <a:avLst/>
          </a:prstGeom>
          <a:noFill/>
        </p:spPr>
        <p:txBody>
          <a:bodyPr wrap="none" lIns="0" tIns="0" rIns="0" bIns="0" rtlCol="0">
            <a:spAutoFit/>
          </a:bodyPr>
          <a:lstStyle/>
          <a:p>
            <a:pPr algn="ctr"/>
            <a:r>
              <a:rPr lang="en-US" altLang="zh-CN" sz="1400" dirty="0">
                <a:solidFill>
                  <a:srgbClr val="000814"/>
                </a:solidFill>
                <a:latin typeface="+mj-ea"/>
                <a:ea typeface="+mj-ea"/>
              </a:rPr>
              <a:t>CEO</a:t>
            </a:r>
            <a:endParaRPr lang="zh-CN" altLang="en-US" sz="1400" dirty="0">
              <a:solidFill>
                <a:srgbClr val="000814"/>
              </a:solidFill>
              <a:latin typeface="+mj-ea"/>
              <a:ea typeface="+mj-ea"/>
            </a:endParaRPr>
          </a:p>
        </p:txBody>
      </p:sp>
      <p:sp>
        <p:nvSpPr>
          <p:cNvPr id="53" name="文本框 52">
            <a:extLst>
              <a:ext uri="{FF2B5EF4-FFF2-40B4-BE49-F238E27FC236}">
                <a16:creationId xmlns:a16="http://schemas.microsoft.com/office/drawing/2014/main" id="{BE4AAFFE-F007-4FDE-AC65-1C3D659AF5C5}"/>
              </a:ext>
            </a:extLst>
          </p:cNvPr>
          <p:cNvSpPr txBox="1"/>
          <p:nvPr/>
        </p:nvSpPr>
        <p:spPr>
          <a:xfrm>
            <a:off x="1966496" y="3574187"/>
            <a:ext cx="274434" cy="369332"/>
          </a:xfrm>
          <a:prstGeom prst="rect">
            <a:avLst/>
          </a:prstGeom>
          <a:noFill/>
        </p:spPr>
        <p:txBody>
          <a:bodyPr wrap="none" rtlCol="0">
            <a:spAutoFit/>
          </a:bodyPr>
          <a:lstStyle/>
          <a:p>
            <a:r>
              <a:rPr lang="en-US" altLang="zh-CN" dirty="0">
                <a:latin typeface="微软雅黑 Light" panose="020B0502040204020203" pitchFamily="34" charset="-122"/>
                <a:ea typeface="微软雅黑 Light" panose="020B0502040204020203" pitchFamily="34" charset="-122"/>
              </a:rPr>
              <a:t>/</a:t>
            </a:r>
            <a:endParaRPr lang="zh-CN" altLang="en-US" dirty="0">
              <a:latin typeface="微软雅黑 Light" panose="020B0502040204020203" pitchFamily="34" charset="-122"/>
              <a:ea typeface="微软雅黑 Light" panose="020B0502040204020203" pitchFamily="34" charset="-122"/>
            </a:endParaRPr>
          </a:p>
        </p:txBody>
      </p:sp>
      <p:sp>
        <p:nvSpPr>
          <p:cNvPr id="57" name="矩形: 圆角 56">
            <a:extLst>
              <a:ext uri="{FF2B5EF4-FFF2-40B4-BE49-F238E27FC236}">
                <a16:creationId xmlns:a16="http://schemas.microsoft.com/office/drawing/2014/main" id="{3010F99A-828B-47E6-BE4A-37D17536E797}"/>
              </a:ext>
            </a:extLst>
          </p:cNvPr>
          <p:cNvSpPr/>
          <p:nvPr/>
        </p:nvSpPr>
        <p:spPr>
          <a:xfrm>
            <a:off x="8915897" y="1457953"/>
            <a:ext cx="2580778" cy="4561847"/>
          </a:xfrm>
          <a:prstGeom prst="roundRect">
            <a:avLst>
              <a:gd name="adj" fmla="val 2298"/>
            </a:avLst>
          </a:prstGeom>
          <a:solidFill>
            <a:schemeClr val="bg1"/>
          </a:solidFill>
          <a:ln w="3175">
            <a:solidFill>
              <a:schemeClr val="accent2"/>
            </a:solidFill>
          </a:ln>
          <a:effectLst>
            <a:outerShdw blurRad="139700" sx="102000" sy="102000" algn="ctr" rotWithShape="0">
              <a:srgbClr val="000814">
                <a:alpha val="19000"/>
              </a:srgbClr>
            </a:outerShdw>
            <a:reflection blurRad="6350" stA="400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B9D3169A-660F-4A18-955E-6BD421F4C8E9}"/>
              </a:ext>
            </a:extLst>
          </p:cNvPr>
          <p:cNvSpPr/>
          <p:nvPr/>
        </p:nvSpPr>
        <p:spPr>
          <a:xfrm>
            <a:off x="9280363" y="4198693"/>
            <a:ext cx="1851846" cy="1096647"/>
          </a:xfrm>
          <a:prstGeom prst="rect">
            <a:avLst/>
          </a:prstGeom>
        </p:spPr>
        <p:txBody>
          <a:bodyPr wrap="square" lIns="0" tIns="0" rIns="0" bIns="0">
            <a:spAutoFit/>
          </a:bodyPr>
          <a:lstStyle/>
          <a:p>
            <a:pPr marL="171450" indent="-171450" algn="just">
              <a:lnSpc>
                <a:spcPct val="130000"/>
              </a:lnSpc>
              <a:buFont typeface="Wingdings" panose="05000000000000000000" pitchFamily="2" charset="2"/>
              <a:buChar char="l"/>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数据分析师</a:t>
            </a:r>
          </a:p>
          <a:p>
            <a:pPr marL="171450" indent="-171450" algn="just">
              <a:lnSpc>
                <a:spcPct val="130000"/>
              </a:lnSpc>
              <a:buFont typeface="Wingdings" panose="05000000000000000000" pitchFamily="2" charset="2"/>
              <a:buChar char="l"/>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大学博士</a:t>
            </a:r>
          </a:p>
          <a:p>
            <a:pPr marL="171450" indent="-171450" algn="just">
              <a:lnSpc>
                <a:spcPct val="130000"/>
              </a:lnSpc>
              <a:buFont typeface="Wingdings" panose="05000000000000000000" pitchFamily="2" charset="2"/>
              <a:buChar char="l"/>
            </a:pPr>
            <a:r>
              <a:rPr lang="zh-CN" altLang="en-US" sz="1400" dirty="0">
                <a:solidFill>
                  <a:schemeClr val="tx1">
                    <a:lumMod val="75000"/>
                    <a:lumOff val="25000"/>
                  </a:schemeClr>
                </a:solidFill>
              </a:rPr>
              <a:t>人工智能算法研究</a:t>
            </a:r>
          </a:p>
          <a:p>
            <a:pPr marL="171450" indent="-171450" algn="just">
              <a:lnSpc>
                <a:spcPct val="130000"/>
              </a:lnSpc>
              <a:buFont typeface="Wingdings" panose="05000000000000000000" pitchFamily="2" charset="2"/>
              <a:buChar char="l"/>
            </a:pPr>
            <a:r>
              <a:rPr lang="zh-CN" altLang="en-US" sz="1400" dirty="0">
                <a:solidFill>
                  <a:schemeClr val="tx1">
                    <a:lumMod val="75000"/>
                    <a:lumOff val="25000"/>
                  </a:schemeClr>
                </a:solidFill>
              </a:rPr>
              <a:t>公司技术能手</a:t>
            </a:r>
          </a:p>
        </p:txBody>
      </p:sp>
      <p:sp>
        <p:nvSpPr>
          <p:cNvPr id="61" name="文本框 60">
            <a:extLst>
              <a:ext uri="{FF2B5EF4-FFF2-40B4-BE49-F238E27FC236}">
                <a16:creationId xmlns:a16="http://schemas.microsoft.com/office/drawing/2014/main" id="{C5352EB1-19A4-40FD-B101-2D3D78C0D7EB}"/>
              </a:ext>
            </a:extLst>
          </p:cNvPr>
          <p:cNvSpPr txBox="1"/>
          <p:nvPr/>
        </p:nvSpPr>
        <p:spPr>
          <a:xfrm>
            <a:off x="9702454" y="3604965"/>
            <a:ext cx="512961" cy="307777"/>
          </a:xfrm>
          <a:prstGeom prst="rect">
            <a:avLst/>
          </a:prstGeom>
          <a:noFill/>
        </p:spPr>
        <p:txBody>
          <a:bodyPr wrap="none" lIns="0" tIns="0" rIns="0" bIns="0" rtlCol="0">
            <a:spAutoFit/>
          </a:bodyPr>
          <a:lstStyle/>
          <a:p>
            <a:r>
              <a:rPr lang="zh-CN" altLang="en-US" sz="2000" b="1" dirty="0">
                <a:solidFill>
                  <a:srgbClr val="000814"/>
                </a:solidFill>
              </a:rPr>
              <a:t>蒋民</a:t>
            </a:r>
          </a:p>
        </p:txBody>
      </p:sp>
      <p:sp>
        <p:nvSpPr>
          <p:cNvPr id="62" name="文本框 61">
            <a:extLst>
              <a:ext uri="{FF2B5EF4-FFF2-40B4-BE49-F238E27FC236}">
                <a16:creationId xmlns:a16="http://schemas.microsoft.com/office/drawing/2014/main" id="{D93FD910-0112-4B81-B85D-D658EDE1E967}"/>
              </a:ext>
            </a:extLst>
          </p:cNvPr>
          <p:cNvSpPr txBox="1"/>
          <p:nvPr/>
        </p:nvSpPr>
        <p:spPr>
          <a:xfrm>
            <a:off x="10347359" y="3672918"/>
            <a:ext cx="360035" cy="215444"/>
          </a:xfrm>
          <a:prstGeom prst="rect">
            <a:avLst/>
          </a:prstGeom>
          <a:noFill/>
        </p:spPr>
        <p:txBody>
          <a:bodyPr wrap="none" lIns="0" tIns="0" rIns="0" bIns="0" rtlCol="0">
            <a:spAutoFit/>
          </a:bodyPr>
          <a:lstStyle/>
          <a:p>
            <a:pPr algn="ctr"/>
            <a:r>
              <a:rPr lang="en-US" altLang="zh-CN" sz="1400" dirty="0">
                <a:solidFill>
                  <a:srgbClr val="000814"/>
                </a:solidFill>
                <a:latin typeface="+mj-ea"/>
                <a:ea typeface="+mj-ea"/>
              </a:rPr>
              <a:t>CTO</a:t>
            </a:r>
            <a:endParaRPr lang="zh-CN" altLang="en-US" sz="1400" dirty="0">
              <a:solidFill>
                <a:srgbClr val="000814"/>
              </a:solidFill>
              <a:latin typeface="+mj-ea"/>
              <a:ea typeface="+mj-ea"/>
            </a:endParaRPr>
          </a:p>
        </p:txBody>
      </p:sp>
      <p:sp>
        <p:nvSpPr>
          <p:cNvPr id="63" name="文本框 62">
            <a:extLst>
              <a:ext uri="{FF2B5EF4-FFF2-40B4-BE49-F238E27FC236}">
                <a16:creationId xmlns:a16="http://schemas.microsoft.com/office/drawing/2014/main" id="{BCBF9555-9F55-4FF3-B881-ED73A96CAE16}"/>
              </a:ext>
            </a:extLst>
          </p:cNvPr>
          <p:cNvSpPr txBox="1"/>
          <p:nvPr/>
        </p:nvSpPr>
        <p:spPr>
          <a:xfrm>
            <a:off x="10142807" y="3574187"/>
            <a:ext cx="274434" cy="369332"/>
          </a:xfrm>
          <a:prstGeom prst="rect">
            <a:avLst/>
          </a:prstGeom>
          <a:noFill/>
        </p:spPr>
        <p:txBody>
          <a:bodyPr wrap="none" rtlCol="0">
            <a:spAutoFit/>
          </a:bodyPr>
          <a:lstStyle/>
          <a:p>
            <a:r>
              <a:rPr lang="en-US" altLang="zh-CN" dirty="0">
                <a:latin typeface="微软雅黑 Light" panose="020B0502040204020203" pitchFamily="34" charset="-122"/>
                <a:ea typeface="微软雅黑 Light" panose="020B0502040204020203" pitchFamily="34" charset="-122"/>
              </a:rPr>
              <a:t>/</a:t>
            </a:r>
            <a:endParaRPr lang="zh-CN" altLang="en-US" dirty="0">
              <a:latin typeface="微软雅黑 Light" panose="020B0502040204020203" pitchFamily="34" charset="-122"/>
              <a:ea typeface="微软雅黑 Light" panose="020B0502040204020203" pitchFamily="34" charset="-122"/>
            </a:endParaRPr>
          </a:p>
        </p:txBody>
      </p:sp>
      <p:sp>
        <p:nvSpPr>
          <p:cNvPr id="65" name="矩形: 圆角 64">
            <a:extLst>
              <a:ext uri="{FF2B5EF4-FFF2-40B4-BE49-F238E27FC236}">
                <a16:creationId xmlns:a16="http://schemas.microsoft.com/office/drawing/2014/main" id="{4EB1FACF-7D86-4527-825F-17545945BCA4}"/>
              </a:ext>
            </a:extLst>
          </p:cNvPr>
          <p:cNvSpPr/>
          <p:nvPr/>
        </p:nvSpPr>
        <p:spPr>
          <a:xfrm>
            <a:off x="6190460" y="1457953"/>
            <a:ext cx="2580778" cy="4561847"/>
          </a:xfrm>
          <a:prstGeom prst="roundRect">
            <a:avLst>
              <a:gd name="adj" fmla="val 2298"/>
            </a:avLst>
          </a:prstGeom>
          <a:solidFill>
            <a:schemeClr val="bg1"/>
          </a:solidFill>
          <a:ln w="3175">
            <a:solidFill>
              <a:schemeClr val="accent2"/>
            </a:solidFill>
          </a:ln>
          <a:effectLst>
            <a:outerShdw blurRad="139700" sx="102000" sy="102000" algn="ctr" rotWithShape="0">
              <a:srgbClr val="000814">
                <a:alpha val="19000"/>
              </a:srgbClr>
            </a:outerShdw>
            <a:reflection blurRad="6350" stA="400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EAEC00E4-1B25-4E66-9105-9164BC2CFA18}"/>
              </a:ext>
            </a:extLst>
          </p:cNvPr>
          <p:cNvSpPr/>
          <p:nvPr/>
        </p:nvSpPr>
        <p:spPr>
          <a:xfrm>
            <a:off x="6554926" y="4198693"/>
            <a:ext cx="1851846" cy="1376724"/>
          </a:xfrm>
          <a:prstGeom prst="rect">
            <a:avLst/>
          </a:prstGeom>
        </p:spPr>
        <p:txBody>
          <a:bodyPr wrap="square" lIns="0" tIns="0" rIns="0" bIns="0">
            <a:spAutoFit/>
          </a:bodyPr>
          <a:lstStyle/>
          <a:p>
            <a:pPr marL="171450" indent="-171450" algn="just">
              <a:lnSpc>
                <a:spcPct val="130000"/>
              </a:lnSpc>
              <a:buFont typeface="Wingdings" panose="05000000000000000000" pitchFamily="2" charset="2"/>
              <a:buChar char="l"/>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公司财务部主任</a:t>
            </a:r>
          </a:p>
          <a:p>
            <a:pPr marL="171450" indent="-171450" algn="just">
              <a:lnSpc>
                <a:spcPct val="130000"/>
              </a:lnSpc>
              <a:buFont typeface="Wingdings" panose="05000000000000000000" pitchFamily="2" charset="2"/>
              <a:buChar char="l"/>
            </a:pPr>
            <a:r>
              <a:rPr lang="zh-CN" altLang="en-US" sz="1400" dirty="0">
                <a:solidFill>
                  <a:schemeClr val="tx1">
                    <a:lumMod val="75000"/>
                    <a:lumOff val="25000"/>
                  </a:schemeClr>
                </a:solidFill>
              </a:rPr>
              <a:t>拥有</a:t>
            </a:r>
            <a:r>
              <a:rPr lang="en-US" altLang="zh-CN" sz="1400" dirty="0">
                <a:solidFill>
                  <a:schemeClr val="tx1">
                    <a:lumMod val="75000"/>
                    <a:lumOff val="25000"/>
                  </a:schemeClr>
                </a:solidFill>
              </a:rPr>
              <a:t>13</a:t>
            </a:r>
            <a:r>
              <a:rPr lang="zh-CN" altLang="en-US" sz="1400" dirty="0">
                <a:solidFill>
                  <a:schemeClr val="tx1">
                    <a:lumMod val="75000"/>
                    <a:lumOff val="25000"/>
                  </a:schemeClr>
                </a:solidFill>
              </a:rPr>
              <a:t>年管理经验</a:t>
            </a:r>
            <a:endParaRPr lang="en-US" altLang="zh-CN" sz="1400" dirty="0">
              <a:solidFill>
                <a:schemeClr val="tx1">
                  <a:lumMod val="75000"/>
                  <a:lumOff val="25000"/>
                </a:schemeClr>
              </a:solidFill>
            </a:endParaRPr>
          </a:p>
          <a:p>
            <a:pPr marL="171450" indent="-171450" algn="just">
              <a:lnSpc>
                <a:spcPct val="130000"/>
              </a:lnSpc>
              <a:buFont typeface="Wingdings" panose="05000000000000000000" pitchFamily="2" charset="2"/>
              <a:buChar char="l"/>
            </a:pPr>
            <a:r>
              <a:rPr lang="zh-CN" altLang="en-US" sz="1400" dirty="0">
                <a:solidFill>
                  <a:schemeClr val="tx1">
                    <a:lumMod val="75000"/>
                    <a:lumOff val="25000"/>
                  </a:schemeClr>
                </a:solidFill>
              </a:rPr>
              <a:t>熟悉企业财务预算等各类财务管理</a:t>
            </a:r>
          </a:p>
          <a:p>
            <a:pPr marL="171450" indent="-171450" algn="just">
              <a:lnSpc>
                <a:spcPct val="130000"/>
              </a:lnSpc>
              <a:buFont typeface="Wingdings" panose="05000000000000000000" pitchFamily="2" charset="2"/>
              <a:buChar char="l"/>
            </a:pPr>
            <a:r>
              <a:rPr lang="zh-CN" altLang="en-US" sz="1400" dirty="0">
                <a:solidFill>
                  <a:schemeClr val="tx1">
                    <a:lumMod val="75000"/>
                    <a:lumOff val="25000"/>
                  </a:schemeClr>
                </a:solidFill>
              </a:rPr>
              <a:t>负责财务标准化</a:t>
            </a:r>
          </a:p>
        </p:txBody>
      </p:sp>
      <p:sp>
        <p:nvSpPr>
          <p:cNvPr id="69" name="文本框 68">
            <a:extLst>
              <a:ext uri="{FF2B5EF4-FFF2-40B4-BE49-F238E27FC236}">
                <a16:creationId xmlns:a16="http://schemas.microsoft.com/office/drawing/2014/main" id="{678F4E57-FF1B-4AB6-BC13-FB4368A5D533}"/>
              </a:ext>
            </a:extLst>
          </p:cNvPr>
          <p:cNvSpPr txBox="1"/>
          <p:nvPr/>
        </p:nvSpPr>
        <p:spPr>
          <a:xfrm>
            <a:off x="6977017" y="3604965"/>
            <a:ext cx="512961" cy="307777"/>
          </a:xfrm>
          <a:prstGeom prst="rect">
            <a:avLst/>
          </a:prstGeom>
          <a:noFill/>
        </p:spPr>
        <p:txBody>
          <a:bodyPr wrap="none" lIns="0" tIns="0" rIns="0" bIns="0" rtlCol="0">
            <a:spAutoFit/>
          </a:bodyPr>
          <a:lstStyle/>
          <a:p>
            <a:r>
              <a:rPr lang="zh-CN" altLang="en-US" sz="2000" b="1" dirty="0">
                <a:solidFill>
                  <a:srgbClr val="000814"/>
                </a:solidFill>
              </a:rPr>
              <a:t>张霞</a:t>
            </a:r>
          </a:p>
        </p:txBody>
      </p:sp>
      <p:sp>
        <p:nvSpPr>
          <p:cNvPr id="70" name="文本框 69">
            <a:extLst>
              <a:ext uri="{FF2B5EF4-FFF2-40B4-BE49-F238E27FC236}">
                <a16:creationId xmlns:a16="http://schemas.microsoft.com/office/drawing/2014/main" id="{C55D285C-83D8-4550-AED9-00FEF2E371CB}"/>
              </a:ext>
            </a:extLst>
          </p:cNvPr>
          <p:cNvSpPr txBox="1"/>
          <p:nvPr/>
        </p:nvSpPr>
        <p:spPr>
          <a:xfrm>
            <a:off x="7620800" y="3672918"/>
            <a:ext cx="362279" cy="215444"/>
          </a:xfrm>
          <a:prstGeom prst="rect">
            <a:avLst/>
          </a:prstGeom>
          <a:noFill/>
        </p:spPr>
        <p:txBody>
          <a:bodyPr wrap="none" lIns="0" tIns="0" rIns="0" bIns="0" rtlCol="0">
            <a:spAutoFit/>
          </a:bodyPr>
          <a:lstStyle/>
          <a:p>
            <a:pPr algn="ctr"/>
            <a:r>
              <a:rPr lang="en-US" altLang="zh-CN" sz="1400" dirty="0">
                <a:solidFill>
                  <a:srgbClr val="000814"/>
                </a:solidFill>
                <a:latin typeface="+mj-ea"/>
                <a:ea typeface="+mj-ea"/>
              </a:rPr>
              <a:t>CFO</a:t>
            </a:r>
            <a:endParaRPr lang="zh-CN" altLang="en-US" sz="1400" dirty="0">
              <a:solidFill>
                <a:srgbClr val="000814"/>
              </a:solidFill>
              <a:latin typeface="+mj-ea"/>
              <a:ea typeface="+mj-ea"/>
            </a:endParaRPr>
          </a:p>
        </p:txBody>
      </p:sp>
      <p:sp>
        <p:nvSpPr>
          <p:cNvPr id="71" name="文本框 70">
            <a:extLst>
              <a:ext uri="{FF2B5EF4-FFF2-40B4-BE49-F238E27FC236}">
                <a16:creationId xmlns:a16="http://schemas.microsoft.com/office/drawing/2014/main" id="{3201EE1D-43D3-480A-9E18-64D916B990B7}"/>
              </a:ext>
            </a:extLst>
          </p:cNvPr>
          <p:cNvSpPr txBox="1"/>
          <p:nvPr/>
        </p:nvSpPr>
        <p:spPr>
          <a:xfrm>
            <a:off x="7417370" y="3574187"/>
            <a:ext cx="274434" cy="369332"/>
          </a:xfrm>
          <a:prstGeom prst="rect">
            <a:avLst/>
          </a:prstGeom>
          <a:noFill/>
        </p:spPr>
        <p:txBody>
          <a:bodyPr wrap="none" rtlCol="0">
            <a:spAutoFit/>
          </a:bodyPr>
          <a:lstStyle/>
          <a:p>
            <a:r>
              <a:rPr lang="en-US" altLang="zh-CN" dirty="0">
                <a:latin typeface="微软雅黑 Light" panose="020B0502040204020203" pitchFamily="34" charset="-122"/>
                <a:ea typeface="微软雅黑 Light" panose="020B0502040204020203" pitchFamily="34" charset="-122"/>
              </a:rPr>
              <a:t>/</a:t>
            </a:r>
            <a:endParaRPr lang="zh-CN" altLang="en-US" dirty="0">
              <a:latin typeface="微软雅黑 Light" panose="020B0502040204020203" pitchFamily="34" charset="-122"/>
              <a:ea typeface="微软雅黑 Light" panose="020B0502040204020203" pitchFamily="34" charset="-122"/>
            </a:endParaRPr>
          </a:p>
        </p:txBody>
      </p:sp>
      <p:sp>
        <p:nvSpPr>
          <p:cNvPr id="73" name="矩形: 圆角 72">
            <a:extLst>
              <a:ext uri="{FF2B5EF4-FFF2-40B4-BE49-F238E27FC236}">
                <a16:creationId xmlns:a16="http://schemas.microsoft.com/office/drawing/2014/main" id="{7CBDF11D-E892-43CB-81A2-6CEC8B2F2853}"/>
              </a:ext>
            </a:extLst>
          </p:cNvPr>
          <p:cNvSpPr/>
          <p:nvPr/>
        </p:nvSpPr>
        <p:spPr>
          <a:xfrm>
            <a:off x="3465023" y="1457953"/>
            <a:ext cx="2580778" cy="4561847"/>
          </a:xfrm>
          <a:prstGeom prst="roundRect">
            <a:avLst>
              <a:gd name="adj" fmla="val 2298"/>
            </a:avLst>
          </a:prstGeom>
          <a:solidFill>
            <a:schemeClr val="bg1"/>
          </a:solidFill>
          <a:ln w="3175">
            <a:solidFill>
              <a:schemeClr val="accent2"/>
            </a:solidFill>
          </a:ln>
          <a:effectLst>
            <a:outerShdw blurRad="139700" sx="102000" sy="102000" algn="ctr" rotWithShape="0">
              <a:srgbClr val="000814">
                <a:alpha val="19000"/>
              </a:srgbClr>
            </a:outerShdw>
            <a:reflection blurRad="6350" stA="400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415399D2-D666-4EC3-A23D-377EDC21CD79}"/>
              </a:ext>
            </a:extLst>
          </p:cNvPr>
          <p:cNvSpPr/>
          <p:nvPr/>
        </p:nvSpPr>
        <p:spPr>
          <a:xfrm>
            <a:off x="3829489" y="4198693"/>
            <a:ext cx="1851846" cy="1376724"/>
          </a:xfrm>
          <a:prstGeom prst="rect">
            <a:avLst/>
          </a:prstGeom>
        </p:spPr>
        <p:txBody>
          <a:bodyPr wrap="square" lIns="0" tIns="0" rIns="0" bIns="0">
            <a:spAutoFit/>
          </a:bodyPr>
          <a:lstStyle/>
          <a:p>
            <a:pPr marL="171450" indent="-171450" algn="just">
              <a:lnSpc>
                <a:spcPct val="130000"/>
              </a:lnSpc>
              <a:buFont typeface="Wingdings" panose="05000000000000000000" pitchFamily="2" charset="2"/>
              <a:buChar char="l"/>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公司财务部主任</a:t>
            </a:r>
          </a:p>
          <a:p>
            <a:pPr marL="171450" indent="-171450" algn="just">
              <a:lnSpc>
                <a:spcPct val="130000"/>
              </a:lnSpc>
              <a:buFont typeface="Wingdings" panose="05000000000000000000" pitchFamily="2" charset="2"/>
              <a:buChar char="l"/>
            </a:pPr>
            <a:r>
              <a:rPr lang="en-US" altLang="zh-CN" sz="1400" dirty="0">
                <a:solidFill>
                  <a:schemeClr val="tx1">
                    <a:lumMod val="75000"/>
                    <a:lumOff val="25000"/>
                  </a:schemeClr>
                </a:solidFill>
              </a:rPr>
              <a:t>15</a:t>
            </a:r>
            <a:r>
              <a:rPr lang="zh-CN" altLang="en-US" sz="1400" dirty="0">
                <a:solidFill>
                  <a:schemeClr val="tx1">
                    <a:lumMod val="75000"/>
                    <a:lumOff val="25000"/>
                  </a:schemeClr>
                </a:solidFill>
              </a:rPr>
              <a:t>年财务工作经验</a:t>
            </a:r>
          </a:p>
          <a:p>
            <a:pPr marL="171450" indent="-171450" algn="just">
              <a:lnSpc>
                <a:spcPct val="130000"/>
              </a:lnSpc>
              <a:buFont typeface="Wingdings" panose="05000000000000000000" pitchFamily="2" charset="2"/>
              <a:buChar char="l"/>
            </a:pPr>
            <a:r>
              <a:rPr lang="zh-CN" altLang="en-US" sz="1400" dirty="0">
                <a:solidFill>
                  <a:schemeClr val="tx1">
                    <a:lumMod val="75000"/>
                    <a:lumOff val="25000"/>
                  </a:schemeClr>
                </a:solidFill>
              </a:rPr>
              <a:t>负责财务规则建立</a:t>
            </a:r>
          </a:p>
          <a:p>
            <a:pPr marL="171450" indent="-171450" algn="just">
              <a:lnSpc>
                <a:spcPct val="130000"/>
              </a:lnSpc>
              <a:buFont typeface="Wingdings" panose="05000000000000000000" pitchFamily="2" charset="2"/>
              <a:buChar char="l"/>
            </a:pPr>
            <a:r>
              <a:rPr lang="en-US" altLang="zh-CN" sz="1400" dirty="0">
                <a:solidFill>
                  <a:schemeClr val="tx1">
                    <a:lumMod val="75000"/>
                    <a:lumOff val="25000"/>
                  </a:schemeClr>
                </a:solidFill>
              </a:rPr>
              <a:t>XX</a:t>
            </a:r>
            <a:r>
              <a:rPr lang="zh-CN" altLang="en-US" sz="1400" dirty="0">
                <a:solidFill>
                  <a:schemeClr val="tx1">
                    <a:lumMod val="75000"/>
                    <a:lumOff val="25000"/>
                  </a:schemeClr>
                </a:solidFill>
              </a:rPr>
              <a:t>公司财务领军人才</a:t>
            </a:r>
            <a:endParaRPr lang="en-US" altLang="zh-CN" sz="1400" dirty="0">
              <a:solidFill>
                <a:schemeClr val="tx1">
                  <a:lumMod val="75000"/>
                  <a:lumOff val="25000"/>
                </a:schemeClr>
              </a:solidFill>
            </a:endParaRPr>
          </a:p>
          <a:p>
            <a:pPr marL="171450" indent="-171450" algn="just">
              <a:lnSpc>
                <a:spcPct val="130000"/>
              </a:lnSpc>
              <a:buFont typeface="Wingdings" panose="05000000000000000000" pitchFamily="2" charset="2"/>
              <a:buChar char="l"/>
            </a:pPr>
            <a:r>
              <a:rPr lang="zh-CN" altLang="en-US" sz="1400" dirty="0">
                <a:solidFill>
                  <a:schemeClr val="tx1">
                    <a:lumMod val="75000"/>
                    <a:lumOff val="25000"/>
                  </a:schemeClr>
                </a:solidFill>
              </a:rPr>
              <a:t>注册会计师</a:t>
            </a:r>
          </a:p>
        </p:txBody>
      </p:sp>
      <p:sp>
        <p:nvSpPr>
          <p:cNvPr id="77" name="文本框 76">
            <a:extLst>
              <a:ext uri="{FF2B5EF4-FFF2-40B4-BE49-F238E27FC236}">
                <a16:creationId xmlns:a16="http://schemas.microsoft.com/office/drawing/2014/main" id="{B0D4A9E4-031A-4945-99F7-0DB3FB94A8E6}"/>
              </a:ext>
            </a:extLst>
          </p:cNvPr>
          <p:cNvSpPr txBox="1"/>
          <p:nvPr/>
        </p:nvSpPr>
        <p:spPr>
          <a:xfrm>
            <a:off x="4251580" y="3604965"/>
            <a:ext cx="512961" cy="307777"/>
          </a:xfrm>
          <a:prstGeom prst="rect">
            <a:avLst/>
          </a:prstGeom>
          <a:noFill/>
        </p:spPr>
        <p:txBody>
          <a:bodyPr wrap="none" lIns="0" tIns="0" rIns="0" bIns="0" rtlCol="0">
            <a:spAutoFit/>
          </a:bodyPr>
          <a:lstStyle/>
          <a:p>
            <a:r>
              <a:rPr lang="zh-CN" altLang="en-US" sz="2000" b="1" dirty="0">
                <a:solidFill>
                  <a:srgbClr val="000814"/>
                </a:solidFill>
              </a:rPr>
              <a:t>王伟</a:t>
            </a:r>
          </a:p>
        </p:txBody>
      </p:sp>
      <p:sp>
        <p:nvSpPr>
          <p:cNvPr id="78" name="文本框 77">
            <a:extLst>
              <a:ext uri="{FF2B5EF4-FFF2-40B4-BE49-F238E27FC236}">
                <a16:creationId xmlns:a16="http://schemas.microsoft.com/office/drawing/2014/main" id="{1D3E7C25-09EC-4EFC-926F-E6D81821EBB2}"/>
              </a:ext>
            </a:extLst>
          </p:cNvPr>
          <p:cNvSpPr txBox="1"/>
          <p:nvPr/>
        </p:nvSpPr>
        <p:spPr>
          <a:xfrm>
            <a:off x="4871799" y="3672918"/>
            <a:ext cx="409407" cy="215444"/>
          </a:xfrm>
          <a:prstGeom prst="rect">
            <a:avLst/>
          </a:prstGeom>
          <a:noFill/>
        </p:spPr>
        <p:txBody>
          <a:bodyPr wrap="none" lIns="0" tIns="0" rIns="0" bIns="0" rtlCol="0">
            <a:spAutoFit/>
          </a:bodyPr>
          <a:lstStyle/>
          <a:p>
            <a:pPr algn="ctr"/>
            <a:r>
              <a:rPr lang="en-US" altLang="zh-CN" sz="1400" dirty="0">
                <a:solidFill>
                  <a:srgbClr val="000814"/>
                </a:solidFill>
                <a:latin typeface="+mj-ea"/>
                <a:ea typeface="+mj-ea"/>
              </a:rPr>
              <a:t>COO</a:t>
            </a:r>
            <a:endParaRPr lang="zh-CN" altLang="en-US" sz="1400" dirty="0">
              <a:solidFill>
                <a:srgbClr val="000814"/>
              </a:solidFill>
              <a:latin typeface="+mj-ea"/>
              <a:ea typeface="+mj-ea"/>
            </a:endParaRPr>
          </a:p>
        </p:txBody>
      </p:sp>
      <p:sp>
        <p:nvSpPr>
          <p:cNvPr id="79" name="文本框 78">
            <a:extLst>
              <a:ext uri="{FF2B5EF4-FFF2-40B4-BE49-F238E27FC236}">
                <a16:creationId xmlns:a16="http://schemas.microsoft.com/office/drawing/2014/main" id="{E3D2265D-2908-468C-8803-C4A938E231CD}"/>
              </a:ext>
            </a:extLst>
          </p:cNvPr>
          <p:cNvSpPr txBox="1"/>
          <p:nvPr/>
        </p:nvSpPr>
        <p:spPr>
          <a:xfrm>
            <a:off x="4691933" y="3574187"/>
            <a:ext cx="274434" cy="369332"/>
          </a:xfrm>
          <a:prstGeom prst="rect">
            <a:avLst/>
          </a:prstGeom>
          <a:noFill/>
        </p:spPr>
        <p:txBody>
          <a:bodyPr wrap="none" rtlCol="0">
            <a:spAutoFit/>
          </a:bodyPr>
          <a:lstStyle/>
          <a:p>
            <a:r>
              <a:rPr lang="en-US" altLang="zh-CN" dirty="0">
                <a:latin typeface="微软雅黑 Light" panose="020B0502040204020203" pitchFamily="34" charset="-122"/>
                <a:ea typeface="微软雅黑 Light" panose="020B0502040204020203" pitchFamily="34" charset="-122"/>
              </a:rPr>
              <a:t>/</a:t>
            </a:r>
            <a:endParaRPr lang="zh-CN" altLang="en-US" dirty="0">
              <a:latin typeface="微软雅黑 Light" panose="020B0502040204020203" pitchFamily="34" charset="-122"/>
              <a:ea typeface="微软雅黑 Light" panose="020B0502040204020203" pitchFamily="34" charset="-122"/>
            </a:endParaRPr>
          </a:p>
        </p:txBody>
      </p:sp>
      <p:sp>
        <p:nvSpPr>
          <p:cNvPr id="18" name="椭圆 17">
            <a:extLst>
              <a:ext uri="{FF2B5EF4-FFF2-40B4-BE49-F238E27FC236}">
                <a16:creationId xmlns:a16="http://schemas.microsoft.com/office/drawing/2014/main" id="{AEF35440-6811-4837-A0CA-D9DE084F58AF}"/>
              </a:ext>
            </a:extLst>
          </p:cNvPr>
          <p:cNvSpPr/>
          <p:nvPr/>
        </p:nvSpPr>
        <p:spPr>
          <a:xfrm>
            <a:off x="1328380" y="1846549"/>
            <a:ext cx="1403190" cy="1403190"/>
          </a:xfrm>
          <a:prstGeom prst="ellipse">
            <a:avLst/>
          </a:prstGeom>
          <a:solidFill>
            <a:schemeClr val="accent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FD239D22-886B-424C-BC0F-317890B9BCFB}"/>
              </a:ext>
            </a:extLst>
          </p:cNvPr>
          <p:cNvSpPr/>
          <p:nvPr/>
        </p:nvSpPr>
        <p:spPr>
          <a:xfrm>
            <a:off x="9504691" y="1846549"/>
            <a:ext cx="1403190" cy="1403190"/>
          </a:xfrm>
          <a:prstGeom prst="ellipse">
            <a:avLst/>
          </a:prstGeom>
          <a:solidFill>
            <a:schemeClr val="accent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D59876AE-F5AB-4AEA-9AD7-30B95378928B}"/>
              </a:ext>
            </a:extLst>
          </p:cNvPr>
          <p:cNvSpPr/>
          <p:nvPr/>
        </p:nvSpPr>
        <p:spPr>
          <a:xfrm>
            <a:off x="6779254" y="1846549"/>
            <a:ext cx="1403190" cy="1403190"/>
          </a:xfrm>
          <a:prstGeom prst="ellipse">
            <a:avLst/>
          </a:prstGeom>
          <a:solidFill>
            <a:schemeClr val="accent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a:extLst>
              <a:ext uri="{FF2B5EF4-FFF2-40B4-BE49-F238E27FC236}">
                <a16:creationId xmlns:a16="http://schemas.microsoft.com/office/drawing/2014/main" id="{E3A7A9E2-6EAE-426D-9357-2D12C4379BB7}"/>
              </a:ext>
            </a:extLst>
          </p:cNvPr>
          <p:cNvSpPr/>
          <p:nvPr/>
        </p:nvSpPr>
        <p:spPr>
          <a:xfrm>
            <a:off x="4053817" y="1846549"/>
            <a:ext cx="1403190" cy="1403190"/>
          </a:xfrm>
          <a:prstGeom prst="ellipse">
            <a:avLst/>
          </a:prstGeom>
          <a:solidFill>
            <a:schemeClr val="accent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descr="人穿着裙子&#10;&#10;描述已自动生成">
            <a:extLst>
              <a:ext uri="{FF2B5EF4-FFF2-40B4-BE49-F238E27FC236}">
                <a16:creationId xmlns:a16="http://schemas.microsoft.com/office/drawing/2014/main" id="{DB82AAD6-85B2-4026-B20F-18944701D082}"/>
              </a:ext>
            </a:extLst>
          </p:cNvPr>
          <p:cNvPicPr>
            <a:picLocks noChangeAspect="1"/>
          </p:cNvPicPr>
          <p:nvPr/>
        </p:nvPicPr>
        <p:blipFill>
          <a:blip r:embed="rId2">
            <a:extLst>
              <a:ext uri="{28A0092B-C50C-407E-A947-70E740481C1C}">
                <a14:useLocalDpi xmlns:a14="http://schemas.microsoft.com/office/drawing/2010/main" val="0"/>
              </a:ext>
            </a:extLst>
          </a:blip>
          <a:srcRect l="34069" t="3827" r="32525" b="46052"/>
          <a:stretch>
            <a:fillRect/>
          </a:stretch>
        </p:blipFill>
        <p:spPr>
          <a:xfrm>
            <a:off x="1328380" y="1851483"/>
            <a:ext cx="1403190" cy="1403190"/>
          </a:xfrm>
          <a:custGeom>
            <a:avLst/>
            <a:gdLst>
              <a:gd name="connsiteX0" fmla="*/ 701595 w 1403190"/>
              <a:gd name="connsiteY0" fmla="*/ 0 h 1403190"/>
              <a:gd name="connsiteX1" fmla="*/ 1403190 w 1403190"/>
              <a:gd name="connsiteY1" fmla="*/ 701595 h 1403190"/>
              <a:gd name="connsiteX2" fmla="*/ 701595 w 1403190"/>
              <a:gd name="connsiteY2" fmla="*/ 1403190 h 1403190"/>
              <a:gd name="connsiteX3" fmla="*/ 0 w 1403190"/>
              <a:gd name="connsiteY3" fmla="*/ 701595 h 1403190"/>
              <a:gd name="connsiteX4" fmla="*/ 701595 w 1403190"/>
              <a:gd name="connsiteY4" fmla="*/ 0 h 140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190" h="1403190">
                <a:moveTo>
                  <a:pt x="701595" y="0"/>
                </a:moveTo>
                <a:cubicBezTo>
                  <a:pt x="1089075" y="0"/>
                  <a:pt x="1403190" y="314115"/>
                  <a:pt x="1403190" y="701595"/>
                </a:cubicBezTo>
                <a:cubicBezTo>
                  <a:pt x="1403190" y="1089075"/>
                  <a:pt x="1089075" y="1403190"/>
                  <a:pt x="701595" y="1403190"/>
                </a:cubicBezTo>
                <a:cubicBezTo>
                  <a:pt x="314115" y="1403190"/>
                  <a:pt x="0" y="1089075"/>
                  <a:pt x="0" y="701595"/>
                </a:cubicBezTo>
                <a:cubicBezTo>
                  <a:pt x="0" y="314115"/>
                  <a:pt x="314115" y="0"/>
                  <a:pt x="701595" y="0"/>
                </a:cubicBezTo>
                <a:close/>
              </a:path>
            </a:pathLst>
          </a:custGeom>
          <a:ln>
            <a:solidFill>
              <a:schemeClr val="accent2"/>
            </a:solidFill>
          </a:ln>
        </p:spPr>
      </p:pic>
      <p:pic>
        <p:nvPicPr>
          <p:cNvPr id="44" name="图片 43" descr="穿着西装的男人在微笑&#10;&#10;描述已自动生成">
            <a:extLst>
              <a:ext uri="{FF2B5EF4-FFF2-40B4-BE49-F238E27FC236}">
                <a16:creationId xmlns:a16="http://schemas.microsoft.com/office/drawing/2014/main" id="{9C0050CE-8D2C-4888-A38D-1C07643D471F}"/>
              </a:ext>
            </a:extLst>
          </p:cNvPr>
          <p:cNvPicPr>
            <a:picLocks noChangeAspect="1"/>
          </p:cNvPicPr>
          <p:nvPr/>
        </p:nvPicPr>
        <p:blipFill>
          <a:blip r:embed="rId3">
            <a:extLst>
              <a:ext uri="{28A0092B-C50C-407E-A947-70E740481C1C}">
                <a14:useLocalDpi xmlns:a14="http://schemas.microsoft.com/office/drawing/2010/main" val="0"/>
              </a:ext>
            </a:extLst>
          </a:blip>
          <a:srcRect l="11008" r="17483"/>
          <a:stretch>
            <a:fillRect/>
          </a:stretch>
        </p:blipFill>
        <p:spPr>
          <a:xfrm>
            <a:off x="9504691" y="1851485"/>
            <a:ext cx="1403190" cy="1403186"/>
          </a:xfrm>
          <a:custGeom>
            <a:avLst/>
            <a:gdLst>
              <a:gd name="connsiteX0" fmla="*/ 701595 w 1403190"/>
              <a:gd name="connsiteY0" fmla="*/ 0 h 1403186"/>
              <a:gd name="connsiteX1" fmla="*/ 1403190 w 1403190"/>
              <a:gd name="connsiteY1" fmla="*/ 701595 h 1403186"/>
              <a:gd name="connsiteX2" fmla="*/ 842991 w 1403190"/>
              <a:gd name="connsiteY2" fmla="*/ 1388936 h 1403186"/>
              <a:gd name="connsiteX3" fmla="*/ 701635 w 1403190"/>
              <a:gd name="connsiteY3" fmla="*/ 1403186 h 1403186"/>
              <a:gd name="connsiteX4" fmla="*/ 701555 w 1403190"/>
              <a:gd name="connsiteY4" fmla="*/ 1403186 h 1403186"/>
              <a:gd name="connsiteX5" fmla="*/ 560199 w 1403190"/>
              <a:gd name="connsiteY5" fmla="*/ 1388936 h 1403186"/>
              <a:gd name="connsiteX6" fmla="*/ 0 w 1403190"/>
              <a:gd name="connsiteY6" fmla="*/ 701595 h 1403186"/>
              <a:gd name="connsiteX7" fmla="*/ 701595 w 1403190"/>
              <a:gd name="connsiteY7" fmla="*/ 0 h 140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190" h="1403186">
                <a:moveTo>
                  <a:pt x="701595" y="0"/>
                </a:moveTo>
                <a:cubicBezTo>
                  <a:pt x="1089075" y="0"/>
                  <a:pt x="1403190" y="314115"/>
                  <a:pt x="1403190" y="701595"/>
                </a:cubicBezTo>
                <a:cubicBezTo>
                  <a:pt x="1403190" y="1040640"/>
                  <a:pt x="1162696" y="1323515"/>
                  <a:pt x="842991" y="1388936"/>
                </a:cubicBezTo>
                <a:lnTo>
                  <a:pt x="701635" y="1403186"/>
                </a:lnTo>
                <a:lnTo>
                  <a:pt x="701555" y="1403186"/>
                </a:lnTo>
                <a:lnTo>
                  <a:pt x="560199" y="1388936"/>
                </a:lnTo>
                <a:cubicBezTo>
                  <a:pt x="240494" y="1323515"/>
                  <a:pt x="0" y="1040640"/>
                  <a:pt x="0" y="701595"/>
                </a:cubicBezTo>
                <a:cubicBezTo>
                  <a:pt x="0" y="314115"/>
                  <a:pt x="314115" y="0"/>
                  <a:pt x="701595" y="0"/>
                </a:cubicBezTo>
                <a:close/>
              </a:path>
            </a:pathLst>
          </a:custGeom>
          <a:ln>
            <a:solidFill>
              <a:schemeClr val="accent2"/>
            </a:solidFill>
          </a:ln>
        </p:spPr>
      </p:pic>
      <p:pic>
        <p:nvPicPr>
          <p:cNvPr id="40" name="图片 39" descr="穿着白色衣服的人&#10;&#10;描述已自动生成">
            <a:extLst>
              <a:ext uri="{FF2B5EF4-FFF2-40B4-BE49-F238E27FC236}">
                <a16:creationId xmlns:a16="http://schemas.microsoft.com/office/drawing/2014/main" id="{9ED4AA3F-A3FE-4B65-98F3-C29FE1562A85}"/>
              </a:ext>
            </a:extLst>
          </p:cNvPr>
          <p:cNvPicPr>
            <a:picLocks noChangeAspect="1"/>
          </p:cNvPicPr>
          <p:nvPr/>
        </p:nvPicPr>
        <p:blipFill>
          <a:blip r:embed="rId4">
            <a:extLst>
              <a:ext uri="{28A0092B-C50C-407E-A947-70E740481C1C}">
                <a14:useLocalDpi xmlns:a14="http://schemas.microsoft.com/office/drawing/2010/main" val="0"/>
              </a:ext>
            </a:extLst>
          </a:blip>
          <a:srcRect l="50000" t="11355" r="19779" b="43314"/>
          <a:stretch>
            <a:fillRect/>
          </a:stretch>
        </p:blipFill>
        <p:spPr>
          <a:xfrm>
            <a:off x="6779254" y="1851483"/>
            <a:ext cx="1403190" cy="1403190"/>
          </a:xfrm>
          <a:custGeom>
            <a:avLst/>
            <a:gdLst>
              <a:gd name="connsiteX0" fmla="*/ 701595 w 1403190"/>
              <a:gd name="connsiteY0" fmla="*/ 0 h 1403190"/>
              <a:gd name="connsiteX1" fmla="*/ 1403190 w 1403190"/>
              <a:gd name="connsiteY1" fmla="*/ 701595 h 1403190"/>
              <a:gd name="connsiteX2" fmla="*/ 701595 w 1403190"/>
              <a:gd name="connsiteY2" fmla="*/ 1403190 h 1403190"/>
              <a:gd name="connsiteX3" fmla="*/ 0 w 1403190"/>
              <a:gd name="connsiteY3" fmla="*/ 701595 h 1403190"/>
              <a:gd name="connsiteX4" fmla="*/ 701595 w 1403190"/>
              <a:gd name="connsiteY4" fmla="*/ 0 h 140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190" h="1403190">
                <a:moveTo>
                  <a:pt x="701595" y="0"/>
                </a:moveTo>
                <a:cubicBezTo>
                  <a:pt x="1089075" y="0"/>
                  <a:pt x="1403190" y="314115"/>
                  <a:pt x="1403190" y="701595"/>
                </a:cubicBezTo>
                <a:cubicBezTo>
                  <a:pt x="1403190" y="1089075"/>
                  <a:pt x="1089075" y="1403190"/>
                  <a:pt x="701595" y="1403190"/>
                </a:cubicBezTo>
                <a:cubicBezTo>
                  <a:pt x="314115" y="1403190"/>
                  <a:pt x="0" y="1089075"/>
                  <a:pt x="0" y="701595"/>
                </a:cubicBezTo>
                <a:cubicBezTo>
                  <a:pt x="0" y="314115"/>
                  <a:pt x="314115" y="0"/>
                  <a:pt x="701595" y="0"/>
                </a:cubicBezTo>
                <a:close/>
              </a:path>
            </a:pathLst>
          </a:custGeom>
          <a:ln>
            <a:solidFill>
              <a:schemeClr val="accent2"/>
            </a:solidFill>
          </a:ln>
        </p:spPr>
      </p:pic>
      <p:pic>
        <p:nvPicPr>
          <p:cNvPr id="37" name="图片 36" descr="穿着西装笔挺的男子手上站着&#10;&#10;描述已自动生成">
            <a:extLst>
              <a:ext uri="{FF2B5EF4-FFF2-40B4-BE49-F238E27FC236}">
                <a16:creationId xmlns:a16="http://schemas.microsoft.com/office/drawing/2014/main" id="{EB0FDE68-210D-4FCA-A102-2AE4AA209ACF}"/>
              </a:ext>
            </a:extLst>
          </p:cNvPr>
          <p:cNvPicPr>
            <a:picLocks noChangeAspect="1"/>
          </p:cNvPicPr>
          <p:nvPr/>
        </p:nvPicPr>
        <p:blipFill>
          <a:blip r:embed="rId5">
            <a:extLst>
              <a:ext uri="{28A0092B-C50C-407E-A947-70E740481C1C}">
                <a14:useLocalDpi xmlns:a14="http://schemas.microsoft.com/office/drawing/2010/main" val="0"/>
              </a:ext>
            </a:extLst>
          </a:blip>
          <a:srcRect l="29454" t="12415" r="48557" b="54601"/>
          <a:stretch>
            <a:fillRect/>
          </a:stretch>
        </p:blipFill>
        <p:spPr>
          <a:xfrm>
            <a:off x="4053817" y="1851483"/>
            <a:ext cx="1403190" cy="1403190"/>
          </a:xfrm>
          <a:custGeom>
            <a:avLst/>
            <a:gdLst>
              <a:gd name="connsiteX0" fmla="*/ 701595 w 1403190"/>
              <a:gd name="connsiteY0" fmla="*/ 0 h 1403190"/>
              <a:gd name="connsiteX1" fmla="*/ 1403190 w 1403190"/>
              <a:gd name="connsiteY1" fmla="*/ 701595 h 1403190"/>
              <a:gd name="connsiteX2" fmla="*/ 701595 w 1403190"/>
              <a:gd name="connsiteY2" fmla="*/ 1403190 h 1403190"/>
              <a:gd name="connsiteX3" fmla="*/ 0 w 1403190"/>
              <a:gd name="connsiteY3" fmla="*/ 701595 h 1403190"/>
              <a:gd name="connsiteX4" fmla="*/ 701595 w 1403190"/>
              <a:gd name="connsiteY4" fmla="*/ 0 h 140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190" h="1403190">
                <a:moveTo>
                  <a:pt x="701595" y="0"/>
                </a:moveTo>
                <a:cubicBezTo>
                  <a:pt x="1089075" y="0"/>
                  <a:pt x="1403190" y="314115"/>
                  <a:pt x="1403190" y="701595"/>
                </a:cubicBezTo>
                <a:cubicBezTo>
                  <a:pt x="1403190" y="1089075"/>
                  <a:pt x="1089075" y="1403190"/>
                  <a:pt x="701595" y="1403190"/>
                </a:cubicBezTo>
                <a:cubicBezTo>
                  <a:pt x="314115" y="1403190"/>
                  <a:pt x="0" y="1089075"/>
                  <a:pt x="0" y="701595"/>
                </a:cubicBezTo>
                <a:cubicBezTo>
                  <a:pt x="0" y="314115"/>
                  <a:pt x="314115" y="0"/>
                  <a:pt x="701595" y="0"/>
                </a:cubicBezTo>
                <a:close/>
              </a:path>
            </a:pathLst>
          </a:custGeom>
          <a:ln>
            <a:solidFill>
              <a:schemeClr val="accent2"/>
            </a:solidFill>
          </a:ln>
        </p:spPr>
      </p:pic>
      <p:sp>
        <p:nvSpPr>
          <p:cNvPr id="87" name="文本占位符 86">
            <a:extLst>
              <a:ext uri="{FF2B5EF4-FFF2-40B4-BE49-F238E27FC236}">
                <a16:creationId xmlns:a16="http://schemas.microsoft.com/office/drawing/2014/main" id="{30184CCB-C40C-46B1-8FD4-A83974F4B0D4}"/>
              </a:ext>
            </a:extLst>
          </p:cNvPr>
          <p:cNvSpPr>
            <a:spLocks noGrp="1"/>
          </p:cNvSpPr>
          <p:nvPr>
            <p:ph type="body" sz="quarter" idx="10"/>
          </p:nvPr>
        </p:nvSpPr>
        <p:spPr/>
        <p:txBody>
          <a:bodyPr>
            <a:normAutofit lnSpcReduction="10000"/>
          </a:bodyPr>
          <a:lstStyle/>
          <a:p>
            <a:r>
              <a:rPr lang="zh-CN" altLang="en-US" dirty="0"/>
              <a:t>核心成员</a:t>
            </a:r>
          </a:p>
        </p:txBody>
      </p:sp>
      <p:sp>
        <p:nvSpPr>
          <p:cNvPr id="88" name="文本占位符 87">
            <a:extLst>
              <a:ext uri="{FF2B5EF4-FFF2-40B4-BE49-F238E27FC236}">
                <a16:creationId xmlns:a16="http://schemas.microsoft.com/office/drawing/2014/main" id="{5EAA0FCA-899D-434A-9916-961E4B53B7F6}"/>
              </a:ext>
            </a:extLst>
          </p:cNvPr>
          <p:cNvSpPr>
            <a:spLocks noGrp="1"/>
          </p:cNvSpPr>
          <p:nvPr>
            <p:ph type="body" sz="quarter" idx="11"/>
          </p:nvPr>
        </p:nvSpPr>
        <p:spPr/>
        <p:txBody>
          <a:bodyPr>
            <a:normAutofit lnSpcReduction="10000"/>
          </a:bodyPr>
          <a:lstStyle/>
          <a:p>
            <a:r>
              <a:rPr lang="en-US" altLang="zh-CN" dirty="0"/>
              <a:t>CORE MEMBER</a:t>
            </a:r>
            <a:endParaRPr lang="zh-CN" altLang="en-US" dirty="0"/>
          </a:p>
        </p:txBody>
      </p:sp>
      <p:sp>
        <p:nvSpPr>
          <p:cNvPr id="89" name="文本占位符 88">
            <a:extLst>
              <a:ext uri="{FF2B5EF4-FFF2-40B4-BE49-F238E27FC236}">
                <a16:creationId xmlns:a16="http://schemas.microsoft.com/office/drawing/2014/main" id="{943641F1-63FA-4CED-8E8F-D100AC927C6E}"/>
              </a:ext>
            </a:extLst>
          </p:cNvPr>
          <p:cNvSpPr>
            <a:spLocks noGrp="1"/>
          </p:cNvSpPr>
          <p:nvPr>
            <p:ph type="body" sz="quarter" idx="12"/>
          </p:nvPr>
        </p:nvSpPr>
        <p:spPr/>
        <p:txBody>
          <a:bodyPr/>
          <a:lstStyle/>
          <a:p>
            <a:r>
              <a:rPr lang="en-US" altLang="zh-CN" dirty="0"/>
              <a:t>01</a:t>
            </a:r>
            <a:endParaRPr lang="zh-CN" altLang="en-US" dirty="0"/>
          </a:p>
        </p:txBody>
      </p:sp>
    </p:spTree>
    <p:extLst>
      <p:ext uri="{BB962C8B-B14F-4D97-AF65-F5344CB8AC3E}">
        <p14:creationId xmlns:p14="http://schemas.microsoft.com/office/powerpoint/2010/main" val="220502372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图片 139" descr="图片包含 游戏机&#10;&#10;描述已自动生成">
            <a:extLst>
              <a:ext uri="{FF2B5EF4-FFF2-40B4-BE49-F238E27FC236}">
                <a16:creationId xmlns:a16="http://schemas.microsoft.com/office/drawing/2014/main" id="{4C6B7088-8ACE-4092-B233-06CFB11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4200"/>
            <a:ext cx="12192000" cy="4876800"/>
          </a:xfrm>
          <a:prstGeom prst="rect">
            <a:avLst/>
          </a:prstGeom>
        </p:spPr>
      </p:pic>
      <p:sp>
        <p:nvSpPr>
          <p:cNvPr id="5" name="矩形 4">
            <a:extLst>
              <a:ext uri="{FF2B5EF4-FFF2-40B4-BE49-F238E27FC236}">
                <a16:creationId xmlns:a16="http://schemas.microsoft.com/office/drawing/2014/main" id="{0CA0E864-8A66-4FAB-91FC-6F5A36729F30}"/>
              </a:ext>
            </a:extLst>
          </p:cNvPr>
          <p:cNvSpPr/>
          <p:nvPr/>
        </p:nvSpPr>
        <p:spPr>
          <a:xfrm>
            <a:off x="0" y="2842266"/>
            <a:ext cx="12192001" cy="2336414"/>
          </a:xfrm>
          <a:prstGeom prst="rect">
            <a:avLst/>
          </a:prstGeom>
          <a:gradFill>
            <a:gsLst>
              <a:gs pos="16000">
                <a:srgbClr val="000814">
                  <a:alpha val="34000"/>
                </a:srgbClr>
              </a:gs>
              <a:gs pos="100000">
                <a:srgbClr val="001D3D"/>
              </a:gs>
            </a:gsLst>
            <a:lin ang="2700000" scaled="0"/>
          </a:gra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占位符 1">
            <a:extLst>
              <a:ext uri="{FF2B5EF4-FFF2-40B4-BE49-F238E27FC236}">
                <a16:creationId xmlns:a16="http://schemas.microsoft.com/office/drawing/2014/main" id="{A0780BE8-DC4D-4D91-AED5-6D2C6CD7A6FE}"/>
              </a:ext>
            </a:extLst>
          </p:cNvPr>
          <p:cNvSpPr>
            <a:spLocks noGrp="1"/>
          </p:cNvSpPr>
          <p:nvPr>
            <p:ph type="body" sz="quarter" idx="10"/>
          </p:nvPr>
        </p:nvSpPr>
        <p:spPr/>
        <p:txBody>
          <a:bodyPr>
            <a:normAutofit lnSpcReduction="10000"/>
          </a:bodyPr>
          <a:lstStyle/>
          <a:p>
            <a:r>
              <a:rPr lang="zh-CN" altLang="en-US" dirty="0"/>
              <a:t>所获荣誉</a:t>
            </a:r>
          </a:p>
        </p:txBody>
      </p:sp>
      <p:sp>
        <p:nvSpPr>
          <p:cNvPr id="3" name="文本占位符 2">
            <a:extLst>
              <a:ext uri="{FF2B5EF4-FFF2-40B4-BE49-F238E27FC236}">
                <a16:creationId xmlns:a16="http://schemas.microsoft.com/office/drawing/2014/main" id="{6C67E7B5-85EE-4511-B74C-D0DAC510DE56}"/>
              </a:ext>
            </a:extLst>
          </p:cNvPr>
          <p:cNvSpPr>
            <a:spLocks noGrp="1"/>
          </p:cNvSpPr>
          <p:nvPr>
            <p:ph type="body" sz="quarter" idx="11"/>
          </p:nvPr>
        </p:nvSpPr>
        <p:spPr/>
        <p:txBody>
          <a:bodyPr>
            <a:normAutofit lnSpcReduction="10000"/>
          </a:bodyPr>
          <a:lstStyle/>
          <a:p>
            <a:r>
              <a:rPr lang="en-US" altLang="zh-CN" dirty="0"/>
              <a:t>RECEIVED HONORARY</a:t>
            </a:r>
            <a:endParaRPr lang="zh-CN" altLang="en-US" dirty="0"/>
          </a:p>
        </p:txBody>
      </p:sp>
      <p:sp>
        <p:nvSpPr>
          <p:cNvPr id="4" name="文本占位符 3">
            <a:extLst>
              <a:ext uri="{FF2B5EF4-FFF2-40B4-BE49-F238E27FC236}">
                <a16:creationId xmlns:a16="http://schemas.microsoft.com/office/drawing/2014/main" id="{1FC404D2-AD63-4472-A1CF-4F89DA5F5D19}"/>
              </a:ext>
            </a:extLst>
          </p:cNvPr>
          <p:cNvSpPr>
            <a:spLocks noGrp="1"/>
          </p:cNvSpPr>
          <p:nvPr>
            <p:ph type="body" sz="quarter" idx="12"/>
          </p:nvPr>
        </p:nvSpPr>
        <p:spPr/>
        <p:txBody>
          <a:bodyPr/>
          <a:lstStyle/>
          <a:p>
            <a:r>
              <a:rPr lang="en-US" altLang="zh-CN" dirty="0"/>
              <a:t>01</a:t>
            </a:r>
            <a:endParaRPr lang="zh-CN" altLang="en-US" dirty="0"/>
          </a:p>
        </p:txBody>
      </p:sp>
      <p:sp>
        <p:nvSpPr>
          <p:cNvPr id="141" name="矩形 140">
            <a:extLst>
              <a:ext uri="{FF2B5EF4-FFF2-40B4-BE49-F238E27FC236}">
                <a16:creationId xmlns:a16="http://schemas.microsoft.com/office/drawing/2014/main" id="{28CB8B36-78A8-4653-9E48-B99DD9F25DD9}"/>
              </a:ext>
            </a:extLst>
          </p:cNvPr>
          <p:cNvSpPr/>
          <p:nvPr/>
        </p:nvSpPr>
        <p:spPr>
          <a:xfrm>
            <a:off x="695324" y="5439831"/>
            <a:ext cx="10612755" cy="536494"/>
          </a:xfrm>
          <a:prstGeom prst="rect">
            <a:avLst/>
          </a:prstGeom>
        </p:spPr>
        <p:txBody>
          <a:bodyPr wrap="square" lIns="0" tIns="0" rIns="0" bIns="0">
            <a:spAutoFit/>
          </a:bodyPr>
          <a:lstStyle/>
          <a:p>
            <a:pPr algn="ctr">
              <a:lnSpc>
                <a:spcPct val="130000"/>
              </a:lnSpc>
            </a:pPr>
            <a:r>
              <a:rPr lang="zh-CN" altLang="en-US" sz="1400" dirty="0">
                <a:solidFill>
                  <a:schemeClr val="tx1">
                    <a:lumMod val="75000"/>
                    <a:lumOff val="25000"/>
                  </a:schemeClr>
                </a:solidFill>
              </a:rPr>
              <a:t>企业荣誉证书不但能提高消费者对企业的认可，提高企业形象，更加能提高企业品牌知名度！通过办理荣誉证书，使其企业的才能和成就得到证实和公认，跃上事业迅速成功的直通车。</a:t>
            </a:r>
          </a:p>
        </p:txBody>
      </p:sp>
      <p:sp>
        <p:nvSpPr>
          <p:cNvPr id="17" name="文本框 16">
            <a:extLst>
              <a:ext uri="{FF2B5EF4-FFF2-40B4-BE49-F238E27FC236}">
                <a16:creationId xmlns:a16="http://schemas.microsoft.com/office/drawing/2014/main" id="{76782136-F0A1-4E0E-95B2-E102ED0A9B94}"/>
              </a:ext>
            </a:extLst>
          </p:cNvPr>
          <p:cNvSpPr txBox="1"/>
          <p:nvPr/>
        </p:nvSpPr>
        <p:spPr>
          <a:xfrm>
            <a:off x="2026384" y="3381372"/>
            <a:ext cx="1117868" cy="1015663"/>
          </a:xfrm>
          <a:prstGeom prst="rect">
            <a:avLst/>
          </a:prstGeom>
          <a:noFill/>
        </p:spPr>
        <p:txBody>
          <a:bodyPr wrap="square" rtlCol="0">
            <a:spAutoFit/>
          </a:bodyPr>
          <a:lstStyle>
            <a:defPPr>
              <a:defRPr lang="zh-CN"/>
            </a:defPPr>
            <a:lvl1pPr algn="ctr">
              <a:defRPr sz="2800">
                <a:gradFill>
                  <a:gsLst>
                    <a:gs pos="25000">
                      <a:srgbClr val="F9D448"/>
                    </a:gs>
                    <a:gs pos="68000">
                      <a:srgbClr val="FFD23C">
                        <a:alpha val="29000"/>
                      </a:srgbClr>
                    </a:gs>
                  </a:gsLst>
                  <a:lin ang="5400000" scaled="0"/>
                </a:gradFill>
                <a:latin typeface="文悦新青年体 (非商业使用) W8" pitchFamily="50" charset="-122"/>
                <a:ea typeface="文悦新青年体 (非商业使用) W8" pitchFamily="50" charset="-122"/>
              </a:defRPr>
            </a:lvl1pPr>
          </a:lstStyle>
          <a:p>
            <a:r>
              <a:rPr lang="zh-CN" altLang="en-US" sz="2000" b="1" dirty="0">
                <a:solidFill>
                  <a:schemeClr val="bg1"/>
                </a:solidFill>
                <a:effectLst>
                  <a:outerShdw blurRad="38100" dist="38100" dir="2700000" algn="tl">
                    <a:srgbClr val="000000">
                      <a:alpha val="43137"/>
                    </a:srgbClr>
                  </a:outerShdw>
                </a:effectLst>
                <a:latin typeface="+mn-ea"/>
                <a:ea typeface="+mn-ea"/>
              </a:rPr>
              <a:t>中国自主创新品牌</a:t>
            </a:r>
          </a:p>
        </p:txBody>
      </p:sp>
      <p:grpSp>
        <p:nvGrpSpPr>
          <p:cNvPr id="7" name="组合 6">
            <a:extLst>
              <a:ext uri="{FF2B5EF4-FFF2-40B4-BE49-F238E27FC236}">
                <a16:creationId xmlns:a16="http://schemas.microsoft.com/office/drawing/2014/main" id="{D18E3AD1-A5B7-4E4A-A855-5C1FCC7DC0D5}"/>
              </a:ext>
            </a:extLst>
          </p:cNvPr>
          <p:cNvGrpSpPr/>
          <p:nvPr/>
        </p:nvGrpSpPr>
        <p:grpSpPr>
          <a:xfrm>
            <a:off x="4594723" y="3205356"/>
            <a:ext cx="2503652" cy="1552360"/>
            <a:chOff x="4594723" y="3205356"/>
            <a:chExt cx="2503652" cy="1552360"/>
          </a:xfrm>
        </p:grpSpPr>
        <p:pic>
          <p:nvPicPr>
            <p:cNvPr id="14" name="图片 13">
              <a:extLst>
                <a:ext uri="{FF2B5EF4-FFF2-40B4-BE49-F238E27FC236}">
                  <a16:creationId xmlns:a16="http://schemas.microsoft.com/office/drawing/2014/main" id="{F471C4FA-E428-4FBF-B193-86EBA8713250}"/>
                </a:ext>
              </a:extLst>
            </p:cNvPr>
            <p:cNvPicPr>
              <a:picLocks noChangeAspect="1"/>
            </p:cNvPicPr>
            <p:nvPr/>
          </p:nvPicPr>
          <p:blipFill rotWithShape="1">
            <a:blip r:embed="rId3"/>
            <a:srcRect r="49248"/>
            <a:stretch/>
          </p:blipFill>
          <p:spPr>
            <a:xfrm>
              <a:off x="4594723" y="3205356"/>
              <a:ext cx="997808" cy="1552360"/>
            </a:xfrm>
            <a:prstGeom prst="rect">
              <a:avLst/>
            </a:prstGeom>
          </p:spPr>
        </p:pic>
        <p:pic>
          <p:nvPicPr>
            <p:cNvPr id="20" name="图片 19">
              <a:extLst>
                <a:ext uri="{FF2B5EF4-FFF2-40B4-BE49-F238E27FC236}">
                  <a16:creationId xmlns:a16="http://schemas.microsoft.com/office/drawing/2014/main" id="{E838D202-BF48-4831-A57D-1C6E3ACD9F78}"/>
                </a:ext>
              </a:extLst>
            </p:cNvPr>
            <p:cNvPicPr>
              <a:picLocks noChangeAspect="1"/>
            </p:cNvPicPr>
            <p:nvPr/>
          </p:nvPicPr>
          <p:blipFill rotWithShape="1">
            <a:blip r:embed="rId3"/>
            <a:srcRect l="49248"/>
            <a:stretch/>
          </p:blipFill>
          <p:spPr>
            <a:xfrm>
              <a:off x="6100566" y="3205356"/>
              <a:ext cx="997809" cy="1552360"/>
            </a:xfrm>
            <a:prstGeom prst="rect">
              <a:avLst/>
            </a:prstGeom>
          </p:spPr>
        </p:pic>
      </p:grpSp>
      <p:sp>
        <p:nvSpPr>
          <p:cNvPr id="18" name="文本框 17">
            <a:extLst>
              <a:ext uri="{FF2B5EF4-FFF2-40B4-BE49-F238E27FC236}">
                <a16:creationId xmlns:a16="http://schemas.microsoft.com/office/drawing/2014/main" id="{6A327210-5D73-4F29-873C-EB662CD9AFE9}"/>
              </a:ext>
            </a:extLst>
          </p:cNvPr>
          <p:cNvSpPr txBox="1"/>
          <p:nvPr/>
        </p:nvSpPr>
        <p:spPr>
          <a:xfrm>
            <a:off x="5093628" y="3381372"/>
            <a:ext cx="1484804" cy="1015663"/>
          </a:xfrm>
          <a:prstGeom prst="rect">
            <a:avLst/>
          </a:prstGeom>
          <a:noFill/>
        </p:spPr>
        <p:txBody>
          <a:bodyPr wrap="square" rtlCol="0">
            <a:spAutoFit/>
          </a:bodyPr>
          <a:lstStyle>
            <a:defPPr>
              <a:defRPr lang="zh-CN"/>
            </a:defPPr>
            <a:lvl1pPr algn="ctr">
              <a:defRPr sz="2800">
                <a:gradFill>
                  <a:gsLst>
                    <a:gs pos="25000">
                      <a:srgbClr val="F9D448"/>
                    </a:gs>
                    <a:gs pos="68000">
                      <a:srgbClr val="FFD23C">
                        <a:alpha val="29000"/>
                      </a:srgbClr>
                    </a:gs>
                  </a:gsLst>
                  <a:lin ang="5400000" scaled="0"/>
                </a:gradFill>
                <a:latin typeface="文悦新青年体 (非商业使用) W8" pitchFamily="50" charset="-122"/>
                <a:ea typeface="文悦新青年体 (非商业使用) W8" pitchFamily="50" charset="-122"/>
              </a:defRPr>
            </a:lvl1pPr>
          </a:lstStyle>
          <a:p>
            <a:r>
              <a:rPr lang="zh-CN" altLang="en-US" sz="2000" b="1" dirty="0">
                <a:solidFill>
                  <a:schemeClr val="bg1"/>
                </a:solidFill>
                <a:effectLst>
                  <a:outerShdw blurRad="38100" dist="38100" dir="2700000" algn="tl">
                    <a:srgbClr val="000000">
                      <a:alpha val="43137"/>
                    </a:srgbClr>
                  </a:outerShdw>
                </a:effectLst>
                <a:latin typeface="+mn-ea"/>
                <a:ea typeface="+mn-ea"/>
              </a:rPr>
              <a:t>质量</a:t>
            </a:r>
            <a:r>
              <a:rPr lang="en-US" altLang="zh-CN" sz="2000" b="1" dirty="0">
                <a:solidFill>
                  <a:schemeClr val="bg1"/>
                </a:solidFill>
                <a:effectLst>
                  <a:outerShdw blurRad="38100" dist="38100" dir="2700000" algn="tl">
                    <a:srgbClr val="000000">
                      <a:alpha val="43137"/>
                    </a:srgbClr>
                  </a:outerShdw>
                </a:effectLst>
                <a:latin typeface="+mn-ea"/>
                <a:ea typeface="+mn-ea"/>
              </a:rPr>
              <a:t>.</a:t>
            </a:r>
            <a:r>
              <a:rPr lang="zh-CN" altLang="en-US" sz="2000" b="1" dirty="0">
                <a:solidFill>
                  <a:schemeClr val="bg1"/>
                </a:solidFill>
                <a:effectLst>
                  <a:outerShdw blurRad="38100" dist="38100" dir="2700000" algn="tl">
                    <a:srgbClr val="000000">
                      <a:alpha val="43137"/>
                    </a:srgbClr>
                  </a:outerShdw>
                </a:effectLst>
                <a:latin typeface="+mn-ea"/>
                <a:ea typeface="+mn-ea"/>
              </a:rPr>
              <a:t>服务</a:t>
            </a:r>
            <a:r>
              <a:rPr lang="en-US" altLang="zh-CN" sz="2000" b="1" dirty="0">
                <a:solidFill>
                  <a:schemeClr val="bg1"/>
                </a:solidFill>
                <a:effectLst>
                  <a:outerShdw blurRad="38100" dist="38100" dir="2700000" algn="tl">
                    <a:srgbClr val="000000">
                      <a:alpha val="43137"/>
                    </a:srgbClr>
                  </a:outerShdw>
                </a:effectLst>
                <a:latin typeface="+mn-ea"/>
                <a:ea typeface="+mn-ea"/>
              </a:rPr>
              <a:t>.</a:t>
            </a:r>
            <a:r>
              <a:rPr lang="zh-CN" altLang="en-US" sz="2000" b="1" dirty="0">
                <a:solidFill>
                  <a:schemeClr val="bg1"/>
                </a:solidFill>
                <a:effectLst>
                  <a:outerShdw blurRad="38100" dist="38100" dir="2700000" algn="tl">
                    <a:srgbClr val="000000">
                      <a:alpha val="43137"/>
                    </a:srgbClr>
                  </a:outerShdw>
                </a:effectLst>
                <a:latin typeface="+mn-ea"/>
                <a:ea typeface="+mn-ea"/>
              </a:rPr>
              <a:t>诚信</a:t>
            </a:r>
            <a:r>
              <a:rPr lang="en-US" altLang="zh-CN" sz="2000" b="1" dirty="0">
                <a:solidFill>
                  <a:schemeClr val="bg1"/>
                </a:solidFill>
                <a:effectLst>
                  <a:outerShdw blurRad="38100" dist="38100" dir="2700000" algn="tl">
                    <a:srgbClr val="000000">
                      <a:alpha val="43137"/>
                    </a:srgbClr>
                  </a:outerShdw>
                </a:effectLst>
                <a:latin typeface="+mn-ea"/>
                <a:ea typeface="+mn-ea"/>
              </a:rPr>
              <a:t>AAA</a:t>
            </a:r>
            <a:r>
              <a:rPr lang="zh-CN" altLang="en-US" sz="2000" b="1" dirty="0">
                <a:solidFill>
                  <a:schemeClr val="bg1"/>
                </a:solidFill>
                <a:effectLst>
                  <a:outerShdw blurRad="38100" dist="38100" dir="2700000" algn="tl">
                    <a:srgbClr val="000000">
                      <a:alpha val="43137"/>
                    </a:srgbClr>
                  </a:outerShdw>
                </a:effectLst>
                <a:latin typeface="+mn-ea"/>
                <a:ea typeface="+mn-ea"/>
              </a:rPr>
              <a:t>企业</a:t>
            </a:r>
          </a:p>
        </p:txBody>
      </p:sp>
      <p:grpSp>
        <p:nvGrpSpPr>
          <p:cNvPr id="21" name="组合 20">
            <a:extLst>
              <a:ext uri="{FF2B5EF4-FFF2-40B4-BE49-F238E27FC236}">
                <a16:creationId xmlns:a16="http://schemas.microsoft.com/office/drawing/2014/main" id="{C890D3C7-4392-4866-A473-4BE0E0A9B206}"/>
              </a:ext>
            </a:extLst>
          </p:cNvPr>
          <p:cNvGrpSpPr/>
          <p:nvPr/>
        </p:nvGrpSpPr>
        <p:grpSpPr>
          <a:xfrm>
            <a:off x="8111865" y="3205356"/>
            <a:ext cx="2503652" cy="1552360"/>
            <a:chOff x="4594723" y="3205356"/>
            <a:chExt cx="2503652" cy="1552360"/>
          </a:xfrm>
        </p:grpSpPr>
        <p:pic>
          <p:nvPicPr>
            <p:cNvPr id="22" name="图片 21">
              <a:extLst>
                <a:ext uri="{FF2B5EF4-FFF2-40B4-BE49-F238E27FC236}">
                  <a16:creationId xmlns:a16="http://schemas.microsoft.com/office/drawing/2014/main" id="{9E523465-9D84-4C36-96D2-2B17DC1B73AE}"/>
                </a:ext>
              </a:extLst>
            </p:cNvPr>
            <p:cNvPicPr>
              <a:picLocks noChangeAspect="1"/>
            </p:cNvPicPr>
            <p:nvPr/>
          </p:nvPicPr>
          <p:blipFill rotWithShape="1">
            <a:blip r:embed="rId3"/>
            <a:srcRect r="49248"/>
            <a:stretch/>
          </p:blipFill>
          <p:spPr>
            <a:xfrm>
              <a:off x="4594723" y="3205356"/>
              <a:ext cx="997808" cy="1552360"/>
            </a:xfrm>
            <a:prstGeom prst="rect">
              <a:avLst/>
            </a:prstGeom>
          </p:spPr>
        </p:pic>
        <p:pic>
          <p:nvPicPr>
            <p:cNvPr id="23" name="图片 22">
              <a:extLst>
                <a:ext uri="{FF2B5EF4-FFF2-40B4-BE49-F238E27FC236}">
                  <a16:creationId xmlns:a16="http://schemas.microsoft.com/office/drawing/2014/main" id="{7BCA602D-0AFB-4403-B843-DE4F3EAD6104}"/>
                </a:ext>
              </a:extLst>
            </p:cNvPr>
            <p:cNvPicPr>
              <a:picLocks noChangeAspect="1"/>
            </p:cNvPicPr>
            <p:nvPr/>
          </p:nvPicPr>
          <p:blipFill rotWithShape="1">
            <a:blip r:embed="rId3"/>
            <a:srcRect l="49248"/>
            <a:stretch/>
          </p:blipFill>
          <p:spPr>
            <a:xfrm>
              <a:off x="6100566" y="3205356"/>
              <a:ext cx="997809" cy="1552360"/>
            </a:xfrm>
            <a:prstGeom prst="rect">
              <a:avLst/>
            </a:prstGeom>
          </p:spPr>
        </p:pic>
      </p:grpSp>
      <p:sp>
        <p:nvSpPr>
          <p:cNvPr id="19" name="文本框 18">
            <a:extLst>
              <a:ext uri="{FF2B5EF4-FFF2-40B4-BE49-F238E27FC236}">
                <a16:creationId xmlns:a16="http://schemas.microsoft.com/office/drawing/2014/main" id="{69D29D6F-CEE2-42D5-B2FB-467419B715F6}"/>
              </a:ext>
            </a:extLst>
          </p:cNvPr>
          <p:cNvSpPr txBox="1"/>
          <p:nvPr/>
        </p:nvSpPr>
        <p:spPr>
          <a:xfrm>
            <a:off x="8544788" y="3381372"/>
            <a:ext cx="1637807" cy="1015663"/>
          </a:xfrm>
          <a:prstGeom prst="rect">
            <a:avLst/>
          </a:prstGeom>
          <a:noFill/>
        </p:spPr>
        <p:txBody>
          <a:bodyPr wrap="square" rtlCol="0">
            <a:spAutoFit/>
          </a:bodyPr>
          <a:lstStyle>
            <a:defPPr>
              <a:defRPr lang="zh-CN"/>
            </a:defPPr>
            <a:lvl1pPr algn="ctr">
              <a:defRPr sz="2800">
                <a:gradFill>
                  <a:gsLst>
                    <a:gs pos="25000">
                      <a:srgbClr val="F9D448"/>
                    </a:gs>
                    <a:gs pos="68000">
                      <a:srgbClr val="FFD23C">
                        <a:alpha val="29000"/>
                      </a:srgbClr>
                    </a:gs>
                  </a:gsLst>
                  <a:lin ang="5400000" scaled="0"/>
                </a:gradFill>
                <a:latin typeface="文悦新青年体 (非商业使用) W8" pitchFamily="50" charset="-122"/>
                <a:ea typeface="文悦新青年体 (非商业使用) W8" pitchFamily="50" charset="-122"/>
              </a:defRPr>
            </a:lvl1pPr>
          </a:lstStyle>
          <a:p>
            <a:r>
              <a:rPr lang="zh-CN" altLang="en-US" sz="2000" b="1" dirty="0">
                <a:solidFill>
                  <a:schemeClr val="bg1"/>
                </a:solidFill>
                <a:effectLst>
                  <a:outerShdw blurRad="38100" dist="38100" dir="2700000" algn="tl">
                    <a:srgbClr val="000000">
                      <a:alpha val="43137"/>
                    </a:srgbClr>
                  </a:outerShdw>
                </a:effectLst>
                <a:latin typeface="+mn-ea"/>
                <a:ea typeface="+mn-ea"/>
              </a:rPr>
              <a:t>质量、信誉双保障示范单位</a:t>
            </a:r>
          </a:p>
        </p:txBody>
      </p:sp>
      <p:grpSp>
        <p:nvGrpSpPr>
          <p:cNvPr id="24" name="组合 23">
            <a:extLst>
              <a:ext uri="{FF2B5EF4-FFF2-40B4-BE49-F238E27FC236}">
                <a16:creationId xmlns:a16="http://schemas.microsoft.com/office/drawing/2014/main" id="{3337FF5C-69D7-4B39-96DB-055DC8096610}"/>
              </a:ext>
            </a:extLst>
          </p:cNvPr>
          <p:cNvGrpSpPr/>
          <p:nvPr/>
        </p:nvGrpSpPr>
        <p:grpSpPr>
          <a:xfrm>
            <a:off x="1333492" y="3205356"/>
            <a:ext cx="2503652" cy="1552360"/>
            <a:chOff x="4594723" y="3205356"/>
            <a:chExt cx="2503652" cy="1552360"/>
          </a:xfrm>
        </p:grpSpPr>
        <p:pic>
          <p:nvPicPr>
            <p:cNvPr id="25" name="图片 24">
              <a:extLst>
                <a:ext uri="{FF2B5EF4-FFF2-40B4-BE49-F238E27FC236}">
                  <a16:creationId xmlns:a16="http://schemas.microsoft.com/office/drawing/2014/main" id="{40232B76-CBA4-455C-B4BE-F133914BB232}"/>
                </a:ext>
              </a:extLst>
            </p:cNvPr>
            <p:cNvPicPr>
              <a:picLocks noChangeAspect="1"/>
            </p:cNvPicPr>
            <p:nvPr/>
          </p:nvPicPr>
          <p:blipFill rotWithShape="1">
            <a:blip r:embed="rId3"/>
            <a:srcRect r="49248"/>
            <a:stretch/>
          </p:blipFill>
          <p:spPr>
            <a:xfrm>
              <a:off x="4594723" y="3205356"/>
              <a:ext cx="997808" cy="1552360"/>
            </a:xfrm>
            <a:prstGeom prst="rect">
              <a:avLst/>
            </a:prstGeom>
          </p:spPr>
        </p:pic>
        <p:pic>
          <p:nvPicPr>
            <p:cNvPr id="26" name="图片 25">
              <a:extLst>
                <a:ext uri="{FF2B5EF4-FFF2-40B4-BE49-F238E27FC236}">
                  <a16:creationId xmlns:a16="http://schemas.microsoft.com/office/drawing/2014/main" id="{1038E443-500A-4D62-AA1F-0D17F81CF9E0}"/>
                </a:ext>
              </a:extLst>
            </p:cNvPr>
            <p:cNvPicPr>
              <a:picLocks noChangeAspect="1"/>
            </p:cNvPicPr>
            <p:nvPr/>
          </p:nvPicPr>
          <p:blipFill rotWithShape="1">
            <a:blip r:embed="rId3"/>
            <a:srcRect l="49248"/>
            <a:stretch/>
          </p:blipFill>
          <p:spPr>
            <a:xfrm>
              <a:off x="6100566" y="3205356"/>
              <a:ext cx="997809" cy="1552360"/>
            </a:xfrm>
            <a:prstGeom prst="rect">
              <a:avLst/>
            </a:prstGeom>
          </p:spPr>
        </p:pic>
      </p:grpSp>
    </p:spTree>
    <p:extLst>
      <p:ext uri="{BB962C8B-B14F-4D97-AF65-F5344CB8AC3E}">
        <p14:creationId xmlns:p14="http://schemas.microsoft.com/office/powerpoint/2010/main" val="337243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C2EECE1-6C9B-4235-B53C-92CD327A3AA6}"/>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419"/>
            <a:ext cx="12192000" cy="6857163"/>
          </a:xfrm>
          <a:prstGeom prst="rect">
            <a:avLst/>
          </a:prstGeom>
        </p:spPr>
      </p:pic>
      <p:sp>
        <p:nvSpPr>
          <p:cNvPr id="9" name="矩形 8">
            <a:extLst>
              <a:ext uri="{FF2B5EF4-FFF2-40B4-BE49-F238E27FC236}">
                <a16:creationId xmlns:a16="http://schemas.microsoft.com/office/drawing/2014/main" id="{D36E9026-B364-495A-8744-211A58089A95}"/>
              </a:ext>
            </a:extLst>
          </p:cNvPr>
          <p:cNvSpPr/>
          <p:nvPr/>
        </p:nvSpPr>
        <p:spPr>
          <a:xfrm>
            <a:off x="0" y="0"/>
            <a:ext cx="12192000" cy="6858000"/>
          </a:xfrm>
          <a:prstGeom prst="rect">
            <a:avLst/>
          </a:prstGeom>
          <a:gradFill>
            <a:gsLst>
              <a:gs pos="0">
                <a:sysClr val="window" lastClr="FFFFFF"/>
              </a:gs>
              <a:gs pos="100000">
                <a:sysClr val="window" lastClr="FFFFFF">
                  <a:alpha val="20000"/>
                </a:sys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任意多边形: 形状 38">
            <a:extLst>
              <a:ext uri="{FF2B5EF4-FFF2-40B4-BE49-F238E27FC236}">
                <a16:creationId xmlns:a16="http://schemas.microsoft.com/office/drawing/2014/main" id="{121BDE40-A407-4E45-964C-FED27EE7ABD9}"/>
              </a:ext>
            </a:extLst>
          </p:cNvPr>
          <p:cNvSpPr/>
          <p:nvPr/>
        </p:nvSpPr>
        <p:spPr>
          <a:xfrm rot="1951584">
            <a:off x="1033550" y="3458138"/>
            <a:ext cx="1565386" cy="1171323"/>
          </a:xfrm>
          <a:custGeom>
            <a:avLst/>
            <a:gdLst>
              <a:gd name="connsiteX0" fmla="*/ 0 w 1565386"/>
              <a:gd name="connsiteY0" fmla="*/ 750483 h 1171323"/>
              <a:gd name="connsiteX1" fmla="*/ 1176825 w 1565386"/>
              <a:gd name="connsiteY1" fmla="*/ 0 h 1171323"/>
              <a:gd name="connsiteX2" fmla="*/ 1345885 w 1565386"/>
              <a:gd name="connsiteY2" fmla="*/ 0 h 1171323"/>
              <a:gd name="connsiteX3" fmla="*/ 1565386 w 1565386"/>
              <a:gd name="connsiteY3" fmla="*/ 344197 h 1171323"/>
              <a:gd name="connsiteX4" fmla="*/ 268377 w 1565386"/>
              <a:gd name="connsiteY4" fmla="*/ 1171323 h 1171323"/>
              <a:gd name="connsiteX5" fmla="*/ 0 w 1565386"/>
              <a:gd name="connsiteY5" fmla="*/ 750483 h 117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386" h="1171323">
                <a:moveTo>
                  <a:pt x="0" y="750483"/>
                </a:moveTo>
                <a:lnTo>
                  <a:pt x="1176825" y="0"/>
                </a:lnTo>
                <a:lnTo>
                  <a:pt x="1345885" y="0"/>
                </a:lnTo>
                <a:lnTo>
                  <a:pt x="1565386" y="344197"/>
                </a:lnTo>
                <a:lnTo>
                  <a:pt x="268377" y="1171323"/>
                </a:lnTo>
                <a:lnTo>
                  <a:pt x="0" y="750483"/>
                </a:lnTo>
                <a:close/>
              </a:path>
            </a:pathLst>
          </a:custGeom>
          <a:gradFill>
            <a:gsLst>
              <a:gs pos="17000">
                <a:schemeClr val="accent1"/>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2" name="组合 41">
            <a:extLst>
              <a:ext uri="{FF2B5EF4-FFF2-40B4-BE49-F238E27FC236}">
                <a16:creationId xmlns:a16="http://schemas.microsoft.com/office/drawing/2014/main" id="{2C4A77A0-5A2A-475C-9E2A-461B96576280}"/>
              </a:ext>
            </a:extLst>
          </p:cNvPr>
          <p:cNvGrpSpPr/>
          <p:nvPr/>
        </p:nvGrpSpPr>
        <p:grpSpPr>
          <a:xfrm>
            <a:off x="1035047" y="3984356"/>
            <a:ext cx="93745" cy="1898284"/>
            <a:chOff x="1035047" y="3984356"/>
            <a:chExt cx="93745" cy="1898284"/>
          </a:xfrm>
        </p:grpSpPr>
        <p:cxnSp>
          <p:nvCxnSpPr>
            <p:cNvPr id="28" name="直接连接符 27">
              <a:extLst>
                <a:ext uri="{FF2B5EF4-FFF2-40B4-BE49-F238E27FC236}">
                  <a16:creationId xmlns:a16="http://schemas.microsoft.com/office/drawing/2014/main" id="{3C9FE6D4-1C25-4A3F-8D96-BE2D85129FF0}"/>
                </a:ext>
              </a:extLst>
            </p:cNvPr>
            <p:cNvCxnSpPr>
              <a:cxnSpLocks/>
            </p:cNvCxnSpPr>
            <p:nvPr/>
          </p:nvCxnSpPr>
          <p:spPr>
            <a:xfrm>
              <a:off x="1081919" y="4031647"/>
              <a:ext cx="0" cy="1850993"/>
            </a:xfrm>
            <a:prstGeom prst="line">
              <a:avLst/>
            </a:prstGeom>
            <a:ln w="12700">
              <a:gradFill>
                <a:gsLst>
                  <a:gs pos="51000">
                    <a:srgbClr val="FFC300"/>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2F24125D-DB38-4319-B941-34E005F31560}"/>
                </a:ext>
              </a:extLst>
            </p:cNvPr>
            <p:cNvGrpSpPr/>
            <p:nvPr/>
          </p:nvGrpSpPr>
          <p:grpSpPr>
            <a:xfrm>
              <a:off x="1035047" y="3984356"/>
              <a:ext cx="93745" cy="93745"/>
              <a:chOff x="1035047" y="4138456"/>
              <a:chExt cx="93745" cy="93745"/>
            </a:xfrm>
          </p:grpSpPr>
          <p:sp>
            <p:nvSpPr>
              <p:cNvPr id="31" name="椭圆 30">
                <a:extLst>
                  <a:ext uri="{FF2B5EF4-FFF2-40B4-BE49-F238E27FC236}">
                    <a16:creationId xmlns:a16="http://schemas.microsoft.com/office/drawing/2014/main" id="{F05BBBF9-946F-4457-B7C4-9E2D89414436}"/>
                  </a:ext>
                </a:extLst>
              </p:cNvPr>
              <p:cNvSpPr/>
              <p:nvPr/>
            </p:nvSpPr>
            <p:spPr>
              <a:xfrm>
                <a:off x="1035047" y="4138456"/>
                <a:ext cx="93745" cy="93745"/>
              </a:xfrm>
              <a:prstGeom prst="ellipse">
                <a:avLst/>
              </a:prstGeom>
              <a:ln>
                <a:noFill/>
              </a:ln>
              <a:effectLst>
                <a:glow rad="508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64EC1A8F-08E5-467F-919F-698326FA88B3}"/>
                  </a:ext>
                </a:extLst>
              </p:cNvPr>
              <p:cNvSpPr/>
              <p:nvPr/>
            </p:nvSpPr>
            <p:spPr>
              <a:xfrm>
                <a:off x="1059060" y="4162469"/>
                <a:ext cx="45719" cy="45719"/>
              </a:xfrm>
              <a:prstGeom prst="ellipse">
                <a:avLst/>
              </a:prstGeom>
              <a:solidFill>
                <a:srgbClr val="0008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3" name="矩形 22">
            <a:extLst>
              <a:ext uri="{FF2B5EF4-FFF2-40B4-BE49-F238E27FC236}">
                <a16:creationId xmlns:a16="http://schemas.microsoft.com/office/drawing/2014/main" id="{82968967-6E52-4957-B114-EC3520C5BD59}"/>
              </a:ext>
            </a:extLst>
          </p:cNvPr>
          <p:cNvSpPr/>
          <p:nvPr/>
        </p:nvSpPr>
        <p:spPr>
          <a:xfrm>
            <a:off x="1364022" y="3791647"/>
            <a:ext cx="909223" cy="461665"/>
          </a:xfrm>
          <a:prstGeom prst="rect">
            <a:avLst/>
          </a:prstGeom>
        </p:spPr>
        <p:txBody>
          <a:bodyPr wrap="none">
            <a:spAutoFit/>
          </a:bodyPr>
          <a:lstStyle/>
          <a:p>
            <a:r>
              <a:rPr lang="en-US" altLang="zh-CN" sz="2400" dirty="0">
                <a:solidFill>
                  <a:schemeClr val="bg1"/>
                </a:solidFill>
                <a:effectLst>
                  <a:outerShdw blurRad="38100" dist="38100" dir="2700000" algn="tl">
                    <a:srgbClr val="000000">
                      <a:alpha val="43137"/>
                    </a:srgbClr>
                  </a:outerShdw>
                </a:effectLst>
                <a:latin typeface="+mn-ea"/>
              </a:rPr>
              <a:t>2011</a:t>
            </a:r>
            <a:endParaRPr lang="zh-CN" altLang="en-US" sz="2400" dirty="0">
              <a:solidFill>
                <a:schemeClr val="bg1"/>
              </a:solidFill>
              <a:effectLst>
                <a:outerShdw blurRad="38100" dist="38100" dir="2700000" algn="tl">
                  <a:srgbClr val="000000">
                    <a:alpha val="43137"/>
                  </a:srgbClr>
                </a:outerShdw>
              </a:effectLst>
              <a:latin typeface="+mn-ea"/>
            </a:endParaRPr>
          </a:p>
        </p:txBody>
      </p:sp>
      <p:sp>
        <p:nvSpPr>
          <p:cNvPr id="24" name="矩形 23">
            <a:extLst>
              <a:ext uri="{FF2B5EF4-FFF2-40B4-BE49-F238E27FC236}">
                <a16:creationId xmlns:a16="http://schemas.microsoft.com/office/drawing/2014/main" id="{9B385F6F-D36E-493B-A52C-E0DC6454622B}"/>
              </a:ext>
            </a:extLst>
          </p:cNvPr>
          <p:cNvSpPr/>
          <p:nvPr/>
        </p:nvSpPr>
        <p:spPr>
          <a:xfrm>
            <a:off x="1086648" y="4271104"/>
            <a:ext cx="1584020" cy="905248"/>
          </a:xfrm>
          <a:prstGeom prst="rect">
            <a:avLst/>
          </a:prstGeom>
        </p:spPr>
        <p:txBody>
          <a:bodyPr wrap="square">
            <a:spAutoFit/>
          </a:bodyPr>
          <a:lstStyle/>
          <a:p>
            <a:pPr marL="171450" indent="-171450">
              <a:lnSpc>
                <a:spcPct val="130000"/>
              </a:lnSpc>
              <a:buFont typeface="Arial" panose="020B0604020202020204" pitchFamily="34" charset="0"/>
              <a:buChar char="•"/>
            </a:pPr>
            <a:r>
              <a:rPr lang="zh-CN" altLang="en-US" sz="1400" dirty="0">
                <a:solidFill>
                  <a:schemeClr val="tx1">
                    <a:lumMod val="65000"/>
                    <a:lumOff val="35000"/>
                  </a:schemeClr>
                </a:solidFill>
                <a:latin typeface="+mn-ea"/>
              </a:rPr>
              <a:t>公司成立</a:t>
            </a:r>
            <a:endParaRPr lang="en-US" altLang="zh-CN" sz="1400" dirty="0">
              <a:solidFill>
                <a:schemeClr val="tx1">
                  <a:lumMod val="65000"/>
                  <a:lumOff val="35000"/>
                </a:schemeClr>
              </a:solidFill>
              <a:latin typeface="+mn-ea"/>
            </a:endParaRPr>
          </a:p>
          <a:p>
            <a:pPr marL="171450" indent="-171450">
              <a:lnSpc>
                <a:spcPct val="130000"/>
              </a:lnSpc>
              <a:buFont typeface="Arial" panose="020B0604020202020204" pitchFamily="34" charset="0"/>
              <a:buChar char="•"/>
            </a:pPr>
            <a:r>
              <a:rPr lang="zh-CN" altLang="en-US" sz="1400" dirty="0">
                <a:solidFill>
                  <a:schemeClr val="tx1">
                    <a:lumMod val="65000"/>
                    <a:lumOff val="35000"/>
                  </a:schemeClr>
                </a:solidFill>
                <a:latin typeface="+mn-ea"/>
              </a:rPr>
              <a:t>第一款自主研发产品诞生</a:t>
            </a:r>
          </a:p>
        </p:txBody>
      </p:sp>
      <p:sp>
        <p:nvSpPr>
          <p:cNvPr id="53" name="任意多边形: 形状 52">
            <a:extLst>
              <a:ext uri="{FF2B5EF4-FFF2-40B4-BE49-F238E27FC236}">
                <a16:creationId xmlns:a16="http://schemas.microsoft.com/office/drawing/2014/main" id="{32EDFEEF-D5AD-468A-B52E-67D36D688B3B}"/>
              </a:ext>
            </a:extLst>
          </p:cNvPr>
          <p:cNvSpPr/>
          <p:nvPr/>
        </p:nvSpPr>
        <p:spPr>
          <a:xfrm rot="1951584">
            <a:off x="3516908" y="3012269"/>
            <a:ext cx="1565386" cy="1171323"/>
          </a:xfrm>
          <a:custGeom>
            <a:avLst/>
            <a:gdLst>
              <a:gd name="connsiteX0" fmla="*/ 0 w 1565386"/>
              <a:gd name="connsiteY0" fmla="*/ 750483 h 1171323"/>
              <a:gd name="connsiteX1" fmla="*/ 1176825 w 1565386"/>
              <a:gd name="connsiteY1" fmla="*/ 0 h 1171323"/>
              <a:gd name="connsiteX2" fmla="*/ 1345885 w 1565386"/>
              <a:gd name="connsiteY2" fmla="*/ 0 h 1171323"/>
              <a:gd name="connsiteX3" fmla="*/ 1565386 w 1565386"/>
              <a:gd name="connsiteY3" fmla="*/ 344197 h 1171323"/>
              <a:gd name="connsiteX4" fmla="*/ 268377 w 1565386"/>
              <a:gd name="connsiteY4" fmla="*/ 1171323 h 1171323"/>
              <a:gd name="connsiteX5" fmla="*/ 0 w 1565386"/>
              <a:gd name="connsiteY5" fmla="*/ 750483 h 117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386" h="1171323">
                <a:moveTo>
                  <a:pt x="0" y="750483"/>
                </a:moveTo>
                <a:lnTo>
                  <a:pt x="1176825" y="0"/>
                </a:lnTo>
                <a:lnTo>
                  <a:pt x="1345885" y="0"/>
                </a:lnTo>
                <a:lnTo>
                  <a:pt x="1565386" y="344197"/>
                </a:lnTo>
                <a:lnTo>
                  <a:pt x="268377" y="1171323"/>
                </a:lnTo>
                <a:lnTo>
                  <a:pt x="0" y="750483"/>
                </a:lnTo>
                <a:close/>
              </a:path>
            </a:pathLst>
          </a:custGeom>
          <a:gradFill>
            <a:gsLst>
              <a:gs pos="17000">
                <a:schemeClr val="accent1"/>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4" name="组合 53">
            <a:extLst>
              <a:ext uri="{FF2B5EF4-FFF2-40B4-BE49-F238E27FC236}">
                <a16:creationId xmlns:a16="http://schemas.microsoft.com/office/drawing/2014/main" id="{BD54DB17-F051-44EC-9E02-D8C404A35CC5}"/>
              </a:ext>
            </a:extLst>
          </p:cNvPr>
          <p:cNvGrpSpPr/>
          <p:nvPr/>
        </p:nvGrpSpPr>
        <p:grpSpPr>
          <a:xfrm>
            <a:off x="3518405" y="3538487"/>
            <a:ext cx="93745" cy="1898284"/>
            <a:chOff x="1035047" y="3984356"/>
            <a:chExt cx="93745" cy="1898284"/>
          </a:xfrm>
        </p:grpSpPr>
        <p:cxnSp>
          <p:nvCxnSpPr>
            <p:cNvPr id="55" name="直接连接符 54">
              <a:extLst>
                <a:ext uri="{FF2B5EF4-FFF2-40B4-BE49-F238E27FC236}">
                  <a16:creationId xmlns:a16="http://schemas.microsoft.com/office/drawing/2014/main" id="{31F00AC5-D645-4F6C-9667-D3BD6AA89D9D}"/>
                </a:ext>
              </a:extLst>
            </p:cNvPr>
            <p:cNvCxnSpPr>
              <a:cxnSpLocks/>
            </p:cNvCxnSpPr>
            <p:nvPr/>
          </p:nvCxnSpPr>
          <p:spPr>
            <a:xfrm>
              <a:off x="1081919" y="4031647"/>
              <a:ext cx="0" cy="1850993"/>
            </a:xfrm>
            <a:prstGeom prst="line">
              <a:avLst/>
            </a:prstGeom>
            <a:ln w="12700">
              <a:gradFill>
                <a:gsLst>
                  <a:gs pos="51000">
                    <a:srgbClr val="FFC300"/>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56" name="组合 55">
              <a:extLst>
                <a:ext uri="{FF2B5EF4-FFF2-40B4-BE49-F238E27FC236}">
                  <a16:creationId xmlns:a16="http://schemas.microsoft.com/office/drawing/2014/main" id="{7ED2859C-21F8-40CB-A05C-52F1185A5C7B}"/>
                </a:ext>
              </a:extLst>
            </p:cNvPr>
            <p:cNvGrpSpPr/>
            <p:nvPr/>
          </p:nvGrpSpPr>
          <p:grpSpPr>
            <a:xfrm>
              <a:off x="1035047" y="3984356"/>
              <a:ext cx="93745" cy="93745"/>
              <a:chOff x="1035047" y="4138456"/>
              <a:chExt cx="93745" cy="93745"/>
            </a:xfrm>
          </p:grpSpPr>
          <p:sp>
            <p:nvSpPr>
              <p:cNvPr id="57" name="椭圆 56">
                <a:extLst>
                  <a:ext uri="{FF2B5EF4-FFF2-40B4-BE49-F238E27FC236}">
                    <a16:creationId xmlns:a16="http://schemas.microsoft.com/office/drawing/2014/main" id="{4E3ADBCD-1C92-45FA-86F9-9B8195F7B8B6}"/>
                  </a:ext>
                </a:extLst>
              </p:cNvPr>
              <p:cNvSpPr/>
              <p:nvPr/>
            </p:nvSpPr>
            <p:spPr>
              <a:xfrm>
                <a:off x="1035047" y="4138456"/>
                <a:ext cx="93745" cy="93745"/>
              </a:xfrm>
              <a:prstGeom prst="ellipse">
                <a:avLst/>
              </a:prstGeom>
              <a:ln>
                <a:noFill/>
              </a:ln>
              <a:effectLst>
                <a:glow rad="508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31536CF5-53E0-4D09-BB32-F5211155EF31}"/>
                  </a:ext>
                </a:extLst>
              </p:cNvPr>
              <p:cNvSpPr/>
              <p:nvPr/>
            </p:nvSpPr>
            <p:spPr>
              <a:xfrm>
                <a:off x="1059060" y="4162469"/>
                <a:ext cx="45719" cy="45719"/>
              </a:xfrm>
              <a:prstGeom prst="ellipse">
                <a:avLst/>
              </a:prstGeom>
              <a:solidFill>
                <a:srgbClr val="0008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1" name="矩形 20">
            <a:extLst>
              <a:ext uri="{FF2B5EF4-FFF2-40B4-BE49-F238E27FC236}">
                <a16:creationId xmlns:a16="http://schemas.microsoft.com/office/drawing/2014/main" id="{768BAF0D-0C31-4000-A6BD-D83704602F5F}"/>
              </a:ext>
            </a:extLst>
          </p:cNvPr>
          <p:cNvSpPr/>
          <p:nvPr/>
        </p:nvSpPr>
        <p:spPr>
          <a:xfrm>
            <a:off x="3863723" y="3326825"/>
            <a:ext cx="909223" cy="461665"/>
          </a:xfrm>
          <a:prstGeom prst="rect">
            <a:avLst/>
          </a:prstGeom>
        </p:spPr>
        <p:txBody>
          <a:bodyPr wrap="none">
            <a:spAutoFit/>
          </a:bodyPr>
          <a:lstStyle/>
          <a:p>
            <a:r>
              <a:rPr lang="en-US" altLang="zh-CN" sz="2400" dirty="0">
                <a:solidFill>
                  <a:schemeClr val="bg1"/>
                </a:solidFill>
                <a:effectLst>
                  <a:outerShdw blurRad="38100" dist="38100" dir="2700000" algn="tl">
                    <a:srgbClr val="000000">
                      <a:alpha val="43137"/>
                    </a:srgbClr>
                  </a:outerShdw>
                </a:effectLst>
                <a:latin typeface="+mn-ea"/>
              </a:rPr>
              <a:t>2018</a:t>
            </a:r>
            <a:endParaRPr lang="zh-CN" altLang="en-US" sz="2400" dirty="0">
              <a:solidFill>
                <a:schemeClr val="bg1"/>
              </a:solidFill>
              <a:effectLst>
                <a:outerShdw blurRad="38100" dist="38100" dir="2700000" algn="tl">
                  <a:srgbClr val="000000">
                    <a:alpha val="43137"/>
                  </a:srgbClr>
                </a:outerShdw>
              </a:effectLst>
              <a:latin typeface="+mn-ea"/>
            </a:endParaRPr>
          </a:p>
        </p:txBody>
      </p:sp>
      <p:sp>
        <p:nvSpPr>
          <p:cNvPr id="73" name="矩形 72">
            <a:extLst>
              <a:ext uri="{FF2B5EF4-FFF2-40B4-BE49-F238E27FC236}">
                <a16:creationId xmlns:a16="http://schemas.microsoft.com/office/drawing/2014/main" id="{7D0AB1F7-F2C5-4C3C-B84A-27F0A751B6C3}"/>
              </a:ext>
            </a:extLst>
          </p:cNvPr>
          <p:cNvSpPr/>
          <p:nvPr/>
        </p:nvSpPr>
        <p:spPr>
          <a:xfrm>
            <a:off x="3570006" y="3830729"/>
            <a:ext cx="1584020" cy="1185324"/>
          </a:xfrm>
          <a:prstGeom prst="rect">
            <a:avLst/>
          </a:prstGeom>
        </p:spPr>
        <p:txBody>
          <a:bodyPr wrap="square">
            <a:spAutoFit/>
          </a:bodyPr>
          <a:lstStyle/>
          <a:p>
            <a:pPr marL="171450" indent="-171450">
              <a:lnSpc>
                <a:spcPct val="130000"/>
              </a:lnSpc>
              <a:buFont typeface="Arial" panose="020B0604020202020204" pitchFamily="34" charset="0"/>
              <a:buChar char="•"/>
            </a:pPr>
            <a:r>
              <a:rPr lang="zh-CN" altLang="en-US" sz="1400" dirty="0">
                <a:solidFill>
                  <a:schemeClr val="tx1">
                    <a:lumMod val="65000"/>
                    <a:lumOff val="35000"/>
                  </a:schemeClr>
                </a:solidFill>
                <a:latin typeface="+mn-ea"/>
              </a:rPr>
              <a:t>在上海，成都成立分公司</a:t>
            </a:r>
            <a:endParaRPr lang="en-US" altLang="zh-CN" sz="1400" dirty="0">
              <a:solidFill>
                <a:schemeClr val="tx1">
                  <a:lumMod val="65000"/>
                  <a:lumOff val="35000"/>
                </a:schemeClr>
              </a:solidFill>
              <a:latin typeface="+mn-ea"/>
            </a:endParaRPr>
          </a:p>
          <a:p>
            <a:pPr marL="171450" indent="-171450">
              <a:lnSpc>
                <a:spcPct val="130000"/>
              </a:lnSpc>
              <a:buFont typeface="Arial" panose="020B0604020202020204" pitchFamily="34" charset="0"/>
              <a:buChar char="•"/>
            </a:pPr>
            <a:r>
              <a:rPr lang="zh-CN" altLang="en-US" sz="1400" dirty="0">
                <a:solidFill>
                  <a:schemeClr val="tx1">
                    <a:lumMod val="65000"/>
                    <a:lumOff val="35000"/>
                  </a:schemeClr>
                </a:solidFill>
                <a:latin typeface="+mn-ea"/>
              </a:rPr>
              <a:t>公司被评为省级优秀单位</a:t>
            </a:r>
          </a:p>
        </p:txBody>
      </p:sp>
      <p:sp>
        <p:nvSpPr>
          <p:cNvPr id="60" name="任意多边形: 形状 59">
            <a:extLst>
              <a:ext uri="{FF2B5EF4-FFF2-40B4-BE49-F238E27FC236}">
                <a16:creationId xmlns:a16="http://schemas.microsoft.com/office/drawing/2014/main" id="{0A9DD6A6-CD94-49E5-B795-C54D8CC2ED2C}"/>
              </a:ext>
            </a:extLst>
          </p:cNvPr>
          <p:cNvSpPr/>
          <p:nvPr/>
        </p:nvSpPr>
        <p:spPr>
          <a:xfrm rot="1951584">
            <a:off x="6055286" y="2631373"/>
            <a:ext cx="1565386" cy="1171323"/>
          </a:xfrm>
          <a:custGeom>
            <a:avLst/>
            <a:gdLst>
              <a:gd name="connsiteX0" fmla="*/ 0 w 1565386"/>
              <a:gd name="connsiteY0" fmla="*/ 750483 h 1171323"/>
              <a:gd name="connsiteX1" fmla="*/ 1176825 w 1565386"/>
              <a:gd name="connsiteY1" fmla="*/ 0 h 1171323"/>
              <a:gd name="connsiteX2" fmla="*/ 1345885 w 1565386"/>
              <a:gd name="connsiteY2" fmla="*/ 0 h 1171323"/>
              <a:gd name="connsiteX3" fmla="*/ 1565386 w 1565386"/>
              <a:gd name="connsiteY3" fmla="*/ 344197 h 1171323"/>
              <a:gd name="connsiteX4" fmla="*/ 268377 w 1565386"/>
              <a:gd name="connsiteY4" fmla="*/ 1171323 h 1171323"/>
              <a:gd name="connsiteX5" fmla="*/ 0 w 1565386"/>
              <a:gd name="connsiteY5" fmla="*/ 750483 h 117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386" h="1171323">
                <a:moveTo>
                  <a:pt x="0" y="750483"/>
                </a:moveTo>
                <a:lnTo>
                  <a:pt x="1176825" y="0"/>
                </a:lnTo>
                <a:lnTo>
                  <a:pt x="1345885" y="0"/>
                </a:lnTo>
                <a:lnTo>
                  <a:pt x="1565386" y="344197"/>
                </a:lnTo>
                <a:lnTo>
                  <a:pt x="268377" y="1171323"/>
                </a:lnTo>
                <a:lnTo>
                  <a:pt x="0" y="750483"/>
                </a:lnTo>
                <a:close/>
              </a:path>
            </a:pathLst>
          </a:custGeom>
          <a:gradFill>
            <a:gsLst>
              <a:gs pos="17000">
                <a:schemeClr val="accent1"/>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2" name="直接连接符 61">
            <a:extLst>
              <a:ext uri="{FF2B5EF4-FFF2-40B4-BE49-F238E27FC236}">
                <a16:creationId xmlns:a16="http://schemas.microsoft.com/office/drawing/2014/main" id="{E5B5BE17-6C96-4685-A9A0-A8A54B583D2D}"/>
              </a:ext>
            </a:extLst>
          </p:cNvPr>
          <p:cNvCxnSpPr>
            <a:cxnSpLocks/>
          </p:cNvCxnSpPr>
          <p:nvPr/>
        </p:nvCxnSpPr>
        <p:spPr>
          <a:xfrm>
            <a:off x="6103655" y="3204882"/>
            <a:ext cx="0" cy="1850993"/>
          </a:xfrm>
          <a:prstGeom prst="line">
            <a:avLst/>
          </a:prstGeom>
          <a:ln w="12700">
            <a:gradFill>
              <a:gsLst>
                <a:gs pos="51000">
                  <a:srgbClr val="FFC300"/>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4C81405A-842F-4FF8-B4AD-33406EF34F5F}"/>
              </a:ext>
            </a:extLst>
          </p:cNvPr>
          <p:cNvSpPr/>
          <p:nvPr/>
        </p:nvSpPr>
        <p:spPr>
          <a:xfrm>
            <a:off x="6056783" y="3157591"/>
            <a:ext cx="93745" cy="93745"/>
          </a:xfrm>
          <a:prstGeom prst="ellipse">
            <a:avLst/>
          </a:prstGeom>
          <a:ln>
            <a:noFill/>
          </a:ln>
          <a:effectLst>
            <a:glow rad="508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F7308447-0808-4830-8289-8F4BF8501079}"/>
              </a:ext>
            </a:extLst>
          </p:cNvPr>
          <p:cNvSpPr/>
          <p:nvPr/>
        </p:nvSpPr>
        <p:spPr>
          <a:xfrm>
            <a:off x="6080796" y="3181604"/>
            <a:ext cx="45719" cy="45719"/>
          </a:xfrm>
          <a:prstGeom prst="ellipse">
            <a:avLst/>
          </a:prstGeom>
          <a:solidFill>
            <a:srgbClr val="0008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0DCB4B08-5F5D-409E-BF5A-E650EBDC6CF5}"/>
              </a:ext>
            </a:extLst>
          </p:cNvPr>
          <p:cNvSpPr/>
          <p:nvPr/>
        </p:nvSpPr>
        <p:spPr>
          <a:xfrm>
            <a:off x="6402559" y="2928247"/>
            <a:ext cx="909223" cy="461665"/>
          </a:xfrm>
          <a:prstGeom prst="rect">
            <a:avLst/>
          </a:prstGeom>
        </p:spPr>
        <p:txBody>
          <a:bodyPr wrap="none">
            <a:spAutoFit/>
          </a:bodyPr>
          <a:lstStyle/>
          <a:p>
            <a:r>
              <a:rPr lang="en-US" altLang="zh-CN" sz="2400" dirty="0">
                <a:solidFill>
                  <a:schemeClr val="bg1"/>
                </a:solidFill>
                <a:effectLst>
                  <a:outerShdw blurRad="38100" dist="38100" dir="2700000" algn="tl">
                    <a:srgbClr val="000000">
                      <a:alpha val="43137"/>
                    </a:srgbClr>
                  </a:outerShdw>
                </a:effectLst>
                <a:latin typeface="+mn-ea"/>
              </a:rPr>
              <a:t>2020</a:t>
            </a:r>
            <a:endParaRPr lang="zh-CN" altLang="en-US" sz="2400" dirty="0">
              <a:solidFill>
                <a:schemeClr val="bg1"/>
              </a:solidFill>
              <a:effectLst>
                <a:outerShdw blurRad="38100" dist="38100" dir="2700000" algn="tl">
                  <a:srgbClr val="000000">
                    <a:alpha val="43137"/>
                  </a:srgbClr>
                </a:outerShdw>
              </a:effectLst>
              <a:latin typeface="+mn-ea"/>
            </a:endParaRPr>
          </a:p>
        </p:txBody>
      </p:sp>
      <p:sp>
        <p:nvSpPr>
          <p:cNvPr id="74" name="矩形 73">
            <a:extLst>
              <a:ext uri="{FF2B5EF4-FFF2-40B4-BE49-F238E27FC236}">
                <a16:creationId xmlns:a16="http://schemas.microsoft.com/office/drawing/2014/main" id="{B9DB4205-72DE-4DC4-81AD-9D959AE850B9}"/>
              </a:ext>
            </a:extLst>
          </p:cNvPr>
          <p:cNvSpPr/>
          <p:nvPr/>
        </p:nvSpPr>
        <p:spPr>
          <a:xfrm>
            <a:off x="6112676" y="3453025"/>
            <a:ext cx="1584020" cy="1465401"/>
          </a:xfrm>
          <a:prstGeom prst="rect">
            <a:avLst/>
          </a:prstGeom>
        </p:spPr>
        <p:txBody>
          <a:bodyPr wrap="square">
            <a:spAutoFit/>
          </a:bodyPr>
          <a:lstStyle/>
          <a:p>
            <a:pPr marL="171450" indent="-171450">
              <a:lnSpc>
                <a:spcPct val="130000"/>
              </a:lnSpc>
              <a:buFont typeface="Arial" panose="020B0604020202020204" pitchFamily="34" charset="0"/>
              <a:buChar char="•"/>
            </a:pPr>
            <a:r>
              <a:rPr lang="zh-CN" altLang="en-US" sz="1400" dirty="0">
                <a:solidFill>
                  <a:schemeClr val="tx1">
                    <a:lumMod val="65000"/>
                    <a:lumOff val="35000"/>
                  </a:schemeClr>
                </a:solidFill>
                <a:latin typeface="+mn-ea"/>
              </a:rPr>
              <a:t>跻身行业第一大供应商，成为全球首款通过</a:t>
            </a:r>
            <a:r>
              <a:rPr lang="en-US" altLang="zh-CN" sz="1400" dirty="0">
                <a:solidFill>
                  <a:schemeClr val="tx1">
                    <a:lumMod val="65000"/>
                    <a:lumOff val="35000"/>
                  </a:schemeClr>
                </a:solidFill>
                <a:latin typeface="+mn-ea"/>
              </a:rPr>
              <a:t>XX</a:t>
            </a:r>
            <a:r>
              <a:rPr lang="zh-CN" altLang="en-US" sz="1400" dirty="0">
                <a:solidFill>
                  <a:schemeClr val="tx1">
                    <a:lumMod val="65000"/>
                    <a:lumOff val="35000"/>
                  </a:schemeClr>
                </a:solidFill>
                <a:latin typeface="+mn-ea"/>
              </a:rPr>
              <a:t>认证的企业</a:t>
            </a:r>
          </a:p>
        </p:txBody>
      </p:sp>
      <p:sp>
        <p:nvSpPr>
          <p:cNvPr id="67" name="任意多边形: 形状 66">
            <a:extLst>
              <a:ext uri="{FF2B5EF4-FFF2-40B4-BE49-F238E27FC236}">
                <a16:creationId xmlns:a16="http://schemas.microsoft.com/office/drawing/2014/main" id="{34EA2F80-CCE4-4266-A10A-973D65823995}"/>
              </a:ext>
            </a:extLst>
          </p:cNvPr>
          <p:cNvSpPr/>
          <p:nvPr/>
        </p:nvSpPr>
        <p:spPr>
          <a:xfrm rot="1951584">
            <a:off x="8718793" y="1877133"/>
            <a:ext cx="1565386" cy="1171323"/>
          </a:xfrm>
          <a:custGeom>
            <a:avLst/>
            <a:gdLst>
              <a:gd name="connsiteX0" fmla="*/ 0 w 1565386"/>
              <a:gd name="connsiteY0" fmla="*/ 750483 h 1171323"/>
              <a:gd name="connsiteX1" fmla="*/ 1176825 w 1565386"/>
              <a:gd name="connsiteY1" fmla="*/ 0 h 1171323"/>
              <a:gd name="connsiteX2" fmla="*/ 1345885 w 1565386"/>
              <a:gd name="connsiteY2" fmla="*/ 0 h 1171323"/>
              <a:gd name="connsiteX3" fmla="*/ 1565386 w 1565386"/>
              <a:gd name="connsiteY3" fmla="*/ 344197 h 1171323"/>
              <a:gd name="connsiteX4" fmla="*/ 268377 w 1565386"/>
              <a:gd name="connsiteY4" fmla="*/ 1171323 h 1171323"/>
              <a:gd name="connsiteX5" fmla="*/ 0 w 1565386"/>
              <a:gd name="connsiteY5" fmla="*/ 750483 h 117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386" h="1171323">
                <a:moveTo>
                  <a:pt x="0" y="750483"/>
                </a:moveTo>
                <a:lnTo>
                  <a:pt x="1176825" y="0"/>
                </a:lnTo>
                <a:lnTo>
                  <a:pt x="1345885" y="0"/>
                </a:lnTo>
                <a:lnTo>
                  <a:pt x="1565386" y="344197"/>
                </a:lnTo>
                <a:lnTo>
                  <a:pt x="268377" y="1171323"/>
                </a:lnTo>
                <a:lnTo>
                  <a:pt x="0" y="750483"/>
                </a:lnTo>
                <a:close/>
              </a:path>
            </a:pathLst>
          </a:custGeom>
          <a:gradFill>
            <a:gsLst>
              <a:gs pos="17000">
                <a:schemeClr val="accent1"/>
              </a:gs>
              <a:gs pos="100000">
                <a:schemeClr val="accent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9" name="直接连接符 68">
            <a:extLst>
              <a:ext uri="{FF2B5EF4-FFF2-40B4-BE49-F238E27FC236}">
                <a16:creationId xmlns:a16="http://schemas.microsoft.com/office/drawing/2014/main" id="{1A3671E3-93B0-47D9-B2BA-7DD2B98ED31E}"/>
              </a:ext>
            </a:extLst>
          </p:cNvPr>
          <p:cNvCxnSpPr>
            <a:cxnSpLocks/>
          </p:cNvCxnSpPr>
          <p:nvPr/>
        </p:nvCxnSpPr>
        <p:spPr>
          <a:xfrm>
            <a:off x="8767162" y="2450642"/>
            <a:ext cx="0" cy="1850993"/>
          </a:xfrm>
          <a:prstGeom prst="line">
            <a:avLst/>
          </a:prstGeom>
          <a:ln w="12700">
            <a:gradFill>
              <a:gsLst>
                <a:gs pos="51000">
                  <a:srgbClr val="FFC300"/>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70" name="组合 69">
            <a:extLst>
              <a:ext uri="{FF2B5EF4-FFF2-40B4-BE49-F238E27FC236}">
                <a16:creationId xmlns:a16="http://schemas.microsoft.com/office/drawing/2014/main" id="{E23B96FE-B523-419E-9235-352946A665C4}"/>
              </a:ext>
            </a:extLst>
          </p:cNvPr>
          <p:cNvGrpSpPr/>
          <p:nvPr/>
        </p:nvGrpSpPr>
        <p:grpSpPr>
          <a:xfrm>
            <a:off x="8720290" y="2403351"/>
            <a:ext cx="93745" cy="93745"/>
            <a:chOff x="1035047" y="4138456"/>
            <a:chExt cx="93745" cy="93745"/>
          </a:xfrm>
        </p:grpSpPr>
        <p:sp>
          <p:nvSpPr>
            <p:cNvPr id="71" name="椭圆 70">
              <a:extLst>
                <a:ext uri="{FF2B5EF4-FFF2-40B4-BE49-F238E27FC236}">
                  <a16:creationId xmlns:a16="http://schemas.microsoft.com/office/drawing/2014/main" id="{53A59A8B-7204-460D-A22D-4F9E516A8453}"/>
                </a:ext>
              </a:extLst>
            </p:cNvPr>
            <p:cNvSpPr/>
            <p:nvPr/>
          </p:nvSpPr>
          <p:spPr>
            <a:xfrm>
              <a:off x="1035047" y="4138456"/>
              <a:ext cx="93745" cy="93745"/>
            </a:xfrm>
            <a:prstGeom prst="ellipse">
              <a:avLst/>
            </a:prstGeom>
            <a:ln>
              <a:noFill/>
            </a:ln>
            <a:effectLst>
              <a:glow rad="50800">
                <a:schemeClr val="accent2">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a:extLst>
                <a:ext uri="{FF2B5EF4-FFF2-40B4-BE49-F238E27FC236}">
                  <a16:creationId xmlns:a16="http://schemas.microsoft.com/office/drawing/2014/main" id="{5E27A7A4-998D-4F17-9D0A-C36CD75C2814}"/>
                </a:ext>
              </a:extLst>
            </p:cNvPr>
            <p:cNvSpPr/>
            <p:nvPr/>
          </p:nvSpPr>
          <p:spPr>
            <a:xfrm>
              <a:off x="1059060" y="4162469"/>
              <a:ext cx="45719" cy="45719"/>
            </a:xfrm>
            <a:prstGeom prst="ellipse">
              <a:avLst/>
            </a:prstGeom>
            <a:solidFill>
              <a:srgbClr val="0008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a:extLst>
              <a:ext uri="{FF2B5EF4-FFF2-40B4-BE49-F238E27FC236}">
                <a16:creationId xmlns:a16="http://schemas.microsoft.com/office/drawing/2014/main" id="{CE6B5DD6-0104-4730-8BC4-C059C1EEDFBA}"/>
              </a:ext>
            </a:extLst>
          </p:cNvPr>
          <p:cNvSpPr/>
          <p:nvPr/>
        </p:nvSpPr>
        <p:spPr>
          <a:xfrm>
            <a:off x="9012141" y="2209117"/>
            <a:ext cx="909223" cy="461665"/>
          </a:xfrm>
          <a:prstGeom prst="rect">
            <a:avLst/>
          </a:prstGeom>
        </p:spPr>
        <p:txBody>
          <a:bodyPr wrap="none">
            <a:spAutoFit/>
          </a:bodyPr>
          <a:lstStyle/>
          <a:p>
            <a:r>
              <a:rPr lang="en-US" altLang="zh-CN" sz="2400" dirty="0">
                <a:solidFill>
                  <a:schemeClr val="bg1"/>
                </a:solidFill>
                <a:effectLst>
                  <a:outerShdw blurRad="38100" dist="38100" dir="2700000" algn="tl">
                    <a:srgbClr val="000000">
                      <a:alpha val="43137"/>
                    </a:srgbClr>
                  </a:outerShdw>
                </a:effectLst>
                <a:latin typeface="+mn-ea"/>
              </a:rPr>
              <a:t>2021</a:t>
            </a:r>
            <a:endParaRPr lang="zh-CN" altLang="en-US" sz="2400" dirty="0">
              <a:solidFill>
                <a:schemeClr val="bg1"/>
              </a:solidFill>
              <a:effectLst>
                <a:outerShdw blurRad="38100" dist="38100" dir="2700000" algn="tl">
                  <a:srgbClr val="000000">
                    <a:alpha val="43137"/>
                  </a:srgbClr>
                </a:outerShdw>
              </a:effectLst>
              <a:latin typeface="+mn-ea"/>
            </a:endParaRPr>
          </a:p>
        </p:txBody>
      </p:sp>
      <p:sp>
        <p:nvSpPr>
          <p:cNvPr id="75" name="矩形 74">
            <a:extLst>
              <a:ext uri="{FF2B5EF4-FFF2-40B4-BE49-F238E27FC236}">
                <a16:creationId xmlns:a16="http://schemas.microsoft.com/office/drawing/2014/main" id="{AC80CFFC-80DA-48BD-BACA-4EAD2403AE93}"/>
              </a:ext>
            </a:extLst>
          </p:cNvPr>
          <p:cNvSpPr/>
          <p:nvPr/>
        </p:nvSpPr>
        <p:spPr>
          <a:xfrm>
            <a:off x="8767162" y="2704416"/>
            <a:ext cx="1584020" cy="905248"/>
          </a:xfrm>
          <a:prstGeom prst="rect">
            <a:avLst/>
          </a:prstGeom>
        </p:spPr>
        <p:txBody>
          <a:bodyPr wrap="square">
            <a:spAutoFit/>
          </a:bodyPr>
          <a:lstStyle/>
          <a:p>
            <a:pPr marL="171450" indent="-171450">
              <a:lnSpc>
                <a:spcPct val="130000"/>
              </a:lnSpc>
              <a:buFont typeface="Arial" panose="020B0604020202020204" pitchFamily="34" charset="0"/>
              <a:buChar char="•"/>
            </a:pPr>
            <a:r>
              <a:rPr lang="zh-CN" altLang="en-US" sz="1400" dirty="0">
                <a:solidFill>
                  <a:schemeClr val="tx1">
                    <a:lumMod val="65000"/>
                    <a:lumOff val="35000"/>
                  </a:schemeClr>
                </a:solidFill>
                <a:latin typeface="+mn-ea"/>
              </a:rPr>
              <a:t>在香港联合交易所挂牌上市交易</a:t>
            </a:r>
          </a:p>
        </p:txBody>
      </p:sp>
      <p:sp>
        <p:nvSpPr>
          <p:cNvPr id="86" name="任意多边形: 形状 85">
            <a:extLst>
              <a:ext uri="{FF2B5EF4-FFF2-40B4-BE49-F238E27FC236}">
                <a16:creationId xmlns:a16="http://schemas.microsoft.com/office/drawing/2014/main" id="{7A026813-2F87-44AD-9BA3-94838060C8AC}"/>
              </a:ext>
            </a:extLst>
          </p:cNvPr>
          <p:cNvSpPr/>
          <p:nvPr/>
        </p:nvSpPr>
        <p:spPr>
          <a:xfrm>
            <a:off x="0" y="3297317"/>
            <a:ext cx="12192000" cy="3587887"/>
          </a:xfrm>
          <a:custGeom>
            <a:avLst/>
            <a:gdLst>
              <a:gd name="connsiteX0" fmla="*/ 12192000 w 12192000"/>
              <a:gd name="connsiteY0" fmla="*/ 845 h 3587887"/>
              <a:gd name="connsiteX1" fmla="*/ 12192000 w 12192000"/>
              <a:gd name="connsiteY1" fmla="*/ 3587887 h 3587887"/>
              <a:gd name="connsiteX2" fmla="*/ 0 w 12192000"/>
              <a:gd name="connsiteY2" fmla="*/ 3587887 h 3587887"/>
              <a:gd name="connsiteX3" fmla="*/ 0 w 12192000"/>
              <a:gd name="connsiteY3" fmla="*/ 3308711 h 3587887"/>
              <a:gd name="connsiteX4" fmla="*/ 54007 w 12192000"/>
              <a:gd name="connsiteY4" fmla="*/ 3301296 h 3587887"/>
              <a:gd name="connsiteX5" fmla="*/ 876423 w 12192000"/>
              <a:gd name="connsiteY5" fmla="*/ 3216388 h 3587887"/>
              <a:gd name="connsiteX6" fmla="*/ 2592012 w 12192000"/>
              <a:gd name="connsiteY6" fmla="*/ 3181553 h 3587887"/>
              <a:gd name="connsiteX7" fmla="*/ 4873655 w 12192000"/>
              <a:gd name="connsiteY7" fmla="*/ 2362946 h 3587887"/>
              <a:gd name="connsiteX8" fmla="*/ 6850502 w 12192000"/>
              <a:gd name="connsiteY8" fmla="*/ 2258443 h 3587887"/>
              <a:gd name="connsiteX9" fmla="*/ 8853473 w 12192000"/>
              <a:gd name="connsiteY9" fmla="*/ 1378877 h 3587887"/>
              <a:gd name="connsiteX10" fmla="*/ 10194593 w 12192000"/>
              <a:gd name="connsiteY10" fmla="*/ 1152455 h 3587887"/>
              <a:gd name="connsiteX11" fmla="*/ 12169814 w 12192000"/>
              <a:gd name="connsiteY11" fmla="*/ 2027 h 3587887"/>
              <a:gd name="connsiteX12" fmla="*/ 12192000 w 12192000"/>
              <a:gd name="connsiteY12" fmla="*/ 845 h 358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587887">
                <a:moveTo>
                  <a:pt x="12192000" y="845"/>
                </a:moveTo>
                <a:lnTo>
                  <a:pt x="12192000" y="3587887"/>
                </a:lnTo>
                <a:lnTo>
                  <a:pt x="0" y="3587887"/>
                </a:lnTo>
                <a:lnTo>
                  <a:pt x="0" y="3308711"/>
                </a:lnTo>
                <a:lnTo>
                  <a:pt x="54007" y="3301296"/>
                </a:lnTo>
                <a:cubicBezTo>
                  <a:pt x="316897" y="3266825"/>
                  <a:pt x="612989" y="3234531"/>
                  <a:pt x="876423" y="3216388"/>
                </a:cubicBezTo>
                <a:cubicBezTo>
                  <a:pt x="1403292" y="3180102"/>
                  <a:pt x="1925807" y="3323793"/>
                  <a:pt x="2592012" y="3181553"/>
                </a:cubicBezTo>
                <a:cubicBezTo>
                  <a:pt x="3258217" y="3039313"/>
                  <a:pt x="4163907" y="2516798"/>
                  <a:pt x="4873655" y="2362946"/>
                </a:cubicBezTo>
                <a:cubicBezTo>
                  <a:pt x="5583403" y="2209094"/>
                  <a:pt x="6187199" y="2422455"/>
                  <a:pt x="6850502" y="2258443"/>
                </a:cubicBezTo>
                <a:cubicBezTo>
                  <a:pt x="7513805" y="2094432"/>
                  <a:pt x="8296125" y="1563208"/>
                  <a:pt x="8853473" y="1378877"/>
                </a:cubicBezTo>
                <a:cubicBezTo>
                  <a:pt x="9410821" y="1194546"/>
                  <a:pt x="9641869" y="1381930"/>
                  <a:pt x="10194593" y="1152455"/>
                </a:cubicBezTo>
                <a:cubicBezTo>
                  <a:pt x="10747317" y="922980"/>
                  <a:pt x="11753254" y="-50225"/>
                  <a:pt x="12169814" y="2027"/>
                </a:cubicBezTo>
                <a:lnTo>
                  <a:pt x="12192000" y="84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9" name="文本占位符 88">
            <a:extLst>
              <a:ext uri="{FF2B5EF4-FFF2-40B4-BE49-F238E27FC236}">
                <a16:creationId xmlns:a16="http://schemas.microsoft.com/office/drawing/2014/main" id="{8C5EB65F-A696-4540-9805-3D4CC9C6E78D}"/>
              </a:ext>
            </a:extLst>
          </p:cNvPr>
          <p:cNvSpPr>
            <a:spLocks noGrp="1"/>
          </p:cNvSpPr>
          <p:nvPr>
            <p:ph type="body" sz="quarter" idx="10"/>
          </p:nvPr>
        </p:nvSpPr>
        <p:spPr/>
        <p:txBody>
          <a:bodyPr>
            <a:normAutofit lnSpcReduction="10000"/>
          </a:bodyPr>
          <a:lstStyle/>
          <a:p>
            <a:r>
              <a:rPr lang="zh-CN" altLang="en-US" dirty="0"/>
              <a:t>企业大事记</a:t>
            </a:r>
          </a:p>
        </p:txBody>
      </p:sp>
      <p:sp>
        <p:nvSpPr>
          <p:cNvPr id="90" name="文本占位符 89">
            <a:extLst>
              <a:ext uri="{FF2B5EF4-FFF2-40B4-BE49-F238E27FC236}">
                <a16:creationId xmlns:a16="http://schemas.microsoft.com/office/drawing/2014/main" id="{EFE6A117-1E99-4E61-ACD8-825E2772B931}"/>
              </a:ext>
            </a:extLst>
          </p:cNvPr>
          <p:cNvSpPr>
            <a:spLocks noGrp="1"/>
          </p:cNvSpPr>
          <p:nvPr>
            <p:ph type="body" sz="quarter" idx="11"/>
          </p:nvPr>
        </p:nvSpPr>
        <p:spPr>
          <a:xfrm>
            <a:off x="3775337" y="669198"/>
            <a:ext cx="2501338" cy="160518"/>
          </a:xfrm>
        </p:spPr>
        <p:txBody>
          <a:bodyPr>
            <a:normAutofit lnSpcReduction="10000"/>
          </a:bodyPr>
          <a:lstStyle/>
          <a:p>
            <a:r>
              <a:rPr lang="en-US" altLang="zh-CN" dirty="0"/>
              <a:t>CORPORATE EVENTS</a:t>
            </a:r>
          </a:p>
        </p:txBody>
      </p:sp>
      <p:sp>
        <p:nvSpPr>
          <p:cNvPr id="92" name="任意多边形: 形状 91">
            <a:extLst>
              <a:ext uri="{FF2B5EF4-FFF2-40B4-BE49-F238E27FC236}">
                <a16:creationId xmlns:a16="http://schemas.microsoft.com/office/drawing/2014/main" id="{582E22C1-0B5D-4E31-860E-3B426986C7AA}"/>
              </a:ext>
            </a:extLst>
          </p:cNvPr>
          <p:cNvSpPr/>
          <p:nvPr/>
        </p:nvSpPr>
        <p:spPr>
          <a:xfrm>
            <a:off x="695325" y="0"/>
            <a:ext cx="799596" cy="1236717"/>
          </a:xfrm>
          <a:custGeom>
            <a:avLst/>
            <a:gdLst>
              <a:gd name="connsiteX0" fmla="*/ 0 w 799596"/>
              <a:gd name="connsiteY0" fmla="*/ 0 h 1236717"/>
              <a:gd name="connsiteX1" fmla="*/ 799596 w 799596"/>
              <a:gd name="connsiteY1" fmla="*/ 0 h 1236717"/>
              <a:gd name="connsiteX2" fmla="*/ 799596 w 799596"/>
              <a:gd name="connsiteY2" fmla="*/ 811324 h 1236717"/>
              <a:gd name="connsiteX3" fmla="*/ 797016 w 799596"/>
              <a:gd name="connsiteY3" fmla="*/ 811324 h 1236717"/>
              <a:gd name="connsiteX4" fmla="*/ 799596 w 799596"/>
              <a:gd name="connsiteY4" fmla="*/ 836919 h 1236717"/>
              <a:gd name="connsiteX5" fmla="*/ 399798 w 799596"/>
              <a:gd name="connsiteY5" fmla="*/ 1236717 h 1236717"/>
              <a:gd name="connsiteX6" fmla="*/ 0 w 799596"/>
              <a:gd name="connsiteY6" fmla="*/ 836919 h 1236717"/>
              <a:gd name="connsiteX7" fmla="*/ 2580 w 799596"/>
              <a:gd name="connsiteY7" fmla="*/ 811324 h 1236717"/>
              <a:gd name="connsiteX8" fmla="*/ 0 w 799596"/>
              <a:gd name="connsiteY8" fmla="*/ 811324 h 123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596" h="1236717">
                <a:moveTo>
                  <a:pt x="0" y="0"/>
                </a:moveTo>
                <a:lnTo>
                  <a:pt x="799596" y="0"/>
                </a:lnTo>
                <a:lnTo>
                  <a:pt x="799596" y="811324"/>
                </a:lnTo>
                <a:lnTo>
                  <a:pt x="797016" y="811324"/>
                </a:lnTo>
                <a:lnTo>
                  <a:pt x="799596" y="836919"/>
                </a:lnTo>
                <a:cubicBezTo>
                  <a:pt x="799596" y="1057721"/>
                  <a:pt x="620600" y="1236717"/>
                  <a:pt x="399798" y="1236717"/>
                </a:cubicBezTo>
                <a:cubicBezTo>
                  <a:pt x="178996" y="1236717"/>
                  <a:pt x="0" y="1057721"/>
                  <a:pt x="0" y="836919"/>
                </a:cubicBezTo>
                <a:lnTo>
                  <a:pt x="2580" y="811324"/>
                </a:lnTo>
                <a:lnTo>
                  <a:pt x="0" y="8113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1" name="文本占位符 90">
            <a:extLst>
              <a:ext uri="{FF2B5EF4-FFF2-40B4-BE49-F238E27FC236}">
                <a16:creationId xmlns:a16="http://schemas.microsoft.com/office/drawing/2014/main" id="{00C9963B-65EE-40AD-B9E7-954C68E1D543}"/>
              </a:ext>
            </a:extLst>
          </p:cNvPr>
          <p:cNvSpPr>
            <a:spLocks noGrp="1"/>
          </p:cNvSpPr>
          <p:nvPr>
            <p:ph type="body" sz="quarter" idx="12"/>
          </p:nvPr>
        </p:nvSpPr>
        <p:spPr/>
        <p:txBody>
          <a:bodyPr/>
          <a:lstStyle/>
          <a:p>
            <a:r>
              <a:rPr lang="en-US" altLang="zh-CN" dirty="0"/>
              <a:t>01</a:t>
            </a:r>
            <a:endParaRPr lang="zh-CN" altLang="en-US" dirty="0"/>
          </a:p>
        </p:txBody>
      </p:sp>
      <p:pic>
        <p:nvPicPr>
          <p:cNvPr id="81" name="图片 80" descr="图表, 散点图&#10;&#10;描述已自动生成">
            <a:extLst>
              <a:ext uri="{FF2B5EF4-FFF2-40B4-BE49-F238E27FC236}">
                <a16:creationId xmlns:a16="http://schemas.microsoft.com/office/drawing/2014/main" id="{982FA742-6537-4AEA-B8BF-98BDF7EAC7B6}"/>
              </a:ext>
            </a:extLst>
          </p:cNvPr>
          <p:cNvPicPr>
            <a:picLocks noChangeAspect="1"/>
          </p:cNvPicPr>
          <p:nvPr/>
        </p:nvPicPr>
        <p:blipFill>
          <a:blip r:embed="rId3">
            <a:biLevel thresh="25000"/>
            <a:alphaModFix amt="20000"/>
            <a:extLst>
              <a:ext uri="{28A0092B-C50C-407E-A947-70E740481C1C}">
                <a14:useLocalDpi xmlns:a14="http://schemas.microsoft.com/office/drawing/2010/main" val="0"/>
              </a:ext>
            </a:extLst>
          </a:blip>
          <a:srcRect r="26562" b="52737"/>
          <a:stretch>
            <a:fillRect/>
          </a:stretch>
        </p:blipFill>
        <p:spPr>
          <a:xfrm>
            <a:off x="7340364" y="4790308"/>
            <a:ext cx="4860656" cy="2085484"/>
          </a:xfrm>
          <a:custGeom>
            <a:avLst/>
            <a:gdLst>
              <a:gd name="connsiteX0" fmla="*/ 0 w 4860656"/>
              <a:gd name="connsiteY0" fmla="*/ 0 h 2085484"/>
              <a:gd name="connsiteX1" fmla="*/ 4860656 w 4860656"/>
              <a:gd name="connsiteY1" fmla="*/ 0 h 2085484"/>
              <a:gd name="connsiteX2" fmla="*/ 4860656 w 4860656"/>
              <a:gd name="connsiteY2" fmla="*/ 2085484 h 2085484"/>
              <a:gd name="connsiteX3" fmla="*/ 0 w 4860656"/>
              <a:gd name="connsiteY3" fmla="*/ 2085484 h 2085484"/>
              <a:gd name="connsiteX4" fmla="*/ 0 w 4860656"/>
              <a:gd name="connsiteY4" fmla="*/ 0 h 2085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0656" h="2085484">
                <a:moveTo>
                  <a:pt x="0" y="0"/>
                </a:moveTo>
                <a:lnTo>
                  <a:pt x="4860656" y="0"/>
                </a:lnTo>
                <a:lnTo>
                  <a:pt x="4860656" y="2085484"/>
                </a:lnTo>
                <a:lnTo>
                  <a:pt x="0" y="2085484"/>
                </a:lnTo>
                <a:lnTo>
                  <a:pt x="0" y="0"/>
                </a:lnTo>
                <a:close/>
              </a:path>
            </a:pathLst>
          </a:custGeom>
        </p:spPr>
      </p:pic>
      <p:pic>
        <p:nvPicPr>
          <p:cNvPr id="3" name="图形 2" descr="步行">
            <a:extLst>
              <a:ext uri="{FF2B5EF4-FFF2-40B4-BE49-F238E27FC236}">
                <a16:creationId xmlns:a16="http://schemas.microsoft.com/office/drawing/2014/main" id="{6AB9EB71-77BA-414E-B4E4-1F0CD690FA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325" y="5634646"/>
            <a:ext cx="914400" cy="914400"/>
          </a:xfrm>
          <a:prstGeom prst="rect">
            <a:avLst/>
          </a:prstGeom>
        </p:spPr>
      </p:pic>
      <p:pic>
        <p:nvPicPr>
          <p:cNvPr id="45" name="图形 44" descr="步行">
            <a:extLst>
              <a:ext uri="{FF2B5EF4-FFF2-40B4-BE49-F238E27FC236}">
                <a16:creationId xmlns:a16="http://schemas.microsoft.com/office/drawing/2014/main" id="{A2A1781B-A931-4AC8-8F42-7BD71571A7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218" y="5232776"/>
            <a:ext cx="914400" cy="914400"/>
          </a:xfrm>
          <a:prstGeom prst="rect">
            <a:avLst/>
          </a:prstGeom>
        </p:spPr>
      </p:pic>
      <p:pic>
        <p:nvPicPr>
          <p:cNvPr id="46" name="图形 45" descr="步行">
            <a:extLst>
              <a:ext uri="{FF2B5EF4-FFF2-40B4-BE49-F238E27FC236}">
                <a16:creationId xmlns:a16="http://schemas.microsoft.com/office/drawing/2014/main" id="{BA4568BB-035F-4475-A04B-045D15B6D7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22125" y="4719152"/>
            <a:ext cx="914400" cy="914400"/>
          </a:xfrm>
          <a:prstGeom prst="rect">
            <a:avLst/>
          </a:prstGeom>
        </p:spPr>
      </p:pic>
      <p:pic>
        <p:nvPicPr>
          <p:cNvPr id="47" name="图形 46" descr="步行">
            <a:extLst>
              <a:ext uri="{FF2B5EF4-FFF2-40B4-BE49-F238E27FC236}">
                <a16:creationId xmlns:a16="http://schemas.microsoft.com/office/drawing/2014/main" id="{1C62DBC1-CB5A-4EEE-93F3-AD16891C1A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94335" y="3816982"/>
            <a:ext cx="914400" cy="914400"/>
          </a:xfrm>
          <a:prstGeom prst="rect">
            <a:avLst/>
          </a:prstGeom>
        </p:spPr>
      </p:pic>
    </p:spTree>
    <p:extLst>
      <p:ext uri="{BB962C8B-B14F-4D97-AF65-F5344CB8AC3E}">
        <p14:creationId xmlns:p14="http://schemas.microsoft.com/office/powerpoint/2010/main" val="644287340"/>
      </p:ext>
    </p:extLst>
  </p:cSld>
  <p:clrMapOvr>
    <a:masterClrMapping/>
  </p:clrMapOvr>
</p:sld>
</file>

<file path=ppt/theme/theme1.xml><?xml version="1.0" encoding="utf-8"?>
<a:theme xmlns:a="http://schemas.openxmlformats.org/drawingml/2006/main" name="Officeplus​​">
  <a:themeElements>
    <a:clrScheme name="自定义 7">
      <a:dk1>
        <a:sysClr val="windowText" lastClr="000000"/>
      </a:dk1>
      <a:lt1>
        <a:sysClr val="window" lastClr="FFFFFF"/>
      </a:lt1>
      <a:dk2>
        <a:srgbClr val="44546A"/>
      </a:dk2>
      <a:lt2>
        <a:srgbClr val="E7E6E6"/>
      </a:lt2>
      <a:accent1>
        <a:srgbClr val="FFC300"/>
      </a:accent1>
      <a:accent2>
        <a:srgbClr val="FFD60A"/>
      </a:accent2>
      <a:accent3>
        <a:srgbClr val="000814"/>
      </a:accent3>
      <a:accent4>
        <a:srgbClr val="001D3D"/>
      </a:accent4>
      <a:accent5>
        <a:srgbClr val="003566"/>
      </a:accent5>
      <a:accent6>
        <a:srgbClr val="FFE875"/>
      </a:accent6>
      <a:hlink>
        <a:srgbClr val="0563C1"/>
      </a:hlink>
      <a:folHlink>
        <a:srgbClr val="954F72"/>
      </a:folHlink>
    </a:clrScheme>
    <a:fontScheme name="自定义 6">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TotalTime>
  <Words>2779</Words>
  <Application>Microsoft Office PowerPoint</Application>
  <PresentationFormat>宽屏</PresentationFormat>
  <Paragraphs>360</Paragraphs>
  <Slides>34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34</vt:i4>
      </vt:variant>
    </vt:vector>
  </HeadingPairs>
  <TitlesOfParts>
    <vt:vector size="45" baseType="lpstr">
      <vt:lpstr>Microsoft YaHei Light</vt:lpstr>
      <vt:lpstr>等线</vt:lpstr>
      <vt:lpstr>Microsoft YaHei</vt:lpstr>
      <vt:lpstr>Microsoft YaHei</vt:lpstr>
      <vt:lpstr>微软雅黑 Light</vt:lpstr>
      <vt:lpstr>Arial</vt:lpstr>
      <vt:lpstr>Calibri</vt:lpstr>
      <vt:lpstr>Calibri Light</vt:lpstr>
      <vt:lpstr>Impact</vt:lpstr>
      <vt:lpstr>Wingdings</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65652</dc:creator>
  <cp:lastModifiedBy>张 鑫</cp:lastModifiedBy>
  <cp:revision>174</cp:revision>
  <dcterms:created xsi:type="dcterms:W3CDTF">2021-06-08T15:54:59Z</dcterms:created>
  <dcterms:modified xsi:type="dcterms:W3CDTF">2022-05-23T06:10:31Z</dcterms:modified>
</cp:coreProperties>
</file>