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24"/>
  </p:notesMasterIdLst>
  <p:sldIdLst>
    <p:sldId id="263" r:id="rId3"/>
    <p:sldId id="261" r:id="rId4"/>
    <p:sldId id="260" r:id="rId5"/>
    <p:sldId id="262" r:id="rId6"/>
    <p:sldId id="266" r:id="rId7"/>
    <p:sldId id="275" r:id="rId8"/>
    <p:sldId id="281" r:id="rId9"/>
    <p:sldId id="271" r:id="rId10"/>
    <p:sldId id="276" r:id="rId11"/>
    <p:sldId id="268" r:id="rId12"/>
    <p:sldId id="279" r:id="rId13"/>
    <p:sldId id="272" r:id="rId14"/>
    <p:sldId id="264" r:id="rId15"/>
    <p:sldId id="282" r:id="rId16"/>
    <p:sldId id="280" r:id="rId17"/>
    <p:sldId id="273" r:id="rId18"/>
    <p:sldId id="270" r:id="rId19"/>
    <p:sldId id="278" r:id="rId20"/>
    <p:sldId id="283" r:id="rId21"/>
    <p:sldId id="284" r:id="rId22"/>
    <p:sldId id="31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438" userDrawn="1">
          <p15:clr>
            <a:srgbClr val="A4A3A4"/>
          </p15:clr>
        </p15:guide>
        <p15:guide id="3" pos="733" userDrawn="1">
          <p15:clr>
            <a:srgbClr val="A4A3A4"/>
          </p15:clr>
        </p15:guide>
        <p15:guide id="4" pos="7219" userDrawn="1">
          <p15:clr>
            <a:srgbClr val="A4A3A4"/>
          </p15:clr>
        </p15:guide>
        <p15:guide id="5"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6F5B"/>
    <a:srgbClr val="D6F5ED"/>
    <a:srgbClr val="C8E5DD"/>
    <a:srgbClr val="D2F5ED"/>
    <a:srgbClr val="C9EDE5"/>
    <a:srgbClr val="FFFFFF"/>
    <a:srgbClr val="CCF4EB"/>
    <a:srgbClr val="D5F5ED"/>
    <a:srgbClr val="E6E6E6"/>
    <a:srgbClr val="D1F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6" d="100"/>
          <a:sy n="56" d="100"/>
        </p:scale>
        <p:origin x="324" y="60"/>
      </p:cViewPr>
      <p:guideLst>
        <p:guide orient="horz" pos="2228"/>
        <p:guide pos="438"/>
        <p:guide pos="733"/>
        <p:guide pos="7219"/>
        <p:guide pos="3817"/>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8" d="100"/>
          <a:sy n="48" d="100"/>
        </p:scale>
        <p:origin x="1896"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移动直播用户规模（亿人）</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1-0079-407B-B09A-0D3C5C278DFF}"/>
              </c:ext>
            </c:extLst>
          </c:dPt>
          <c:dLbls>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OPPOSans R" panose="00020600040101010101" pitchFamily="18" charset="-122"/>
                      <a:ea typeface="OPPOSans R" panose="00020600040101010101" pitchFamily="18" charset="-122"/>
                      <a:cs typeface="OPPOSans R" panose="00020600040101010101" pitchFamily="18" charset="-122"/>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1-0079-407B-B09A-0D3C5C278DF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OPPOSans R" panose="00020600040101010101" pitchFamily="18" charset="-122"/>
                    <a:ea typeface="OPPOSans R" panose="00020600040101010101" pitchFamily="18" charset="-122"/>
                    <a:cs typeface="OPPOSans R" panose="00020600040101010101" pitchFamily="18" charset="-122"/>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2021Q1</c:v>
                </c:pt>
                <c:pt idx="1">
                  <c:v>2021Q2</c:v>
                </c:pt>
                <c:pt idx="2">
                  <c:v>2021Q3</c:v>
                </c:pt>
                <c:pt idx="3">
                  <c:v>2021Q4</c:v>
                </c:pt>
                <c:pt idx="4">
                  <c:v>2022Q1</c:v>
                </c:pt>
              </c:strCache>
            </c:strRef>
          </c:cat>
          <c:val>
            <c:numRef>
              <c:f>Sheet1!$B$2:$B$6</c:f>
              <c:numCache>
                <c:formatCode>General</c:formatCode>
                <c:ptCount val="5"/>
                <c:pt idx="0">
                  <c:v>562</c:v>
                </c:pt>
                <c:pt idx="1">
                  <c:v>625</c:v>
                </c:pt>
                <c:pt idx="2">
                  <c:v>765</c:v>
                </c:pt>
                <c:pt idx="3">
                  <c:v>879</c:v>
                </c:pt>
                <c:pt idx="4">
                  <c:v>965</c:v>
                </c:pt>
              </c:numCache>
            </c:numRef>
          </c:val>
          <c:extLst>
            <c:ext xmlns:c16="http://schemas.microsoft.com/office/drawing/2014/chart" uri="{C3380CC4-5D6E-409C-BE32-E72D297353CC}">
              <c16:uniqueId val="{00000000-0079-407B-B09A-0D3C5C278DFF}"/>
            </c:ext>
          </c:extLst>
        </c:ser>
        <c:dLbls>
          <c:showLegendKey val="0"/>
          <c:showVal val="0"/>
          <c:showCatName val="0"/>
          <c:showSerName val="0"/>
          <c:showPercent val="0"/>
          <c:showBubbleSize val="0"/>
        </c:dLbls>
        <c:gapWidth val="60"/>
        <c:axId val="1068826760"/>
        <c:axId val="1068840840"/>
      </c:barChart>
      <c:catAx>
        <c:axId val="1068826760"/>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pPr>
            <a:endParaRPr lang="zh-CN"/>
          </a:p>
        </c:txPr>
        <c:crossAx val="1068840840"/>
        <c:crosses val="autoZero"/>
        <c:auto val="1"/>
        <c:lblAlgn val="ctr"/>
        <c:lblOffset val="100"/>
        <c:noMultiLvlLbl val="0"/>
      </c:catAx>
      <c:valAx>
        <c:axId val="1068840840"/>
        <c:scaling>
          <c:orientation val="minMax"/>
        </c:scaling>
        <c:delete val="1"/>
        <c:axPos val="l"/>
        <c:majorGridlines>
          <c:spPr>
            <a:ln w="6350" cap="flat" cmpd="sng" algn="ctr">
              <a:solidFill>
                <a:schemeClr val="bg1">
                  <a:lumMod val="95000"/>
                </a:schemeClr>
              </a:solidFill>
              <a:round/>
            </a:ln>
            <a:effectLst/>
          </c:spPr>
        </c:majorGridlines>
        <c:numFmt formatCode="General" sourceLinked="1"/>
        <c:majorTickMark val="none"/>
        <c:minorTickMark val="none"/>
        <c:tickLblPos val="nextTo"/>
        <c:crossAx val="1068826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lumMod val="60000"/>
              <a:lumOff val="40000"/>
            </a:schemeClr>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Sheet1!$B$1</c:f>
              <c:strCache>
                <c:ptCount val="1"/>
                <c:pt idx="0">
                  <c:v>某某业总产值</c:v>
                </c:pt>
              </c:strCache>
            </c:strRef>
          </c:tx>
          <c:spPr>
            <a:gradFill flip="none" rotWithShape="1">
              <a:gsLst>
                <a:gs pos="0">
                  <a:srgbClr val="136F5B"/>
                </a:gs>
                <a:gs pos="88000">
                  <a:srgbClr val="136F5B">
                    <a:alpha val="0"/>
                  </a:srgbClr>
                </a:gs>
              </a:gsLst>
              <a:lin ang="5400000" scaled="0"/>
              <a:tileRect/>
            </a:gradFill>
            <a:ln>
              <a:noFill/>
            </a:ln>
            <a:effectLst/>
          </c:spPr>
          <c:dLbls>
            <c:delete val="1"/>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235</c:v>
                </c:pt>
                <c:pt idx="1">
                  <c:v>254</c:v>
                </c:pt>
                <c:pt idx="2">
                  <c:v>268</c:v>
                </c:pt>
                <c:pt idx="3">
                  <c:v>289</c:v>
                </c:pt>
                <c:pt idx="4">
                  <c:v>322</c:v>
                </c:pt>
                <c:pt idx="5">
                  <c:v>355</c:v>
                </c:pt>
                <c:pt idx="6">
                  <c:v>377</c:v>
                </c:pt>
                <c:pt idx="7">
                  <c:v>399</c:v>
                </c:pt>
                <c:pt idx="8">
                  <c:v>422</c:v>
                </c:pt>
                <c:pt idx="9">
                  <c:v>452</c:v>
                </c:pt>
                <c:pt idx="10">
                  <c:v>477</c:v>
                </c:pt>
                <c:pt idx="11">
                  <c:v>586</c:v>
                </c:pt>
              </c:numCache>
            </c:numRef>
          </c:val>
          <c:extLst>
            <c:ext xmlns:c16="http://schemas.microsoft.com/office/drawing/2014/chart" uri="{C3380CC4-5D6E-409C-BE32-E72D297353CC}">
              <c16:uniqueId val="{00000000-8D09-4D69-91D5-9956606F6D75}"/>
            </c:ext>
          </c:extLst>
        </c:ser>
        <c:dLbls>
          <c:showLegendKey val="0"/>
          <c:showVal val="1"/>
          <c:showCatName val="0"/>
          <c:showSerName val="0"/>
          <c:showPercent val="0"/>
          <c:showBubbleSize val="0"/>
        </c:dLbls>
        <c:axId val="1151026863"/>
        <c:axId val="1315785567"/>
      </c:areaChart>
      <c:lineChart>
        <c:grouping val="standard"/>
        <c:varyColors val="0"/>
        <c:ser>
          <c:idx val="1"/>
          <c:order val="1"/>
          <c:tx>
            <c:strRef>
              <c:f>Sheet1!$C$1</c:f>
              <c:strCache>
                <c:ptCount val="1"/>
                <c:pt idx="0">
                  <c:v>某某业总产值</c:v>
                </c:pt>
              </c:strCache>
            </c:strRef>
          </c:tx>
          <c:spPr>
            <a:ln w="22225" cap="flat">
              <a:solidFill>
                <a:srgbClr val="136F5B"/>
              </a:solidFill>
              <a:miter lim="800000"/>
            </a:ln>
            <a:effectLst/>
          </c:spPr>
          <c:marker>
            <c:symbol val="none"/>
          </c:marker>
          <c:dPt>
            <c:idx val="6"/>
            <c:marker>
              <c:symbol val="none"/>
            </c:marker>
            <c:bubble3D val="0"/>
            <c:spPr>
              <a:ln w="22225" cap="flat">
                <a:solidFill>
                  <a:srgbClr val="136F5B"/>
                </a:solidFill>
                <a:miter lim="800000"/>
              </a:ln>
              <a:effectLst/>
            </c:spPr>
            <c:extLst>
              <c:ext xmlns:c16="http://schemas.microsoft.com/office/drawing/2014/chart" uri="{C3380CC4-5D6E-409C-BE32-E72D297353CC}">
                <c16:uniqueId val="{00000002-8D09-4D69-91D5-9956606F6D75}"/>
              </c:ext>
            </c:extLst>
          </c:dPt>
          <c:dPt>
            <c:idx val="7"/>
            <c:marker>
              <c:symbol val="none"/>
            </c:marker>
            <c:bubble3D val="0"/>
            <c:spPr>
              <a:ln w="22225" cap="flat">
                <a:solidFill>
                  <a:srgbClr val="136F5B"/>
                </a:solidFill>
                <a:miter lim="800000"/>
              </a:ln>
              <a:effectLst/>
            </c:spPr>
            <c:extLst>
              <c:ext xmlns:c16="http://schemas.microsoft.com/office/drawing/2014/chart" uri="{C3380CC4-5D6E-409C-BE32-E72D297353CC}">
                <c16:uniqueId val="{00000004-8D09-4D69-91D5-9956606F6D75}"/>
              </c:ext>
            </c:extLst>
          </c:dPt>
          <c:dPt>
            <c:idx val="8"/>
            <c:marker>
              <c:symbol val="none"/>
            </c:marker>
            <c:bubble3D val="0"/>
            <c:spPr>
              <a:ln w="22225" cap="flat">
                <a:solidFill>
                  <a:srgbClr val="136F5B"/>
                </a:solidFill>
                <a:miter lim="800000"/>
              </a:ln>
              <a:effectLst/>
            </c:spPr>
            <c:extLst>
              <c:ext xmlns:c16="http://schemas.microsoft.com/office/drawing/2014/chart" uri="{C3380CC4-5D6E-409C-BE32-E72D297353CC}">
                <c16:uniqueId val="{00000006-8D09-4D69-91D5-9956606F6D75}"/>
              </c:ext>
            </c:extLst>
          </c:dPt>
          <c:dPt>
            <c:idx val="9"/>
            <c:marker>
              <c:symbol val="none"/>
            </c:marker>
            <c:bubble3D val="0"/>
            <c:spPr>
              <a:ln w="22225" cap="flat">
                <a:solidFill>
                  <a:srgbClr val="136F5B"/>
                </a:solidFill>
                <a:miter lim="800000"/>
              </a:ln>
              <a:effectLst/>
            </c:spPr>
            <c:extLst>
              <c:ext xmlns:c16="http://schemas.microsoft.com/office/drawing/2014/chart" uri="{C3380CC4-5D6E-409C-BE32-E72D297353CC}">
                <c16:uniqueId val="{00000008-8D09-4D69-91D5-9956606F6D75}"/>
              </c:ext>
            </c:extLst>
          </c:dPt>
          <c:dPt>
            <c:idx val="10"/>
            <c:marker>
              <c:symbol val="none"/>
            </c:marker>
            <c:bubble3D val="0"/>
            <c:spPr>
              <a:ln w="22225" cap="flat">
                <a:solidFill>
                  <a:srgbClr val="136F5B"/>
                </a:solidFill>
                <a:miter lim="800000"/>
              </a:ln>
              <a:effectLst/>
            </c:spPr>
            <c:extLst>
              <c:ext xmlns:c16="http://schemas.microsoft.com/office/drawing/2014/chart" uri="{C3380CC4-5D6E-409C-BE32-E72D297353CC}">
                <c16:uniqueId val="{0000000A-8D09-4D69-91D5-9956606F6D75}"/>
              </c:ext>
            </c:extLst>
          </c:dPt>
          <c:dLbls>
            <c:dLbl>
              <c:idx val="0"/>
              <c:layout>
                <c:manualLayout>
                  <c:x val="-5.1376991166219486E-2"/>
                  <c:y val="-3.080030472269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09-4D69-91D5-9956606F6D75}"/>
                </c:ext>
              </c:extLst>
            </c:dLbl>
            <c:dLbl>
              <c:idx val="1"/>
              <c:layout>
                <c:manualLayout>
                  <c:x val="-6.2016693705819956E-2"/>
                  <c:y val="-4.2934433664214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D09-4D69-91D5-9956606F6D75}"/>
                </c:ext>
              </c:extLst>
            </c:dLbl>
            <c:dLbl>
              <c:idx val="2"/>
              <c:layout>
                <c:manualLayout>
                  <c:x val="-6.2016693705819956E-2"/>
                  <c:y val="-3.080030472269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D09-4D69-91D5-9956606F6D75}"/>
                </c:ext>
              </c:extLst>
            </c:dLbl>
            <c:dLbl>
              <c:idx val="3"/>
              <c:layout>
                <c:manualLayout>
                  <c:x val="-7.6167679149247242E-2"/>
                  <c:y val="-3.4845014369866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D09-4D69-91D5-9956606F6D75}"/>
                </c:ext>
              </c:extLst>
            </c:dLbl>
            <c:dLbl>
              <c:idx val="4"/>
              <c:layout>
                <c:manualLayout>
                  <c:x val="-6.5554440066676767E-2"/>
                  <c:y val="-2.6755595075518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D09-4D69-91D5-9956606F6D75}"/>
                </c:ext>
              </c:extLst>
            </c:dLbl>
            <c:dLbl>
              <c:idx val="5"/>
              <c:layout>
                <c:manualLayout>
                  <c:x val="-5.8478947344963138E-2"/>
                  <c:y val="-4.293443366421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D09-4D69-91D5-9956606F6D75}"/>
                </c:ext>
              </c:extLst>
            </c:dLbl>
            <c:dLbl>
              <c:idx val="6"/>
              <c:layout>
                <c:manualLayout>
                  <c:x val="-7.2629932788390458E-2"/>
                  <c:y val="-3.8889724017040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09-4D69-91D5-9956606F6D75}"/>
                </c:ext>
              </c:extLst>
            </c:dLbl>
            <c:dLbl>
              <c:idx val="7"/>
              <c:layout>
                <c:manualLayout>
                  <c:x val="-7.9732167529839762E-2"/>
                  <c:y val="-3.4845014369866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09-4D69-91D5-9956606F6D75}"/>
                </c:ext>
              </c:extLst>
            </c:dLbl>
            <c:dLbl>
              <c:idx val="8"/>
              <c:layout>
                <c:manualLayout>
                  <c:x val="-7.6194421168982951E-2"/>
                  <c:y val="-4.69791433113878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09-4D69-91D5-9956606F6D75}"/>
                </c:ext>
              </c:extLst>
            </c:dLbl>
            <c:dLbl>
              <c:idx val="9"/>
              <c:layout>
                <c:manualLayout>
                  <c:x val="-9.0345406612410084E-2"/>
                  <c:y val="-2.6755595075518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09-4D69-91D5-9956606F6D75}"/>
                </c:ext>
              </c:extLst>
            </c:dLbl>
            <c:dLbl>
              <c:idx val="10"/>
              <c:layout>
                <c:manualLayout>
                  <c:x val="-4.1784127274185928E-2"/>
                  <c:y val="-2.6755595075518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D09-4D69-91D5-9956606F6D75}"/>
                </c:ext>
              </c:extLst>
            </c:dLbl>
            <c:dLbl>
              <c:idx val="1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C000"/>
                      </a:solidFill>
                      <a:latin typeface="+mj-lt"/>
                      <a:ea typeface="+mn-ea"/>
                      <a:cs typeface="+mn-cs"/>
                    </a:defRPr>
                  </a:pPr>
                  <a:endParaRPr lang="zh-CN"/>
                </a:p>
              </c:txPr>
              <c:dLblPos val="t"/>
              <c:showLegendKey val="0"/>
              <c:showVal val="1"/>
              <c:showCatName val="0"/>
              <c:showSerName val="0"/>
              <c:showPercent val="0"/>
              <c:showBubbleSize val="0"/>
              <c:extLst>
                <c:ext xmlns:c16="http://schemas.microsoft.com/office/drawing/2014/chart" uri="{C3380CC4-5D6E-409C-BE32-E72D297353CC}">
                  <c16:uniqueId val="{00000013-8D09-4D69-91D5-9956606F6D7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j-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235</c:v>
                </c:pt>
                <c:pt idx="1">
                  <c:v>254</c:v>
                </c:pt>
                <c:pt idx="2">
                  <c:v>268</c:v>
                </c:pt>
                <c:pt idx="3">
                  <c:v>289</c:v>
                </c:pt>
                <c:pt idx="4">
                  <c:v>322</c:v>
                </c:pt>
                <c:pt idx="5">
                  <c:v>355</c:v>
                </c:pt>
                <c:pt idx="6">
                  <c:v>377</c:v>
                </c:pt>
                <c:pt idx="7">
                  <c:v>399</c:v>
                </c:pt>
                <c:pt idx="8">
                  <c:v>422</c:v>
                </c:pt>
                <c:pt idx="9">
                  <c:v>452</c:v>
                </c:pt>
                <c:pt idx="10">
                  <c:v>477</c:v>
                </c:pt>
                <c:pt idx="11">
                  <c:v>586</c:v>
                </c:pt>
              </c:numCache>
            </c:numRef>
          </c:val>
          <c:smooth val="0"/>
          <c:extLst>
            <c:ext xmlns:c16="http://schemas.microsoft.com/office/drawing/2014/chart" uri="{C3380CC4-5D6E-409C-BE32-E72D297353CC}">
              <c16:uniqueId val="{00000011-8D09-4D69-91D5-9956606F6D75}"/>
            </c:ext>
          </c:extLst>
        </c:ser>
        <c:dLbls>
          <c:showLegendKey val="0"/>
          <c:showVal val="1"/>
          <c:showCatName val="0"/>
          <c:showSerName val="0"/>
          <c:showPercent val="0"/>
          <c:showBubbleSize val="0"/>
        </c:dLbls>
        <c:marker val="1"/>
        <c:smooth val="0"/>
        <c:axId val="1151026863"/>
        <c:axId val="1315785567"/>
      </c:lineChart>
      <c:valAx>
        <c:axId val="1315785567"/>
        <c:scaling>
          <c:orientation val="minMax"/>
        </c:scaling>
        <c:delete val="1"/>
        <c:axPos val="r"/>
        <c:majorGridlines>
          <c:spPr>
            <a:ln w="6350" cap="flat" cmpd="sng" algn="ctr">
              <a:solidFill>
                <a:sysClr val="window" lastClr="FFFFFF">
                  <a:lumMod val="85000"/>
                  <a:alpha val="54000"/>
                </a:sysClr>
              </a:solidFill>
              <a:round/>
            </a:ln>
            <a:effectLst/>
          </c:spPr>
        </c:majorGridlines>
        <c:numFmt formatCode="General" sourceLinked="1"/>
        <c:majorTickMark val="out"/>
        <c:minorTickMark val="none"/>
        <c:tickLblPos val="nextTo"/>
        <c:crossAx val="1151026863"/>
        <c:crosses val="max"/>
        <c:crossBetween val="between"/>
      </c:valAx>
      <c:catAx>
        <c:axId val="1151026863"/>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n-lt"/>
                <a:ea typeface="+mn-ea"/>
                <a:cs typeface="+mn-cs"/>
              </a:defRPr>
            </a:pPr>
            <a:endParaRPr lang="zh-CN"/>
          </a:p>
        </c:txPr>
        <c:crossAx val="1315785567"/>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explosion val="14"/>
          <c:dPt>
            <c:idx val="0"/>
            <c:bubble3D val="0"/>
            <c:spPr>
              <a:gradFill flip="none" rotWithShape="1">
                <a:gsLst>
                  <a:gs pos="0">
                    <a:schemeClr val="accent1"/>
                  </a:gs>
                  <a:gs pos="100000">
                    <a:schemeClr val="accent1">
                      <a:lumMod val="75000"/>
                    </a:schemeClr>
                  </a:gs>
                </a:gsLst>
                <a:lin ang="5400000" scaled="1"/>
                <a:tileRect/>
              </a:gradFill>
              <a:ln w="19050">
                <a:noFill/>
              </a:ln>
              <a:effectLst>
                <a:outerShdw blurRad="254000" dist="355600" dir="8100000" algn="tr" rotWithShape="0">
                  <a:schemeClr val="accent1">
                    <a:lumMod val="50000"/>
                    <a:alpha val="17000"/>
                  </a:schemeClr>
                </a:outerShdw>
              </a:effectLst>
            </c:spPr>
            <c:extLst>
              <c:ext xmlns:c16="http://schemas.microsoft.com/office/drawing/2014/chart" uri="{C3380CC4-5D6E-409C-BE32-E72D297353CC}">
                <c16:uniqueId val="{00000001-4726-4A7A-8F22-276630D93B44}"/>
              </c:ext>
            </c:extLst>
          </c:dPt>
          <c:dPt>
            <c:idx val="1"/>
            <c:bubble3D val="0"/>
            <c:spPr>
              <a:noFill/>
              <a:ln w="19050">
                <a:noFill/>
              </a:ln>
              <a:effectLst/>
            </c:spPr>
            <c:extLst>
              <c:ext xmlns:c16="http://schemas.microsoft.com/office/drawing/2014/chart" uri="{C3380CC4-5D6E-409C-BE32-E72D297353CC}">
                <c16:uniqueId val="{00000003-4726-4A7A-8F22-276630D93B44}"/>
              </c:ext>
            </c:extLst>
          </c:dPt>
          <c:cat>
            <c:strRef>
              <c:f>Sheet1!$A$2:$A$3</c:f>
              <c:strCache>
                <c:ptCount val="2"/>
                <c:pt idx="0">
                  <c:v>第一季度</c:v>
                </c:pt>
                <c:pt idx="1">
                  <c:v>第二季度</c:v>
                </c:pt>
              </c:strCache>
            </c:strRef>
          </c:cat>
          <c:val>
            <c:numRef>
              <c:f>Sheet1!$B$2:$B$3</c:f>
              <c:numCache>
                <c:formatCode>0.00%</c:formatCode>
                <c:ptCount val="2"/>
                <c:pt idx="0">
                  <c:v>0.45</c:v>
                </c:pt>
                <c:pt idx="1">
                  <c:v>0.73499999999999999</c:v>
                </c:pt>
              </c:numCache>
            </c:numRef>
          </c:val>
          <c:extLst>
            <c:ext xmlns:c16="http://schemas.microsoft.com/office/drawing/2014/chart" uri="{C3380CC4-5D6E-409C-BE32-E72D297353CC}">
              <c16:uniqueId val="{00000004-4726-4A7A-8F22-276630D93B4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6CF6E-A4D8-4939-863C-F6FF37986244}" type="datetimeFigureOut">
              <a:rPr lang="zh-CN" altLang="en-US" smtClean="0"/>
              <a:t>2022/3/6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8E0DA-052A-4D8F-B29E-463EF12B1336}" type="slidenum">
              <a:rPr lang="zh-CN" altLang="en-US" smtClean="0"/>
              <a:t>‹#›</a:t>
            </a:fld>
            <a:endParaRPr lang="zh-CN" altLang="en-US"/>
          </a:p>
        </p:txBody>
      </p:sp>
    </p:spTree>
    <p:extLst>
      <p:ext uri="{BB962C8B-B14F-4D97-AF65-F5344CB8AC3E}">
        <p14:creationId xmlns:p14="http://schemas.microsoft.com/office/powerpoint/2010/main" val="242457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22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99323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01685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Grey">
    <p:bg>
      <p:bgPr>
        <a:solidFill>
          <a:schemeClr val="bg1"/>
        </a:solidFill>
        <a:effectLst/>
      </p:bgPr>
    </p:bg>
    <p:spTree>
      <p:nvGrpSpPr>
        <p:cNvPr id="1" name=""/>
        <p:cNvGrpSpPr/>
        <p:nvPr/>
      </p:nvGrpSpPr>
      <p:grpSpPr>
        <a:xfrm>
          <a:off x="0" y="0"/>
          <a:ext cx="0" cy="0"/>
          <a:chOff x="0" y="0"/>
          <a:chExt cx="0" cy="0"/>
        </a:xfrm>
      </p:grpSpPr>
      <p:pic>
        <p:nvPicPr>
          <p:cNvPr id="3" name="图片 2" descr="形状&#10;&#10;中度可信度描述已自动生成">
            <a:extLst>
              <a:ext uri="{FF2B5EF4-FFF2-40B4-BE49-F238E27FC236}">
                <a16:creationId xmlns:a16="http://schemas.microsoft.com/office/drawing/2014/main" id="{D2988F3A-00E2-9644-A68F-9836380E81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7415E110-FF64-8043-B104-23134CFB134A}"/>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584278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tx1">
                    <a:lumMod val="75000"/>
                    <a:lumOff val="25000"/>
                  </a:schemeClr>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12" name="文本占位符 2">
            <a:extLst>
              <a:ext uri="{FF2B5EF4-FFF2-40B4-BE49-F238E27FC236}">
                <a16:creationId xmlns:a16="http://schemas.microsoft.com/office/drawing/2014/main" id="{9D5ABC83-17C9-EF4F-8DFA-05D6AF6D6D13}"/>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99702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White_Sample">
    <p:bg>
      <p:bgPr>
        <a:solidFill>
          <a:schemeClr val="bg1"/>
        </a:solidFill>
        <a:effectLst/>
      </p:bgPr>
    </p:bg>
    <p:spTree>
      <p:nvGrpSpPr>
        <p:cNvPr id="1" name=""/>
        <p:cNvGrpSpPr/>
        <p:nvPr/>
      </p:nvGrpSpPr>
      <p:grpSpPr>
        <a:xfrm>
          <a:off x="0" y="0"/>
          <a:ext cx="0" cy="0"/>
          <a:chOff x="0" y="0"/>
          <a:chExt cx="0" cy="0"/>
        </a:xfrm>
      </p:grpSpPr>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3600000"/>
          </a:xfrm>
          <a:prstGeom prst="rect">
            <a:avLst/>
          </a:prstGeom>
        </p:spPr>
        <p:txBody>
          <a:bodyPr/>
          <a:lstStyle>
            <a:lvl1pPr marL="0" indent="0">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tx1">
                    <a:lumMod val="75000"/>
                    <a:lumOff val="25000"/>
                  </a:schemeClr>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2" name="图形 22">
            <a:extLst>
              <a:ext uri="{FF2B5EF4-FFF2-40B4-BE49-F238E27FC236}">
                <a16:creationId xmlns:a16="http://schemas.microsoft.com/office/drawing/2014/main" id="{DFA2B63F-1F03-CD4E-8449-266665FE5D5D}"/>
              </a:ext>
            </a:extLst>
          </p:cNvPr>
          <p:cNvSpPr>
            <a:spLocks noChangeAspect="1"/>
          </p:cNvSpPr>
          <p:nvPr userDrawn="1"/>
        </p:nvSpPr>
        <p:spPr>
          <a:xfrm>
            <a:off x="5557127" y="5727065"/>
            <a:ext cx="431770" cy="432000"/>
          </a:xfrm>
          <a:custGeom>
            <a:avLst/>
            <a:gdLst>
              <a:gd name="connsiteX0" fmla="*/ 111760 w 223520"/>
              <a:gd name="connsiteY0" fmla="*/ 0 h 223520"/>
              <a:gd name="connsiteX1" fmla="*/ 0 w 223520"/>
              <a:gd name="connsiteY1" fmla="*/ 111760 h 223520"/>
              <a:gd name="connsiteX2" fmla="*/ 111760 w 223520"/>
              <a:gd name="connsiteY2" fmla="*/ 223520 h 223520"/>
              <a:gd name="connsiteX3" fmla="*/ 223520 w 223520"/>
              <a:gd name="connsiteY3" fmla="*/ 111760 h 223520"/>
              <a:gd name="connsiteX4" fmla="*/ 111760 w 223520"/>
              <a:gd name="connsiteY4" fmla="*/ 0 h 223520"/>
              <a:gd name="connsiteX5" fmla="*/ 174225 w 223520"/>
              <a:gd name="connsiteY5" fmla="*/ 90405 h 223520"/>
              <a:gd name="connsiteX6" fmla="*/ 103816 w 223520"/>
              <a:gd name="connsiteY6" fmla="*/ 160813 h 223520"/>
              <a:gd name="connsiteX7" fmla="*/ 97231 w 223520"/>
              <a:gd name="connsiteY7" fmla="*/ 163542 h 223520"/>
              <a:gd name="connsiteX8" fmla="*/ 90647 w 223520"/>
              <a:gd name="connsiteY8" fmla="*/ 160813 h 223520"/>
              <a:gd name="connsiteX9" fmla="*/ 58488 w 223520"/>
              <a:gd name="connsiteY9" fmla="*/ 128654 h 223520"/>
              <a:gd name="connsiteX10" fmla="*/ 58488 w 223520"/>
              <a:gd name="connsiteY10" fmla="*/ 115485 h 223520"/>
              <a:gd name="connsiteX11" fmla="*/ 71657 w 223520"/>
              <a:gd name="connsiteY11" fmla="*/ 115485 h 223520"/>
              <a:gd name="connsiteX12" fmla="*/ 97231 w 223520"/>
              <a:gd name="connsiteY12" fmla="*/ 141060 h 223520"/>
              <a:gd name="connsiteX13" fmla="*/ 161055 w 223520"/>
              <a:gd name="connsiteY13" fmla="*/ 77235 h 223520"/>
              <a:gd name="connsiteX14" fmla="*/ 174225 w 223520"/>
              <a:gd name="connsiteY14" fmla="*/ 77235 h 223520"/>
              <a:gd name="connsiteX15" fmla="*/ 174225 w 223520"/>
              <a:gd name="connsiteY15" fmla="*/ 90405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520" h="223520">
                <a:moveTo>
                  <a:pt x="111760" y="0"/>
                </a:moveTo>
                <a:cubicBezTo>
                  <a:pt x="50041" y="0"/>
                  <a:pt x="0" y="50041"/>
                  <a:pt x="0" y="111760"/>
                </a:cubicBezTo>
                <a:cubicBezTo>
                  <a:pt x="0" y="173479"/>
                  <a:pt x="50041" y="223520"/>
                  <a:pt x="111760" y="223520"/>
                </a:cubicBezTo>
                <a:cubicBezTo>
                  <a:pt x="173479" y="223520"/>
                  <a:pt x="223520" y="173479"/>
                  <a:pt x="223520" y="111760"/>
                </a:cubicBezTo>
                <a:cubicBezTo>
                  <a:pt x="223520" y="50041"/>
                  <a:pt x="173479" y="0"/>
                  <a:pt x="111760" y="0"/>
                </a:cubicBezTo>
                <a:close/>
                <a:moveTo>
                  <a:pt x="174225" y="90405"/>
                </a:moveTo>
                <a:lnTo>
                  <a:pt x="103816" y="160813"/>
                </a:lnTo>
                <a:cubicBezTo>
                  <a:pt x="102065" y="162564"/>
                  <a:pt x="99699" y="163542"/>
                  <a:pt x="97231" y="163542"/>
                </a:cubicBezTo>
                <a:cubicBezTo>
                  <a:pt x="94763" y="163542"/>
                  <a:pt x="92388" y="162564"/>
                  <a:pt x="90647" y="160813"/>
                </a:cubicBezTo>
                <a:lnTo>
                  <a:pt x="58488" y="128654"/>
                </a:lnTo>
                <a:cubicBezTo>
                  <a:pt x="54846" y="125013"/>
                  <a:pt x="54846" y="119127"/>
                  <a:pt x="58488" y="115485"/>
                </a:cubicBezTo>
                <a:cubicBezTo>
                  <a:pt x="62129" y="111844"/>
                  <a:pt x="68015" y="111844"/>
                  <a:pt x="71657" y="115485"/>
                </a:cubicBezTo>
                <a:lnTo>
                  <a:pt x="97231" y="141060"/>
                </a:lnTo>
                <a:lnTo>
                  <a:pt x="161055" y="77235"/>
                </a:lnTo>
                <a:cubicBezTo>
                  <a:pt x="164697" y="73594"/>
                  <a:pt x="170583" y="73594"/>
                  <a:pt x="174225" y="77235"/>
                </a:cubicBezTo>
                <a:cubicBezTo>
                  <a:pt x="177866" y="80877"/>
                  <a:pt x="177866" y="86763"/>
                  <a:pt x="174225" y="90405"/>
                </a:cubicBezTo>
                <a:close/>
              </a:path>
            </a:pathLst>
          </a:custGeom>
          <a:solidFill>
            <a:srgbClr val="92D050"/>
          </a:solidFill>
          <a:ln w="9208" cap="flat">
            <a:noFill/>
            <a:prstDash val="solid"/>
            <a:miter/>
          </a:ln>
        </p:spPr>
        <p:txBody>
          <a:bodyPr rtlCol="0" anchor="ctr"/>
          <a:lstStyle/>
          <a:p>
            <a:endParaRPr lang="zh-CN" altLang="en-US"/>
          </a:p>
        </p:txBody>
      </p:sp>
      <p:sp>
        <p:nvSpPr>
          <p:cNvPr id="3" name="任意形状 2">
            <a:extLst>
              <a:ext uri="{FF2B5EF4-FFF2-40B4-BE49-F238E27FC236}">
                <a16:creationId xmlns:a16="http://schemas.microsoft.com/office/drawing/2014/main" id="{A60245FC-004F-2748-8F29-F33B34779A90}"/>
              </a:ext>
            </a:extLst>
          </p:cNvPr>
          <p:cNvSpPr>
            <a:spLocks noChangeAspect="1"/>
          </p:cNvSpPr>
          <p:nvPr userDrawn="1"/>
        </p:nvSpPr>
        <p:spPr>
          <a:xfrm>
            <a:off x="9391357" y="5727065"/>
            <a:ext cx="432000" cy="432000"/>
          </a:xfrm>
          <a:custGeom>
            <a:avLst/>
            <a:gdLst>
              <a:gd name="connsiteX0" fmla="*/ 823314 w 1232839"/>
              <a:gd name="connsiteY0" fmla="*/ 317106 h 1232839"/>
              <a:gd name="connsiteX1" fmla="*/ 786179 w 1232839"/>
              <a:gd name="connsiteY1" fmla="*/ 335941 h 1232839"/>
              <a:gd name="connsiteX2" fmla="*/ 616419 w 1232839"/>
              <a:gd name="connsiteY2" fmla="*/ 532933 h 1232839"/>
              <a:gd name="connsiteX3" fmla="*/ 446958 w 1232839"/>
              <a:gd name="connsiteY3" fmla="*/ 336139 h 1232839"/>
              <a:gd name="connsiteX4" fmla="*/ 369931 w 1232839"/>
              <a:gd name="connsiteY4" fmla="*/ 330373 h 1232839"/>
              <a:gd name="connsiteX5" fmla="*/ 364166 w 1232839"/>
              <a:gd name="connsiteY5" fmla="*/ 407402 h 1232839"/>
              <a:gd name="connsiteX6" fmla="*/ 544362 w 1232839"/>
              <a:gd name="connsiteY6" fmla="*/ 616419 h 1232839"/>
              <a:gd name="connsiteX7" fmla="*/ 364166 w 1232839"/>
              <a:gd name="connsiteY7" fmla="*/ 825637 h 1232839"/>
              <a:gd name="connsiteX8" fmla="*/ 369931 w 1232839"/>
              <a:gd name="connsiteY8" fmla="*/ 902664 h 1232839"/>
              <a:gd name="connsiteX9" fmla="*/ 405512 w 1232839"/>
              <a:gd name="connsiteY9" fmla="*/ 915782 h 1232839"/>
              <a:gd name="connsiteX10" fmla="*/ 446660 w 1232839"/>
              <a:gd name="connsiteY10" fmla="*/ 896898 h 1232839"/>
              <a:gd name="connsiteX11" fmla="*/ 616221 w 1232839"/>
              <a:gd name="connsiteY11" fmla="*/ 700107 h 1232839"/>
              <a:gd name="connsiteX12" fmla="*/ 785680 w 1232839"/>
              <a:gd name="connsiteY12" fmla="*/ 896898 h 1232839"/>
              <a:gd name="connsiteX13" fmla="*/ 826927 w 1232839"/>
              <a:gd name="connsiteY13" fmla="*/ 915782 h 1232839"/>
              <a:gd name="connsiteX14" fmla="*/ 862411 w 1232839"/>
              <a:gd name="connsiteY14" fmla="*/ 902664 h 1232839"/>
              <a:gd name="connsiteX15" fmla="*/ 868175 w 1232839"/>
              <a:gd name="connsiteY15" fmla="*/ 825637 h 1232839"/>
              <a:gd name="connsiteX16" fmla="*/ 688477 w 1232839"/>
              <a:gd name="connsiteY16" fmla="*/ 616419 h 1232839"/>
              <a:gd name="connsiteX17" fmla="*/ 868673 w 1232839"/>
              <a:gd name="connsiteY17" fmla="*/ 407201 h 1232839"/>
              <a:gd name="connsiteX18" fmla="*/ 862908 w 1232839"/>
              <a:gd name="connsiteY18" fmla="*/ 330175 h 1232839"/>
              <a:gd name="connsiteX19" fmla="*/ 823314 w 1232839"/>
              <a:gd name="connsiteY19" fmla="*/ 317106 h 1232839"/>
              <a:gd name="connsiteX20" fmla="*/ 616419 w 1232839"/>
              <a:gd name="connsiteY20" fmla="*/ 0 h 1232839"/>
              <a:gd name="connsiteX21" fmla="*/ 1232839 w 1232839"/>
              <a:gd name="connsiteY21" fmla="*/ 616419 h 1232839"/>
              <a:gd name="connsiteX22" fmla="*/ 616419 w 1232839"/>
              <a:gd name="connsiteY22" fmla="*/ 1232839 h 1232839"/>
              <a:gd name="connsiteX23" fmla="*/ 0 w 1232839"/>
              <a:gd name="connsiteY23" fmla="*/ 616419 h 1232839"/>
              <a:gd name="connsiteX24" fmla="*/ 616419 w 1232839"/>
              <a:gd name="connsiteY24" fmla="*/ 0 h 123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2839" h="1232839">
                <a:moveTo>
                  <a:pt x="823314" y="317106"/>
                </a:moveTo>
                <a:cubicBezTo>
                  <a:pt x="809436" y="318149"/>
                  <a:pt x="795969" y="324510"/>
                  <a:pt x="786179" y="335941"/>
                </a:cubicBezTo>
                <a:lnTo>
                  <a:pt x="616419" y="532933"/>
                </a:lnTo>
                <a:lnTo>
                  <a:pt x="446958" y="336139"/>
                </a:lnTo>
                <a:cubicBezTo>
                  <a:pt x="427379" y="313278"/>
                  <a:pt x="392790" y="310794"/>
                  <a:pt x="369931" y="330373"/>
                </a:cubicBezTo>
                <a:cubicBezTo>
                  <a:pt x="347072" y="350052"/>
                  <a:pt x="344587" y="384541"/>
                  <a:pt x="364166" y="407402"/>
                </a:cubicBezTo>
                <a:lnTo>
                  <a:pt x="544362" y="616419"/>
                </a:lnTo>
                <a:lnTo>
                  <a:pt x="364166" y="825637"/>
                </a:lnTo>
                <a:cubicBezTo>
                  <a:pt x="344587" y="848496"/>
                  <a:pt x="347072" y="882787"/>
                  <a:pt x="369931" y="902664"/>
                </a:cubicBezTo>
                <a:cubicBezTo>
                  <a:pt x="380068" y="911610"/>
                  <a:pt x="392790" y="915782"/>
                  <a:pt x="405512" y="915782"/>
                </a:cubicBezTo>
                <a:cubicBezTo>
                  <a:pt x="420819" y="915782"/>
                  <a:pt x="436027" y="909422"/>
                  <a:pt x="446660" y="896898"/>
                </a:cubicBezTo>
                <a:lnTo>
                  <a:pt x="616221" y="700107"/>
                </a:lnTo>
                <a:lnTo>
                  <a:pt x="785680" y="896898"/>
                </a:lnTo>
                <a:cubicBezTo>
                  <a:pt x="796316" y="909422"/>
                  <a:pt x="811722" y="915782"/>
                  <a:pt x="826927" y="915782"/>
                </a:cubicBezTo>
                <a:cubicBezTo>
                  <a:pt x="839550" y="915782"/>
                  <a:pt x="852173" y="911610"/>
                  <a:pt x="862411" y="902664"/>
                </a:cubicBezTo>
                <a:cubicBezTo>
                  <a:pt x="885270" y="882985"/>
                  <a:pt x="887756" y="848496"/>
                  <a:pt x="868175" y="825637"/>
                </a:cubicBezTo>
                <a:lnTo>
                  <a:pt x="688477" y="616419"/>
                </a:lnTo>
                <a:lnTo>
                  <a:pt x="868673" y="407201"/>
                </a:lnTo>
                <a:cubicBezTo>
                  <a:pt x="888252" y="384343"/>
                  <a:pt x="885766" y="350052"/>
                  <a:pt x="862908" y="330175"/>
                </a:cubicBezTo>
                <a:cubicBezTo>
                  <a:pt x="851479" y="320336"/>
                  <a:pt x="837191" y="316062"/>
                  <a:pt x="823314" y="317106"/>
                </a:cubicBezTo>
                <a:close/>
                <a:moveTo>
                  <a:pt x="616419" y="0"/>
                </a:moveTo>
                <a:cubicBezTo>
                  <a:pt x="956831" y="0"/>
                  <a:pt x="1232839" y="276007"/>
                  <a:pt x="1232839" y="616419"/>
                </a:cubicBezTo>
                <a:cubicBezTo>
                  <a:pt x="1232839" y="956831"/>
                  <a:pt x="956831" y="1232839"/>
                  <a:pt x="616419" y="1232839"/>
                </a:cubicBezTo>
                <a:cubicBezTo>
                  <a:pt x="276007" y="1232839"/>
                  <a:pt x="0" y="956831"/>
                  <a:pt x="0" y="616419"/>
                </a:cubicBezTo>
                <a:cubicBezTo>
                  <a:pt x="0" y="276007"/>
                  <a:pt x="276007" y="0"/>
                  <a:pt x="616419" y="0"/>
                </a:cubicBezTo>
                <a:close/>
              </a:path>
            </a:pathLst>
          </a:custGeom>
          <a:solidFill>
            <a:schemeClr val="tx1">
              <a:lumMod val="75000"/>
              <a:lumOff val="25000"/>
            </a:schemeClr>
          </a:solidFill>
          <a:ln w="25337" cap="flat">
            <a:noFill/>
            <a:prstDash val="solid"/>
            <a:miter/>
          </a:ln>
        </p:spPr>
        <p:txBody>
          <a:bodyPr rtlCol="0" anchor="ctr"/>
          <a:lstStyle/>
          <a:p>
            <a:endParaRPr lang="zh-CN" altLang="en-US"/>
          </a:p>
        </p:txBody>
      </p:sp>
      <p:sp>
        <p:nvSpPr>
          <p:cNvPr id="8" name="文本占位符 2">
            <a:extLst>
              <a:ext uri="{FF2B5EF4-FFF2-40B4-BE49-F238E27FC236}">
                <a16:creationId xmlns:a16="http://schemas.microsoft.com/office/drawing/2014/main" id="{4B6D9CB0-36F2-3147-B9B6-153712BCD6CB}"/>
              </a:ext>
            </a:extLst>
          </p:cNvPr>
          <p:cNvSpPr>
            <a:spLocks noGrp="1"/>
          </p:cNvSpPr>
          <p:nvPr>
            <p:ph type="body" sz="quarter" idx="15" hasCustomPrompt="1"/>
          </p:nvPr>
        </p:nvSpPr>
        <p:spPr>
          <a:xfrm>
            <a:off x="4153012" y="5157216"/>
            <a:ext cx="3240000" cy="360000"/>
          </a:xfrm>
          <a:prstGeom prst="rect">
            <a:avLst/>
          </a:prstGeom>
        </p:spPr>
        <p:txBody>
          <a:bodyPr anchor="b" anchorCtr="0"/>
          <a:lstStyle>
            <a:lvl1pPr marL="0" indent="0" algn="ctr">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2" name="文本占位符 2">
            <a:extLst>
              <a:ext uri="{FF2B5EF4-FFF2-40B4-BE49-F238E27FC236}">
                <a16:creationId xmlns:a16="http://schemas.microsoft.com/office/drawing/2014/main" id="{F4771171-D77F-564C-B226-599FA6D76B63}"/>
              </a:ext>
            </a:extLst>
          </p:cNvPr>
          <p:cNvSpPr>
            <a:spLocks noGrp="1"/>
          </p:cNvSpPr>
          <p:nvPr>
            <p:ph type="body" sz="quarter" idx="16" hasCustomPrompt="1"/>
          </p:nvPr>
        </p:nvSpPr>
        <p:spPr>
          <a:xfrm>
            <a:off x="7987357" y="5157216"/>
            <a:ext cx="3240000" cy="360000"/>
          </a:xfrm>
          <a:prstGeom prst="rect">
            <a:avLst/>
          </a:prstGeom>
        </p:spPr>
        <p:txBody>
          <a:bodyPr anchor="b" anchorCtr="0"/>
          <a:lstStyle>
            <a:lvl1pPr marL="0" indent="0" algn="ctr">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3" name="文本占位符 2">
            <a:extLst>
              <a:ext uri="{FF2B5EF4-FFF2-40B4-BE49-F238E27FC236}">
                <a16:creationId xmlns:a16="http://schemas.microsoft.com/office/drawing/2014/main" id="{916B29F5-8018-7240-BE2D-8925C583D88C}"/>
              </a:ext>
            </a:extLst>
          </p:cNvPr>
          <p:cNvSpPr>
            <a:spLocks noGrp="1"/>
          </p:cNvSpPr>
          <p:nvPr>
            <p:ph type="body" sz="quarter" idx="17"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231462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3" name="图片 2" descr="城市街道与高楼大厦的路上&#10;&#10;描述已自动生成">
            <a:extLst>
              <a:ext uri="{FF2B5EF4-FFF2-40B4-BE49-F238E27FC236}">
                <a16:creationId xmlns:a16="http://schemas.microsoft.com/office/drawing/2014/main" id="{142ECF98-4572-4033-AF06-1F6F986E9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32"/>
          <a:stretch/>
        </p:blipFill>
        <p:spPr>
          <a:xfrm>
            <a:off x="0" y="0"/>
            <a:ext cx="12192000" cy="6858000"/>
          </a:xfrm>
          <a:prstGeom prst="rect">
            <a:avLst/>
          </a:prstGeom>
        </p:spPr>
      </p:pic>
      <p:sp>
        <p:nvSpPr>
          <p:cNvPr id="4" name="矩形 3">
            <a:extLst>
              <a:ext uri="{FF2B5EF4-FFF2-40B4-BE49-F238E27FC236}">
                <a16:creationId xmlns:a16="http://schemas.microsoft.com/office/drawing/2014/main" id="{10118B3B-3CF5-452B-A17E-2BB527BD79AB}"/>
              </a:ext>
            </a:extLst>
          </p:cNvPr>
          <p:cNvSpPr/>
          <p:nvPr userDrawn="1"/>
        </p:nvSpPr>
        <p:spPr>
          <a:xfrm>
            <a:off x="0" y="0"/>
            <a:ext cx="12192000" cy="6858000"/>
          </a:xfrm>
          <a:prstGeom prst="rect">
            <a:avLst/>
          </a:prstGeom>
          <a:gradFill flip="none" rotWithShape="1">
            <a:gsLst>
              <a:gs pos="3000">
                <a:schemeClr val="accent1">
                  <a:alpha val="85000"/>
                </a:schemeClr>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DAA458F4-8A64-4D3D-8F0D-F13374D7D473}"/>
              </a:ext>
            </a:extLst>
          </p:cNvPr>
          <p:cNvSpPr/>
          <p:nvPr userDrawn="1"/>
        </p:nvSpPr>
        <p:spPr>
          <a:xfrm>
            <a:off x="0" y="0"/>
            <a:ext cx="6411586" cy="4163518"/>
          </a:xfrm>
          <a:custGeom>
            <a:avLst/>
            <a:gdLst>
              <a:gd name="connsiteX0" fmla="*/ 0 w 6411586"/>
              <a:gd name="connsiteY0" fmla="*/ 0 h 4163518"/>
              <a:gd name="connsiteX1" fmla="*/ 6411586 w 6411586"/>
              <a:gd name="connsiteY1" fmla="*/ 0 h 4163518"/>
              <a:gd name="connsiteX2" fmla="*/ 6396435 w 6411586"/>
              <a:gd name="connsiteY2" fmla="*/ 300039 h 4163518"/>
              <a:gd name="connsiteX3" fmla="*/ 2115167 w 6411586"/>
              <a:gd name="connsiteY3" fmla="*/ 4163518 h 4163518"/>
              <a:gd name="connsiteX4" fmla="*/ 6966 w 6411586"/>
              <a:gd name="connsiteY4" fmla="*/ 3612638 h 4163518"/>
              <a:gd name="connsiteX5" fmla="*/ 0 w 6411586"/>
              <a:gd name="connsiteY5" fmla="*/ 3608506 h 416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1586" h="4163518">
                <a:moveTo>
                  <a:pt x="0" y="0"/>
                </a:moveTo>
                <a:lnTo>
                  <a:pt x="6411586" y="0"/>
                </a:lnTo>
                <a:lnTo>
                  <a:pt x="6396435" y="300039"/>
                </a:lnTo>
                <a:cubicBezTo>
                  <a:pt x="6176053" y="2470098"/>
                  <a:pt x="4343370" y="4163518"/>
                  <a:pt x="2115167" y="4163518"/>
                </a:cubicBezTo>
                <a:cubicBezTo>
                  <a:pt x="1349222" y="4163518"/>
                  <a:pt x="630014" y="3963417"/>
                  <a:pt x="6966" y="3612638"/>
                </a:cubicBezTo>
                <a:lnTo>
                  <a:pt x="0" y="3608506"/>
                </a:lnTo>
                <a:close/>
              </a:path>
            </a:pathLst>
          </a:custGeom>
          <a:gradFill flip="none" rotWithShape="1">
            <a:gsLst>
              <a:gs pos="100000">
                <a:schemeClr val="bg1">
                  <a:lumMod val="95000"/>
                  <a:alpha val="84000"/>
                </a:schemeClr>
              </a:gs>
              <a:gs pos="0">
                <a:schemeClr val="accent1">
                  <a:lumMod val="20000"/>
                  <a:lumOff val="80000"/>
                </a:schemeClr>
              </a:gs>
            </a:gsLst>
            <a:path path="circle">
              <a:fillToRect l="100000" t="100000"/>
            </a:path>
            <a:tileRect r="-100000" b="-100000"/>
          </a:gradFill>
          <a:ln>
            <a:noFill/>
          </a:ln>
          <a:effectLst>
            <a:glow rad="1257300">
              <a:srgbClr val="C3F5EA">
                <a:alpha val="17000"/>
              </a:srgb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E71E94EE-4EE5-4A39-9CA9-4683D0BA8295}"/>
              </a:ext>
            </a:extLst>
          </p:cNvPr>
          <p:cNvSpPr/>
          <p:nvPr userDrawn="1"/>
        </p:nvSpPr>
        <p:spPr>
          <a:xfrm>
            <a:off x="1163638" y="3084347"/>
            <a:ext cx="1643062" cy="95788"/>
          </a:xfrm>
          <a:prstGeom prst="rect">
            <a:avLst/>
          </a:prstGeom>
          <a:solidFill>
            <a:srgbClr val="136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C3F5EA"/>
              </a:solidFill>
              <a:effectLst/>
              <a:uLnTx/>
              <a:uFillTx/>
              <a:latin typeface="等线" panose="020F0502020204030204"/>
              <a:ea typeface="等线" panose="02010600030101010101" pitchFamily="2" charset="-122"/>
              <a:cs typeface="+mn-cs"/>
            </a:endParaRPr>
          </a:p>
        </p:txBody>
      </p:sp>
      <p:sp>
        <p:nvSpPr>
          <p:cNvPr id="7" name="椭圆 6">
            <a:extLst>
              <a:ext uri="{FF2B5EF4-FFF2-40B4-BE49-F238E27FC236}">
                <a16:creationId xmlns:a16="http://schemas.microsoft.com/office/drawing/2014/main" id="{4548A0CD-FFF0-4EC3-98C8-5DEA887A4D51}"/>
              </a:ext>
            </a:extLst>
          </p:cNvPr>
          <p:cNvSpPr/>
          <p:nvPr userDrawn="1"/>
        </p:nvSpPr>
        <p:spPr>
          <a:xfrm>
            <a:off x="8151779" y="3061619"/>
            <a:ext cx="5456622" cy="5456622"/>
          </a:xfrm>
          <a:prstGeom prst="ellipse">
            <a:avLst/>
          </a:prstGeom>
          <a:noFill/>
          <a:ln w="635000">
            <a:gradFill>
              <a:gsLst>
                <a:gs pos="0">
                  <a:schemeClr val="bg1">
                    <a:lumMod val="95000"/>
                  </a:schemeClr>
                </a:gs>
                <a:gs pos="100000">
                  <a:schemeClr val="accent1">
                    <a:lumMod val="20000"/>
                    <a:lumOff val="8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形状 7">
            <a:extLst>
              <a:ext uri="{FF2B5EF4-FFF2-40B4-BE49-F238E27FC236}">
                <a16:creationId xmlns:a16="http://schemas.microsoft.com/office/drawing/2014/main" id="{97186D15-455E-408B-8D43-5831C61CA9D0}"/>
              </a:ext>
            </a:extLst>
          </p:cNvPr>
          <p:cNvSpPr/>
          <p:nvPr userDrawn="1"/>
        </p:nvSpPr>
        <p:spPr>
          <a:xfrm>
            <a:off x="0" y="0"/>
            <a:ext cx="6979159" cy="4786010"/>
          </a:xfrm>
          <a:custGeom>
            <a:avLst/>
            <a:gdLst>
              <a:gd name="connsiteX0" fmla="*/ 0 w 6979159"/>
              <a:gd name="connsiteY0" fmla="*/ 0 h 4786010"/>
              <a:gd name="connsiteX1" fmla="*/ 6979159 w 6979159"/>
              <a:gd name="connsiteY1" fmla="*/ 0 h 4786010"/>
              <a:gd name="connsiteX2" fmla="*/ 6976366 w 6979159"/>
              <a:gd name="connsiteY2" fmla="*/ 110446 h 4786010"/>
              <a:gd name="connsiteX3" fmla="*/ 2053559 w 6979159"/>
              <a:gd name="connsiteY3" fmla="*/ 4786010 h 4786010"/>
              <a:gd name="connsiteX4" fmla="*/ 190341 w 6979159"/>
              <a:gd name="connsiteY4" fmla="*/ 4421704 h 4786010"/>
              <a:gd name="connsiteX5" fmla="*/ 0 w 6979159"/>
              <a:gd name="connsiteY5" fmla="*/ 4338614 h 47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9159" h="4786010">
                <a:moveTo>
                  <a:pt x="0" y="0"/>
                </a:moveTo>
                <a:lnTo>
                  <a:pt x="6979159" y="0"/>
                </a:lnTo>
                <a:lnTo>
                  <a:pt x="6976366" y="110446"/>
                </a:lnTo>
                <a:cubicBezTo>
                  <a:pt x="6844347" y="2714898"/>
                  <a:pt x="4690820" y="4786010"/>
                  <a:pt x="2053559" y="4786010"/>
                </a:cubicBezTo>
                <a:cubicBezTo>
                  <a:pt x="1394244" y="4786010"/>
                  <a:pt x="765162" y="4656566"/>
                  <a:pt x="190341" y="4421704"/>
                </a:cubicBezTo>
                <a:lnTo>
                  <a:pt x="0" y="4338614"/>
                </a:lnTo>
                <a:close/>
              </a:path>
            </a:pathLst>
          </a:custGeom>
          <a:noFill/>
          <a:ln>
            <a:solidFill>
              <a:srgbClr val="136F5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08F3ED77-5F0D-4196-88B0-2749D194F770}"/>
              </a:ext>
            </a:extLst>
          </p:cNvPr>
          <p:cNvSpPr/>
          <p:nvPr userDrawn="1"/>
        </p:nvSpPr>
        <p:spPr>
          <a:xfrm>
            <a:off x="1055688" y="5738835"/>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3103B1D3-3990-4DAF-9A94-4A8BE79D3A4E}"/>
              </a:ext>
            </a:extLst>
          </p:cNvPr>
          <p:cNvSpPr/>
          <p:nvPr userDrawn="1"/>
        </p:nvSpPr>
        <p:spPr>
          <a:xfrm>
            <a:off x="1055688" y="5376885"/>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CA839EFB-6A88-4BB8-AC28-0AA17C92D97B}"/>
              </a:ext>
            </a:extLst>
          </p:cNvPr>
          <p:cNvSpPr txBox="1"/>
          <p:nvPr userDrawn="1"/>
        </p:nvSpPr>
        <p:spPr>
          <a:xfrm rot="16200000">
            <a:off x="8347502" y="3013500"/>
            <a:ext cx="6858001" cy="830997"/>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lumMod val="95000"/>
                    <a:alpha val="15000"/>
                  </a:schemeClr>
                </a:solidFill>
                <a:effectLst/>
                <a:uLnTx/>
                <a:uFillTx/>
                <a:latin typeface="思源黑体 CN Bold" panose="020B0800000000000000" pitchFamily="34" charset="-122"/>
                <a:ea typeface="思源黑体 CN Bold" panose="020B0800000000000000" pitchFamily="34" charset="-122"/>
                <a:cs typeface="OPPOSans H" panose="00020600040101010101" pitchFamily="18" charset="-122"/>
              </a:rPr>
              <a:t>WORK REPORT</a:t>
            </a:r>
            <a:endParaRPr kumimoji="0" lang="zh-CN" altLang="en-US" sz="4800" b="0" i="0" u="none" strike="noStrike" kern="1200" cap="none" spc="0" normalizeH="0" baseline="0" noProof="0" dirty="0">
              <a:ln>
                <a:noFill/>
              </a:ln>
              <a:solidFill>
                <a:schemeClr val="bg1">
                  <a:lumMod val="95000"/>
                  <a:alpha val="15000"/>
                </a:schemeClr>
              </a:solidFill>
              <a:effectLst/>
              <a:uLnTx/>
              <a:uFillTx/>
              <a:latin typeface="思源黑体 CN Bold" panose="020B0800000000000000" pitchFamily="34" charset="-122"/>
              <a:ea typeface="思源黑体 CN Bold" panose="020B0800000000000000" pitchFamily="34" charset="-122"/>
              <a:cs typeface="OPPOSans H" panose="00020600040101010101" pitchFamily="18" charset="-122"/>
            </a:endParaRPr>
          </a:p>
        </p:txBody>
      </p:sp>
      <p:sp>
        <p:nvSpPr>
          <p:cNvPr id="13" name="矩形 12">
            <a:extLst>
              <a:ext uri="{FF2B5EF4-FFF2-40B4-BE49-F238E27FC236}">
                <a16:creationId xmlns:a16="http://schemas.microsoft.com/office/drawing/2014/main" id="{73E78BAE-21BA-45FB-B191-CB03F242B177}"/>
              </a:ext>
            </a:extLst>
          </p:cNvPr>
          <p:cNvSpPr/>
          <p:nvPr userDrawn="1"/>
        </p:nvSpPr>
        <p:spPr>
          <a:xfrm>
            <a:off x="1163638" y="3084347"/>
            <a:ext cx="1643062" cy="95788"/>
          </a:xfrm>
          <a:prstGeom prst="rect">
            <a:avLst/>
          </a:prstGeom>
          <a:solidFill>
            <a:srgbClr val="136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C3F5EA"/>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634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7" name="图片 6" descr="围栏的塔&#10;&#10;低可信度描述已自动生成">
            <a:extLst>
              <a:ext uri="{FF2B5EF4-FFF2-40B4-BE49-F238E27FC236}">
                <a16:creationId xmlns:a16="http://schemas.microsoft.com/office/drawing/2014/main" id="{7111943E-AC62-4FB8-8E91-7A373B298B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277" t="51300" b="8346"/>
          <a:stretch/>
        </p:blipFill>
        <p:spPr>
          <a:xfrm>
            <a:off x="0" y="0"/>
            <a:ext cx="12192000" cy="3426602"/>
          </a:xfrm>
          <a:custGeom>
            <a:avLst/>
            <a:gdLst>
              <a:gd name="connsiteX0" fmla="*/ 0 w 12192000"/>
              <a:gd name="connsiteY0" fmla="*/ 0 h 3850114"/>
              <a:gd name="connsiteX1" fmla="*/ 11694918 w 12192000"/>
              <a:gd name="connsiteY1" fmla="*/ 0 h 3850114"/>
              <a:gd name="connsiteX2" fmla="*/ 12171636 w 12192000"/>
              <a:gd name="connsiteY2" fmla="*/ 232149 h 3850114"/>
              <a:gd name="connsiteX3" fmla="*/ 12192000 w 12192000"/>
              <a:gd name="connsiteY3" fmla="*/ 266510 h 3850114"/>
              <a:gd name="connsiteX4" fmla="*/ 12192000 w 12192000"/>
              <a:gd name="connsiteY4" fmla="*/ 3118333 h 3850114"/>
              <a:gd name="connsiteX5" fmla="*/ 12171636 w 12192000"/>
              <a:gd name="connsiteY5" fmla="*/ 3152695 h 3850114"/>
              <a:gd name="connsiteX6" fmla="*/ 11694918 w 12192000"/>
              <a:gd name="connsiteY6" fmla="*/ 3384844 h 3850114"/>
              <a:gd name="connsiteX7" fmla="*/ 2046321 w 12192000"/>
              <a:gd name="connsiteY7" fmla="*/ 3384844 h 3850114"/>
              <a:gd name="connsiteX8" fmla="*/ 1493871 w 12192000"/>
              <a:gd name="connsiteY8" fmla="*/ 3850114 h 3850114"/>
              <a:gd name="connsiteX9" fmla="*/ 941421 w 12192000"/>
              <a:gd name="connsiteY9" fmla="*/ 3384844 h 3850114"/>
              <a:gd name="connsiteX10" fmla="*/ 0 w 12192000"/>
              <a:gd name="connsiteY10" fmla="*/ 3384844 h 38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850114">
                <a:moveTo>
                  <a:pt x="0" y="0"/>
                </a:moveTo>
                <a:lnTo>
                  <a:pt x="11694918" y="0"/>
                </a:lnTo>
                <a:cubicBezTo>
                  <a:pt x="11893362" y="0"/>
                  <a:pt x="12068322" y="92087"/>
                  <a:pt x="12171636" y="232149"/>
                </a:cubicBezTo>
                <a:lnTo>
                  <a:pt x="12192000" y="266510"/>
                </a:lnTo>
                <a:lnTo>
                  <a:pt x="12192000" y="3118333"/>
                </a:lnTo>
                <a:lnTo>
                  <a:pt x="12171636" y="3152695"/>
                </a:lnTo>
                <a:cubicBezTo>
                  <a:pt x="12068322" y="3292757"/>
                  <a:pt x="11893362" y="3384844"/>
                  <a:pt x="11694918" y="3384844"/>
                </a:cubicBezTo>
                <a:lnTo>
                  <a:pt x="2046321" y="3384844"/>
                </a:lnTo>
                <a:lnTo>
                  <a:pt x="1493871" y="3850114"/>
                </a:lnTo>
                <a:lnTo>
                  <a:pt x="941421" y="3384844"/>
                </a:lnTo>
                <a:lnTo>
                  <a:pt x="0" y="3384844"/>
                </a:lnTo>
                <a:close/>
              </a:path>
            </a:pathLst>
          </a:custGeom>
        </p:spPr>
      </p:pic>
      <p:sp>
        <p:nvSpPr>
          <p:cNvPr id="8" name="任意多边形: 形状 7">
            <a:extLst>
              <a:ext uri="{FF2B5EF4-FFF2-40B4-BE49-F238E27FC236}">
                <a16:creationId xmlns:a16="http://schemas.microsoft.com/office/drawing/2014/main" id="{3B705995-E60F-4375-9B86-5DB14386DFCA}"/>
              </a:ext>
            </a:extLst>
          </p:cNvPr>
          <p:cNvSpPr/>
          <p:nvPr userDrawn="1"/>
        </p:nvSpPr>
        <p:spPr>
          <a:xfrm rot="10800000">
            <a:off x="-617" y="0"/>
            <a:ext cx="12250365" cy="3504650"/>
          </a:xfrm>
          <a:custGeom>
            <a:avLst/>
            <a:gdLst>
              <a:gd name="connsiteX0" fmla="*/ 12250365 w 12250365"/>
              <a:gd name="connsiteY0" fmla="*/ 3871913 h 3871913"/>
              <a:gd name="connsiteX1" fmla="*/ 55675 w 12250365"/>
              <a:gd name="connsiteY1" fmla="*/ 3871913 h 3871913"/>
              <a:gd name="connsiteX2" fmla="*/ 45179 w 12250365"/>
              <a:gd name="connsiteY2" fmla="*/ 3852575 h 3871913"/>
              <a:gd name="connsiteX3" fmla="*/ 0 w 12250365"/>
              <a:gd name="connsiteY3" fmla="*/ 3628797 h 3871913"/>
              <a:gd name="connsiteX4" fmla="*/ 0 w 12250365"/>
              <a:gd name="connsiteY4" fmla="*/ 1082903 h 3871913"/>
              <a:gd name="connsiteX5" fmla="*/ 574903 w 12250365"/>
              <a:gd name="connsiteY5" fmla="*/ 508000 h 3871913"/>
              <a:gd name="connsiteX6" fmla="*/ 10223500 w 12250365"/>
              <a:gd name="connsiteY6" fmla="*/ 508000 h 3871913"/>
              <a:gd name="connsiteX7" fmla="*/ 10775950 w 12250365"/>
              <a:gd name="connsiteY7" fmla="*/ 0 h 3871913"/>
              <a:gd name="connsiteX8" fmla="*/ 11328400 w 12250365"/>
              <a:gd name="connsiteY8" fmla="*/ 508000 h 3871913"/>
              <a:gd name="connsiteX9" fmla="*/ 12250365 w 12250365"/>
              <a:gd name="connsiteY9" fmla="*/ 508000 h 38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50365" h="3871913">
                <a:moveTo>
                  <a:pt x="12250365" y="3871913"/>
                </a:moveTo>
                <a:lnTo>
                  <a:pt x="55675" y="3871913"/>
                </a:lnTo>
                <a:lnTo>
                  <a:pt x="45179" y="3852575"/>
                </a:lnTo>
                <a:cubicBezTo>
                  <a:pt x="16087" y="3783795"/>
                  <a:pt x="0" y="3708174"/>
                  <a:pt x="0" y="3628797"/>
                </a:cubicBezTo>
                <a:lnTo>
                  <a:pt x="0" y="1082903"/>
                </a:lnTo>
                <a:cubicBezTo>
                  <a:pt x="0" y="765393"/>
                  <a:pt x="257393" y="508000"/>
                  <a:pt x="574903" y="508000"/>
                </a:cubicBezTo>
                <a:lnTo>
                  <a:pt x="10223500" y="508000"/>
                </a:lnTo>
                <a:lnTo>
                  <a:pt x="10775950" y="0"/>
                </a:lnTo>
                <a:lnTo>
                  <a:pt x="11328400" y="508000"/>
                </a:lnTo>
                <a:lnTo>
                  <a:pt x="12250365" y="508000"/>
                </a:lnTo>
                <a:close/>
              </a:path>
            </a:pathLst>
          </a:custGeom>
          <a:gradFill flip="none" rotWithShape="1">
            <a:gsLst>
              <a:gs pos="100000">
                <a:schemeClr val="accent2"/>
              </a:gs>
              <a:gs pos="3000">
                <a:schemeClr val="accent1">
                  <a:alpha val="9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6055F0ED-BCA0-49EF-A95F-2CECBDFC02C0}"/>
              </a:ext>
            </a:extLst>
          </p:cNvPr>
          <p:cNvSpPr/>
          <p:nvPr userDrawn="1"/>
        </p:nvSpPr>
        <p:spPr>
          <a:xfrm>
            <a:off x="1068388" y="1363225"/>
            <a:ext cx="2259012" cy="426181"/>
          </a:xfrm>
          <a:prstGeom prst="rect">
            <a:avLst/>
          </a:prstGeom>
          <a:solidFill>
            <a:srgbClr val="D1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3F5EA"/>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FBB03DB8-904E-4470-9EAB-2B32CBE8E2CF}"/>
              </a:ext>
            </a:extLst>
          </p:cNvPr>
          <p:cNvSpPr txBox="1"/>
          <p:nvPr userDrawn="1"/>
        </p:nvSpPr>
        <p:spPr>
          <a:xfrm>
            <a:off x="1271588" y="793727"/>
            <a:ext cx="1941512" cy="1015663"/>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prstClr val="white"/>
                </a:solidFill>
                <a:effectLst/>
                <a:uLnTx/>
                <a:uFillTx/>
                <a:latin typeface="OPPOSans B" panose="00020600040101010101" pitchFamily="18" charset="-122"/>
                <a:ea typeface="OPPOSans B" panose="00020600040101010101" pitchFamily="18" charset="-122"/>
                <a:cs typeface="OPPOSans B" panose="00020600040101010101" pitchFamily="18" charset="-122"/>
              </a:rPr>
              <a:t>目录</a:t>
            </a:r>
          </a:p>
        </p:txBody>
      </p:sp>
      <p:sp>
        <p:nvSpPr>
          <p:cNvPr id="11" name="文本框 10">
            <a:extLst>
              <a:ext uri="{FF2B5EF4-FFF2-40B4-BE49-F238E27FC236}">
                <a16:creationId xmlns:a16="http://schemas.microsoft.com/office/drawing/2014/main" id="{768F9CA4-2DE0-4411-94E3-2CA1D637F89E}"/>
              </a:ext>
            </a:extLst>
          </p:cNvPr>
          <p:cNvSpPr txBox="1"/>
          <p:nvPr userDrawn="1"/>
        </p:nvSpPr>
        <p:spPr>
          <a:xfrm>
            <a:off x="1233488" y="742927"/>
            <a:ext cx="1941512" cy="1015663"/>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a:noFill/>
                </a:ln>
                <a:solidFill>
                  <a:srgbClr val="136F5B"/>
                </a:solidFill>
                <a:effectLst/>
                <a:uLnTx/>
                <a:uFillTx/>
                <a:latin typeface="OPPOSans B" panose="00020600040101010101" pitchFamily="18" charset="-122"/>
                <a:ea typeface="OPPOSans B" panose="00020600040101010101" pitchFamily="18" charset="-122"/>
                <a:cs typeface="OPPOSans B" panose="00020600040101010101" pitchFamily="18" charset="-122"/>
              </a:rPr>
              <a:t>目录</a:t>
            </a:r>
          </a:p>
        </p:txBody>
      </p:sp>
      <p:sp>
        <p:nvSpPr>
          <p:cNvPr id="12" name="文本框 11">
            <a:extLst>
              <a:ext uri="{FF2B5EF4-FFF2-40B4-BE49-F238E27FC236}">
                <a16:creationId xmlns:a16="http://schemas.microsoft.com/office/drawing/2014/main" id="{4EA671A2-419A-42E0-86AA-B174AAE94FBB}"/>
              </a:ext>
            </a:extLst>
          </p:cNvPr>
          <p:cNvSpPr txBox="1"/>
          <p:nvPr userDrawn="1"/>
        </p:nvSpPr>
        <p:spPr>
          <a:xfrm>
            <a:off x="787400" y="1536113"/>
            <a:ext cx="2870200" cy="52322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lumMod val="85000"/>
                  </a:prst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CONTENT</a:t>
            </a:r>
            <a:endParaRPr kumimoji="0" lang="zh-CN" altLang="en-US" sz="2800" b="0" i="0" u="none" strike="noStrike" kern="1200" cap="none" spc="0" normalizeH="0" baseline="0" noProof="0" dirty="0">
              <a:ln>
                <a:noFill/>
              </a:ln>
              <a:solidFill>
                <a:prstClr val="white">
                  <a:lumMod val="85000"/>
                </a:prst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29" name="任意多边形: 形状 28">
            <a:extLst>
              <a:ext uri="{FF2B5EF4-FFF2-40B4-BE49-F238E27FC236}">
                <a16:creationId xmlns:a16="http://schemas.microsoft.com/office/drawing/2014/main" id="{33B930D5-E633-4D07-BC86-B1A5A76541FB}"/>
              </a:ext>
            </a:extLst>
          </p:cNvPr>
          <p:cNvSpPr/>
          <p:nvPr userDrawn="1"/>
        </p:nvSpPr>
        <p:spPr>
          <a:xfrm rot="10800000">
            <a:off x="-1626125" y="-670906"/>
            <a:ext cx="14106198" cy="4302602"/>
          </a:xfrm>
          <a:custGeom>
            <a:avLst/>
            <a:gdLst>
              <a:gd name="connsiteX0" fmla="*/ 13207039 w 13781942"/>
              <a:gd name="connsiteY0" fmla="*/ 4203700 h 4203700"/>
              <a:gd name="connsiteX1" fmla="*/ 574903 w 13781942"/>
              <a:gd name="connsiteY1" fmla="*/ 4203700 h 4203700"/>
              <a:gd name="connsiteX2" fmla="*/ 0 w 13781942"/>
              <a:gd name="connsiteY2" fmla="*/ 3628797 h 4203700"/>
              <a:gd name="connsiteX3" fmla="*/ 0 w 13781942"/>
              <a:gd name="connsiteY3" fmla="*/ 1082903 h 4203700"/>
              <a:gd name="connsiteX4" fmla="*/ 574903 w 13781942"/>
              <a:gd name="connsiteY4" fmla="*/ 508000 h 4203700"/>
              <a:gd name="connsiteX5" fmla="*/ 10223500 w 13781942"/>
              <a:gd name="connsiteY5" fmla="*/ 508000 h 4203700"/>
              <a:gd name="connsiteX6" fmla="*/ 10775950 w 13781942"/>
              <a:gd name="connsiteY6" fmla="*/ 0 h 4203700"/>
              <a:gd name="connsiteX7" fmla="*/ 11328400 w 13781942"/>
              <a:gd name="connsiteY7" fmla="*/ 508000 h 4203700"/>
              <a:gd name="connsiteX8" fmla="*/ 13207039 w 13781942"/>
              <a:gd name="connsiteY8" fmla="*/ 508000 h 4203700"/>
              <a:gd name="connsiteX9" fmla="*/ 13781942 w 13781942"/>
              <a:gd name="connsiteY9" fmla="*/ 1082903 h 4203700"/>
              <a:gd name="connsiteX10" fmla="*/ 13781942 w 13781942"/>
              <a:gd name="connsiteY10" fmla="*/ 3628797 h 4203700"/>
              <a:gd name="connsiteX11" fmla="*/ 13207039 w 13781942"/>
              <a:gd name="connsiteY11" fmla="*/ 42037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81942" h="4203700">
                <a:moveTo>
                  <a:pt x="13207039" y="4203700"/>
                </a:moveTo>
                <a:lnTo>
                  <a:pt x="574903" y="4203700"/>
                </a:lnTo>
                <a:cubicBezTo>
                  <a:pt x="257393" y="4203700"/>
                  <a:pt x="0" y="3946307"/>
                  <a:pt x="0" y="3628797"/>
                </a:cubicBezTo>
                <a:lnTo>
                  <a:pt x="0" y="1082903"/>
                </a:lnTo>
                <a:cubicBezTo>
                  <a:pt x="0" y="765393"/>
                  <a:pt x="257393" y="508000"/>
                  <a:pt x="574903" y="508000"/>
                </a:cubicBezTo>
                <a:lnTo>
                  <a:pt x="10223500" y="508000"/>
                </a:lnTo>
                <a:lnTo>
                  <a:pt x="10775950" y="0"/>
                </a:lnTo>
                <a:lnTo>
                  <a:pt x="11328400" y="508000"/>
                </a:lnTo>
                <a:lnTo>
                  <a:pt x="13207039" y="508000"/>
                </a:lnTo>
                <a:cubicBezTo>
                  <a:pt x="13524549" y="508000"/>
                  <a:pt x="13781942" y="765393"/>
                  <a:pt x="13781942" y="1082903"/>
                </a:cubicBezTo>
                <a:lnTo>
                  <a:pt x="13781942" y="3628797"/>
                </a:lnTo>
                <a:cubicBezTo>
                  <a:pt x="13781942" y="3946307"/>
                  <a:pt x="13524549" y="4203700"/>
                  <a:pt x="13207039" y="4203700"/>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椭圆 29">
            <a:extLst>
              <a:ext uri="{FF2B5EF4-FFF2-40B4-BE49-F238E27FC236}">
                <a16:creationId xmlns:a16="http://schemas.microsoft.com/office/drawing/2014/main" id="{90EB8E15-AD10-4590-AC67-3BE762B9140F}"/>
              </a:ext>
            </a:extLst>
          </p:cNvPr>
          <p:cNvSpPr/>
          <p:nvPr userDrawn="1"/>
        </p:nvSpPr>
        <p:spPr>
          <a:xfrm>
            <a:off x="10362552" y="4863830"/>
            <a:ext cx="3291894" cy="3291894"/>
          </a:xfrm>
          <a:prstGeom prst="ellipse">
            <a:avLst/>
          </a:prstGeom>
          <a:noFill/>
          <a:ln w="635000">
            <a:gradFill>
              <a:gsLst>
                <a:gs pos="0">
                  <a:schemeClr val="bg1">
                    <a:lumMod val="95000"/>
                  </a:schemeClr>
                </a:gs>
                <a:gs pos="100000">
                  <a:schemeClr val="accent1">
                    <a:lumMod val="20000"/>
                    <a:lumOff val="8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87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1DA2442-4CC8-4499-AF98-EB280BF113B4}"/>
              </a:ext>
            </a:extLst>
          </p:cNvPr>
          <p:cNvSpPr/>
          <p:nvPr userDrawn="1"/>
        </p:nvSpPr>
        <p:spPr>
          <a:xfrm>
            <a:off x="0" y="0"/>
            <a:ext cx="12192000" cy="6858000"/>
          </a:xfrm>
          <a:prstGeom prst="rect">
            <a:avLst/>
          </a:prstGeom>
          <a:gradFill>
            <a:gsLst>
              <a:gs pos="100000">
                <a:schemeClr val="accent1"/>
              </a:gs>
              <a:gs pos="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 name="图片 3" descr="城市街道与高楼大厦的路上&#10;&#10;描述已自动生成">
            <a:extLst>
              <a:ext uri="{FF2B5EF4-FFF2-40B4-BE49-F238E27FC236}">
                <a16:creationId xmlns:a16="http://schemas.microsoft.com/office/drawing/2014/main" id="{F6E5AE5F-6320-432F-8F73-C3B2D717FF0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46" t="15182" r="2906" b="14493"/>
          <a:stretch>
            <a:fillRect/>
          </a:stretch>
        </p:blipFill>
        <p:spPr>
          <a:xfrm>
            <a:off x="1055688" y="891026"/>
            <a:ext cx="10080625" cy="4941651"/>
          </a:xfrm>
          <a:custGeom>
            <a:avLst/>
            <a:gdLst>
              <a:gd name="connsiteX0" fmla="*/ 393800 w 10080625"/>
              <a:gd name="connsiteY0" fmla="*/ 0 h 4941651"/>
              <a:gd name="connsiteX1" fmla="*/ 9686825 w 10080625"/>
              <a:gd name="connsiteY1" fmla="*/ 0 h 4941651"/>
              <a:gd name="connsiteX2" fmla="*/ 10080625 w 10080625"/>
              <a:gd name="connsiteY2" fmla="*/ 393800 h 4941651"/>
              <a:gd name="connsiteX3" fmla="*/ 10080625 w 10080625"/>
              <a:gd name="connsiteY3" fmla="*/ 4547851 h 4941651"/>
              <a:gd name="connsiteX4" fmla="*/ 9686825 w 10080625"/>
              <a:gd name="connsiteY4" fmla="*/ 4941651 h 4941651"/>
              <a:gd name="connsiteX5" fmla="*/ 393800 w 10080625"/>
              <a:gd name="connsiteY5" fmla="*/ 4941651 h 4941651"/>
              <a:gd name="connsiteX6" fmla="*/ 0 w 10080625"/>
              <a:gd name="connsiteY6" fmla="*/ 4547851 h 4941651"/>
              <a:gd name="connsiteX7" fmla="*/ 0 w 10080625"/>
              <a:gd name="connsiteY7" fmla="*/ 393800 h 4941651"/>
              <a:gd name="connsiteX8" fmla="*/ 393800 w 10080625"/>
              <a:gd name="connsiteY8" fmla="*/ 0 h 49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0625" h="4941651">
                <a:moveTo>
                  <a:pt x="393800" y="0"/>
                </a:moveTo>
                <a:lnTo>
                  <a:pt x="9686825" y="0"/>
                </a:lnTo>
                <a:cubicBezTo>
                  <a:pt x="9904315" y="0"/>
                  <a:pt x="10080625" y="176310"/>
                  <a:pt x="10080625" y="393800"/>
                </a:cubicBezTo>
                <a:lnTo>
                  <a:pt x="10080625" y="4547851"/>
                </a:lnTo>
                <a:cubicBezTo>
                  <a:pt x="10080625" y="4765341"/>
                  <a:pt x="9904315" y="4941651"/>
                  <a:pt x="9686825" y="4941651"/>
                </a:cubicBezTo>
                <a:lnTo>
                  <a:pt x="393800" y="4941651"/>
                </a:lnTo>
                <a:cubicBezTo>
                  <a:pt x="176310" y="4941651"/>
                  <a:pt x="0" y="4765341"/>
                  <a:pt x="0" y="4547851"/>
                </a:cubicBezTo>
                <a:lnTo>
                  <a:pt x="0" y="393800"/>
                </a:lnTo>
                <a:cubicBezTo>
                  <a:pt x="0" y="176310"/>
                  <a:pt x="176310" y="0"/>
                  <a:pt x="393800" y="0"/>
                </a:cubicBezTo>
                <a:close/>
              </a:path>
            </a:pathLst>
          </a:custGeom>
        </p:spPr>
      </p:pic>
      <p:sp>
        <p:nvSpPr>
          <p:cNvPr id="5" name="矩形: 圆角 4">
            <a:extLst>
              <a:ext uri="{FF2B5EF4-FFF2-40B4-BE49-F238E27FC236}">
                <a16:creationId xmlns:a16="http://schemas.microsoft.com/office/drawing/2014/main" id="{13B86A5C-9B98-4751-B260-13AAA92DD2F7}"/>
              </a:ext>
            </a:extLst>
          </p:cNvPr>
          <p:cNvSpPr/>
          <p:nvPr userDrawn="1"/>
        </p:nvSpPr>
        <p:spPr>
          <a:xfrm>
            <a:off x="1055688" y="891026"/>
            <a:ext cx="10080625" cy="4941651"/>
          </a:xfrm>
          <a:prstGeom prst="roundRect">
            <a:avLst>
              <a:gd name="adj" fmla="val 7969"/>
            </a:avLst>
          </a:prstGeom>
          <a:solidFill>
            <a:schemeClr val="bg1">
              <a:alpha val="90000"/>
            </a:schemeClr>
          </a:solidFill>
          <a:ln>
            <a:noFill/>
          </a:ln>
          <a:effectLst>
            <a:outerShdw blurRad="393700" dist="292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椭圆 5">
            <a:extLst>
              <a:ext uri="{FF2B5EF4-FFF2-40B4-BE49-F238E27FC236}">
                <a16:creationId xmlns:a16="http://schemas.microsoft.com/office/drawing/2014/main" id="{4EE876CC-CB5E-49C2-A30D-F630A0702547}"/>
              </a:ext>
            </a:extLst>
          </p:cNvPr>
          <p:cNvSpPr/>
          <p:nvPr userDrawn="1"/>
        </p:nvSpPr>
        <p:spPr>
          <a:xfrm>
            <a:off x="1944635" y="1655164"/>
            <a:ext cx="493314" cy="4933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14" name="直接连接符 13">
            <a:extLst>
              <a:ext uri="{FF2B5EF4-FFF2-40B4-BE49-F238E27FC236}">
                <a16:creationId xmlns:a16="http://schemas.microsoft.com/office/drawing/2014/main" id="{C49613D4-3CA0-4A48-A504-5B6988555851}"/>
              </a:ext>
            </a:extLst>
          </p:cNvPr>
          <p:cNvCxnSpPr>
            <a:cxnSpLocks/>
          </p:cNvCxnSpPr>
          <p:nvPr userDrawn="1"/>
        </p:nvCxnSpPr>
        <p:spPr>
          <a:xfrm>
            <a:off x="2027238" y="4629150"/>
            <a:ext cx="46450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80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29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descr="城市街道与高楼大厦的路上&#10;&#10;描述已自动生成">
            <a:extLst>
              <a:ext uri="{FF2B5EF4-FFF2-40B4-BE49-F238E27FC236}">
                <a16:creationId xmlns:a16="http://schemas.microsoft.com/office/drawing/2014/main" id="{33385FD9-E02F-46E4-A091-4F4AAFCC51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32"/>
          <a:stretch/>
        </p:blipFill>
        <p:spPr>
          <a:xfrm>
            <a:off x="0" y="1"/>
            <a:ext cx="12192000" cy="6858000"/>
          </a:xfrm>
          <a:prstGeom prst="rect">
            <a:avLst/>
          </a:prstGeom>
        </p:spPr>
      </p:pic>
      <p:sp>
        <p:nvSpPr>
          <p:cNvPr id="4" name="矩形 3">
            <a:extLst>
              <a:ext uri="{FF2B5EF4-FFF2-40B4-BE49-F238E27FC236}">
                <a16:creationId xmlns:a16="http://schemas.microsoft.com/office/drawing/2014/main" id="{7B02DF8E-BDEB-4248-A4B9-B5BAB8F0BEB1}"/>
              </a:ext>
            </a:extLst>
          </p:cNvPr>
          <p:cNvSpPr/>
          <p:nvPr userDrawn="1"/>
        </p:nvSpPr>
        <p:spPr>
          <a:xfrm>
            <a:off x="0" y="0"/>
            <a:ext cx="12192000" cy="6858000"/>
          </a:xfrm>
          <a:prstGeom prst="rect">
            <a:avLst/>
          </a:prstGeom>
          <a:gradFill flip="none" rotWithShape="1">
            <a:gsLst>
              <a:gs pos="3000">
                <a:schemeClr val="accent1"/>
              </a:gs>
              <a:gs pos="100000">
                <a:schemeClr val="accent2">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椭圆 4">
            <a:extLst>
              <a:ext uri="{FF2B5EF4-FFF2-40B4-BE49-F238E27FC236}">
                <a16:creationId xmlns:a16="http://schemas.microsoft.com/office/drawing/2014/main" id="{6C10614C-8D2A-4EF9-A3CD-2BE058E3237A}"/>
              </a:ext>
            </a:extLst>
          </p:cNvPr>
          <p:cNvSpPr/>
          <p:nvPr userDrawn="1"/>
        </p:nvSpPr>
        <p:spPr>
          <a:xfrm>
            <a:off x="10869039" y="5160876"/>
            <a:ext cx="2185480" cy="2185480"/>
          </a:xfrm>
          <a:prstGeom prst="ellipse">
            <a:avLst/>
          </a:prstGeom>
          <a:noFill/>
          <a:ln w="635000">
            <a:gradFill>
              <a:gsLst>
                <a:gs pos="0">
                  <a:schemeClr val="bg1">
                    <a:lumMod val="9500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椭圆 5">
            <a:extLst>
              <a:ext uri="{FF2B5EF4-FFF2-40B4-BE49-F238E27FC236}">
                <a16:creationId xmlns:a16="http://schemas.microsoft.com/office/drawing/2014/main" id="{BE414314-A031-4A49-9C8A-742A69868BF1}"/>
              </a:ext>
            </a:extLst>
          </p:cNvPr>
          <p:cNvSpPr/>
          <p:nvPr userDrawn="1"/>
        </p:nvSpPr>
        <p:spPr>
          <a:xfrm>
            <a:off x="3483877" y="709626"/>
            <a:ext cx="5224246" cy="5224246"/>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椭圆 6">
            <a:extLst>
              <a:ext uri="{FF2B5EF4-FFF2-40B4-BE49-F238E27FC236}">
                <a16:creationId xmlns:a16="http://schemas.microsoft.com/office/drawing/2014/main" id="{AB4DF053-F4EC-4A3B-85E9-2899282858EE}"/>
              </a:ext>
            </a:extLst>
          </p:cNvPr>
          <p:cNvSpPr/>
          <p:nvPr userDrawn="1"/>
        </p:nvSpPr>
        <p:spPr>
          <a:xfrm>
            <a:off x="3073402" y="258327"/>
            <a:ext cx="6045196" cy="604519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7EB8A8DD-7CF5-4A64-92AF-540C797671A8}"/>
              </a:ext>
            </a:extLst>
          </p:cNvPr>
          <p:cNvSpPr/>
          <p:nvPr userDrawn="1"/>
        </p:nvSpPr>
        <p:spPr>
          <a:xfrm>
            <a:off x="-1984443" y="-1680913"/>
            <a:ext cx="3968886" cy="3968886"/>
          </a:xfrm>
          <a:prstGeom prst="ellipse">
            <a:avLst/>
          </a:prstGeom>
          <a:noFill/>
          <a:ln w="635000">
            <a:gradFill>
              <a:gsLst>
                <a:gs pos="0">
                  <a:schemeClr val="bg1">
                    <a:lumMod val="95000"/>
                  </a:schemeClr>
                </a:gs>
                <a:gs pos="100000">
                  <a:schemeClr val="accent2">
                    <a:alpha val="2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F36E86D2-F49A-4D10-8B6F-F5534EF42D03}"/>
              </a:ext>
            </a:extLst>
          </p:cNvPr>
          <p:cNvSpPr txBox="1"/>
          <p:nvPr userDrawn="1"/>
        </p:nvSpPr>
        <p:spPr>
          <a:xfrm rot="16200000">
            <a:off x="9164622" y="2196381"/>
            <a:ext cx="5223759"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lumMod val="50000"/>
                    <a:lumOff val="50000"/>
                    <a:alpha val="13000"/>
                  </a:prstClr>
                </a:solidFill>
                <a:effectLst/>
                <a:uLnTx/>
                <a:uFillTx/>
                <a:latin typeface="思源宋体 Heavy" panose="02020900000000000000" pitchFamily="18" charset="-122"/>
                <a:ea typeface="思源宋体 Heavy" panose="02020900000000000000" pitchFamily="18" charset="-122"/>
                <a:cs typeface="OPPOSans H" panose="00020600040101010101" pitchFamily="18" charset="-122"/>
              </a:rPr>
              <a:t>WORK REPORT</a:t>
            </a:r>
            <a:endParaRPr kumimoji="0" lang="zh-CN" altLang="en-US" sz="4800" b="0" i="0" u="none" strike="noStrike" kern="1200" cap="none" spc="0" normalizeH="0" baseline="0" noProof="0" dirty="0">
              <a:ln>
                <a:noFill/>
              </a:ln>
              <a:solidFill>
                <a:prstClr val="black">
                  <a:lumMod val="50000"/>
                  <a:lumOff val="50000"/>
                  <a:alpha val="13000"/>
                </a:prstClr>
              </a:solidFill>
              <a:effectLst/>
              <a:uLnTx/>
              <a:uFillTx/>
              <a:latin typeface="思源宋体 Heavy" panose="02020900000000000000" pitchFamily="18" charset="-122"/>
              <a:ea typeface="思源宋体 Heavy" panose="02020900000000000000" pitchFamily="18" charset="-122"/>
              <a:cs typeface="OPPOSans H" panose="00020600040101010101" pitchFamily="18" charset="-122"/>
            </a:endParaRPr>
          </a:p>
        </p:txBody>
      </p:sp>
    </p:spTree>
    <p:extLst>
      <p:ext uri="{BB962C8B-B14F-4D97-AF65-F5344CB8AC3E}">
        <p14:creationId xmlns:p14="http://schemas.microsoft.com/office/powerpoint/2010/main" val="222368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52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white">
    <p:spTree>
      <p:nvGrpSpPr>
        <p:cNvPr id="1" name=""/>
        <p:cNvGrpSpPr/>
        <p:nvPr/>
      </p:nvGrpSpPr>
      <p:grpSpPr>
        <a:xfrm>
          <a:off x="0" y="0"/>
          <a:ext cx="0" cy="0"/>
          <a:chOff x="0" y="0"/>
          <a:chExt cx="0" cy="0"/>
        </a:xfrm>
      </p:grpSpPr>
      <p:sp>
        <p:nvSpPr>
          <p:cNvPr id="5" name="文本占位符 2">
            <a:extLst>
              <a:ext uri="{FF2B5EF4-FFF2-40B4-BE49-F238E27FC236}">
                <a16:creationId xmlns:a16="http://schemas.microsoft.com/office/drawing/2014/main" id="{972554BD-8345-E343-8C90-ED7BA9D025A7}"/>
              </a:ext>
            </a:extLst>
          </p:cNvPr>
          <p:cNvSpPr>
            <a:spLocks noGrp="1"/>
          </p:cNvSpPr>
          <p:nvPr>
            <p:ph type="body" sz="quarter" idx="11" hasCustomPrompt="1"/>
          </p:nvPr>
        </p:nvSpPr>
        <p:spPr>
          <a:xfrm>
            <a:off x="440604" y="182445"/>
            <a:ext cx="2259871" cy="287259"/>
          </a:xfrm>
          <a:prstGeom prst="rect">
            <a:avLst/>
          </a:prstGeom>
        </p:spPr>
        <p:txBody>
          <a:bodyPr/>
          <a:lstStyle>
            <a:lvl1pPr marL="0" indent="0">
              <a:lnSpc>
                <a:spcPct val="100000"/>
              </a:lnSpc>
              <a:buNone/>
              <a:defRPr sz="1100" b="0" i="0" baseline="0">
                <a:solidFill>
                  <a:srgbClr val="404040"/>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92410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red">
    <p:spTree>
      <p:nvGrpSpPr>
        <p:cNvPr id="1" name=""/>
        <p:cNvGrpSpPr/>
        <p:nvPr/>
      </p:nvGrpSpPr>
      <p:grpSpPr>
        <a:xfrm>
          <a:off x="0" y="0"/>
          <a:ext cx="0" cy="0"/>
          <a:chOff x="0" y="0"/>
          <a:chExt cx="0" cy="0"/>
        </a:xfrm>
      </p:grpSpPr>
      <p:pic>
        <p:nvPicPr>
          <p:cNvPr id="2" name="图片 1" descr="形状&#10;&#10;描述已自动生成">
            <a:extLst>
              <a:ext uri="{FF2B5EF4-FFF2-40B4-BE49-F238E27FC236}">
                <a16:creationId xmlns:a16="http://schemas.microsoft.com/office/drawing/2014/main" id="{E0461D30-8FF9-DE4B-9734-4C4A3E5577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文本占位符 2">
            <a:extLst>
              <a:ext uri="{FF2B5EF4-FFF2-40B4-BE49-F238E27FC236}">
                <a16:creationId xmlns:a16="http://schemas.microsoft.com/office/drawing/2014/main" id="{972554BD-8345-E343-8C90-ED7BA9D025A7}"/>
              </a:ext>
            </a:extLst>
          </p:cNvPr>
          <p:cNvSpPr>
            <a:spLocks noGrp="1"/>
          </p:cNvSpPr>
          <p:nvPr>
            <p:ph type="body" sz="quarter" idx="11" hasCustomPrompt="1"/>
          </p:nvPr>
        </p:nvSpPr>
        <p:spPr>
          <a:xfrm>
            <a:off x="440604"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44586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6808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09509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5.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office.msn.com.cn/"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29A119D-4CCD-4EF9-8CF7-3E3DCF5E7A0B}"/>
              </a:ext>
            </a:extLst>
          </p:cNvPr>
          <p:cNvSpPr txBox="1"/>
          <p:nvPr/>
        </p:nvSpPr>
        <p:spPr>
          <a:xfrm>
            <a:off x="1042988" y="1282162"/>
            <a:ext cx="2908300"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accent4"/>
                </a:solidFill>
                <a:effectLst/>
                <a:uLnTx/>
                <a:uFillTx/>
                <a:latin typeface="OPPOSans B" panose="00020600040101010101" pitchFamily="18" charset="-122"/>
                <a:ea typeface="OPPOSans B" panose="00020600040101010101" pitchFamily="18" charset="-122"/>
                <a:cs typeface="OPPOSans B" panose="00020600040101010101" pitchFamily="18" charset="-122"/>
              </a:rPr>
              <a:t>微软公司</a:t>
            </a:r>
          </a:p>
        </p:txBody>
      </p:sp>
      <p:sp>
        <p:nvSpPr>
          <p:cNvPr id="23" name="文本框 22">
            <a:extLst>
              <a:ext uri="{FF2B5EF4-FFF2-40B4-BE49-F238E27FC236}">
                <a16:creationId xmlns:a16="http://schemas.microsoft.com/office/drawing/2014/main" id="{AF895710-1D93-43D8-9EA1-78356C9E1B1F}"/>
              </a:ext>
            </a:extLst>
          </p:cNvPr>
          <p:cNvSpPr txBox="1"/>
          <p:nvPr/>
        </p:nvSpPr>
        <p:spPr>
          <a:xfrm>
            <a:off x="1257300" y="5670255"/>
            <a:ext cx="3268980" cy="369332"/>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defRPr>
            </a:lvl1pPr>
          </a:lstStyle>
          <a:p>
            <a:r>
              <a:rPr lang="en-US" altLang="zh-CN" dirty="0"/>
              <a:t>20XX</a:t>
            </a:r>
            <a:r>
              <a:rPr lang="zh-CN" altLang="en-US" dirty="0"/>
              <a:t>年</a:t>
            </a:r>
            <a:r>
              <a:rPr lang="en-US" altLang="zh-CN" dirty="0"/>
              <a:t>12</a:t>
            </a:r>
            <a:r>
              <a:rPr lang="zh-CN" altLang="en-US" dirty="0"/>
              <a:t>月</a:t>
            </a:r>
            <a:r>
              <a:rPr lang="en-US" altLang="zh-CN" dirty="0"/>
              <a:t>31</a:t>
            </a:r>
            <a:r>
              <a:rPr lang="zh-CN" altLang="en-US" dirty="0"/>
              <a:t>日</a:t>
            </a:r>
          </a:p>
        </p:txBody>
      </p:sp>
      <p:sp>
        <p:nvSpPr>
          <p:cNvPr id="25" name="文本框 24">
            <a:extLst>
              <a:ext uri="{FF2B5EF4-FFF2-40B4-BE49-F238E27FC236}">
                <a16:creationId xmlns:a16="http://schemas.microsoft.com/office/drawing/2014/main" id="{9C3C8B4B-CF1E-45A6-BE1A-6E2D3AB45265}"/>
              </a:ext>
            </a:extLst>
          </p:cNvPr>
          <p:cNvSpPr txBox="1"/>
          <p:nvPr/>
        </p:nvSpPr>
        <p:spPr>
          <a:xfrm>
            <a:off x="1257300" y="5308305"/>
            <a:ext cx="3268980"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OfficePLUS</a:t>
            </a:r>
            <a:endParaRPr kumimoji="0" lang="zh-CN" altLang="en-US" sz="1800" b="0" i="0" u="none" strike="noStrike" kern="1200" cap="none" spc="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2" name="文本框 11">
            <a:extLst>
              <a:ext uri="{FF2B5EF4-FFF2-40B4-BE49-F238E27FC236}">
                <a16:creationId xmlns:a16="http://schemas.microsoft.com/office/drawing/2014/main" id="{12A36D46-8B94-4874-9485-ECEF2B073F4F}"/>
              </a:ext>
            </a:extLst>
          </p:cNvPr>
          <p:cNvSpPr txBox="1"/>
          <p:nvPr/>
        </p:nvSpPr>
        <p:spPr>
          <a:xfrm>
            <a:off x="1041400" y="1851011"/>
            <a:ext cx="6578600" cy="110799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150" normalizeH="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OPPOSans H" panose="00020600040101010101" pitchFamily="18" charset="-122"/>
              </a:rPr>
              <a:t>年度工作汇报</a:t>
            </a:r>
          </a:p>
        </p:txBody>
      </p:sp>
    </p:spTree>
    <p:extLst>
      <p:ext uri="{BB962C8B-B14F-4D97-AF65-F5344CB8AC3E}">
        <p14:creationId xmlns:p14="http://schemas.microsoft.com/office/powerpoint/2010/main" val="85176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B65D15D1-DC12-43DA-A8DA-CA4334203756}"/>
              </a:ext>
            </a:extLst>
          </p:cNvPr>
          <p:cNvSpPr/>
          <p:nvPr/>
        </p:nvSpPr>
        <p:spPr>
          <a:xfrm>
            <a:off x="7101191" y="-1"/>
            <a:ext cx="5090809" cy="6857999"/>
          </a:xfrm>
          <a:prstGeom prst="roundRect">
            <a:avLst>
              <a:gd name="adj" fmla="val 0"/>
            </a:avLst>
          </a:prstGeom>
          <a:gradFill flip="none" rotWithShape="1">
            <a:gsLst>
              <a:gs pos="22000">
                <a:schemeClr val="accent1"/>
              </a:gs>
              <a:gs pos="100000">
                <a:schemeClr val="accent2">
                  <a:alpha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90" name="组合 89">
            <a:extLst>
              <a:ext uri="{FF2B5EF4-FFF2-40B4-BE49-F238E27FC236}">
                <a16:creationId xmlns:a16="http://schemas.microsoft.com/office/drawing/2014/main" id="{124DC8B9-70D7-4918-9B36-C4D69A165DA8}"/>
              </a:ext>
            </a:extLst>
          </p:cNvPr>
          <p:cNvGrpSpPr/>
          <p:nvPr/>
        </p:nvGrpSpPr>
        <p:grpSpPr>
          <a:xfrm>
            <a:off x="-876300" y="3348990"/>
            <a:ext cx="14285595" cy="3969148"/>
            <a:chOff x="-1143000" y="3920490"/>
            <a:chExt cx="14285595" cy="3969148"/>
          </a:xfrm>
        </p:grpSpPr>
        <p:sp>
          <p:nvSpPr>
            <p:cNvPr id="76" name="任意多边形: 形状 75">
              <a:extLst>
                <a:ext uri="{FF2B5EF4-FFF2-40B4-BE49-F238E27FC236}">
                  <a16:creationId xmlns:a16="http://schemas.microsoft.com/office/drawing/2014/main" id="{99B0173F-808F-4407-BA8B-65E4D79D1D28}"/>
                </a:ext>
              </a:extLst>
            </p:cNvPr>
            <p:cNvSpPr/>
            <p:nvPr/>
          </p:nvSpPr>
          <p:spPr>
            <a:xfrm>
              <a:off x="-1143000" y="3920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任意多边形: 形状 77">
              <a:extLst>
                <a:ext uri="{FF2B5EF4-FFF2-40B4-BE49-F238E27FC236}">
                  <a16:creationId xmlns:a16="http://schemas.microsoft.com/office/drawing/2014/main" id="{4B817DC3-0C78-45D1-8CFA-87DFFE1FC30D}"/>
                </a:ext>
              </a:extLst>
            </p:cNvPr>
            <p:cNvSpPr/>
            <p:nvPr/>
          </p:nvSpPr>
          <p:spPr>
            <a:xfrm>
              <a:off x="-1128200" y="400841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79" name="任意多边形: 形状 78">
              <a:extLst>
                <a:ext uri="{FF2B5EF4-FFF2-40B4-BE49-F238E27FC236}">
                  <a16:creationId xmlns:a16="http://schemas.microsoft.com/office/drawing/2014/main" id="{CD048C26-5F5E-4CD5-A918-440855F1A2B5}"/>
                </a:ext>
              </a:extLst>
            </p:cNvPr>
            <p:cNvSpPr/>
            <p:nvPr/>
          </p:nvSpPr>
          <p:spPr>
            <a:xfrm>
              <a:off x="-1113399" y="409633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0" name="任意多边形: 形状 79">
              <a:extLst>
                <a:ext uri="{FF2B5EF4-FFF2-40B4-BE49-F238E27FC236}">
                  <a16:creationId xmlns:a16="http://schemas.microsoft.com/office/drawing/2014/main" id="{24BC66A2-BE01-48F5-AD4E-053E4A2F6770}"/>
                </a:ext>
              </a:extLst>
            </p:cNvPr>
            <p:cNvSpPr/>
            <p:nvPr/>
          </p:nvSpPr>
          <p:spPr>
            <a:xfrm>
              <a:off x="-1098599" y="4184259"/>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1" name="任意多边形: 形状 80">
              <a:extLst>
                <a:ext uri="{FF2B5EF4-FFF2-40B4-BE49-F238E27FC236}">
                  <a16:creationId xmlns:a16="http://schemas.microsoft.com/office/drawing/2014/main" id="{F60A8955-2983-4588-ADFB-0ACBF708F083}"/>
                </a:ext>
              </a:extLst>
            </p:cNvPr>
            <p:cNvSpPr/>
            <p:nvPr/>
          </p:nvSpPr>
          <p:spPr>
            <a:xfrm>
              <a:off x="-1083798" y="427218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2" name="任意多边形: 形状 81">
              <a:extLst>
                <a:ext uri="{FF2B5EF4-FFF2-40B4-BE49-F238E27FC236}">
                  <a16:creationId xmlns:a16="http://schemas.microsoft.com/office/drawing/2014/main" id="{2E11C358-1B00-4163-918C-D19375129388}"/>
                </a:ext>
              </a:extLst>
            </p:cNvPr>
            <p:cNvSpPr/>
            <p:nvPr/>
          </p:nvSpPr>
          <p:spPr>
            <a:xfrm>
              <a:off x="-1068998" y="436010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3" name="任意多边形: 形状 82">
              <a:extLst>
                <a:ext uri="{FF2B5EF4-FFF2-40B4-BE49-F238E27FC236}">
                  <a16:creationId xmlns:a16="http://schemas.microsoft.com/office/drawing/2014/main" id="{4567FBBF-EBC1-4E47-B81E-4716ECCC78A6}"/>
                </a:ext>
              </a:extLst>
            </p:cNvPr>
            <p:cNvSpPr/>
            <p:nvPr/>
          </p:nvSpPr>
          <p:spPr>
            <a:xfrm>
              <a:off x="-1054198" y="444802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4" name="任意多边形: 形状 83">
              <a:extLst>
                <a:ext uri="{FF2B5EF4-FFF2-40B4-BE49-F238E27FC236}">
                  <a16:creationId xmlns:a16="http://schemas.microsoft.com/office/drawing/2014/main" id="{7F660C80-FC1C-4821-8E32-ACA135C1A20C}"/>
                </a:ext>
              </a:extLst>
            </p:cNvPr>
            <p:cNvSpPr/>
            <p:nvPr/>
          </p:nvSpPr>
          <p:spPr>
            <a:xfrm>
              <a:off x="-1039397" y="4535952"/>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5" name="任意多边形: 形状 84">
              <a:extLst>
                <a:ext uri="{FF2B5EF4-FFF2-40B4-BE49-F238E27FC236}">
                  <a16:creationId xmlns:a16="http://schemas.microsoft.com/office/drawing/2014/main" id="{6104C391-88AE-4F19-883E-C3BDB666BEC7}"/>
                </a:ext>
              </a:extLst>
            </p:cNvPr>
            <p:cNvSpPr/>
            <p:nvPr/>
          </p:nvSpPr>
          <p:spPr>
            <a:xfrm>
              <a:off x="-1024597" y="4623875"/>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6" name="任意多边形: 形状 85">
              <a:extLst>
                <a:ext uri="{FF2B5EF4-FFF2-40B4-BE49-F238E27FC236}">
                  <a16:creationId xmlns:a16="http://schemas.microsoft.com/office/drawing/2014/main" id="{0D14DAEB-F07D-42F7-B404-C4439D3E8A19}"/>
                </a:ext>
              </a:extLst>
            </p:cNvPr>
            <p:cNvSpPr/>
            <p:nvPr/>
          </p:nvSpPr>
          <p:spPr>
            <a:xfrm>
              <a:off x="-1009797" y="471179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7" name="任意多边形: 形状 86">
              <a:extLst>
                <a:ext uri="{FF2B5EF4-FFF2-40B4-BE49-F238E27FC236}">
                  <a16:creationId xmlns:a16="http://schemas.microsoft.com/office/drawing/2014/main" id="{3240E236-AC06-4957-BB83-A48ABD79D573}"/>
                </a:ext>
              </a:extLst>
            </p:cNvPr>
            <p:cNvSpPr/>
            <p:nvPr/>
          </p:nvSpPr>
          <p:spPr>
            <a:xfrm>
              <a:off x="-994996" y="4799721"/>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8" name="任意多边形: 形状 87">
              <a:extLst>
                <a:ext uri="{FF2B5EF4-FFF2-40B4-BE49-F238E27FC236}">
                  <a16:creationId xmlns:a16="http://schemas.microsoft.com/office/drawing/2014/main" id="{8BC0E7C6-0468-4515-A6D8-15263BBF321A}"/>
                </a:ext>
              </a:extLst>
            </p:cNvPr>
            <p:cNvSpPr/>
            <p:nvPr/>
          </p:nvSpPr>
          <p:spPr>
            <a:xfrm>
              <a:off x="-980196" y="4887644"/>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9" name="任意多边形: 形状 88">
              <a:extLst>
                <a:ext uri="{FF2B5EF4-FFF2-40B4-BE49-F238E27FC236}">
                  <a16:creationId xmlns:a16="http://schemas.microsoft.com/office/drawing/2014/main" id="{D0882478-BF58-4CF5-A173-B8CFB504E263}"/>
                </a:ext>
              </a:extLst>
            </p:cNvPr>
            <p:cNvSpPr/>
            <p:nvPr/>
          </p:nvSpPr>
          <p:spPr>
            <a:xfrm>
              <a:off x="-965395" y="4975567"/>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77" name="任意多边形: 形状 76">
              <a:extLst>
                <a:ext uri="{FF2B5EF4-FFF2-40B4-BE49-F238E27FC236}">
                  <a16:creationId xmlns:a16="http://schemas.microsoft.com/office/drawing/2014/main" id="{958F9BB5-906E-44A8-808A-C33C8385A4A5}"/>
                </a:ext>
              </a:extLst>
            </p:cNvPr>
            <p:cNvSpPr/>
            <p:nvPr/>
          </p:nvSpPr>
          <p:spPr>
            <a:xfrm>
              <a:off x="-950595" y="5063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工作完成情况</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COMPLETION</a:t>
                </a:r>
              </a:p>
            </p:txBody>
          </p:sp>
        </p:grpSp>
      </p:grpSp>
      <p:sp>
        <p:nvSpPr>
          <p:cNvPr id="2" name="矩形: 圆角 1">
            <a:extLst>
              <a:ext uri="{FF2B5EF4-FFF2-40B4-BE49-F238E27FC236}">
                <a16:creationId xmlns:a16="http://schemas.microsoft.com/office/drawing/2014/main" id="{0166CC40-4641-47B2-8AA6-782BFFA39837}"/>
              </a:ext>
            </a:extLst>
          </p:cNvPr>
          <p:cNvSpPr/>
          <p:nvPr/>
        </p:nvSpPr>
        <p:spPr>
          <a:xfrm>
            <a:off x="695325" y="1289050"/>
            <a:ext cx="10440988" cy="4711700"/>
          </a:xfrm>
          <a:prstGeom prst="roundRect">
            <a:avLst>
              <a:gd name="adj" fmla="val 7233"/>
            </a:avLst>
          </a:prstGeom>
          <a:solidFill>
            <a:schemeClr val="bg1">
              <a:lumMod val="95000"/>
            </a:schemeClr>
          </a:solidFill>
          <a:ln>
            <a:noFill/>
          </a:ln>
          <a:effectLst>
            <a:outerShdw blurRad="279400" dist="292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椭圆 11">
            <a:extLst>
              <a:ext uri="{FF2B5EF4-FFF2-40B4-BE49-F238E27FC236}">
                <a16:creationId xmlns:a16="http://schemas.microsoft.com/office/drawing/2014/main" id="{72A30A1A-CF20-4509-90B9-DF9B8EA66636}"/>
              </a:ext>
            </a:extLst>
          </p:cNvPr>
          <p:cNvSpPr/>
          <p:nvPr/>
        </p:nvSpPr>
        <p:spPr>
          <a:xfrm>
            <a:off x="1791247" y="2381250"/>
            <a:ext cx="1968504" cy="1968500"/>
          </a:xfrm>
          <a:prstGeom prst="ellipse">
            <a:avLst/>
          </a:prstGeom>
          <a:noFill/>
          <a:ln w="698500">
            <a:gradFill flip="none" rotWithShape="1">
              <a:gsLst>
                <a:gs pos="0">
                  <a:schemeClr val="bg1">
                    <a:lumMod val="85000"/>
                  </a:schemeClr>
                </a:gs>
                <a:gs pos="100000">
                  <a:schemeClr val="bg1">
                    <a:lumMod val="7500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aphicFrame>
        <p:nvGraphicFramePr>
          <p:cNvPr id="13" name="图表 12">
            <a:extLst>
              <a:ext uri="{FF2B5EF4-FFF2-40B4-BE49-F238E27FC236}">
                <a16:creationId xmlns:a16="http://schemas.microsoft.com/office/drawing/2014/main" id="{EF6AD859-5695-42EF-A96C-33DFDBAC0B8D}"/>
              </a:ext>
            </a:extLst>
          </p:cNvPr>
          <p:cNvGraphicFramePr/>
          <p:nvPr>
            <p:extLst>
              <p:ext uri="{D42A27DB-BD31-4B8C-83A1-F6EECF244321}">
                <p14:modId xmlns:p14="http://schemas.microsoft.com/office/powerpoint/2010/main" val="113969152"/>
              </p:ext>
            </p:extLst>
          </p:nvPr>
        </p:nvGraphicFramePr>
        <p:xfrm>
          <a:off x="-299243" y="1428749"/>
          <a:ext cx="5722143" cy="4124093"/>
        </p:xfrm>
        <a:graphic>
          <a:graphicData uri="http://schemas.openxmlformats.org/drawingml/2006/chart">
            <c:chart xmlns:c="http://schemas.openxmlformats.org/drawingml/2006/chart" xmlns:r="http://schemas.openxmlformats.org/officeDocument/2006/relationships" r:id="rId2"/>
          </a:graphicData>
        </a:graphic>
      </p:graphicFrame>
      <p:sp>
        <p:nvSpPr>
          <p:cNvPr id="15" name="文本框 14">
            <a:extLst>
              <a:ext uri="{FF2B5EF4-FFF2-40B4-BE49-F238E27FC236}">
                <a16:creationId xmlns:a16="http://schemas.microsoft.com/office/drawing/2014/main" id="{66B34BB6-C167-4056-BB63-A73F6649BDAD}"/>
              </a:ext>
            </a:extLst>
          </p:cNvPr>
          <p:cNvSpPr txBox="1"/>
          <p:nvPr/>
        </p:nvSpPr>
        <p:spPr>
          <a:xfrm>
            <a:off x="2272048" y="3031579"/>
            <a:ext cx="1050288" cy="646331"/>
          </a:xfrm>
          <a:prstGeom prst="rect">
            <a:avLst/>
          </a:prstGeom>
          <a:noFill/>
        </p:spPr>
        <p:txBody>
          <a:bodyPr wrap="none" rtlCol="0">
            <a:noAutofit/>
          </a:bodyPr>
          <a:lstStyle/>
          <a:p>
            <a:r>
              <a:rPr lang="en-US" altLang="zh-CN" sz="3600" dirty="0">
                <a:solidFill>
                  <a:schemeClr val="accent1"/>
                </a:solidFill>
                <a:latin typeface="思源宋体 CN Heavy" panose="02020900000000000000" pitchFamily="18" charset="-122"/>
                <a:ea typeface="思源宋体 CN Heavy" panose="02020900000000000000" pitchFamily="18" charset="-122"/>
              </a:rPr>
              <a:t>45</a:t>
            </a:r>
            <a:r>
              <a:rPr lang="en-US" altLang="zh-CN" sz="2400" dirty="0">
                <a:solidFill>
                  <a:schemeClr val="accent1"/>
                </a:solidFill>
                <a:latin typeface="思源宋体 CN Heavy" panose="02020900000000000000" pitchFamily="18" charset="-122"/>
                <a:ea typeface="思源宋体 CN Heavy" panose="02020900000000000000" pitchFamily="18" charset="-122"/>
                <a:cs typeface="OPPOSans R" panose="00020600040101010101" pitchFamily="18" charset="-122"/>
              </a:rPr>
              <a:t>%</a:t>
            </a:r>
            <a:endParaRPr lang="en-US" altLang="zh-CN" sz="3600" dirty="0">
              <a:solidFill>
                <a:schemeClr val="accent1"/>
              </a:solidFill>
              <a:latin typeface="思源宋体 CN Heavy" panose="02020900000000000000" pitchFamily="18" charset="-122"/>
              <a:ea typeface="思源宋体 CN Heavy" panose="02020900000000000000" pitchFamily="18" charset="-122"/>
              <a:cs typeface="OPPOSans R" panose="00020600040101010101" pitchFamily="18" charset="-122"/>
            </a:endParaRPr>
          </a:p>
        </p:txBody>
      </p:sp>
      <p:sp>
        <p:nvSpPr>
          <p:cNvPr id="18" name="椭圆 17">
            <a:extLst>
              <a:ext uri="{FF2B5EF4-FFF2-40B4-BE49-F238E27FC236}">
                <a16:creationId xmlns:a16="http://schemas.microsoft.com/office/drawing/2014/main" id="{C0202C86-AB83-41ED-AF46-839FC863C5E3}"/>
              </a:ext>
            </a:extLst>
          </p:cNvPr>
          <p:cNvSpPr/>
          <p:nvPr/>
        </p:nvSpPr>
        <p:spPr>
          <a:xfrm>
            <a:off x="1598932" y="5012796"/>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11DB1D5D-A001-4FC9-8166-6CC9EDCDDC13}"/>
              </a:ext>
            </a:extLst>
          </p:cNvPr>
          <p:cNvSpPr txBox="1"/>
          <p:nvPr/>
        </p:nvSpPr>
        <p:spPr>
          <a:xfrm>
            <a:off x="1687848" y="5036438"/>
            <a:ext cx="2339102" cy="461665"/>
          </a:xfrm>
          <a:prstGeom prst="rect">
            <a:avLst/>
          </a:prstGeom>
          <a:noFill/>
        </p:spPr>
        <p:txBody>
          <a:bodyPr wrap="none" rtlCol="0">
            <a:noAutofit/>
          </a:body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OPPOSans M" panose="00020600040101010101" pitchFamily="18" charset="-122"/>
              </a:rPr>
              <a:t>三年计划完成率</a:t>
            </a:r>
            <a:endParaRPr lang="en-US" altLang="zh-CN" sz="2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OPPOSans M" panose="00020600040101010101" pitchFamily="18" charset="-122"/>
            </a:endParaRPr>
          </a:p>
        </p:txBody>
      </p:sp>
      <p:sp>
        <p:nvSpPr>
          <p:cNvPr id="4" name="文本框 3">
            <a:extLst>
              <a:ext uri="{FF2B5EF4-FFF2-40B4-BE49-F238E27FC236}">
                <a16:creationId xmlns:a16="http://schemas.microsoft.com/office/drawing/2014/main" id="{755A8B3D-BD1F-4503-AB19-965D48D050FA}"/>
              </a:ext>
            </a:extLst>
          </p:cNvPr>
          <p:cNvSpPr txBox="1"/>
          <p:nvPr/>
        </p:nvSpPr>
        <p:spPr>
          <a:xfrm>
            <a:off x="5257800" y="2597150"/>
            <a:ext cx="4978400" cy="2532425"/>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完成情况的描述请在此输入您对工作完成情况的描述请在此输入您对工作完成情况的描述请在此输入您对工作完成情况的描述请在此输入您对工作完成情况的描述请在此输入您对工作完成情况的描述请在此输入您对工作完成情况的描述请在此输入您对工作完成情况的描述请在此输入您对工作完成情况的描述请在此输入您对工作完成情况的描述</a:t>
            </a:r>
          </a:p>
        </p:txBody>
      </p:sp>
      <p:sp>
        <p:nvSpPr>
          <p:cNvPr id="20" name="文本框 19">
            <a:extLst>
              <a:ext uri="{FF2B5EF4-FFF2-40B4-BE49-F238E27FC236}">
                <a16:creationId xmlns:a16="http://schemas.microsoft.com/office/drawing/2014/main" id="{A8D1CD1C-157E-4D8D-B4F2-59880AB893F2}"/>
              </a:ext>
            </a:extLst>
          </p:cNvPr>
          <p:cNvSpPr txBox="1"/>
          <p:nvPr/>
        </p:nvSpPr>
        <p:spPr>
          <a:xfrm>
            <a:off x="5294648" y="1963038"/>
            <a:ext cx="2339102" cy="461665"/>
          </a:xfrm>
          <a:prstGeom prst="rect">
            <a:avLst/>
          </a:prstGeom>
          <a:noFill/>
        </p:spPr>
        <p:txBody>
          <a:bodyPr wrap="none" rtlCol="0">
            <a:noAutofit/>
          </a:bodyPr>
          <a:lstStyle/>
          <a:p>
            <a:r>
              <a:rPr lang="zh-CN" altLang="en-US" sz="2400" dirty="0">
                <a:solidFill>
                  <a:schemeClr val="tx1">
                    <a:lumMod val="75000"/>
                    <a:lumOff val="25000"/>
                  </a:schemeClr>
                </a:solidFill>
                <a:latin typeface="OPPOSans B" panose="00020600040101010101" pitchFamily="18" charset="-122"/>
                <a:ea typeface="OPPOSans B" panose="00020600040101010101" pitchFamily="18" charset="-122"/>
                <a:cs typeface="OPPOSans B" panose="00020600040101010101" pitchFamily="18" charset="-122"/>
              </a:rPr>
              <a:t>三年计划</a:t>
            </a:r>
            <a:r>
              <a:rPr lang="zh-CN" altLang="en-US" sz="24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完成率</a:t>
            </a:r>
            <a:endParaRPr lang="en-US" altLang="zh-CN" sz="24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spTree>
    <p:extLst>
      <p:ext uri="{BB962C8B-B14F-4D97-AF65-F5344CB8AC3E}">
        <p14:creationId xmlns:p14="http://schemas.microsoft.com/office/powerpoint/2010/main" val="224029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组合 52">
            <a:extLst>
              <a:ext uri="{FF2B5EF4-FFF2-40B4-BE49-F238E27FC236}">
                <a16:creationId xmlns:a16="http://schemas.microsoft.com/office/drawing/2014/main" id="{A436E3FC-F0A5-48F2-8F48-BC2DC4AFC4B8}"/>
              </a:ext>
            </a:extLst>
          </p:cNvPr>
          <p:cNvGrpSpPr/>
          <p:nvPr/>
        </p:nvGrpSpPr>
        <p:grpSpPr>
          <a:xfrm>
            <a:off x="-876300" y="3348990"/>
            <a:ext cx="14285595" cy="3969148"/>
            <a:chOff x="-1143000" y="3920490"/>
            <a:chExt cx="14285595" cy="3969148"/>
          </a:xfrm>
        </p:grpSpPr>
        <p:sp>
          <p:nvSpPr>
            <p:cNvPr id="54" name="任意多边形: 形状 53">
              <a:extLst>
                <a:ext uri="{FF2B5EF4-FFF2-40B4-BE49-F238E27FC236}">
                  <a16:creationId xmlns:a16="http://schemas.microsoft.com/office/drawing/2014/main" id="{A1227700-87F4-4B57-8807-0FFCD3172D91}"/>
                </a:ext>
              </a:extLst>
            </p:cNvPr>
            <p:cNvSpPr/>
            <p:nvPr/>
          </p:nvSpPr>
          <p:spPr>
            <a:xfrm>
              <a:off x="-1143000" y="3920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16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任意多边形: 形状 54">
              <a:extLst>
                <a:ext uri="{FF2B5EF4-FFF2-40B4-BE49-F238E27FC236}">
                  <a16:creationId xmlns:a16="http://schemas.microsoft.com/office/drawing/2014/main" id="{67A9BC03-A14E-46CA-ABE3-E5C27A0FCF92}"/>
                </a:ext>
              </a:extLst>
            </p:cNvPr>
            <p:cNvSpPr/>
            <p:nvPr/>
          </p:nvSpPr>
          <p:spPr>
            <a:xfrm>
              <a:off x="-1128200" y="400841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56" name="任意多边形: 形状 55">
              <a:extLst>
                <a:ext uri="{FF2B5EF4-FFF2-40B4-BE49-F238E27FC236}">
                  <a16:creationId xmlns:a16="http://schemas.microsoft.com/office/drawing/2014/main" id="{5156D30F-AD77-450D-B45B-AFB9FFEFCB76}"/>
                </a:ext>
              </a:extLst>
            </p:cNvPr>
            <p:cNvSpPr/>
            <p:nvPr/>
          </p:nvSpPr>
          <p:spPr>
            <a:xfrm>
              <a:off x="-1113399" y="409633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57" name="任意多边形: 形状 56">
              <a:extLst>
                <a:ext uri="{FF2B5EF4-FFF2-40B4-BE49-F238E27FC236}">
                  <a16:creationId xmlns:a16="http://schemas.microsoft.com/office/drawing/2014/main" id="{B8D5CD3F-E311-4D4E-914F-192B08CE327B}"/>
                </a:ext>
              </a:extLst>
            </p:cNvPr>
            <p:cNvSpPr/>
            <p:nvPr/>
          </p:nvSpPr>
          <p:spPr>
            <a:xfrm>
              <a:off x="-1098599" y="4184259"/>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58" name="任意多边形: 形状 57">
              <a:extLst>
                <a:ext uri="{FF2B5EF4-FFF2-40B4-BE49-F238E27FC236}">
                  <a16:creationId xmlns:a16="http://schemas.microsoft.com/office/drawing/2014/main" id="{FD78AE37-57B0-483C-9B51-BC2C02918F3B}"/>
                </a:ext>
              </a:extLst>
            </p:cNvPr>
            <p:cNvSpPr/>
            <p:nvPr/>
          </p:nvSpPr>
          <p:spPr>
            <a:xfrm>
              <a:off x="-1083798" y="427218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59" name="任意多边形: 形状 58">
              <a:extLst>
                <a:ext uri="{FF2B5EF4-FFF2-40B4-BE49-F238E27FC236}">
                  <a16:creationId xmlns:a16="http://schemas.microsoft.com/office/drawing/2014/main" id="{DAECA9E1-0A39-4A01-8D59-FD484673284A}"/>
                </a:ext>
              </a:extLst>
            </p:cNvPr>
            <p:cNvSpPr/>
            <p:nvPr/>
          </p:nvSpPr>
          <p:spPr>
            <a:xfrm>
              <a:off x="-1068998" y="436010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0" name="任意多边形: 形状 59">
              <a:extLst>
                <a:ext uri="{FF2B5EF4-FFF2-40B4-BE49-F238E27FC236}">
                  <a16:creationId xmlns:a16="http://schemas.microsoft.com/office/drawing/2014/main" id="{93005CD1-3392-41F1-BA35-5DDF35558FE2}"/>
                </a:ext>
              </a:extLst>
            </p:cNvPr>
            <p:cNvSpPr/>
            <p:nvPr/>
          </p:nvSpPr>
          <p:spPr>
            <a:xfrm>
              <a:off x="-1054198" y="444802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1" name="任意多边形: 形状 60">
              <a:extLst>
                <a:ext uri="{FF2B5EF4-FFF2-40B4-BE49-F238E27FC236}">
                  <a16:creationId xmlns:a16="http://schemas.microsoft.com/office/drawing/2014/main" id="{DB1B99EC-544D-44CE-8BE1-EA4D8756325A}"/>
                </a:ext>
              </a:extLst>
            </p:cNvPr>
            <p:cNvSpPr/>
            <p:nvPr/>
          </p:nvSpPr>
          <p:spPr>
            <a:xfrm>
              <a:off x="-1039397" y="4535952"/>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2" name="任意多边形: 形状 61">
              <a:extLst>
                <a:ext uri="{FF2B5EF4-FFF2-40B4-BE49-F238E27FC236}">
                  <a16:creationId xmlns:a16="http://schemas.microsoft.com/office/drawing/2014/main" id="{215A59BC-FDA9-4A6A-A026-4409AB3540CE}"/>
                </a:ext>
              </a:extLst>
            </p:cNvPr>
            <p:cNvSpPr/>
            <p:nvPr/>
          </p:nvSpPr>
          <p:spPr>
            <a:xfrm>
              <a:off x="-1024597" y="4623875"/>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3" name="任意多边形: 形状 62">
              <a:extLst>
                <a:ext uri="{FF2B5EF4-FFF2-40B4-BE49-F238E27FC236}">
                  <a16:creationId xmlns:a16="http://schemas.microsoft.com/office/drawing/2014/main" id="{9B0FA05B-620B-42F2-ADC9-FAE9235090C4}"/>
                </a:ext>
              </a:extLst>
            </p:cNvPr>
            <p:cNvSpPr/>
            <p:nvPr/>
          </p:nvSpPr>
          <p:spPr>
            <a:xfrm>
              <a:off x="-1009797" y="471179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4" name="任意多边形: 形状 63">
              <a:extLst>
                <a:ext uri="{FF2B5EF4-FFF2-40B4-BE49-F238E27FC236}">
                  <a16:creationId xmlns:a16="http://schemas.microsoft.com/office/drawing/2014/main" id="{1890A92A-D13B-4A70-95F2-F668BB2673CC}"/>
                </a:ext>
              </a:extLst>
            </p:cNvPr>
            <p:cNvSpPr/>
            <p:nvPr/>
          </p:nvSpPr>
          <p:spPr>
            <a:xfrm>
              <a:off x="-994996" y="4799721"/>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5" name="任意多边形: 形状 64">
              <a:extLst>
                <a:ext uri="{FF2B5EF4-FFF2-40B4-BE49-F238E27FC236}">
                  <a16:creationId xmlns:a16="http://schemas.microsoft.com/office/drawing/2014/main" id="{B8EC3103-7E30-4C16-8F13-B881A4D6DEE4}"/>
                </a:ext>
              </a:extLst>
            </p:cNvPr>
            <p:cNvSpPr/>
            <p:nvPr/>
          </p:nvSpPr>
          <p:spPr>
            <a:xfrm>
              <a:off x="-980196" y="4887644"/>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7" name="任意多边形: 形状 66">
              <a:extLst>
                <a:ext uri="{FF2B5EF4-FFF2-40B4-BE49-F238E27FC236}">
                  <a16:creationId xmlns:a16="http://schemas.microsoft.com/office/drawing/2014/main" id="{7F0FC867-B92B-445A-BA3C-DB4328367DD9}"/>
                </a:ext>
              </a:extLst>
            </p:cNvPr>
            <p:cNvSpPr/>
            <p:nvPr/>
          </p:nvSpPr>
          <p:spPr>
            <a:xfrm>
              <a:off x="-965395" y="4975567"/>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16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68" name="任意多边形: 形状 67">
              <a:extLst>
                <a:ext uri="{FF2B5EF4-FFF2-40B4-BE49-F238E27FC236}">
                  <a16:creationId xmlns:a16="http://schemas.microsoft.com/office/drawing/2014/main" id="{D9EC4393-268E-4894-A50E-AE464E8F411C}"/>
                </a:ext>
              </a:extLst>
            </p:cNvPr>
            <p:cNvSpPr/>
            <p:nvPr/>
          </p:nvSpPr>
          <p:spPr>
            <a:xfrm>
              <a:off x="-950595" y="5063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16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8" name="矩形 7">
            <a:extLst>
              <a:ext uri="{FF2B5EF4-FFF2-40B4-BE49-F238E27FC236}">
                <a16:creationId xmlns:a16="http://schemas.microsoft.com/office/drawing/2014/main" id="{459B45FD-92DD-40B6-A647-DDDFCF256BB7}"/>
              </a:ext>
            </a:extLst>
          </p:cNvPr>
          <p:cNvSpPr/>
          <p:nvPr/>
        </p:nvSpPr>
        <p:spPr>
          <a:xfrm>
            <a:off x="881743" y="3788227"/>
            <a:ext cx="4484914" cy="2514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圆角 16">
            <a:extLst>
              <a:ext uri="{FF2B5EF4-FFF2-40B4-BE49-F238E27FC236}">
                <a16:creationId xmlns:a16="http://schemas.microsoft.com/office/drawing/2014/main" id="{B65D15D1-DC12-43DA-A8DA-CA4334203756}"/>
              </a:ext>
            </a:extLst>
          </p:cNvPr>
          <p:cNvSpPr/>
          <p:nvPr/>
        </p:nvSpPr>
        <p:spPr>
          <a:xfrm>
            <a:off x="695325" y="1155699"/>
            <a:ext cx="10764838" cy="45719"/>
          </a:xfrm>
          <a:prstGeom prst="roundRect">
            <a:avLst>
              <a:gd name="adj" fmla="val 0"/>
            </a:avLst>
          </a:prstGeom>
          <a:gradFill flip="none" rotWithShape="1">
            <a:gsLst>
              <a:gs pos="27000">
                <a:schemeClr val="accent1"/>
              </a:gs>
              <a:gs pos="100000">
                <a:schemeClr val="accent2">
                  <a:alpha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工作完成情况</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COMPLETION</a:t>
                </a:r>
              </a:p>
            </p:txBody>
          </p:sp>
        </p:grpSp>
      </p:grpSp>
      <p:sp>
        <p:nvSpPr>
          <p:cNvPr id="31" name="文本框 30">
            <a:extLst>
              <a:ext uri="{FF2B5EF4-FFF2-40B4-BE49-F238E27FC236}">
                <a16:creationId xmlns:a16="http://schemas.microsoft.com/office/drawing/2014/main" id="{4538A10C-6199-430E-B1CC-C6E7D67AC9B4}"/>
              </a:ext>
            </a:extLst>
          </p:cNvPr>
          <p:cNvSpPr txBox="1"/>
          <p:nvPr/>
        </p:nvSpPr>
        <p:spPr>
          <a:xfrm>
            <a:off x="594977" y="2076450"/>
            <a:ext cx="4978400" cy="1301318"/>
          </a:xfrm>
          <a:prstGeom prst="rect">
            <a:avLst/>
          </a:prstGeom>
          <a:noFill/>
        </p:spPr>
        <p:txBody>
          <a:bodyPr wrap="square" rtlCol="0">
            <a:noAutofit/>
          </a:bodyPr>
          <a:lstStyle/>
          <a:p>
            <a:pPr>
              <a:lnSpc>
                <a:spcPct val="125000"/>
              </a:lnSpc>
            </a:pPr>
            <a:r>
              <a:rPr lang="zh-CN" altLang="en-US" sz="1600" spc="120" dirty="0">
                <a:latin typeface="OPPOSans R" panose="00020600040101010101" pitchFamily="18" charset="-122"/>
                <a:ea typeface="OPPOSans R" panose="00020600040101010101" pitchFamily="18" charset="-122"/>
                <a:cs typeface="OPPOSans R" panose="00020600040101010101" pitchFamily="18" charset="-122"/>
              </a:rPr>
              <a:t>请在此输入您对工作完成情况的描述请在此输入您对工作完成情况的描述请在此输入您对工作完成情况的描述请在此输入您对工作完成情况的描述请在此输入您对工作完成情况的描述</a:t>
            </a:r>
          </a:p>
        </p:txBody>
      </p:sp>
      <p:sp>
        <p:nvSpPr>
          <p:cNvPr id="32" name="文本框 31">
            <a:extLst>
              <a:ext uri="{FF2B5EF4-FFF2-40B4-BE49-F238E27FC236}">
                <a16:creationId xmlns:a16="http://schemas.microsoft.com/office/drawing/2014/main" id="{7831E60D-74C8-4308-B0FE-303BCA752E43}"/>
              </a:ext>
            </a:extLst>
          </p:cNvPr>
          <p:cNvSpPr txBox="1"/>
          <p:nvPr/>
        </p:nvSpPr>
        <p:spPr>
          <a:xfrm>
            <a:off x="1122894" y="1598971"/>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重要事项</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达成</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6" name="直接连接符 5">
            <a:extLst>
              <a:ext uri="{FF2B5EF4-FFF2-40B4-BE49-F238E27FC236}">
                <a16:creationId xmlns:a16="http://schemas.microsoft.com/office/drawing/2014/main" id="{3EBFD845-C28B-4E3D-92AB-1233FFD00931}"/>
              </a:ext>
            </a:extLst>
          </p:cNvPr>
          <p:cNvCxnSpPr>
            <a:cxnSpLocks/>
          </p:cNvCxnSpPr>
          <p:nvPr/>
        </p:nvCxnSpPr>
        <p:spPr>
          <a:xfrm>
            <a:off x="695325" y="2019300"/>
            <a:ext cx="456670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3F8C670F-F23F-4ED6-B040-3B77DF65F1DB}"/>
              </a:ext>
            </a:extLst>
          </p:cNvPr>
          <p:cNvGrpSpPr/>
          <p:nvPr/>
        </p:nvGrpSpPr>
        <p:grpSpPr>
          <a:xfrm>
            <a:off x="705975" y="1592792"/>
            <a:ext cx="403158" cy="403158"/>
            <a:chOff x="2027238" y="1880235"/>
            <a:chExt cx="627380" cy="627380"/>
          </a:xfrm>
        </p:grpSpPr>
        <p:sp>
          <p:nvSpPr>
            <p:cNvPr id="37" name="椭圆 36">
              <a:extLst>
                <a:ext uri="{FF2B5EF4-FFF2-40B4-BE49-F238E27FC236}">
                  <a16:creationId xmlns:a16="http://schemas.microsoft.com/office/drawing/2014/main" id="{223A8C48-AA5F-44BF-A072-B1CA16F6ED9E}"/>
                </a:ext>
              </a:extLst>
            </p:cNvPr>
            <p:cNvSpPr/>
            <p:nvPr/>
          </p:nvSpPr>
          <p:spPr>
            <a:xfrm>
              <a:off x="2027238" y="1880235"/>
              <a:ext cx="627380" cy="627380"/>
            </a:xfrm>
            <a:prstGeom prst="ellipse">
              <a:avLst/>
            </a:prstGeom>
            <a:gradFill flip="none" rotWithShape="1">
              <a:gsLst>
                <a:gs pos="0">
                  <a:schemeClr val="accent1"/>
                </a:gs>
                <a:gs pos="91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8" name="图形 37" descr="盒子 纯色填充">
              <a:extLst>
                <a:ext uri="{FF2B5EF4-FFF2-40B4-BE49-F238E27FC236}">
                  <a16:creationId xmlns:a16="http://schemas.microsoft.com/office/drawing/2014/main" id="{2F41EDDA-AFD9-4E33-880D-0C98A56EC9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9463" y="1972460"/>
              <a:ext cx="442930" cy="442930"/>
            </a:xfrm>
            <a:prstGeom prst="rect">
              <a:avLst/>
            </a:prstGeom>
          </p:spPr>
        </p:pic>
      </p:grpSp>
      <p:pic>
        <p:nvPicPr>
          <p:cNvPr id="39" name="图片 38" descr="城市街道与高楼大厦的路上&#10;&#10;描述已自动生成">
            <a:extLst>
              <a:ext uri="{FF2B5EF4-FFF2-40B4-BE49-F238E27FC236}">
                <a16:creationId xmlns:a16="http://schemas.microsoft.com/office/drawing/2014/main" id="{7D663B1C-8DE2-48BC-82F2-E243AB7669D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b="15632"/>
          <a:stretch/>
        </p:blipFill>
        <p:spPr>
          <a:xfrm>
            <a:off x="695325" y="3573463"/>
            <a:ext cx="4542566" cy="2555194"/>
          </a:xfrm>
          <a:prstGeom prst="rect">
            <a:avLst/>
          </a:prstGeom>
        </p:spPr>
      </p:pic>
      <p:sp>
        <p:nvSpPr>
          <p:cNvPr id="45" name="文本框 44">
            <a:extLst>
              <a:ext uri="{FF2B5EF4-FFF2-40B4-BE49-F238E27FC236}">
                <a16:creationId xmlns:a16="http://schemas.microsoft.com/office/drawing/2014/main" id="{B062E793-7B66-43C3-A33C-7316DF205A72}"/>
              </a:ext>
            </a:extLst>
          </p:cNvPr>
          <p:cNvSpPr txBox="1"/>
          <p:nvPr/>
        </p:nvSpPr>
        <p:spPr>
          <a:xfrm>
            <a:off x="6204856" y="5037364"/>
            <a:ext cx="4978400" cy="1301318"/>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请在此输入您对工作完成情况的描述请在此输入您对工作完成情况的描述请在此输入您对工作完成情况的描述请在此输入您对工作完成情况的描述请在此输入您对工作完成情况的描述</a:t>
            </a:r>
          </a:p>
        </p:txBody>
      </p:sp>
      <p:sp>
        <p:nvSpPr>
          <p:cNvPr id="46" name="文本框 45">
            <a:extLst>
              <a:ext uri="{FF2B5EF4-FFF2-40B4-BE49-F238E27FC236}">
                <a16:creationId xmlns:a16="http://schemas.microsoft.com/office/drawing/2014/main" id="{9A415F59-29EA-48B7-87FA-84C3C74F9A2A}"/>
              </a:ext>
            </a:extLst>
          </p:cNvPr>
          <p:cNvSpPr txBox="1"/>
          <p:nvPr/>
        </p:nvSpPr>
        <p:spPr>
          <a:xfrm>
            <a:off x="6732773" y="4559885"/>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重要事项</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达成</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47" name="直接连接符 46">
            <a:extLst>
              <a:ext uri="{FF2B5EF4-FFF2-40B4-BE49-F238E27FC236}">
                <a16:creationId xmlns:a16="http://schemas.microsoft.com/office/drawing/2014/main" id="{F3A49413-FCEE-456A-AB40-FAEB6D044AFD}"/>
              </a:ext>
            </a:extLst>
          </p:cNvPr>
          <p:cNvCxnSpPr>
            <a:cxnSpLocks/>
          </p:cNvCxnSpPr>
          <p:nvPr/>
        </p:nvCxnSpPr>
        <p:spPr>
          <a:xfrm>
            <a:off x="6305204" y="4980214"/>
            <a:ext cx="456670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EA9E888F-34D3-4E00-96A7-E6B7E62DE055}"/>
              </a:ext>
            </a:extLst>
          </p:cNvPr>
          <p:cNvGrpSpPr/>
          <p:nvPr/>
        </p:nvGrpSpPr>
        <p:grpSpPr>
          <a:xfrm>
            <a:off x="6315854" y="4553706"/>
            <a:ext cx="403158" cy="403158"/>
            <a:chOff x="2027238" y="1880235"/>
            <a:chExt cx="627380" cy="627380"/>
          </a:xfrm>
        </p:grpSpPr>
        <p:sp>
          <p:nvSpPr>
            <p:cNvPr id="49" name="椭圆 48">
              <a:extLst>
                <a:ext uri="{FF2B5EF4-FFF2-40B4-BE49-F238E27FC236}">
                  <a16:creationId xmlns:a16="http://schemas.microsoft.com/office/drawing/2014/main" id="{2508F850-2D63-4F37-8311-E150934E104D}"/>
                </a:ext>
              </a:extLst>
            </p:cNvPr>
            <p:cNvSpPr/>
            <p:nvPr/>
          </p:nvSpPr>
          <p:spPr>
            <a:xfrm>
              <a:off x="2027238" y="1880235"/>
              <a:ext cx="627380" cy="627380"/>
            </a:xfrm>
            <a:prstGeom prst="ellipse">
              <a:avLst/>
            </a:prstGeom>
            <a:gradFill flip="none" rotWithShape="1">
              <a:gsLst>
                <a:gs pos="0">
                  <a:schemeClr val="accent1"/>
                </a:gs>
                <a:gs pos="91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0" name="图形 49" descr="盒子 纯色填充">
              <a:extLst>
                <a:ext uri="{FF2B5EF4-FFF2-40B4-BE49-F238E27FC236}">
                  <a16:creationId xmlns:a16="http://schemas.microsoft.com/office/drawing/2014/main" id="{0EB6EAB9-1E44-4D11-BEEA-14F5A25F7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9463" y="1972460"/>
              <a:ext cx="442930" cy="442930"/>
            </a:xfrm>
            <a:prstGeom prst="rect">
              <a:avLst/>
            </a:prstGeom>
          </p:spPr>
        </p:pic>
      </p:grpSp>
      <p:grpSp>
        <p:nvGrpSpPr>
          <p:cNvPr id="10" name="组合 9">
            <a:extLst>
              <a:ext uri="{FF2B5EF4-FFF2-40B4-BE49-F238E27FC236}">
                <a16:creationId xmlns:a16="http://schemas.microsoft.com/office/drawing/2014/main" id="{6EB9C71E-136D-42B0-95EF-E39BB1A2042A}"/>
              </a:ext>
            </a:extLst>
          </p:cNvPr>
          <p:cNvGrpSpPr/>
          <p:nvPr/>
        </p:nvGrpSpPr>
        <p:grpSpPr>
          <a:xfrm>
            <a:off x="6096000" y="1491342"/>
            <a:ext cx="4716738" cy="2754088"/>
            <a:chOff x="6008916" y="3374569"/>
            <a:chExt cx="4716738" cy="2754088"/>
          </a:xfrm>
        </p:grpSpPr>
        <p:sp>
          <p:nvSpPr>
            <p:cNvPr id="51" name="矩形 50">
              <a:extLst>
                <a:ext uri="{FF2B5EF4-FFF2-40B4-BE49-F238E27FC236}">
                  <a16:creationId xmlns:a16="http://schemas.microsoft.com/office/drawing/2014/main" id="{5CCAFDDD-6F28-45E2-B7B3-2F5797FC6560}"/>
                </a:ext>
              </a:extLst>
            </p:cNvPr>
            <p:cNvSpPr/>
            <p:nvPr/>
          </p:nvSpPr>
          <p:spPr>
            <a:xfrm>
              <a:off x="6008916" y="3374569"/>
              <a:ext cx="4484914" cy="2514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2" name="图片 51" descr="城市街道与高楼大厦的路上&#10;&#10;描述已自动生成">
              <a:extLst>
                <a:ext uri="{FF2B5EF4-FFF2-40B4-BE49-F238E27FC236}">
                  <a16:creationId xmlns:a16="http://schemas.microsoft.com/office/drawing/2014/main" id="{61F4B0EB-DD56-4F81-96A7-EFFE21F78F1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b="15632"/>
            <a:stretch/>
          </p:blipFill>
          <p:spPr>
            <a:xfrm>
              <a:off x="6183088" y="3573463"/>
              <a:ext cx="4542566" cy="2555194"/>
            </a:xfrm>
            <a:prstGeom prst="rect">
              <a:avLst/>
            </a:prstGeom>
          </p:spPr>
        </p:pic>
      </p:grpSp>
    </p:spTree>
    <p:extLst>
      <p:ext uri="{BB962C8B-B14F-4D97-AF65-F5344CB8AC3E}">
        <p14:creationId xmlns:p14="http://schemas.microsoft.com/office/powerpoint/2010/main" val="409588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40C8F386-11D5-4867-9AE9-0799206D8F12}"/>
              </a:ext>
            </a:extLst>
          </p:cNvPr>
          <p:cNvSpPr txBox="1"/>
          <p:nvPr/>
        </p:nvSpPr>
        <p:spPr>
          <a:xfrm>
            <a:off x="1908260" y="1652895"/>
            <a:ext cx="4554031"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工作总结反思</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1934529" y="4659262"/>
            <a:ext cx="279622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SUMMARY &amp; REFLECTION</a:t>
            </a:r>
          </a:p>
        </p:txBody>
      </p:sp>
      <p:grpSp>
        <p:nvGrpSpPr>
          <p:cNvPr id="29" name="组合 28">
            <a:extLst>
              <a:ext uri="{FF2B5EF4-FFF2-40B4-BE49-F238E27FC236}">
                <a16:creationId xmlns:a16="http://schemas.microsoft.com/office/drawing/2014/main" id="{B5F6874F-8883-480E-972C-4D8D88118A20}"/>
              </a:ext>
            </a:extLst>
          </p:cNvPr>
          <p:cNvGrpSpPr/>
          <p:nvPr/>
        </p:nvGrpSpPr>
        <p:grpSpPr>
          <a:xfrm>
            <a:off x="6931070" y="2595815"/>
            <a:ext cx="8100453" cy="4604534"/>
            <a:chOff x="5482247" y="-2857897"/>
            <a:chExt cx="8609910" cy="4894124"/>
          </a:xfrm>
        </p:grpSpPr>
        <p:sp>
          <p:nvSpPr>
            <p:cNvPr id="30" name="文本框 29">
              <a:extLst>
                <a:ext uri="{FF2B5EF4-FFF2-40B4-BE49-F238E27FC236}">
                  <a16:creationId xmlns:a16="http://schemas.microsoft.com/office/drawing/2014/main" id="{8F4FD7F0-7115-4C5C-AAB9-341A036A71FB}"/>
                </a:ext>
              </a:extLst>
            </p:cNvPr>
            <p:cNvSpPr txBox="1"/>
            <p:nvPr/>
          </p:nvSpPr>
          <p:spPr>
            <a:xfrm>
              <a:off x="5649197" y="-2857897"/>
              <a:ext cx="8442960" cy="4792505"/>
            </a:xfrm>
            <a:prstGeom prst="rect">
              <a:avLst/>
            </a:prstGeom>
            <a:noFill/>
            <a:scene3d>
              <a:camera prst="isometricOffAxis2Left"/>
              <a:lightRig rig="brightRoom" dir="t"/>
            </a:scene3d>
            <a:sp3d prstMaterial="matte"/>
          </p:spPr>
          <p:txBody>
            <a:bodyPr wrap="square" rtlCol="0">
              <a:sp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rPr>
                <a:t>03</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1" name="文本框 30">
              <a:extLst>
                <a:ext uri="{FF2B5EF4-FFF2-40B4-BE49-F238E27FC236}">
                  <a16:creationId xmlns:a16="http://schemas.microsoft.com/office/drawing/2014/main" id="{CD7F7AE7-113D-4463-81A2-7EBE28AEEA69}"/>
                </a:ext>
              </a:extLst>
            </p:cNvPr>
            <p:cNvSpPr txBox="1"/>
            <p:nvPr/>
          </p:nvSpPr>
          <p:spPr>
            <a:xfrm>
              <a:off x="5636886" y="-2845995"/>
              <a:ext cx="8442960" cy="4792505"/>
            </a:xfrm>
            <a:prstGeom prst="rect">
              <a:avLst/>
            </a:prstGeom>
            <a:noFill/>
            <a:scene3d>
              <a:camera prst="isometricOffAxis2Left"/>
              <a:lightRig rig="brightRoom" dir="t"/>
            </a:scene3d>
            <a:sp3d prstMaterial="matte"/>
          </p:spPr>
          <p:txBody>
            <a:bodyPr wrap="square" rtlCol="0">
              <a:sp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03</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2" name="文本框 31">
              <a:extLst>
                <a:ext uri="{FF2B5EF4-FFF2-40B4-BE49-F238E27FC236}">
                  <a16:creationId xmlns:a16="http://schemas.microsoft.com/office/drawing/2014/main" id="{F98823BE-CFA7-4B3D-89C6-9682F91410EF}"/>
                </a:ext>
              </a:extLst>
            </p:cNvPr>
            <p:cNvSpPr txBox="1"/>
            <p:nvPr/>
          </p:nvSpPr>
          <p:spPr>
            <a:xfrm>
              <a:off x="5482247" y="-2756278"/>
              <a:ext cx="8442960" cy="4792505"/>
            </a:xfrm>
            <a:prstGeom prst="rect">
              <a:avLst/>
            </a:prstGeom>
            <a:noFill/>
            <a:effectLst/>
            <a:scene3d>
              <a:camera prst="isometricOffAxis2Left"/>
              <a:lightRig rig="contrasting" dir="t"/>
            </a:scene3d>
            <a:sp3d prstMaterial="matte"/>
          </p:spPr>
          <p:txBody>
            <a:bodyPr wrap="square" rtlCol="0">
              <a:spAutoFit/>
              <a:sp3d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03</a:t>
              </a:r>
              <a:endParaRPr kumimoji="0" lang="zh-CN" altLang="en-US"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34" name="文本框 33">
            <a:extLst>
              <a:ext uri="{FF2B5EF4-FFF2-40B4-BE49-F238E27FC236}">
                <a16:creationId xmlns:a16="http://schemas.microsoft.com/office/drawing/2014/main" id="{5F3674E6-DC81-47D1-AD69-F4B232A4B360}"/>
              </a:ext>
            </a:extLst>
          </p:cNvPr>
          <p:cNvSpPr txBox="1"/>
          <p:nvPr/>
        </p:nvSpPr>
        <p:spPr>
          <a:xfrm>
            <a:off x="2027239" y="2611795"/>
            <a:ext cx="4659312" cy="524824"/>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在过去的一年中，虽然取得了一定的成绩，但尚存在一些不足需要反思和完善。</a:t>
            </a:r>
          </a:p>
        </p:txBody>
      </p:sp>
    </p:spTree>
    <p:extLst>
      <p:ext uri="{BB962C8B-B14F-4D97-AF65-F5344CB8AC3E}">
        <p14:creationId xmlns:p14="http://schemas.microsoft.com/office/powerpoint/2010/main" val="351172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8987BE5-0800-44D5-8CA2-F3B72F0BEFCD}"/>
              </a:ext>
            </a:extLst>
          </p:cNvPr>
          <p:cNvSpPr/>
          <p:nvPr/>
        </p:nvSpPr>
        <p:spPr>
          <a:xfrm>
            <a:off x="0" y="0"/>
            <a:ext cx="12192000" cy="6858000"/>
          </a:xfrm>
          <a:prstGeom prst="rect">
            <a:avLst/>
          </a:prstGeom>
          <a:gradFill>
            <a:gsLst>
              <a:gs pos="100000">
                <a:schemeClr val="accent1">
                  <a:alpha val="35000"/>
                </a:schemeClr>
              </a:gs>
              <a:gs pos="0">
                <a:schemeClr val="accent2">
                  <a:alpha val="9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圆角 3">
            <a:extLst>
              <a:ext uri="{FF2B5EF4-FFF2-40B4-BE49-F238E27FC236}">
                <a16:creationId xmlns:a16="http://schemas.microsoft.com/office/drawing/2014/main" id="{743736EE-F215-4A71-A936-765ED89DF545}"/>
              </a:ext>
            </a:extLst>
          </p:cNvPr>
          <p:cNvSpPr/>
          <p:nvPr/>
        </p:nvSpPr>
        <p:spPr>
          <a:xfrm>
            <a:off x="695326" y="1415143"/>
            <a:ext cx="4845504" cy="2121808"/>
          </a:xfrm>
          <a:prstGeom prst="roundRect">
            <a:avLst>
              <a:gd name="adj" fmla="val 13589"/>
            </a:avLst>
          </a:prstGeom>
          <a:solidFill>
            <a:schemeClr val="bg1"/>
          </a:solidFill>
          <a:ln>
            <a:noFill/>
          </a:ln>
          <a:effectLst>
            <a:outerShdw blurRad="279400" dist="254000" dir="2700000" algn="tl" rotWithShape="0">
              <a:srgbClr val="136F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椭圆 34">
            <a:extLst>
              <a:ext uri="{FF2B5EF4-FFF2-40B4-BE49-F238E27FC236}">
                <a16:creationId xmlns:a16="http://schemas.microsoft.com/office/drawing/2014/main" id="{88FE6904-D724-4E6D-B396-FEF61F0248F1}"/>
              </a:ext>
            </a:extLst>
          </p:cNvPr>
          <p:cNvSpPr/>
          <p:nvPr/>
        </p:nvSpPr>
        <p:spPr>
          <a:xfrm>
            <a:off x="4626428" y="2393649"/>
            <a:ext cx="399670" cy="4015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92F3D105-7FA7-4C3D-B03A-4645ACF2110C}"/>
              </a:ext>
            </a:extLst>
          </p:cNvPr>
          <p:cNvSpPr txBox="1"/>
          <p:nvPr/>
        </p:nvSpPr>
        <p:spPr>
          <a:xfrm>
            <a:off x="4600878" y="2344559"/>
            <a:ext cx="1377647" cy="1200329"/>
          </a:xfrm>
          <a:prstGeom prst="rect">
            <a:avLst/>
          </a:prstGeom>
          <a:noFill/>
        </p:spPr>
        <p:txBody>
          <a:bodyPr wrap="square" rtlCol="0">
            <a:noAutofit/>
          </a:bodyPr>
          <a:lstStyle/>
          <a:p>
            <a:r>
              <a:rPr lang="en-US" altLang="zh-CN" sz="72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rPr>
              <a:t>S</a:t>
            </a:r>
            <a:endParaRPr lang="zh-CN" altLang="en-US" sz="72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40" name="任意多边形: 形状 39">
            <a:extLst>
              <a:ext uri="{FF2B5EF4-FFF2-40B4-BE49-F238E27FC236}">
                <a16:creationId xmlns:a16="http://schemas.microsoft.com/office/drawing/2014/main" id="{EDD12144-7B9D-4273-8E68-A1C33757C417}"/>
              </a:ext>
            </a:extLst>
          </p:cNvPr>
          <p:cNvSpPr/>
          <p:nvPr/>
        </p:nvSpPr>
        <p:spPr>
          <a:xfrm rot="18778258">
            <a:off x="337900" y="1599165"/>
            <a:ext cx="1374166" cy="379055"/>
          </a:xfrm>
          <a:custGeom>
            <a:avLst/>
            <a:gdLst>
              <a:gd name="connsiteX0" fmla="*/ 1021051 w 1374166"/>
              <a:gd name="connsiteY0" fmla="*/ 0 h 379055"/>
              <a:gd name="connsiteX1" fmla="*/ 1374166 w 1374166"/>
              <a:gd name="connsiteY1" fmla="*/ 379055 h 379055"/>
              <a:gd name="connsiteX2" fmla="*/ 0 w 1374166"/>
              <a:gd name="connsiteY2" fmla="*/ 379055 h 379055"/>
              <a:gd name="connsiteX3" fmla="*/ 406900 w 1374166"/>
              <a:gd name="connsiteY3" fmla="*/ 0 h 379055"/>
            </a:gdLst>
            <a:ahLst/>
            <a:cxnLst>
              <a:cxn ang="0">
                <a:pos x="connsiteX0" y="connsiteY0"/>
              </a:cxn>
              <a:cxn ang="0">
                <a:pos x="connsiteX1" y="connsiteY1"/>
              </a:cxn>
              <a:cxn ang="0">
                <a:pos x="connsiteX2" y="connsiteY2"/>
              </a:cxn>
              <a:cxn ang="0">
                <a:pos x="connsiteX3" y="connsiteY3"/>
              </a:cxn>
            </a:cxnLst>
            <a:rect l="l" t="t" r="r" b="b"/>
            <a:pathLst>
              <a:path w="1374166" h="379055">
                <a:moveTo>
                  <a:pt x="1021051" y="0"/>
                </a:moveTo>
                <a:lnTo>
                  <a:pt x="1374166" y="379055"/>
                </a:lnTo>
                <a:lnTo>
                  <a:pt x="0" y="379055"/>
                </a:lnTo>
                <a:lnTo>
                  <a:pt x="4069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a:extLst>
              <a:ext uri="{FF2B5EF4-FFF2-40B4-BE49-F238E27FC236}">
                <a16:creationId xmlns:a16="http://schemas.microsoft.com/office/drawing/2014/main" id="{CC248965-A063-4B22-97BE-659D9313F049}"/>
              </a:ext>
            </a:extLst>
          </p:cNvPr>
          <p:cNvSpPr txBox="1"/>
          <p:nvPr/>
        </p:nvSpPr>
        <p:spPr>
          <a:xfrm rot="18778258">
            <a:off x="692399" y="1597907"/>
            <a:ext cx="694826" cy="381116"/>
          </a:xfrm>
          <a:prstGeom prst="rect">
            <a:avLst/>
          </a:prstGeom>
          <a:noFill/>
        </p:spPr>
        <p:txBody>
          <a:bodyPr wrap="square" rtlCol="0">
            <a:noAutofit/>
          </a:bodyPr>
          <a:lstStyle/>
          <a:p>
            <a:pPr algn="dist"/>
            <a:r>
              <a:rPr lang="zh-CN" altLang="en-US" dirty="0">
                <a:solidFill>
                  <a:schemeClr val="accent1"/>
                </a:solidFill>
                <a:latin typeface="OPPOSans M" panose="00020600040101010101" pitchFamily="18" charset="-122"/>
                <a:ea typeface="OPPOSans M" panose="00020600040101010101" pitchFamily="18" charset="-122"/>
                <a:cs typeface="OPPOSans M" panose="00020600040101010101" pitchFamily="18" charset="-122"/>
              </a:rPr>
              <a:t>优势</a:t>
            </a:r>
          </a:p>
        </p:txBody>
      </p:sp>
      <p:grpSp>
        <p:nvGrpSpPr>
          <p:cNvPr id="11" name="组合 10">
            <a:extLst>
              <a:ext uri="{FF2B5EF4-FFF2-40B4-BE49-F238E27FC236}">
                <a16:creationId xmlns:a16="http://schemas.microsoft.com/office/drawing/2014/main" id="{66A8CF91-72B0-44BE-87B3-D6540D556406}"/>
              </a:ext>
            </a:extLst>
          </p:cNvPr>
          <p:cNvGrpSpPr/>
          <p:nvPr/>
        </p:nvGrpSpPr>
        <p:grpSpPr>
          <a:xfrm>
            <a:off x="1402896" y="1730646"/>
            <a:ext cx="3180897" cy="369332"/>
            <a:chOff x="1402896" y="1819546"/>
            <a:chExt cx="3180897" cy="369332"/>
          </a:xfrm>
        </p:grpSpPr>
        <p:sp>
          <p:nvSpPr>
            <p:cNvPr id="10" name="文本框 9">
              <a:extLst>
                <a:ext uri="{FF2B5EF4-FFF2-40B4-BE49-F238E27FC236}">
                  <a16:creationId xmlns:a16="http://schemas.microsoft.com/office/drawing/2014/main" id="{A99A3194-FEC8-4684-8BB4-EAE91B957E55}"/>
                </a:ext>
              </a:extLst>
            </p:cNvPr>
            <p:cNvSpPr txBox="1"/>
            <p:nvPr/>
          </p:nvSpPr>
          <p:spPr>
            <a:xfrm>
              <a:off x="1601107" y="1819546"/>
              <a:ext cx="2982686" cy="369332"/>
            </a:xfrm>
            <a:prstGeom prst="rect">
              <a:avLst/>
            </a:prstGeom>
            <a:noFill/>
          </p:spPr>
          <p:txBody>
            <a:bodyPr wrap="square" rtlCol="0">
              <a:noAutofit/>
            </a:bodyPr>
            <a:lstStyle/>
            <a:p>
              <a:r>
                <a:rPr lang="zh-CN" altLang="en-US" dirty="0">
                  <a:latin typeface="OPPOSans R" panose="00020600040101010101" pitchFamily="18" charset="-122"/>
                  <a:ea typeface="OPPOSans R" panose="00020600040101010101" pitchFamily="18" charset="-122"/>
                  <a:cs typeface="OPPOSans R" panose="00020600040101010101" pitchFamily="18" charset="-122"/>
                </a:rPr>
                <a:t>请在此输入您的内部优势</a:t>
              </a:r>
            </a:p>
          </p:txBody>
        </p:sp>
        <p:sp>
          <p:nvSpPr>
            <p:cNvPr id="49" name="椭圆 48">
              <a:extLst>
                <a:ext uri="{FF2B5EF4-FFF2-40B4-BE49-F238E27FC236}">
                  <a16:creationId xmlns:a16="http://schemas.microsoft.com/office/drawing/2014/main" id="{3232F3FC-CBE1-4BEF-A130-9CCCFE88BBB8}"/>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2" name="组合 51">
            <a:extLst>
              <a:ext uri="{FF2B5EF4-FFF2-40B4-BE49-F238E27FC236}">
                <a16:creationId xmlns:a16="http://schemas.microsoft.com/office/drawing/2014/main" id="{0599E1FE-B683-4BF8-9AE9-5684206FB2FC}"/>
              </a:ext>
            </a:extLst>
          </p:cNvPr>
          <p:cNvGrpSpPr/>
          <p:nvPr/>
        </p:nvGrpSpPr>
        <p:grpSpPr>
          <a:xfrm>
            <a:off x="1402896" y="2113763"/>
            <a:ext cx="3180897" cy="369332"/>
            <a:chOff x="1402896" y="1819546"/>
            <a:chExt cx="3180897" cy="369332"/>
          </a:xfrm>
        </p:grpSpPr>
        <p:sp>
          <p:nvSpPr>
            <p:cNvPr id="53" name="文本框 52">
              <a:extLst>
                <a:ext uri="{FF2B5EF4-FFF2-40B4-BE49-F238E27FC236}">
                  <a16:creationId xmlns:a16="http://schemas.microsoft.com/office/drawing/2014/main" id="{644A73F3-5BF4-4EAF-BBE1-8C5A0F46BE46}"/>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请在此输入您的内部优势</a:t>
              </a:r>
            </a:p>
          </p:txBody>
        </p:sp>
        <p:sp>
          <p:nvSpPr>
            <p:cNvPr id="54" name="椭圆 53">
              <a:extLst>
                <a:ext uri="{FF2B5EF4-FFF2-40B4-BE49-F238E27FC236}">
                  <a16:creationId xmlns:a16="http://schemas.microsoft.com/office/drawing/2014/main" id="{147E9DDF-FEA8-4292-AA95-3ED59C60EF43}"/>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5" name="组合 54">
            <a:extLst>
              <a:ext uri="{FF2B5EF4-FFF2-40B4-BE49-F238E27FC236}">
                <a16:creationId xmlns:a16="http://schemas.microsoft.com/office/drawing/2014/main" id="{04D263E8-CAE1-4E8A-8046-E0B367FF6E89}"/>
              </a:ext>
            </a:extLst>
          </p:cNvPr>
          <p:cNvGrpSpPr/>
          <p:nvPr/>
        </p:nvGrpSpPr>
        <p:grpSpPr>
          <a:xfrm>
            <a:off x="1402896" y="2496880"/>
            <a:ext cx="3180897" cy="369332"/>
            <a:chOff x="1402896" y="1819546"/>
            <a:chExt cx="3180897" cy="369332"/>
          </a:xfrm>
        </p:grpSpPr>
        <p:sp>
          <p:nvSpPr>
            <p:cNvPr id="56" name="文本框 55">
              <a:extLst>
                <a:ext uri="{FF2B5EF4-FFF2-40B4-BE49-F238E27FC236}">
                  <a16:creationId xmlns:a16="http://schemas.microsoft.com/office/drawing/2014/main" id="{F8655ED8-94B5-43A5-94C1-A818CE942ADF}"/>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请在此输入您的内部优势</a:t>
              </a:r>
            </a:p>
          </p:txBody>
        </p:sp>
        <p:sp>
          <p:nvSpPr>
            <p:cNvPr id="57" name="椭圆 56">
              <a:extLst>
                <a:ext uri="{FF2B5EF4-FFF2-40B4-BE49-F238E27FC236}">
                  <a16:creationId xmlns:a16="http://schemas.microsoft.com/office/drawing/2014/main" id="{DD877D71-123F-48A3-AF9C-5793A17589B2}"/>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8" name="组合 57">
            <a:extLst>
              <a:ext uri="{FF2B5EF4-FFF2-40B4-BE49-F238E27FC236}">
                <a16:creationId xmlns:a16="http://schemas.microsoft.com/office/drawing/2014/main" id="{3E7D6066-37B8-4BDD-AC1F-86B85E9672AB}"/>
              </a:ext>
            </a:extLst>
          </p:cNvPr>
          <p:cNvGrpSpPr/>
          <p:nvPr/>
        </p:nvGrpSpPr>
        <p:grpSpPr>
          <a:xfrm>
            <a:off x="1402896" y="2879996"/>
            <a:ext cx="3180897" cy="369332"/>
            <a:chOff x="1402896" y="1819546"/>
            <a:chExt cx="3180897" cy="369332"/>
          </a:xfrm>
        </p:grpSpPr>
        <p:sp>
          <p:nvSpPr>
            <p:cNvPr id="59" name="文本框 58">
              <a:extLst>
                <a:ext uri="{FF2B5EF4-FFF2-40B4-BE49-F238E27FC236}">
                  <a16:creationId xmlns:a16="http://schemas.microsoft.com/office/drawing/2014/main" id="{7787E4CA-3153-4503-9C91-F33476B49AE2}"/>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请在此输入您的内部优势</a:t>
              </a:r>
            </a:p>
          </p:txBody>
        </p:sp>
        <p:sp>
          <p:nvSpPr>
            <p:cNvPr id="61" name="椭圆 60">
              <a:extLst>
                <a:ext uri="{FF2B5EF4-FFF2-40B4-BE49-F238E27FC236}">
                  <a16:creationId xmlns:a16="http://schemas.microsoft.com/office/drawing/2014/main" id="{3BF5622D-550D-46CE-ACA2-F747AA2AA024}"/>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04" name="矩形: 圆角 103">
            <a:extLst>
              <a:ext uri="{FF2B5EF4-FFF2-40B4-BE49-F238E27FC236}">
                <a16:creationId xmlns:a16="http://schemas.microsoft.com/office/drawing/2014/main" id="{3137B58F-4A84-45A5-9AF5-8522C956FC6B}"/>
              </a:ext>
            </a:extLst>
          </p:cNvPr>
          <p:cNvSpPr/>
          <p:nvPr/>
        </p:nvSpPr>
        <p:spPr>
          <a:xfrm>
            <a:off x="6096000" y="1415143"/>
            <a:ext cx="4845504" cy="2121808"/>
          </a:xfrm>
          <a:prstGeom prst="roundRect">
            <a:avLst>
              <a:gd name="adj" fmla="val 13589"/>
            </a:avLst>
          </a:prstGeom>
          <a:solidFill>
            <a:schemeClr val="bg1"/>
          </a:solidFill>
          <a:ln>
            <a:noFill/>
          </a:ln>
          <a:effectLst>
            <a:outerShdw blurRad="279400" dist="254000" dir="2700000" algn="tl" rotWithShape="0">
              <a:srgbClr val="136F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5" name="椭圆 104">
            <a:extLst>
              <a:ext uri="{FF2B5EF4-FFF2-40B4-BE49-F238E27FC236}">
                <a16:creationId xmlns:a16="http://schemas.microsoft.com/office/drawing/2014/main" id="{1B1FAB29-9995-42B1-9603-C4D0F12F9933}"/>
              </a:ext>
            </a:extLst>
          </p:cNvPr>
          <p:cNvSpPr/>
          <p:nvPr/>
        </p:nvSpPr>
        <p:spPr>
          <a:xfrm>
            <a:off x="6530369" y="2440215"/>
            <a:ext cx="399670" cy="4015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6" name="文本框 105">
            <a:extLst>
              <a:ext uri="{FF2B5EF4-FFF2-40B4-BE49-F238E27FC236}">
                <a16:creationId xmlns:a16="http://schemas.microsoft.com/office/drawing/2014/main" id="{5F36909F-50F3-4B2F-9C63-770A70AE23C5}"/>
              </a:ext>
            </a:extLst>
          </p:cNvPr>
          <p:cNvSpPr txBox="1"/>
          <p:nvPr/>
        </p:nvSpPr>
        <p:spPr>
          <a:xfrm>
            <a:off x="6096000" y="2452833"/>
            <a:ext cx="1377647" cy="1015663"/>
          </a:xfrm>
          <a:prstGeom prst="rect">
            <a:avLst/>
          </a:prstGeom>
          <a:noFill/>
        </p:spPr>
        <p:txBody>
          <a:bodyPr wrap="square" rtlCol="0">
            <a:noAutofit/>
          </a:bodyPr>
          <a:lstStyle/>
          <a:p>
            <a:r>
              <a:rPr lang="en-US" altLang="zh-CN" sz="60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rPr>
              <a:t>W</a:t>
            </a:r>
            <a:endParaRPr lang="zh-CN" altLang="en-US" sz="60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107" name="任意多边形: 形状 106">
            <a:extLst>
              <a:ext uri="{FF2B5EF4-FFF2-40B4-BE49-F238E27FC236}">
                <a16:creationId xmlns:a16="http://schemas.microsoft.com/office/drawing/2014/main" id="{1D8847B0-0209-4DC1-BF4B-94185D917D65}"/>
              </a:ext>
            </a:extLst>
          </p:cNvPr>
          <p:cNvSpPr/>
          <p:nvPr/>
        </p:nvSpPr>
        <p:spPr>
          <a:xfrm rot="2821742" flipH="1">
            <a:off x="9929574" y="1599165"/>
            <a:ext cx="1374166" cy="379055"/>
          </a:xfrm>
          <a:custGeom>
            <a:avLst/>
            <a:gdLst>
              <a:gd name="connsiteX0" fmla="*/ 1021051 w 1374166"/>
              <a:gd name="connsiteY0" fmla="*/ 0 h 379055"/>
              <a:gd name="connsiteX1" fmla="*/ 1374166 w 1374166"/>
              <a:gd name="connsiteY1" fmla="*/ 379055 h 379055"/>
              <a:gd name="connsiteX2" fmla="*/ 0 w 1374166"/>
              <a:gd name="connsiteY2" fmla="*/ 379055 h 379055"/>
              <a:gd name="connsiteX3" fmla="*/ 406900 w 1374166"/>
              <a:gd name="connsiteY3" fmla="*/ 0 h 379055"/>
            </a:gdLst>
            <a:ahLst/>
            <a:cxnLst>
              <a:cxn ang="0">
                <a:pos x="connsiteX0" y="connsiteY0"/>
              </a:cxn>
              <a:cxn ang="0">
                <a:pos x="connsiteX1" y="connsiteY1"/>
              </a:cxn>
              <a:cxn ang="0">
                <a:pos x="connsiteX2" y="connsiteY2"/>
              </a:cxn>
              <a:cxn ang="0">
                <a:pos x="connsiteX3" y="connsiteY3"/>
              </a:cxn>
            </a:cxnLst>
            <a:rect l="l" t="t" r="r" b="b"/>
            <a:pathLst>
              <a:path w="1374166" h="379055">
                <a:moveTo>
                  <a:pt x="1021051" y="0"/>
                </a:moveTo>
                <a:lnTo>
                  <a:pt x="1374166" y="379055"/>
                </a:lnTo>
                <a:lnTo>
                  <a:pt x="0" y="379055"/>
                </a:lnTo>
                <a:lnTo>
                  <a:pt x="4069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8" name="文本框 107">
            <a:extLst>
              <a:ext uri="{FF2B5EF4-FFF2-40B4-BE49-F238E27FC236}">
                <a16:creationId xmlns:a16="http://schemas.microsoft.com/office/drawing/2014/main" id="{D5B0BA6B-6DD4-4E4A-B0A7-E9548DF97FF0}"/>
              </a:ext>
            </a:extLst>
          </p:cNvPr>
          <p:cNvSpPr txBox="1"/>
          <p:nvPr/>
        </p:nvSpPr>
        <p:spPr>
          <a:xfrm rot="2821742" flipH="1">
            <a:off x="10284073" y="1603799"/>
            <a:ext cx="694826" cy="369332"/>
          </a:xfrm>
          <a:prstGeom prst="rect">
            <a:avLst/>
          </a:prstGeom>
          <a:noFill/>
        </p:spPr>
        <p:txBody>
          <a:bodyPr wrap="square" rtlCol="0">
            <a:noAutofit/>
          </a:bodyPr>
          <a:lstStyle/>
          <a:p>
            <a:pPr algn="dist"/>
            <a:r>
              <a:rPr lang="zh-CN" altLang="en-US" dirty="0">
                <a:solidFill>
                  <a:schemeClr val="accent1"/>
                </a:solidFill>
                <a:latin typeface="OPPOSans M" panose="00020600040101010101" pitchFamily="18" charset="-122"/>
                <a:ea typeface="OPPOSans M" panose="00020600040101010101" pitchFamily="18" charset="-122"/>
                <a:cs typeface="OPPOSans M" panose="00020600040101010101" pitchFamily="18" charset="-122"/>
              </a:rPr>
              <a:t>劣势</a:t>
            </a:r>
          </a:p>
        </p:txBody>
      </p:sp>
      <p:grpSp>
        <p:nvGrpSpPr>
          <p:cNvPr id="109" name="组合 108">
            <a:extLst>
              <a:ext uri="{FF2B5EF4-FFF2-40B4-BE49-F238E27FC236}">
                <a16:creationId xmlns:a16="http://schemas.microsoft.com/office/drawing/2014/main" id="{A2E4B7BF-9EAE-4062-8BA4-14088FEBF33E}"/>
              </a:ext>
            </a:extLst>
          </p:cNvPr>
          <p:cNvGrpSpPr/>
          <p:nvPr/>
        </p:nvGrpSpPr>
        <p:grpSpPr>
          <a:xfrm>
            <a:off x="7193043" y="1730646"/>
            <a:ext cx="3180532" cy="369332"/>
            <a:chOff x="1792369" y="1819546"/>
            <a:chExt cx="3180532" cy="369332"/>
          </a:xfrm>
        </p:grpSpPr>
        <p:sp>
          <p:nvSpPr>
            <p:cNvPr id="119" name="文本框 118">
              <a:extLst>
                <a:ext uri="{FF2B5EF4-FFF2-40B4-BE49-F238E27FC236}">
                  <a16:creationId xmlns:a16="http://schemas.microsoft.com/office/drawing/2014/main" id="{96863BC1-5225-45E7-AABB-E726B6ADD20C}"/>
                </a:ext>
              </a:extLst>
            </p:cNvPr>
            <p:cNvSpPr txBox="1"/>
            <p:nvPr/>
          </p:nvSpPr>
          <p:spPr>
            <a:xfrm>
              <a:off x="19902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请在此输入您的内部劣势</a:t>
              </a:r>
            </a:p>
          </p:txBody>
        </p:sp>
        <p:sp>
          <p:nvSpPr>
            <p:cNvPr id="120" name="椭圆 119">
              <a:extLst>
                <a:ext uri="{FF2B5EF4-FFF2-40B4-BE49-F238E27FC236}">
                  <a16:creationId xmlns:a16="http://schemas.microsoft.com/office/drawing/2014/main" id="{D8C28736-5640-4BEB-9B0F-6C62E7D1C550}"/>
                </a:ext>
              </a:extLst>
            </p:cNvPr>
            <p:cNvSpPr/>
            <p:nvPr/>
          </p:nvSpPr>
          <p:spPr>
            <a:xfrm>
              <a:off x="1792369"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0" name="组合 109">
            <a:extLst>
              <a:ext uri="{FF2B5EF4-FFF2-40B4-BE49-F238E27FC236}">
                <a16:creationId xmlns:a16="http://schemas.microsoft.com/office/drawing/2014/main" id="{4C86C3BB-C626-474C-865A-EF3311276638}"/>
              </a:ext>
            </a:extLst>
          </p:cNvPr>
          <p:cNvGrpSpPr/>
          <p:nvPr/>
        </p:nvGrpSpPr>
        <p:grpSpPr>
          <a:xfrm>
            <a:off x="7192678" y="2113763"/>
            <a:ext cx="3180897" cy="369332"/>
            <a:chOff x="1792004" y="1819546"/>
            <a:chExt cx="3180897" cy="369332"/>
          </a:xfrm>
        </p:grpSpPr>
        <p:sp>
          <p:nvSpPr>
            <p:cNvPr id="117" name="文本框 116">
              <a:extLst>
                <a:ext uri="{FF2B5EF4-FFF2-40B4-BE49-F238E27FC236}">
                  <a16:creationId xmlns:a16="http://schemas.microsoft.com/office/drawing/2014/main" id="{412D8BE9-3307-4BDC-8928-393B276F0C91}"/>
                </a:ext>
              </a:extLst>
            </p:cNvPr>
            <p:cNvSpPr txBox="1"/>
            <p:nvPr/>
          </p:nvSpPr>
          <p:spPr>
            <a:xfrm>
              <a:off x="19902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请在此输入您的内部劣势</a:t>
              </a:r>
            </a:p>
          </p:txBody>
        </p:sp>
        <p:sp>
          <p:nvSpPr>
            <p:cNvPr id="118" name="椭圆 117">
              <a:extLst>
                <a:ext uri="{FF2B5EF4-FFF2-40B4-BE49-F238E27FC236}">
                  <a16:creationId xmlns:a16="http://schemas.microsoft.com/office/drawing/2014/main" id="{E4DE464B-FCB0-46CF-BAE1-0B7895EAC7A0}"/>
                </a:ext>
              </a:extLst>
            </p:cNvPr>
            <p:cNvSpPr/>
            <p:nvPr/>
          </p:nvSpPr>
          <p:spPr>
            <a:xfrm>
              <a:off x="17920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1" name="组合 110">
            <a:extLst>
              <a:ext uri="{FF2B5EF4-FFF2-40B4-BE49-F238E27FC236}">
                <a16:creationId xmlns:a16="http://schemas.microsoft.com/office/drawing/2014/main" id="{E8A21A08-DEBB-41D6-A873-A251CE8AD9AB}"/>
              </a:ext>
            </a:extLst>
          </p:cNvPr>
          <p:cNvGrpSpPr/>
          <p:nvPr/>
        </p:nvGrpSpPr>
        <p:grpSpPr>
          <a:xfrm>
            <a:off x="7192678" y="2496880"/>
            <a:ext cx="3180897" cy="369332"/>
            <a:chOff x="1792004" y="1819546"/>
            <a:chExt cx="3180897" cy="369332"/>
          </a:xfrm>
        </p:grpSpPr>
        <p:sp>
          <p:nvSpPr>
            <p:cNvPr id="115" name="文本框 114">
              <a:extLst>
                <a:ext uri="{FF2B5EF4-FFF2-40B4-BE49-F238E27FC236}">
                  <a16:creationId xmlns:a16="http://schemas.microsoft.com/office/drawing/2014/main" id="{FBC97792-A514-408B-9454-1326EC4FFACF}"/>
                </a:ext>
              </a:extLst>
            </p:cNvPr>
            <p:cNvSpPr txBox="1"/>
            <p:nvPr/>
          </p:nvSpPr>
          <p:spPr>
            <a:xfrm>
              <a:off x="19902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请在此输入您的内部劣势</a:t>
              </a:r>
            </a:p>
          </p:txBody>
        </p:sp>
        <p:sp>
          <p:nvSpPr>
            <p:cNvPr id="116" name="椭圆 115">
              <a:extLst>
                <a:ext uri="{FF2B5EF4-FFF2-40B4-BE49-F238E27FC236}">
                  <a16:creationId xmlns:a16="http://schemas.microsoft.com/office/drawing/2014/main" id="{D6CB3B2A-650A-4E98-B1DB-EC0115BC4396}"/>
                </a:ext>
              </a:extLst>
            </p:cNvPr>
            <p:cNvSpPr/>
            <p:nvPr/>
          </p:nvSpPr>
          <p:spPr>
            <a:xfrm>
              <a:off x="17920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12" name="组合 111">
            <a:extLst>
              <a:ext uri="{FF2B5EF4-FFF2-40B4-BE49-F238E27FC236}">
                <a16:creationId xmlns:a16="http://schemas.microsoft.com/office/drawing/2014/main" id="{1894266D-0354-47E8-92D0-4B7328958082}"/>
              </a:ext>
            </a:extLst>
          </p:cNvPr>
          <p:cNvGrpSpPr/>
          <p:nvPr/>
        </p:nvGrpSpPr>
        <p:grpSpPr>
          <a:xfrm>
            <a:off x="7192678" y="2879996"/>
            <a:ext cx="3180897" cy="369332"/>
            <a:chOff x="1792004" y="1819546"/>
            <a:chExt cx="3180897" cy="369332"/>
          </a:xfrm>
        </p:grpSpPr>
        <p:sp>
          <p:nvSpPr>
            <p:cNvPr id="113" name="文本框 112">
              <a:extLst>
                <a:ext uri="{FF2B5EF4-FFF2-40B4-BE49-F238E27FC236}">
                  <a16:creationId xmlns:a16="http://schemas.microsoft.com/office/drawing/2014/main" id="{91A239C8-1133-4394-B97A-66AD9D0AB2F6}"/>
                </a:ext>
              </a:extLst>
            </p:cNvPr>
            <p:cNvSpPr txBox="1"/>
            <p:nvPr/>
          </p:nvSpPr>
          <p:spPr>
            <a:xfrm>
              <a:off x="19902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请在此输入您的内部劣势</a:t>
              </a:r>
            </a:p>
          </p:txBody>
        </p:sp>
        <p:sp>
          <p:nvSpPr>
            <p:cNvPr id="114" name="椭圆 113">
              <a:extLst>
                <a:ext uri="{FF2B5EF4-FFF2-40B4-BE49-F238E27FC236}">
                  <a16:creationId xmlns:a16="http://schemas.microsoft.com/office/drawing/2014/main" id="{19D8EB55-538F-4897-A6D5-C1DBED990AA7}"/>
                </a:ext>
              </a:extLst>
            </p:cNvPr>
            <p:cNvSpPr/>
            <p:nvPr/>
          </p:nvSpPr>
          <p:spPr>
            <a:xfrm>
              <a:off x="17920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79" name="组合 78">
            <a:extLst>
              <a:ext uri="{FF2B5EF4-FFF2-40B4-BE49-F238E27FC236}">
                <a16:creationId xmlns:a16="http://schemas.microsoft.com/office/drawing/2014/main" id="{564B9C0A-4A9C-4ECA-B2E8-4612942B1C16}"/>
              </a:ext>
            </a:extLst>
          </p:cNvPr>
          <p:cNvGrpSpPr/>
          <p:nvPr/>
        </p:nvGrpSpPr>
        <p:grpSpPr>
          <a:xfrm>
            <a:off x="-876300" y="3348990"/>
            <a:ext cx="14285595" cy="3969148"/>
            <a:chOff x="-1143000" y="3920490"/>
            <a:chExt cx="14285595" cy="3969148"/>
          </a:xfrm>
        </p:grpSpPr>
        <p:sp>
          <p:nvSpPr>
            <p:cNvPr id="80" name="任意多边形: 形状 79">
              <a:extLst>
                <a:ext uri="{FF2B5EF4-FFF2-40B4-BE49-F238E27FC236}">
                  <a16:creationId xmlns:a16="http://schemas.microsoft.com/office/drawing/2014/main" id="{E44F3F35-1929-4AD6-9BD1-4A43516F3417}"/>
                </a:ext>
              </a:extLst>
            </p:cNvPr>
            <p:cNvSpPr/>
            <p:nvPr/>
          </p:nvSpPr>
          <p:spPr>
            <a:xfrm>
              <a:off x="-1143000" y="3920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1" name="任意多边形: 形状 80">
              <a:extLst>
                <a:ext uri="{FF2B5EF4-FFF2-40B4-BE49-F238E27FC236}">
                  <a16:creationId xmlns:a16="http://schemas.microsoft.com/office/drawing/2014/main" id="{3682F8B7-0169-4085-8AA3-A6DBF5EA9131}"/>
                </a:ext>
              </a:extLst>
            </p:cNvPr>
            <p:cNvSpPr/>
            <p:nvPr/>
          </p:nvSpPr>
          <p:spPr>
            <a:xfrm>
              <a:off x="-1128200" y="400841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2" name="任意多边形: 形状 81">
              <a:extLst>
                <a:ext uri="{FF2B5EF4-FFF2-40B4-BE49-F238E27FC236}">
                  <a16:creationId xmlns:a16="http://schemas.microsoft.com/office/drawing/2014/main" id="{30D3FDC4-C7A3-4B6F-85B6-DA55E5646418}"/>
                </a:ext>
              </a:extLst>
            </p:cNvPr>
            <p:cNvSpPr/>
            <p:nvPr/>
          </p:nvSpPr>
          <p:spPr>
            <a:xfrm>
              <a:off x="-1113399" y="409633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3" name="任意多边形: 形状 82">
              <a:extLst>
                <a:ext uri="{FF2B5EF4-FFF2-40B4-BE49-F238E27FC236}">
                  <a16:creationId xmlns:a16="http://schemas.microsoft.com/office/drawing/2014/main" id="{853F4C15-DF9D-450B-A271-5799F59EC76E}"/>
                </a:ext>
              </a:extLst>
            </p:cNvPr>
            <p:cNvSpPr/>
            <p:nvPr/>
          </p:nvSpPr>
          <p:spPr>
            <a:xfrm>
              <a:off x="-1098599" y="4184259"/>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4" name="任意多边形: 形状 83">
              <a:extLst>
                <a:ext uri="{FF2B5EF4-FFF2-40B4-BE49-F238E27FC236}">
                  <a16:creationId xmlns:a16="http://schemas.microsoft.com/office/drawing/2014/main" id="{7B326280-17E0-4EFB-95C4-05DD28C9FA03}"/>
                </a:ext>
              </a:extLst>
            </p:cNvPr>
            <p:cNvSpPr/>
            <p:nvPr/>
          </p:nvSpPr>
          <p:spPr>
            <a:xfrm>
              <a:off x="-1083798" y="427218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5" name="任意多边形: 形状 84">
              <a:extLst>
                <a:ext uri="{FF2B5EF4-FFF2-40B4-BE49-F238E27FC236}">
                  <a16:creationId xmlns:a16="http://schemas.microsoft.com/office/drawing/2014/main" id="{0D38A481-22A1-4646-A1E9-1AA58019A13C}"/>
                </a:ext>
              </a:extLst>
            </p:cNvPr>
            <p:cNvSpPr/>
            <p:nvPr/>
          </p:nvSpPr>
          <p:spPr>
            <a:xfrm>
              <a:off x="-1068998" y="436010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6" name="任意多边形: 形状 85">
              <a:extLst>
                <a:ext uri="{FF2B5EF4-FFF2-40B4-BE49-F238E27FC236}">
                  <a16:creationId xmlns:a16="http://schemas.microsoft.com/office/drawing/2014/main" id="{8257CA80-8010-450F-A0BD-02B0891A05D7}"/>
                </a:ext>
              </a:extLst>
            </p:cNvPr>
            <p:cNvSpPr/>
            <p:nvPr/>
          </p:nvSpPr>
          <p:spPr>
            <a:xfrm>
              <a:off x="-1054198" y="444802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7" name="任意多边形: 形状 86">
              <a:extLst>
                <a:ext uri="{FF2B5EF4-FFF2-40B4-BE49-F238E27FC236}">
                  <a16:creationId xmlns:a16="http://schemas.microsoft.com/office/drawing/2014/main" id="{B500D957-7102-4348-A69F-BD33D2252FAC}"/>
                </a:ext>
              </a:extLst>
            </p:cNvPr>
            <p:cNvSpPr/>
            <p:nvPr/>
          </p:nvSpPr>
          <p:spPr>
            <a:xfrm>
              <a:off x="-1039397" y="4535952"/>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8" name="任意多边形: 形状 87">
              <a:extLst>
                <a:ext uri="{FF2B5EF4-FFF2-40B4-BE49-F238E27FC236}">
                  <a16:creationId xmlns:a16="http://schemas.microsoft.com/office/drawing/2014/main" id="{67AB6CEA-A5A2-4F52-88E6-0BE814B73B58}"/>
                </a:ext>
              </a:extLst>
            </p:cNvPr>
            <p:cNvSpPr/>
            <p:nvPr/>
          </p:nvSpPr>
          <p:spPr>
            <a:xfrm>
              <a:off x="-1024597" y="4623875"/>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89" name="任意多边形: 形状 88">
              <a:extLst>
                <a:ext uri="{FF2B5EF4-FFF2-40B4-BE49-F238E27FC236}">
                  <a16:creationId xmlns:a16="http://schemas.microsoft.com/office/drawing/2014/main" id="{94733FDF-92AC-42DF-B30E-1AF05C2A0016}"/>
                </a:ext>
              </a:extLst>
            </p:cNvPr>
            <p:cNvSpPr/>
            <p:nvPr/>
          </p:nvSpPr>
          <p:spPr>
            <a:xfrm>
              <a:off x="-1009797" y="471179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90" name="任意多边形: 形状 89">
              <a:extLst>
                <a:ext uri="{FF2B5EF4-FFF2-40B4-BE49-F238E27FC236}">
                  <a16:creationId xmlns:a16="http://schemas.microsoft.com/office/drawing/2014/main" id="{E4F4C7AC-1577-4980-B0A0-5405F97BB870}"/>
                </a:ext>
              </a:extLst>
            </p:cNvPr>
            <p:cNvSpPr/>
            <p:nvPr/>
          </p:nvSpPr>
          <p:spPr>
            <a:xfrm>
              <a:off x="-994996" y="4799721"/>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91" name="任意多边形: 形状 90">
              <a:extLst>
                <a:ext uri="{FF2B5EF4-FFF2-40B4-BE49-F238E27FC236}">
                  <a16:creationId xmlns:a16="http://schemas.microsoft.com/office/drawing/2014/main" id="{0076D46B-04C8-4BA1-8BCA-C8A55C6B784B}"/>
                </a:ext>
              </a:extLst>
            </p:cNvPr>
            <p:cNvSpPr/>
            <p:nvPr/>
          </p:nvSpPr>
          <p:spPr>
            <a:xfrm>
              <a:off x="-980196" y="4887644"/>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92" name="任意多边形: 形状 91">
              <a:extLst>
                <a:ext uri="{FF2B5EF4-FFF2-40B4-BE49-F238E27FC236}">
                  <a16:creationId xmlns:a16="http://schemas.microsoft.com/office/drawing/2014/main" id="{EE1F8B6A-FF67-49A9-A9B2-93410EB9B902}"/>
                </a:ext>
              </a:extLst>
            </p:cNvPr>
            <p:cNvSpPr/>
            <p:nvPr/>
          </p:nvSpPr>
          <p:spPr>
            <a:xfrm>
              <a:off x="-965395" y="4975567"/>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lumMod val="100000"/>
                  </a:schemeClr>
                </a:solidFill>
              </a:endParaRPr>
            </a:p>
          </p:txBody>
        </p:sp>
        <p:sp>
          <p:nvSpPr>
            <p:cNvPr id="93" name="任意多边形: 形状 92">
              <a:extLst>
                <a:ext uri="{FF2B5EF4-FFF2-40B4-BE49-F238E27FC236}">
                  <a16:creationId xmlns:a16="http://schemas.microsoft.com/office/drawing/2014/main" id="{470156FF-B67D-408B-891C-86B31BBFAF7C}"/>
                </a:ext>
              </a:extLst>
            </p:cNvPr>
            <p:cNvSpPr/>
            <p:nvPr/>
          </p:nvSpPr>
          <p:spPr>
            <a:xfrm>
              <a:off x="-950595" y="5063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59" name="矩形: 圆角 158">
            <a:extLst>
              <a:ext uri="{FF2B5EF4-FFF2-40B4-BE49-F238E27FC236}">
                <a16:creationId xmlns:a16="http://schemas.microsoft.com/office/drawing/2014/main" id="{A07536B6-0B31-42B1-ABE8-37129F2AA681}"/>
              </a:ext>
            </a:extLst>
          </p:cNvPr>
          <p:cNvSpPr/>
          <p:nvPr/>
        </p:nvSpPr>
        <p:spPr>
          <a:xfrm>
            <a:off x="695325" y="4018643"/>
            <a:ext cx="4845504" cy="2121808"/>
          </a:xfrm>
          <a:prstGeom prst="roundRect">
            <a:avLst>
              <a:gd name="adj" fmla="val 13589"/>
            </a:avLst>
          </a:prstGeom>
          <a:solidFill>
            <a:schemeClr val="bg1"/>
          </a:solidFill>
          <a:ln>
            <a:noFill/>
          </a:ln>
          <a:effectLst>
            <a:outerShdw blurRad="279400" dist="254000" dir="2700000" algn="tl" rotWithShape="0">
              <a:srgbClr val="136F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0" name="椭圆 159">
            <a:extLst>
              <a:ext uri="{FF2B5EF4-FFF2-40B4-BE49-F238E27FC236}">
                <a16:creationId xmlns:a16="http://schemas.microsoft.com/office/drawing/2014/main" id="{679B76D9-1461-4E0E-9DA9-1CF85C31B77E}"/>
              </a:ext>
            </a:extLst>
          </p:cNvPr>
          <p:cNvSpPr/>
          <p:nvPr/>
        </p:nvSpPr>
        <p:spPr>
          <a:xfrm>
            <a:off x="4568061" y="5483532"/>
            <a:ext cx="399670" cy="4015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1" name="文本框 160">
            <a:extLst>
              <a:ext uri="{FF2B5EF4-FFF2-40B4-BE49-F238E27FC236}">
                <a16:creationId xmlns:a16="http://schemas.microsoft.com/office/drawing/2014/main" id="{C8294CB2-92F7-4F60-AD82-9C0009A3324F}"/>
              </a:ext>
            </a:extLst>
          </p:cNvPr>
          <p:cNvSpPr txBox="1"/>
          <p:nvPr/>
        </p:nvSpPr>
        <p:spPr>
          <a:xfrm>
            <a:off x="4475430" y="4868244"/>
            <a:ext cx="1377647" cy="1200329"/>
          </a:xfrm>
          <a:prstGeom prst="rect">
            <a:avLst/>
          </a:prstGeom>
          <a:noFill/>
        </p:spPr>
        <p:txBody>
          <a:bodyPr wrap="square" rtlCol="0">
            <a:noAutofit/>
          </a:bodyPr>
          <a:lstStyle/>
          <a:p>
            <a:r>
              <a:rPr lang="en-US" altLang="zh-CN" sz="7200">
                <a:solidFill>
                  <a:schemeClr val="accent4"/>
                </a:solidFill>
                <a:latin typeface="OPPOSans H" panose="00020600040101010101" pitchFamily="18" charset="-122"/>
                <a:ea typeface="OPPOSans H" panose="00020600040101010101" pitchFamily="18" charset="-122"/>
                <a:cs typeface="OPPOSans H" panose="00020600040101010101" pitchFamily="18" charset="-122"/>
              </a:rPr>
              <a:t>O</a:t>
            </a:r>
            <a:endParaRPr lang="zh-CN" altLang="en-US" sz="72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162" name="任意多边形: 形状 161">
            <a:extLst>
              <a:ext uri="{FF2B5EF4-FFF2-40B4-BE49-F238E27FC236}">
                <a16:creationId xmlns:a16="http://schemas.microsoft.com/office/drawing/2014/main" id="{D7A8FAE4-0D78-4F27-A7EE-2F4DBC23C4A8}"/>
              </a:ext>
            </a:extLst>
          </p:cNvPr>
          <p:cNvSpPr/>
          <p:nvPr/>
        </p:nvSpPr>
        <p:spPr>
          <a:xfrm rot="18778258">
            <a:off x="337899" y="4202665"/>
            <a:ext cx="1374166" cy="379055"/>
          </a:xfrm>
          <a:custGeom>
            <a:avLst/>
            <a:gdLst>
              <a:gd name="connsiteX0" fmla="*/ 1021051 w 1374166"/>
              <a:gd name="connsiteY0" fmla="*/ 0 h 379055"/>
              <a:gd name="connsiteX1" fmla="*/ 1374166 w 1374166"/>
              <a:gd name="connsiteY1" fmla="*/ 379055 h 379055"/>
              <a:gd name="connsiteX2" fmla="*/ 0 w 1374166"/>
              <a:gd name="connsiteY2" fmla="*/ 379055 h 379055"/>
              <a:gd name="connsiteX3" fmla="*/ 406900 w 1374166"/>
              <a:gd name="connsiteY3" fmla="*/ 0 h 379055"/>
            </a:gdLst>
            <a:ahLst/>
            <a:cxnLst>
              <a:cxn ang="0">
                <a:pos x="connsiteX0" y="connsiteY0"/>
              </a:cxn>
              <a:cxn ang="0">
                <a:pos x="connsiteX1" y="connsiteY1"/>
              </a:cxn>
              <a:cxn ang="0">
                <a:pos x="connsiteX2" y="connsiteY2"/>
              </a:cxn>
              <a:cxn ang="0">
                <a:pos x="connsiteX3" y="connsiteY3"/>
              </a:cxn>
            </a:cxnLst>
            <a:rect l="l" t="t" r="r" b="b"/>
            <a:pathLst>
              <a:path w="1374166" h="379055">
                <a:moveTo>
                  <a:pt x="1021051" y="0"/>
                </a:moveTo>
                <a:lnTo>
                  <a:pt x="1374166" y="379055"/>
                </a:lnTo>
                <a:lnTo>
                  <a:pt x="0" y="379055"/>
                </a:lnTo>
                <a:lnTo>
                  <a:pt x="4069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3" name="文本框 162">
            <a:extLst>
              <a:ext uri="{FF2B5EF4-FFF2-40B4-BE49-F238E27FC236}">
                <a16:creationId xmlns:a16="http://schemas.microsoft.com/office/drawing/2014/main" id="{880714E3-B91E-480C-9B75-FF204A700B5F}"/>
              </a:ext>
            </a:extLst>
          </p:cNvPr>
          <p:cNvSpPr txBox="1"/>
          <p:nvPr/>
        </p:nvSpPr>
        <p:spPr>
          <a:xfrm rot="18778258">
            <a:off x="692398" y="4207299"/>
            <a:ext cx="694826" cy="369332"/>
          </a:xfrm>
          <a:prstGeom prst="rect">
            <a:avLst/>
          </a:prstGeom>
          <a:noFill/>
        </p:spPr>
        <p:txBody>
          <a:bodyPr wrap="square" rtlCol="0">
            <a:noAutofit/>
          </a:bodyPr>
          <a:lstStyle/>
          <a:p>
            <a:pPr algn="dist"/>
            <a:r>
              <a:rPr lang="zh-CN" altLang="en-US" dirty="0">
                <a:solidFill>
                  <a:schemeClr val="accent1"/>
                </a:solidFill>
                <a:latin typeface="OPPOSans M" panose="00020600040101010101" pitchFamily="18" charset="-122"/>
                <a:ea typeface="OPPOSans M" panose="00020600040101010101" pitchFamily="18" charset="-122"/>
                <a:cs typeface="OPPOSans M" panose="00020600040101010101" pitchFamily="18" charset="-122"/>
              </a:rPr>
              <a:t>机遇</a:t>
            </a:r>
            <a:endParaRPr lang="en-US" altLang="zh-CN" dirty="0">
              <a:solidFill>
                <a:schemeClr val="accent1"/>
              </a:solidFill>
              <a:latin typeface="OPPOSans M" panose="00020600040101010101" pitchFamily="18" charset="-122"/>
              <a:ea typeface="OPPOSans M" panose="00020600040101010101" pitchFamily="18" charset="-122"/>
              <a:cs typeface="OPPOSans M" panose="00020600040101010101" pitchFamily="18" charset="-122"/>
            </a:endParaRPr>
          </a:p>
        </p:txBody>
      </p:sp>
      <p:grpSp>
        <p:nvGrpSpPr>
          <p:cNvPr id="164" name="组合 163">
            <a:extLst>
              <a:ext uri="{FF2B5EF4-FFF2-40B4-BE49-F238E27FC236}">
                <a16:creationId xmlns:a16="http://schemas.microsoft.com/office/drawing/2014/main" id="{57A15A83-DC45-4F6D-893F-D6F215544959}"/>
              </a:ext>
            </a:extLst>
          </p:cNvPr>
          <p:cNvGrpSpPr/>
          <p:nvPr/>
        </p:nvGrpSpPr>
        <p:grpSpPr>
          <a:xfrm>
            <a:off x="1402895" y="4334146"/>
            <a:ext cx="3180897" cy="369332"/>
            <a:chOff x="1402896" y="1819546"/>
            <a:chExt cx="3180897" cy="369332"/>
          </a:xfrm>
        </p:grpSpPr>
        <p:sp>
          <p:nvSpPr>
            <p:cNvPr id="174" name="文本框 173">
              <a:extLst>
                <a:ext uri="{FF2B5EF4-FFF2-40B4-BE49-F238E27FC236}">
                  <a16:creationId xmlns:a16="http://schemas.microsoft.com/office/drawing/2014/main" id="{EE48D84F-136D-4AAD-B8D1-BB8DD000C197}"/>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请在此输入您的外部机遇</a:t>
              </a:r>
            </a:p>
          </p:txBody>
        </p:sp>
        <p:sp>
          <p:nvSpPr>
            <p:cNvPr id="175" name="椭圆 174">
              <a:extLst>
                <a:ext uri="{FF2B5EF4-FFF2-40B4-BE49-F238E27FC236}">
                  <a16:creationId xmlns:a16="http://schemas.microsoft.com/office/drawing/2014/main" id="{CDAF4665-2D29-43BA-991D-32A05263A287}"/>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5" name="组合 164">
            <a:extLst>
              <a:ext uri="{FF2B5EF4-FFF2-40B4-BE49-F238E27FC236}">
                <a16:creationId xmlns:a16="http://schemas.microsoft.com/office/drawing/2014/main" id="{2739198B-C709-43BC-9BB5-0D49858E455D}"/>
              </a:ext>
            </a:extLst>
          </p:cNvPr>
          <p:cNvGrpSpPr/>
          <p:nvPr/>
        </p:nvGrpSpPr>
        <p:grpSpPr>
          <a:xfrm>
            <a:off x="1402895" y="4717263"/>
            <a:ext cx="3180897" cy="369332"/>
            <a:chOff x="1402896" y="1819546"/>
            <a:chExt cx="3180897" cy="369332"/>
          </a:xfrm>
        </p:grpSpPr>
        <p:sp>
          <p:nvSpPr>
            <p:cNvPr id="172" name="文本框 171">
              <a:extLst>
                <a:ext uri="{FF2B5EF4-FFF2-40B4-BE49-F238E27FC236}">
                  <a16:creationId xmlns:a16="http://schemas.microsoft.com/office/drawing/2014/main" id="{46082AFD-B1E0-41C4-BBDB-1468B47A07D1}"/>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请在此输入您的外部机遇</a:t>
              </a:r>
            </a:p>
          </p:txBody>
        </p:sp>
        <p:sp>
          <p:nvSpPr>
            <p:cNvPr id="173" name="椭圆 172">
              <a:extLst>
                <a:ext uri="{FF2B5EF4-FFF2-40B4-BE49-F238E27FC236}">
                  <a16:creationId xmlns:a16="http://schemas.microsoft.com/office/drawing/2014/main" id="{C6CDA4F3-E61E-4804-AA42-9A4F490997E3}"/>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6" name="组合 165">
            <a:extLst>
              <a:ext uri="{FF2B5EF4-FFF2-40B4-BE49-F238E27FC236}">
                <a16:creationId xmlns:a16="http://schemas.microsoft.com/office/drawing/2014/main" id="{130341CD-1905-497C-99DF-440398A9293B}"/>
              </a:ext>
            </a:extLst>
          </p:cNvPr>
          <p:cNvGrpSpPr/>
          <p:nvPr/>
        </p:nvGrpSpPr>
        <p:grpSpPr>
          <a:xfrm>
            <a:off x="1402895" y="5100380"/>
            <a:ext cx="3180897" cy="369332"/>
            <a:chOff x="1402896" y="1819546"/>
            <a:chExt cx="3180897" cy="369332"/>
          </a:xfrm>
        </p:grpSpPr>
        <p:sp>
          <p:nvSpPr>
            <p:cNvPr id="170" name="文本框 169">
              <a:extLst>
                <a:ext uri="{FF2B5EF4-FFF2-40B4-BE49-F238E27FC236}">
                  <a16:creationId xmlns:a16="http://schemas.microsoft.com/office/drawing/2014/main" id="{2BA1D570-DEBB-40A9-840B-0E4F6D0FEA29}"/>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请在此输入您的外部机遇</a:t>
              </a:r>
            </a:p>
          </p:txBody>
        </p:sp>
        <p:sp>
          <p:nvSpPr>
            <p:cNvPr id="171" name="椭圆 170">
              <a:extLst>
                <a:ext uri="{FF2B5EF4-FFF2-40B4-BE49-F238E27FC236}">
                  <a16:creationId xmlns:a16="http://schemas.microsoft.com/office/drawing/2014/main" id="{750EEEF7-40B5-4134-A7BB-6E89708A8832}"/>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67" name="组合 166">
            <a:extLst>
              <a:ext uri="{FF2B5EF4-FFF2-40B4-BE49-F238E27FC236}">
                <a16:creationId xmlns:a16="http://schemas.microsoft.com/office/drawing/2014/main" id="{EDC578CF-12EB-428B-AE13-DBFD62FB552D}"/>
              </a:ext>
            </a:extLst>
          </p:cNvPr>
          <p:cNvGrpSpPr/>
          <p:nvPr/>
        </p:nvGrpSpPr>
        <p:grpSpPr>
          <a:xfrm>
            <a:off x="1402895" y="5483496"/>
            <a:ext cx="3180897" cy="369332"/>
            <a:chOff x="1402896" y="1819546"/>
            <a:chExt cx="3180897" cy="369332"/>
          </a:xfrm>
        </p:grpSpPr>
        <p:sp>
          <p:nvSpPr>
            <p:cNvPr id="168" name="文本框 167">
              <a:extLst>
                <a:ext uri="{FF2B5EF4-FFF2-40B4-BE49-F238E27FC236}">
                  <a16:creationId xmlns:a16="http://schemas.microsoft.com/office/drawing/2014/main" id="{B0E0D154-9F15-46AD-BD79-32C29727E565}"/>
                </a:ext>
              </a:extLst>
            </p:cNvPr>
            <p:cNvSpPr txBox="1"/>
            <p:nvPr/>
          </p:nvSpPr>
          <p:spPr>
            <a:xfrm>
              <a:off x="1601107"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请在此输入您的外部机遇</a:t>
              </a:r>
            </a:p>
          </p:txBody>
        </p:sp>
        <p:sp>
          <p:nvSpPr>
            <p:cNvPr id="169" name="椭圆 168">
              <a:extLst>
                <a:ext uri="{FF2B5EF4-FFF2-40B4-BE49-F238E27FC236}">
                  <a16:creationId xmlns:a16="http://schemas.microsoft.com/office/drawing/2014/main" id="{51AAC1F6-4C3D-46E5-A076-BF6AEE04BE51}"/>
                </a:ext>
              </a:extLst>
            </p:cNvPr>
            <p:cNvSpPr/>
            <p:nvPr/>
          </p:nvSpPr>
          <p:spPr>
            <a:xfrm>
              <a:off x="1402896"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41" name="矩形: 圆角 140">
            <a:extLst>
              <a:ext uri="{FF2B5EF4-FFF2-40B4-BE49-F238E27FC236}">
                <a16:creationId xmlns:a16="http://schemas.microsoft.com/office/drawing/2014/main" id="{25AD6CC7-5095-43EF-B927-1D1195C83099}"/>
              </a:ext>
            </a:extLst>
          </p:cNvPr>
          <p:cNvSpPr/>
          <p:nvPr/>
        </p:nvSpPr>
        <p:spPr>
          <a:xfrm>
            <a:off x="6096000" y="4018643"/>
            <a:ext cx="4845504" cy="2121808"/>
          </a:xfrm>
          <a:prstGeom prst="roundRect">
            <a:avLst>
              <a:gd name="adj" fmla="val 13589"/>
            </a:avLst>
          </a:prstGeom>
          <a:solidFill>
            <a:schemeClr val="bg1"/>
          </a:solidFill>
          <a:ln>
            <a:noFill/>
          </a:ln>
          <a:effectLst>
            <a:outerShdw blurRad="279400" dist="254000" dir="2700000" algn="tl" rotWithShape="0">
              <a:srgbClr val="136F5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2" name="椭圆 141">
            <a:extLst>
              <a:ext uri="{FF2B5EF4-FFF2-40B4-BE49-F238E27FC236}">
                <a16:creationId xmlns:a16="http://schemas.microsoft.com/office/drawing/2014/main" id="{701B28E2-9581-4C42-BEFC-8CE7EE0F12C1}"/>
              </a:ext>
            </a:extLst>
          </p:cNvPr>
          <p:cNvSpPr/>
          <p:nvPr/>
        </p:nvSpPr>
        <p:spPr>
          <a:xfrm>
            <a:off x="6521902" y="5454349"/>
            <a:ext cx="399670" cy="4015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3" name="文本框 142">
            <a:extLst>
              <a:ext uri="{FF2B5EF4-FFF2-40B4-BE49-F238E27FC236}">
                <a16:creationId xmlns:a16="http://schemas.microsoft.com/office/drawing/2014/main" id="{1AA623F3-FAB3-43F6-953F-C18021DF78A3}"/>
              </a:ext>
            </a:extLst>
          </p:cNvPr>
          <p:cNvSpPr txBox="1"/>
          <p:nvPr/>
        </p:nvSpPr>
        <p:spPr>
          <a:xfrm>
            <a:off x="6160860" y="4895672"/>
            <a:ext cx="1377647" cy="1200329"/>
          </a:xfrm>
          <a:prstGeom prst="rect">
            <a:avLst/>
          </a:prstGeom>
          <a:noFill/>
        </p:spPr>
        <p:txBody>
          <a:bodyPr wrap="square" rtlCol="0">
            <a:noAutofit/>
          </a:bodyPr>
          <a:lstStyle/>
          <a:p>
            <a:r>
              <a:rPr lang="en-US" altLang="zh-CN" sz="72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rPr>
              <a:t>T</a:t>
            </a:r>
            <a:endParaRPr lang="zh-CN" altLang="en-US" sz="7200" dirty="0">
              <a:solidFill>
                <a:schemeClr val="accent4"/>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144" name="任意多边形: 形状 143">
            <a:extLst>
              <a:ext uri="{FF2B5EF4-FFF2-40B4-BE49-F238E27FC236}">
                <a16:creationId xmlns:a16="http://schemas.microsoft.com/office/drawing/2014/main" id="{820CBCA5-5D92-463F-8E2A-3F446266F163}"/>
              </a:ext>
            </a:extLst>
          </p:cNvPr>
          <p:cNvSpPr/>
          <p:nvPr/>
        </p:nvSpPr>
        <p:spPr>
          <a:xfrm rot="2821742" flipH="1">
            <a:off x="9929574" y="4202665"/>
            <a:ext cx="1374166" cy="379055"/>
          </a:xfrm>
          <a:custGeom>
            <a:avLst/>
            <a:gdLst>
              <a:gd name="connsiteX0" fmla="*/ 1021051 w 1374166"/>
              <a:gd name="connsiteY0" fmla="*/ 0 h 379055"/>
              <a:gd name="connsiteX1" fmla="*/ 1374166 w 1374166"/>
              <a:gd name="connsiteY1" fmla="*/ 379055 h 379055"/>
              <a:gd name="connsiteX2" fmla="*/ 0 w 1374166"/>
              <a:gd name="connsiteY2" fmla="*/ 379055 h 379055"/>
              <a:gd name="connsiteX3" fmla="*/ 406900 w 1374166"/>
              <a:gd name="connsiteY3" fmla="*/ 0 h 379055"/>
            </a:gdLst>
            <a:ahLst/>
            <a:cxnLst>
              <a:cxn ang="0">
                <a:pos x="connsiteX0" y="connsiteY0"/>
              </a:cxn>
              <a:cxn ang="0">
                <a:pos x="connsiteX1" y="connsiteY1"/>
              </a:cxn>
              <a:cxn ang="0">
                <a:pos x="connsiteX2" y="connsiteY2"/>
              </a:cxn>
              <a:cxn ang="0">
                <a:pos x="connsiteX3" y="connsiteY3"/>
              </a:cxn>
            </a:cxnLst>
            <a:rect l="l" t="t" r="r" b="b"/>
            <a:pathLst>
              <a:path w="1374166" h="379055">
                <a:moveTo>
                  <a:pt x="1021051" y="0"/>
                </a:moveTo>
                <a:lnTo>
                  <a:pt x="1374166" y="379055"/>
                </a:lnTo>
                <a:lnTo>
                  <a:pt x="0" y="379055"/>
                </a:lnTo>
                <a:lnTo>
                  <a:pt x="4069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5" name="文本框 144">
            <a:extLst>
              <a:ext uri="{FF2B5EF4-FFF2-40B4-BE49-F238E27FC236}">
                <a16:creationId xmlns:a16="http://schemas.microsoft.com/office/drawing/2014/main" id="{03E48B2C-7DC3-4E7F-9A63-F764C80BCC7F}"/>
              </a:ext>
            </a:extLst>
          </p:cNvPr>
          <p:cNvSpPr txBox="1"/>
          <p:nvPr/>
        </p:nvSpPr>
        <p:spPr>
          <a:xfrm rot="2821742" flipH="1">
            <a:off x="10284073" y="4207299"/>
            <a:ext cx="694826" cy="369332"/>
          </a:xfrm>
          <a:prstGeom prst="rect">
            <a:avLst/>
          </a:prstGeom>
          <a:noFill/>
        </p:spPr>
        <p:txBody>
          <a:bodyPr wrap="square" rtlCol="0">
            <a:noAutofit/>
          </a:bodyPr>
          <a:lstStyle/>
          <a:p>
            <a:pPr algn="dist"/>
            <a:r>
              <a:rPr lang="zh-CN" altLang="en-US" dirty="0">
                <a:solidFill>
                  <a:schemeClr val="accent1"/>
                </a:solidFill>
                <a:latin typeface="OPPOSans M" panose="00020600040101010101" pitchFamily="18" charset="-122"/>
                <a:ea typeface="OPPOSans M" panose="00020600040101010101" pitchFamily="18" charset="-122"/>
                <a:cs typeface="OPPOSans M" panose="00020600040101010101" pitchFamily="18" charset="-122"/>
              </a:rPr>
              <a:t>威胁</a:t>
            </a:r>
          </a:p>
        </p:txBody>
      </p:sp>
      <p:grpSp>
        <p:nvGrpSpPr>
          <p:cNvPr id="146" name="组合 145">
            <a:extLst>
              <a:ext uri="{FF2B5EF4-FFF2-40B4-BE49-F238E27FC236}">
                <a16:creationId xmlns:a16="http://schemas.microsoft.com/office/drawing/2014/main" id="{0601E15C-4505-4999-B598-982E6042D0EB}"/>
              </a:ext>
            </a:extLst>
          </p:cNvPr>
          <p:cNvGrpSpPr/>
          <p:nvPr/>
        </p:nvGrpSpPr>
        <p:grpSpPr>
          <a:xfrm>
            <a:off x="7209978" y="4334146"/>
            <a:ext cx="3180897" cy="369332"/>
            <a:chOff x="1809304" y="1819546"/>
            <a:chExt cx="3180897" cy="369332"/>
          </a:xfrm>
        </p:grpSpPr>
        <p:sp>
          <p:nvSpPr>
            <p:cNvPr id="156" name="文本框 155">
              <a:extLst>
                <a:ext uri="{FF2B5EF4-FFF2-40B4-BE49-F238E27FC236}">
                  <a16:creationId xmlns:a16="http://schemas.microsoft.com/office/drawing/2014/main" id="{A73FEA56-8F3F-4FB5-A466-9FEBA9942852}"/>
                </a:ext>
              </a:extLst>
            </p:cNvPr>
            <p:cNvSpPr txBox="1"/>
            <p:nvPr/>
          </p:nvSpPr>
          <p:spPr>
            <a:xfrm>
              <a:off x="20075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请在此输入您的外部威胁</a:t>
              </a:r>
            </a:p>
          </p:txBody>
        </p:sp>
        <p:sp>
          <p:nvSpPr>
            <p:cNvPr id="157" name="椭圆 156">
              <a:extLst>
                <a:ext uri="{FF2B5EF4-FFF2-40B4-BE49-F238E27FC236}">
                  <a16:creationId xmlns:a16="http://schemas.microsoft.com/office/drawing/2014/main" id="{E9A9D6C0-9A4A-4D4D-8681-647532EE7D0B}"/>
                </a:ext>
              </a:extLst>
            </p:cNvPr>
            <p:cNvSpPr/>
            <p:nvPr/>
          </p:nvSpPr>
          <p:spPr>
            <a:xfrm>
              <a:off x="18093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47" name="组合 146">
            <a:extLst>
              <a:ext uri="{FF2B5EF4-FFF2-40B4-BE49-F238E27FC236}">
                <a16:creationId xmlns:a16="http://schemas.microsoft.com/office/drawing/2014/main" id="{5D2202B7-C5DA-464D-8740-FF752C663347}"/>
              </a:ext>
            </a:extLst>
          </p:cNvPr>
          <p:cNvGrpSpPr/>
          <p:nvPr/>
        </p:nvGrpSpPr>
        <p:grpSpPr>
          <a:xfrm>
            <a:off x="7209978" y="4717263"/>
            <a:ext cx="3180897" cy="369332"/>
            <a:chOff x="1809304" y="1819546"/>
            <a:chExt cx="3180897" cy="369332"/>
          </a:xfrm>
        </p:grpSpPr>
        <p:sp>
          <p:nvSpPr>
            <p:cNvPr id="154" name="文本框 153">
              <a:extLst>
                <a:ext uri="{FF2B5EF4-FFF2-40B4-BE49-F238E27FC236}">
                  <a16:creationId xmlns:a16="http://schemas.microsoft.com/office/drawing/2014/main" id="{5BDB39B4-1D7F-4247-85C1-3D4630A0733E}"/>
                </a:ext>
              </a:extLst>
            </p:cNvPr>
            <p:cNvSpPr txBox="1"/>
            <p:nvPr/>
          </p:nvSpPr>
          <p:spPr>
            <a:xfrm>
              <a:off x="20075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请在此输入您的外部威胁</a:t>
              </a:r>
            </a:p>
          </p:txBody>
        </p:sp>
        <p:sp>
          <p:nvSpPr>
            <p:cNvPr id="155" name="椭圆 154">
              <a:extLst>
                <a:ext uri="{FF2B5EF4-FFF2-40B4-BE49-F238E27FC236}">
                  <a16:creationId xmlns:a16="http://schemas.microsoft.com/office/drawing/2014/main" id="{AC74B270-934A-43E5-BD09-A5F996F4D957}"/>
                </a:ext>
              </a:extLst>
            </p:cNvPr>
            <p:cNvSpPr/>
            <p:nvPr/>
          </p:nvSpPr>
          <p:spPr>
            <a:xfrm>
              <a:off x="18093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48" name="组合 147">
            <a:extLst>
              <a:ext uri="{FF2B5EF4-FFF2-40B4-BE49-F238E27FC236}">
                <a16:creationId xmlns:a16="http://schemas.microsoft.com/office/drawing/2014/main" id="{97E7401E-E62D-4D93-A6CE-1B360D1CBB5C}"/>
              </a:ext>
            </a:extLst>
          </p:cNvPr>
          <p:cNvGrpSpPr/>
          <p:nvPr/>
        </p:nvGrpSpPr>
        <p:grpSpPr>
          <a:xfrm>
            <a:off x="7209978" y="5100380"/>
            <a:ext cx="3180897" cy="369332"/>
            <a:chOff x="1809304" y="1819546"/>
            <a:chExt cx="3180897" cy="369332"/>
          </a:xfrm>
        </p:grpSpPr>
        <p:sp>
          <p:nvSpPr>
            <p:cNvPr id="152" name="文本框 151">
              <a:extLst>
                <a:ext uri="{FF2B5EF4-FFF2-40B4-BE49-F238E27FC236}">
                  <a16:creationId xmlns:a16="http://schemas.microsoft.com/office/drawing/2014/main" id="{9AB30E87-1109-4B53-B3E8-1812E258B51E}"/>
                </a:ext>
              </a:extLst>
            </p:cNvPr>
            <p:cNvSpPr txBox="1"/>
            <p:nvPr/>
          </p:nvSpPr>
          <p:spPr>
            <a:xfrm>
              <a:off x="20075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请在此输入您的外部威胁</a:t>
              </a:r>
            </a:p>
          </p:txBody>
        </p:sp>
        <p:sp>
          <p:nvSpPr>
            <p:cNvPr id="153" name="椭圆 152">
              <a:extLst>
                <a:ext uri="{FF2B5EF4-FFF2-40B4-BE49-F238E27FC236}">
                  <a16:creationId xmlns:a16="http://schemas.microsoft.com/office/drawing/2014/main" id="{7DC7CDC2-16BF-4135-8160-E23F5C89D194}"/>
                </a:ext>
              </a:extLst>
            </p:cNvPr>
            <p:cNvSpPr/>
            <p:nvPr/>
          </p:nvSpPr>
          <p:spPr>
            <a:xfrm>
              <a:off x="18093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49" name="组合 148">
            <a:extLst>
              <a:ext uri="{FF2B5EF4-FFF2-40B4-BE49-F238E27FC236}">
                <a16:creationId xmlns:a16="http://schemas.microsoft.com/office/drawing/2014/main" id="{39000785-86CB-4FF7-8761-BA106DD35597}"/>
              </a:ext>
            </a:extLst>
          </p:cNvPr>
          <p:cNvGrpSpPr/>
          <p:nvPr/>
        </p:nvGrpSpPr>
        <p:grpSpPr>
          <a:xfrm>
            <a:off x="7209978" y="5483496"/>
            <a:ext cx="3180897" cy="369332"/>
            <a:chOff x="1809304" y="1819546"/>
            <a:chExt cx="3180897" cy="369332"/>
          </a:xfrm>
        </p:grpSpPr>
        <p:sp>
          <p:nvSpPr>
            <p:cNvPr id="150" name="文本框 149">
              <a:extLst>
                <a:ext uri="{FF2B5EF4-FFF2-40B4-BE49-F238E27FC236}">
                  <a16:creationId xmlns:a16="http://schemas.microsoft.com/office/drawing/2014/main" id="{D3E76518-1F83-4E00-9E3C-DF043A92C851}"/>
                </a:ext>
              </a:extLst>
            </p:cNvPr>
            <p:cNvSpPr txBox="1"/>
            <p:nvPr/>
          </p:nvSpPr>
          <p:spPr>
            <a:xfrm>
              <a:off x="2007515" y="1819546"/>
              <a:ext cx="2982686" cy="369332"/>
            </a:xfrm>
            <a:prstGeom prst="rect">
              <a:avLst/>
            </a:prstGeom>
            <a:noFill/>
          </p:spPr>
          <p:txBody>
            <a:bodyPr wrap="square" rtlCol="0">
              <a:noAutofit/>
            </a:bodyPr>
            <a:lstStyle>
              <a:defPPr>
                <a:defRPr lang="zh-CN"/>
              </a:defPPr>
              <a:lvl1pPr>
                <a:defRPr>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请在此输入您的外部威胁</a:t>
              </a:r>
            </a:p>
          </p:txBody>
        </p:sp>
        <p:sp>
          <p:nvSpPr>
            <p:cNvPr id="151" name="椭圆 150">
              <a:extLst>
                <a:ext uri="{FF2B5EF4-FFF2-40B4-BE49-F238E27FC236}">
                  <a16:creationId xmlns:a16="http://schemas.microsoft.com/office/drawing/2014/main" id="{CCD9A27B-E8CA-4A95-B80F-08E9B01D7F9F}"/>
                </a:ext>
              </a:extLst>
            </p:cNvPr>
            <p:cNvSpPr/>
            <p:nvPr/>
          </p:nvSpPr>
          <p:spPr>
            <a:xfrm>
              <a:off x="1809304" y="1879622"/>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94" name="组合 93">
            <a:extLst>
              <a:ext uri="{FF2B5EF4-FFF2-40B4-BE49-F238E27FC236}">
                <a16:creationId xmlns:a16="http://schemas.microsoft.com/office/drawing/2014/main" id="{43920771-973F-4C44-AC9E-7FCB0F5BD2A8}"/>
              </a:ext>
            </a:extLst>
          </p:cNvPr>
          <p:cNvGrpSpPr/>
          <p:nvPr/>
        </p:nvGrpSpPr>
        <p:grpSpPr>
          <a:xfrm rot="12818428">
            <a:off x="7544611" y="-272507"/>
            <a:ext cx="14285595" cy="3969148"/>
            <a:chOff x="-1143000" y="3920490"/>
            <a:chExt cx="14285595" cy="3969148"/>
          </a:xfrm>
        </p:grpSpPr>
        <p:sp>
          <p:nvSpPr>
            <p:cNvPr id="95" name="任意多边形: 形状 94">
              <a:extLst>
                <a:ext uri="{FF2B5EF4-FFF2-40B4-BE49-F238E27FC236}">
                  <a16:creationId xmlns:a16="http://schemas.microsoft.com/office/drawing/2014/main" id="{2424A630-3776-481D-973D-FB7C21B18B8A}"/>
                </a:ext>
              </a:extLst>
            </p:cNvPr>
            <p:cNvSpPr/>
            <p:nvPr/>
          </p:nvSpPr>
          <p:spPr>
            <a:xfrm>
              <a:off x="-1143000" y="3920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形状 95">
              <a:extLst>
                <a:ext uri="{FF2B5EF4-FFF2-40B4-BE49-F238E27FC236}">
                  <a16:creationId xmlns:a16="http://schemas.microsoft.com/office/drawing/2014/main" id="{CC944AF1-7555-475D-9B43-5058243F3874}"/>
                </a:ext>
              </a:extLst>
            </p:cNvPr>
            <p:cNvSpPr/>
            <p:nvPr/>
          </p:nvSpPr>
          <p:spPr>
            <a:xfrm>
              <a:off x="-1128200" y="400841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任意多边形: 形状 96">
              <a:extLst>
                <a:ext uri="{FF2B5EF4-FFF2-40B4-BE49-F238E27FC236}">
                  <a16:creationId xmlns:a16="http://schemas.microsoft.com/office/drawing/2014/main" id="{AEDC35EC-F398-415B-BBAF-83D63DBAF9DD}"/>
                </a:ext>
              </a:extLst>
            </p:cNvPr>
            <p:cNvSpPr/>
            <p:nvPr/>
          </p:nvSpPr>
          <p:spPr>
            <a:xfrm>
              <a:off x="-1113399" y="409633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任意多边形: 形状 97">
              <a:extLst>
                <a:ext uri="{FF2B5EF4-FFF2-40B4-BE49-F238E27FC236}">
                  <a16:creationId xmlns:a16="http://schemas.microsoft.com/office/drawing/2014/main" id="{10A263E5-1B2C-4C69-9ABB-57F2CB4C9927}"/>
                </a:ext>
              </a:extLst>
            </p:cNvPr>
            <p:cNvSpPr/>
            <p:nvPr/>
          </p:nvSpPr>
          <p:spPr>
            <a:xfrm>
              <a:off x="-1098599" y="4184259"/>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任意多边形: 形状 98">
              <a:extLst>
                <a:ext uri="{FF2B5EF4-FFF2-40B4-BE49-F238E27FC236}">
                  <a16:creationId xmlns:a16="http://schemas.microsoft.com/office/drawing/2014/main" id="{83912625-8BF2-4F7E-B672-08E4E7BF8594}"/>
                </a:ext>
              </a:extLst>
            </p:cNvPr>
            <p:cNvSpPr/>
            <p:nvPr/>
          </p:nvSpPr>
          <p:spPr>
            <a:xfrm>
              <a:off x="-1083798" y="427218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任意多边形: 形状 99">
              <a:extLst>
                <a:ext uri="{FF2B5EF4-FFF2-40B4-BE49-F238E27FC236}">
                  <a16:creationId xmlns:a16="http://schemas.microsoft.com/office/drawing/2014/main" id="{643D0302-71BF-45A1-ACE0-609DA75D9C15}"/>
                </a:ext>
              </a:extLst>
            </p:cNvPr>
            <p:cNvSpPr/>
            <p:nvPr/>
          </p:nvSpPr>
          <p:spPr>
            <a:xfrm>
              <a:off x="-1068998" y="436010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任意多边形: 形状 100">
              <a:extLst>
                <a:ext uri="{FF2B5EF4-FFF2-40B4-BE49-F238E27FC236}">
                  <a16:creationId xmlns:a16="http://schemas.microsoft.com/office/drawing/2014/main" id="{2D73BBA2-6FF5-42CE-86B4-E9D146F50D80}"/>
                </a:ext>
              </a:extLst>
            </p:cNvPr>
            <p:cNvSpPr/>
            <p:nvPr/>
          </p:nvSpPr>
          <p:spPr>
            <a:xfrm>
              <a:off x="-1054198" y="444802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任意多边形: 形状 101">
              <a:extLst>
                <a:ext uri="{FF2B5EF4-FFF2-40B4-BE49-F238E27FC236}">
                  <a16:creationId xmlns:a16="http://schemas.microsoft.com/office/drawing/2014/main" id="{CE90A607-3D3F-4167-8470-76EB7E6CE1C1}"/>
                </a:ext>
              </a:extLst>
            </p:cNvPr>
            <p:cNvSpPr/>
            <p:nvPr/>
          </p:nvSpPr>
          <p:spPr>
            <a:xfrm>
              <a:off x="-1039397" y="4535952"/>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任意多边形: 形状 120">
              <a:extLst>
                <a:ext uri="{FF2B5EF4-FFF2-40B4-BE49-F238E27FC236}">
                  <a16:creationId xmlns:a16="http://schemas.microsoft.com/office/drawing/2014/main" id="{627B215F-00A1-4B77-AE23-62AFE9609202}"/>
                </a:ext>
              </a:extLst>
            </p:cNvPr>
            <p:cNvSpPr/>
            <p:nvPr/>
          </p:nvSpPr>
          <p:spPr>
            <a:xfrm>
              <a:off x="-1024597" y="4623875"/>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任意多边形: 形状 121">
              <a:extLst>
                <a:ext uri="{FF2B5EF4-FFF2-40B4-BE49-F238E27FC236}">
                  <a16:creationId xmlns:a16="http://schemas.microsoft.com/office/drawing/2014/main" id="{93295CF4-7CDC-4F4C-87E0-155CE742C626}"/>
                </a:ext>
              </a:extLst>
            </p:cNvPr>
            <p:cNvSpPr/>
            <p:nvPr/>
          </p:nvSpPr>
          <p:spPr>
            <a:xfrm>
              <a:off x="-1009797" y="471179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任意多边形: 形状 122">
              <a:extLst>
                <a:ext uri="{FF2B5EF4-FFF2-40B4-BE49-F238E27FC236}">
                  <a16:creationId xmlns:a16="http://schemas.microsoft.com/office/drawing/2014/main" id="{8163460A-B797-4C9C-999E-5EB48EAC4562}"/>
                </a:ext>
              </a:extLst>
            </p:cNvPr>
            <p:cNvSpPr/>
            <p:nvPr/>
          </p:nvSpPr>
          <p:spPr>
            <a:xfrm>
              <a:off x="-994996" y="4799721"/>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任意多边形: 形状 123">
              <a:extLst>
                <a:ext uri="{FF2B5EF4-FFF2-40B4-BE49-F238E27FC236}">
                  <a16:creationId xmlns:a16="http://schemas.microsoft.com/office/drawing/2014/main" id="{74DF6B75-D1DD-4621-8BFC-9CCC7E42D008}"/>
                </a:ext>
              </a:extLst>
            </p:cNvPr>
            <p:cNvSpPr/>
            <p:nvPr/>
          </p:nvSpPr>
          <p:spPr>
            <a:xfrm>
              <a:off x="-980196" y="4887644"/>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任意多边形: 形状 124">
              <a:extLst>
                <a:ext uri="{FF2B5EF4-FFF2-40B4-BE49-F238E27FC236}">
                  <a16:creationId xmlns:a16="http://schemas.microsoft.com/office/drawing/2014/main" id="{AA159B02-045E-46E3-B3D4-55D9F0CFC1EB}"/>
                </a:ext>
              </a:extLst>
            </p:cNvPr>
            <p:cNvSpPr/>
            <p:nvPr/>
          </p:nvSpPr>
          <p:spPr>
            <a:xfrm>
              <a:off x="-965395" y="4975567"/>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任意多边形: 形状 125">
              <a:extLst>
                <a:ext uri="{FF2B5EF4-FFF2-40B4-BE49-F238E27FC236}">
                  <a16:creationId xmlns:a16="http://schemas.microsoft.com/office/drawing/2014/main" id="{214D6DB0-E863-4036-8A82-ADE2A3C79020}"/>
                </a:ext>
              </a:extLst>
            </p:cNvPr>
            <p:cNvSpPr/>
            <p:nvPr/>
          </p:nvSpPr>
          <p:spPr>
            <a:xfrm>
              <a:off x="-950595" y="5063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a:extLst>
              <a:ext uri="{FF2B5EF4-FFF2-40B4-BE49-F238E27FC236}">
                <a16:creationId xmlns:a16="http://schemas.microsoft.com/office/drawing/2014/main" id="{1EC9D634-A9D4-40B1-85BD-6F7C2715180A}"/>
              </a:ext>
            </a:extLst>
          </p:cNvPr>
          <p:cNvGrpSpPr/>
          <p:nvPr/>
        </p:nvGrpSpPr>
        <p:grpSpPr>
          <a:xfrm>
            <a:off x="590769" y="354733"/>
            <a:ext cx="2723931" cy="755291"/>
            <a:chOff x="590769" y="227733"/>
            <a:chExt cx="2723931" cy="755291"/>
          </a:xfrm>
        </p:grpSpPr>
        <p:sp>
          <p:nvSpPr>
            <p:cNvPr id="128" name="椭圆 127">
              <a:extLst>
                <a:ext uri="{FF2B5EF4-FFF2-40B4-BE49-F238E27FC236}">
                  <a16:creationId xmlns:a16="http://schemas.microsoft.com/office/drawing/2014/main" id="{30143611-8B44-4858-A213-3769FEEEDF7E}"/>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9" name="组合 128">
              <a:extLst>
                <a:ext uri="{FF2B5EF4-FFF2-40B4-BE49-F238E27FC236}">
                  <a16:creationId xmlns:a16="http://schemas.microsoft.com/office/drawing/2014/main" id="{963F7349-7BF8-434B-ABF9-46560466EF78}"/>
                </a:ext>
              </a:extLst>
            </p:cNvPr>
            <p:cNvGrpSpPr/>
            <p:nvPr/>
          </p:nvGrpSpPr>
          <p:grpSpPr>
            <a:xfrm>
              <a:off x="590769" y="244923"/>
              <a:ext cx="2723931" cy="738101"/>
              <a:chOff x="2017259" y="3792045"/>
              <a:chExt cx="2723931" cy="738101"/>
            </a:xfrm>
          </p:grpSpPr>
          <p:sp>
            <p:nvSpPr>
              <p:cNvPr id="130" name="文本框 129">
                <a:extLst>
                  <a:ext uri="{FF2B5EF4-FFF2-40B4-BE49-F238E27FC236}">
                    <a16:creationId xmlns:a16="http://schemas.microsoft.com/office/drawing/2014/main" id="{88BC69C3-E272-4465-B3EE-FBC05DE14039}"/>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工作总结反思</a:t>
                </a:r>
              </a:p>
            </p:txBody>
          </p:sp>
          <p:sp>
            <p:nvSpPr>
              <p:cNvPr id="131" name="文本框 130">
                <a:extLst>
                  <a:ext uri="{FF2B5EF4-FFF2-40B4-BE49-F238E27FC236}">
                    <a16:creationId xmlns:a16="http://schemas.microsoft.com/office/drawing/2014/main" id="{E9A332D5-1FF2-4C0A-8221-ABEFF2096284}"/>
                  </a:ext>
                </a:extLst>
              </p:cNvPr>
              <p:cNvSpPr txBox="1"/>
              <p:nvPr/>
            </p:nvSpPr>
            <p:spPr>
              <a:xfrm>
                <a:off x="2022310" y="4253147"/>
                <a:ext cx="2718880"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SUMMARY &amp; REFLECTION</a:t>
                </a:r>
              </a:p>
            </p:txBody>
          </p:sp>
        </p:grpSp>
      </p:grpSp>
    </p:spTree>
    <p:extLst>
      <p:ext uri="{BB962C8B-B14F-4D97-AF65-F5344CB8AC3E}">
        <p14:creationId xmlns:p14="http://schemas.microsoft.com/office/powerpoint/2010/main" val="222542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椭圆 77">
            <a:extLst>
              <a:ext uri="{FF2B5EF4-FFF2-40B4-BE49-F238E27FC236}">
                <a16:creationId xmlns:a16="http://schemas.microsoft.com/office/drawing/2014/main" id="{146DB2E9-45C3-4253-852B-C09ED86D8873}"/>
              </a:ext>
            </a:extLst>
          </p:cNvPr>
          <p:cNvSpPr/>
          <p:nvPr/>
        </p:nvSpPr>
        <p:spPr>
          <a:xfrm>
            <a:off x="3644900" y="1122363"/>
            <a:ext cx="4902200" cy="4902200"/>
          </a:xfrm>
          <a:prstGeom prst="ellipse">
            <a:avLst/>
          </a:prstGeom>
          <a:noFill/>
          <a:ln w="730250">
            <a:gradFill>
              <a:gsLst>
                <a:gs pos="0">
                  <a:schemeClr val="bg1">
                    <a:lumMod val="95000"/>
                  </a:schemeClr>
                </a:gs>
                <a:gs pos="98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2" name="图片 81" descr="城市街道与高楼大厦的路上&#10;&#10;描述已自动生成">
            <a:extLst>
              <a:ext uri="{FF2B5EF4-FFF2-40B4-BE49-F238E27FC236}">
                <a16:creationId xmlns:a16="http://schemas.microsoft.com/office/drawing/2014/main" id="{DE3D611F-7805-4D36-81DE-713BE17F01D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42667" t="2984" r="32668" b="18775"/>
          <a:stretch/>
        </p:blipFill>
        <p:spPr>
          <a:xfrm>
            <a:off x="4991100" y="1231900"/>
            <a:ext cx="2209800" cy="4673600"/>
          </a:xfrm>
          <a:prstGeom prst="rect">
            <a:avLst/>
          </a:prstGeom>
        </p:spPr>
      </p:pic>
      <p:pic>
        <p:nvPicPr>
          <p:cNvPr id="81" name="图片 80">
            <a:extLst>
              <a:ext uri="{FF2B5EF4-FFF2-40B4-BE49-F238E27FC236}">
                <a16:creationId xmlns:a16="http://schemas.microsoft.com/office/drawing/2014/main" id="{0CC4722E-3B27-4C17-AE28-4F185DF8901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697863" y="927691"/>
            <a:ext cx="2796273" cy="5266144"/>
          </a:xfrm>
          <a:prstGeom prst="rect">
            <a:avLst/>
          </a:prstGeom>
        </p:spPr>
      </p:pic>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23931" cy="755291"/>
            <a:chOff x="590769" y="227733"/>
            <a:chExt cx="2723931"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23931" cy="738101"/>
              <a:chOff x="2017259" y="3792045"/>
              <a:chExt cx="2723931"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工作总结反思</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718880"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SUMMARY &amp; REFLECTION</a:t>
                </a:r>
              </a:p>
            </p:txBody>
          </p:sp>
        </p:grpSp>
      </p:grpSp>
      <p:sp>
        <p:nvSpPr>
          <p:cNvPr id="79" name="弧形 78">
            <a:extLst>
              <a:ext uri="{FF2B5EF4-FFF2-40B4-BE49-F238E27FC236}">
                <a16:creationId xmlns:a16="http://schemas.microsoft.com/office/drawing/2014/main" id="{9B46EF8F-C6D7-40A2-B3C8-9F77359FE0B3}"/>
              </a:ext>
            </a:extLst>
          </p:cNvPr>
          <p:cNvSpPr/>
          <p:nvPr/>
        </p:nvSpPr>
        <p:spPr>
          <a:xfrm>
            <a:off x="3644900" y="1122363"/>
            <a:ext cx="4902200" cy="4902200"/>
          </a:xfrm>
          <a:prstGeom prst="arc">
            <a:avLst>
              <a:gd name="adj1" fmla="val 2739590"/>
              <a:gd name="adj2" fmla="val 7813147"/>
            </a:avLst>
          </a:prstGeom>
          <a:noFill/>
          <a:ln w="7302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弧形 79">
            <a:extLst>
              <a:ext uri="{FF2B5EF4-FFF2-40B4-BE49-F238E27FC236}">
                <a16:creationId xmlns:a16="http://schemas.microsoft.com/office/drawing/2014/main" id="{64D52DD9-51C4-405F-860D-547CBFC0C7BE}"/>
              </a:ext>
            </a:extLst>
          </p:cNvPr>
          <p:cNvSpPr/>
          <p:nvPr/>
        </p:nvSpPr>
        <p:spPr>
          <a:xfrm>
            <a:off x="3644900" y="1122363"/>
            <a:ext cx="4902200" cy="4902200"/>
          </a:xfrm>
          <a:prstGeom prst="arc">
            <a:avLst>
              <a:gd name="adj1" fmla="val 2799030"/>
              <a:gd name="adj2" fmla="val 8143736"/>
            </a:avLst>
          </a:prstGeom>
          <a:noFill/>
          <a:ln w="730250">
            <a:gradFill>
              <a:gsLst>
                <a:gs pos="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8" name="文本框 87">
            <a:extLst>
              <a:ext uri="{FF2B5EF4-FFF2-40B4-BE49-F238E27FC236}">
                <a16:creationId xmlns:a16="http://schemas.microsoft.com/office/drawing/2014/main" id="{D4B49F84-056C-4D32-A844-6481E1A73993}"/>
              </a:ext>
            </a:extLst>
          </p:cNvPr>
          <p:cNvSpPr txBox="1"/>
          <p:nvPr/>
        </p:nvSpPr>
        <p:spPr>
          <a:xfrm>
            <a:off x="594977" y="2076450"/>
            <a:ext cx="3088023" cy="1301318"/>
          </a:xfrm>
          <a:prstGeom prst="rect">
            <a:avLst/>
          </a:prstGeom>
          <a:noFill/>
        </p:spPr>
        <p:txBody>
          <a:bodyPr wrap="square" rtlCol="0">
            <a:noAutofit/>
          </a:bodyPr>
          <a:lstStyle/>
          <a:p>
            <a:pPr>
              <a:lnSpc>
                <a:spcPct val="125000"/>
              </a:lnSpc>
            </a:pPr>
            <a:r>
              <a:rPr lang="zh-CN" altLang="en-US" sz="1600" spc="120" dirty="0">
                <a:latin typeface="OPPOSans R" panose="00020600040101010101" pitchFamily="18" charset="-122"/>
                <a:ea typeface="OPPOSans R" panose="00020600040101010101" pitchFamily="18" charset="-122"/>
                <a:cs typeface="OPPOSans R" panose="00020600040101010101" pitchFamily="18" charset="-122"/>
              </a:rPr>
              <a:t>请在此输入您对工作的总结陈述请在此输入您对工作的总结陈述请在此输入您对工作的总结陈述</a:t>
            </a:r>
          </a:p>
        </p:txBody>
      </p:sp>
      <p:sp>
        <p:nvSpPr>
          <p:cNvPr id="89" name="文本框 88">
            <a:extLst>
              <a:ext uri="{FF2B5EF4-FFF2-40B4-BE49-F238E27FC236}">
                <a16:creationId xmlns:a16="http://schemas.microsoft.com/office/drawing/2014/main" id="{29EE83EC-DB59-432E-B083-DFA229C9FB34}"/>
              </a:ext>
            </a:extLst>
          </p:cNvPr>
          <p:cNvSpPr txBox="1"/>
          <p:nvPr/>
        </p:nvSpPr>
        <p:spPr>
          <a:xfrm>
            <a:off x="606425" y="1560871"/>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工作总结</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陈述</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8" name="组合 7">
            <a:extLst>
              <a:ext uri="{FF2B5EF4-FFF2-40B4-BE49-F238E27FC236}">
                <a16:creationId xmlns:a16="http://schemas.microsoft.com/office/drawing/2014/main" id="{4208DC67-4232-41B3-A9B6-FD15E878E231}"/>
              </a:ext>
            </a:extLst>
          </p:cNvPr>
          <p:cNvGrpSpPr/>
          <p:nvPr/>
        </p:nvGrpSpPr>
        <p:grpSpPr>
          <a:xfrm>
            <a:off x="695325" y="1978418"/>
            <a:ext cx="5034915" cy="720036"/>
            <a:chOff x="695325" y="1978418"/>
            <a:chExt cx="5034915" cy="720036"/>
          </a:xfrm>
        </p:grpSpPr>
        <p:sp>
          <p:nvSpPr>
            <p:cNvPr id="87" name="任意多边形: 形状 86">
              <a:extLst>
                <a:ext uri="{FF2B5EF4-FFF2-40B4-BE49-F238E27FC236}">
                  <a16:creationId xmlns:a16="http://schemas.microsoft.com/office/drawing/2014/main" id="{4FC5F203-5048-4D9B-80D6-2A3E10EC0BAA}"/>
                </a:ext>
              </a:extLst>
            </p:cNvPr>
            <p:cNvSpPr/>
            <p:nvPr/>
          </p:nvSpPr>
          <p:spPr>
            <a:xfrm>
              <a:off x="695325" y="1978418"/>
              <a:ext cx="4930775" cy="612382"/>
            </a:xfrm>
            <a:custGeom>
              <a:avLst/>
              <a:gdLst>
                <a:gd name="connsiteX0" fmla="*/ 0 w 3825240"/>
                <a:gd name="connsiteY0" fmla="*/ 0 h 381000"/>
                <a:gd name="connsiteX1" fmla="*/ 3444240 w 3825240"/>
                <a:gd name="connsiteY1" fmla="*/ 0 h 381000"/>
                <a:gd name="connsiteX2" fmla="*/ 3825240 w 3825240"/>
                <a:gd name="connsiteY2" fmla="*/ 381000 h 381000"/>
              </a:gdLst>
              <a:ahLst/>
              <a:cxnLst>
                <a:cxn ang="0">
                  <a:pos x="connsiteX0" y="connsiteY0"/>
                </a:cxn>
                <a:cxn ang="0">
                  <a:pos x="connsiteX1" y="connsiteY1"/>
                </a:cxn>
                <a:cxn ang="0">
                  <a:pos x="connsiteX2" y="connsiteY2"/>
                </a:cxn>
              </a:cxnLst>
              <a:rect l="l" t="t" r="r" b="b"/>
              <a:pathLst>
                <a:path w="3825240" h="381000">
                  <a:moveTo>
                    <a:pt x="0" y="0"/>
                  </a:moveTo>
                  <a:lnTo>
                    <a:pt x="3444240" y="0"/>
                  </a:lnTo>
                  <a:lnTo>
                    <a:pt x="3825240" y="381000"/>
                  </a:lnTo>
                </a:path>
              </a:pathLst>
            </a:custGeom>
            <a:noFill/>
            <a:ln w="9525" cap="flat" cmpd="sng" algn="ctr">
              <a:solidFill>
                <a:srgbClr val="338A5F">
                  <a:lumMod val="50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a:cs typeface="+mn-cs"/>
              </a:endParaRPr>
            </a:p>
          </p:txBody>
        </p:sp>
        <p:grpSp>
          <p:nvGrpSpPr>
            <p:cNvPr id="5" name="组合 4">
              <a:extLst>
                <a:ext uri="{FF2B5EF4-FFF2-40B4-BE49-F238E27FC236}">
                  <a16:creationId xmlns:a16="http://schemas.microsoft.com/office/drawing/2014/main" id="{D9C238B8-0F08-4B1F-BD2D-8EA1A595BB37}"/>
                </a:ext>
              </a:extLst>
            </p:cNvPr>
            <p:cNvGrpSpPr/>
            <p:nvPr/>
          </p:nvGrpSpPr>
          <p:grpSpPr>
            <a:xfrm>
              <a:off x="5482048" y="2450262"/>
              <a:ext cx="248192" cy="248192"/>
              <a:chOff x="5482048" y="2450262"/>
              <a:chExt cx="248192" cy="248192"/>
            </a:xfrm>
          </p:grpSpPr>
          <p:sp>
            <p:nvSpPr>
              <p:cNvPr id="91" name="椭圆 90">
                <a:extLst>
                  <a:ext uri="{FF2B5EF4-FFF2-40B4-BE49-F238E27FC236}">
                    <a16:creationId xmlns:a16="http://schemas.microsoft.com/office/drawing/2014/main" id="{84A7678D-E366-42C1-A867-459D4C8297EC}"/>
                  </a:ext>
                </a:extLst>
              </p:cNvPr>
              <p:cNvSpPr/>
              <p:nvPr/>
            </p:nvSpPr>
            <p:spPr>
              <a:xfrm>
                <a:off x="5482048" y="2450262"/>
                <a:ext cx="248192" cy="248192"/>
              </a:xfrm>
              <a:prstGeom prst="ellipse">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0" name="椭圆 89">
                <a:extLst>
                  <a:ext uri="{FF2B5EF4-FFF2-40B4-BE49-F238E27FC236}">
                    <a16:creationId xmlns:a16="http://schemas.microsoft.com/office/drawing/2014/main" id="{B11EA728-E49E-45F7-A251-9905F624522C}"/>
                  </a:ext>
                </a:extLst>
              </p:cNvPr>
              <p:cNvSpPr/>
              <p:nvPr/>
            </p:nvSpPr>
            <p:spPr>
              <a:xfrm>
                <a:off x="5559222" y="2527436"/>
                <a:ext cx="93844" cy="938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sp>
        <p:nvSpPr>
          <p:cNvPr id="93" name="文本框 92">
            <a:extLst>
              <a:ext uri="{FF2B5EF4-FFF2-40B4-BE49-F238E27FC236}">
                <a16:creationId xmlns:a16="http://schemas.microsoft.com/office/drawing/2014/main" id="{AB744444-00DA-43D9-BFAA-0D5D5BFDAF91}"/>
              </a:ext>
            </a:extLst>
          </p:cNvPr>
          <p:cNvSpPr txBox="1"/>
          <p:nvPr/>
        </p:nvSpPr>
        <p:spPr>
          <a:xfrm>
            <a:off x="606425" y="3977499"/>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工作总结</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陈述</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6" name="组合 5">
            <a:extLst>
              <a:ext uri="{FF2B5EF4-FFF2-40B4-BE49-F238E27FC236}">
                <a16:creationId xmlns:a16="http://schemas.microsoft.com/office/drawing/2014/main" id="{A3765881-6632-4867-B27C-AFD650E5DCA0}"/>
              </a:ext>
            </a:extLst>
          </p:cNvPr>
          <p:cNvGrpSpPr/>
          <p:nvPr/>
        </p:nvGrpSpPr>
        <p:grpSpPr>
          <a:xfrm>
            <a:off x="695325" y="3641725"/>
            <a:ext cx="5065758" cy="756105"/>
            <a:chOff x="695325" y="3641725"/>
            <a:chExt cx="5065758" cy="756105"/>
          </a:xfrm>
        </p:grpSpPr>
        <p:sp>
          <p:nvSpPr>
            <p:cNvPr id="94" name="任意多边形: 形状 93">
              <a:extLst>
                <a:ext uri="{FF2B5EF4-FFF2-40B4-BE49-F238E27FC236}">
                  <a16:creationId xmlns:a16="http://schemas.microsoft.com/office/drawing/2014/main" id="{92E5206C-3236-4C54-BA4D-4962B1A6BF0F}"/>
                </a:ext>
              </a:extLst>
            </p:cNvPr>
            <p:cNvSpPr/>
            <p:nvPr/>
          </p:nvSpPr>
          <p:spPr>
            <a:xfrm flipV="1">
              <a:off x="695325" y="3785448"/>
              <a:ext cx="4930775" cy="612382"/>
            </a:xfrm>
            <a:custGeom>
              <a:avLst/>
              <a:gdLst>
                <a:gd name="connsiteX0" fmla="*/ 0 w 3825240"/>
                <a:gd name="connsiteY0" fmla="*/ 0 h 381000"/>
                <a:gd name="connsiteX1" fmla="*/ 3444240 w 3825240"/>
                <a:gd name="connsiteY1" fmla="*/ 0 h 381000"/>
                <a:gd name="connsiteX2" fmla="*/ 3825240 w 3825240"/>
                <a:gd name="connsiteY2" fmla="*/ 381000 h 381000"/>
              </a:gdLst>
              <a:ahLst/>
              <a:cxnLst>
                <a:cxn ang="0">
                  <a:pos x="connsiteX0" y="connsiteY0"/>
                </a:cxn>
                <a:cxn ang="0">
                  <a:pos x="connsiteX1" y="connsiteY1"/>
                </a:cxn>
                <a:cxn ang="0">
                  <a:pos x="connsiteX2" y="connsiteY2"/>
                </a:cxn>
              </a:cxnLst>
              <a:rect l="l" t="t" r="r" b="b"/>
              <a:pathLst>
                <a:path w="3825240" h="381000">
                  <a:moveTo>
                    <a:pt x="0" y="0"/>
                  </a:moveTo>
                  <a:lnTo>
                    <a:pt x="3444240" y="0"/>
                  </a:lnTo>
                  <a:lnTo>
                    <a:pt x="3825240" y="381000"/>
                  </a:lnTo>
                </a:path>
              </a:pathLst>
            </a:custGeom>
            <a:noFill/>
            <a:ln w="9525" cap="flat" cmpd="sng" algn="ctr">
              <a:solidFill>
                <a:srgbClr val="338A5F">
                  <a:lumMod val="50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a:cs typeface="+mn-cs"/>
              </a:endParaRPr>
            </a:p>
          </p:txBody>
        </p:sp>
        <p:grpSp>
          <p:nvGrpSpPr>
            <p:cNvPr id="95" name="组合 94">
              <a:extLst>
                <a:ext uri="{FF2B5EF4-FFF2-40B4-BE49-F238E27FC236}">
                  <a16:creationId xmlns:a16="http://schemas.microsoft.com/office/drawing/2014/main" id="{052659B0-4023-4F85-B6AE-F5FA7134610B}"/>
                </a:ext>
              </a:extLst>
            </p:cNvPr>
            <p:cNvGrpSpPr/>
            <p:nvPr/>
          </p:nvGrpSpPr>
          <p:grpSpPr>
            <a:xfrm>
              <a:off x="5512891" y="3641725"/>
              <a:ext cx="248192" cy="248192"/>
              <a:chOff x="5482048" y="2450262"/>
              <a:chExt cx="248192" cy="248192"/>
            </a:xfrm>
          </p:grpSpPr>
          <p:sp>
            <p:nvSpPr>
              <p:cNvPr id="96" name="椭圆 95">
                <a:extLst>
                  <a:ext uri="{FF2B5EF4-FFF2-40B4-BE49-F238E27FC236}">
                    <a16:creationId xmlns:a16="http://schemas.microsoft.com/office/drawing/2014/main" id="{8E4C5743-1292-407D-A580-A4FC8013F06D}"/>
                  </a:ext>
                </a:extLst>
              </p:cNvPr>
              <p:cNvSpPr/>
              <p:nvPr/>
            </p:nvSpPr>
            <p:spPr>
              <a:xfrm>
                <a:off x="5482048" y="2450262"/>
                <a:ext cx="248192" cy="248192"/>
              </a:xfrm>
              <a:prstGeom prst="ellipse">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椭圆 96">
                <a:extLst>
                  <a:ext uri="{FF2B5EF4-FFF2-40B4-BE49-F238E27FC236}">
                    <a16:creationId xmlns:a16="http://schemas.microsoft.com/office/drawing/2014/main" id="{D740CCD6-FAD5-4B2F-8E5E-0F70475F8352}"/>
                  </a:ext>
                </a:extLst>
              </p:cNvPr>
              <p:cNvSpPr/>
              <p:nvPr/>
            </p:nvSpPr>
            <p:spPr>
              <a:xfrm>
                <a:off x="5559222" y="2527436"/>
                <a:ext cx="93844" cy="938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sp>
        <p:nvSpPr>
          <p:cNvPr id="99" name="文本框 98">
            <a:extLst>
              <a:ext uri="{FF2B5EF4-FFF2-40B4-BE49-F238E27FC236}">
                <a16:creationId xmlns:a16="http://schemas.microsoft.com/office/drawing/2014/main" id="{4DE831C2-F2A5-4C19-9DC2-360F73123327}"/>
              </a:ext>
            </a:extLst>
          </p:cNvPr>
          <p:cNvSpPr txBox="1"/>
          <p:nvPr/>
        </p:nvSpPr>
        <p:spPr>
          <a:xfrm>
            <a:off x="8596539" y="1560871"/>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工作总结</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陈述</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grpSp>
        <p:nvGrpSpPr>
          <p:cNvPr id="13" name="组合 12">
            <a:extLst>
              <a:ext uri="{FF2B5EF4-FFF2-40B4-BE49-F238E27FC236}">
                <a16:creationId xmlns:a16="http://schemas.microsoft.com/office/drawing/2014/main" id="{92AC2CB6-200F-40A1-AE84-87544741E8CF}"/>
              </a:ext>
            </a:extLst>
          </p:cNvPr>
          <p:cNvGrpSpPr/>
          <p:nvPr/>
        </p:nvGrpSpPr>
        <p:grpSpPr>
          <a:xfrm>
            <a:off x="6424795" y="2000189"/>
            <a:ext cx="5035368" cy="724798"/>
            <a:chOff x="6424795" y="2000189"/>
            <a:chExt cx="5035368" cy="724798"/>
          </a:xfrm>
        </p:grpSpPr>
        <p:sp>
          <p:nvSpPr>
            <p:cNvPr id="100" name="任意多边形: 形状 99">
              <a:extLst>
                <a:ext uri="{FF2B5EF4-FFF2-40B4-BE49-F238E27FC236}">
                  <a16:creationId xmlns:a16="http://schemas.microsoft.com/office/drawing/2014/main" id="{8EEE20F0-0E51-4564-9510-BD0E29C0A1FE}"/>
                </a:ext>
              </a:extLst>
            </p:cNvPr>
            <p:cNvSpPr/>
            <p:nvPr/>
          </p:nvSpPr>
          <p:spPr>
            <a:xfrm flipH="1">
              <a:off x="6529388" y="2000189"/>
              <a:ext cx="4930775" cy="612382"/>
            </a:xfrm>
            <a:custGeom>
              <a:avLst/>
              <a:gdLst>
                <a:gd name="connsiteX0" fmla="*/ 0 w 3825240"/>
                <a:gd name="connsiteY0" fmla="*/ 0 h 381000"/>
                <a:gd name="connsiteX1" fmla="*/ 3444240 w 3825240"/>
                <a:gd name="connsiteY1" fmla="*/ 0 h 381000"/>
                <a:gd name="connsiteX2" fmla="*/ 3825240 w 3825240"/>
                <a:gd name="connsiteY2" fmla="*/ 381000 h 381000"/>
              </a:gdLst>
              <a:ahLst/>
              <a:cxnLst>
                <a:cxn ang="0">
                  <a:pos x="connsiteX0" y="connsiteY0"/>
                </a:cxn>
                <a:cxn ang="0">
                  <a:pos x="connsiteX1" y="connsiteY1"/>
                </a:cxn>
                <a:cxn ang="0">
                  <a:pos x="connsiteX2" y="connsiteY2"/>
                </a:cxn>
              </a:cxnLst>
              <a:rect l="l" t="t" r="r" b="b"/>
              <a:pathLst>
                <a:path w="3825240" h="381000">
                  <a:moveTo>
                    <a:pt x="0" y="0"/>
                  </a:moveTo>
                  <a:lnTo>
                    <a:pt x="3444240" y="0"/>
                  </a:lnTo>
                  <a:lnTo>
                    <a:pt x="3825240" y="381000"/>
                  </a:lnTo>
                </a:path>
              </a:pathLst>
            </a:custGeom>
            <a:noFill/>
            <a:ln w="9525" cap="flat" cmpd="sng" algn="ctr">
              <a:solidFill>
                <a:srgbClr val="338A5F">
                  <a:lumMod val="50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a:cs typeface="+mn-cs"/>
              </a:endParaRPr>
            </a:p>
          </p:txBody>
        </p:sp>
        <p:grpSp>
          <p:nvGrpSpPr>
            <p:cNvPr id="101" name="组合 100">
              <a:extLst>
                <a:ext uri="{FF2B5EF4-FFF2-40B4-BE49-F238E27FC236}">
                  <a16:creationId xmlns:a16="http://schemas.microsoft.com/office/drawing/2014/main" id="{E8A00F0F-7792-4AB5-9182-E4D44AABC451}"/>
                </a:ext>
              </a:extLst>
            </p:cNvPr>
            <p:cNvGrpSpPr/>
            <p:nvPr/>
          </p:nvGrpSpPr>
          <p:grpSpPr>
            <a:xfrm>
              <a:off x="6424795" y="2476795"/>
              <a:ext cx="248192" cy="248192"/>
              <a:chOff x="5482048" y="2450262"/>
              <a:chExt cx="248192" cy="248192"/>
            </a:xfrm>
          </p:grpSpPr>
          <p:sp>
            <p:nvSpPr>
              <p:cNvPr id="102" name="椭圆 101">
                <a:extLst>
                  <a:ext uri="{FF2B5EF4-FFF2-40B4-BE49-F238E27FC236}">
                    <a16:creationId xmlns:a16="http://schemas.microsoft.com/office/drawing/2014/main" id="{CAA53FFA-30A6-42BD-A8DB-994488464737}"/>
                  </a:ext>
                </a:extLst>
              </p:cNvPr>
              <p:cNvSpPr/>
              <p:nvPr/>
            </p:nvSpPr>
            <p:spPr>
              <a:xfrm>
                <a:off x="5482048" y="2450262"/>
                <a:ext cx="248192" cy="248192"/>
              </a:xfrm>
              <a:prstGeom prst="ellipse">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3" name="椭圆 102">
                <a:extLst>
                  <a:ext uri="{FF2B5EF4-FFF2-40B4-BE49-F238E27FC236}">
                    <a16:creationId xmlns:a16="http://schemas.microsoft.com/office/drawing/2014/main" id="{7032E42D-7CD8-48EF-9AB6-0840164BB8F6}"/>
                  </a:ext>
                </a:extLst>
              </p:cNvPr>
              <p:cNvSpPr/>
              <p:nvPr/>
            </p:nvSpPr>
            <p:spPr>
              <a:xfrm>
                <a:off x="5559222" y="2527436"/>
                <a:ext cx="93844" cy="938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grpSp>
        <p:nvGrpSpPr>
          <p:cNvPr id="104" name="组合 103">
            <a:extLst>
              <a:ext uri="{FF2B5EF4-FFF2-40B4-BE49-F238E27FC236}">
                <a16:creationId xmlns:a16="http://schemas.microsoft.com/office/drawing/2014/main" id="{A90A0BCD-E0B9-4FA4-AB12-FE5D95B95FC9}"/>
              </a:ext>
            </a:extLst>
          </p:cNvPr>
          <p:cNvGrpSpPr/>
          <p:nvPr/>
        </p:nvGrpSpPr>
        <p:grpSpPr>
          <a:xfrm flipH="1">
            <a:off x="6394405" y="3668996"/>
            <a:ext cx="5065758" cy="756105"/>
            <a:chOff x="695325" y="3641725"/>
            <a:chExt cx="5065758" cy="756105"/>
          </a:xfrm>
        </p:grpSpPr>
        <p:sp>
          <p:nvSpPr>
            <p:cNvPr id="105" name="任意多边形: 形状 104">
              <a:extLst>
                <a:ext uri="{FF2B5EF4-FFF2-40B4-BE49-F238E27FC236}">
                  <a16:creationId xmlns:a16="http://schemas.microsoft.com/office/drawing/2014/main" id="{93BDBA72-3CC6-4895-9985-57C7E5B67D86}"/>
                </a:ext>
              </a:extLst>
            </p:cNvPr>
            <p:cNvSpPr/>
            <p:nvPr/>
          </p:nvSpPr>
          <p:spPr>
            <a:xfrm flipV="1">
              <a:off x="695325" y="3785448"/>
              <a:ext cx="4930775" cy="612382"/>
            </a:xfrm>
            <a:custGeom>
              <a:avLst/>
              <a:gdLst>
                <a:gd name="connsiteX0" fmla="*/ 0 w 3825240"/>
                <a:gd name="connsiteY0" fmla="*/ 0 h 381000"/>
                <a:gd name="connsiteX1" fmla="*/ 3444240 w 3825240"/>
                <a:gd name="connsiteY1" fmla="*/ 0 h 381000"/>
                <a:gd name="connsiteX2" fmla="*/ 3825240 w 3825240"/>
                <a:gd name="connsiteY2" fmla="*/ 381000 h 381000"/>
              </a:gdLst>
              <a:ahLst/>
              <a:cxnLst>
                <a:cxn ang="0">
                  <a:pos x="connsiteX0" y="connsiteY0"/>
                </a:cxn>
                <a:cxn ang="0">
                  <a:pos x="connsiteX1" y="connsiteY1"/>
                </a:cxn>
                <a:cxn ang="0">
                  <a:pos x="connsiteX2" y="connsiteY2"/>
                </a:cxn>
              </a:cxnLst>
              <a:rect l="l" t="t" r="r" b="b"/>
              <a:pathLst>
                <a:path w="3825240" h="381000">
                  <a:moveTo>
                    <a:pt x="0" y="0"/>
                  </a:moveTo>
                  <a:lnTo>
                    <a:pt x="3444240" y="0"/>
                  </a:lnTo>
                  <a:lnTo>
                    <a:pt x="3825240" y="381000"/>
                  </a:lnTo>
                </a:path>
              </a:pathLst>
            </a:custGeom>
            <a:noFill/>
            <a:ln w="9525" cap="flat" cmpd="sng" algn="ctr">
              <a:solidFill>
                <a:srgbClr val="338A5F">
                  <a:lumMod val="50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Roboto Regular"/>
                <a:ea typeface="思源黑体 CN Regular"/>
                <a:cs typeface="+mn-cs"/>
              </a:endParaRPr>
            </a:p>
          </p:txBody>
        </p:sp>
        <p:grpSp>
          <p:nvGrpSpPr>
            <p:cNvPr id="106" name="组合 105">
              <a:extLst>
                <a:ext uri="{FF2B5EF4-FFF2-40B4-BE49-F238E27FC236}">
                  <a16:creationId xmlns:a16="http://schemas.microsoft.com/office/drawing/2014/main" id="{66A5F4B2-C442-44BB-A711-0A9CE565C941}"/>
                </a:ext>
              </a:extLst>
            </p:cNvPr>
            <p:cNvGrpSpPr/>
            <p:nvPr/>
          </p:nvGrpSpPr>
          <p:grpSpPr>
            <a:xfrm>
              <a:off x="5512891" y="3641725"/>
              <a:ext cx="248192" cy="248192"/>
              <a:chOff x="5482048" y="2450262"/>
              <a:chExt cx="248192" cy="248192"/>
            </a:xfrm>
          </p:grpSpPr>
          <p:sp>
            <p:nvSpPr>
              <p:cNvPr id="107" name="椭圆 106">
                <a:extLst>
                  <a:ext uri="{FF2B5EF4-FFF2-40B4-BE49-F238E27FC236}">
                    <a16:creationId xmlns:a16="http://schemas.microsoft.com/office/drawing/2014/main" id="{9EF267B1-DF01-40CB-AE17-B1165C6A53D0}"/>
                  </a:ext>
                </a:extLst>
              </p:cNvPr>
              <p:cNvSpPr/>
              <p:nvPr/>
            </p:nvSpPr>
            <p:spPr>
              <a:xfrm>
                <a:off x="5482048" y="2450262"/>
                <a:ext cx="248192" cy="248192"/>
              </a:xfrm>
              <a:prstGeom prst="ellipse">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8" name="椭圆 107">
                <a:extLst>
                  <a:ext uri="{FF2B5EF4-FFF2-40B4-BE49-F238E27FC236}">
                    <a16:creationId xmlns:a16="http://schemas.microsoft.com/office/drawing/2014/main" id="{EC4E0420-1C65-4A34-A3E5-33FE60CE32AD}"/>
                  </a:ext>
                </a:extLst>
              </p:cNvPr>
              <p:cNvSpPr/>
              <p:nvPr/>
            </p:nvSpPr>
            <p:spPr>
              <a:xfrm>
                <a:off x="5559222" y="2527436"/>
                <a:ext cx="93844" cy="938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sp>
        <p:nvSpPr>
          <p:cNvPr id="110" name="文本框 109">
            <a:extLst>
              <a:ext uri="{FF2B5EF4-FFF2-40B4-BE49-F238E27FC236}">
                <a16:creationId xmlns:a16="http://schemas.microsoft.com/office/drawing/2014/main" id="{DD2BF6FF-5418-4F2E-9A09-9D80022361C5}"/>
              </a:ext>
            </a:extLst>
          </p:cNvPr>
          <p:cNvSpPr txBox="1"/>
          <p:nvPr/>
        </p:nvSpPr>
        <p:spPr>
          <a:xfrm>
            <a:off x="8596539" y="4015313"/>
            <a:ext cx="1723549" cy="400110"/>
          </a:xfrm>
          <a:prstGeom prst="rect">
            <a:avLst/>
          </a:prstGeom>
          <a:noFill/>
        </p:spPr>
        <p:txBody>
          <a:bodyPr wrap="none" rtlCol="0">
            <a:noAutofit/>
          </a:bodyPr>
          <a:lstStyle/>
          <a:p>
            <a:r>
              <a:rPr lang="zh-CN" altLang="en-US" sz="2000" dirty="0">
                <a:latin typeface="OPPOSans B" panose="00020600040101010101" pitchFamily="18" charset="-122"/>
                <a:ea typeface="OPPOSans B" panose="00020600040101010101" pitchFamily="18" charset="-122"/>
                <a:cs typeface="OPPOSans B" panose="00020600040101010101" pitchFamily="18" charset="-122"/>
              </a:rPr>
              <a:t>工作总结</a:t>
            </a:r>
            <a:r>
              <a:rPr lang="zh-CN" altLang="en-US"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陈述</a:t>
            </a:r>
            <a:endParaRPr lang="en-US" altLang="zh-CN" sz="20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文本框 39">
            <a:extLst>
              <a:ext uri="{FF2B5EF4-FFF2-40B4-BE49-F238E27FC236}">
                <a16:creationId xmlns:a16="http://schemas.microsoft.com/office/drawing/2014/main" id="{5FE8EFDA-A066-40A4-8846-4F1C756AB83E}"/>
              </a:ext>
            </a:extLst>
          </p:cNvPr>
          <p:cNvSpPr txBox="1"/>
          <p:nvPr/>
        </p:nvSpPr>
        <p:spPr>
          <a:xfrm>
            <a:off x="594977" y="4463514"/>
            <a:ext cx="3088023" cy="1301318"/>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请在此输入您对工作的总结陈述请在此输入您对工作的总结陈述请在此输入您对工作的总结陈述</a:t>
            </a:r>
          </a:p>
        </p:txBody>
      </p:sp>
      <p:sp>
        <p:nvSpPr>
          <p:cNvPr id="41" name="文本框 40">
            <a:extLst>
              <a:ext uri="{FF2B5EF4-FFF2-40B4-BE49-F238E27FC236}">
                <a16:creationId xmlns:a16="http://schemas.microsoft.com/office/drawing/2014/main" id="{36BA8C70-AF81-4A3E-ACE6-CB5055A25C05}"/>
              </a:ext>
            </a:extLst>
          </p:cNvPr>
          <p:cNvSpPr txBox="1"/>
          <p:nvPr/>
        </p:nvSpPr>
        <p:spPr>
          <a:xfrm>
            <a:off x="8583946" y="4463514"/>
            <a:ext cx="3088023" cy="1301318"/>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请在此输入您对工作的总结陈述请在此输入您对工作的总结陈述请在此输入您对工作的总结陈述</a:t>
            </a:r>
          </a:p>
        </p:txBody>
      </p:sp>
      <p:sp>
        <p:nvSpPr>
          <p:cNvPr id="44" name="文本框 43">
            <a:extLst>
              <a:ext uri="{FF2B5EF4-FFF2-40B4-BE49-F238E27FC236}">
                <a16:creationId xmlns:a16="http://schemas.microsoft.com/office/drawing/2014/main" id="{FEA91A05-548B-4F53-9E17-BF943DDB7BFE}"/>
              </a:ext>
            </a:extLst>
          </p:cNvPr>
          <p:cNvSpPr txBox="1"/>
          <p:nvPr/>
        </p:nvSpPr>
        <p:spPr>
          <a:xfrm>
            <a:off x="8574320" y="2076450"/>
            <a:ext cx="3088023" cy="1301318"/>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请在此输入您对工作的总结陈述请在此输入您对工作的总结陈述请在此输入您对工作的总结陈述</a:t>
            </a:r>
          </a:p>
        </p:txBody>
      </p:sp>
    </p:spTree>
    <p:extLst>
      <p:ext uri="{BB962C8B-B14F-4D97-AF65-F5344CB8AC3E}">
        <p14:creationId xmlns:p14="http://schemas.microsoft.com/office/powerpoint/2010/main" val="3523967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B316748D-3D34-4525-880C-EF5CCDD0AD48}"/>
              </a:ext>
            </a:extLst>
          </p:cNvPr>
          <p:cNvGrpSpPr/>
          <p:nvPr/>
        </p:nvGrpSpPr>
        <p:grpSpPr>
          <a:xfrm>
            <a:off x="6526530" y="-2234294"/>
            <a:ext cx="8034748" cy="8034748"/>
            <a:chOff x="8363473" y="-1540351"/>
            <a:chExt cx="5275262" cy="5275262"/>
          </a:xfrm>
        </p:grpSpPr>
        <p:sp>
          <p:nvSpPr>
            <p:cNvPr id="7" name="椭圆 6">
              <a:extLst>
                <a:ext uri="{FF2B5EF4-FFF2-40B4-BE49-F238E27FC236}">
                  <a16:creationId xmlns:a16="http://schemas.microsoft.com/office/drawing/2014/main" id="{B5FAA19A-6574-405E-BD8F-91F475544C12}"/>
                </a:ext>
              </a:extLst>
            </p:cNvPr>
            <p:cNvSpPr/>
            <p:nvPr/>
          </p:nvSpPr>
          <p:spPr>
            <a:xfrm rot="13146836">
              <a:off x="10411847" y="508023"/>
              <a:ext cx="1178515" cy="1178515"/>
            </a:xfrm>
            <a:prstGeom prst="ellipse">
              <a:avLst/>
            </a:prstGeom>
            <a:noFill/>
            <a:ln w="6350">
              <a:gradFill flip="none" rotWithShape="1">
                <a:gsLst>
                  <a:gs pos="0">
                    <a:schemeClr val="accent1">
                      <a:alpha val="31000"/>
                    </a:schemeClr>
                  </a:gs>
                  <a:gs pos="100000">
                    <a:schemeClr val="accent1">
                      <a:alpha val="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BECBF696-7331-4798-BD08-3F4E956C0F08}"/>
                </a:ext>
              </a:extLst>
            </p:cNvPr>
            <p:cNvSpPr/>
            <p:nvPr/>
          </p:nvSpPr>
          <p:spPr>
            <a:xfrm rot="13146836">
              <a:off x="10225629" y="321807"/>
              <a:ext cx="1550946" cy="1550946"/>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97AC6A20-4B95-4C4B-870B-C78236066C08}"/>
                </a:ext>
              </a:extLst>
            </p:cNvPr>
            <p:cNvSpPr/>
            <p:nvPr/>
          </p:nvSpPr>
          <p:spPr>
            <a:xfrm rot="13146836">
              <a:off x="10039416" y="135590"/>
              <a:ext cx="1923379" cy="1923379"/>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F781517F-F0E9-4A46-B44E-5459C74238C8}"/>
                </a:ext>
              </a:extLst>
            </p:cNvPr>
            <p:cNvSpPr/>
            <p:nvPr/>
          </p:nvSpPr>
          <p:spPr>
            <a:xfrm rot="13146836">
              <a:off x="9853199" y="-50625"/>
              <a:ext cx="2295810" cy="2295810"/>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BB46D6FF-FA6C-4412-A90F-10CDE855F62A}"/>
                </a:ext>
              </a:extLst>
            </p:cNvPr>
            <p:cNvSpPr/>
            <p:nvPr/>
          </p:nvSpPr>
          <p:spPr>
            <a:xfrm rot="13146836">
              <a:off x="9666982" y="-236840"/>
              <a:ext cx="2668241" cy="2668241"/>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3" name="椭圆 62">
              <a:extLst>
                <a:ext uri="{FF2B5EF4-FFF2-40B4-BE49-F238E27FC236}">
                  <a16:creationId xmlns:a16="http://schemas.microsoft.com/office/drawing/2014/main" id="{682F096D-CCED-4B1D-9C74-792C3C78D834}"/>
                </a:ext>
              </a:extLst>
            </p:cNvPr>
            <p:cNvSpPr/>
            <p:nvPr/>
          </p:nvSpPr>
          <p:spPr>
            <a:xfrm rot="13146836">
              <a:off x="9480768" y="-423056"/>
              <a:ext cx="3040672" cy="3040672"/>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4" name="椭圆 63">
              <a:extLst>
                <a:ext uri="{FF2B5EF4-FFF2-40B4-BE49-F238E27FC236}">
                  <a16:creationId xmlns:a16="http://schemas.microsoft.com/office/drawing/2014/main" id="{EA6D5850-2C5A-43D1-A81F-16E68907287D}"/>
                </a:ext>
              </a:extLst>
            </p:cNvPr>
            <p:cNvSpPr/>
            <p:nvPr/>
          </p:nvSpPr>
          <p:spPr>
            <a:xfrm rot="13146836">
              <a:off x="9294551" y="-609273"/>
              <a:ext cx="3413105" cy="3413105"/>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5" name="椭圆 64">
              <a:extLst>
                <a:ext uri="{FF2B5EF4-FFF2-40B4-BE49-F238E27FC236}">
                  <a16:creationId xmlns:a16="http://schemas.microsoft.com/office/drawing/2014/main" id="{02C7B4DA-6FA8-44A6-BF49-BF29DCBA2E0B}"/>
                </a:ext>
              </a:extLst>
            </p:cNvPr>
            <p:cNvSpPr/>
            <p:nvPr/>
          </p:nvSpPr>
          <p:spPr>
            <a:xfrm rot="13146836">
              <a:off x="9108338" y="-795488"/>
              <a:ext cx="3785536" cy="3785536"/>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7" name="椭圆 66">
              <a:extLst>
                <a:ext uri="{FF2B5EF4-FFF2-40B4-BE49-F238E27FC236}">
                  <a16:creationId xmlns:a16="http://schemas.microsoft.com/office/drawing/2014/main" id="{EEE446D3-31E3-4F7A-91BB-8A93BE2E4B1A}"/>
                </a:ext>
              </a:extLst>
            </p:cNvPr>
            <p:cNvSpPr/>
            <p:nvPr/>
          </p:nvSpPr>
          <p:spPr>
            <a:xfrm rot="13146836">
              <a:off x="8922121" y="-981703"/>
              <a:ext cx="4157967" cy="4157967"/>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BF9026B6-E91E-4650-9386-1869D53AEEFE}"/>
                </a:ext>
              </a:extLst>
            </p:cNvPr>
            <p:cNvSpPr/>
            <p:nvPr/>
          </p:nvSpPr>
          <p:spPr>
            <a:xfrm rot="13146836">
              <a:off x="8735902" y="-1167922"/>
              <a:ext cx="4530400" cy="4530400"/>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椭圆 68">
              <a:extLst>
                <a:ext uri="{FF2B5EF4-FFF2-40B4-BE49-F238E27FC236}">
                  <a16:creationId xmlns:a16="http://schemas.microsoft.com/office/drawing/2014/main" id="{A2BF0EE8-B66E-499C-8C7B-3501E0906C7F}"/>
                </a:ext>
              </a:extLst>
            </p:cNvPr>
            <p:cNvSpPr/>
            <p:nvPr/>
          </p:nvSpPr>
          <p:spPr>
            <a:xfrm rot="13146836">
              <a:off x="8549688" y="-1354137"/>
              <a:ext cx="4902831" cy="4902831"/>
            </a:xfrm>
            <a:prstGeom prst="ellipse">
              <a:avLst/>
            </a:prstGeom>
            <a:noFill/>
            <a:ln w="6350" cap="flat" cmpd="sng" algn="ctr">
              <a:gradFill flip="none" rotWithShape="1">
                <a:gsLst>
                  <a:gs pos="0">
                    <a:schemeClr val="accent1">
                      <a:alpha val="31000"/>
                    </a:schemeClr>
                  </a:gs>
                  <a:gs pos="100000">
                    <a:schemeClr val="accent1">
                      <a:alpha val="0"/>
                    </a:schemeClr>
                  </a:gs>
                </a:gsLst>
                <a:path path="shape">
                  <a:fillToRect l="50000" t="50000" r="50000" b="50000"/>
                </a:path>
                <a:tileRect/>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2FA8DB35-3C0F-44EB-A3E4-DD2C9E083BF9}"/>
                </a:ext>
              </a:extLst>
            </p:cNvPr>
            <p:cNvSpPr/>
            <p:nvPr/>
          </p:nvSpPr>
          <p:spPr>
            <a:xfrm rot="13146836">
              <a:off x="8363473" y="-1540351"/>
              <a:ext cx="5275262" cy="5275262"/>
            </a:xfrm>
            <a:prstGeom prst="ellipse">
              <a:avLst/>
            </a:prstGeom>
            <a:noFill/>
            <a:ln w="6350">
              <a:gradFill flip="none" rotWithShape="1">
                <a:gsLst>
                  <a:gs pos="0">
                    <a:schemeClr val="accent1">
                      <a:alpha val="31000"/>
                    </a:schemeClr>
                  </a:gs>
                  <a:gs pos="100000">
                    <a:schemeClr val="accent1">
                      <a:alpha val="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任意多边形: 形状 39">
            <a:extLst>
              <a:ext uri="{FF2B5EF4-FFF2-40B4-BE49-F238E27FC236}">
                <a16:creationId xmlns:a16="http://schemas.microsoft.com/office/drawing/2014/main" id="{546BE90B-C96B-430E-BB4C-2D8685572E29}"/>
              </a:ext>
            </a:extLst>
          </p:cNvPr>
          <p:cNvSpPr/>
          <p:nvPr/>
        </p:nvSpPr>
        <p:spPr>
          <a:xfrm flipH="1">
            <a:off x="0" y="4452846"/>
            <a:ext cx="12192000" cy="2405154"/>
          </a:xfrm>
          <a:custGeom>
            <a:avLst/>
            <a:gdLst>
              <a:gd name="connsiteX0" fmla="*/ 8748491 w 12192000"/>
              <a:gd name="connsiteY0" fmla="*/ 1233 h 2405154"/>
              <a:gd name="connsiteX1" fmla="*/ 4306531 w 12192000"/>
              <a:gd name="connsiteY1" fmla="*/ 1057349 h 2405154"/>
              <a:gd name="connsiteX2" fmla="*/ 308035 w 12192000"/>
              <a:gd name="connsiteY2" fmla="*/ 272447 h 2405154"/>
              <a:gd name="connsiteX3" fmla="*/ 0 w 12192000"/>
              <a:gd name="connsiteY3" fmla="*/ 222829 h 2405154"/>
              <a:gd name="connsiteX4" fmla="*/ 0 w 12192000"/>
              <a:gd name="connsiteY4" fmla="*/ 1491031 h 2405154"/>
              <a:gd name="connsiteX5" fmla="*/ 0 w 12192000"/>
              <a:gd name="connsiteY5" fmla="*/ 1894026 h 2405154"/>
              <a:gd name="connsiteX6" fmla="*/ 0 w 12192000"/>
              <a:gd name="connsiteY6" fmla="*/ 2104484 h 2405154"/>
              <a:gd name="connsiteX7" fmla="*/ 0 w 12192000"/>
              <a:gd name="connsiteY7" fmla="*/ 2405154 h 2405154"/>
              <a:gd name="connsiteX8" fmla="*/ 12192000 w 12192000"/>
              <a:gd name="connsiteY8" fmla="*/ 2405154 h 2405154"/>
              <a:gd name="connsiteX9" fmla="*/ 12192000 w 12192000"/>
              <a:gd name="connsiteY9" fmla="*/ 2104484 h 2405154"/>
              <a:gd name="connsiteX10" fmla="*/ 12192000 w 12192000"/>
              <a:gd name="connsiteY10" fmla="*/ 1894026 h 2405154"/>
              <a:gd name="connsiteX11" fmla="*/ 12192000 w 12192000"/>
              <a:gd name="connsiteY11" fmla="*/ 1491031 h 2405154"/>
              <a:gd name="connsiteX12" fmla="*/ 12192000 w 12192000"/>
              <a:gd name="connsiteY12" fmla="*/ 536959 h 2405154"/>
              <a:gd name="connsiteX13" fmla="*/ 12012914 w 12192000"/>
              <a:gd name="connsiteY13" fmla="*/ 498775 h 2405154"/>
              <a:gd name="connsiteX14" fmla="*/ 9144000 w 12192000"/>
              <a:gd name="connsiteY14" fmla="*/ 24961 h 2405154"/>
              <a:gd name="connsiteX15" fmla="*/ 8748491 w 12192000"/>
              <a:gd name="connsiteY15" fmla="*/ 1233 h 240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405154">
                <a:moveTo>
                  <a:pt x="8748491" y="1233"/>
                </a:moveTo>
                <a:cubicBezTo>
                  <a:pt x="6837377" y="-41003"/>
                  <a:pt x="5887373" y="1015870"/>
                  <a:pt x="4306531" y="1057349"/>
                </a:cubicBezTo>
                <a:cubicBezTo>
                  <a:pt x="3147245" y="1087768"/>
                  <a:pt x="1509291" y="495451"/>
                  <a:pt x="308035" y="272447"/>
                </a:cubicBezTo>
                <a:lnTo>
                  <a:pt x="0" y="222829"/>
                </a:lnTo>
                <a:lnTo>
                  <a:pt x="0" y="1491031"/>
                </a:lnTo>
                <a:lnTo>
                  <a:pt x="0" y="1894026"/>
                </a:lnTo>
                <a:lnTo>
                  <a:pt x="0" y="2104484"/>
                </a:lnTo>
                <a:lnTo>
                  <a:pt x="0" y="2405154"/>
                </a:lnTo>
                <a:lnTo>
                  <a:pt x="12192000" y="2405154"/>
                </a:lnTo>
                <a:lnTo>
                  <a:pt x="12192000" y="2104484"/>
                </a:lnTo>
                <a:lnTo>
                  <a:pt x="12192000" y="1894026"/>
                </a:lnTo>
                <a:lnTo>
                  <a:pt x="12192000" y="1491031"/>
                </a:lnTo>
                <a:lnTo>
                  <a:pt x="12192000" y="536959"/>
                </a:lnTo>
                <a:lnTo>
                  <a:pt x="12012914" y="498775"/>
                </a:lnTo>
                <a:cubicBezTo>
                  <a:pt x="10881736" y="266063"/>
                  <a:pt x="9826113" y="91022"/>
                  <a:pt x="9144000" y="24961"/>
                </a:cubicBezTo>
                <a:cubicBezTo>
                  <a:pt x="9007578" y="11749"/>
                  <a:pt x="8875898" y="4049"/>
                  <a:pt x="8748491" y="1233"/>
                </a:cubicBezTo>
                <a:close/>
              </a:path>
            </a:pathLst>
          </a:custGeom>
          <a:gradFill>
            <a:gsLst>
              <a:gs pos="0">
                <a:schemeClr val="accent2"/>
              </a:gs>
              <a:gs pos="100000">
                <a:schemeClr val="accent2"/>
              </a:gs>
            </a:gsLst>
            <a:lin ang="5400000" scaled="1"/>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Roboto Regular"/>
              <a:ea typeface="思源黑体 CN Regular"/>
              <a:cs typeface="+mn-cs"/>
            </a:endParaRPr>
          </a:p>
        </p:txBody>
      </p:sp>
      <p:sp>
        <p:nvSpPr>
          <p:cNvPr id="39" name="任意多边形: 形状 38">
            <a:extLst>
              <a:ext uri="{FF2B5EF4-FFF2-40B4-BE49-F238E27FC236}">
                <a16:creationId xmlns:a16="http://schemas.microsoft.com/office/drawing/2014/main" id="{F053FB4E-C2D9-4190-B48C-92D013210BA1}"/>
              </a:ext>
            </a:extLst>
          </p:cNvPr>
          <p:cNvSpPr/>
          <p:nvPr/>
        </p:nvSpPr>
        <p:spPr>
          <a:xfrm>
            <a:off x="0" y="4452846"/>
            <a:ext cx="12192000" cy="2405154"/>
          </a:xfrm>
          <a:custGeom>
            <a:avLst/>
            <a:gdLst>
              <a:gd name="connsiteX0" fmla="*/ 8748491 w 12192000"/>
              <a:gd name="connsiteY0" fmla="*/ 1233 h 2405154"/>
              <a:gd name="connsiteX1" fmla="*/ 9144000 w 12192000"/>
              <a:gd name="connsiteY1" fmla="*/ 24961 h 2405154"/>
              <a:gd name="connsiteX2" fmla="*/ 12012914 w 12192000"/>
              <a:gd name="connsiteY2" fmla="*/ 498775 h 2405154"/>
              <a:gd name="connsiteX3" fmla="*/ 12192000 w 12192000"/>
              <a:gd name="connsiteY3" fmla="*/ 536959 h 2405154"/>
              <a:gd name="connsiteX4" fmla="*/ 12192000 w 12192000"/>
              <a:gd name="connsiteY4" fmla="*/ 1894026 h 2405154"/>
              <a:gd name="connsiteX5" fmla="*/ 12192000 w 12192000"/>
              <a:gd name="connsiteY5" fmla="*/ 2104484 h 2405154"/>
              <a:gd name="connsiteX6" fmla="*/ 12192000 w 12192000"/>
              <a:gd name="connsiteY6" fmla="*/ 2405154 h 2405154"/>
              <a:gd name="connsiteX7" fmla="*/ 0 w 12192000"/>
              <a:gd name="connsiteY7" fmla="*/ 2405154 h 2405154"/>
              <a:gd name="connsiteX8" fmla="*/ 0 w 12192000"/>
              <a:gd name="connsiteY8" fmla="*/ 2104484 h 2405154"/>
              <a:gd name="connsiteX9" fmla="*/ 0 w 12192000"/>
              <a:gd name="connsiteY9" fmla="*/ 1894026 h 2405154"/>
              <a:gd name="connsiteX10" fmla="*/ 0 w 12192000"/>
              <a:gd name="connsiteY10" fmla="*/ 222829 h 2405154"/>
              <a:gd name="connsiteX11" fmla="*/ 308035 w 12192000"/>
              <a:gd name="connsiteY11" fmla="*/ 272447 h 2405154"/>
              <a:gd name="connsiteX12" fmla="*/ 4306531 w 12192000"/>
              <a:gd name="connsiteY12" fmla="*/ 1057349 h 2405154"/>
              <a:gd name="connsiteX13" fmla="*/ 8748491 w 12192000"/>
              <a:gd name="connsiteY13" fmla="*/ 1233 h 240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405154">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405154"/>
                </a:lnTo>
                <a:lnTo>
                  <a:pt x="0" y="2405154"/>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gradFill>
            <a:gsLst>
              <a:gs pos="100000">
                <a:schemeClr val="accent1"/>
              </a:gs>
              <a:gs pos="0">
                <a:schemeClr val="accent1">
                  <a:lumMod val="75000"/>
                  <a:alpha val="4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23931" cy="755291"/>
            <a:chOff x="590769" y="227733"/>
            <a:chExt cx="2723931"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23931" cy="738101"/>
              <a:chOff x="2017259" y="3792045"/>
              <a:chExt cx="2723931"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工作总结反思</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718880"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SUMMARY &amp; REFLECTION</a:t>
                </a:r>
              </a:p>
            </p:txBody>
          </p:sp>
        </p:grpSp>
      </p:grpSp>
      <p:sp>
        <p:nvSpPr>
          <p:cNvPr id="10" name="Round Same Side Corner Rectangle 4">
            <a:extLst>
              <a:ext uri="{FF2B5EF4-FFF2-40B4-BE49-F238E27FC236}">
                <a16:creationId xmlns:a16="http://schemas.microsoft.com/office/drawing/2014/main" id="{EC51AEC0-ADA3-40AF-91CA-BBF85D4A9926}"/>
              </a:ext>
            </a:extLst>
          </p:cNvPr>
          <p:cNvSpPr/>
          <p:nvPr/>
        </p:nvSpPr>
        <p:spPr>
          <a:xfrm rot="10800000">
            <a:off x="7652285" y="1675718"/>
            <a:ext cx="3075011" cy="4137700"/>
          </a:xfrm>
          <a:prstGeom prst="round2SameRect">
            <a:avLst>
              <a:gd name="adj1" fmla="val 7467"/>
              <a:gd name="adj2" fmla="val 0"/>
            </a:avLst>
          </a:prstGeom>
          <a:solidFill>
            <a:sysClr val="window" lastClr="FFFFFF"/>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8">
            <a:extLst>
              <a:ext uri="{FF2B5EF4-FFF2-40B4-BE49-F238E27FC236}">
                <a16:creationId xmlns:a16="http://schemas.microsoft.com/office/drawing/2014/main" id="{4FA5CAAA-06CB-4AB3-A5B0-EBD77A7F316E}"/>
              </a:ext>
            </a:extLst>
          </p:cNvPr>
          <p:cNvSpPr/>
          <p:nvPr/>
        </p:nvSpPr>
        <p:spPr>
          <a:xfrm>
            <a:off x="7860627" y="3275315"/>
            <a:ext cx="2866663"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id="{1AC46574-D132-4634-A03E-2A8D36D02067}"/>
              </a:ext>
            </a:extLst>
          </p:cNvPr>
          <p:cNvSpPr/>
          <p:nvPr/>
        </p:nvSpPr>
        <p:spPr>
          <a:xfrm>
            <a:off x="7860625" y="4383855"/>
            <a:ext cx="2866663"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27">
            <a:extLst>
              <a:ext uri="{FF2B5EF4-FFF2-40B4-BE49-F238E27FC236}">
                <a16:creationId xmlns:a16="http://schemas.microsoft.com/office/drawing/2014/main" id="{8FF83651-917A-4B04-8365-B2584F6EAD77}"/>
              </a:ext>
            </a:extLst>
          </p:cNvPr>
          <p:cNvSpPr/>
          <p:nvPr/>
        </p:nvSpPr>
        <p:spPr>
          <a:xfrm>
            <a:off x="7860625" y="1689977"/>
            <a:ext cx="2869608" cy="74796"/>
          </a:xfrm>
          <a:prstGeom prst="rect">
            <a:avLst/>
          </a:prstGeom>
          <a:solidFill>
            <a:schemeClr val="accent4"/>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64AEEE"/>
              </a:solidFill>
              <a:effectLst/>
              <a:uLnTx/>
              <a:uFillTx/>
              <a:latin typeface="Calibri" panose="020F0502020204030204"/>
              <a:ea typeface="+mn-ea"/>
              <a:cs typeface="+mn-cs"/>
            </a:endParaRPr>
          </a:p>
        </p:txBody>
      </p:sp>
      <p:sp>
        <p:nvSpPr>
          <p:cNvPr id="18" name="Round Same Side Corner Rectangle 34">
            <a:extLst>
              <a:ext uri="{FF2B5EF4-FFF2-40B4-BE49-F238E27FC236}">
                <a16:creationId xmlns:a16="http://schemas.microsoft.com/office/drawing/2014/main" id="{FBD514D1-6901-4703-8519-B0373C4E1DFE}"/>
              </a:ext>
            </a:extLst>
          </p:cNvPr>
          <p:cNvSpPr/>
          <p:nvPr/>
        </p:nvSpPr>
        <p:spPr>
          <a:xfrm rot="10800000">
            <a:off x="1444045" y="1721334"/>
            <a:ext cx="3075011" cy="4137700"/>
          </a:xfrm>
          <a:prstGeom prst="round2SameRect">
            <a:avLst>
              <a:gd name="adj1" fmla="val 7467"/>
              <a:gd name="adj2" fmla="val 0"/>
            </a:avLst>
          </a:prstGeom>
          <a:solidFill>
            <a:sysClr val="window" lastClr="FFFFFF"/>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35">
            <a:extLst>
              <a:ext uri="{FF2B5EF4-FFF2-40B4-BE49-F238E27FC236}">
                <a16:creationId xmlns:a16="http://schemas.microsoft.com/office/drawing/2014/main" id="{7030CD15-FBD7-43B8-A9AA-BA18894C741F}"/>
              </a:ext>
            </a:extLst>
          </p:cNvPr>
          <p:cNvSpPr/>
          <p:nvPr/>
        </p:nvSpPr>
        <p:spPr>
          <a:xfrm>
            <a:off x="1652387" y="3320931"/>
            <a:ext cx="2866663"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36">
            <a:extLst>
              <a:ext uri="{FF2B5EF4-FFF2-40B4-BE49-F238E27FC236}">
                <a16:creationId xmlns:a16="http://schemas.microsoft.com/office/drawing/2014/main" id="{EB30B0E5-87B8-4EE0-AA3C-9046591E84A3}"/>
              </a:ext>
            </a:extLst>
          </p:cNvPr>
          <p:cNvSpPr/>
          <p:nvPr/>
        </p:nvSpPr>
        <p:spPr>
          <a:xfrm>
            <a:off x="1652385" y="4429471"/>
            <a:ext cx="2866663"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40">
            <a:extLst>
              <a:ext uri="{FF2B5EF4-FFF2-40B4-BE49-F238E27FC236}">
                <a16:creationId xmlns:a16="http://schemas.microsoft.com/office/drawing/2014/main" id="{DD5C0581-DB94-43EE-9183-C76FC866CF91}"/>
              </a:ext>
            </a:extLst>
          </p:cNvPr>
          <p:cNvSpPr/>
          <p:nvPr/>
        </p:nvSpPr>
        <p:spPr>
          <a:xfrm>
            <a:off x="1441107" y="1735593"/>
            <a:ext cx="2869608" cy="74796"/>
          </a:xfrm>
          <a:prstGeom prst="rect">
            <a:avLst/>
          </a:prstGeom>
          <a:solidFill>
            <a:schemeClr val="accent4"/>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dirty="0">
              <a:ln>
                <a:noFill/>
              </a:ln>
              <a:solidFill>
                <a:srgbClr val="64AEEE"/>
              </a:solidFill>
              <a:effectLst/>
              <a:uLnTx/>
              <a:uFillTx/>
              <a:latin typeface="Calibri" panose="020F0502020204030204"/>
              <a:ea typeface="+mn-ea"/>
              <a:cs typeface="+mn-cs"/>
            </a:endParaRPr>
          </a:p>
        </p:txBody>
      </p:sp>
      <p:sp>
        <p:nvSpPr>
          <p:cNvPr id="25" name="Round Same Side Corner Rectangle 41">
            <a:extLst>
              <a:ext uri="{FF2B5EF4-FFF2-40B4-BE49-F238E27FC236}">
                <a16:creationId xmlns:a16="http://schemas.microsoft.com/office/drawing/2014/main" id="{E01EAD3B-C64E-4F4D-A30E-3AA1E9FAD893}"/>
              </a:ext>
            </a:extLst>
          </p:cNvPr>
          <p:cNvSpPr/>
          <p:nvPr/>
        </p:nvSpPr>
        <p:spPr>
          <a:xfrm rot="10800000">
            <a:off x="4331366" y="1332871"/>
            <a:ext cx="3529267" cy="4748941"/>
          </a:xfrm>
          <a:prstGeom prst="round2SameRect">
            <a:avLst>
              <a:gd name="adj1" fmla="val 7467"/>
              <a:gd name="adj2" fmla="val 0"/>
            </a:avLst>
          </a:prstGeom>
          <a:solidFill>
            <a:sysClr val="window" lastClr="FFFFFF"/>
          </a:solidFill>
          <a:ln w="12700" cap="flat" cmpd="sng" algn="ctr">
            <a:noFill/>
            <a:prstDash val="solid"/>
            <a:miter lim="800000"/>
          </a:ln>
          <a:effectLst>
            <a:outerShdw blurRad="622300" dist="215900" dir="3660000" algn="tl" rotWithShape="0">
              <a:prstClr val="black">
                <a:alpha val="10000"/>
              </a:prst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42">
            <a:extLst>
              <a:ext uri="{FF2B5EF4-FFF2-40B4-BE49-F238E27FC236}">
                <a16:creationId xmlns:a16="http://schemas.microsoft.com/office/drawing/2014/main" id="{7B304A22-1814-4693-BF2E-61C5FAB93CAC}"/>
              </a:ext>
            </a:extLst>
          </p:cNvPr>
          <p:cNvSpPr/>
          <p:nvPr/>
        </p:nvSpPr>
        <p:spPr>
          <a:xfrm>
            <a:off x="4331366" y="1332871"/>
            <a:ext cx="3529267" cy="104170"/>
          </a:xfrm>
          <a:prstGeom prst="rect">
            <a:avLst/>
          </a:prstGeom>
          <a:solidFill>
            <a:schemeClr val="accent1"/>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srgbClr val="64AEEE"/>
              </a:solidFill>
              <a:effectLst/>
              <a:uLnTx/>
              <a:uFillTx/>
              <a:latin typeface="Calibri" panose="020F0502020204030204"/>
              <a:ea typeface="+mn-ea"/>
              <a:cs typeface="+mn-cs"/>
            </a:endParaRPr>
          </a:p>
        </p:txBody>
      </p:sp>
      <p:sp>
        <p:nvSpPr>
          <p:cNvPr id="29" name="Rectangle 45">
            <a:extLst>
              <a:ext uri="{FF2B5EF4-FFF2-40B4-BE49-F238E27FC236}">
                <a16:creationId xmlns:a16="http://schemas.microsoft.com/office/drawing/2014/main" id="{1E9290B1-94CC-4548-9874-AD513B92526A}"/>
              </a:ext>
            </a:extLst>
          </p:cNvPr>
          <p:cNvSpPr/>
          <p:nvPr/>
        </p:nvSpPr>
        <p:spPr>
          <a:xfrm>
            <a:off x="4331366" y="3275315"/>
            <a:ext cx="3529267"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46">
            <a:extLst>
              <a:ext uri="{FF2B5EF4-FFF2-40B4-BE49-F238E27FC236}">
                <a16:creationId xmlns:a16="http://schemas.microsoft.com/office/drawing/2014/main" id="{B93766F5-7E9C-4149-8701-F4E5DA99694B}"/>
              </a:ext>
            </a:extLst>
          </p:cNvPr>
          <p:cNvSpPr/>
          <p:nvPr/>
        </p:nvSpPr>
        <p:spPr>
          <a:xfrm>
            <a:off x="4331364" y="4383855"/>
            <a:ext cx="3529267" cy="537347"/>
          </a:xfrm>
          <a:prstGeom prst="rect">
            <a:avLst/>
          </a:prstGeom>
          <a:solidFill>
            <a:srgbClr val="FBFBFB"/>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文本框 31">
            <a:extLst>
              <a:ext uri="{FF2B5EF4-FFF2-40B4-BE49-F238E27FC236}">
                <a16:creationId xmlns:a16="http://schemas.microsoft.com/office/drawing/2014/main" id="{9A350C52-7649-48F2-BCF6-3FE7CE41A026}"/>
              </a:ext>
            </a:extLst>
          </p:cNvPr>
          <p:cNvSpPr txBox="1"/>
          <p:nvPr/>
        </p:nvSpPr>
        <p:spPr>
          <a:xfrm>
            <a:off x="1648055" y="2982980"/>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3" name="文本框 32">
            <a:extLst>
              <a:ext uri="{FF2B5EF4-FFF2-40B4-BE49-F238E27FC236}">
                <a16:creationId xmlns:a16="http://schemas.microsoft.com/office/drawing/2014/main" id="{21C64D3E-0EB5-435E-9B8F-202E30CFF137}"/>
              </a:ext>
            </a:extLst>
          </p:cNvPr>
          <p:cNvSpPr txBox="1"/>
          <p:nvPr/>
        </p:nvSpPr>
        <p:spPr>
          <a:xfrm>
            <a:off x="2249375" y="2190032"/>
            <a:ext cx="1647710"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latin typeface="OPPOSans B" panose="00020600040101010101" pitchFamily="18" charset="-122"/>
                <a:ea typeface="OPPOSans B" panose="00020600040101010101" pitchFamily="18" charset="-122"/>
                <a:cs typeface="OPPOSans B" panose="00020600040101010101" pitchFamily="18" charset="-122"/>
              </a:rPr>
              <a:t>改进</a:t>
            </a:r>
            <a:r>
              <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计划</a:t>
            </a:r>
          </a:p>
        </p:txBody>
      </p:sp>
      <p:sp>
        <p:nvSpPr>
          <p:cNvPr id="34" name="文本框 33">
            <a:extLst>
              <a:ext uri="{FF2B5EF4-FFF2-40B4-BE49-F238E27FC236}">
                <a16:creationId xmlns:a16="http://schemas.microsoft.com/office/drawing/2014/main" id="{CDD5F8D9-EEF7-4815-AAA9-7F974324F851}"/>
              </a:ext>
            </a:extLst>
          </p:cNvPr>
          <p:cNvSpPr txBox="1"/>
          <p:nvPr/>
        </p:nvSpPr>
        <p:spPr>
          <a:xfrm>
            <a:off x="1648055" y="3427974"/>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5" name="文本框 34">
            <a:extLst>
              <a:ext uri="{FF2B5EF4-FFF2-40B4-BE49-F238E27FC236}">
                <a16:creationId xmlns:a16="http://schemas.microsoft.com/office/drawing/2014/main" id="{377B23BE-D77C-45E5-8EA2-6127C1473484}"/>
              </a:ext>
            </a:extLst>
          </p:cNvPr>
          <p:cNvSpPr txBox="1"/>
          <p:nvPr/>
        </p:nvSpPr>
        <p:spPr>
          <a:xfrm>
            <a:off x="1648055" y="3872968"/>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6" name="文本框 35">
            <a:extLst>
              <a:ext uri="{FF2B5EF4-FFF2-40B4-BE49-F238E27FC236}">
                <a16:creationId xmlns:a16="http://schemas.microsoft.com/office/drawing/2014/main" id="{46B383C9-C24B-410D-8157-D8D8C7C07127}"/>
              </a:ext>
            </a:extLst>
          </p:cNvPr>
          <p:cNvSpPr txBox="1"/>
          <p:nvPr/>
        </p:nvSpPr>
        <p:spPr>
          <a:xfrm>
            <a:off x="1648055" y="4317962"/>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7" name="文本框 36">
            <a:extLst>
              <a:ext uri="{FF2B5EF4-FFF2-40B4-BE49-F238E27FC236}">
                <a16:creationId xmlns:a16="http://schemas.microsoft.com/office/drawing/2014/main" id="{69C467FC-9F1A-430A-9B8A-13A405163154}"/>
              </a:ext>
            </a:extLst>
          </p:cNvPr>
          <p:cNvSpPr txBox="1"/>
          <p:nvPr/>
        </p:nvSpPr>
        <p:spPr>
          <a:xfrm>
            <a:off x="1648055" y="4762955"/>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 name="直接连接符 3">
            <a:extLst>
              <a:ext uri="{FF2B5EF4-FFF2-40B4-BE49-F238E27FC236}">
                <a16:creationId xmlns:a16="http://schemas.microsoft.com/office/drawing/2014/main" id="{CD4FA320-742D-42A5-8FA7-78D8D33BA0EB}"/>
              </a:ext>
            </a:extLst>
          </p:cNvPr>
          <p:cNvCxnSpPr/>
          <p:nvPr/>
        </p:nvCxnSpPr>
        <p:spPr>
          <a:xfrm>
            <a:off x="2775050" y="2644474"/>
            <a:ext cx="32725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C32DAF6-2BE1-49D8-804B-DF8050F2C9DA}"/>
              </a:ext>
            </a:extLst>
          </p:cNvPr>
          <p:cNvSpPr txBox="1"/>
          <p:nvPr/>
        </p:nvSpPr>
        <p:spPr>
          <a:xfrm>
            <a:off x="5395347" y="1852575"/>
            <a:ext cx="1647710"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latin typeface="OPPOSans B" panose="00020600040101010101" pitchFamily="18" charset="-122"/>
                <a:ea typeface="OPPOSans B" panose="00020600040101010101" pitchFamily="18" charset="-122"/>
                <a:cs typeface="OPPOSans B" panose="00020600040101010101" pitchFamily="18" charset="-122"/>
              </a:rPr>
              <a:t>存在问题</a:t>
            </a:r>
            <a:endPar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49" name="直接连接符 48">
            <a:extLst>
              <a:ext uri="{FF2B5EF4-FFF2-40B4-BE49-F238E27FC236}">
                <a16:creationId xmlns:a16="http://schemas.microsoft.com/office/drawing/2014/main" id="{918D6B05-5F65-4DDE-9135-5F25C51C4EC7}"/>
              </a:ext>
            </a:extLst>
          </p:cNvPr>
          <p:cNvCxnSpPr/>
          <p:nvPr/>
        </p:nvCxnSpPr>
        <p:spPr>
          <a:xfrm>
            <a:off x="5932370" y="2339674"/>
            <a:ext cx="32725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AB7C7100-ACFE-405B-9072-60A4264BB8B6}"/>
              </a:ext>
            </a:extLst>
          </p:cNvPr>
          <p:cNvSpPr txBox="1"/>
          <p:nvPr/>
        </p:nvSpPr>
        <p:spPr>
          <a:xfrm>
            <a:off x="7972655" y="2982980"/>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1" name="文本框 50">
            <a:extLst>
              <a:ext uri="{FF2B5EF4-FFF2-40B4-BE49-F238E27FC236}">
                <a16:creationId xmlns:a16="http://schemas.microsoft.com/office/drawing/2014/main" id="{C41498F5-FE1D-44A2-AC92-5888CD947373}"/>
              </a:ext>
            </a:extLst>
          </p:cNvPr>
          <p:cNvSpPr txBox="1"/>
          <p:nvPr/>
        </p:nvSpPr>
        <p:spPr>
          <a:xfrm>
            <a:off x="8573975" y="2190032"/>
            <a:ext cx="1647710"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latin typeface="OPPOSans B" panose="00020600040101010101" pitchFamily="18" charset="-122"/>
                <a:ea typeface="OPPOSans B" panose="00020600040101010101" pitchFamily="18" charset="-122"/>
                <a:cs typeface="OPPOSans B" panose="00020600040101010101" pitchFamily="18" charset="-122"/>
              </a:rPr>
              <a:t>改进</a:t>
            </a:r>
            <a:r>
              <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计划</a:t>
            </a:r>
          </a:p>
        </p:txBody>
      </p:sp>
      <p:sp>
        <p:nvSpPr>
          <p:cNvPr id="52" name="文本框 51">
            <a:extLst>
              <a:ext uri="{FF2B5EF4-FFF2-40B4-BE49-F238E27FC236}">
                <a16:creationId xmlns:a16="http://schemas.microsoft.com/office/drawing/2014/main" id="{6E14EC85-8CCB-463A-9ABA-A70679C6BD6E}"/>
              </a:ext>
            </a:extLst>
          </p:cNvPr>
          <p:cNvSpPr txBox="1"/>
          <p:nvPr/>
        </p:nvSpPr>
        <p:spPr>
          <a:xfrm>
            <a:off x="7972655" y="3427974"/>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3" name="文本框 52">
            <a:extLst>
              <a:ext uri="{FF2B5EF4-FFF2-40B4-BE49-F238E27FC236}">
                <a16:creationId xmlns:a16="http://schemas.microsoft.com/office/drawing/2014/main" id="{6E8FE482-C041-4659-95AE-BA246C5376A5}"/>
              </a:ext>
            </a:extLst>
          </p:cNvPr>
          <p:cNvSpPr txBox="1"/>
          <p:nvPr/>
        </p:nvSpPr>
        <p:spPr>
          <a:xfrm>
            <a:off x="7972655" y="3872968"/>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4" name="文本框 53">
            <a:extLst>
              <a:ext uri="{FF2B5EF4-FFF2-40B4-BE49-F238E27FC236}">
                <a16:creationId xmlns:a16="http://schemas.microsoft.com/office/drawing/2014/main" id="{E73115E9-8D73-4347-BA6F-CDBAD4794D42}"/>
              </a:ext>
            </a:extLst>
          </p:cNvPr>
          <p:cNvSpPr txBox="1"/>
          <p:nvPr/>
        </p:nvSpPr>
        <p:spPr>
          <a:xfrm>
            <a:off x="7972655" y="4317962"/>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文本框 54">
            <a:extLst>
              <a:ext uri="{FF2B5EF4-FFF2-40B4-BE49-F238E27FC236}">
                <a16:creationId xmlns:a16="http://schemas.microsoft.com/office/drawing/2014/main" id="{E6FFEF39-1D29-464D-8B9D-15B2D06167F1}"/>
              </a:ext>
            </a:extLst>
          </p:cNvPr>
          <p:cNvSpPr txBox="1"/>
          <p:nvPr/>
        </p:nvSpPr>
        <p:spPr>
          <a:xfrm>
            <a:off x="7972655" y="4762955"/>
            <a:ext cx="2521175"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请制定具体提升措施</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56" name="直接连接符 55">
            <a:extLst>
              <a:ext uri="{FF2B5EF4-FFF2-40B4-BE49-F238E27FC236}">
                <a16:creationId xmlns:a16="http://schemas.microsoft.com/office/drawing/2014/main" id="{9DD4F696-30BC-4E8E-AD10-70038C1C6607}"/>
              </a:ext>
            </a:extLst>
          </p:cNvPr>
          <p:cNvCxnSpPr/>
          <p:nvPr/>
        </p:nvCxnSpPr>
        <p:spPr>
          <a:xfrm>
            <a:off x="9099650" y="2644474"/>
            <a:ext cx="327259"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22918E79-A6D5-4AC9-B0A4-63170F8A88D6}"/>
              </a:ext>
            </a:extLst>
          </p:cNvPr>
          <p:cNvGrpSpPr/>
          <p:nvPr/>
        </p:nvGrpSpPr>
        <p:grpSpPr>
          <a:xfrm>
            <a:off x="4716194" y="2698319"/>
            <a:ext cx="2747596" cy="2638977"/>
            <a:chOff x="4750484" y="2732609"/>
            <a:chExt cx="2747596" cy="2638977"/>
          </a:xfrm>
        </p:grpSpPr>
        <p:sp>
          <p:nvSpPr>
            <p:cNvPr id="41" name="文本框 40">
              <a:extLst>
                <a:ext uri="{FF2B5EF4-FFF2-40B4-BE49-F238E27FC236}">
                  <a16:creationId xmlns:a16="http://schemas.microsoft.com/office/drawing/2014/main" id="{27406C9A-6BCA-4F8E-B865-89CA945E35F0}"/>
                </a:ext>
              </a:extLst>
            </p:cNvPr>
            <p:cNvSpPr txBox="1"/>
            <p:nvPr/>
          </p:nvSpPr>
          <p:spPr>
            <a:xfrm>
              <a:off x="4750484" y="2732609"/>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文本框 70">
              <a:extLst>
                <a:ext uri="{FF2B5EF4-FFF2-40B4-BE49-F238E27FC236}">
                  <a16:creationId xmlns:a16="http://schemas.microsoft.com/office/drawing/2014/main" id="{44816809-99B1-4405-84F4-B6199C56D609}"/>
                </a:ext>
              </a:extLst>
            </p:cNvPr>
            <p:cNvSpPr txBox="1"/>
            <p:nvPr/>
          </p:nvSpPr>
          <p:spPr>
            <a:xfrm>
              <a:off x="4750484" y="3185704"/>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2" name="文本框 71">
              <a:extLst>
                <a:ext uri="{FF2B5EF4-FFF2-40B4-BE49-F238E27FC236}">
                  <a16:creationId xmlns:a16="http://schemas.microsoft.com/office/drawing/2014/main" id="{F588861A-F13B-46CB-BBB2-D1EC41BFD0A7}"/>
                </a:ext>
              </a:extLst>
            </p:cNvPr>
            <p:cNvSpPr txBox="1"/>
            <p:nvPr/>
          </p:nvSpPr>
          <p:spPr>
            <a:xfrm>
              <a:off x="4750484" y="3638799"/>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3" name="文本框 72">
              <a:extLst>
                <a:ext uri="{FF2B5EF4-FFF2-40B4-BE49-F238E27FC236}">
                  <a16:creationId xmlns:a16="http://schemas.microsoft.com/office/drawing/2014/main" id="{B7EF4C5B-DE28-49D0-88B0-A0A43E40EAA4}"/>
                </a:ext>
              </a:extLst>
            </p:cNvPr>
            <p:cNvSpPr txBox="1"/>
            <p:nvPr/>
          </p:nvSpPr>
          <p:spPr>
            <a:xfrm>
              <a:off x="4750484" y="4091894"/>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4" name="文本框 73">
              <a:extLst>
                <a:ext uri="{FF2B5EF4-FFF2-40B4-BE49-F238E27FC236}">
                  <a16:creationId xmlns:a16="http://schemas.microsoft.com/office/drawing/2014/main" id="{B023DD59-7E3F-40DD-8845-7C88E38C2E78}"/>
                </a:ext>
              </a:extLst>
            </p:cNvPr>
            <p:cNvSpPr txBox="1"/>
            <p:nvPr/>
          </p:nvSpPr>
          <p:spPr>
            <a:xfrm>
              <a:off x="4750484" y="4544989"/>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75" name="文本框 74">
              <a:extLst>
                <a:ext uri="{FF2B5EF4-FFF2-40B4-BE49-F238E27FC236}">
                  <a16:creationId xmlns:a16="http://schemas.microsoft.com/office/drawing/2014/main" id="{998527AA-0F8C-4BEF-B533-23A23F810904}"/>
                </a:ext>
              </a:extLst>
            </p:cNvPr>
            <p:cNvSpPr txBox="1"/>
            <p:nvPr/>
          </p:nvSpPr>
          <p:spPr>
            <a:xfrm>
              <a:off x="4750484" y="4998086"/>
              <a:ext cx="2747596" cy="373500"/>
            </a:xfrm>
            <a:prstGeom prst="rect">
              <a:avLst/>
            </a:prstGeom>
            <a:noFill/>
          </p:spPr>
          <p:txBody>
            <a:bodyPr wrap="square" rtlCol="0">
              <a:noAutofit/>
            </a:bodyPr>
            <a:lstStyle/>
            <a:p>
              <a:pPr marL="285750" marR="0" lvl="0" indent="-285750" algn="ctr" defTabSz="9144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请输入工作存在的问题</a:t>
              </a:r>
              <a:endParaRPr lang="en-US" altLang="zh-CN"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grpSp>
    </p:spTree>
    <p:extLst>
      <p:ext uri="{BB962C8B-B14F-4D97-AF65-F5344CB8AC3E}">
        <p14:creationId xmlns:p14="http://schemas.microsoft.com/office/powerpoint/2010/main" val="141613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40C8F386-11D5-4867-9AE9-0799206D8F12}"/>
              </a:ext>
            </a:extLst>
          </p:cNvPr>
          <p:cNvSpPr txBox="1"/>
          <p:nvPr/>
        </p:nvSpPr>
        <p:spPr>
          <a:xfrm>
            <a:off x="1908260" y="1698560"/>
            <a:ext cx="4554031"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5400" spc="120" dirty="0">
                <a:solidFill>
                  <a:schemeClr val="accent1"/>
                </a:solidFill>
                <a:latin typeface="思源宋体 CN Heavy" panose="02020900000000000000" pitchFamily="18" charset="-122"/>
                <a:ea typeface="思源宋体 CN Heavy" panose="02020900000000000000" pitchFamily="18" charset="-122"/>
                <a:cs typeface="OPPOSans B" panose="00020600040101010101" pitchFamily="18" charset="-122"/>
              </a:rPr>
              <a:t>未来</a:t>
            </a:r>
            <a:r>
              <a:rPr kumimoji="0" lang="zh-CN" altLang="en-US" sz="54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工作计划</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1934529" y="4659262"/>
            <a:ext cx="279622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NEXT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PLAN</a:t>
            </a:r>
          </a:p>
        </p:txBody>
      </p:sp>
      <p:grpSp>
        <p:nvGrpSpPr>
          <p:cNvPr id="29" name="组合 28">
            <a:extLst>
              <a:ext uri="{FF2B5EF4-FFF2-40B4-BE49-F238E27FC236}">
                <a16:creationId xmlns:a16="http://schemas.microsoft.com/office/drawing/2014/main" id="{B5F6874F-8883-480E-972C-4D8D88118A20}"/>
              </a:ext>
            </a:extLst>
          </p:cNvPr>
          <p:cNvGrpSpPr/>
          <p:nvPr/>
        </p:nvGrpSpPr>
        <p:grpSpPr>
          <a:xfrm>
            <a:off x="6957747" y="2272873"/>
            <a:ext cx="8109971" cy="4610529"/>
            <a:chOff x="5472130" y="-2857897"/>
            <a:chExt cx="8620027" cy="4900498"/>
          </a:xfrm>
        </p:grpSpPr>
        <p:sp>
          <p:nvSpPr>
            <p:cNvPr id="30" name="文本框 29">
              <a:extLst>
                <a:ext uri="{FF2B5EF4-FFF2-40B4-BE49-F238E27FC236}">
                  <a16:creationId xmlns:a16="http://schemas.microsoft.com/office/drawing/2014/main" id="{8F4FD7F0-7115-4C5C-AAB9-341A036A71FB}"/>
                </a:ext>
              </a:extLst>
            </p:cNvPr>
            <p:cNvSpPr txBox="1"/>
            <p:nvPr/>
          </p:nvSpPr>
          <p:spPr>
            <a:xfrm>
              <a:off x="5649197" y="-2857897"/>
              <a:ext cx="8442960" cy="4792506"/>
            </a:xfrm>
            <a:prstGeom prst="rect">
              <a:avLst/>
            </a:prstGeom>
            <a:noFill/>
            <a:scene3d>
              <a:camera prst="isometricOffAxis2Left"/>
              <a:lightRig rig="brightRoom" dir="t"/>
            </a:scene3d>
            <a:sp3d prstMaterial="matte"/>
          </p:spPr>
          <p:txBody>
            <a:bodyPr wrap="square" rtlCol="0">
              <a:no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rPr>
                <a:t>04</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1" name="文本框 30">
              <a:extLst>
                <a:ext uri="{FF2B5EF4-FFF2-40B4-BE49-F238E27FC236}">
                  <a16:creationId xmlns:a16="http://schemas.microsoft.com/office/drawing/2014/main" id="{CD7F7AE7-113D-4463-81A2-7EBE28AEEA69}"/>
                </a:ext>
              </a:extLst>
            </p:cNvPr>
            <p:cNvSpPr txBox="1"/>
            <p:nvPr/>
          </p:nvSpPr>
          <p:spPr>
            <a:xfrm>
              <a:off x="5635151" y="-2844929"/>
              <a:ext cx="8442961" cy="4792506"/>
            </a:xfrm>
            <a:prstGeom prst="rect">
              <a:avLst/>
            </a:prstGeom>
            <a:noFill/>
            <a:scene3d>
              <a:camera prst="isometricOffAxis2Left"/>
              <a:lightRig rig="brightRoom" dir="t"/>
            </a:scene3d>
            <a:sp3d prstMaterial="matte"/>
          </p:spPr>
          <p:txBody>
            <a:bodyPr wrap="square" rtlCol="0">
              <a:no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04</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2" name="文本框 31">
              <a:extLst>
                <a:ext uri="{FF2B5EF4-FFF2-40B4-BE49-F238E27FC236}">
                  <a16:creationId xmlns:a16="http://schemas.microsoft.com/office/drawing/2014/main" id="{F98823BE-CFA7-4B3D-89C6-9682F91410EF}"/>
                </a:ext>
              </a:extLst>
            </p:cNvPr>
            <p:cNvSpPr txBox="1"/>
            <p:nvPr/>
          </p:nvSpPr>
          <p:spPr>
            <a:xfrm>
              <a:off x="5472130" y="-2749903"/>
              <a:ext cx="8442960" cy="4792504"/>
            </a:xfrm>
            <a:prstGeom prst="rect">
              <a:avLst/>
            </a:prstGeom>
            <a:noFill/>
            <a:effectLst/>
            <a:scene3d>
              <a:camera prst="isometricOffAxis2Left"/>
              <a:lightRig rig="contrasting" dir="t"/>
            </a:scene3d>
            <a:sp3d prstMaterial="matte"/>
          </p:spPr>
          <p:txBody>
            <a:bodyPr wrap="square" rtlCol="0">
              <a:noAutofit/>
              <a:sp3d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04</a:t>
              </a:r>
              <a:endParaRPr kumimoji="0" lang="zh-CN" altLang="en-US"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34" name="文本框 33">
            <a:extLst>
              <a:ext uri="{FF2B5EF4-FFF2-40B4-BE49-F238E27FC236}">
                <a16:creationId xmlns:a16="http://schemas.microsoft.com/office/drawing/2014/main" id="{5F3674E6-DC81-47D1-AD69-F4B232A4B360}"/>
              </a:ext>
            </a:extLst>
          </p:cNvPr>
          <p:cNvSpPr txBox="1"/>
          <p:nvPr/>
        </p:nvSpPr>
        <p:spPr>
          <a:xfrm>
            <a:off x="2027239" y="2611795"/>
            <a:ext cx="4659312" cy="524824"/>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计划在未来一年内，从制度、流程、管理体系三个方面理顺管控流程界面，提升整体组织效率。</a:t>
            </a:r>
          </a:p>
        </p:txBody>
      </p:sp>
    </p:spTree>
    <p:extLst>
      <p:ext uri="{BB962C8B-B14F-4D97-AF65-F5344CB8AC3E}">
        <p14:creationId xmlns:p14="http://schemas.microsoft.com/office/powerpoint/2010/main" val="5125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 name="图片 83" descr="城市街道与高楼大厦的路上&#10;&#10;描述已自动生成">
            <a:extLst>
              <a:ext uri="{FF2B5EF4-FFF2-40B4-BE49-F238E27FC236}">
                <a16:creationId xmlns:a16="http://schemas.microsoft.com/office/drawing/2014/main" id="{573C8205-8023-48CD-A366-3CEAD4B691FC}"/>
              </a:ext>
            </a:extLst>
          </p:cNvPr>
          <p:cNvPicPr>
            <a:picLocks noChangeAspect="1"/>
          </p:cNvPicPr>
          <p:nvPr/>
        </p:nvPicPr>
        <p:blipFill rotWithShape="1">
          <a:blip r:embed="rId2">
            <a:extLst>
              <a:ext uri="{28A0092B-C50C-407E-A947-70E740481C1C}">
                <a14:useLocalDpi xmlns:a14="http://schemas.microsoft.com/office/drawing/2010/main" val="0"/>
              </a:ext>
            </a:extLst>
          </a:blip>
          <a:srcRect b="15632"/>
          <a:stretch/>
        </p:blipFill>
        <p:spPr>
          <a:xfrm>
            <a:off x="0" y="1"/>
            <a:ext cx="12192000" cy="6858000"/>
          </a:xfrm>
          <a:prstGeom prst="rect">
            <a:avLst/>
          </a:prstGeom>
        </p:spPr>
      </p:pic>
      <p:sp>
        <p:nvSpPr>
          <p:cNvPr id="9" name="矩形 8">
            <a:extLst>
              <a:ext uri="{FF2B5EF4-FFF2-40B4-BE49-F238E27FC236}">
                <a16:creationId xmlns:a16="http://schemas.microsoft.com/office/drawing/2014/main" id="{032D17F2-2B51-4F18-B341-DD5A2BB68AC4}"/>
              </a:ext>
            </a:extLst>
          </p:cNvPr>
          <p:cNvSpPr/>
          <p:nvPr/>
        </p:nvSpPr>
        <p:spPr>
          <a:xfrm>
            <a:off x="0" y="0"/>
            <a:ext cx="12192000" cy="6858000"/>
          </a:xfrm>
          <a:prstGeom prst="rect">
            <a:avLst/>
          </a:prstGeom>
          <a:gradFill flip="none" rotWithShape="1">
            <a:gsLst>
              <a:gs pos="0">
                <a:schemeClr val="bg1"/>
              </a:gs>
              <a:gs pos="100000">
                <a:schemeClr val="accent2">
                  <a:alpha val="9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spc="120" dirty="0">
                    <a:solidFill>
                      <a:schemeClr val="accent1"/>
                    </a:solidFill>
                    <a:latin typeface="思源宋体 CN Heavy" panose="02020900000000000000" pitchFamily="18" charset="-122"/>
                    <a:ea typeface="思源宋体 CN Heavy" panose="02020900000000000000" pitchFamily="18" charset="-122"/>
                    <a:cs typeface="OPPOSans B" panose="00020600040101010101" pitchFamily="18" charset="-122"/>
                  </a:rPr>
                  <a:t>未来</a:t>
                </a: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工作计划</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NEXT WORK PLAN</a:t>
                </a:r>
              </a:p>
            </p:txBody>
          </p:sp>
        </p:grpSp>
      </p:grpSp>
      <p:sp>
        <p:nvSpPr>
          <p:cNvPr id="46" name="任意多边形: 形状 45">
            <a:extLst>
              <a:ext uri="{FF2B5EF4-FFF2-40B4-BE49-F238E27FC236}">
                <a16:creationId xmlns:a16="http://schemas.microsoft.com/office/drawing/2014/main" id="{4BB77D8F-D237-4D08-A311-D32CD7867CFC}"/>
              </a:ext>
            </a:extLst>
          </p:cNvPr>
          <p:cNvSpPr/>
          <p:nvPr/>
        </p:nvSpPr>
        <p:spPr>
          <a:xfrm rot="12761455">
            <a:off x="2074682" y="-1894409"/>
            <a:ext cx="10757598" cy="12183833"/>
          </a:xfrm>
          <a:custGeom>
            <a:avLst/>
            <a:gdLst>
              <a:gd name="connsiteX0" fmla="*/ 10757598 w 10757598"/>
              <a:gd name="connsiteY0" fmla="*/ 673171 h 12183833"/>
              <a:gd name="connsiteX1" fmla="*/ 10461986 w 10757598"/>
              <a:gd name="connsiteY1" fmla="*/ 743258 h 12183833"/>
              <a:gd name="connsiteX2" fmla="*/ 6702925 w 10757598"/>
              <a:gd name="connsiteY2" fmla="*/ 2129660 h 12183833"/>
              <a:gd name="connsiteX3" fmla="*/ 6238511 w 10757598"/>
              <a:gd name="connsiteY3" fmla="*/ 2378939 h 12183833"/>
              <a:gd name="connsiteX4" fmla="*/ 9807549 w 10757598"/>
              <a:gd name="connsiteY4" fmla="*/ 88457 h 12183833"/>
              <a:gd name="connsiteX5" fmla="*/ 9908327 w 10757598"/>
              <a:gd name="connsiteY5" fmla="*/ 69210 h 12183833"/>
              <a:gd name="connsiteX6" fmla="*/ 10325581 w 10757598"/>
              <a:gd name="connsiteY6" fmla="*/ 0 h 12183833"/>
              <a:gd name="connsiteX7" fmla="*/ 3890844 w 10757598"/>
              <a:gd name="connsiteY7" fmla="*/ 12034390 h 12183833"/>
              <a:gd name="connsiteX8" fmla="*/ 3657981 w 10757598"/>
              <a:gd name="connsiteY8" fmla="*/ 12183833 h 12183833"/>
              <a:gd name="connsiteX9" fmla="*/ 0 w 10757598"/>
              <a:gd name="connsiteY9" fmla="*/ 6483954 h 12183833"/>
              <a:gd name="connsiteX10" fmla="*/ 28199 w 10757598"/>
              <a:gd name="connsiteY10" fmla="*/ 6364499 h 12183833"/>
              <a:gd name="connsiteX11" fmla="*/ 4968787 w 10757598"/>
              <a:gd name="connsiteY11" fmla="*/ 3193803 h 12183833"/>
              <a:gd name="connsiteX12" fmla="*/ 4864005 w 10757598"/>
              <a:gd name="connsiteY12" fmla="*/ 3268871 h 12183833"/>
              <a:gd name="connsiteX13" fmla="*/ 2031079 w 10757598"/>
              <a:gd name="connsiteY13" fmla="*/ 8072235 h 12183833"/>
              <a:gd name="connsiteX14" fmla="*/ 3591098 w 10757598"/>
              <a:gd name="connsiteY14" fmla="*/ 11727058 h 12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57598" h="12183833">
                <a:moveTo>
                  <a:pt x="10757598" y="673171"/>
                </a:moveTo>
                <a:lnTo>
                  <a:pt x="10461986" y="743258"/>
                </a:lnTo>
                <a:cubicBezTo>
                  <a:pt x="9077922" y="1092695"/>
                  <a:pt x="7810834" y="1562749"/>
                  <a:pt x="6702925" y="2129660"/>
                </a:cubicBezTo>
                <a:lnTo>
                  <a:pt x="6238511" y="2378939"/>
                </a:lnTo>
                <a:lnTo>
                  <a:pt x="9807549" y="88457"/>
                </a:lnTo>
                <a:lnTo>
                  <a:pt x="9908327" y="69210"/>
                </a:lnTo>
                <a:lnTo>
                  <a:pt x="10325581" y="0"/>
                </a:lnTo>
                <a:close/>
                <a:moveTo>
                  <a:pt x="3890844" y="12034390"/>
                </a:moveTo>
                <a:lnTo>
                  <a:pt x="3657981" y="12183833"/>
                </a:lnTo>
                <a:lnTo>
                  <a:pt x="0" y="6483954"/>
                </a:lnTo>
                <a:lnTo>
                  <a:pt x="28199" y="6364499"/>
                </a:lnTo>
                <a:lnTo>
                  <a:pt x="4968787" y="3193803"/>
                </a:lnTo>
                <a:lnTo>
                  <a:pt x="4864005" y="3268871"/>
                </a:lnTo>
                <a:cubicBezTo>
                  <a:pt x="3084747" y="4608307"/>
                  <a:pt x="2031080" y="6270996"/>
                  <a:pt x="2031079" y="8072235"/>
                </a:cubicBezTo>
                <a:cubicBezTo>
                  <a:pt x="2031080" y="9388525"/>
                  <a:pt x="2593763" y="10630826"/>
                  <a:pt x="3591098" y="11727058"/>
                </a:cubicBezTo>
                <a:close/>
              </a:path>
            </a:pathLst>
          </a:custGeom>
          <a:gradFill flip="none" rotWithShape="1">
            <a:gsLst>
              <a:gs pos="100000">
                <a:srgbClr val="136F5B">
                  <a:lumMod val="99000"/>
                  <a:alpha val="0"/>
                </a:srgbClr>
              </a:gs>
              <a:gs pos="0">
                <a:schemeClr val="accent1">
                  <a:alpha val="2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任意多边形: 形状 50">
            <a:extLst>
              <a:ext uri="{FF2B5EF4-FFF2-40B4-BE49-F238E27FC236}">
                <a16:creationId xmlns:a16="http://schemas.microsoft.com/office/drawing/2014/main" id="{6478AA1A-5E6B-4A32-9F8E-0CCA7F22ADFC}"/>
              </a:ext>
            </a:extLst>
          </p:cNvPr>
          <p:cNvSpPr/>
          <p:nvPr/>
        </p:nvSpPr>
        <p:spPr>
          <a:xfrm>
            <a:off x="1" y="435045"/>
            <a:ext cx="16207197" cy="3642981"/>
          </a:xfrm>
          <a:custGeom>
            <a:avLst/>
            <a:gdLst>
              <a:gd name="connsiteX0" fmla="*/ 15544799 w 16207197"/>
              <a:gd name="connsiteY0" fmla="*/ 578883 h 3642981"/>
              <a:gd name="connsiteX1" fmla="*/ 16066707 w 16207197"/>
              <a:gd name="connsiteY1" fmla="*/ 695059 h 3642981"/>
              <a:gd name="connsiteX2" fmla="*/ 16207197 w 16207197"/>
              <a:gd name="connsiteY2" fmla="*/ 730779 h 3642981"/>
              <a:gd name="connsiteX3" fmla="*/ 15768663 w 16207197"/>
              <a:gd name="connsiteY3" fmla="*/ 653738 h 3642981"/>
              <a:gd name="connsiteX4" fmla="*/ 15544799 w 16207197"/>
              <a:gd name="connsiteY4" fmla="*/ 619948 h 3642981"/>
              <a:gd name="connsiteX5" fmla="*/ 9911027 w 16207197"/>
              <a:gd name="connsiteY5" fmla="*/ 0 h 3642981"/>
              <a:gd name="connsiteX6" fmla="*/ 11541414 w 16207197"/>
              <a:gd name="connsiteY6" fmla="*/ 45964 h 3642981"/>
              <a:gd name="connsiteX7" fmla="*/ 12191999 w 16207197"/>
              <a:gd name="connsiteY7" fmla="*/ 92178 h 3642981"/>
              <a:gd name="connsiteX8" fmla="*/ 12191999 w 16207197"/>
              <a:gd name="connsiteY8" fmla="*/ 336105 h 3642981"/>
              <a:gd name="connsiteX9" fmla="*/ 12188758 w 16207197"/>
              <a:gd name="connsiteY9" fmla="*/ 336009 h 3642981"/>
              <a:gd name="connsiteX10" fmla="*/ 11653865 w 16207197"/>
              <a:gd name="connsiteY10" fmla="*/ 330740 h 3642981"/>
              <a:gd name="connsiteX11" fmla="*/ 203101 w 16207197"/>
              <a:gd name="connsiteY11" fmla="*/ 3480385 h 3642981"/>
              <a:gd name="connsiteX12" fmla="*/ 0 w 16207197"/>
              <a:gd name="connsiteY12" fmla="*/ 3642981 h 3642981"/>
              <a:gd name="connsiteX13" fmla="*/ 0 w 16207197"/>
              <a:gd name="connsiteY13" fmla="*/ 2002938 h 3642981"/>
              <a:gd name="connsiteX14" fmla="*/ 364210 w 16207197"/>
              <a:gd name="connsiteY14" fmla="*/ 1831073 h 3642981"/>
              <a:gd name="connsiteX15" fmla="*/ 9911027 w 16207197"/>
              <a:gd name="connsiteY15" fmla="*/ 0 h 364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07197" h="3642981">
                <a:moveTo>
                  <a:pt x="15544799" y="578883"/>
                </a:moveTo>
                <a:lnTo>
                  <a:pt x="16066707" y="695059"/>
                </a:lnTo>
                <a:lnTo>
                  <a:pt x="16207197" y="730779"/>
                </a:lnTo>
                <a:lnTo>
                  <a:pt x="15768663" y="653738"/>
                </a:lnTo>
                <a:lnTo>
                  <a:pt x="15544799" y="619948"/>
                </a:lnTo>
                <a:close/>
                <a:moveTo>
                  <a:pt x="9911027" y="0"/>
                </a:moveTo>
                <a:cubicBezTo>
                  <a:pt x="10462394" y="0"/>
                  <a:pt x="11006421" y="15602"/>
                  <a:pt x="11541414" y="45964"/>
                </a:cubicBezTo>
                <a:lnTo>
                  <a:pt x="12191999" y="92178"/>
                </a:lnTo>
                <a:lnTo>
                  <a:pt x="12191999" y="336105"/>
                </a:lnTo>
                <a:lnTo>
                  <a:pt x="12188758" y="336009"/>
                </a:lnTo>
                <a:cubicBezTo>
                  <a:pt x="12011296" y="332507"/>
                  <a:pt x="11832978" y="330740"/>
                  <a:pt x="11653865" y="330740"/>
                </a:cubicBezTo>
                <a:cubicBezTo>
                  <a:pt x="6892454" y="330740"/>
                  <a:pt x="2692731" y="1579374"/>
                  <a:pt x="203101" y="3480385"/>
                </a:cubicBezTo>
                <a:lnTo>
                  <a:pt x="0" y="3642981"/>
                </a:lnTo>
                <a:lnTo>
                  <a:pt x="0" y="2002938"/>
                </a:lnTo>
                <a:lnTo>
                  <a:pt x="364210" y="1831073"/>
                </a:lnTo>
                <a:cubicBezTo>
                  <a:pt x="2885699" y="693396"/>
                  <a:pt x="6235246" y="0"/>
                  <a:pt x="9911027" y="0"/>
                </a:cubicBezTo>
                <a:close/>
              </a:path>
            </a:pathLst>
          </a:custGeom>
          <a:gradFill flip="none" rotWithShape="1">
            <a:gsLst>
              <a:gs pos="100000">
                <a:srgbClr val="136F5B">
                  <a:lumMod val="99000"/>
                  <a:alpha val="0"/>
                </a:srgbClr>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文本框 37">
            <a:extLst>
              <a:ext uri="{FF2B5EF4-FFF2-40B4-BE49-F238E27FC236}">
                <a16:creationId xmlns:a16="http://schemas.microsoft.com/office/drawing/2014/main" id="{F8DBCC73-AA12-4B6B-882E-F785F3BAF855}"/>
              </a:ext>
            </a:extLst>
          </p:cNvPr>
          <p:cNvSpPr txBox="1"/>
          <p:nvPr/>
        </p:nvSpPr>
        <p:spPr>
          <a:xfrm rot="20331658">
            <a:off x="1045895" y="1928624"/>
            <a:ext cx="1604169"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2021</a:t>
            </a:r>
            <a:endParaRPr kumimoji="0" lang="zh-CN" altLang="en-US" sz="40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41" name="文本框 40">
            <a:extLst>
              <a:ext uri="{FF2B5EF4-FFF2-40B4-BE49-F238E27FC236}">
                <a16:creationId xmlns:a16="http://schemas.microsoft.com/office/drawing/2014/main" id="{E9932BBC-DA9F-4D14-BAE7-AB706466A763}"/>
              </a:ext>
            </a:extLst>
          </p:cNvPr>
          <p:cNvSpPr txBox="1"/>
          <p:nvPr/>
        </p:nvSpPr>
        <p:spPr>
          <a:xfrm rot="20704249">
            <a:off x="3684879" y="1062494"/>
            <a:ext cx="1604169" cy="64633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2022</a:t>
            </a:r>
            <a:endParaRPr kumimoji="0" lang="zh-CN" altLang="en-US" sz="36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62" name="文本框 61">
            <a:extLst>
              <a:ext uri="{FF2B5EF4-FFF2-40B4-BE49-F238E27FC236}">
                <a16:creationId xmlns:a16="http://schemas.microsoft.com/office/drawing/2014/main" id="{330A2C49-81EB-4484-8E5D-17D227B062A2}"/>
              </a:ext>
            </a:extLst>
          </p:cNvPr>
          <p:cNvSpPr txBox="1"/>
          <p:nvPr/>
        </p:nvSpPr>
        <p:spPr>
          <a:xfrm rot="21001376">
            <a:off x="6434753" y="593075"/>
            <a:ext cx="160416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2023</a:t>
            </a:r>
            <a:endParaRPr kumimoji="0" lang="zh-CN" altLang="en-US" sz="28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63" name="文本框 62">
            <a:extLst>
              <a:ext uri="{FF2B5EF4-FFF2-40B4-BE49-F238E27FC236}">
                <a16:creationId xmlns:a16="http://schemas.microsoft.com/office/drawing/2014/main" id="{3036CC3F-18CA-4024-AA44-9FA185FC2F3B}"/>
              </a:ext>
            </a:extLst>
          </p:cNvPr>
          <p:cNvSpPr txBox="1"/>
          <p:nvPr/>
        </p:nvSpPr>
        <p:spPr>
          <a:xfrm rot="21328425">
            <a:off x="9083339" y="443176"/>
            <a:ext cx="1604169"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2024</a:t>
            </a:r>
            <a:endParaRPr kumimoji="0" lang="zh-CN" altLang="en-US" sz="2000" b="0" i="0" u="none" strike="noStrike" kern="1200" cap="none" spc="12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45" name="文本框 44">
            <a:extLst>
              <a:ext uri="{FF2B5EF4-FFF2-40B4-BE49-F238E27FC236}">
                <a16:creationId xmlns:a16="http://schemas.microsoft.com/office/drawing/2014/main" id="{21774807-BDB6-491A-BC1A-931376F6395D}"/>
              </a:ext>
            </a:extLst>
          </p:cNvPr>
          <p:cNvSpPr txBox="1"/>
          <p:nvPr/>
        </p:nvSpPr>
        <p:spPr>
          <a:xfrm>
            <a:off x="1243243" y="320675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sz="2400"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70" name="文本框 69">
            <a:extLst>
              <a:ext uri="{FF2B5EF4-FFF2-40B4-BE49-F238E27FC236}">
                <a16:creationId xmlns:a16="http://schemas.microsoft.com/office/drawing/2014/main" id="{E31C3DD7-3291-42D0-BACF-D33262291BB6}"/>
              </a:ext>
            </a:extLst>
          </p:cNvPr>
          <p:cNvSpPr txBox="1"/>
          <p:nvPr/>
        </p:nvSpPr>
        <p:spPr>
          <a:xfrm>
            <a:off x="1248486" y="3703948"/>
            <a:ext cx="2168354" cy="3032690"/>
          </a:xfrm>
          <a:prstGeom prst="rect">
            <a:avLst/>
          </a:prstGeom>
          <a:noFill/>
        </p:spPr>
        <p:txBody>
          <a:bodyPr wrap="square" rtlCol="0">
            <a:noAutofit/>
          </a:bodyPr>
          <a:lstStyle/>
          <a:p>
            <a:pPr>
              <a:lnSpc>
                <a:spcPct val="120000"/>
              </a:lnSpc>
              <a:defRPr/>
            </a:pPr>
            <a:r>
              <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请在此输入您的工作计划请在此输入您的工作计划请在此输入您的工作计划请在此输入您的工作计划请在此输入您的工作计划请在此输入</a:t>
            </a:r>
          </a:p>
          <a:p>
            <a:pPr>
              <a:lnSpc>
                <a:spcPct val="120000"/>
              </a:lnSpc>
              <a:defRPr/>
            </a:pPr>
            <a:endPar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a:lnSpc>
                <a:spcPct val="120000"/>
              </a:lnSpc>
              <a:defRPr/>
            </a:pPr>
            <a:endPar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 name="矩形 5">
            <a:extLst>
              <a:ext uri="{FF2B5EF4-FFF2-40B4-BE49-F238E27FC236}">
                <a16:creationId xmlns:a16="http://schemas.microsoft.com/office/drawing/2014/main" id="{2F166AB5-BD29-49A8-A1DD-2595B8CEC7BF}"/>
              </a:ext>
            </a:extLst>
          </p:cNvPr>
          <p:cNvSpPr/>
          <p:nvPr/>
        </p:nvSpPr>
        <p:spPr>
          <a:xfrm>
            <a:off x="1343025" y="5974081"/>
            <a:ext cx="4254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文本框 59">
            <a:extLst>
              <a:ext uri="{FF2B5EF4-FFF2-40B4-BE49-F238E27FC236}">
                <a16:creationId xmlns:a16="http://schemas.microsoft.com/office/drawing/2014/main" id="{FEEC1158-D558-4627-BDA1-07BCF282B072}"/>
              </a:ext>
            </a:extLst>
          </p:cNvPr>
          <p:cNvSpPr txBox="1"/>
          <p:nvPr/>
        </p:nvSpPr>
        <p:spPr>
          <a:xfrm>
            <a:off x="3782703" y="272415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sz="2400"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61" name="文本框 60">
            <a:extLst>
              <a:ext uri="{FF2B5EF4-FFF2-40B4-BE49-F238E27FC236}">
                <a16:creationId xmlns:a16="http://schemas.microsoft.com/office/drawing/2014/main" id="{DDBD00B5-D0BF-436D-9421-16060AD53111}"/>
              </a:ext>
            </a:extLst>
          </p:cNvPr>
          <p:cNvSpPr txBox="1"/>
          <p:nvPr/>
        </p:nvSpPr>
        <p:spPr>
          <a:xfrm>
            <a:off x="3787946" y="3221348"/>
            <a:ext cx="2168354" cy="2146293"/>
          </a:xfrm>
          <a:prstGeom prst="rect">
            <a:avLst/>
          </a:prstGeom>
          <a:noFill/>
        </p:spPr>
        <p:txBody>
          <a:bodyPr wrap="square" rtlCol="0">
            <a:noAutofit/>
          </a:bodyPr>
          <a:lstStyle/>
          <a:p>
            <a:pPr>
              <a:lnSpc>
                <a:spcPct val="120000"/>
              </a:lnSpc>
              <a:defRPr/>
            </a:pPr>
            <a:r>
              <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请在此输入您的工作计划请在此输入您的工作计划请在此输入您的工作计划请在此输入您的工作计划请在此输入您的工作计划请在此输入</a:t>
            </a:r>
          </a:p>
        </p:txBody>
      </p:sp>
      <p:sp>
        <p:nvSpPr>
          <p:cNvPr id="59" name="矩形 58">
            <a:extLst>
              <a:ext uri="{FF2B5EF4-FFF2-40B4-BE49-F238E27FC236}">
                <a16:creationId xmlns:a16="http://schemas.microsoft.com/office/drawing/2014/main" id="{EBF1D58F-84E6-4A9C-908D-1AAEC2FC5D37}"/>
              </a:ext>
            </a:extLst>
          </p:cNvPr>
          <p:cNvSpPr/>
          <p:nvPr/>
        </p:nvSpPr>
        <p:spPr>
          <a:xfrm>
            <a:off x="3882485" y="5491481"/>
            <a:ext cx="4254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文本框 76">
            <a:extLst>
              <a:ext uri="{FF2B5EF4-FFF2-40B4-BE49-F238E27FC236}">
                <a16:creationId xmlns:a16="http://schemas.microsoft.com/office/drawing/2014/main" id="{7A3359D4-546F-4C79-B06B-D18C82A9EB19}"/>
              </a:ext>
            </a:extLst>
          </p:cNvPr>
          <p:cNvSpPr txBox="1"/>
          <p:nvPr/>
        </p:nvSpPr>
        <p:spPr>
          <a:xfrm>
            <a:off x="6513203" y="2130425"/>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sz="2400"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78" name="文本框 77">
            <a:extLst>
              <a:ext uri="{FF2B5EF4-FFF2-40B4-BE49-F238E27FC236}">
                <a16:creationId xmlns:a16="http://schemas.microsoft.com/office/drawing/2014/main" id="{4293E3C4-8987-4682-85F1-AB1E860E8361}"/>
              </a:ext>
            </a:extLst>
          </p:cNvPr>
          <p:cNvSpPr txBox="1"/>
          <p:nvPr/>
        </p:nvSpPr>
        <p:spPr>
          <a:xfrm>
            <a:off x="6518446" y="2627623"/>
            <a:ext cx="2168354" cy="2146293"/>
          </a:xfrm>
          <a:prstGeom prst="rect">
            <a:avLst/>
          </a:prstGeom>
          <a:noFill/>
        </p:spPr>
        <p:txBody>
          <a:bodyPr wrap="square" rtlCol="0">
            <a:noAutofit/>
          </a:bodyPr>
          <a:lstStyle/>
          <a:p>
            <a:pPr>
              <a:lnSpc>
                <a:spcPct val="120000"/>
              </a:lnSpc>
              <a:defRPr/>
            </a:pPr>
            <a:r>
              <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请在此输入您的工作计划请在此输入您的工作计划请在此输入您的工作计划请在此输入您的工作计划请在此输入您的工作计划请在此输入</a:t>
            </a:r>
          </a:p>
        </p:txBody>
      </p:sp>
      <p:sp>
        <p:nvSpPr>
          <p:cNvPr id="76" name="矩形 75">
            <a:extLst>
              <a:ext uri="{FF2B5EF4-FFF2-40B4-BE49-F238E27FC236}">
                <a16:creationId xmlns:a16="http://schemas.microsoft.com/office/drawing/2014/main" id="{6960E6DC-D75A-44F5-8318-26B7BFEA3257}"/>
              </a:ext>
            </a:extLst>
          </p:cNvPr>
          <p:cNvSpPr/>
          <p:nvPr/>
        </p:nvSpPr>
        <p:spPr>
          <a:xfrm>
            <a:off x="6612985" y="4897756"/>
            <a:ext cx="4254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2" name="文本框 81">
            <a:extLst>
              <a:ext uri="{FF2B5EF4-FFF2-40B4-BE49-F238E27FC236}">
                <a16:creationId xmlns:a16="http://schemas.microsoft.com/office/drawing/2014/main" id="{7FAED2D7-6849-4613-8CA5-7648603590E0}"/>
              </a:ext>
            </a:extLst>
          </p:cNvPr>
          <p:cNvSpPr txBox="1"/>
          <p:nvPr/>
        </p:nvSpPr>
        <p:spPr>
          <a:xfrm>
            <a:off x="9053203" y="1558925"/>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sz="2400"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83" name="文本框 82">
            <a:extLst>
              <a:ext uri="{FF2B5EF4-FFF2-40B4-BE49-F238E27FC236}">
                <a16:creationId xmlns:a16="http://schemas.microsoft.com/office/drawing/2014/main" id="{FC9CB3C2-8087-4257-9069-7F8457234FD8}"/>
              </a:ext>
            </a:extLst>
          </p:cNvPr>
          <p:cNvSpPr txBox="1"/>
          <p:nvPr/>
        </p:nvSpPr>
        <p:spPr>
          <a:xfrm>
            <a:off x="9058446" y="2056123"/>
            <a:ext cx="2168354" cy="2146293"/>
          </a:xfrm>
          <a:prstGeom prst="rect">
            <a:avLst/>
          </a:prstGeom>
          <a:noFill/>
        </p:spPr>
        <p:txBody>
          <a:bodyPr wrap="square" rtlCol="0">
            <a:noAutofit/>
          </a:bodyPr>
          <a:lstStyle/>
          <a:p>
            <a:pPr>
              <a:lnSpc>
                <a:spcPct val="120000"/>
              </a:lnSpc>
              <a:defRPr/>
            </a:pPr>
            <a:r>
              <a:rPr kumimoji="0" lang="zh-CN" altLang="en-US" sz="16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请在此输入您的工作计划请在此输入您的工作计划请在此输入您的工作计划请在此输入您的工作计划请在此输入您的工作计划请在此输入</a:t>
            </a:r>
          </a:p>
        </p:txBody>
      </p:sp>
      <p:sp>
        <p:nvSpPr>
          <p:cNvPr id="81" name="矩形 80">
            <a:extLst>
              <a:ext uri="{FF2B5EF4-FFF2-40B4-BE49-F238E27FC236}">
                <a16:creationId xmlns:a16="http://schemas.microsoft.com/office/drawing/2014/main" id="{D5A1AAA4-16B1-436B-B00D-29D9F3C75F0A}"/>
              </a:ext>
            </a:extLst>
          </p:cNvPr>
          <p:cNvSpPr/>
          <p:nvPr/>
        </p:nvSpPr>
        <p:spPr>
          <a:xfrm>
            <a:off x="9152985" y="4326256"/>
            <a:ext cx="42545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55432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a:extLst>
              <a:ext uri="{FF2B5EF4-FFF2-40B4-BE49-F238E27FC236}">
                <a16:creationId xmlns:a16="http://schemas.microsoft.com/office/drawing/2014/main" id="{C586688C-5A39-4E0A-AAB5-6A1CB01B43C2}"/>
              </a:ext>
            </a:extLst>
          </p:cNvPr>
          <p:cNvSpPr/>
          <p:nvPr/>
        </p:nvSpPr>
        <p:spPr>
          <a:xfrm>
            <a:off x="-627637" y="-764495"/>
            <a:ext cx="8240486" cy="8675915"/>
          </a:xfrm>
          <a:prstGeom prst="arc">
            <a:avLst>
              <a:gd name="adj1" fmla="val 18072491"/>
              <a:gd name="adj2" fmla="val 3236126"/>
            </a:avLst>
          </a:prstGeom>
          <a:ln w="31750">
            <a:solidFill>
              <a:schemeClr val="bg1">
                <a:lumMod val="85000"/>
              </a:schemeClr>
            </a:solidFill>
            <a:prstDash val="dash"/>
          </a:ln>
          <a:effectLst/>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12" name="矩形: 圆角 11">
            <a:extLst>
              <a:ext uri="{FF2B5EF4-FFF2-40B4-BE49-F238E27FC236}">
                <a16:creationId xmlns:a16="http://schemas.microsoft.com/office/drawing/2014/main" id="{3080ED47-F343-4D88-B472-F92ADDCF760F}"/>
              </a:ext>
            </a:extLst>
          </p:cNvPr>
          <p:cNvSpPr/>
          <p:nvPr/>
        </p:nvSpPr>
        <p:spPr>
          <a:xfrm>
            <a:off x="0" y="1"/>
            <a:ext cx="4435813" cy="6857999"/>
          </a:xfrm>
          <a:prstGeom prst="roundRect">
            <a:avLst>
              <a:gd name="adj" fmla="val 0"/>
            </a:avLst>
          </a:prstGeom>
          <a:gradFill flip="none" rotWithShape="1">
            <a:gsLst>
              <a:gs pos="48000">
                <a:schemeClr val="accent1">
                  <a:alpha val="70000"/>
                </a:schemeClr>
              </a:gs>
              <a:gs pos="0">
                <a:schemeClr val="accent1"/>
              </a:gs>
              <a:gs pos="100000">
                <a:schemeClr val="accent1">
                  <a:alpha val="2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spc="120" dirty="0">
                    <a:solidFill>
                      <a:schemeClr val="bg1"/>
                    </a:solidFill>
                    <a:latin typeface="思源宋体 CN Heavy" panose="02020900000000000000" pitchFamily="18" charset="-122"/>
                    <a:ea typeface="思源宋体 CN Heavy" panose="02020900000000000000" pitchFamily="18" charset="-122"/>
                    <a:cs typeface="OPPOSans B" panose="00020600040101010101" pitchFamily="18" charset="-122"/>
                  </a:rPr>
                  <a:t>未来</a:t>
                </a:r>
                <a:r>
                  <a:rPr kumimoji="0" lang="zh-CN" altLang="en-US" sz="2800" b="0" i="0" u="none" strike="noStrike" kern="1200" cap="none" spc="12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工作计划</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1">
                        <a:lumMod val="8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NEXT WORK PLAN</a:t>
                </a:r>
              </a:p>
            </p:txBody>
          </p:sp>
        </p:grpSp>
      </p:grpSp>
      <p:sp>
        <p:nvSpPr>
          <p:cNvPr id="5" name="椭圆 4">
            <a:extLst>
              <a:ext uri="{FF2B5EF4-FFF2-40B4-BE49-F238E27FC236}">
                <a16:creationId xmlns:a16="http://schemas.microsoft.com/office/drawing/2014/main" id="{1B517A14-F57E-4344-A221-9DB6446E91C8}"/>
              </a:ext>
            </a:extLst>
          </p:cNvPr>
          <p:cNvSpPr/>
          <p:nvPr/>
        </p:nvSpPr>
        <p:spPr>
          <a:xfrm>
            <a:off x="6963641" y="1391505"/>
            <a:ext cx="305522" cy="305522"/>
          </a:xfrm>
          <a:prstGeom prst="ellipse">
            <a:avLst/>
          </a:prstGeom>
          <a:gradFill>
            <a:gsLst>
              <a:gs pos="0">
                <a:schemeClr val="bg1">
                  <a:lumMod val="95000"/>
                </a:schemeClr>
              </a:gs>
              <a:gs pos="100000">
                <a:schemeClr val="accent2"/>
              </a:gs>
            </a:gsLst>
            <a:lin ang="5400000" scaled="1"/>
          </a:gradFill>
          <a:ln>
            <a:noFill/>
          </a:ln>
          <a:effectLst>
            <a:outerShdw blurRad="127000" dist="635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 name="文本框 5">
            <a:extLst>
              <a:ext uri="{FF2B5EF4-FFF2-40B4-BE49-F238E27FC236}">
                <a16:creationId xmlns:a16="http://schemas.microsoft.com/office/drawing/2014/main" id="{FB4AB011-F81A-4A18-8F59-1C2CF3C5E557}"/>
              </a:ext>
            </a:extLst>
          </p:cNvPr>
          <p:cNvSpPr txBox="1"/>
          <p:nvPr/>
        </p:nvSpPr>
        <p:spPr>
          <a:xfrm>
            <a:off x="7319963" y="1282700"/>
            <a:ext cx="795866" cy="584775"/>
          </a:xfrm>
          <a:prstGeom prst="rect">
            <a:avLst/>
          </a:prstGeom>
          <a:noFill/>
        </p:spPr>
        <p:txBody>
          <a:bodyPr wrap="square" rtlCol="0">
            <a:noAutofit/>
          </a:bodyPr>
          <a:lstStyle/>
          <a:p>
            <a:r>
              <a:rPr lang="en-US" altLang="zh-CN"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01</a:t>
            </a:r>
            <a:endParaRPr lang="zh-CN" altLang="en-US"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15" name="直接连接符 14">
            <a:extLst>
              <a:ext uri="{FF2B5EF4-FFF2-40B4-BE49-F238E27FC236}">
                <a16:creationId xmlns:a16="http://schemas.microsoft.com/office/drawing/2014/main" id="{899A9396-3134-4638-9ADC-C7D1D731BDEF}"/>
              </a:ext>
            </a:extLst>
          </p:cNvPr>
          <p:cNvCxnSpPr>
            <a:cxnSpLocks/>
          </p:cNvCxnSpPr>
          <p:nvPr/>
        </p:nvCxnSpPr>
        <p:spPr>
          <a:xfrm>
            <a:off x="8001529" y="1159933"/>
            <a:ext cx="0" cy="89323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F2295DA0-1CA5-43EA-8059-0CA4B3BE678D}"/>
              </a:ext>
            </a:extLst>
          </p:cNvPr>
          <p:cNvGrpSpPr/>
          <p:nvPr/>
        </p:nvGrpSpPr>
        <p:grpSpPr>
          <a:xfrm>
            <a:off x="8067366" y="1067858"/>
            <a:ext cx="3392797" cy="1040420"/>
            <a:chOff x="1965342" y="4733415"/>
            <a:chExt cx="3392797" cy="1040420"/>
          </a:xfrm>
        </p:grpSpPr>
        <p:sp>
          <p:nvSpPr>
            <p:cNvPr id="24" name="文本框 23">
              <a:extLst>
                <a:ext uri="{FF2B5EF4-FFF2-40B4-BE49-F238E27FC236}">
                  <a16:creationId xmlns:a16="http://schemas.microsoft.com/office/drawing/2014/main" id="{535126EB-F314-47CD-81E4-D95EDFA7E80B}"/>
                </a:ext>
              </a:extLst>
            </p:cNvPr>
            <p:cNvSpPr txBox="1"/>
            <p:nvPr/>
          </p:nvSpPr>
          <p:spPr>
            <a:xfrm>
              <a:off x="1965342" y="4733415"/>
              <a:ext cx="1604169"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文本框 24">
              <a:extLst>
                <a:ext uri="{FF2B5EF4-FFF2-40B4-BE49-F238E27FC236}">
                  <a16:creationId xmlns:a16="http://schemas.microsoft.com/office/drawing/2014/main" id="{2163E950-E867-4286-A264-5B8707380C2B}"/>
                </a:ext>
              </a:extLst>
            </p:cNvPr>
            <p:cNvSpPr txBox="1"/>
            <p:nvPr/>
          </p:nvSpPr>
          <p:spPr>
            <a:xfrm>
              <a:off x="1995984" y="5027412"/>
              <a:ext cx="3362155" cy="746423"/>
            </a:xfrm>
            <a:prstGeom prst="rect">
              <a:avLst/>
            </a:prstGeom>
            <a:noFill/>
          </p:spPr>
          <p:txBody>
            <a:bodyPr wrap="square"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p>
          </p:txBody>
        </p:sp>
      </p:grpSp>
      <p:sp>
        <p:nvSpPr>
          <p:cNvPr id="29" name="椭圆 28">
            <a:extLst>
              <a:ext uri="{FF2B5EF4-FFF2-40B4-BE49-F238E27FC236}">
                <a16:creationId xmlns:a16="http://schemas.microsoft.com/office/drawing/2014/main" id="{6636F0C5-2E05-4EA4-9230-C88B37D4E2B8}"/>
              </a:ext>
            </a:extLst>
          </p:cNvPr>
          <p:cNvSpPr/>
          <p:nvPr/>
        </p:nvSpPr>
        <p:spPr>
          <a:xfrm>
            <a:off x="7424545" y="3376900"/>
            <a:ext cx="305522" cy="305522"/>
          </a:xfrm>
          <a:prstGeom prst="ellipse">
            <a:avLst/>
          </a:prstGeom>
          <a:gradFill>
            <a:gsLst>
              <a:gs pos="0">
                <a:schemeClr val="bg1">
                  <a:lumMod val="95000"/>
                </a:schemeClr>
              </a:gs>
              <a:gs pos="100000">
                <a:schemeClr val="accent2"/>
              </a:gs>
            </a:gsLst>
            <a:lin ang="5400000" scaled="1"/>
          </a:gradFill>
          <a:ln>
            <a:noFill/>
          </a:ln>
          <a:effectLst>
            <a:outerShdw blurRad="127000" dist="635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a:extLst>
              <a:ext uri="{FF2B5EF4-FFF2-40B4-BE49-F238E27FC236}">
                <a16:creationId xmlns:a16="http://schemas.microsoft.com/office/drawing/2014/main" id="{9122CF4E-35C0-4796-9D0E-7813403613CD}"/>
              </a:ext>
            </a:extLst>
          </p:cNvPr>
          <p:cNvSpPr txBox="1"/>
          <p:nvPr/>
        </p:nvSpPr>
        <p:spPr>
          <a:xfrm>
            <a:off x="7780867" y="3268095"/>
            <a:ext cx="795866" cy="584775"/>
          </a:xfrm>
          <a:prstGeom prst="rect">
            <a:avLst/>
          </a:prstGeom>
          <a:noFill/>
        </p:spPr>
        <p:txBody>
          <a:bodyPr wrap="square" rtlCol="0">
            <a:noAutofit/>
          </a:bodyPr>
          <a:lstStyle/>
          <a:p>
            <a:r>
              <a:rPr lang="en-US" altLang="zh-CN"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02</a:t>
            </a:r>
            <a:endParaRPr lang="zh-CN" altLang="en-US"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31" name="直接连接符 30">
            <a:extLst>
              <a:ext uri="{FF2B5EF4-FFF2-40B4-BE49-F238E27FC236}">
                <a16:creationId xmlns:a16="http://schemas.microsoft.com/office/drawing/2014/main" id="{C0B75C01-B8ED-4401-8A34-9289DAE63DBD}"/>
              </a:ext>
            </a:extLst>
          </p:cNvPr>
          <p:cNvCxnSpPr>
            <a:cxnSpLocks/>
          </p:cNvCxnSpPr>
          <p:nvPr/>
        </p:nvCxnSpPr>
        <p:spPr>
          <a:xfrm>
            <a:off x="8462433" y="3145328"/>
            <a:ext cx="0" cy="89323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61026AC3-E5BC-46CD-A82C-6C2E4AA06E8A}"/>
              </a:ext>
            </a:extLst>
          </p:cNvPr>
          <p:cNvGrpSpPr/>
          <p:nvPr/>
        </p:nvGrpSpPr>
        <p:grpSpPr>
          <a:xfrm>
            <a:off x="8528270" y="3053253"/>
            <a:ext cx="3392797" cy="1040420"/>
            <a:chOff x="1965342" y="4733415"/>
            <a:chExt cx="3392797" cy="1040420"/>
          </a:xfrm>
        </p:grpSpPr>
        <p:sp>
          <p:nvSpPr>
            <p:cNvPr id="33" name="文本框 32">
              <a:extLst>
                <a:ext uri="{FF2B5EF4-FFF2-40B4-BE49-F238E27FC236}">
                  <a16:creationId xmlns:a16="http://schemas.microsoft.com/office/drawing/2014/main" id="{3E76EF60-C0D7-4390-A9BA-74119FFBFF5A}"/>
                </a:ext>
              </a:extLst>
            </p:cNvPr>
            <p:cNvSpPr txBox="1"/>
            <p:nvPr/>
          </p:nvSpPr>
          <p:spPr>
            <a:xfrm>
              <a:off x="1965342" y="4733415"/>
              <a:ext cx="1604169"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34" name="文本框 33">
              <a:extLst>
                <a:ext uri="{FF2B5EF4-FFF2-40B4-BE49-F238E27FC236}">
                  <a16:creationId xmlns:a16="http://schemas.microsoft.com/office/drawing/2014/main" id="{D5E00054-A195-4A4F-A942-167B643B32C9}"/>
                </a:ext>
              </a:extLst>
            </p:cNvPr>
            <p:cNvSpPr txBox="1"/>
            <p:nvPr/>
          </p:nvSpPr>
          <p:spPr>
            <a:xfrm>
              <a:off x="1995984" y="5027412"/>
              <a:ext cx="3362155" cy="746423"/>
            </a:xfrm>
            <a:prstGeom prst="rect">
              <a:avLst/>
            </a:prstGeom>
            <a:noFill/>
          </p:spPr>
          <p:txBody>
            <a:bodyPr wrap="square"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p>
          </p:txBody>
        </p:sp>
      </p:grpSp>
      <p:sp>
        <p:nvSpPr>
          <p:cNvPr id="36" name="椭圆 35">
            <a:extLst>
              <a:ext uri="{FF2B5EF4-FFF2-40B4-BE49-F238E27FC236}">
                <a16:creationId xmlns:a16="http://schemas.microsoft.com/office/drawing/2014/main" id="{2E2B29FD-5F4F-4787-861D-18DA85003EED}"/>
              </a:ext>
            </a:extLst>
          </p:cNvPr>
          <p:cNvSpPr/>
          <p:nvPr/>
        </p:nvSpPr>
        <p:spPr>
          <a:xfrm>
            <a:off x="7170544" y="5185024"/>
            <a:ext cx="305522" cy="305522"/>
          </a:xfrm>
          <a:prstGeom prst="ellipse">
            <a:avLst/>
          </a:prstGeom>
          <a:gradFill>
            <a:gsLst>
              <a:gs pos="0">
                <a:schemeClr val="bg1">
                  <a:lumMod val="95000"/>
                </a:schemeClr>
              </a:gs>
              <a:gs pos="100000">
                <a:schemeClr val="accent2"/>
              </a:gs>
            </a:gsLst>
            <a:lin ang="5400000" scaled="1"/>
          </a:gradFill>
          <a:ln>
            <a:noFill/>
          </a:ln>
          <a:effectLst>
            <a:outerShdw blurRad="127000" dist="635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文本框 36">
            <a:extLst>
              <a:ext uri="{FF2B5EF4-FFF2-40B4-BE49-F238E27FC236}">
                <a16:creationId xmlns:a16="http://schemas.microsoft.com/office/drawing/2014/main" id="{8CB10264-B2A0-40A3-843C-47578A7FDEDD}"/>
              </a:ext>
            </a:extLst>
          </p:cNvPr>
          <p:cNvSpPr txBox="1"/>
          <p:nvPr/>
        </p:nvSpPr>
        <p:spPr>
          <a:xfrm>
            <a:off x="7526866" y="5076219"/>
            <a:ext cx="795866" cy="584775"/>
          </a:xfrm>
          <a:prstGeom prst="rect">
            <a:avLst/>
          </a:prstGeom>
          <a:noFill/>
        </p:spPr>
        <p:txBody>
          <a:bodyPr wrap="square" rtlCol="0">
            <a:noAutofit/>
          </a:bodyPr>
          <a:lstStyle/>
          <a:p>
            <a:r>
              <a:rPr lang="en-US" altLang="zh-CN"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03</a:t>
            </a:r>
            <a:endParaRPr lang="zh-CN" altLang="en-US" sz="320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38" name="直接连接符 37">
            <a:extLst>
              <a:ext uri="{FF2B5EF4-FFF2-40B4-BE49-F238E27FC236}">
                <a16:creationId xmlns:a16="http://schemas.microsoft.com/office/drawing/2014/main" id="{3AB699FC-D71B-4096-9ED8-AB822A9A9F2A}"/>
              </a:ext>
            </a:extLst>
          </p:cNvPr>
          <p:cNvCxnSpPr>
            <a:cxnSpLocks/>
          </p:cNvCxnSpPr>
          <p:nvPr/>
        </p:nvCxnSpPr>
        <p:spPr>
          <a:xfrm>
            <a:off x="8208432" y="4953452"/>
            <a:ext cx="0" cy="89323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id="{F20BE0E1-F4C2-4ECA-9D90-442736D5AA00}"/>
              </a:ext>
            </a:extLst>
          </p:cNvPr>
          <p:cNvGrpSpPr/>
          <p:nvPr/>
        </p:nvGrpSpPr>
        <p:grpSpPr>
          <a:xfrm>
            <a:off x="8274269" y="4861377"/>
            <a:ext cx="3392797" cy="1040420"/>
            <a:chOff x="1965342" y="4733415"/>
            <a:chExt cx="3392797" cy="1040420"/>
          </a:xfrm>
        </p:grpSpPr>
        <p:sp>
          <p:nvSpPr>
            <p:cNvPr id="40" name="文本框 39">
              <a:extLst>
                <a:ext uri="{FF2B5EF4-FFF2-40B4-BE49-F238E27FC236}">
                  <a16:creationId xmlns:a16="http://schemas.microsoft.com/office/drawing/2014/main" id="{A24E9623-E1D9-4B3A-8D3E-9FB59C2305A2}"/>
                </a:ext>
              </a:extLst>
            </p:cNvPr>
            <p:cNvSpPr txBox="1"/>
            <p:nvPr/>
          </p:nvSpPr>
          <p:spPr>
            <a:xfrm>
              <a:off x="1965342" y="4733415"/>
              <a:ext cx="1604169"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pc="120" dirty="0">
                  <a:solidFill>
                    <a:prstClr val="black"/>
                  </a:solidFill>
                  <a:latin typeface="OPPOSans B" panose="00020600040101010101" pitchFamily="18" charset="-122"/>
                  <a:ea typeface="OPPOSans B" panose="00020600040101010101" pitchFamily="18" charset="-122"/>
                  <a:cs typeface="OPPOSans B" panose="00020600040101010101" pitchFamily="18" charset="-122"/>
                </a:rPr>
                <a:t>工作计划</a:t>
              </a:r>
              <a:endParaRPr kumimoji="0" lang="zh-CN" altLang="en-US"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41" name="文本框 40">
              <a:extLst>
                <a:ext uri="{FF2B5EF4-FFF2-40B4-BE49-F238E27FC236}">
                  <a16:creationId xmlns:a16="http://schemas.microsoft.com/office/drawing/2014/main" id="{21849F30-7A96-4C0B-BE34-AF5C8870C19C}"/>
                </a:ext>
              </a:extLst>
            </p:cNvPr>
            <p:cNvSpPr txBox="1"/>
            <p:nvPr/>
          </p:nvSpPr>
          <p:spPr>
            <a:xfrm>
              <a:off x="1995984" y="5027412"/>
              <a:ext cx="3362155" cy="746423"/>
            </a:xfrm>
            <a:prstGeom prst="rect">
              <a:avLst/>
            </a:prstGeom>
            <a:noFill/>
          </p:spPr>
          <p:txBody>
            <a:bodyPr wrap="square" rtlCol="0">
              <a:no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prstClr val="black">
                      <a:lumMod val="85000"/>
                      <a:lumOff val="1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p>
          </p:txBody>
        </p:sp>
      </p:grpSp>
      <p:grpSp>
        <p:nvGrpSpPr>
          <p:cNvPr id="2" name="组合 1">
            <a:extLst>
              <a:ext uri="{FF2B5EF4-FFF2-40B4-BE49-F238E27FC236}">
                <a16:creationId xmlns:a16="http://schemas.microsoft.com/office/drawing/2014/main" id="{377A3D52-1558-477A-9856-D21D2E1E3C46}"/>
              </a:ext>
            </a:extLst>
          </p:cNvPr>
          <p:cNvGrpSpPr/>
          <p:nvPr/>
        </p:nvGrpSpPr>
        <p:grpSpPr>
          <a:xfrm>
            <a:off x="286915" y="1173742"/>
            <a:ext cx="7232392" cy="4449245"/>
            <a:chOff x="695325" y="1951056"/>
            <a:chExt cx="5243206" cy="3244813"/>
          </a:xfrm>
          <a:effectLst>
            <a:outerShdw blurRad="431800" dist="279400" dir="2700000" algn="tl" rotWithShape="0">
              <a:prstClr val="black">
                <a:alpha val="20000"/>
              </a:prstClr>
            </a:outerShdw>
          </a:effectLst>
        </p:grpSpPr>
        <p:pic>
          <p:nvPicPr>
            <p:cNvPr id="13" name="图片 12">
              <a:extLst>
                <a:ext uri="{FF2B5EF4-FFF2-40B4-BE49-F238E27FC236}">
                  <a16:creationId xmlns:a16="http://schemas.microsoft.com/office/drawing/2014/main" id="{DB324878-51A6-4702-A813-1ECCB9E7ED2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95325" y="1951056"/>
              <a:ext cx="5243206" cy="3244813"/>
            </a:xfrm>
            <a:prstGeom prst="rect">
              <a:avLst/>
            </a:prstGeom>
            <a:effectLst/>
          </p:spPr>
        </p:pic>
        <p:pic>
          <p:nvPicPr>
            <p:cNvPr id="14" name="图片 13" descr="城市街道与高楼大厦的路上&#10;&#10;描述已自动生成">
              <a:extLst>
                <a:ext uri="{FF2B5EF4-FFF2-40B4-BE49-F238E27FC236}">
                  <a16:creationId xmlns:a16="http://schemas.microsoft.com/office/drawing/2014/main" id="{F1776D76-7449-41A5-8E19-F72D945DC67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r="10969" b="17343"/>
            <a:stretch/>
          </p:blipFill>
          <p:spPr>
            <a:xfrm>
              <a:off x="1343025" y="2339603"/>
              <a:ext cx="3952875" cy="2467347"/>
            </a:xfrm>
            <a:prstGeom prst="rect">
              <a:avLst/>
            </a:prstGeom>
          </p:spPr>
        </p:pic>
      </p:grpSp>
    </p:spTree>
    <p:extLst>
      <p:ext uri="{BB962C8B-B14F-4D97-AF65-F5344CB8AC3E}">
        <p14:creationId xmlns:p14="http://schemas.microsoft.com/office/powerpoint/2010/main" val="318754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图片 53" descr="城市街道与高楼大厦的路上&#10;&#10;描述已自动生成">
            <a:extLst>
              <a:ext uri="{FF2B5EF4-FFF2-40B4-BE49-F238E27FC236}">
                <a16:creationId xmlns:a16="http://schemas.microsoft.com/office/drawing/2014/main" id="{3D15F8D4-B518-46DE-B41C-640834A99DC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r="15623" b="41781"/>
          <a:stretch/>
        </p:blipFill>
        <p:spPr>
          <a:xfrm>
            <a:off x="1" y="1667602"/>
            <a:ext cx="12192000" cy="5622198"/>
          </a:xfrm>
          <a:prstGeom prst="rect">
            <a:avLst/>
          </a:prstGeom>
        </p:spPr>
      </p:pic>
      <p:sp>
        <p:nvSpPr>
          <p:cNvPr id="53" name="任意多边形: 形状 52">
            <a:extLst>
              <a:ext uri="{FF2B5EF4-FFF2-40B4-BE49-F238E27FC236}">
                <a16:creationId xmlns:a16="http://schemas.microsoft.com/office/drawing/2014/main" id="{80673663-31ED-4095-932F-98DCFA2FC002}"/>
              </a:ext>
            </a:extLst>
          </p:cNvPr>
          <p:cNvSpPr/>
          <p:nvPr/>
        </p:nvSpPr>
        <p:spPr>
          <a:xfrm>
            <a:off x="-1640734" y="523230"/>
            <a:ext cx="14111594" cy="6807004"/>
          </a:xfrm>
          <a:custGeom>
            <a:avLst/>
            <a:gdLst>
              <a:gd name="connsiteX0" fmla="*/ 11244946 w 13793822"/>
              <a:gd name="connsiteY0" fmla="*/ 0 h 6177064"/>
              <a:gd name="connsiteX1" fmla="*/ 11842325 w 13793822"/>
              <a:gd name="connsiteY1" fmla="*/ 914400 h 6177064"/>
              <a:gd name="connsiteX2" fmla="*/ 13111254 w 13793822"/>
              <a:gd name="connsiteY2" fmla="*/ 914400 h 6177064"/>
              <a:gd name="connsiteX3" fmla="*/ 13793822 w 13793822"/>
              <a:gd name="connsiteY3" fmla="*/ 1596968 h 6177064"/>
              <a:gd name="connsiteX4" fmla="*/ 13793822 w 13793822"/>
              <a:gd name="connsiteY4" fmla="*/ 5494496 h 6177064"/>
              <a:gd name="connsiteX5" fmla="*/ 13111254 w 13793822"/>
              <a:gd name="connsiteY5" fmla="*/ 6177064 h 6177064"/>
              <a:gd name="connsiteX6" fmla="*/ 682568 w 13793822"/>
              <a:gd name="connsiteY6" fmla="*/ 6177064 h 6177064"/>
              <a:gd name="connsiteX7" fmla="*/ 0 w 13793822"/>
              <a:gd name="connsiteY7" fmla="*/ 5494496 h 6177064"/>
              <a:gd name="connsiteX8" fmla="*/ 0 w 13793822"/>
              <a:gd name="connsiteY8" fmla="*/ 1596968 h 6177064"/>
              <a:gd name="connsiteX9" fmla="*/ 682568 w 13793822"/>
              <a:gd name="connsiteY9" fmla="*/ 914400 h 6177064"/>
              <a:gd name="connsiteX10" fmla="*/ 10677117 w 13793822"/>
              <a:gd name="connsiteY10" fmla="*/ 914400 h 617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3822" h="6177064">
                <a:moveTo>
                  <a:pt x="11244946" y="0"/>
                </a:moveTo>
                <a:lnTo>
                  <a:pt x="11842325" y="914400"/>
                </a:lnTo>
                <a:lnTo>
                  <a:pt x="13111254" y="914400"/>
                </a:lnTo>
                <a:cubicBezTo>
                  <a:pt x="13488226" y="914400"/>
                  <a:pt x="13793822" y="1219996"/>
                  <a:pt x="13793822" y="1596968"/>
                </a:cubicBezTo>
                <a:lnTo>
                  <a:pt x="13793822" y="5494496"/>
                </a:lnTo>
                <a:cubicBezTo>
                  <a:pt x="13793822" y="5871468"/>
                  <a:pt x="13488226" y="6177064"/>
                  <a:pt x="13111254" y="6177064"/>
                </a:cubicBezTo>
                <a:lnTo>
                  <a:pt x="682568" y="6177064"/>
                </a:lnTo>
                <a:cubicBezTo>
                  <a:pt x="305596" y="6177064"/>
                  <a:pt x="0" y="5871468"/>
                  <a:pt x="0" y="5494496"/>
                </a:cubicBezTo>
                <a:lnTo>
                  <a:pt x="0" y="1596968"/>
                </a:lnTo>
                <a:cubicBezTo>
                  <a:pt x="0" y="1219996"/>
                  <a:pt x="305596" y="914400"/>
                  <a:pt x="682568" y="914400"/>
                </a:cubicBezTo>
                <a:lnTo>
                  <a:pt x="10677117" y="91440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任意多边形: 形状 51">
            <a:extLst>
              <a:ext uri="{FF2B5EF4-FFF2-40B4-BE49-F238E27FC236}">
                <a16:creationId xmlns:a16="http://schemas.microsoft.com/office/drawing/2014/main" id="{FCE2BA3C-F76B-42D4-8EA0-E58B9F6A5F98}"/>
              </a:ext>
            </a:extLst>
          </p:cNvPr>
          <p:cNvSpPr/>
          <p:nvPr/>
        </p:nvSpPr>
        <p:spPr>
          <a:xfrm>
            <a:off x="-1361873" y="680935"/>
            <a:ext cx="13793822" cy="6653719"/>
          </a:xfrm>
          <a:custGeom>
            <a:avLst/>
            <a:gdLst>
              <a:gd name="connsiteX0" fmla="*/ 11244946 w 13793822"/>
              <a:gd name="connsiteY0" fmla="*/ 0 h 6177064"/>
              <a:gd name="connsiteX1" fmla="*/ 11842325 w 13793822"/>
              <a:gd name="connsiteY1" fmla="*/ 914400 h 6177064"/>
              <a:gd name="connsiteX2" fmla="*/ 13111254 w 13793822"/>
              <a:gd name="connsiteY2" fmla="*/ 914400 h 6177064"/>
              <a:gd name="connsiteX3" fmla="*/ 13793822 w 13793822"/>
              <a:gd name="connsiteY3" fmla="*/ 1596968 h 6177064"/>
              <a:gd name="connsiteX4" fmla="*/ 13793822 w 13793822"/>
              <a:gd name="connsiteY4" fmla="*/ 5494496 h 6177064"/>
              <a:gd name="connsiteX5" fmla="*/ 13111254 w 13793822"/>
              <a:gd name="connsiteY5" fmla="*/ 6177064 h 6177064"/>
              <a:gd name="connsiteX6" fmla="*/ 682568 w 13793822"/>
              <a:gd name="connsiteY6" fmla="*/ 6177064 h 6177064"/>
              <a:gd name="connsiteX7" fmla="*/ 0 w 13793822"/>
              <a:gd name="connsiteY7" fmla="*/ 5494496 h 6177064"/>
              <a:gd name="connsiteX8" fmla="*/ 0 w 13793822"/>
              <a:gd name="connsiteY8" fmla="*/ 1596968 h 6177064"/>
              <a:gd name="connsiteX9" fmla="*/ 682568 w 13793822"/>
              <a:gd name="connsiteY9" fmla="*/ 914400 h 6177064"/>
              <a:gd name="connsiteX10" fmla="*/ 10677117 w 13793822"/>
              <a:gd name="connsiteY10" fmla="*/ 914400 h 617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3822" h="6177064">
                <a:moveTo>
                  <a:pt x="11244946" y="0"/>
                </a:moveTo>
                <a:lnTo>
                  <a:pt x="11842325" y="914400"/>
                </a:lnTo>
                <a:lnTo>
                  <a:pt x="13111254" y="914400"/>
                </a:lnTo>
                <a:cubicBezTo>
                  <a:pt x="13488226" y="914400"/>
                  <a:pt x="13793822" y="1219996"/>
                  <a:pt x="13793822" y="1596968"/>
                </a:cubicBezTo>
                <a:lnTo>
                  <a:pt x="13793822" y="5494496"/>
                </a:lnTo>
                <a:cubicBezTo>
                  <a:pt x="13793822" y="5871468"/>
                  <a:pt x="13488226" y="6177064"/>
                  <a:pt x="13111254" y="6177064"/>
                </a:cubicBezTo>
                <a:lnTo>
                  <a:pt x="682568" y="6177064"/>
                </a:lnTo>
                <a:cubicBezTo>
                  <a:pt x="305596" y="6177064"/>
                  <a:pt x="0" y="5871468"/>
                  <a:pt x="0" y="5494496"/>
                </a:cubicBezTo>
                <a:lnTo>
                  <a:pt x="0" y="1596968"/>
                </a:lnTo>
                <a:cubicBezTo>
                  <a:pt x="0" y="1219996"/>
                  <a:pt x="305596" y="914400"/>
                  <a:pt x="682568" y="914400"/>
                </a:cubicBezTo>
                <a:lnTo>
                  <a:pt x="10677117" y="914400"/>
                </a:lnTo>
                <a:close/>
              </a:path>
            </a:pathLst>
          </a:custGeom>
          <a:gradFill>
            <a:gsLst>
              <a:gs pos="100000">
                <a:schemeClr val="accent2">
                  <a:alpha val="98000"/>
                </a:schemeClr>
              </a:gs>
              <a:gs pos="3000">
                <a:schemeClr val="accent1">
                  <a:alpha val="94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未来工作计划</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NEXT WORK PLAN</a:t>
                </a:r>
              </a:p>
            </p:txBody>
          </p:sp>
        </p:grpSp>
      </p:grpSp>
      <p:sp>
        <p:nvSpPr>
          <p:cNvPr id="46" name="文本框 45">
            <a:extLst>
              <a:ext uri="{FF2B5EF4-FFF2-40B4-BE49-F238E27FC236}">
                <a16:creationId xmlns:a16="http://schemas.microsoft.com/office/drawing/2014/main" id="{4EC531FB-D278-4D76-9112-F485C1E5AF2F}"/>
              </a:ext>
            </a:extLst>
          </p:cNvPr>
          <p:cNvSpPr txBox="1"/>
          <p:nvPr/>
        </p:nvSpPr>
        <p:spPr>
          <a:xfrm>
            <a:off x="1712674" y="3157964"/>
            <a:ext cx="8832109"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cs typeface="OPPOSans H" panose="00020600040101010101" pitchFamily="18" charset="-122"/>
              </a:rPr>
              <a:t>过去已无法改变，但未来可以。</a:t>
            </a:r>
          </a:p>
        </p:txBody>
      </p:sp>
      <p:pic>
        <p:nvPicPr>
          <p:cNvPr id="12" name="图形 11" descr="后引号 纯色填充">
            <a:extLst>
              <a:ext uri="{FF2B5EF4-FFF2-40B4-BE49-F238E27FC236}">
                <a16:creationId xmlns:a16="http://schemas.microsoft.com/office/drawing/2014/main" id="{C1F2E194-B704-4970-B0EF-4DD0A0375B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2163" y="3534553"/>
            <a:ext cx="914400" cy="914400"/>
          </a:xfrm>
          <a:prstGeom prst="rect">
            <a:avLst/>
          </a:prstGeom>
        </p:spPr>
      </p:pic>
      <p:pic>
        <p:nvPicPr>
          <p:cNvPr id="14" name="图形 13" descr="左引号 纯色填充">
            <a:extLst>
              <a:ext uri="{FF2B5EF4-FFF2-40B4-BE49-F238E27FC236}">
                <a16:creationId xmlns:a16="http://schemas.microsoft.com/office/drawing/2014/main" id="{461315AF-EEC9-4028-9F6B-CF43ECF437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325" y="2659063"/>
            <a:ext cx="914400" cy="914400"/>
          </a:xfrm>
          <a:prstGeom prst="rect">
            <a:avLst/>
          </a:prstGeom>
        </p:spPr>
      </p:pic>
      <p:sp>
        <p:nvSpPr>
          <p:cNvPr id="55" name="弧形 54">
            <a:extLst>
              <a:ext uri="{FF2B5EF4-FFF2-40B4-BE49-F238E27FC236}">
                <a16:creationId xmlns:a16="http://schemas.microsoft.com/office/drawing/2014/main" id="{8285F758-D8BA-4C36-B286-83B5CFB9BB3C}"/>
              </a:ext>
            </a:extLst>
          </p:cNvPr>
          <p:cNvSpPr/>
          <p:nvPr/>
        </p:nvSpPr>
        <p:spPr>
          <a:xfrm rot="1504905">
            <a:off x="8731852" y="4968240"/>
            <a:ext cx="5456622" cy="5456622"/>
          </a:xfrm>
          <a:prstGeom prst="arc">
            <a:avLst>
              <a:gd name="adj1" fmla="val 9692353"/>
              <a:gd name="adj2" fmla="val 16058778"/>
            </a:avLst>
          </a:prstGeom>
          <a:noFill/>
          <a:ln w="635000">
            <a:gradFill>
              <a:gsLst>
                <a:gs pos="0">
                  <a:schemeClr val="bg1">
                    <a:lumMod val="95000"/>
                  </a:schemeClr>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371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椭圆 65">
            <a:extLst>
              <a:ext uri="{FF2B5EF4-FFF2-40B4-BE49-F238E27FC236}">
                <a16:creationId xmlns:a16="http://schemas.microsoft.com/office/drawing/2014/main" id="{B5A4B239-F9C6-4D6F-A275-E17C7B688704}"/>
              </a:ext>
            </a:extLst>
          </p:cNvPr>
          <p:cNvSpPr/>
          <p:nvPr/>
        </p:nvSpPr>
        <p:spPr>
          <a:xfrm>
            <a:off x="4062732" y="3793596"/>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04932BD2-7747-4A76-92AF-9CC7CC6F3851}"/>
              </a:ext>
            </a:extLst>
          </p:cNvPr>
          <p:cNvSpPr/>
          <p:nvPr/>
        </p:nvSpPr>
        <p:spPr>
          <a:xfrm>
            <a:off x="4062732" y="5062326"/>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椭圆 68">
            <a:extLst>
              <a:ext uri="{FF2B5EF4-FFF2-40B4-BE49-F238E27FC236}">
                <a16:creationId xmlns:a16="http://schemas.microsoft.com/office/drawing/2014/main" id="{47639EBF-6131-412A-AE93-3F3254660A00}"/>
              </a:ext>
            </a:extLst>
          </p:cNvPr>
          <p:cNvSpPr/>
          <p:nvPr/>
        </p:nvSpPr>
        <p:spPr>
          <a:xfrm>
            <a:off x="8794752" y="5073756"/>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椭圆 69">
            <a:extLst>
              <a:ext uri="{FF2B5EF4-FFF2-40B4-BE49-F238E27FC236}">
                <a16:creationId xmlns:a16="http://schemas.microsoft.com/office/drawing/2014/main" id="{1FDB34A0-615A-4207-91A9-35BC597F6B6E}"/>
              </a:ext>
            </a:extLst>
          </p:cNvPr>
          <p:cNvSpPr/>
          <p:nvPr/>
        </p:nvSpPr>
        <p:spPr>
          <a:xfrm>
            <a:off x="8794752" y="3805026"/>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69A288D1-9127-4677-B22F-BEFD71D4CA82}"/>
              </a:ext>
            </a:extLst>
          </p:cNvPr>
          <p:cNvSpPr txBox="1"/>
          <p:nvPr/>
        </p:nvSpPr>
        <p:spPr>
          <a:xfrm>
            <a:off x="941388" y="3860800"/>
            <a:ext cx="110331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rPr>
              <a:t>01</a:t>
            </a:r>
            <a:endParaRPr kumimoji="0" lang="zh-CN" altLang="en-US"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42" name="文本框 41">
            <a:extLst>
              <a:ext uri="{FF2B5EF4-FFF2-40B4-BE49-F238E27FC236}">
                <a16:creationId xmlns:a16="http://schemas.microsoft.com/office/drawing/2014/main" id="{40C8F386-11D5-4867-9AE9-0799206D8F12}"/>
              </a:ext>
            </a:extLst>
          </p:cNvPr>
          <p:cNvSpPr txBox="1"/>
          <p:nvPr/>
        </p:nvSpPr>
        <p:spPr>
          <a:xfrm>
            <a:off x="1919288" y="3881852"/>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1940453" y="4343400"/>
            <a:ext cx="2500312" cy="33855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16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sp>
        <p:nvSpPr>
          <p:cNvPr id="49" name="文本框 48">
            <a:extLst>
              <a:ext uri="{FF2B5EF4-FFF2-40B4-BE49-F238E27FC236}">
                <a16:creationId xmlns:a16="http://schemas.microsoft.com/office/drawing/2014/main" id="{9CEDFC33-7731-459A-8B3B-91A960E356C2}"/>
              </a:ext>
            </a:extLst>
          </p:cNvPr>
          <p:cNvSpPr txBox="1"/>
          <p:nvPr/>
        </p:nvSpPr>
        <p:spPr>
          <a:xfrm>
            <a:off x="941388" y="5105400"/>
            <a:ext cx="112871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rPr>
              <a:t>02</a:t>
            </a:r>
            <a:endParaRPr kumimoji="0" lang="zh-CN" altLang="en-US"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50" name="文本框 49">
            <a:extLst>
              <a:ext uri="{FF2B5EF4-FFF2-40B4-BE49-F238E27FC236}">
                <a16:creationId xmlns:a16="http://schemas.microsoft.com/office/drawing/2014/main" id="{F9231669-118A-4D42-9642-D263EC6C5F31}"/>
              </a:ext>
            </a:extLst>
          </p:cNvPr>
          <p:cNvSpPr txBox="1"/>
          <p:nvPr/>
        </p:nvSpPr>
        <p:spPr>
          <a:xfrm>
            <a:off x="1919288" y="5137882"/>
            <a:ext cx="2716212"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120" normalizeH="0" baseline="0">
                <a:ln>
                  <a:noFill/>
                </a:ln>
                <a:solidFill>
                  <a:srgbClr val="136F5B"/>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zh-CN" altLang="en-US" dirty="0">
                <a:solidFill>
                  <a:schemeClr val="accent1"/>
                </a:solidFill>
                <a:latin typeface="思源宋体 CN Heavy" panose="02020900000000000000" pitchFamily="18" charset="-122"/>
                <a:ea typeface="思源宋体 CN Heavy" panose="02020900000000000000" pitchFamily="18" charset="-122"/>
              </a:rPr>
              <a:t>工作完成情况 </a:t>
            </a:r>
          </a:p>
        </p:txBody>
      </p:sp>
      <p:sp>
        <p:nvSpPr>
          <p:cNvPr id="51" name="文本框 50">
            <a:extLst>
              <a:ext uri="{FF2B5EF4-FFF2-40B4-BE49-F238E27FC236}">
                <a16:creationId xmlns:a16="http://schemas.microsoft.com/office/drawing/2014/main" id="{B3EF24FB-1E9A-47C7-A68B-62AFD23F7092}"/>
              </a:ext>
            </a:extLst>
          </p:cNvPr>
          <p:cNvSpPr txBox="1"/>
          <p:nvPr/>
        </p:nvSpPr>
        <p:spPr>
          <a:xfrm>
            <a:off x="1940453" y="5588000"/>
            <a:ext cx="2754312" cy="338554"/>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120" normalizeH="0" baseline="0">
                <a:ln>
                  <a:noFill/>
                </a:ln>
                <a:solidFill>
                  <a:prstClr val="black">
                    <a:lumMod val="50000"/>
                    <a:lumOff val="50000"/>
                  </a:prstClr>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en-US" altLang="zh-CN" dirty="0">
                <a:solidFill>
                  <a:schemeClr val="tx1">
                    <a:lumMod val="50000"/>
                    <a:lumOff val="50000"/>
                  </a:schemeClr>
                </a:solidFill>
                <a:latin typeface="思源宋体 CN Heavy" panose="02020900000000000000" pitchFamily="18" charset="-122"/>
                <a:ea typeface="思源宋体 CN Heavy" panose="02020900000000000000" pitchFamily="18" charset="-122"/>
              </a:rPr>
              <a:t>WORK COMPLETION</a:t>
            </a:r>
          </a:p>
        </p:txBody>
      </p:sp>
      <p:sp>
        <p:nvSpPr>
          <p:cNvPr id="53" name="文本框 52">
            <a:extLst>
              <a:ext uri="{FF2B5EF4-FFF2-40B4-BE49-F238E27FC236}">
                <a16:creationId xmlns:a16="http://schemas.microsoft.com/office/drawing/2014/main" id="{963633EB-123F-421F-92C5-1856D8ACC551}"/>
              </a:ext>
            </a:extLst>
          </p:cNvPr>
          <p:cNvSpPr txBox="1"/>
          <p:nvPr/>
        </p:nvSpPr>
        <p:spPr>
          <a:xfrm>
            <a:off x="5640388" y="5105400"/>
            <a:ext cx="112871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rPr>
              <a:t>04</a:t>
            </a:r>
            <a:endParaRPr kumimoji="0" lang="zh-CN" altLang="en-US"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54" name="文本框 53">
            <a:extLst>
              <a:ext uri="{FF2B5EF4-FFF2-40B4-BE49-F238E27FC236}">
                <a16:creationId xmlns:a16="http://schemas.microsoft.com/office/drawing/2014/main" id="{D745331B-3D6B-4D4B-A7A3-F9A387196996}"/>
              </a:ext>
            </a:extLst>
          </p:cNvPr>
          <p:cNvSpPr txBox="1"/>
          <p:nvPr/>
        </p:nvSpPr>
        <p:spPr>
          <a:xfrm>
            <a:off x="6618288" y="5137882"/>
            <a:ext cx="2716212"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120" normalizeH="0" baseline="0">
                <a:ln>
                  <a:noFill/>
                </a:ln>
                <a:solidFill>
                  <a:srgbClr val="136F5B"/>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zh-CN" altLang="en-US" dirty="0">
                <a:solidFill>
                  <a:schemeClr val="accent1"/>
                </a:solidFill>
                <a:latin typeface="思源宋体 CN Heavy" panose="02020900000000000000" pitchFamily="18" charset="-122"/>
                <a:ea typeface="思源宋体 CN Heavy" panose="02020900000000000000" pitchFamily="18" charset="-122"/>
              </a:rPr>
              <a:t>未来工作计划</a:t>
            </a:r>
          </a:p>
        </p:txBody>
      </p:sp>
      <p:sp>
        <p:nvSpPr>
          <p:cNvPr id="55" name="文本框 54">
            <a:extLst>
              <a:ext uri="{FF2B5EF4-FFF2-40B4-BE49-F238E27FC236}">
                <a16:creationId xmlns:a16="http://schemas.microsoft.com/office/drawing/2014/main" id="{7B7BC00D-8B83-4B4E-8297-3FBC7158DC9D}"/>
              </a:ext>
            </a:extLst>
          </p:cNvPr>
          <p:cNvSpPr txBox="1"/>
          <p:nvPr/>
        </p:nvSpPr>
        <p:spPr>
          <a:xfrm>
            <a:off x="6673321" y="5588000"/>
            <a:ext cx="3097212" cy="338554"/>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120" normalizeH="0" baseline="0">
                <a:ln>
                  <a:noFill/>
                </a:ln>
                <a:solidFill>
                  <a:prstClr val="black">
                    <a:lumMod val="50000"/>
                    <a:lumOff val="50000"/>
                  </a:prstClr>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en-US" altLang="zh-CN" dirty="0">
                <a:solidFill>
                  <a:schemeClr val="tx1">
                    <a:lumMod val="50000"/>
                    <a:lumOff val="50000"/>
                  </a:schemeClr>
                </a:solidFill>
                <a:latin typeface="思源宋体 CN Heavy" panose="02020900000000000000" pitchFamily="18" charset="-122"/>
                <a:ea typeface="思源宋体 CN Heavy" panose="02020900000000000000" pitchFamily="18" charset="-122"/>
              </a:rPr>
              <a:t>NEXT WORK PLAN</a:t>
            </a:r>
          </a:p>
        </p:txBody>
      </p:sp>
      <p:sp>
        <p:nvSpPr>
          <p:cNvPr id="57" name="文本框 56">
            <a:extLst>
              <a:ext uri="{FF2B5EF4-FFF2-40B4-BE49-F238E27FC236}">
                <a16:creationId xmlns:a16="http://schemas.microsoft.com/office/drawing/2014/main" id="{64EECE41-D792-4145-AA03-4659BBB83BAD}"/>
              </a:ext>
            </a:extLst>
          </p:cNvPr>
          <p:cNvSpPr txBox="1"/>
          <p:nvPr/>
        </p:nvSpPr>
        <p:spPr>
          <a:xfrm>
            <a:off x="5691188" y="3860800"/>
            <a:ext cx="110331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rPr>
              <a:t>03</a:t>
            </a:r>
            <a:endParaRPr kumimoji="0" lang="zh-CN" altLang="en-US" sz="4800" b="0" i="0" u="none" strike="noStrike" kern="1200" cap="none" spc="0" normalizeH="0" baseline="0" noProof="0" dirty="0">
              <a:ln>
                <a:solidFill>
                  <a:schemeClr val="accent1"/>
                </a:solidFill>
              </a:ln>
              <a:no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58" name="文本框 57">
            <a:extLst>
              <a:ext uri="{FF2B5EF4-FFF2-40B4-BE49-F238E27FC236}">
                <a16:creationId xmlns:a16="http://schemas.microsoft.com/office/drawing/2014/main" id="{17001125-0B88-4AB6-BA62-77D616EB784D}"/>
              </a:ext>
            </a:extLst>
          </p:cNvPr>
          <p:cNvSpPr txBox="1"/>
          <p:nvPr/>
        </p:nvSpPr>
        <p:spPr>
          <a:xfrm>
            <a:off x="6669088" y="3893282"/>
            <a:ext cx="2716212"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120" normalizeH="0" baseline="0">
                <a:ln>
                  <a:noFill/>
                </a:ln>
                <a:solidFill>
                  <a:srgbClr val="136F5B"/>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zh-CN" altLang="en-US" dirty="0">
                <a:solidFill>
                  <a:schemeClr val="accent1"/>
                </a:solidFill>
                <a:latin typeface="思源宋体 CN Heavy" panose="02020900000000000000" pitchFamily="18" charset="-122"/>
                <a:ea typeface="思源宋体 CN Heavy" panose="02020900000000000000" pitchFamily="18" charset="-122"/>
              </a:rPr>
              <a:t>工作总结反思</a:t>
            </a:r>
          </a:p>
        </p:txBody>
      </p:sp>
      <p:sp>
        <p:nvSpPr>
          <p:cNvPr id="59" name="文本框 58">
            <a:extLst>
              <a:ext uri="{FF2B5EF4-FFF2-40B4-BE49-F238E27FC236}">
                <a16:creationId xmlns:a16="http://schemas.microsoft.com/office/drawing/2014/main" id="{2BD51192-754D-459F-99D2-2F57D4178FA5}"/>
              </a:ext>
            </a:extLst>
          </p:cNvPr>
          <p:cNvSpPr txBox="1"/>
          <p:nvPr/>
        </p:nvSpPr>
        <p:spPr>
          <a:xfrm>
            <a:off x="6690253" y="4343400"/>
            <a:ext cx="3376612" cy="338554"/>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120" normalizeH="0" baseline="0">
                <a:ln>
                  <a:noFill/>
                </a:ln>
                <a:solidFill>
                  <a:prstClr val="black">
                    <a:lumMod val="50000"/>
                    <a:lumOff val="50000"/>
                  </a:prstClr>
                </a:solidFill>
                <a:effectLst/>
                <a:uLnTx/>
                <a:uFillTx/>
                <a:latin typeface="锐字云字库锐宋粗GB" panose="02010604000000000000" pitchFamily="2" charset="-122"/>
                <a:ea typeface="锐字云字库锐宋粗GB" panose="02010604000000000000" pitchFamily="2" charset="-122"/>
                <a:cs typeface="OPPOSans B" panose="00020600040101010101" pitchFamily="18" charset="-122"/>
              </a:defRPr>
            </a:lvl1pPr>
          </a:lstStyle>
          <a:p>
            <a:r>
              <a:rPr lang="en-US" altLang="zh-CN" dirty="0">
                <a:solidFill>
                  <a:schemeClr val="tx1">
                    <a:lumMod val="50000"/>
                    <a:lumOff val="50000"/>
                  </a:schemeClr>
                </a:solidFill>
                <a:latin typeface="思源宋体 CN Heavy" panose="02020900000000000000" pitchFamily="18" charset="-122"/>
                <a:ea typeface="思源宋体 CN Heavy" panose="02020900000000000000" pitchFamily="18" charset="-122"/>
              </a:rPr>
              <a:t>SUMMARY &amp; REFLECTION</a:t>
            </a:r>
          </a:p>
        </p:txBody>
      </p:sp>
    </p:spTree>
    <p:extLst>
      <p:ext uri="{BB962C8B-B14F-4D97-AF65-F5344CB8AC3E}">
        <p14:creationId xmlns:p14="http://schemas.microsoft.com/office/powerpoint/2010/main" val="176790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2A36D46-8B94-4874-9485-ECEF2B073F4F}"/>
              </a:ext>
            </a:extLst>
          </p:cNvPr>
          <p:cNvSpPr txBox="1"/>
          <p:nvPr/>
        </p:nvSpPr>
        <p:spPr>
          <a:xfrm>
            <a:off x="3883498" y="2279987"/>
            <a:ext cx="4764088" cy="1015663"/>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6000" b="0" i="0" u="none" strike="noStrike" cap="none" spc="0" normalizeH="0" baseline="0">
                <a:ln>
                  <a:noFill/>
                </a:ln>
                <a:solidFill>
                  <a:prstClr val="black"/>
                </a:solidFill>
                <a:effectLst/>
                <a:uLnTx/>
                <a:uFillTx/>
                <a:latin typeface="锐字云字库锐宋粗GB" panose="02010604000000000000" pitchFamily="2" charset="-122"/>
                <a:ea typeface="锐字云字库锐宋粗GB" panose="02010604000000000000" pitchFamily="2" charset="-122"/>
                <a:cs typeface="OPPOSans H" panose="00020600040101010101" pitchFamily="18" charset="-122"/>
              </a:defRPr>
            </a:lvl1pPr>
          </a:lstStyle>
          <a:p>
            <a:pPr algn="ctr"/>
            <a:r>
              <a:rPr lang="zh-CN" altLang="en-US" dirty="0">
                <a:solidFill>
                  <a:schemeClr val="accent4"/>
                </a:solidFill>
                <a:latin typeface="思源宋体 CN Heavy" panose="02020900000000000000" pitchFamily="18" charset="-122"/>
                <a:ea typeface="思源宋体 CN Heavy" panose="02020900000000000000" pitchFamily="18" charset="-122"/>
              </a:rPr>
              <a:t>感谢观看</a:t>
            </a:r>
          </a:p>
        </p:txBody>
      </p:sp>
      <p:sp>
        <p:nvSpPr>
          <p:cNvPr id="14" name="矩形 13">
            <a:extLst>
              <a:ext uri="{FF2B5EF4-FFF2-40B4-BE49-F238E27FC236}">
                <a16:creationId xmlns:a16="http://schemas.microsoft.com/office/drawing/2014/main" id="{1BBBE937-6734-4060-B0FC-BBEAFBD783DF}"/>
              </a:ext>
            </a:extLst>
          </p:cNvPr>
          <p:cNvSpPr/>
          <p:nvPr/>
        </p:nvSpPr>
        <p:spPr>
          <a:xfrm>
            <a:off x="4966494" y="3308350"/>
            <a:ext cx="225901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3F5EA"/>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AF895710-1D93-43D8-9EA1-78356C9E1B1F}"/>
              </a:ext>
            </a:extLst>
          </p:cNvPr>
          <p:cNvSpPr txBox="1"/>
          <p:nvPr/>
        </p:nvSpPr>
        <p:spPr>
          <a:xfrm>
            <a:off x="4461510" y="4756666"/>
            <a:ext cx="3268980"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kumimoji="0" lang="zh-CN" altLang="en-US"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年</a:t>
            </a:r>
            <a:r>
              <a:rPr kumimoji="0" lang="en-US" altLang="zh-CN"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12</a:t>
            </a:r>
            <a:r>
              <a:rPr kumimoji="0" lang="zh-CN" altLang="en-US"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月</a:t>
            </a:r>
            <a:r>
              <a:rPr kumimoji="0" lang="en-US" altLang="zh-CN"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31</a:t>
            </a:r>
            <a:r>
              <a:rPr kumimoji="0" lang="zh-CN" altLang="en-US"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日</a:t>
            </a:r>
          </a:p>
        </p:txBody>
      </p:sp>
      <p:sp>
        <p:nvSpPr>
          <p:cNvPr id="25" name="文本框 24">
            <a:extLst>
              <a:ext uri="{FF2B5EF4-FFF2-40B4-BE49-F238E27FC236}">
                <a16:creationId xmlns:a16="http://schemas.microsoft.com/office/drawing/2014/main" id="{9C3C8B4B-CF1E-45A6-BE1A-6E2D3AB45265}"/>
              </a:ext>
            </a:extLst>
          </p:cNvPr>
          <p:cNvSpPr txBox="1"/>
          <p:nvPr/>
        </p:nvSpPr>
        <p:spPr>
          <a:xfrm>
            <a:off x="5391960" y="4367694"/>
            <a:ext cx="1408079" cy="33855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err="1">
                <a:solidFill>
                  <a:schemeClr val="bg2">
                    <a:lumMod val="75000"/>
                  </a:schemeClr>
                </a:solidFill>
                <a:latin typeface="OPPOSans R" panose="00020600040101010101" pitchFamily="18" charset="-122"/>
                <a:ea typeface="OPPOSans R" panose="00020600040101010101" pitchFamily="18" charset="-122"/>
                <a:cs typeface="OPPOSans R" panose="00020600040101010101" pitchFamily="18" charset="-122"/>
              </a:rPr>
              <a:t>OfficePLUS</a:t>
            </a:r>
            <a:endParaRPr kumimoji="0" lang="zh-CN" altLang="en-US" sz="1600" b="0" i="0" u="none" strike="noStrike" kern="1200" cap="none" spc="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pic>
        <p:nvPicPr>
          <p:cNvPr id="20" name="图片 19">
            <a:hlinkClick r:id="rId2"/>
            <a:extLst>
              <a:ext uri="{FF2B5EF4-FFF2-40B4-BE49-F238E27FC236}">
                <a16:creationId xmlns:a16="http://schemas.microsoft.com/office/drawing/2014/main" id="{2EFC77B2-2C83-4B61-9691-B61EEDB49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141" y="3500882"/>
            <a:ext cx="1828800" cy="243840"/>
          </a:xfrm>
          <a:prstGeom prst="rect">
            <a:avLst/>
          </a:prstGeom>
        </p:spPr>
      </p:pic>
    </p:spTree>
    <p:extLst>
      <p:ext uri="{BB962C8B-B14F-4D97-AF65-F5344CB8AC3E}">
        <p14:creationId xmlns:p14="http://schemas.microsoft.com/office/powerpoint/2010/main" val="222648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思源宋体</a:t>
            </a:r>
            <a:r>
              <a:rPr kumimoji="1" lang="en-US" altLang="zh-CN" dirty="0"/>
              <a:t>CN Heavy   </a:t>
            </a:r>
            <a:r>
              <a:rPr kumimoji="1" lang="en-US" altLang="zh-CN" dirty="0" err="1"/>
              <a:t>OPPOSans</a:t>
            </a:r>
            <a:r>
              <a:rPr kumimoji="1" lang="en-US" altLang="zh-CN" dirty="0"/>
              <a:t> B   </a:t>
            </a:r>
            <a:r>
              <a:rPr kumimoji="1" lang="en-US" altLang="zh-CN" dirty="0" err="1"/>
              <a:t>OPPOSans</a:t>
            </a:r>
            <a:r>
              <a:rPr kumimoji="1" lang="en-US" altLang="zh-CN" dirty="0"/>
              <a:t> R</a:t>
            </a:r>
          </a:p>
          <a:p>
            <a:r>
              <a:rPr kumimoji="1" lang="zh-CN" altLang="en-US" dirty="0"/>
              <a:t>英文  思源宋体</a:t>
            </a:r>
            <a:r>
              <a:rPr kumimoji="1" lang="en-US" altLang="zh-CN" dirty="0"/>
              <a:t>CN Heavy   </a:t>
            </a:r>
            <a:r>
              <a:rPr kumimoji="1" lang="en-US" altLang="zh-CN" dirty="0" err="1"/>
              <a:t>OPPOSans</a:t>
            </a:r>
            <a:r>
              <a:rPr kumimoji="1" lang="en-US" altLang="zh-CN" dirty="0"/>
              <a:t> B   </a:t>
            </a:r>
            <a:r>
              <a:rPr kumimoji="1" lang="en-US" altLang="zh-CN" dirty="0" err="1"/>
              <a:t>OPPOSans</a:t>
            </a:r>
            <a:r>
              <a:rPr kumimoji="1" lang="en-US" altLang="zh-CN" dirty="0"/>
              <a:t> R</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a:t>https://uxms.gaoding.com/</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枝北</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40C8F386-11D5-4867-9AE9-0799206D8F12}"/>
              </a:ext>
            </a:extLst>
          </p:cNvPr>
          <p:cNvSpPr txBox="1"/>
          <p:nvPr/>
        </p:nvSpPr>
        <p:spPr>
          <a:xfrm>
            <a:off x="1908260" y="1652895"/>
            <a:ext cx="4554031"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1934529" y="4659262"/>
            <a:ext cx="279622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120" normalizeH="0" baseline="0" noProof="0" dirty="0">
                <a:ln>
                  <a:noFill/>
                </a:ln>
                <a:solidFill>
                  <a:schemeClr val="bg2">
                    <a:lumMod val="9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2400" b="0" i="0" u="none" strike="noStrike" kern="1200" cap="none" spc="120" normalizeH="0" baseline="0" noProof="0" dirty="0">
              <a:ln>
                <a:noFill/>
              </a:ln>
              <a:solidFill>
                <a:schemeClr val="bg2">
                  <a:lumMod val="9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grpSp>
        <p:nvGrpSpPr>
          <p:cNvPr id="29" name="组合 28">
            <a:extLst>
              <a:ext uri="{FF2B5EF4-FFF2-40B4-BE49-F238E27FC236}">
                <a16:creationId xmlns:a16="http://schemas.microsoft.com/office/drawing/2014/main" id="{B5F6874F-8883-480E-972C-4D8D88118A20}"/>
              </a:ext>
            </a:extLst>
          </p:cNvPr>
          <p:cNvGrpSpPr/>
          <p:nvPr/>
        </p:nvGrpSpPr>
        <p:grpSpPr>
          <a:xfrm>
            <a:off x="7616191" y="2527222"/>
            <a:ext cx="8103985" cy="4606497"/>
            <a:chOff x="5477765" y="-2884523"/>
            <a:chExt cx="8613665" cy="4896210"/>
          </a:xfrm>
        </p:grpSpPr>
        <p:sp>
          <p:nvSpPr>
            <p:cNvPr id="30" name="文本框 29">
              <a:extLst>
                <a:ext uri="{FF2B5EF4-FFF2-40B4-BE49-F238E27FC236}">
                  <a16:creationId xmlns:a16="http://schemas.microsoft.com/office/drawing/2014/main" id="{8F4FD7F0-7115-4C5C-AAB9-341A036A71FB}"/>
                </a:ext>
              </a:extLst>
            </p:cNvPr>
            <p:cNvSpPr txBox="1"/>
            <p:nvPr/>
          </p:nvSpPr>
          <p:spPr>
            <a:xfrm>
              <a:off x="5635698" y="-2884523"/>
              <a:ext cx="8442960" cy="4792506"/>
            </a:xfrm>
            <a:prstGeom prst="rect">
              <a:avLst/>
            </a:prstGeom>
            <a:noFill/>
            <a:scene3d>
              <a:camera prst="isometricOffAxis2Left"/>
              <a:lightRig rig="brightRoom" dir="t"/>
            </a:scene3d>
            <a:sp3d prstMaterial="matte"/>
          </p:spPr>
          <p:txBody>
            <a:bodyPr wrap="square" rtlCol="0">
              <a:no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rPr>
                <a:t>01</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1" name="文本框 30">
              <a:extLst>
                <a:ext uri="{FF2B5EF4-FFF2-40B4-BE49-F238E27FC236}">
                  <a16:creationId xmlns:a16="http://schemas.microsoft.com/office/drawing/2014/main" id="{CD7F7AE7-113D-4463-81A2-7EBE28AEEA69}"/>
                </a:ext>
              </a:extLst>
            </p:cNvPr>
            <p:cNvSpPr txBox="1"/>
            <p:nvPr/>
          </p:nvSpPr>
          <p:spPr>
            <a:xfrm>
              <a:off x="5648470" y="-2870941"/>
              <a:ext cx="8442960" cy="4792506"/>
            </a:xfrm>
            <a:prstGeom prst="rect">
              <a:avLst/>
            </a:prstGeom>
            <a:noFill/>
            <a:scene3d>
              <a:camera prst="isometricOffAxis2Left"/>
              <a:lightRig rig="brightRoom" dir="t"/>
            </a:scene3d>
            <a:sp3d prstMaterial="matte"/>
          </p:spPr>
          <p:txBody>
            <a:bodyPr wrap="square" rtlCol="0">
              <a:no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01</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2" name="文本框 31">
              <a:extLst>
                <a:ext uri="{FF2B5EF4-FFF2-40B4-BE49-F238E27FC236}">
                  <a16:creationId xmlns:a16="http://schemas.microsoft.com/office/drawing/2014/main" id="{F98823BE-CFA7-4B3D-89C6-9682F91410EF}"/>
                </a:ext>
              </a:extLst>
            </p:cNvPr>
            <p:cNvSpPr txBox="1"/>
            <p:nvPr/>
          </p:nvSpPr>
          <p:spPr>
            <a:xfrm>
              <a:off x="5477765" y="-2780819"/>
              <a:ext cx="8442960" cy="4792506"/>
            </a:xfrm>
            <a:prstGeom prst="rect">
              <a:avLst/>
            </a:prstGeom>
            <a:noFill/>
            <a:effectLst/>
            <a:scene3d>
              <a:camera prst="isometricOffAxis2Left"/>
              <a:lightRig rig="contrasting" dir="t"/>
            </a:scene3d>
            <a:sp3d prstMaterial="matte"/>
          </p:spPr>
          <p:txBody>
            <a:bodyPr wrap="square" rtlCol="0">
              <a:noAutofit/>
              <a:sp3d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01</a:t>
              </a:r>
              <a:endParaRPr kumimoji="0" lang="zh-CN" altLang="en-US"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34" name="文本框 33">
            <a:extLst>
              <a:ext uri="{FF2B5EF4-FFF2-40B4-BE49-F238E27FC236}">
                <a16:creationId xmlns:a16="http://schemas.microsoft.com/office/drawing/2014/main" id="{5F3674E6-DC81-47D1-AD69-F4B232A4B360}"/>
              </a:ext>
            </a:extLst>
          </p:cNvPr>
          <p:cNvSpPr txBox="1"/>
          <p:nvPr/>
        </p:nvSpPr>
        <p:spPr>
          <a:xfrm>
            <a:off x="2027239" y="2611795"/>
            <a:ext cx="4659312" cy="524824"/>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schemeClr val="bg2">
                    <a:lumMod val="7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本年度完成的重点工作包括人才招聘与配置、培训体系搭建、全员绩效评价、职级体系调整</a:t>
            </a:r>
          </a:p>
        </p:txBody>
      </p:sp>
    </p:spTree>
    <p:extLst>
      <p:ext uri="{BB962C8B-B14F-4D97-AF65-F5344CB8AC3E}">
        <p14:creationId xmlns:p14="http://schemas.microsoft.com/office/powerpoint/2010/main" val="61285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grpSp>
      </p:grpSp>
      <p:sp>
        <p:nvSpPr>
          <p:cNvPr id="4" name="矩形: 圆角 3">
            <a:extLst>
              <a:ext uri="{FF2B5EF4-FFF2-40B4-BE49-F238E27FC236}">
                <a16:creationId xmlns:a16="http://schemas.microsoft.com/office/drawing/2014/main" id="{743736EE-F215-4A71-A936-765ED89DF545}"/>
              </a:ext>
            </a:extLst>
          </p:cNvPr>
          <p:cNvSpPr/>
          <p:nvPr/>
        </p:nvSpPr>
        <p:spPr>
          <a:xfrm>
            <a:off x="7101191" y="-1"/>
            <a:ext cx="5090809" cy="6857999"/>
          </a:xfrm>
          <a:prstGeom prst="roundRect">
            <a:avLst>
              <a:gd name="adj" fmla="val 0"/>
            </a:avLst>
          </a:prstGeom>
          <a:gradFill flip="none" rotWithShape="1">
            <a:gsLst>
              <a:gs pos="27000">
                <a:schemeClr val="accent1"/>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文本框 71">
            <a:extLst>
              <a:ext uri="{FF2B5EF4-FFF2-40B4-BE49-F238E27FC236}">
                <a16:creationId xmlns:a16="http://schemas.microsoft.com/office/drawing/2014/main" id="{53640177-A54C-4028-8DA9-80694361B5A6}"/>
              </a:ext>
            </a:extLst>
          </p:cNvPr>
          <p:cNvSpPr txBox="1"/>
          <p:nvPr/>
        </p:nvSpPr>
        <p:spPr>
          <a:xfrm>
            <a:off x="611389" y="1856366"/>
            <a:ext cx="5212468" cy="1555362"/>
          </a:xfrm>
          <a:prstGeom prst="rect">
            <a:avLst/>
          </a:prstGeom>
          <a:noFill/>
        </p:spPr>
        <p:txBody>
          <a:bodyPr wrap="square" rtlCol="0">
            <a:noAutofit/>
          </a:bodyPr>
          <a:lstStyle/>
          <a:p>
            <a:pPr algn="just">
              <a:lnSpc>
                <a:spcPct val="120000"/>
              </a:lnSpc>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请在此输入您对年度工作的具体描述请在此输入您对年度工作的具体描述请在此输入您对年度工作的具体描述</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3" name="文本框 72">
            <a:extLst>
              <a:ext uri="{FF2B5EF4-FFF2-40B4-BE49-F238E27FC236}">
                <a16:creationId xmlns:a16="http://schemas.microsoft.com/office/drawing/2014/main" id="{09241863-3010-4509-AC6F-A86BB81A7504}"/>
              </a:ext>
            </a:extLst>
          </p:cNvPr>
          <p:cNvSpPr txBox="1"/>
          <p:nvPr/>
        </p:nvSpPr>
        <p:spPr>
          <a:xfrm>
            <a:off x="605632" y="1449802"/>
            <a:ext cx="4766468"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年度工作概述</a:t>
            </a:r>
          </a:p>
        </p:txBody>
      </p:sp>
      <p:pic>
        <p:nvPicPr>
          <p:cNvPr id="22" name="图片 21" descr="城市街道与高楼大厦的路上&#10;&#10;描述已自动生成">
            <a:extLst>
              <a:ext uri="{FF2B5EF4-FFF2-40B4-BE49-F238E27FC236}">
                <a16:creationId xmlns:a16="http://schemas.microsoft.com/office/drawing/2014/main" id="{77C8C974-84F5-4500-93F3-5E5970506A40}"/>
              </a:ext>
            </a:extLst>
          </p:cNvPr>
          <p:cNvPicPr>
            <a:picLocks noChangeAspect="1"/>
          </p:cNvPicPr>
          <p:nvPr/>
        </p:nvPicPr>
        <p:blipFill rotWithShape="1">
          <a:blip r:embed="rId2">
            <a:extLst>
              <a:ext uri="{28A0092B-C50C-407E-A947-70E740481C1C}">
                <a14:useLocalDpi xmlns:a14="http://schemas.microsoft.com/office/drawing/2010/main" val="0"/>
              </a:ext>
            </a:extLst>
          </a:blip>
          <a:srcRect b="29655"/>
          <a:stretch/>
        </p:blipFill>
        <p:spPr>
          <a:xfrm>
            <a:off x="695325" y="3782195"/>
            <a:ext cx="5095875" cy="2390005"/>
          </a:xfrm>
          <a:prstGeom prst="rect">
            <a:avLst/>
          </a:prstGeom>
        </p:spPr>
      </p:pic>
      <p:cxnSp>
        <p:nvCxnSpPr>
          <p:cNvPr id="9" name="直接连接符 8">
            <a:extLst>
              <a:ext uri="{FF2B5EF4-FFF2-40B4-BE49-F238E27FC236}">
                <a16:creationId xmlns:a16="http://schemas.microsoft.com/office/drawing/2014/main" id="{B145389D-92B1-4D23-AEEC-7222E8DED537}"/>
              </a:ext>
            </a:extLst>
          </p:cNvPr>
          <p:cNvCxnSpPr>
            <a:cxnSpLocks/>
          </p:cNvCxnSpPr>
          <p:nvPr/>
        </p:nvCxnSpPr>
        <p:spPr>
          <a:xfrm>
            <a:off x="7907701" y="1185558"/>
            <a:ext cx="0" cy="43579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67319C3F-F478-442F-B402-A9965FA4962C}"/>
              </a:ext>
            </a:extLst>
          </p:cNvPr>
          <p:cNvSpPr/>
          <p:nvPr/>
        </p:nvSpPr>
        <p:spPr>
          <a:xfrm>
            <a:off x="7804831" y="1134178"/>
            <a:ext cx="205740" cy="205740"/>
          </a:xfrm>
          <a:prstGeom prst="ellipse">
            <a:avLst/>
          </a:prstGeom>
          <a:gradFill>
            <a:gsLst>
              <a:gs pos="0">
                <a:schemeClr val="bg1">
                  <a:lumMod val="95000"/>
                </a:schemeClr>
              </a:gs>
              <a:gs pos="100000">
                <a:srgbClr val="C3F5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椭圆 44">
            <a:extLst>
              <a:ext uri="{FF2B5EF4-FFF2-40B4-BE49-F238E27FC236}">
                <a16:creationId xmlns:a16="http://schemas.microsoft.com/office/drawing/2014/main" id="{E1953827-7841-4308-8062-FC404EB99DBF}"/>
              </a:ext>
            </a:extLst>
          </p:cNvPr>
          <p:cNvSpPr/>
          <p:nvPr/>
        </p:nvSpPr>
        <p:spPr>
          <a:xfrm>
            <a:off x="7804831" y="2150094"/>
            <a:ext cx="205740" cy="205740"/>
          </a:xfrm>
          <a:prstGeom prst="ellipse">
            <a:avLst/>
          </a:prstGeom>
          <a:gradFill>
            <a:gsLst>
              <a:gs pos="0">
                <a:schemeClr val="bg1">
                  <a:lumMod val="95000"/>
                </a:schemeClr>
              </a:gs>
              <a:gs pos="100000">
                <a:srgbClr val="C3F5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椭圆 45">
            <a:extLst>
              <a:ext uri="{FF2B5EF4-FFF2-40B4-BE49-F238E27FC236}">
                <a16:creationId xmlns:a16="http://schemas.microsoft.com/office/drawing/2014/main" id="{1D9D4DCE-1C38-42B1-B489-68A0DD5466A8}"/>
              </a:ext>
            </a:extLst>
          </p:cNvPr>
          <p:cNvSpPr/>
          <p:nvPr/>
        </p:nvSpPr>
        <p:spPr>
          <a:xfrm>
            <a:off x="7804831" y="5422010"/>
            <a:ext cx="205740" cy="205740"/>
          </a:xfrm>
          <a:prstGeom prst="ellipse">
            <a:avLst/>
          </a:prstGeom>
          <a:gradFill>
            <a:gsLst>
              <a:gs pos="0">
                <a:schemeClr val="bg1">
                  <a:lumMod val="95000"/>
                </a:schemeClr>
              </a:gs>
              <a:gs pos="100000">
                <a:srgbClr val="C3F5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E0CEBF81-C78E-43A7-AB28-5FC222BB0421}"/>
              </a:ext>
            </a:extLst>
          </p:cNvPr>
          <p:cNvSpPr/>
          <p:nvPr/>
        </p:nvSpPr>
        <p:spPr>
          <a:xfrm>
            <a:off x="7804831" y="4286231"/>
            <a:ext cx="205740" cy="205740"/>
          </a:xfrm>
          <a:prstGeom prst="ellipse">
            <a:avLst/>
          </a:prstGeom>
          <a:gradFill>
            <a:gsLst>
              <a:gs pos="0">
                <a:schemeClr val="bg1">
                  <a:lumMod val="95000"/>
                </a:schemeClr>
              </a:gs>
              <a:gs pos="100000">
                <a:srgbClr val="C3F5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18A0ACFF-F15A-41CB-8D52-F2D31EFBCDD5}"/>
              </a:ext>
            </a:extLst>
          </p:cNvPr>
          <p:cNvSpPr/>
          <p:nvPr/>
        </p:nvSpPr>
        <p:spPr>
          <a:xfrm>
            <a:off x="7804831" y="3173596"/>
            <a:ext cx="205740" cy="205740"/>
          </a:xfrm>
          <a:prstGeom prst="ellipse">
            <a:avLst/>
          </a:prstGeom>
          <a:gradFill>
            <a:gsLst>
              <a:gs pos="0">
                <a:schemeClr val="bg1">
                  <a:lumMod val="95000"/>
                </a:schemeClr>
              </a:gs>
              <a:gs pos="100000">
                <a:srgbClr val="C3F5E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文本框 61">
            <a:extLst>
              <a:ext uri="{FF2B5EF4-FFF2-40B4-BE49-F238E27FC236}">
                <a16:creationId xmlns:a16="http://schemas.microsoft.com/office/drawing/2014/main" id="{8E9C1F43-9731-422F-81C1-4E7CC3591038}"/>
              </a:ext>
            </a:extLst>
          </p:cNvPr>
          <p:cNvSpPr txBox="1"/>
          <p:nvPr/>
        </p:nvSpPr>
        <p:spPr>
          <a:xfrm>
            <a:off x="8110539" y="876776"/>
            <a:ext cx="3205161" cy="746423"/>
          </a:xfrm>
          <a:prstGeom prst="rect">
            <a:avLst/>
          </a:prstGeom>
          <a:noFill/>
        </p:spPr>
        <p:txBody>
          <a:bodyPr wrap="square" rtlCol="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a:t>
            </a:r>
          </a:p>
        </p:txBody>
      </p:sp>
      <p:sp>
        <p:nvSpPr>
          <p:cNvPr id="23" name="文本框 22">
            <a:extLst>
              <a:ext uri="{FF2B5EF4-FFF2-40B4-BE49-F238E27FC236}">
                <a16:creationId xmlns:a16="http://schemas.microsoft.com/office/drawing/2014/main" id="{0D9B866F-FCAA-4EF3-BD54-F8E61335EBC5}"/>
              </a:ext>
            </a:extLst>
          </p:cNvPr>
          <p:cNvSpPr txBox="1"/>
          <p:nvPr/>
        </p:nvSpPr>
        <p:spPr>
          <a:xfrm>
            <a:off x="8110539" y="1882616"/>
            <a:ext cx="3205161" cy="746423"/>
          </a:xfrm>
          <a:prstGeom prst="rect">
            <a:avLst/>
          </a:prstGeom>
          <a:noFill/>
        </p:spPr>
        <p:txBody>
          <a:bodyPr wrap="square" rtlCol="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a:t>
            </a:r>
          </a:p>
        </p:txBody>
      </p:sp>
      <p:sp>
        <p:nvSpPr>
          <p:cNvPr id="24" name="文本框 23">
            <a:extLst>
              <a:ext uri="{FF2B5EF4-FFF2-40B4-BE49-F238E27FC236}">
                <a16:creationId xmlns:a16="http://schemas.microsoft.com/office/drawing/2014/main" id="{CC84F52D-382F-4B39-B056-EDA9E8A2F57C}"/>
              </a:ext>
            </a:extLst>
          </p:cNvPr>
          <p:cNvSpPr txBox="1"/>
          <p:nvPr/>
        </p:nvSpPr>
        <p:spPr>
          <a:xfrm>
            <a:off x="8110539" y="2847677"/>
            <a:ext cx="3205161" cy="746423"/>
          </a:xfrm>
          <a:prstGeom prst="rect">
            <a:avLst/>
          </a:prstGeom>
          <a:noFill/>
        </p:spPr>
        <p:txBody>
          <a:bodyPr wrap="square" rtlCol="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a:t>
            </a:r>
          </a:p>
        </p:txBody>
      </p:sp>
      <p:sp>
        <p:nvSpPr>
          <p:cNvPr id="25" name="文本框 24">
            <a:extLst>
              <a:ext uri="{FF2B5EF4-FFF2-40B4-BE49-F238E27FC236}">
                <a16:creationId xmlns:a16="http://schemas.microsoft.com/office/drawing/2014/main" id="{27826E88-D991-4D1E-BF66-9C89F8EB80C2}"/>
              </a:ext>
            </a:extLst>
          </p:cNvPr>
          <p:cNvSpPr txBox="1"/>
          <p:nvPr/>
        </p:nvSpPr>
        <p:spPr>
          <a:xfrm>
            <a:off x="8110539" y="3967817"/>
            <a:ext cx="3205161" cy="746423"/>
          </a:xfrm>
          <a:prstGeom prst="rect">
            <a:avLst/>
          </a:prstGeom>
          <a:noFill/>
        </p:spPr>
        <p:txBody>
          <a:bodyPr wrap="square" rtlCol="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a:t>
            </a:r>
          </a:p>
        </p:txBody>
      </p:sp>
      <p:sp>
        <p:nvSpPr>
          <p:cNvPr id="26" name="文本框 25">
            <a:extLst>
              <a:ext uri="{FF2B5EF4-FFF2-40B4-BE49-F238E27FC236}">
                <a16:creationId xmlns:a16="http://schemas.microsoft.com/office/drawing/2014/main" id="{2D2620E8-7E68-4A7F-85C4-6071FD5A8C30}"/>
              </a:ext>
            </a:extLst>
          </p:cNvPr>
          <p:cNvSpPr txBox="1"/>
          <p:nvPr/>
        </p:nvSpPr>
        <p:spPr>
          <a:xfrm>
            <a:off x="8110539" y="5179397"/>
            <a:ext cx="3205161" cy="746423"/>
          </a:xfrm>
          <a:prstGeom prst="rect">
            <a:avLst/>
          </a:prstGeom>
          <a:noFill/>
        </p:spPr>
        <p:txBody>
          <a:bodyPr wrap="square" rtlCol="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请在此输入您对年度工作的具体描述请在此输入您对年度工作的具体描述请在此输入您对年度工作的具体描述</a:t>
            </a:r>
          </a:p>
        </p:txBody>
      </p:sp>
    </p:spTree>
    <p:extLst>
      <p:ext uri="{BB962C8B-B14F-4D97-AF65-F5344CB8AC3E}">
        <p14:creationId xmlns:p14="http://schemas.microsoft.com/office/powerpoint/2010/main" val="880161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CC393A11-D64F-448B-A76A-7EEF5A16539B}"/>
              </a:ext>
            </a:extLst>
          </p:cNvPr>
          <p:cNvSpPr/>
          <p:nvPr/>
        </p:nvSpPr>
        <p:spPr>
          <a:xfrm>
            <a:off x="695325" y="1801586"/>
            <a:ext cx="10440988" cy="3396343"/>
          </a:xfrm>
          <a:prstGeom prst="roundRect">
            <a:avLst>
              <a:gd name="adj" fmla="val 993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圆角 23">
            <a:extLst>
              <a:ext uri="{FF2B5EF4-FFF2-40B4-BE49-F238E27FC236}">
                <a16:creationId xmlns:a16="http://schemas.microsoft.com/office/drawing/2014/main" id="{88B13662-0AB2-4C01-A5EF-73AFD195062F}"/>
              </a:ext>
            </a:extLst>
          </p:cNvPr>
          <p:cNvSpPr/>
          <p:nvPr/>
        </p:nvSpPr>
        <p:spPr>
          <a:xfrm>
            <a:off x="1" y="6161314"/>
            <a:ext cx="12192000" cy="696684"/>
          </a:xfrm>
          <a:prstGeom prst="roundRect">
            <a:avLst>
              <a:gd name="adj" fmla="val 0"/>
            </a:avLst>
          </a:prstGeom>
          <a:gradFill flip="none" rotWithShape="1">
            <a:gsLst>
              <a:gs pos="27000">
                <a:schemeClr val="accent1"/>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grpSp>
      </p:grpSp>
      <p:pic>
        <p:nvPicPr>
          <p:cNvPr id="17" name="图形 16" descr="上升趋势条形图 纯色填充">
            <a:extLst>
              <a:ext uri="{FF2B5EF4-FFF2-40B4-BE49-F238E27FC236}">
                <a16:creationId xmlns:a16="http://schemas.microsoft.com/office/drawing/2014/main" id="{0A9BF8AD-7131-4A31-8D5E-FC228F89D8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9586" y="2313214"/>
            <a:ext cx="779999" cy="720000"/>
          </a:xfrm>
          <a:prstGeom prst="rect">
            <a:avLst/>
          </a:prstGeom>
        </p:spPr>
      </p:pic>
      <p:pic>
        <p:nvPicPr>
          <p:cNvPr id="19" name="图形 18" descr="区块链 纯色填充">
            <a:extLst>
              <a:ext uri="{FF2B5EF4-FFF2-40B4-BE49-F238E27FC236}">
                <a16:creationId xmlns:a16="http://schemas.microsoft.com/office/drawing/2014/main" id="{6E8A236D-F52B-49BD-B653-3A399A97B4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63538" y="2245500"/>
            <a:ext cx="720000" cy="720000"/>
          </a:xfrm>
          <a:prstGeom prst="rect">
            <a:avLst/>
          </a:prstGeom>
        </p:spPr>
      </p:pic>
      <p:pic>
        <p:nvPicPr>
          <p:cNvPr id="21" name="图形 20" descr="董事会 纯色填充">
            <a:extLst>
              <a:ext uri="{FF2B5EF4-FFF2-40B4-BE49-F238E27FC236}">
                <a16:creationId xmlns:a16="http://schemas.microsoft.com/office/drawing/2014/main" id="{E7856630-2AC5-4E86-867C-0158955DA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85724" y="2253986"/>
            <a:ext cx="720000" cy="720000"/>
          </a:xfrm>
          <a:prstGeom prst="rect">
            <a:avLst/>
          </a:prstGeom>
        </p:spPr>
      </p:pic>
      <p:sp>
        <p:nvSpPr>
          <p:cNvPr id="44" name="文本框 43">
            <a:extLst>
              <a:ext uri="{FF2B5EF4-FFF2-40B4-BE49-F238E27FC236}">
                <a16:creationId xmlns:a16="http://schemas.microsoft.com/office/drawing/2014/main" id="{3B929EA2-DED4-4367-8841-D1CE5F3F59F6}"/>
              </a:ext>
            </a:extLst>
          </p:cNvPr>
          <p:cNvSpPr txBox="1"/>
          <p:nvPr/>
        </p:nvSpPr>
        <p:spPr>
          <a:xfrm>
            <a:off x="1476488" y="302630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年度业绩</a:t>
            </a:r>
          </a:p>
        </p:txBody>
      </p:sp>
      <p:sp>
        <p:nvSpPr>
          <p:cNvPr id="48" name="文本框 47">
            <a:extLst>
              <a:ext uri="{FF2B5EF4-FFF2-40B4-BE49-F238E27FC236}">
                <a16:creationId xmlns:a16="http://schemas.microsoft.com/office/drawing/2014/main" id="{C86A5AE5-838C-4CB1-83DD-029D8DC87598}"/>
              </a:ext>
            </a:extLst>
          </p:cNvPr>
          <p:cNvSpPr txBox="1"/>
          <p:nvPr/>
        </p:nvSpPr>
        <p:spPr>
          <a:xfrm>
            <a:off x="918711" y="3521823"/>
            <a:ext cx="2630031" cy="1555362"/>
          </a:xfrm>
          <a:prstGeom prst="rect">
            <a:avLst/>
          </a:prstGeom>
          <a:noFill/>
        </p:spPr>
        <p:txBody>
          <a:bodyPr wrap="square" rtlCol="0">
            <a:noAutofit/>
          </a:bodyPr>
          <a:lstStyle/>
          <a:p>
            <a:pPr algn="ctr">
              <a:lnSpc>
                <a:spcPct val="120000"/>
              </a:lnSpc>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9" name="文本框 48">
            <a:extLst>
              <a:ext uri="{FF2B5EF4-FFF2-40B4-BE49-F238E27FC236}">
                <a16:creationId xmlns:a16="http://schemas.microsoft.com/office/drawing/2014/main" id="{4C788256-49FE-4AB0-90FD-8E0FECD93587}"/>
              </a:ext>
            </a:extLst>
          </p:cNvPr>
          <p:cNvSpPr txBox="1"/>
          <p:nvPr/>
        </p:nvSpPr>
        <p:spPr>
          <a:xfrm>
            <a:off x="4207501" y="302630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年度业绩</a:t>
            </a:r>
          </a:p>
        </p:txBody>
      </p:sp>
      <p:sp>
        <p:nvSpPr>
          <p:cNvPr id="50" name="文本框 49">
            <a:extLst>
              <a:ext uri="{FF2B5EF4-FFF2-40B4-BE49-F238E27FC236}">
                <a16:creationId xmlns:a16="http://schemas.microsoft.com/office/drawing/2014/main" id="{7CFA6EEE-F380-4012-83FF-04A28963812B}"/>
              </a:ext>
            </a:extLst>
          </p:cNvPr>
          <p:cNvSpPr txBox="1"/>
          <p:nvPr/>
        </p:nvSpPr>
        <p:spPr>
          <a:xfrm>
            <a:off x="3694570" y="3521823"/>
            <a:ext cx="2630031" cy="1555362"/>
          </a:xfrm>
          <a:prstGeom prst="rect">
            <a:avLst/>
          </a:prstGeom>
          <a:noFill/>
        </p:spPr>
        <p:txBody>
          <a:bodyPr wrap="square" rtlCol="0">
            <a:noAutofit/>
          </a:bodyPr>
          <a:lstStyle/>
          <a:p>
            <a:pPr algn="ctr">
              <a:lnSpc>
                <a:spcPct val="120000"/>
              </a:lnSpc>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1" name="文本框 50">
            <a:extLst>
              <a:ext uri="{FF2B5EF4-FFF2-40B4-BE49-F238E27FC236}">
                <a16:creationId xmlns:a16="http://schemas.microsoft.com/office/drawing/2014/main" id="{24976188-3053-47F0-855A-AD8145DB0096}"/>
              </a:ext>
            </a:extLst>
          </p:cNvPr>
          <p:cNvSpPr txBox="1"/>
          <p:nvPr/>
        </p:nvSpPr>
        <p:spPr>
          <a:xfrm>
            <a:off x="7021454" y="302630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effectLst/>
                <a:uLnTx/>
                <a:uFillTx/>
                <a:latin typeface="OPPOSans B" panose="00020600040101010101" pitchFamily="18" charset="-122"/>
                <a:ea typeface="OPPOSans B" panose="00020600040101010101" pitchFamily="18" charset="-122"/>
                <a:cs typeface="OPPOSans B" panose="00020600040101010101" pitchFamily="18" charset="-122"/>
              </a:rPr>
              <a:t>年度业绩</a:t>
            </a:r>
          </a:p>
        </p:txBody>
      </p:sp>
      <p:sp>
        <p:nvSpPr>
          <p:cNvPr id="52" name="文本框 51">
            <a:extLst>
              <a:ext uri="{FF2B5EF4-FFF2-40B4-BE49-F238E27FC236}">
                <a16:creationId xmlns:a16="http://schemas.microsoft.com/office/drawing/2014/main" id="{53DC7A86-9ACC-4A5B-8027-26AC8ECD6DEE}"/>
              </a:ext>
            </a:extLst>
          </p:cNvPr>
          <p:cNvSpPr txBox="1"/>
          <p:nvPr/>
        </p:nvSpPr>
        <p:spPr>
          <a:xfrm>
            <a:off x="6508523" y="3521823"/>
            <a:ext cx="2630031" cy="1555362"/>
          </a:xfrm>
          <a:prstGeom prst="rect">
            <a:avLst/>
          </a:prstGeom>
          <a:noFill/>
        </p:spPr>
        <p:txBody>
          <a:bodyPr wrap="square" rtlCol="0">
            <a:noAutofit/>
          </a:bodyPr>
          <a:lstStyle/>
          <a:p>
            <a:pPr algn="ctr">
              <a:lnSpc>
                <a:spcPct val="120000"/>
              </a:lnSpc>
              <a:defRPr/>
            </a:pPr>
            <a:r>
              <a:rPr lang="zh-CN" altLang="en-US" sz="1600" spc="120" dirty="0">
                <a:solidFill>
                  <a:schemeClr val="tx1">
                    <a:lumMod val="85000"/>
                    <a:lumOff val="15000"/>
                  </a:schemeClr>
                </a:solidFill>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a:t>
            </a: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120" normalizeH="0" noProof="0" dirty="0">
              <a:ln>
                <a:noFill/>
              </a:ln>
              <a:solidFill>
                <a:schemeClr val="tx1">
                  <a:lumMod val="85000"/>
                  <a:lumOff val="1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3" name="任意多边形: 形状 52">
            <a:extLst>
              <a:ext uri="{FF2B5EF4-FFF2-40B4-BE49-F238E27FC236}">
                <a16:creationId xmlns:a16="http://schemas.microsoft.com/office/drawing/2014/main" id="{CFEF2347-D467-4049-8709-C3E32A77886D}"/>
              </a:ext>
            </a:extLst>
          </p:cNvPr>
          <p:cNvSpPr/>
          <p:nvPr/>
        </p:nvSpPr>
        <p:spPr>
          <a:xfrm rot="16200000">
            <a:off x="8123011" y="2206626"/>
            <a:ext cx="4676323" cy="2721429"/>
          </a:xfrm>
          <a:custGeom>
            <a:avLst/>
            <a:gdLst>
              <a:gd name="connsiteX0" fmla="*/ 4676323 w 4676323"/>
              <a:gd name="connsiteY0" fmla="*/ 654976 h 2721429"/>
              <a:gd name="connsiteX1" fmla="*/ 4676323 w 4676323"/>
              <a:gd name="connsiteY1" fmla="*/ 2425681 h 2721429"/>
              <a:gd name="connsiteX2" fmla="*/ 4380575 w 4676323"/>
              <a:gd name="connsiteY2" fmla="*/ 2721429 h 2721429"/>
              <a:gd name="connsiteX3" fmla="*/ 295748 w 4676323"/>
              <a:gd name="connsiteY3" fmla="*/ 2721428 h 2721429"/>
              <a:gd name="connsiteX4" fmla="*/ 0 w 4676323"/>
              <a:gd name="connsiteY4" fmla="*/ 2425680 h 2721429"/>
              <a:gd name="connsiteX5" fmla="*/ 0 w 4676323"/>
              <a:gd name="connsiteY5" fmla="*/ 654975 h 2721429"/>
              <a:gd name="connsiteX6" fmla="*/ 295748 w 4676323"/>
              <a:gd name="connsiteY6" fmla="*/ 359227 h 2721429"/>
              <a:gd name="connsiteX7" fmla="*/ 2192281 w 4676323"/>
              <a:gd name="connsiteY7" fmla="*/ 359228 h 2721429"/>
              <a:gd name="connsiteX8" fmla="*/ 2496750 w 4676323"/>
              <a:gd name="connsiteY8" fmla="*/ 0 h 2721429"/>
              <a:gd name="connsiteX9" fmla="*/ 2801219 w 4676323"/>
              <a:gd name="connsiteY9" fmla="*/ 359228 h 2721429"/>
              <a:gd name="connsiteX10" fmla="*/ 4380575 w 4676323"/>
              <a:gd name="connsiteY10" fmla="*/ 359228 h 2721429"/>
              <a:gd name="connsiteX11" fmla="*/ 4676323 w 4676323"/>
              <a:gd name="connsiteY11" fmla="*/ 654976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6323" h="2721429">
                <a:moveTo>
                  <a:pt x="4676323" y="654976"/>
                </a:moveTo>
                <a:lnTo>
                  <a:pt x="4676323" y="2425681"/>
                </a:lnTo>
                <a:cubicBezTo>
                  <a:pt x="4676323" y="2589018"/>
                  <a:pt x="4543912" y="2721429"/>
                  <a:pt x="4380575" y="2721429"/>
                </a:cubicBezTo>
                <a:lnTo>
                  <a:pt x="295748" y="2721428"/>
                </a:lnTo>
                <a:cubicBezTo>
                  <a:pt x="132411" y="2721428"/>
                  <a:pt x="0" y="2589017"/>
                  <a:pt x="0" y="2425680"/>
                </a:cubicBezTo>
                <a:lnTo>
                  <a:pt x="0" y="654975"/>
                </a:lnTo>
                <a:cubicBezTo>
                  <a:pt x="0" y="491638"/>
                  <a:pt x="132411" y="359227"/>
                  <a:pt x="295748" y="359227"/>
                </a:cubicBezTo>
                <a:lnTo>
                  <a:pt x="2192281" y="359228"/>
                </a:lnTo>
                <a:lnTo>
                  <a:pt x="2496750" y="0"/>
                </a:lnTo>
                <a:lnTo>
                  <a:pt x="2801219" y="359228"/>
                </a:lnTo>
                <a:lnTo>
                  <a:pt x="4380575" y="359228"/>
                </a:lnTo>
                <a:cubicBezTo>
                  <a:pt x="4543912" y="359228"/>
                  <a:pt x="4676323" y="491639"/>
                  <a:pt x="4676323" y="654976"/>
                </a:cubicBezTo>
                <a:close/>
              </a:path>
            </a:pathLst>
          </a:custGeom>
          <a:gradFill>
            <a:gsLst>
              <a:gs pos="1600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文本框 54">
            <a:extLst>
              <a:ext uri="{FF2B5EF4-FFF2-40B4-BE49-F238E27FC236}">
                <a16:creationId xmlns:a16="http://schemas.microsoft.com/office/drawing/2014/main" id="{EFC125CC-2DF8-4FB3-83C1-69E1F76767A1}"/>
              </a:ext>
            </a:extLst>
          </p:cNvPr>
          <p:cNvSpPr txBox="1"/>
          <p:nvPr/>
        </p:nvSpPr>
        <p:spPr>
          <a:xfrm>
            <a:off x="9749631" y="1513187"/>
            <a:ext cx="1941626"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12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年度指标完成情况</a:t>
            </a:r>
          </a:p>
        </p:txBody>
      </p:sp>
      <p:cxnSp>
        <p:nvCxnSpPr>
          <p:cNvPr id="30" name="直接连接符 29">
            <a:extLst>
              <a:ext uri="{FF2B5EF4-FFF2-40B4-BE49-F238E27FC236}">
                <a16:creationId xmlns:a16="http://schemas.microsoft.com/office/drawing/2014/main" id="{3CDFAC57-D550-4C7B-A8C7-ACE8EA83D645}"/>
              </a:ext>
            </a:extLst>
          </p:cNvPr>
          <p:cNvCxnSpPr>
            <a:cxnSpLocks/>
          </p:cNvCxnSpPr>
          <p:nvPr/>
        </p:nvCxnSpPr>
        <p:spPr>
          <a:xfrm>
            <a:off x="9829801" y="2280557"/>
            <a:ext cx="16110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E7162AA6-1050-4A37-8EE2-578F4EB9A5A2}"/>
              </a:ext>
            </a:extLst>
          </p:cNvPr>
          <p:cNvGrpSpPr/>
          <p:nvPr/>
        </p:nvGrpSpPr>
        <p:grpSpPr>
          <a:xfrm>
            <a:off x="9714517" y="2454728"/>
            <a:ext cx="1808126" cy="523220"/>
            <a:chOff x="9714517" y="2340428"/>
            <a:chExt cx="1808126" cy="523220"/>
          </a:xfrm>
        </p:grpSpPr>
        <p:sp>
          <p:nvSpPr>
            <p:cNvPr id="32" name="文本框 31">
              <a:extLst>
                <a:ext uri="{FF2B5EF4-FFF2-40B4-BE49-F238E27FC236}">
                  <a16:creationId xmlns:a16="http://schemas.microsoft.com/office/drawing/2014/main" id="{6596BBBC-8A63-41FE-9BDF-7EB704D32957}"/>
                </a:ext>
              </a:extLst>
            </p:cNvPr>
            <p:cNvSpPr txBox="1"/>
            <p:nvPr/>
          </p:nvSpPr>
          <p:spPr>
            <a:xfrm>
              <a:off x="10205698" y="2340428"/>
              <a:ext cx="1316945" cy="523220"/>
            </a:xfrm>
            <a:prstGeom prst="rect">
              <a:avLst/>
            </a:prstGeom>
            <a:noFill/>
          </p:spPr>
          <p:txBody>
            <a:bodyPr wrap="square" rtlCol="0">
              <a:noAutofit/>
            </a:bodyPr>
            <a:lstStyle/>
            <a:p>
              <a:pPr algn="r"/>
              <a:r>
                <a:rPr lang="en-US" altLang="zh-CN" sz="2800" dirty="0">
                  <a:solidFill>
                    <a:schemeClr val="bg1"/>
                  </a:solidFill>
                  <a:latin typeface="思源宋体 CN Heavy" panose="02020900000000000000" pitchFamily="18" charset="-122"/>
                  <a:ea typeface="思源宋体 CN Heavy" panose="02020900000000000000" pitchFamily="18" charset="-122"/>
                </a:rPr>
                <a:t>2786</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sp>
          <p:nvSpPr>
            <p:cNvPr id="57" name="文本框 56">
              <a:extLst>
                <a:ext uri="{FF2B5EF4-FFF2-40B4-BE49-F238E27FC236}">
                  <a16:creationId xmlns:a16="http://schemas.microsoft.com/office/drawing/2014/main" id="{D5E7C180-3BCB-4713-B0B9-2CFEA68771D4}"/>
                </a:ext>
              </a:extLst>
            </p:cNvPr>
            <p:cNvSpPr txBox="1"/>
            <p:nvPr/>
          </p:nvSpPr>
          <p:spPr>
            <a:xfrm>
              <a:off x="9714517" y="2524881"/>
              <a:ext cx="652916" cy="276999"/>
            </a:xfrm>
            <a:prstGeom prst="rect">
              <a:avLst/>
            </a:prstGeom>
            <a:noFill/>
          </p:spPr>
          <p:txBody>
            <a:bodyPr wrap="square" rtlCol="0">
              <a:noAutofit/>
            </a:bodyPr>
            <a:lstStyle/>
            <a:p>
              <a:r>
                <a:rPr lang="zh-CN" altLang="en-US" sz="1200" dirty="0">
                  <a:solidFill>
                    <a:schemeClr val="bg1"/>
                  </a:solidFill>
                  <a:latin typeface="思源宋体 CN Heavy" panose="02020900000000000000" pitchFamily="18" charset="-122"/>
                  <a:ea typeface="思源宋体 CN Heavy" panose="02020900000000000000" pitchFamily="18" charset="-122"/>
                </a:rPr>
                <a:t>营业额</a:t>
              </a:r>
              <a:endParaRPr lang="zh-CN" altLang="en-US" sz="1400" dirty="0">
                <a:solidFill>
                  <a:schemeClr val="bg1"/>
                </a:solidFill>
                <a:latin typeface="思源宋体 CN Heavy" panose="02020900000000000000" pitchFamily="18" charset="-122"/>
                <a:ea typeface="思源宋体 CN Heavy" panose="02020900000000000000" pitchFamily="18" charset="-122"/>
              </a:endParaRPr>
            </a:p>
          </p:txBody>
        </p:sp>
      </p:grpSp>
      <p:grpSp>
        <p:nvGrpSpPr>
          <p:cNvPr id="69" name="组合 68">
            <a:extLst>
              <a:ext uri="{FF2B5EF4-FFF2-40B4-BE49-F238E27FC236}">
                <a16:creationId xmlns:a16="http://schemas.microsoft.com/office/drawing/2014/main" id="{EA6CEA59-5AB7-4B49-95A5-F411569949F6}"/>
              </a:ext>
            </a:extLst>
          </p:cNvPr>
          <p:cNvGrpSpPr/>
          <p:nvPr/>
        </p:nvGrpSpPr>
        <p:grpSpPr>
          <a:xfrm>
            <a:off x="9714517" y="3128030"/>
            <a:ext cx="1825549" cy="523220"/>
            <a:chOff x="9714517" y="2363712"/>
            <a:chExt cx="1825549" cy="523220"/>
          </a:xfrm>
        </p:grpSpPr>
        <p:sp>
          <p:nvSpPr>
            <p:cNvPr id="70" name="文本框 69">
              <a:extLst>
                <a:ext uri="{FF2B5EF4-FFF2-40B4-BE49-F238E27FC236}">
                  <a16:creationId xmlns:a16="http://schemas.microsoft.com/office/drawing/2014/main" id="{5C8E8CB4-89FE-41C8-B280-98758BA6C723}"/>
                </a:ext>
              </a:extLst>
            </p:cNvPr>
            <p:cNvSpPr txBox="1"/>
            <p:nvPr/>
          </p:nvSpPr>
          <p:spPr>
            <a:xfrm>
              <a:off x="10417627" y="2363712"/>
              <a:ext cx="1122439" cy="523220"/>
            </a:xfrm>
            <a:prstGeom prst="rect">
              <a:avLst/>
            </a:prstGeom>
            <a:noFill/>
          </p:spPr>
          <p:txBody>
            <a:bodyPr wrap="square" rtlCol="0">
              <a:noAutofit/>
            </a:bodyPr>
            <a:lstStyle/>
            <a:p>
              <a:pPr algn="r"/>
              <a:r>
                <a:rPr lang="en-US" altLang="zh-CN" sz="2800" dirty="0">
                  <a:solidFill>
                    <a:schemeClr val="bg1"/>
                  </a:solidFill>
                  <a:latin typeface="思源宋体 CN Heavy" panose="02020900000000000000" pitchFamily="18" charset="-122"/>
                  <a:ea typeface="思源宋体 CN Heavy" panose="02020900000000000000" pitchFamily="18" charset="-122"/>
                </a:rPr>
                <a:t>1022</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sp>
          <p:nvSpPr>
            <p:cNvPr id="74" name="文本框 73">
              <a:extLst>
                <a:ext uri="{FF2B5EF4-FFF2-40B4-BE49-F238E27FC236}">
                  <a16:creationId xmlns:a16="http://schemas.microsoft.com/office/drawing/2014/main" id="{DC2D4F5D-DCA7-458F-85FF-695F95C505E2}"/>
                </a:ext>
              </a:extLst>
            </p:cNvPr>
            <p:cNvSpPr txBox="1"/>
            <p:nvPr/>
          </p:nvSpPr>
          <p:spPr>
            <a:xfrm>
              <a:off x="9714517" y="2524881"/>
              <a:ext cx="652916" cy="276999"/>
            </a:xfrm>
            <a:prstGeom prst="rect">
              <a:avLst/>
            </a:prstGeom>
            <a:noFill/>
          </p:spPr>
          <p:txBody>
            <a:bodyPr wrap="square" rtlCol="0">
              <a:noAutofit/>
            </a:bodyPr>
            <a:lstStyle/>
            <a:p>
              <a:r>
                <a:rPr lang="zh-CN" altLang="en-US" sz="1200" dirty="0">
                  <a:solidFill>
                    <a:schemeClr val="bg1"/>
                  </a:solidFill>
                  <a:latin typeface="思源宋体 CN Heavy" panose="02020900000000000000" pitchFamily="18" charset="-122"/>
                  <a:ea typeface="思源宋体 CN Heavy" panose="02020900000000000000" pitchFamily="18" charset="-122"/>
                </a:rPr>
                <a:t>净利润</a:t>
              </a:r>
              <a:endParaRPr lang="zh-CN" altLang="en-US" sz="1400" dirty="0">
                <a:solidFill>
                  <a:schemeClr val="bg1"/>
                </a:solidFill>
                <a:latin typeface="思源宋体 CN Heavy" panose="02020900000000000000" pitchFamily="18" charset="-122"/>
                <a:ea typeface="思源宋体 CN Heavy" panose="02020900000000000000" pitchFamily="18" charset="-122"/>
              </a:endParaRPr>
            </a:p>
          </p:txBody>
        </p:sp>
      </p:grpSp>
      <p:sp>
        <p:nvSpPr>
          <p:cNvPr id="81" name="文本框 80">
            <a:extLst>
              <a:ext uri="{FF2B5EF4-FFF2-40B4-BE49-F238E27FC236}">
                <a16:creationId xmlns:a16="http://schemas.microsoft.com/office/drawing/2014/main" id="{2A083F18-C317-47ED-A3A4-B8084A5491D9}"/>
              </a:ext>
            </a:extLst>
          </p:cNvPr>
          <p:cNvSpPr txBox="1"/>
          <p:nvPr/>
        </p:nvSpPr>
        <p:spPr>
          <a:xfrm>
            <a:off x="10606881" y="1941712"/>
            <a:ext cx="943769" cy="2616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120" normalizeH="0" baseline="0" noProof="0" dirty="0">
                <a:ln>
                  <a:noFill/>
                </a:ln>
                <a:solidFill>
                  <a:schemeClr val="bg1">
                    <a:lumMod val="9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单位：万元</a:t>
            </a:r>
          </a:p>
        </p:txBody>
      </p:sp>
      <p:grpSp>
        <p:nvGrpSpPr>
          <p:cNvPr id="82" name="组合 81">
            <a:extLst>
              <a:ext uri="{FF2B5EF4-FFF2-40B4-BE49-F238E27FC236}">
                <a16:creationId xmlns:a16="http://schemas.microsoft.com/office/drawing/2014/main" id="{E25649B8-B381-46F7-99FF-3D5D52D84AE7}"/>
              </a:ext>
            </a:extLst>
          </p:cNvPr>
          <p:cNvGrpSpPr/>
          <p:nvPr/>
        </p:nvGrpSpPr>
        <p:grpSpPr>
          <a:xfrm>
            <a:off x="9714516" y="3851930"/>
            <a:ext cx="1825550" cy="523220"/>
            <a:chOff x="9714516" y="2363712"/>
            <a:chExt cx="1825550" cy="523220"/>
          </a:xfrm>
        </p:grpSpPr>
        <p:sp>
          <p:nvSpPr>
            <p:cNvPr id="83" name="文本框 82">
              <a:extLst>
                <a:ext uri="{FF2B5EF4-FFF2-40B4-BE49-F238E27FC236}">
                  <a16:creationId xmlns:a16="http://schemas.microsoft.com/office/drawing/2014/main" id="{FC1F2B8F-3489-4769-9964-942C3C22A4EC}"/>
                </a:ext>
              </a:extLst>
            </p:cNvPr>
            <p:cNvSpPr txBox="1"/>
            <p:nvPr/>
          </p:nvSpPr>
          <p:spPr>
            <a:xfrm>
              <a:off x="10417627" y="2363712"/>
              <a:ext cx="1122439" cy="523220"/>
            </a:xfrm>
            <a:prstGeom prst="rect">
              <a:avLst/>
            </a:prstGeom>
            <a:noFill/>
          </p:spPr>
          <p:txBody>
            <a:bodyPr wrap="square" rtlCol="0">
              <a:noAutofit/>
            </a:bodyPr>
            <a:lstStyle/>
            <a:p>
              <a:pPr algn="r"/>
              <a:r>
                <a:rPr lang="en-US" altLang="zh-CN" sz="2800" dirty="0">
                  <a:solidFill>
                    <a:schemeClr val="bg1"/>
                  </a:solidFill>
                  <a:latin typeface="思源宋体 CN Heavy" panose="02020900000000000000" pitchFamily="18" charset="-122"/>
                  <a:ea typeface="思源宋体 CN Heavy" panose="02020900000000000000" pitchFamily="18" charset="-122"/>
                </a:rPr>
                <a:t>210</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sp>
          <p:nvSpPr>
            <p:cNvPr id="84" name="文本框 83">
              <a:extLst>
                <a:ext uri="{FF2B5EF4-FFF2-40B4-BE49-F238E27FC236}">
                  <a16:creationId xmlns:a16="http://schemas.microsoft.com/office/drawing/2014/main" id="{3D2B49D5-671A-4B78-B69A-5A1580EFE53E}"/>
                </a:ext>
              </a:extLst>
            </p:cNvPr>
            <p:cNvSpPr txBox="1"/>
            <p:nvPr/>
          </p:nvSpPr>
          <p:spPr>
            <a:xfrm>
              <a:off x="9714516" y="2524881"/>
              <a:ext cx="794733" cy="276999"/>
            </a:xfrm>
            <a:prstGeom prst="rect">
              <a:avLst/>
            </a:prstGeom>
            <a:noFill/>
          </p:spPr>
          <p:txBody>
            <a:bodyPr wrap="square" rtlCol="0">
              <a:noAutofit/>
            </a:bodyPr>
            <a:lstStyle/>
            <a:p>
              <a:r>
                <a:rPr lang="zh-CN" altLang="en-US" sz="1200" dirty="0">
                  <a:solidFill>
                    <a:schemeClr val="bg1"/>
                  </a:solidFill>
                  <a:latin typeface="思源宋体 CN Heavy" panose="02020900000000000000" pitchFamily="18" charset="-122"/>
                  <a:ea typeface="思源宋体 CN Heavy" panose="02020900000000000000" pitchFamily="18" charset="-122"/>
                </a:rPr>
                <a:t>研发投入</a:t>
              </a:r>
              <a:endParaRPr lang="zh-CN" altLang="en-US" sz="1400" dirty="0">
                <a:solidFill>
                  <a:schemeClr val="bg1"/>
                </a:solidFill>
                <a:latin typeface="思源宋体 CN Heavy" panose="02020900000000000000" pitchFamily="18" charset="-122"/>
                <a:ea typeface="思源宋体 CN Heavy" panose="02020900000000000000" pitchFamily="18" charset="-122"/>
              </a:endParaRPr>
            </a:p>
          </p:txBody>
        </p:sp>
      </p:grpSp>
      <p:grpSp>
        <p:nvGrpSpPr>
          <p:cNvPr id="89" name="组合 88">
            <a:extLst>
              <a:ext uri="{FF2B5EF4-FFF2-40B4-BE49-F238E27FC236}">
                <a16:creationId xmlns:a16="http://schemas.microsoft.com/office/drawing/2014/main" id="{74781CE6-85D1-485A-805B-2ABBF14216FC}"/>
              </a:ext>
            </a:extLst>
          </p:cNvPr>
          <p:cNvGrpSpPr/>
          <p:nvPr/>
        </p:nvGrpSpPr>
        <p:grpSpPr>
          <a:xfrm>
            <a:off x="9714516" y="4556780"/>
            <a:ext cx="1825550" cy="523220"/>
            <a:chOff x="9714516" y="2363712"/>
            <a:chExt cx="1825550" cy="523220"/>
          </a:xfrm>
        </p:grpSpPr>
        <p:sp>
          <p:nvSpPr>
            <p:cNvPr id="90" name="文本框 89">
              <a:extLst>
                <a:ext uri="{FF2B5EF4-FFF2-40B4-BE49-F238E27FC236}">
                  <a16:creationId xmlns:a16="http://schemas.microsoft.com/office/drawing/2014/main" id="{B05AB782-D77A-4FE8-9EB5-BFE30118919E}"/>
                </a:ext>
              </a:extLst>
            </p:cNvPr>
            <p:cNvSpPr txBox="1"/>
            <p:nvPr/>
          </p:nvSpPr>
          <p:spPr>
            <a:xfrm>
              <a:off x="10417627" y="2363712"/>
              <a:ext cx="1122439" cy="523220"/>
            </a:xfrm>
            <a:prstGeom prst="rect">
              <a:avLst/>
            </a:prstGeom>
            <a:noFill/>
          </p:spPr>
          <p:txBody>
            <a:bodyPr wrap="square" rtlCol="0">
              <a:noAutofit/>
            </a:bodyPr>
            <a:lstStyle/>
            <a:p>
              <a:pPr algn="r"/>
              <a:r>
                <a:rPr lang="en-US" altLang="zh-CN" sz="2800" dirty="0">
                  <a:solidFill>
                    <a:schemeClr val="bg1"/>
                  </a:solidFill>
                  <a:latin typeface="思源宋体 CN Heavy" panose="02020900000000000000" pitchFamily="18" charset="-122"/>
                  <a:ea typeface="思源宋体 CN Heavy" panose="02020900000000000000" pitchFamily="18" charset="-122"/>
                </a:rPr>
                <a:t>196</a:t>
              </a:r>
              <a:endParaRPr lang="zh-CN" altLang="en-US" dirty="0">
                <a:solidFill>
                  <a:schemeClr val="bg1"/>
                </a:solidFill>
                <a:latin typeface="思源宋体 CN Heavy" panose="02020900000000000000" pitchFamily="18" charset="-122"/>
                <a:ea typeface="思源宋体 CN Heavy" panose="02020900000000000000" pitchFamily="18" charset="-122"/>
              </a:endParaRPr>
            </a:p>
          </p:txBody>
        </p:sp>
        <p:sp>
          <p:nvSpPr>
            <p:cNvPr id="91" name="文本框 90">
              <a:extLst>
                <a:ext uri="{FF2B5EF4-FFF2-40B4-BE49-F238E27FC236}">
                  <a16:creationId xmlns:a16="http://schemas.microsoft.com/office/drawing/2014/main" id="{7EA3EA69-3ED5-4AB8-AB86-D4B52EA37C46}"/>
                </a:ext>
              </a:extLst>
            </p:cNvPr>
            <p:cNvSpPr txBox="1"/>
            <p:nvPr/>
          </p:nvSpPr>
          <p:spPr>
            <a:xfrm>
              <a:off x="9714516" y="2524881"/>
              <a:ext cx="807433" cy="276999"/>
            </a:xfrm>
            <a:prstGeom prst="rect">
              <a:avLst/>
            </a:prstGeom>
            <a:noFill/>
          </p:spPr>
          <p:txBody>
            <a:bodyPr wrap="square" rtlCol="0">
              <a:noAutofit/>
            </a:bodyPr>
            <a:lstStyle/>
            <a:p>
              <a:r>
                <a:rPr lang="zh-CN" altLang="en-US" sz="1200" dirty="0">
                  <a:solidFill>
                    <a:schemeClr val="bg1"/>
                  </a:solidFill>
                  <a:latin typeface="思源宋体 CN Heavy" panose="02020900000000000000" pitchFamily="18" charset="-122"/>
                  <a:ea typeface="思源宋体 CN Heavy" panose="02020900000000000000" pitchFamily="18" charset="-122"/>
                </a:rPr>
                <a:t>营销投入</a:t>
              </a:r>
              <a:endParaRPr lang="zh-CN" altLang="en-US" sz="1400" dirty="0">
                <a:solidFill>
                  <a:schemeClr val="bg1"/>
                </a:solidFill>
                <a:latin typeface="思源宋体 CN Heavy" panose="02020900000000000000" pitchFamily="18" charset="-122"/>
                <a:ea typeface="思源宋体 CN Heavy" panose="02020900000000000000" pitchFamily="18" charset="-122"/>
              </a:endParaRPr>
            </a:p>
          </p:txBody>
        </p:sp>
      </p:grpSp>
      <p:sp>
        <p:nvSpPr>
          <p:cNvPr id="34" name="文本框 33">
            <a:extLst>
              <a:ext uri="{FF2B5EF4-FFF2-40B4-BE49-F238E27FC236}">
                <a16:creationId xmlns:a16="http://schemas.microsoft.com/office/drawing/2014/main" id="{F73F9548-1640-4053-AAD7-23981B04DBB0}"/>
              </a:ext>
            </a:extLst>
          </p:cNvPr>
          <p:cNvSpPr txBox="1"/>
          <p:nvPr/>
        </p:nvSpPr>
        <p:spPr>
          <a:xfrm>
            <a:off x="4137025" y="1000625"/>
            <a:ext cx="4740275" cy="584775"/>
          </a:xfrm>
          <a:prstGeom prst="rect">
            <a:avLst/>
          </a:prstGeom>
          <a:noFill/>
        </p:spPr>
        <p:txBody>
          <a:bodyPr wrap="square" rtlCol="0">
            <a:noAutofit/>
          </a:bodyPr>
          <a:lstStyle/>
          <a:p>
            <a:r>
              <a:rPr lang="zh-CN" altLang="en-US" sz="3200" dirty="0">
                <a:solidFill>
                  <a:schemeClr val="accent1"/>
                </a:solidFill>
                <a:latin typeface="思源宋体 CN Heavy" panose="02020900000000000000" pitchFamily="18" charset="-122"/>
                <a:ea typeface="思源宋体 CN Heavy" panose="02020900000000000000" pitchFamily="18" charset="-122"/>
              </a:rPr>
              <a:t>年度工作</a:t>
            </a:r>
            <a:r>
              <a:rPr lang="zh-CN" altLang="en-US" sz="3200" dirty="0">
                <a:solidFill>
                  <a:schemeClr val="accent4"/>
                </a:solidFill>
                <a:latin typeface="思源宋体 CN Heavy" panose="02020900000000000000" pitchFamily="18" charset="-122"/>
                <a:ea typeface="思源宋体 CN Heavy" panose="02020900000000000000" pitchFamily="18" charset="-122"/>
              </a:rPr>
              <a:t>业绩情况</a:t>
            </a:r>
          </a:p>
        </p:txBody>
      </p:sp>
      <p:cxnSp>
        <p:nvCxnSpPr>
          <p:cNvPr id="4" name="直接连接符 3">
            <a:extLst>
              <a:ext uri="{FF2B5EF4-FFF2-40B4-BE49-F238E27FC236}">
                <a16:creationId xmlns:a16="http://schemas.microsoft.com/office/drawing/2014/main" id="{8424EDEB-7273-4343-BBD0-A97C0D8C25D6}"/>
              </a:ext>
            </a:extLst>
          </p:cNvPr>
          <p:cNvCxnSpPr>
            <a:cxnSpLocks/>
          </p:cNvCxnSpPr>
          <p:nvPr/>
        </p:nvCxnSpPr>
        <p:spPr>
          <a:xfrm>
            <a:off x="3646714" y="2732315"/>
            <a:ext cx="0" cy="1839685"/>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2ED21D0-9952-4772-B698-C0BD1F201E2D}"/>
              </a:ext>
            </a:extLst>
          </p:cNvPr>
          <p:cNvCxnSpPr>
            <a:cxnSpLocks/>
          </p:cNvCxnSpPr>
          <p:nvPr/>
        </p:nvCxnSpPr>
        <p:spPr>
          <a:xfrm>
            <a:off x="6411685" y="2732315"/>
            <a:ext cx="0" cy="1839685"/>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6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grpSp>
      </p:grpSp>
      <p:pic>
        <p:nvPicPr>
          <p:cNvPr id="41" name="图片 40" descr="城市街道与高楼大厦的路上&#10;&#10;描述已自动生成">
            <a:extLst>
              <a:ext uri="{FF2B5EF4-FFF2-40B4-BE49-F238E27FC236}">
                <a16:creationId xmlns:a16="http://schemas.microsoft.com/office/drawing/2014/main" id="{E4480956-BB33-4384-9511-22813C610FE2}"/>
              </a:ext>
            </a:extLst>
          </p:cNvPr>
          <p:cNvPicPr>
            <a:picLocks noChangeAspect="1"/>
          </p:cNvPicPr>
          <p:nvPr/>
        </p:nvPicPr>
        <p:blipFill>
          <a:blip r:embed="rId2">
            <a:extLst>
              <a:ext uri="{28A0092B-C50C-407E-A947-70E740481C1C}">
                <a14:useLocalDpi xmlns:a14="http://schemas.microsoft.com/office/drawing/2010/main" val="0"/>
              </a:ext>
            </a:extLst>
          </a:blip>
          <a:srcRect t="24839" b="49851"/>
          <a:stretch>
            <a:fillRect/>
          </a:stretch>
        </p:blipFill>
        <p:spPr>
          <a:xfrm>
            <a:off x="0" y="1396319"/>
            <a:ext cx="12192000" cy="2057400"/>
          </a:xfrm>
          <a:custGeom>
            <a:avLst/>
            <a:gdLst>
              <a:gd name="connsiteX0" fmla="*/ 0 w 12192000"/>
              <a:gd name="connsiteY0" fmla="*/ 0 h 2057400"/>
              <a:gd name="connsiteX1" fmla="*/ 12192000 w 12192000"/>
              <a:gd name="connsiteY1" fmla="*/ 0 h 2057400"/>
              <a:gd name="connsiteX2" fmla="*/ 12192000 w 12192000"/>
              <a:gd name="connsiteY2" fmla="*/ 2057400 h 2057400"/>
              <a:gd name="connsiteX3" fmla="*/ 0 w 12192000"/>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2192000" h="2057400">
                <a:moveTo>
                  <a:pt x="0" y="0"/>
                </a:moveTo>
                <a:lnTo>
                  <a:pt x="12192000" y="0"/>
                </a:lnTo>
                <a:lnTo>
                  <a:pt x="12192000" y="2057400"/>
                </a:lnTo>
                <a:lnTo>
                  <a:pt x="0" y="2057400"/>
                </a:lnTo>
                <a:close/>
              </a:path>
            </a:pathLst>
          </a:custGeom>
        </p:spPr>
      </p:pic>
      <p:sp>
        <p:nvSpPr>
          <p:cNvPr id="24" name="矩形: 圆角 23">
            <a:extLst>
              <a:ext uri="{FF2B5EF4-FFF2-40B4-BE49-F238E27FC236}">
                <a16:creationId xmlns:a16="http://schemas.microsoft.com/office/drawing/2014/main" id="{88B13662-0AB2-4C01-A5EF-73AFD195062F}"/>
              </a:ext>
            </a:extLst>
          </p:cNvPr>
          <p:cNvSpPr/>
          <p:nvPr/>
        </p:nvSpPr>
        <p:spPr>
          <a:xfrm>
            <a:off x="0" y="1389016"/>
            <a:ext cx="12192000" cy="2064702"/>
          </a:xfrm>
          <a:prstGeom prst="roundRect">
            <a:avLst>
              <a:gd name="adj" fmla="val 0"/>
            </a:avLst>
          </a:prstGeom>
          <a:gradFill flip="none" rotWithShape="1">
            <a:gsLst>
              <a:gs pos="27000">
                <a:schemeClr val="accent1">
                  <a:alpha val="95000"/>
                </a:schemeClr>
              </a:gs>
              <a:gs pos="100000">
                <a:schemeClr val="accent1">
                  <a:alpha val="3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文本框 45">
            <a:extLst>
              <a:ext uri="{FF2B5EF4-FFF2-40B4-BE49-F238E27FC236}">
                <a16:creationId xmlns:a16="http://schemas.microsoft.com/office/drawing/2014/main" id="{8B2AE05A-C438-4CD1-AA5F-EBDF4D862C5C}"/>
              </a:ext>
            </a:extLst>
          </p:cNvPr>
          <p:cNvSpPr txBox="1"/>
          <p:nvPr/>
        </p:nvSpPr>
        <p:spPr>
          <a:xfrm>
            <a:off x="605632" y="1615808"/>
            <a:ext cx="4766468"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经营业绩稳步提升</a:t>
            </a:r>
          </a:p>
        </p:txBody>
      </p:sp>
      <p:sp>
        <p:nvSpPr>
          <p:cNvPr id="47" name="文本框 46">
            <a:extLst>
              <a:ext uri="{FF2B5EF4-FFF2-40B4-BE49-F238E27FC236}">
                <a16:creationId xmlns:a16="http://schemas.microsoft.com/office/drawing/2014/main" id="{41F76988-FFE0-4A61-9522-9391ED969352}"/>
              </a:ext>
            </a:extLst>
          </p:cNvPr>
          <p:cNvSpPr txBox="1"/>
          <p:nvPr/>
        </p:nvSpPr>
        <p:spPr>
          <a:xfrm>
            <a:off x="609781" y="2145937"/>
            <a:ext cx="10968809" cy="964431"/>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120"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请在此输入您对年度业绩的陈述请在此输入您对年度业绩的陈述请在此输入您对年度业绩的陈述请在此输入您对年度业绩的陈述请在此输入您对年度业绩的陈述请在此输入您对年度业绩的陈述请在此输入您对年度业绩的陈述请在此输入您对年度业绩的陈述请在此输入您对年度业绩的陈述</a:t>
            </a:r>
          </a:p>
        </p:txBody>
      </p:sp>
      <p:graphicFrame>
        <p:nvGraphicFramePr>
          <p:cNvPr id="59" name="图表 58">
            <a:extLst>
              <a:ext uri="{FF2B5EF4-FFF2-40B4-BE49-F238E27FC236}">
                <a16:creationId xmlns:a16="http://schemas.microsoft.com/office/drawing/2014/main" id="{3325C679-B2FF-4D72-8B35-3AD047749F40}"/>
              </a:ext>
            </a:extLst>
          </p:cNvPr>
          <p:cNvGraphicFramePr/>
          <p:nvPr>
            <p:extLst>
              <p:ext uri="{D42A27DB-BD31-4B8C-83A1-F6EECF244321}">
                <p14:modId xmlns:p14="http://schemas.microsoft.com/office/powerpoint/2010/main" val="3127674850"/>
              </p:ext>
            </p:extLst>
          </p:nvPr>
        </p:nvGraphicFramePr>
        <p:xfrm>
          <a:off x="586784" y="3327401"/>
          <a:ext cx="5299666" cy="3232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0" name="图表 59">
            <a:extLst>
              <a:ext uri="{FF2B5EF4-FFF2-40B4-BE49-F238E27FC236}">
                <a16:creationId xmlns:a16="http://schemas.microsoft.com/office/drawing/2014/main" id="{44053676-7048-4955-B54B-55C735BBBFDF}"/>
              </a:ext>
            </a:extLst>
          </p:cNvPr>
          <p:cNvGraphicFramePr/>
          <p:nvPr>
            <p:extLst>
              <p:ext uri="{D42A27DB-BD31-4B8C-83A1-F6EECF244321}">
                <p14:modId xmlns:p14="http://schemas.microsoft.com/office/powerpoint/2010/main" val="3471560337"/>
              </p:ext>
            </p:extLst>
          </p:nvPr>
        </p:nvGraphicFramePr>
        <p:xfrm>
          <a:off x="6616700" y="3391917"/>
          <a:ext cx="4678363" cy="33039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671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3F628550-9B1D-4723-8446-B0EC1F3B2141}"/>
              </a:ext>
            </a:extLst>
          </p:cNvPr>
          <p:cNvGrpSpPr/>
          <p:nvPr/>
        </p:nvGrpSpPr>
        <p:grpSpPr>
          <a:xfrm>
            <a:off x="-1686533" y="2784786"/>
            <a:ext cx="15565066" cy="4433138"/>
            <a:chOff x="-1143000" y="3920490"/>
            <a:chExt cx="14285595" cy="3969148"/>
          </a:xfrm>
        </p:grpSpPr>
        <p:sp>
          <p:nvSpPr>
            <p:cNvPr id="67" name="任意多边形: 形状 66">
              <a:extLst>
                <a:ext uri="{FF2B5EF4-FFF2-40B4-BE49-F238E27FC236}">
                  <a16:creationId xmlns:a16="http://schemas.microsoft.com/office/drawing/2014/main" id="{A6437B23-F95D-43A8-B14A-43BDCA7F8EDF}"/>
                </a:ext>
              </a:extLst>
            </p:cNvPr>
            <p:cNvSpPr/>
            <p:nvPr/>
          </p:nvSpPr>
          <p:spPr>
            <a:xfrm>
              <a:off x="-1143000" y="3920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A1DC3633-915C-4AC5-9D91-E9CEE6F2C73B}"/>
                </a:ext>
              </a:extLst>
            </p:cNvPr>
            <p:cNvSpPr/>
            <p:nvPr/>
          </p:nvSpPr>
          <p:spPr>
            <a:xfrm>
              <a:off x="-1128200" y="400841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任意多边形: 形状 68">
              <a:extLst>
                <a:ext uri="{FF2B5EF4-FFF2-40B4-BE49-F238E27FC236}">
                  <a16:creationId xmlns:a16="http://schemas.microsoft.com/office/drawing/2014/main" id="{4FB89448-4187-4CB9-922B-AA9D397FCF4A}"/>
                </a:ext>
              </a:extLst>
            </p:cNvPr>
            <p:cNvSpPr/>
            <p:nvPr/>
          </p:nvSpPr>
          <p:spPr>
            <a:xfrm>
              <a:off x="-1113399" y="409633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0" name="任意多边形: 形状 69">
              <a:extLst>
                <a:ext uri="{FF2B5EF4-FFF2-40B4-BE49-F238E27FC236}">
                  <a16:creationId xmlns:a16="http://schemas.microsoft.com/office/drawing/2014/main" id="{21B9C606-3974-44A9-968E-660A11201BA8}"/>
                </a:ext>
              </a:extLst>
            </p:cNvPr>
            <p:cNvSpPr/>
            <p:nvPr/>
          </p:nvSpPr>
          <p:spPr>
            <a:xfrm>
              <a:off x="-1098599" y="4184259"/>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任意多边形: 形状 70">
              <a:extLst>
                <a:ext uri="{FF2B5EF4-FFF2-40B4-BE49-F238E27FC236}">
                  <a16:creationId xmlns:a16="http://schemas.microsoft.com/office/drawing/2014/main" id="{36397FEA-C322-438B-82C0-D40D89782CEA}"/>
                </a:ext>
              </a:extLst>
            </p:cNvPr>
            <p:cNvSpPr/>
            <p:nvPr/>
          </p:nvSpPr>
          <p:spPr>
            <a:xfrm>
              <a:off x="-1083798" y="4272183"/>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任意多边形: 形状 71">
              <a:extLst>
                <a:ext uri="{FF2B5EF4-FFF2-40B4-BE49-F238E27FC236}">
                  <a16:creationId xmlns:a16="http://schemas.microsoft.com/office/drawing/2014/main" id="{D519ACE8-AD5A-4830-BE2B-57F68CA7626B}"/>
                </a:ext>
              </a:extLst>
            </p:cNvPr>
            <p:cNvSpPr/>
            <p:nvPr/>
          </p:nvSpPr>
          <p:spPr>
            <a:xfrm>
              <a:off x="-1068998" y="4360106"/>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任意多边形: 形状 72">
              <a:extLst>
                <a:ext uri="{FF2B5EF4-FFF2-40B4-BE49-F238E27FC236}">
                  <a16:creationId xmlns:a16="http://schemas.microsoft.com/office/drawing/2014/main" id="{CFE37858-A56E-4523-B891-9C7D463D2F73}"/>
                </a:ext>
              </a:extLst>
            </p:cNvPr>
            <p:cNvSpPr/>
            <p:nvPr/>
          </p:nvSpPr>
          <p:spPr>
            <a:xfrm>
              <a:off x="-1054198" y="444802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任意多边形: 形状 73">
              <a:extLst>
                <a:ext uri="{FF2B5EF4-FFF2-40B4-BE49-F238E27FC236}">
                  <a16:creationId xmlns:a16="http://schemas.microsoft.com/office/drawing/2014/main" id="{32242BB4-17CE-4E03-A4BF-E08DC6B4B120}"/>
                </a:ext>
              </a:extLst>
            </p:cNvPr>
            <p:cNvSpPr/>
            <p:nvPr/>
          </p:nvSpPr>
          <p:spPr>
            <a:xfrm>
              <a:off x="-1039397" y="4535952"/>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任意多边形: 形状 74">
              <a:extLst>
                <a:ext uri="{FF2B5EF4-FFF2-40B4-BE49-F238E27FC236}">
                  <a16:creationId xmlns:a16="http://schemas.microsoft.com/office/drawing/2014/main" id="{81F24F91-5EF7-43C3-B123-823456AA649D}"/>
                </a:ext>
              </a:extLst>
            </p:cNvPr>
            <p:cNvSpPr/>
            <p:nvPr/>
          </p:nvSpPr>
          <p:spPr>
            <a:xfrm>
              <a:off x="-1024597" y="4623875"/>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任意多边形: 形状 75">
              <a:extLst>
                <a:ext uri="{FF2B5EF4-FFF2-40B4-BE49-F238E27FC236}">
                  <a16:creationId xmlns:a16="http://schemas.microsoft.com/office/drawing/2014/main" id="{272E1E65-CA9F-418B-8541-2FF1A6C8DB76}"/>
                </a:ext>
              </a:extLst>
            </p:cNvPr>
            <p:cNvSpPr/>
            <p:nvPr/>
          </p:nvSpPr>
          <p:spPr>
            <a:xfrm>
              <a:off x="-1009797" y="4711798"/>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任意多边形: 形状 76">
              <a:extLst>
                <a:ext uri="{FF2B5EF4-FFF2-40B4-BE49-F238E27FC236}">
                  <a16:creationId xmlns:a16="http://schemas.microsoft.com/office/drawing/2014/main" id="{FBAED11E-17F5-47DD-85B9-02833CA60319}"/>
                </a:ext>
              </a:extLst>
            </p:cNvPr>
            <p:cNvSpPr/>
            <p:nvPr/>
          </p:nvSpPr>
          <p:spPr>
            <a:xfrm>
              <a:off x="-994996" y="4799721"/>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任意多边形: 形状 77">
              <a:extLst>
                <a:ext uri="{FF2B5EF4-FFF2-40B4-BE49-F238E27FC236}">
                  <a16:creationId xmlns:a16="http://schemas.microsoft.com/office/drawing/2014/main" id="{A19EBDE2-1B1D-43CF-9130-624CDCADEC56}"/>
                </a:ext>
              </a:extLst>
            </p:cNvPr>
            <p:cNvSpPr/>
            <p:nvPr/>
          </p:nvSpPr>
          <p:spPr>
            <a:xfrm>
              <a:off x="-980196" y="4887644"/>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任意多边形: 形状 78">
              <a:extLst>
                <a:ext uri="{FF2B5EF4-FFF2-40B4-BE49-F238E27FC236}">
                  <a16:creationId xmlns:a16="http://schemas.microsoft.com/office/drawing/2014/main" id="{11FABE03-DB06-44FE-B559-1651A15BA71B}"/>
                </a:ext>
              </a:extLst>
            </p:cNvPr>
            <p:cNvSpPr/>
            <p:nvPr/>
          </p:nvSpPr>
          <p:spPr>
            <a:xfrm>
              <a:off x="-965395" y="4975567"/>
              <a:ext cx="14093189"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w="12700" cap="flat" cmpd="sng" algn="ctr">
              <a:gradFill>
                <a:gsLst>
                  <a:gs pos="0">
                    <a:schemeClr val="accent2">
                      <a:alpha val="82000"/>
                    </a:schemeClr>
                  </a:gs>
                  <a:gs pos="100000">
                    <a:schemeClr val="accent1">
                      <a:alpha val="15000"/>
                    </a:schemeClr>
                  </a:gs>
                </a:gsLst>
                <a:lin ang="5400000" scaled="1"/>
              </a:gra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任意多边形: 形状 79">
              <a:extLst>
                <a:ext uri="{FF2B5EF4-FFF2-40B4-BE49-F238E27FC236}">
                  <a16:creationId xmlns:a16="http://schemas.microsoft.com/office/drawing/2014/main" id="{566E2811-6ECB-46C3-8140-1CB5E4B1EEDB}"/>
                </a:ext>
              </a:extLst>
            </p:cNvPr>
            <p:cNvSpPr/>
            <p:nvPr/>
          </p:nvSpPr>
          <p:spPr>
            <a:xfrm>
              <a:off x="-950595" y="5063490"/>
              <a:ext cx="14093190" cy="2826148"/>
            </a:xfrm>
            <a:custGeom>
              <a:avLst/>
              <a:gdLst>
                <a:gd name="connsiteX0" fmla="*/ 0 w 14093190"/>
                <a:gd name="connsiteY0" fmla="*/ 1348740 h 2826148"/>
                <a:gd name="connsiteX1" fmla="*/ 3634740 w 14093190"/>
                <a:gd name="connsiteY1" fmla="*/ 2788920 h 2826148"/>
                <a:gd name="connsiteX2" fmla="*/ 14093190 w 14093190"/>
                <a:gd name="connsiteY2" fmla="*/ 0 h 2826148"/>
              </a:gdLst>
              <a:ahLst/>
              <a:cxnLst>
                <a:cxn ang="0">
                  <a:pos x="connsiteX0" y="connsiteY0"/>
                </a:cxn>
                <a:cxn ang="0">
                  <a:pos x="connsiteX1" y="connsiteY1"/>
                </a:cxn>
                <a:cxn ang="0">
                  <a:pos x="connsiteX2" y="connsiteY2"/>
                </a:cxn>
              </a:cxnLst>
              <a:rect l="l" t="t" r="r" b="b"/>
              <a:pathLst>
                <a:path w="14093190" h="2826148">
                  <a:moveTo>
                    <a:pt x="0" y="1348740"/>
                  </a:moveTo>
                  <a:cubicBezTo>
                    <a:pt x="642937" y="2181225"/>
                    <a:pt x="1285875" y="3013710"/>
                    <a:pt x="3634740" y="2788920"/>
                  </a:cubicBezTo>
                  <a:cubicBezTo>
                    <a:pt x="5983605" y="2564130"/>
                    <a:pt x="12064365" y="527685"/>
                    <a:pt x="14093190" y="0"/>
                  </a:cubicBezTo>
                </a:path>
              </a:pathLst>
            </a:custGeom>
            <a:noFill/>
            <a:ln>
              <a:gradFill>
                <a:gsLst>
                  <a:gs pos="0">
                    <a:schemeClr val="accent2">
                      <a:alpha val="8200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a:extLst>
              <a:ext uri="{FF2B5EF4-FFF2-40B4-BE49-F238E27FC236}">
                <a16:creationId xmlns:a16="http://schemas.microsoft.com/office/drawing/2014/main" id="{BCA379EA-3BDE-42BB-B9AF-1F95939AF04C}"/>
              </a:ext>
            </a:extLst>
          </p:cNvPr>
          <p:cNvSpPr/>
          <p:nvPr/>
        </p:nvSpPr>
        <p:spPr>
          <a:xfrm>
            <a:off x="0" y="1295400"/>
            <a:ext cx="12192000" cy="454533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 name="组合 2">
            <a:extLst>
              <a:ext uri="{FF2B5EF4-FFF2-40B4-BE49-F238E27FC236}">
                <a16:creationId xmlns:a16="http://schemas.microsoft.com/office/drawing/2014/main" id="{2DCB2A3B-32F1-4DA9-8204-A5210F7DD28C}"/>
              </a:ext>
            </a:extLst>
          </p:cNvPr>
          <p:cNvGrpSpPr/>
          <p:nvPr/>
        </p:nvGrpSpPr>
        <p:grpSpPr>
          <a:xfrm>
            <a:off x="590769" y="354733"/>
            <a:ext cx="2716212" cy="755291"/>
            <a:chOff x="590769" y="227733"/>
            <a:chExt cx="2716212" cy="755291"/>
          </a:xfrm>
        </p:grpSpPr>
        <p:sp>
          <p:nvSpPr>
            <p:cNvPr id="66" name="椭圆 65">
              <a:extLst>
                <a:ext uri="{FF2B5EF4-FFF2-40B4-BE49-F238E27FC236}">
                  <a16:creationId xmlns:a16="http://schemas.microsoft.com/office/drawing/2014/main" id="{B5A4B239-F9C6-4D6F-A275-E17C7B688704}"/>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15">
              <a:extLst>
                <a:ext uri="{FF2B5EF4-FFF2-40B4-BE49-F238E27FC236}">
                  <a16:creationId xmlns:a16="http://schemas.microsoft.com/office/drawing/2014/main" id="{D130752C-FFA7-47DC-AADE-4AD3F13C2369}"/>
                </a:ext>
              </a:extLst>
            </p:cNvPr>
            <p:cNvGrpSpPr/>
            <p:nvPr/>
          </p:nvGrpSpPr>
          <p:grpSpPr>
            <a:xfrm>
              <a:off x="590769" y="244923"/>
              <a:ext cx="2716212" cy="738101"/>
              <a:chOff x="2017259" y="3792045"/>
              <a:chExt cx="2716212" cy="738101"/>
            </a:xfrm>
          </p:grpSpPr>
          <p:sp>
            <p:nvSpPr>
              <p:cNvPr id="42" name="文本框 41">
                <a:extLst>
                  <a:ext uri="{FF2B5EF4-FFF2-40B4-BE49-F238E27FC236}">
                    <a16:creationId xmlns:a16="http://schemas.microsoft.com/office/drawing/2014/main" id="{40C8F386-11D5-4867-9AE9-0799206D8F12}"/>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年度工作回顾 </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REVIEW</a:t>
                </a:r>
                <a:endParaRPr kumimoji="0" lang="zh-CN" altLang="en-US"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endParaRPr>
              </a:p>
            </p:txBody>
          </p:sp>
        </p:grpSp>
      </p:grpSp>
      <p:sp>
        <p:nvSpPr>
          <p:cNvPr id="58" name="任意多边形: 形状 57">
            <a:extLst>
              <a:ext uri="{FF2B5EF4-FFF2-40B4-BE49-F238E27FC236}">
                <a16:creationId xmlns:a16="http://schemas.microsoft.com/office/drawing/2014/main" id="{B76BABAE-5111-463E-A232-45E9A8F396C5}"/>
              </a:ext>
            </a:extLst>
          </p:cNvPr>
          <p:cNvSpPr/>
          <p:nvPr/>
        </p:nvSpPr>
        <p:spPr>
          <a:xfrm>
            <a:off x="0" y="1323117"/>
            <a:ext cx="9017000" cy="4500692"/>
          </a:xfrm>
          <a:custGeom>
            <a:avLst/>
            <a:gdLst>
              <a:gd name="connsiteX0" fmla="*/ 0 w 9017000"/>
              <a:gd name="connsiteY0" fmla="*/ 0 h 4500692"/>
              <a:gd name="connsiteX1" fmla="*/ 6766654 w 9017000"/>
              <a:gd name="connsiteY1" fmla="*/ 0 h 4500692"/>
              <a:gd name="connsiteX2" fmla="*/ 9017000 w 9017000"/>
              <a:gd name="connsiteY2" fmla="*/ 2250346 h 4500692"/>
              <a:gd name="connsiteX3" fmla="*/ 6766654 w 9017000"/>
              <a:gd name="connsiteY3" fmla="*/ 4500692 h 4500692"/>
              <a:gd name="connsiteX4" fmla="*/ 0 w 9017000"/>
              <a:gd name="connsiteY4" fmla="*/ 4500692 h 450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7000" h="4500692">
                <a:moveTo>
                  <a:pt x="0" y="0"/>
                </a:moveTo>
                <a:lnTo>
                  <a:pt x="6766654" y="0"/>
                </a:lnTo>
                <a:cubicBezTo>
                  <a:pt x="8009486" y="0"/>
                  <a:pt x="9017000" y="1007514"/>
                  <a:pt x="9017000" y="2250346"/>
                </a:cubicBezTo>
                <a:cubicBezTo>
                  <a:pt x="9017000" y="3493178"/>
                  <a:pt x="8009486" y="4500692"/>
                  <a:pt x="6766654" y="4500692"/>
                </a:cubicBezTo>
                <a:lnTo>
                  <a:pt x="0" y="4500692"/>
                </a:lnTo>
                <a:close/>
              </a:path>
            </a:pathLst>
          </a:custGeom>
          <a:gradFill flip="none" rotWithShape="1">
            <a:gsLst>
              <a:gs pos="100000">
                <a:schemeClr val="accent1">
                  <a:alpha val="49000"/>
                </a:schemeClr>
              </a:gs>
              <a:gs pos="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矩形: 圆角 16">
            <a:extLst>
              <a:ext uri="{FF2B5EF4-FFF2-40B4-BE49-F238E27FC236}">
                <a16:creationId xmlns:a16="http://schemas.microsoft.com/office/drawing/2014/main" id="{A78CA9F8-6E69-4623-B1D7-229EF600986E}"/>
              </a:ext>
            </a:extLst>
          </p:cNvPr>
          <p:cNvSpPr/>
          <p:nvPr/>
        </p:nvSpPr>
        <p:spPr>
          <a:xfrm>
            <a:off x="-5308600" y="1846500"/>
            <a:ext cx="13669963" cy="3499576"/>
          </a:xfrm>
          <a:prstGeom prst="roundRect">
            <a:avLst>
              <a:gd name="adj" fmla="val 50000"/>
            </a:avLst>
          </a:prstGeom>
          <a:noFill/>
          <a:ln w="19050">
            <a:gradFill flip="none" rotWithShape="1">
              <a:gsLst>
                <a:gs pos="35000">
                  <a:schemeClr val="bg1">
                    <a:alpha val="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3234D4F7-879C-4EFD-AE53-D826C84B3A17}"/>
              </a:ext>
            </a:extLst>
          </p:cNvPr>
          <p:cNvSpPr/>
          <p:nvPr/>
        </p:nvSpPr>
        <p:spPr>
          <a:xfrm>
            <a:off x="1389592" y="1750128"/>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a:extLst>
              <a:ext uri="{FF2B5EF4-FFF2-40B4-BE49-F238E27FC236}">
                <a16:creationId xmlns:a16="http://schemas.microsoft.com/office/drawing/2014/main" id="{9ABDA60E-57A9-4C9B-8AFD-4957DF67B586}"/>
              </a:ext>
            </a:extLst>
          </p:cNvPr>
          <p:cNvSpPr txBox="1"/>
          <p:nvPr/>
        </p:nvSpPr>
        <p:spPr>
          <a:xfrm>
            <a:off x="1000125" y="199390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2021.01</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0" name="文本框 19">
            <a:extLst>
              <a:ext uri="{FF2B5EF4-FFF2-40B4-BE49-F238E27FC236}">
                <a16:creationId xmlns:a16="http://schemas.microsoft.com/office/drawing/2014/main" id="{53C7B1D5-54B1-4C50-AC5A-CDB52F8E8D3E}"/>
              </a:ext>
            </a:extLst>
          </p:cNvPr>
          <p:cNvSpPr txBox="1"/>
          <p:nvPr/>
        </p:nvSpPr>
        <p:spPr>
          <a:xfrm>
            <a:off x="622301" y="230262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椭圆 22">
            <a:extLst>
              <a:ext uri="{FF2B5EF4-FFF2-40B4-BE49-F238E27FC236}">
                <a16:creationId xmlns:a16="http://schemas.microsoft.com/office/drawing/2014/main" id="{46429534-9927-440E-A9A5-AACC12E09CF9}"/>
              </a:ext>
            </a:extLst>
          </p:cNvPr>
          <p:cNvSpPr/>
          <p:nvPr/>
        </p:nvSpPr>
        <p:spPr>
          <a:xfrm>
            <a:off x="3637492" y="1750128"/>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文本框 24">
            <a:extLst>
              <a:ext uri="{FF2B5EF4-FFF2-40B4-BE49-F238E27FC236}">
                <a16:creationId xmlns:a16="http://schemas.microsoft.com/office/drawing/2014/main" id="{3FEE706C-5B12-4FAA-B4E2-F7ACB4E51EF2}"/>
              </a:ext>
            </a:extLst>
          </p:cNvPr>
          <p:cNvSpPr txBox="1"/>
          <p:nvPr/>
        </p:nvSpPr>
        <p:spPr>
          <a:xfrm>
            <a:off x="3248025" y="199390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2021.02</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6" name="文本框 25">
            <a:extLst>
              <a:ext uri="{FF2B5EF4-FFF2-40B4-BE49-F238E27FC236}">
                <a16:creationId xmlns:a16="http://schemas.microsoft.com/office/drawing/2014/main" id="{4652EA33-A03E-4193-B63C-B22CACFED519}"/>
              </a:ext>
            </a:extLst>
          </p:cNvPr>
          <p:cNvSpPr txBox="1"/>
          <p:nvPr/>
        </p:nvSpPr>
        <p:spPr>
          <a:xfrm>
            <a:off x="2870201" y="230262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3" name="椭圆 32">
            <a:extLst>
              <a:ext uri="{FF2B5EF4-FFF2-40B4-BE49-F238E27FC236}">
                <a16:creationId xmlns:a16="http://schemas.microsoft.com/office/drawing/2014/main" id="{FAACA4A6-C663-45C1-887B-2EA64F14B002}"/>
              </a:ext>
            </a:extLst>
          </p:cNvPr>
          <p:cNvSpPr/>
          <p:nvPr/>
        </p:nvSpPr>
        <p:spPr>
          <a:xfrm>
            <a:off x="5859992" y="1750128"/>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文本框 33">
            <a:extLst>
              <a:ext uri="{FF2B5EF4-FFF2-40B4-BE49-F238E27FC236}">
                <a16:creationId xmlns:a16="http://schemas.microsoft.com/office/drawing/2014/main" id="{3CB947CA-9AF2-4A3B-8B3C-D8A3808E96F5}"/>
              </a:ext>
            </a:extLst>
          </p:cNvPr>
          <p:cNvSpPr txBox="1"/>
          <p:nvPr/>
        </p:nvSpPr>
        <p:spPr>
          <a:xfrm>
            <a:off x="5470525" y="199390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2021.03</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5" name="文本框 34">
            <a:extLst>
              <a:ext uri="{FF2B5EF4-FFF2-40B4-BE49-F238E27FC236}">
                <a16:creationId xmlns:a16="http://schemas.microsoft.com/office/drawing/2014/main" id="{5EF91627-D734-413E-8D04-B7B40B2B8693}"/>
              </a:ext>
            </a:extLst>
          </p:cNvPr>
          <p:cNvSpPr txBox="1"/>
          <p:nvPr/>
        </p:nvSpPr>
        <p:spPr>
          <a:xfrm>
            <a:off x="5092701" y="230262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7" name="椭圆 36">
            <a:extLst>
              <a:ext uri="{FF2B5EF4-FFF2-40B4-BE49-F238E27FC236}">
                <a16:creationId xmlns:a16="http://schemas.microsoft.com/office/drawing/2014/main" id="{65CED2B1-9858-4C05-8B4A-5705BC6F0A1D}"/>
              </a:ext>
            </a:extLst>
          </p:cNvPr>
          <p:cNvSpPr/>
          <p:nvPr/>
        </p:nvSpPr>
        <p:spPr>
          <a:xfrm>
            <a:off x="5993130" y="5240511"/>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文本框 37">
            <a:extLst>
              <a:ext uri="{FF2B5EF4-FFF2-40B4-BE49-F238E27FC236}">
                <a16:creationId xmlns:a16="http://schemas.microsoft.com/office/drawing/2014/main" id="{9A2B3D3F-0485-458B-A138-E6605E4BC9DE}"/>
              </a:ext>
            </a:extLst>
          </p:cNvPr>
          <p:cNvSpPr txBox="1"/>
          <p:nvPr/>
        </p:nvSpPr>
        <p:spPr>
          <a:xfrm>
            <a:off x="5656791" y="493395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2021.04</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39" name="文本框 38">
            <a:extLst>
              <a:ext uri="{FF2B5EF4-FFF2-40B4-BE49-F238E27FC236}">
                <a16:creationId xmlns:a16="http://schemas.microsoft.com/office/drawing/2014/main" id="{BE97E5D4-FC21-4AF1-96D9-D27BB64AB8BD}"/>
              </a:ext>
            </a:extLst>
          </p:cNvPr>
          <p:cNvSpPr txBox="1"/>
          <p:nvPr/>
        </p:nvSpPr>
        <p:spPr>
          <a:xfrm>
            <a:off x="5219700" y="428636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1" name="椭圆 50">
            <a:extLst>
              <a:ext uri="{FF2B5EF4-FFF2-40B4-BE49-F238E27FC236}">
                <a16:creationId xmlns:a16="http://schemas.microsoft.com/office/drawing/2014/main" id="{7D15ED49-6D02-4653-BF14-95ECC92C35E0}"/>
              </a:ext>
            </a:extLst>
          </p:cNvPr>
          <p:cNvSpPr/>
          <p:nvPr/>
        </p:nvSpPr>
        <p:spPr>
          <a:xfrm>
            <a:off x="3604260" y="5240511"/>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文本框 51">
            <a:extLst>
              <a:ext uri="{FF2B5EF4-FFF2-40B4-BE49-F238E27FC236}">
                <a16:creationId xmlns:a16="http://schemas.microsoft.com/office/drawing/2014/main" id="{5FF5B3E4-9F64-44FE-94F5-0C9998D3BE22}"/>
              </a:ext>
            </a:extLst>
          </p:cNvPr>
          <p:cNvSpPr txBox="1"/>
          <p:nvPr/>
        </p:nvSpPr>
        <p:spPr>
          <a:xfrm>
            <a:off x="3267921" y="493395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2021.05</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3" name="文本框 52">
            <a:extLst>
              <a:ext uri="{FF2B5EF4-FFF2-40B4-BE49-F238E27FC236}">
                <a16:creationId xmlns:a16="http://schemas.microsoft.com/office/drawing/2014/main" id="{23FE39E6-4061-44B8-B423-2CDAC6AEA105}"/>
              </a:ext>
            </a:extLst>
          </p:cNvPr>
          <p:cNvSpPr txBox="1"/>
          <p:nvPr/>
        </p:nvSpPr>
        <p:spPr>
          <a:xfrm>
            <a:off x="2830830" y="428636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椭圆 54">
            <a:extLst>
              <a:ext uri="{FF2B5EF4-FFF2-40B4-BE49-F238E27FC236}">
                <a16:creationId xmlns:a16="http://schemas.microsoft.com/office/drawing/2014/main" id="{25282B46-461C-4F5D-A13D-A180185BE75A}"/>
              </a:ext>
            </a:extLst>
          </p:cNvPr>
          <p:cNvSpPr/>
          <p:nvPr/>
        </p:nvSpPr>
        <p:spPr>
          <a:xfrm>
            <a:off x="1468755" y="5240511"/>
            <a:ext cx="205740" cy="205740"/>
          </a:xfrm>
          <a:prstGeom prst="ellipse">
            <a:avLst/>
          </a:prstGeom>
          <a:gradFill>
            <a:gsLst>
              <a:gs pos="0">
                <a:schemeClr val="bg1">
                  <a:lumMod val="9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文本框 55">
            <a:extLst>
              <a:ext uri="{FF2B5EF4-FFF2-40B4-BE49-F238E27FC236}">
                <a16:creationId xmlns:a16="http://schemas.microsoft.com/office/drawing/2014/main" id="{32B76E4F-B628-4607-B233-00F066148D3D}"/>
              </a:ext>
            </a:extLst>
          </p:cNvPr>
          <p:cNvSpPr txBox="1"/>
          <p:nvPr/>
        </p:nvSpPr>
        <p:spPr>
          <a:xfrm>
            <a:off x="1132416" y="4933950"/>
            <a:ext cx="1079500" cy="307777"/>
          </a:xfrm>
          <a:prstGeom prst="rect">
            <a:avLst/>
          </a:prstGeom>
          <a:noFill/>
        </p:spPr>
        <p:txBody>
          <a:bodyPr wrap="square" rtlCol="0">
            <a:noAutofit/>
          </a:bodyPr>
          <a:lstStyle/>
          <a:p>
            <a:r>
              <a:rPr lang="en-US" altLang="zh-CN"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rPr>
              <a:t>2021.06</a:t>
            </a:r>
            <a:endParaRPr lang="zh-CN" altLang="en-US" sz="1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57" name="文本框 56">
            <a:extLst>
              <a:ext uri="{FF2B5EF4-FFF2-40B4-BE49-F238E27FC236}">
                <a16:creationId xmlns:a16="http://schemas.microsoft.com/office/drawing/2014/main" id="{28CC6CCB-E824-4C0E-8C85-AF9D99EB9CE4}"/>
              </a:ext>
            </a:extLst>
          </p:cNvPr>
          <p:cNvSpPr txBox="1"/>
          <p:nvPr/>
        </p:nvSpPr>
        <p:spPr>
          <a:xfrm>
            <a:off x="695325" y="4286363"/>
            <a:ext cx="1752600" cy="668966"/>
          </a:xfrm>
          <a:prstGeom prst="rect">
            <a:avLst/>
          </a:prstGeom>
          <a:noFill/>
        </p:spPr>
        <p:txBody>
          <a:bodyPr wrap="square" rtlCol="0">
            <a:noAutofit/>
          </a:bodyPr>
          <a:lstStyle/>
          <a:p>
            <a:pPr algn="ctr">
              <a:lnSpc>
                <a:spcPct val="120000"/>
              </a:lnSpc>
              <a:defRPr/>
            </a:pPr>
            <a:r>
              <a:rPr lang="zh-CN" altLang="en-US" sz="1600" spc="12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请在此输入您对月度业绩的陈述</a:t>
            </a:r>
            <a:endParaRPr kumimoji="0" lang="zh-CN" altLang="en-US" sz="1600" b="0" i="0" u="none" strike="noStrike" kern="1200" cap="none" spc="120" normalizeH="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 name="箭头: 右 8">
            <a:extLst>
              <a:ext uri="{FF2B5EF4-FFF2-40B4-BE49-F238E27FC236}">
                <a16:creationId xmlns:a16="http://schemas.microsoft.com/office/drawing/2014/main" id="{8C1B2FE6-6CB8-4FF1-ABD1-1241396731D4}"/>
              </a:ext>
            </a:extLst>
          </p:cNvPr>
          <p:cNvSpPr/>
          <p:nvPr/>
        </p:nvSpPr>
        <p:spPr>
          <a:xfrm>
            <a:off x="365760" y="3367723"/>
            <a:ext cx="6812280" cy="411480"/>
          </a:xfrm>
          <a:prstGeom prst="rightArrow">
            <a:avLst/>
          </a:prstGeom>
          <a:gradFill>
            <a:gsLst>
              <a:gs pos="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文本框 62">
            <a:extLst>
              <a:ext uri="{FF2B5EF4-FFF2-40B4-BE49-F238E27FC236}">
                <a16:creationId xmlns:a16="http://schemas.microsoft.com/office/drawing/2014/main" id="{191D2AA9-DEE7-4BF8-B104-AD8A2493B07F}"/>
              </a:ext>
            </a:extLst>
          </p:cNvPr>
          <p:cNvSpPr txBox="1"/>
          <p:nvPr/>
        </p:nvSpPr>
        <p:spPr>
          <a:xfrm>
            <a:off x="9415596" y="1717030"/>
            <a:ext cx="2044567"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spc="120" dirty="0">
                <a:solidFill>
                  <a:schemeClr val="accent4"/>
                </a:solidFill>
                <a:latin typeface="OPPOSans B" panose="00020600040101010101" pitchFamily="18" charset="-122"/>
                <a:ea typeface="OPPOSans B" panose="00020600040101010101" pitchFamily="18" charset="-122"/>
                <a:cs typeface="OPPOSans B" panose="00020600040101010101" pitchFamily="18" charset="-122"/>
              </a:rPr>
              <a:t>产品研发计划有序开展</a:t>
            </a:r>
            <a:endParaRPr kumimoji="0" lang="zh-CN" altLang="en-US" sz="2000" b="0" i="0" u="none" strike="noStrike" kern="1200" cap="none" spc="120" normalizeH="0" baseline="0" noProof="0" dirty="0">
              <a:ln>
                <a:noFill/>
              </a:ln>
              <a:solidFill>
                <a:schemeClr val="accent4"/>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64" name="文本框 63">
            <a:extLst>
              <a:ext uri="{FF2B5EF4-FFF2-40B4-BE49-F238E27FC236}">
                <a16:creationId xmlns:a16="http://schemas.microsoft.com/office/drawing/2014/main" id="{9148B81C-1F26-4010-9BCA-E7F2610CB28E}"/>
              </a:ext>
            </a:extLst>
          </p:cNvPr>
          <p:cNvSpPr txBox="1"/>
          <p:nvPr/>
        </p:nvSpPr>
        <p:spPr>
          <a:xfrm>
            <a:off x="9395119" y="2768601"/>
            <a:ext cx="2195748" cy="2537169"/>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请在此输入您对产品总体研发情况的描述请在此输入您对产品总体研发情况的描述请在此输入您对产品总体研发情况的描述请在此输入您对产品总体研发情况的描述</a:t>
            </a:r>
          </a:p>
        </p:txBody>
      </p:sp>
      <p:cxnSp>
        <p:nvCxnSpPr>
          <p:cNvPr id="11" name="直接连接符 10">
            <a:extLst>
              <a:ext uri="{FF2B5EF4-FFF2-40B4-BE49-F238E27FC236}">
                <a16:creationId xmlns:a16="http://schemas.microsoft.com/office/drawing/2014/main" id="{A1AA0625-DBCE-4D68-819B-7B204F1DA925}"/>
              </a:ext>
            </a:extLst>
          </p:cNvPr>
          <p:cNvCxnSpPr>
            <a:cxnSpLocks/>
          </p:cNvCxnSpPr>
          <p:nvPr/>
        </p:nvCxnSpPr>
        <p:spPr>
          <a:xfrm>
            <a:off x="9567334" y="2472267"/>
            <a:ext cx="42333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94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40C8F386-11D5-4867-9AE9-0799206D8F12}"/>
              </a:ext>
            </a:extLst>
          </p:cNvPr>
          <p:cNvSpPr txBox="1"/>
          <p:nvPr/>
        </p:nvSpPr>
        <p:spPr>
          <a:xfrm>
            <a:off x="1908260" y="1669829"/>
            <a:ext cx="4554031"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工作完成情况</a:t>
            </a:r>
          </a:p>
        </p:txBody>
      </p:sp>
      <p:sp>
        <p:nvSpPr>
          <p:cNvPr id="43" name="文本框 42">
            <a:extLst>
              <a:ext uri="{FF2B5EF4-FFF2-40B4-BE49-F238E27FC236}">
                <a16:creationId xmlns:a16="http://schemas.microsoft.com/office/drawing/2014/main" id="{851BB1A4-7E65-495A-A86C-AFF15C19FC2D}"/>
              </a:ext>
            </a:extLst>
          </p:cNvPr>
          <p:cNvSpPr txBox="1"/>
          <p:nvPr/>
        </p:nvSpPr>
        <p:spPr>
          <a:xfrm>
            <a:off x="1934529" y="4659262"/>
            <a:ext cx="2796222" cy="83099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120" normalizeH="0" baseline="0" noProof="0" dirty="0">
                <a:ln>
                  <a:noFill/>
                </a:ln>
                <a:solidFill>
                  <a:schemeClr val="tx1">
                    <a:lumMod val="50000"/>
                    <a:lumOff val="50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COMPLETION</a:t>
            </a:r>
          </a:p>
        </p:txBody>
      </p:sp>
      <p:grpSp>
        <p:nvGrpSpPr>
          <p:cNvPr id="29" name="组合 28">
            <a:extLst>
              <a:ext uri="{FF2B5EF4-FFF2-40B4-BE49-F238E27FC236}">
                <a16:creationId xmlns:a16="http://schemas.microsoft.com/office/drawing/2014/main" id="{B5F6874F-8883-480E-972C-4D8D88118A20}"/>
              </a:ext>
            </a:extLst>
          </p:cNvPr>
          <p:cNvGrpSpPr/>
          <p:nvPr/>
        </p:nvGrpSpPr>
        <p:grpSpPr>
          <a:xfrm>
            <a:off x="6789861" y="2254172"/>
            <a:ext cx="8105509" cy="4613453"/>
            <a:chOff x="5467241" y="-2884523"/>
            <a:chExt cx="8615285" cy="4903605"/>
          </a:xfrm>
        </p:grpSpPr>
        <p:sp>
          <p:nvSpPr>
            <p:cNvPr id="30" name="文本框 29">
              <a:extLst>
                <a:ext uri="{FF2B5EF4-FFF2-40B4-BE49-F238E27FC236}">
                  <a16:creationId xmlns:a16="http://schemas.microsoft.com/office/drawing/2014/main" id="{8F4FD7F0-7115-4C5C-AAB9-341A036A71FB}"/>
                </a:ext>
              </a:extLst>
            </p:cNvPr>
            <p:cNvSpPr txBox="1"/>
            <p:nvPr/>
          </p:nvSpPr>
          <p:spPr>
            <a:xfrm>
              <a:off x="5635698" y="-2884523"/>
              <a:ext cx="8442960" cy="4792506"/>
            </a:xfrm>
            <a:prstGeom prst="rect">
              <a:avLst/>
            </a:prstGeom>
            <a:noFill/>
            <a:scene3d>
              <a:camera prst="isometricOffAxis2Left"/>
              <a:lightRig rig="brightRoom" dir="t"/>
            </a:scene3d>
            <a:sp3d prstMaterial="matte"/>
          </p:spPr>
          <p:txBody>
            <a:bodyPr wrap="square" rtlCol="0">
              <a:sp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rPr>
                <a:t>02</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1" name="文本框 30">
              <a:extLst>
                <a:ext uri="{FF2B5EF4-FFF2-40B4-BE49-F238E27FC236}">
                  <a16:creationId xmlns:a16="http://schemas.microsoft.com/office/drawing/2014/main" id="{CD7F7AE7-113D-4463-81A2-7EBE28AEEA69}"/>
                </a:ext>
              </a:extLst>
            </p:cNvPr>
            <p:cNvSpPr txBox="1"/>
            <p:nvPr/>
          </p:nvSpPr>
          <p:spPr>
            <a:xfrm>
              <a:off x="5639566" y="-2870941"/>
              <a:ext cx="8442960" cy="4792506"/>
            </a:xfrm>
            <a:prstGeom prst="rect">
              <a:avLst/>
            </a:prstGeom>
            <a:noFill/>
            <a:scene3d>
              <a:camera prst="isometricOffAxis2Left"/>
              <a:lightRig rig="brightRoom" dir="t"/>
            </a:scene3d>
            <a:sp3d prstMaterial="matte"/>
          </p:spPr>
          <p:txBody>
            <a:bodyPr wrap="square" rtlCol="0">
              <a:spAutoFit/>
              <a:sp3d extrusionH="342900"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02</a:t>
              </a:r>
              <a:endParaRPr kumimoji="0" lang="zh-CN" altLang="en-US" sz="28700" b="0" i="0" u="none" strike="noStrike" kern="1200" cap="none" spc="0" normalizeH="0" baseline="0" noProof="0" dirty="0">
                <a:ln>
                  <a:noFill/>
                </a:ln>
                <a:gradFill>
                  <a:gsLst>
                    <a:gs pos="100000">
                      <a:schemeClr val="accent2"/>
                    </a:gs>
                    <a:gs pos="4000">
                      <a:schemeClr val="accent1"/>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2" name="文本框 31">
              <a:extLst>
                <a:ext uri="{FF2B5EF4-FFF2-40B4-BE49-F238E27FC236}">
                  <a16:creationId xmlns:a16="http://schemas.microsoft.com/office/drawing/2014/main" id="{F98823BE-CFA7-4B3D-89C6-9682F91410EF}"/>
                </a:ext>
              </a:extLst>
            </p:cNvPr>
            <p:cNvSpPr txBox="1"/>
            <p:nvPr/>
          </p:nvSpPr>
          <p:spPr>
            <a:xfrm>
              <a:off x="5467241" y="-2773423"/>
              <a:ext cx="8442960" cy="4792505"/>
            </a:xfrm>
            <a:prstGeom prst="rect">
              <a:avLst/>
            </a:prstGeom>
            <a:noFill/>
            <a:effectLst/>
            <a:scene3d>
              <a:camera prst="isometricOffAxis2Left"/>
              <a:lightRig rig="contrasting" dir="t"/>
            </a:scene3d>
            <a:sp3d prstMaterial="matte"/>
          </p:spPr>
          <p:txBody>
            <a:bodyPr wrap="square" rtlCol="0">
              <a:spAutoFit/>
              <a:sp3d prstMaterial="translucentPowder"/>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rPr>
                <a:t>02</a:t>
              </a:r>
              <a:endParaRPr kumimoji="0" lang="zh-CN" altLang="en-US" sz="28700" b="0" i="0" u="none" strike="noStrike" kern="1200" cap="none" spc="0" normalizeH="0" baseline="0" noProof="0" dirty="0">
                <a:ln>
                  <a:noFill/>
                </a:ln>
                <a:gradFill>
                  <a:gsLst>
                    <a:gs pos="100000">
                      <a:schemeClr val="accent1"/>
                    </a:gs>
                    <a:gs pos="4000">
                      <a:schemeClr val="accent2"/>
                    </a:gs>
                  </a:gsLst>
                  <a:path path="circle">
                    <a:fillToRect r="100000" b="100000"/>
                  </a:path>
                </a:gradFill>
                <a:effectLst>
                  <a:reflection blurRad="38100" stA="55000" endA="300" endPos="15000" dir="5400000" sy="-100000" algn="bl" rotWithShape="0"/>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34" name="文本框 33">
            <a:extLst>
              <a:ext uri="{FF2B5EF4-FFF2-40B4-BE49-F238E27FC236}">
                <a16:creationId xmlns:a16="http://schemas.microsoft.com/office/drawing/2014/main" id="{5F3674E6-DC81-47D1-AD69-F4B232A4B360}"/>
              </a:ext>
            </a:extLst>
          </p:cNvPr>
          <p:cNvSpPr txBox="1"/>
          <p:nvPr/>
        </p:nvSpPr>
        <p:spPr>
          <a:xfrm>
            <a:off x="2027239" y="2611795"/>
            <a:ext cx="4659312" cy="524824"/>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20" normalizeH="0" baseline="0" noProof="0" dirty="0">
                <a:ln>
                  <a:noFill/>
                </a:ln>
                <a:solidFill>
                  <a:prstClr val="white">
                    <a:lumMod val="65000"/>
                  </a:prstClr>
                </a:solidFill>
                <a:effectLst/>
                <a:uLnTx/>
                <a:uFillTx/>
                <a:latin typeface="OPPOSans R" panose="00020600040101010101" pitchFamily="18" charset="-122"/>
                <a:ea typeface="OPPOSans R" panose="00020600040101010101" pitchFamily="18" charset="-122"/>
                <a:cs typeface="OPPOSans R" panose="00020600040101010101" pitchFamily="18" charset="-122"/>
              </a:rPr>
              <a:t>本年度已完成三项重点工作，分别是雇主品牌体系的搭建、优秀人才的全面盘点、员工手册的编写与宣贯。</a:t>
            </a:r>
          </a:p>
        </p:txBody>
      </p:sp>
    </p:spTree>
    <p:extLst>
      <p:ext uri="{BB962C8B-B14F-4D97-AF65-F5344CB8AC3E}">
        <p14:creationId xmlns:p14="http://schemas.microsoft.com/office/powerpoint/2010/main" val="122184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61F97489-0202-48AC-8603-3E5317D73AD6}"/>
              </a:ext>
            </a:extLst>
          </p:cNvPr>
          <p:cNvGrpSpPr/>
          <p:nvPr/>
        </p:nvGrpSpPr>
        <p:grpSpPr>
          <a:xfrm>
            <a:off x="590769" y="354733"/>
            <a:ext cx="2716212" cy="755291"/>
            <a:chOff x="590769" y="227733"/>
            <a:chExt cx="2716212" cy="755291"/>
          </a:xfrm>
        </p:grpSpPr>
        <p:sp>
          <p:nvSpPr>
            <p:cNvPr id="23" name="椭圆 22">
              <a:extLst>
                <a:ext uri="{FF2B5EF4-FFF2-40B4-BE49-F238E27FC236}">
                  <a16:creationId xmlns:a16="http://schemas.microsoft.com/office/drawing/2014/main" id="{83DE2C39-CCFF-44AF-BBB5-37E3D9C64009}"/>
                </a:ext>
              </a:extLst>
            </p:cNvPr>
            <p:cNvSpPr/>
            <p:nvPr/>
          </p:nvSpPr>
          <p:spPr>
            <a:xfrm>
              <a:off x="2666272" y="227733"/>
              <a:ext cx="333374" cy="333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4" name="组合 23">
              <a:extLst>
                <a:ext uri="{FF2B5EF4-FFF2-40B4-BE49-F238E27FC236}">
                  <a16:creationId xmlns:a16="http://schemas.microsoft.com/office/drawing/2014/main" id="{668AEFF8-140A-468A-9232-4C0FE31AB150}"/>
                </a:ext>
              </a:extLst>
            </p:cNvPr>
            <p:cNvGrpSpPr/>
            <p:nvPr/>
          </p:nvGrpSpPr>
          <p:grpSpPr>
            <a:xfrm>
              <a:off x="590769" y="244923"/>
              <a:ext cx="2716212" cy="738101"/>
              <a:chOff x="2017259" y="3792045"/>
              <a:chExt cx="2716212" cy="738101"/>
            </a:xfrm>
          </p:grpSpPr>
          <p:sp>
            <p:nvSpPr>
              <p:cNvPr id="25" name="文本框 24">
                <a:extLst>
                  <a:ext uri="{FF2B5EF4-FFF2-40B4-BE49-F238E27FC236}">
                    <a16:creationId xmlns:a16="http://schemas.microsoft.com/office/drawing/2014/main" id="{0F0E6DAE-04E3-49BF-A982-E1BFE809270A}"/>
                  </a:ext>
                </a:extLst>
              </p:cNvPr>
              <p:cNvSpPr txBox="1"/>
              <p:nvPr/>
            </p:nvSpPr>
            <p:spPr>
              <a:xfrm>
                <a:off x="2017259" y="3792045"/>
                <a:ext cx="2716212"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120" normalizeH="0" baseline="0" noProof="0" dirty="0">
                    <a:ln>
                      <a:noFill/>
                    </a:ln>
                    <a:solidFill>
                      <a:schemeClr val="accent1"/>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工作完成情况</a:t>
                </a:r>
              </a:p>
            </p:txBody>
          </p:sp>
          <p:sp>
            <p:nvSpPr>
              <p:cNvPr id="26" name="文本框 25">
                <a:extLst>
                  <a:ext uri="{FF2B5EF4-FFF2-40B4-BE49-F238E27FC236}">
                    <a16:creationId xmlns:a16="http://schemas.microsoft.com/office/drawing/2014/main" id="{C72F3033-AE2C-4C6B-883F-25E398926ECD}"/>
                  </a:ext>
                </a:extLst>
              </p:cNvPr>
              <p:cNvSpPr txBox="1"/>
              <p:nvPr/>
            </p:nvSpPr>
            <p:spPr>
              <a:xfrm>
                <a:off x="2022310" y="4253147"/>
                <a:ext cx="2500312" cy="27699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120" normalizeH="0" baseline="0" noProof="0" dirty="0">
                    <a:ln>
                      <a:noFill/>
                    </a:ln>
                    <a:solidFill>
                      <a:schemeClr val="bg2">
                        <a:lumMod val="75000"/>
                      </a:schemeClr>
                    </a:solidFill>
                    <a:effectLst/>
                    <a:uLnTx/>
                    <a:uFillTx/>
                    <a:latin typeface="思源宋体 CN Heavy" panose="02020900000000000000" pitchFamily="18" charset="-122"/>
                    <a:ea typeface="思源宋体 CN Heavy" panose="02020900000000000000" pitchFamily="18" charset="-122"/>
                    <a:cs typeface="OPPOSans B" panose="00020600040101010101" pitchFamily="18" charset="-122"/>
                  </a:rPr>
                  <a:t>WORK COMPLETION</a:t>
                </a:r>
              </a:p>
            </p:txBody>
          </p:sp>
        </p:grpSp>
      </p:grpSp>
      <p:sp>
        <p:nvSpPr>
          <p:cNvPr id="27" name="矩形: 圆角 26">
            <a:extLst>
              <a:ext uri="{FF2B5EF4-FFF2-40B4-BE49-F238E27FC236}">
                <a16:creationId xmlns:a16="http://schemas.microsoft.com/office/drawing/2014/main" id="{242458F8-3EB4-4D20-8A99-888DCCC1BDB2}"/>
              </a:ext>
            </a:extLst>
          </p:cNvPr>
          <p:cNvSpPr/>
          <p:nvPr/>
        </p:nvSpPr>
        <p:spPr>
          <a:xfrm>
            <a:off x="1" y="3536950"/>
            <a:ext cx="12192000" cy="3321048"/>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D3D61E38-5BBD-4933-8E26-63401832096B}"/>
              </a:ext>
            </a:extLst>
          </p:cNvPr>
          <p:cNvSpPr txBox="1"/>
          <p:nvPr/>
        </p:nvSpPr>
        <p:spPr>
          <a:xfrm>
            <a:off x="6473371" y="4368801"/>
            <a:ext cx="5197475" cy="1850828"/>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工作完成情况的陈述请在此输入您对工作完成情况的陈述请在此输入您对工作完成情况的陈述请在此输入您对工作完成情况的陈述请在此输入您对工作完成情况的陈述请在此输入您对工作完成情况的陈述请在此输入您对工作完成情况的陈述请在此输入您对工作完成情况的陈述</a:t>
            </a:r>
          </a:p>
        </p:txBody>
      </p:sp>
      <p:grpSp>
        <p:nvGrpSpPr>
          <p:cNvPr id="7" name="组合 6">
            <a:extLst>
              <a:ext uri="{FF2B5EF4-FFF2-40B4-BE49-F238E27FC236}">
                <a16:creationId xmlns:a16="http://schemas.microsoft.com/office/drawing/2014/main" id="{88BAEE25-3713-42DA-BEF4-A0EB800F7FF9}"/>
              </a:ext>
            </a:extLst>
          </p:cNvPr>
          <p:cNvGrpSpPr/>
          <p:nvPr/>
        </p:nvGrpSpPr>
        <p:grpSpPr>
          <a:xfrm>
            <a:off x="695325" y="1320800"/>
            <a:ext cx="3508375" cy="1828800"/>
            <a:chOff x="695325" y="1320800"/>
            <a:chExt cx="3508375" cy="1828800"/>
          </a:xfrm>
        </p:grpSpPr>
        <p:sp>
          <p:nvSpPr>
            <p:cNvPr id="2" name="矩形: 圆角 1">
              <a:extLst>
                <a:ext uri="{FF2B5EF4-FFF2-40B4-BE49-F238E27FC236}">
                  <a16:creationId xmlns:a16="http://schemas.microsoft.com/office/drawing/2014/main" id="{E2184803-F6B1-49DF-A96C-28C102CE09BB}"/>
                </a:ext>
              </a:extLst>
            </p:cNvPr>
            <p:cNvSpPr/>
            <p:nvPr/>
          </p:nvSpPr>
          <p:spPr>
            <a:xfrm>
              <a:off x="695325" y="1320800"/>
              <a:ext cx="3508375" cy="1828800"/>
            </a:xfrm>
            <a:prstGeom prst="roundRect">
              <a:avLst>
                <a:gd name="adj" fmla="val 7685"/>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任意多边形: 形状 53">
              <a:extLst>
                <a:ext uri="{FF2B5EF4-FFF2-40B4-BE49-F238E27FC236}">
                  <a16:creationId xmlns:a16="http://schemas.microsoft.com/office/drawing/2014/main" id="{C4601334-FB44-46B5-B9EA-7DEB8C878C40}"/>
                </a:ext>
              </a:extLst>
            </p:cNvPr>
            <p:cNvSpPr/>
            <p:nvPr/>
          </p:nvSpPr>
          <p:spPr>
            <a:xfrm>
              <a:off x="695325" y="1326749"/>
              <a:ext cx="3508375" cy="558800"/>
            </a:xfrm>
            <a:custGeom>
              <a:avLst/>
              <a:gdLst>
                <a:gd name="connsiteX0" fmla="*/ 140543 w 3508375"/>
                <a:gd name="connsiteY0" fmla="*/ 0 h 558800"/>
                <a:gd name="connsiteX1" fmla="*/ 3367832 w 3508375"/>
                <a:gd name="connsiteY1" fmla="*/ 0 h 558800"/>
                <a:gd name="connsiteX2" fmla="*/ 3508375 w 3508375"/>
                <a:gd name="connsiteY2" fmla="*/ 140543 h 558800"/>
                <a:gd name="connsiteX3" fmla="*/ 3508375 w 3508375"/>
                <a:gd name="connsiteY3" fmla="*/ 558800 h 558800"/>
                <a:gd name="connsiteX4" fmla="*/ 0 w 3508375"/>
                <a:gd name="connsiteY4" fmla="*/ 558800 h 558800"/>
                <a:gd name="connsiteX5" fmla="*/ 0 w 3508375"/>
                <a:gd name="connsiteY5" fmla="*/ 140543 h 558800"/>
                <a:gd name="connsiteX6" fmla="*/ 140543 w 3508375"/>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8375" h="558800">
                  <a:moveTo>
                    <a:pt x="140543" y="0"/>
                  </a:moveTo>
                  <a:lnTo>
                    <a:pt x="3367832" y="0"/>
                  </a:lnTo>
                  <a:cubicBezTo>
                    <a:pt x="3445452" y="0"/>
                    <a:pt x="3508375" y="62923"/>
                    <a:pt x="3508375" y="140543"/>
                  </a:cubicBezTo>
                  <a:lnTo>
                    <a:pt x="3508375" y="558800"/>
                  </a:lnTo>
                  <a:lnTo>
                    <a:pt x="0" y="558800"/>
                  </a:lnTo>
                  <a:lnTo>
                    <a:pt x="0" y="140543"/>
                  </a:lnTo>
                  <a:cubicBezTo>
                    <a:pt x="0" y="62923"/>
                    <a:pt x="62923" y="0"/>
                    <a:pt x="140543" y="0"/>
                  </a:cubicBezTo>
                  <a:close/>
                </a:path>
              </a:pathLst>
            </a:custGeom>
            <a:gradFill>
              <a:gsLst>
                <a:gs pos="0">
                  <a:schemeClr val="accent1"/>
                </a:gs>
                <a:gs pos="100000">
                  <a:schemeClr val="accent1">
                    <a:alpha val="4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5" name="文本框 54">
            <a:extLst>
              <a:ext uri="{FF2B5EF4-FFF2-40B4-BE49-F238E27FC236}">
                <a16:creationId xmlns:a16="http://schemas.microsoft.com/office/drawing/2014/main" id="{794D569F-B106-441A-92D7-091DEA6F7324}"/>
              </a:ext>
            </a:extLst>
          </p:cNvPr>
          <p:cNvSpPr txBox="1"/>
          <p:nvPr/>
        </p:nvSpPr>
        <p:spPr>
          <a:xfrm>
            <a:off x="832886" y="139963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solidFill>
                  <a:prstClr val="white"/>
                </a:solidFill>
                <a:effectLst/>
                <a:uLnTx/>
                <a:uFillTx/>
                <a:latin typeface="OPPOSans B" panose="00020600040101010101" pitchFamily="18" charset="-122"/>
                <a:ea typeface="OPPOSans B" panose="00020600040101010101" pitchFamily="18" charset="-122"/>
                <a:cs typeface="OPPOSans B" panose="00020600040101010101" pitchFamily="18" charset="-122"/>
              </a:rPr>
              <a:t>盈利能力</a:t>
            </a:r>
          </a:p>
        </p:txBody>
      </p:sp>
      <p:sp>
        <p:nvSpPr>
          <p:cNvPr id="56" name="文本框 55">
            <a:extLst>
              <a:ext uri="{FF2B5EF4-FFF2-40B4-BE49-F238E27FC236}">
                <a16:creationId xmlns:a16="http://schemas.microsoft.com/office/drawing/2014/main" id="{B5CB0423-786B-464B-9425-82E4B0E5E263}"/>
              </a:ext>
            </a:extLst>
          </p:cNvPr>
          <p:cNvSpPr txBox="1"/>
          <p:nvPr/>
        </p:nvSpPr>
        <p:spPr>
          <a:xfrm>
            <a:off x="823748" y="2001028"/>
            <a:ext cx="3286238" cy="964431"/>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请在此输入您对年度业绩的陈述请在此输入您对年度业绩的陈述请在此输入您对年度业绩的陈述</a:t>
            </a:r>
          </a:p>
        </p:txBody>
      </p:sp>
      <p:grpSp>
        <p:nvGrpSpPr>
          <p:cNvPr id="58" name="组合 57">
            <a:extLst>
              <a:ext uri="{FF2B5EF4-FFF2-40B4-BE49-F238E27FC236}">
                <a16:creationId xmlns:a16="http://schemas.microsoft.com/office/drawing/2014/main" id="{CEE098A9-1336-4EAE-A80C-BF34CF9A3EFA}"/>
              </a:ext>
            </a:extLst>
          </p:cNvPr>
          <p:cNvGrpSpPr/>
          <p:nvPr/>
        </p:nvGrpSpPr>
        <p:grpSpPr>
          <a:xfrm>
            <a:off x="4352927" y="1320800"/>
            <a:ext cx="3508375" cy="1828800"/>
            <a:chOff x="695325" y="1320800"/>
            <a:chExt cx="3508375" cy="1828800"/>
          </a:xfrm>
        </p:grpSpPr>
        <p:sp>
          <p:nvSpPr>
            <p:cNvPr id="67" name="矩形: 圆角 66">
              <a:extLst>
                <a:ext uri="{FF2B5EF4-FFF2-40B4-BE49-F238E27FC236}">
                  <a16:creationId xmlns:a16="http://schemas.microsoft.com/office/drawing/2014/main" id="{6AF08438-BBF9-4E52-BFE4-26974F55BD2F}"/>
                </a:ext>
              </a:extLst>
            </p:cNvPr>
            <p:cNvSpPr/>
            <p:nvPr/>
          </p:nvSpPr>
          <p:spPr>
            <a:xfrm>
              <a:off x="695325" y="1320800"/>
              <a:ext cx="3508375" cy="1828800"/>
            </a:xfrm>
            <a:prstGeom prst="roundRect">
              <a:avLst>
                <a:gd name="adj" fmla="val 7685"/>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任意多边形: 形状 67">
              <a:extLst>
                <a:ext uri="{FF2B5EF4-FFF2-40B4-BE49-F238E27FC236}">
                  <a16:creationId xmlns:a16="http://schemas.microsoft.com/office/drawing/2014/main" id="{E0DA7C6A-ECEE-478F-B4E5-0732B2A7D3A1}"/>
                </a:ext>
              </a:extLst>
            </p:cNvPr>
            <p:cNvSpPr/>
            <p:nvPr/>
          </p:nvSpPr>
          <p:spPr>
            <a:xfrm>
              <a:off x="695325" y="1326749"/>
              <a:ext cx="3508375" cy="558800"/>
            </a:xfrm>
            <a:custGeom>
              <a:avLst/>
              <a:gdLst>
                <a:gd name="connsiteX0" fmla="*/ 140543 w 3508375"/>
                <a:gd name="connsiteY0" fmla="*/ 0 h 558800"/>
                <a:gd name="connsiteX1" fmla="*/ 3367832 w 3508375"/>
                <a:gd name="connsiteY1" fmla="*/ 0 h 558800"/>
                <a:gd name="connsiteX2" fmla="*/ 3508375 w 3508375"/>
                <a:gd name="connsiteY2" fmla="*/ 140543 h 558800"/>
                <a:gd name="connsiteX3" fmla="*/ 3508375 w 3508375"/>
                <a:gd name="connsiteY3" fmla="*/ 558800 h 558800"/>
                <a:gd name="connsiteX4" fmla="*/ 0 w 3508375"/>
                <a:gd name="connsiteY4" fmla="*/ 558800 h 558800"/>
                <a:gd name="connsiteX5" fmla="*/ 0 w 3508375"/>
                <a:gd name="connsiteY5" fmla="*/ 140543 h 558800"/>
                <a:gd name="connsiteX6" fmla="*/ 140543 w 3508375"/>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8375" h="558800">
                  <a:moveTo>
                    <a:pt x="140543" y="0"/>
                  </a:moveTo>
                  <a:lnTo>
                    <a:pt x="3367832" y="0"/>
                  </a:lnTo>
                  <a:cubicBezTo>
                    <a:pt x="3445452" y="0"/>
                    <a:pt x="3508375" y="62923"/>
                    <a:pt x="3508375" y="140543"/>
                  </a:cubicBezTo>
                  <a:lnTo>
                    <a:pt x="3508375" y="558800"/>
                  </a:lnTo>
                  <a:lnTo>
                    <a:pt x="0" y="558800"/>
                  </a:lnTo>
                  <a:lnTo>
                    <a:pt x="0" y="140543"/>
                  </a:lnTo>
                  <a:cubicBezTo>
                    <a:pt x="0" y="62923"/>
                    <a:pt x="62923" y="0"/>
                    <a:pt x="140543" y="0"/>
                  </a:cubicBezTo>
                  <a:close/>
                </a:path>
              </a:pathLst>
            </a:custGeom>
            <a:gradFill>
              <a:gsLst>
                <a:gs pos="0">
                  <a:schemeClr val="accent1"/>
                </a:gs>
                <a:gs pos="100000">
                  <a:schemeClr val="accent1">
                    <a:alpha val="4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9" name="文本框 58">
            <a:extLst>
              <a:ext uri="{FF2B5EF4-FFF2-40B4-BE49-F238E27FC236}">
                <a16:creationId xmlns:a16="http://schemas.microsoft.com/office/drawing/2014/main" id="{A48735F8-48CF-45D5-8DD9-BBC8459C6CFB}"/>
              </a:ext>
            </a:extLst>
          </p:cNvPr>
          <p:cNvSpPr txBox="1"/>
          <p:nvPr/>
        </p:nvSpPr>
        <p:spPr>
          <a:xfrm>
            <a:off x="4490488" y="139963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solidFill>
                  <a:prstClr val="white"/>
                </a:solidFill>
                <a:effectLst/>
                <a:uLnTx/>
                <a:uFillTx/>
                <a:latin typeface="OPPOSans B" panose="00020600040101010101" pitchFamily="18" charset="-122"/>
                <a:ea typeface="OPPOSans B" panose="00020600040101010101" pitchFamily="18" charset="-122"/>
                <a:cs typeface="OPPOSans B" panose="00020600040101010101" pitchFamily="18" charset="-122"/>
              </a:rPr>
              <a:t>组织能力</a:t>
            </a:r>
          </a:p>
        </p:txBody>
      </p:sp>
      <p:sp>
        <p:nvSpPr>
          <p:cNvPr id="61" name="文本框 60">
            <a:extLst>
              <a:ext uri="{FF2B5EF4-FFF2-40B4-BE49-F238E27FC236}">
                <a16:creationId xmlns:a16="http://schemas.microsoft.com/office/drawing/2014/main" id="{6DC9F8F2-F6B5-47FB-BC51-FB82F0069AFC}"/>
              </a:ext>
            </a:extLst>
          </p:cNvPr>
          <p:cNvSpPr txBox="1"/>
          <p:nvPr/>
        </p:nvSpPr>
        <p:spPr>
          <a:xfrm>
            <a:off x="4481350" y="2001028"/>
            <a:ext cx="3286238" cy="964431"/>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请在此输入您对年度业绩的陈述请在此输入您对年度业绩的陈述请在此输入您对年度业绩的陈述</a:t>
            </a:r>
          </a:p>
        </p:txBody>
      </p:sp>
      <p:grpSp>
        <p:nvGrpSpPr>
          <p:cNvPr id="70" name="组合 69">
            <a:extLst>
              <a:ext uri="{FF2B5EF4-FFF2-40B4-BE49-F238E27FC236}">
                <a16:creationId xmlns:a16="http://schemas.microsoft.com/office/drawing/2014/main" id="{B11D6121-1D28-4BD2-B8BE-13960CB33E94}"/>
              </a:ext>
            </a:extLst>
          </p:cNvPr>
          <p:cNvGrpSpPr/>
          <p:nvPr/>
        </p:nvGrpSpPr>
        <p:grpSpPr>
          <a:xfrm>
            <a:off x="7988300" y="1320800"/>
            <a:ext cx="3508375" cy="1828800"/>
            <a:chOff x="695325" y="1320800"/>
            <a:chExt cx="3508375" cy="1828800"/>
          </a:xfrm>
        </p:grpSpPr>
        <p:sp>
          <p:nvSpPr>
            <p:cNvPr id="76" name="矩形: 圆角 75">
              <a:extLst>
                <a:ext uri="{FF2B5EF4-FFF2-40B4-BE49-F238E27FC236}">
                  <a16:creationId xmlns:a16="http://schemas.microsoft.com/office/drawing/2014/main" id="{EA2C611D-B127-4501-A647-1B4A94E60E8F}"/>
                </a:ext>
              </a:extLst>
            </p:cNvPr>
            <p:cNvSpPr/>
            <p:nvPr/>
          </p:nvSpPr>
          <p:spPr>
            <a:xfrm>
              <a:off x="695325" y="1320800"/>
              <a:ext cx="3508375" cy="1828800"/>
            </a:xfrm>
            <a:prstGeom prst="roundRect">
              <a:avLst>
                <a:gd name="adj" fmla="val 7685"/>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任意多边形: 形状 76">
              <a:extLst>
                <a:ext uri="{FF2B5EF4-FFF2-40B4-BE49-F238E27FC236}">
                  <a16:creationId xmlns:a16="http://schemas.microsoft.com/office/drawing/2014/main" id="{DCD9EC8C-AF4D-494F-86FD-93C15DCD90BA}"/>
                </a:ext>
              </a:extLst>
            </p:cNvPr>
            <p:cNvSpPr/>
            <p:nvPr/>
          </p:nvSpPr>
          <p:spPr>
            <a:xfrm>
              <a:off x="695325" y="1326749"/>
              <a:ext cx="3508375" cy="558800"/>
            </a:xfrm>
            <a:custGeom>
              <a:avLst/>
              <a:gdLst>
                <a:gd name="connsiteX0" fmla="*/ 140543 w 3508375"/>
                <a:gd name="connsiteY0" fmla="*/ 0 h 558800"/>
                <a:gd name="connsiteX1" fmla="*/ 3367832 w 3508375"/>
                <a:gd name="connsiteY1" fmla="*/ 0 h 558800"/>
                <a:gd name="connsiteX2" fmla="*/ 3508375 w 3508375"/>
                <a:gd name="connsiteY2" fmla="*/ 140543 h 558800"/>
                <a:gd name="connsiteX3" fmla="*/ 3508375 w 3508375"/>
                <a:gd name="connsiteY3" fmla="*/ 558800 h 558800"/>
                <a:gd name="connsiteX4" fmla="*/ 0 w 3508375"/>
                <a:gd name="connsiteY4" fmla="*/ 558800 h 558800"/>
                <a:gd name="connsiteX5" fmla="*/ 0 w 3508375"/>
                <a:gd name="connsiteY5" fmla="*/ 140543 h 558800"/>
                <a:gd name="connsiteX6" fmla="*/ 140543 w 3508375"/>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8375" h="558800">
                  <a:moveTo>
                    <a:pt x="140543" y="0"/>
                  </a:moveTo>
                  <a:lnTo>
                    <a:pt x="3367832" y="0"/>
                  </a:lnTo>
                  <a:cubicBezTo>
                    <a:pt x="3445452" y="0"/>
                    <a:pt x="3508375" y="62923"/>
                    <a:pt x="3508375" y="140543"/>
                  </a:cubicBezTo>
                  <a:lnTo>
                    <a:pt x="3508375" y="558800"/>
                  </a:lnTo>
                  <a:lnTo>
                    <a:pt x="0" y="558800"/>
                  </a:lnTo>
                  <a:lnTo>
                    <a:pt x="0" y="140543"/>
                  </a:lnTo>
                  <a:cubicBezTo>
                    <a:pt x="0" y="62923"/>
                    <a:pt x="62923" y="0"/>
                    <a:pt x="140543" y="0"/>
                  </a:cubicBezTo>
                  <a:close/>
                </a:path>
              </a:pathLst>
            </a:custGeom>
            <a:gradFill>
              <a:gsLst>
                <a:gs pos="0">
                  <a:schemeClr val="accent1"/>
                </a:gs>
                <a:gs pos="100000">
                  <a:schemeClr val="accent1">
                    <a:alpha val="49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74" name="文本框 73">
            <a:extLst>
              <a:ext uri="{FF2B5EF4-FFF2-40B4-BE49-F238E27FC236}">
                <a16:creationId xmlns:a16="http://schemas.microsoft.com/office/drawing/2014/main" id="{C47DC48D-55AF-4319-8348-4FC2CBA6504E}"/>
              </a:ext>
            </a:extLst>
          </p:cNvPr>
          <p:cNvSpPr txBox="1"/>
          <p:nvPr/>
        </p:nvSpPr>
        <p:spPr>
          <a:xfrm>
            <a:off x="8125861" y="1399630"/>
            <a:ext cx="1604169"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solidFill>
                  <a:prstClr val="white"/>
                </a:solidFill>
                <a:effectLst/>
                <a:uLnTx/>
                <a:uFillTx/>
                <a:latin typeface="OPPOSans B" panose="00020600040101010101" pitchFamily="18" charset="-122"/>
                <a:ea typeface="OPPOSans B" panose="00020600040101010101" pitchFamily="18" charset="-122"/>
                <a:cs typeface="OPPOSans B" panose="00020600040101010101" pitchFamily="18" charset="-122"/>
              </a:rPr>
              <a:t>人才储备</a:t>
            </a:r>
          </a:p>
        </p:txBody>
      </p:sp>
      <p:sp>
        <p:nvSpPr>
          <p:cNvPr id="75" name="文本框 74">
            <a:extLst>
              <a:ext uri="{FF2B5EF4-FFF2-40B4-BE49-F238E27FC236}">
                <a16:creationId xmlns:a16="http://schemas.microsoft.com/office/drawing/2014/main" id="{4727166A-F5AD-4F7A-891D-55DDD37AAB9A}"/>
              </a:ext>
            </a:extLst>
          </p:cNvPr>
          <p:cNvSpPr txBox="1"/>
          <p:nvPr/>
        </p:nvSpPr>
        <p:spPr>
          <a:xfrm>
            <a:off x="8116723" y="2001028"/>
            <a:ext cx="3286238" cy="964431"/>
          </a:xfrm>
          <a:prstGeom prst="rect">
            <a:avLst/>
          </a:prstGeom>
          <a:noFill/>
        </p:spPr>
        <p:txBody>
          <a:bodyPr wrap="square" rtlCol="0">
            <a:noAutofit/>
          </a:bodyPr>
          <a:lstStyle>
            <a:defPPr>
              <a:defRPr lang="zh-CN"/>
            </a:defPPr>
            <a:lvl1pPr>
              <a:lnSpc>
                <a:spcPct val="125000"/>
              </a:lnSpc>
              <a:defRPr sz="1600" spc="120">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请在此输入您对年度业绩的陈述请在此输入您对年度业绩的陈述请在此输入您对年度业绩的陈述</a:t>
            </a:r>
          </a:p>
        </p:txBody>
      </p:sp>
      <p:cxnSp>
        <p:nvCxnSpPr>
          <p:cNvPr id="11" name="直接连接符 10">
            <a:extLst>
              <a:ext uri="{FF2B5EF4-FFF2-40B4-BE49-F238E27FC236}">
                <a16:creationId xmlns:a16="http://schemas.microsoft.com/office/drawing/2014/main" id="{E4202C05-EBD9-4E83-ACD8-69194B0C9992}"/>
              </a:ext>
            </a:extLst>
          </p:cNvPr>
          <p:cNvCxnSpPr/>
          <p:nvPr/>
        </p:nvCxnSpPr>
        <p:spPr>
          <a:xfrm>
            <a:off x="695325" y="4356100"/>
            <a:ext cx="54006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92FB292A-5B87-42FE-9112-BCA46776773E}"/>
              </a:ext>
            </a:extLst>
          </p:cNvPr>
          <p:cNvSpPr txBox="1"/>
          <p:nvPr/>
        </p:nvSpPr>
        <p:spPr>
          <a:xfrm>
            <a:off x="604440" y="3826400"/>
            <a:ext cx="2748360"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120" normalizeH="0" baseline="0" noProof="0" dirty="0">
                <a:ln>
                  <a:noFill/>
                </a:ln>
                <a:solidFill>
                  <a:prstClr val="black"/>
                </a:solidFill>
                <a:effectLst/>
                <a:uLnTx/>
                <a:uFillTx/>
                <a:latin typeface="OPPOSans B" panose="00020600040101010101" pitchFamily="18" charset="-122"/>
                <a:ea typeface="OPPOSans B" panose="00020600040101010101" pitchFamily="18" charset="-122"/>
                <a:cs typeface="OPPOSans B" panose="00020600040101010101" pitchFamily="18" charset="-122"/>
              </a:rPr>
              <a:t>年度工作</a:t>
            </a:r>
            <a:r>
              <a:rPr kumimoji="0" lang="zh-CN" altLang="en-US" sz="2400" b="0" i="0" u="none" strike="noStrike" kern="1200" cap="none" spc="120" normalizeH="0" baseline="0" noProof="0" dirty="0">
                <a:ln>
                  <a:noFill/>
                </a:ln>
                <a:solidFill>
                  <a:schemeClr val="accent4"/>
                </a:solidFill>
                <a:effectLst/>
                <a:uLnTx/>
                <a:uFillTx/>
                <a:latin typeface="OPPOSans B" panose="00020600040101010101" pitchFamily="18" charset="-122"/>
                <a:ea typeface="OPPOSans B" panose="00020600040101010101" pitchFamily="18" charset="-122"/>
                <a:cs typeface="OPPOSans B" panose="00020600040101010101" pitchFamily="18" charset="-122"/>
              </a:rPr>
              <a:t>达成数据</a:t>
            </a:r>
          </a:p>
        </p:txBody>
      </p:sp>
      <p:grpSp>
        <p:nvGrpSpPr>
          <p:cNvPr id="5" name="组合 4">
            <a:extLst>
              <a:ext uri="{FF2B5EF4-FFF2-40B4-BE49-F238E27FC236}">
                <a16:creationId xmlns:a16="http://schemas.microsoft.com/office/drawing/2014/main" id="{B0CA31FA-9292-4BDD-92D9-EDE634095028}"/>
              </a:ext>
            </a:extLst>
          </p:cNvPr>
          <p:cNvGrpSpPr/>
          <p:nvPr/>
        </p:nvGrpSpPr>
        <p:grpSpPr>
          <a:xfrm>
            <a:off x="644525" y="4629455"/>
            <a:ext cx="1586066" cy="1586066"/>
            <a:chOff x="644525" y="4542367"/>
            <a:chExt cx="1586066" cy="1586066"/>
          </a:xfrm>
        </p:grpSpPr>
        <p:grpSp>
          <p:nvGrpSpPr>
            <p:cNvPr id="17" name="组合 16">
              <a:extLst>
                <a:ext uri="{FF2B5EF4-FFF2-40B4-BE49-F238E27FC236}">
                  <a16:creationId xmlns:a16="http://schemas.microsoft.com/office/drawing/2014/main" id="{84F944E7-2F98-49D8-8702-76EC174E4EA4}"/>
                </a:ext>
              </a:extLst>
            </p:cNvPr>
            <p:cNvGrpSpPr/>
            <p:nvPr/>
          </p:nvGrpSpPr>
          <p:grpSpPr>
            <a:xfrm>
              <a:off x="797524" y="4697127"/>
              <a:ext cx="1271206" cy="1311802"/>
              <a:chOff x="739550" y="4639222"/>
              <a:chExt cx="1387155" cy="1433904"/>
            </a:xfrm>
          </p:grpSpPr>
          <p:sp>
            <p:nvSpPr>
              <p:cNvPr id="79" name="椭圆 78">
                <a:extLst>
                  <a:ext uri="{FF2B5EF4-FFF2-40B4-BE49-F238E27FC236}">
                    <a16:creationId xmlns:a16="http://schemas.microsoft.com/office/drawing/2014/main" id="{5FDE3FAB-243B-4776-8AF1-0C73B37FF9EE}"/>
                  </a:ext>
                </a:extLst>
              </p:cNvPr>
              <p:cNvSpPr/>
              <p:nvPr/>
            </p:nvSpPr>
            <p:spPr>
              <a:xfrm>
                <a:off x="739550" y="4639222"/>
                <a:ext cx="1387155" cy="1387153"/>
              </a:xfrm>
              <a:prstGeom prst="ellipse">
                <a:avLst/>
              </a:prstGeom>
              <a:gradFill flip="none" rotWithShape="1">
                <a:gsLst>
                  <a:gs pos="0">
                    <a:schemeClr val="accent1"/>
                  </a:gs>
                  <a:gs pos="100000">
                    <a:schemeClr val="accent1">
                      <a:alpha val="34000"/>
                    </a:schemeClr>
                  </a:gs>
                </a:gsLst>
                <a:lin ang="2700000" scaled="1"/>
                <a:tileRect/>
              </a:gradFill>
              <a:ln>
                <a:noFill/>
              </a:ln>
              <a:effectLst>
                <a:outerShdw blurRad="292100" dist="2794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组合 14">
                <a:extLst>
                  <a:ext uri="{FF2B5EF4-FFF2-40B4-BE49-F238E27FC236}">
                    <a16:creationId xmlns:a16="http://schemas.microsoft.com/office/drawing/2014/main" id="{0A0AFA21-1C8B-4056-AEF6-2D0E59FD2A3C}"/>
                  </a:ext>
                </a:extLst>
              </p:cNvPr>
              <p:cNvGrpSpPr/>
              <p:nvPr/>
            </p:nvGrpSpPr>
            <p:grpSpPr>
              <a:xfrm>
                <a:off x="860947" y="4950884"/>
                <a:ext cx="1144361" cy="1122242"/>
                <a:chOff x="860947" y="4950884"/>
                <a:chExt cx="1144361" cy="1122242"/>
              </a:xfrm>
            </p:grpSpPr>
            <p:sp>
              <p:nvSpPr>
                <p:cNvPr id="13" name="文本框 12">
                  <a:extLst>
                    <a:ext uri="{FF2B5EF4-FFF2-40B4-BE49-F238E27FC236}">
                      <a16:creationId xmlns:a16="http://schemas.microsoft.com/office/drawing/2014/main" id="{FDE50B2F-8E61-457D-85DF-C7D7317BD753}"/>
                    </a:ext>
                  </a:extLst>
                </p:cNvPr>
                <p:cNvSpPr txBox="1"/>
                <p:nvPr/>
              </p:nvSpPr>
              <p:spPr>
                <a:xfrm>
                  <a:off x="925127" y="4950884"/>
                  <a:ext cx="1016000" cy="50463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65</a:t>
                  </a:r>
                  <a:r>
                    <a:rPr kumimoji="0" lang="en-US" altLang="zh-CN" sz="16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sp>
              <p:nvSpPr>
                <p:cNvPr id="85" name="文本框 84">
                  <a:extLst>
                    <a:ext uri="{FF2B5EF4-FFF2-40B4-BE49-F238E27FC236}">
                      <a16:creationId xmlns:a16="http://schemas.microsoft.com/office/drawing/2014/main" id="{DCD624E5-84E8-4DF7-9B9C-E02E1E492D24}"/>
                    </a:ext>
                  </a:extLst>
                </p:cNvPr>
                <p:cNvSpPr txBox="1"/>
                <p:nvPr/>
              </p:nvSpPr>
              <p:spPr>
                <a:xfrm>
                  <a:off x="860947" y="5344281"/>
                  <a:ext cx="1144361" cy="728845"/>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12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rPr>
                    <a:t>计划指标</a:t>
                  </a:r>
                </a:p>
              </p:txBody>
            </p:sp>
          </p:grpSp>
        </p:grpSp>
        <p:grpSp>
          <p:nvGrpSpPr>
            <p:cNvPr id="4" name="组合 3">
              <a:extLst>
                <a:ext uri="{FF2B5EF4-FFF2-40B4-BE49-F238E27FC236}">
                  <a16:creationId xmlns:a16="http://schemas.microsoft.com/office/drawing/2014/main" id="{A7762F59-8FF0-4762-B2B8-C126D2B62F89}"/>
                </a:ext>
              </a:extLst>
            </p:cNvPr>
            <p:cNvGrpSpPr/>
            <p:nvPr/>
          </p:nvGrpSpPr>
          <p:grpSpPr>
            <a:xfrm rot="20377913">
              <a:off x="644525" y="4542367"/>
              <a:ext cx="1586066" cy="1586066"/>
              <a:chOff x="551016" y="4448858"/>
              <a:chExt cx="1773084" cy="1773084"/>
            </a:xfrm>
          </p:grpSpPr>
          <p:sp>
            <p:nvSpPr>
              <p:cNvPr id="62" name="弧形 61">
                <a:extLst>
                  <a:ext uri="{FF2B5EF4-FFF2-40B4-BE49-F238E27FC236}">
                    <a16:creationId xmlns:a16="http://schemas.microsoft.com/office/drawing/2014/main" id="{5D490D06-2133-42E7-8EBA-593B9E6ACC1F}"/>
                  </a:ext>
                </a:extLst>
              </p:cNvPr>
              <p:cNvSpPr/>
              <p:nvPr/>
            </p:nvSpPr>
            <p:spPr>
              <a:xfrm rot="13893185">
                <a:off x="551016" y="4448858"/>
                <a:ext cx="1773084" cy="1773084"/>
              </a:xfrm>
              <a:prstGeom prst="arc">
                <a:avLst>
                  <a:gd name="adj1" fmla="val 14851012"/>
                  <a:gd name="adj2" fmla="val 1987664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63" name="弧形 62">
                <a:extLst>
                  <a:ext uri="{FF2B5EF4-FFF2-40B4-BE49-F238E27FC236}">
                    <a16:creationId xmlns:a16="http://schemas.microsoft.com/office/drawing/2014/main" id="{03660EEF-E668-4A5C-B48A-CA62DE62A109}"/>
                  </a:ext>
                </a:extLst>
              </p:cNvPr>
              <p:cNvSpPr/>
              <p:nvPr/>
            </p:nvSpPr>
            <p:spPr>
              <a:xfrm rot="20663306">
                <a:off x="551016" y="4448858"/>
                <a:ext cx="1773084" cy="1773084"/>
              </a:xfrm>
              <a:prstGeom prst="arc">
                <a:avLst>
                  <a:gd name="adj1" fmla="val 14851012"/>
                  <a:gd name="adj2" fmla="val 2062458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64" name="弧形 63">
                <a:extLst>
                  <a:ext uri="{FF2B5EF4-FFF2-40B4-BE49-F238E27FC236}">
                    <a16:creationId xmlns:a16="http://schemas.microsoft.com/office/drawing/2014/main" id="{1290207C-BD2D-4C0B-AD39-4E9F21A5BB0C}"/>
                  </a:ext>
                </a:extLst>
              </p:cNvPr>
              <p:cNvSpPr/>
              <p:nvPr/>
            </p:nvSpPr>
            <p:spPr>
              <a:xfrm rot="7120332">
                <a:off x="551016" y="4448858"/>
                <a:ext cx="1773084" cy="1773084"/>
              </a:xfrm>
              <a:prstGeom prst="arc">
                <a:avLst>
                  <a:gd name="adj1" fmla="val 13940503"/>
                  <a:gd name="adj2" fmla="val 19596741"/>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grpSp>
      <p:grpSp>
        <p:nvGrpSpPr>
          <p:cNvPr id="66" name="组合 65">
            <a:extLst>
              <a:ext uri="{FF2B5EF4-FFF2-40B4-BE49-F238E27FC236}">
                <a16:creationId xmlns:a16="http://schemas.microsoft.com/office/drawing/2014/main" id="{DCFDC09C-1B8F-4EFC-9A44-C9CFF6FB35AD}"/>
              </a:ext>
            </a:extLst>
          </p:cNvPr>
          <p:cNvGrpSpPr/>
          <p:nvPr/>
        </p:nvGrpSpPr>
        <p:grpSpPr>
          <a:xfrm>
            <a:off x="2569578" y="4629455"/>
            <a:ext cx="1586066" cy="1586066"/>
            <a:chOff x="644525" y="4542367"/>
            <a:chExt cx="1586066" cy="1586066"/>
          </a:xfrm>
        </p:grpSpPr>
        <p:grpSp>
          <p:nvGrpSpPr>
            <p:cNvPr id="71" name="组合 70">
              <a:extLst>
                <a:ext uri="{FF2B5EF4-FFF2-40B4-BE49-F238E27FC236}">
                  <a16:creationId xmlns:a16="http://schemas.microsoft.com/office/drawing/2014/main" id="{613EACE2-644A-414F-BF51-BB6522A41CE6}"/>
                </a:ext>
              </a:extLst>
            </p:cNvPr>
            <p:cNvGrpSpPr/>
            <p:nvPr/>
          </p:nvGrpSpPr>
          <p:grpSpPr>
            <a:xfrm>
              <a:off x="797524" y="4697127"/>
              <a:ext cx="1271206" cy="1311802"/>
              <a:chOff x="739550" y="4639222"/>
              <a:chExt cx="1387155" cy="1433904"/>
            </a:xfrm>
          </p:grpSpPr>
          <p:sp>
            <p:nvSpPr>
              <p:cNvPr id="82" name="椭圆 81">
                <a:extLst>
                  <a:ext uri="{FF2B5EF4-FFF2-40B4-BE49-F238E27FC236}">
                    <a16:creationId xmlns:a16="http://schemas.microsoft.com/office/drawing/2014/main" id="{2371A0F7-6F39-4EDE-89DC-14A567D54E96}"/>
                  </a:ext>
                </a:extLst>
              </p:cNvPr>
              <p:cNvSpPr/>
              <p:nvPr/>
            </p:nvSpPr>
            <p:spPr>
              <a:xfrm>
                <a:off x="739550" y="4639222"/>
                <a:ext cx="1387155" cy="1387153"/>
              </a:xfrm>
              <a:prstGeom prst="ellipse">
                <a:avLst/>
              </a:prstGeom>
              <a:gradFill flip="none" rotWithShape="1">
                <a:gsLst>
                  <a:gs pos="0">
                    <a:schemeClr val="accent1"/>
                  </a:gs>
                  <a:gs pos="100000">
                    <a:schemeClr val="accent1">
                      <a:alpha val="34000"/>
                    </a:schemeClr>
                  </a:gs>
                </a:gsLst>
                <a:lin ang="2700000" scaled="1"/>
                <a:tileRect/>
              </a:gradFill>
              <a:ln>
                <a:noFill/>
              </a:ln>
              <a:effectLst>
                <a:outerShdw blurRad="292100" dist="2794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83" name="组合 82">
                <a:extLst>
                  <a:ext uri="{FF2B5EF4-FFF2-40B4-BE49-F238E27FC236}">
                    <a16:creationId xmlns:a16="http://schemas.microsoft.com/office/drawing/2014/main" id="{9753D299-099C-4EC7-B823-8BCCDB976F40}"/>
                  </a:ext>
                </a:extLst>
              </p:cNvPr>
              <p:cNvGrpSpPr/>
              <p:nvPr/>
            </p:nvGrpSpPr>
            <p:grpSpPr>
              <a:xfrm>
                <a:off x="860947" y="4950884"/>
                <a:ext cx="1144361" cy="1122242"/>
                <a:chOff x="860947" y="4950884"/>
                <a:chExt cx="1144361" cy="1122242"/>
              </a:xfrm>
            </p:grpSpPr>
            <p:sp>
              <p:nvSpPr>
                <p:cNvPr id="84" name="文本框 83">
                  <a:extLst>
                    <a:ext uri="{FF2B5EF4-FFF2-40B4-BE49-F238E27FC236}">
                      <a16:creationId xmlns:a16="http://schemas.microsoft.com/office/drawing/2014/main" id="{F872C86E-A871-4FEC-85D2-04C70D053318}"/>
                    </a:ext>
                  </a:extLst>
                </p:cNvPr>
                <p:cNvSpPr txBox="1"/>
                <p:nvPr/>
              </p:nvSpPr>
              <p:spPr>
                <a:xfrm>
                  <a:off x="925127" y="4950884"/>
                  <a:ext cx="1016000" cy="50463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78</a:t>
                  </a:r>
                  <a:r>
                    <a:rPr kumimoji="0" lang="en-US" altLang="zh-CN" sz="16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sp>
              <p:nvSpPr>
                <p:cNvPr id="111" name="文本框 110">
                  <a:extLst>
                    <a:ext uri="{FF2B5EF4-FFF2-40B4-BE49-F238E27FC236}">
                      <a16:creationId xmlns:a16="http://schemas.microsoft.com/office/drawing/2014/main" id="{34EE124B-C7FB-4600-A8AC-B36F29A80291}"/>
                    </a:ext>
                  </a:extLst>
                </p:cNvPr>
                <p:cNvSpPr txBox="1"/>
                <p:nvPr/>
              </p:nvSpPr>
              <p:spPr>
                <a:xfrm>
                  <a:off x="860947" y="5344281"/>
                  <a:ext cx="1144361" cy="728845"/>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12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rPr>
                    <a:t>计划指标</a:t>
                  </a:r>
                </a:p>
              </p:txBody>
            </p:sp>
          </p:grpSp>
        </p:grpSp>
        <p:grpSp>
          <p:nvGrpSpPr>
            <p:cNvPr id="72" name="组合 71">
              <a:extLst>
                <a:ext uri="{FF2B5EF4-FFF2-40B4-BE49-F238E27FC236}">
                  <a16:creationId xmlns:a16="http://schemas.microsoft.com/office/drawing/2014/main" id="{815E6DF6-67C9-4FF0-B48A-0F709395865C}"/>
                </a:ext>
              </a:extLst>
            </p:cNvPr>
            <p:cNvGrpSpPr/>
            <p:nvPr/>
          </p:nvGrpSpPr>
          <p:grpSpPr>
            <a:xfrm rot="20377913">
              <a:off x="644525" y="4542367"/>
              <a:ext cx="1586066" cy="1586066"/>
              <a:chOff x="551016" y="4448858"/>
              <a:chExt cx="1773084" cy="1773084"/>
            </a:xfrm>
          </p:grpSpPr>
          <p:sp>
            <p:nvSpPr>
              <p:cNvPr id="73" name="弧形 72">
                <a:extLst>
                  <a:ext uri="{FF2B5EF4-FFF2-40B4-BE49-F238E27FC236}">
                    <a16:creationId xmlns:a16="http://schemas.microsoft.com/office/drawing/2014/main" id="{79496C44-C28C-4660-8C37-A2CFEFDBEE44}"/>
                  </a:ext>
                </a:extLst>
              </p:cNvPr>
              <p:cNvSpPr/>
              <p:nvPr/>
            </p:nvSpPr>
            <p:spPr>
              <a:xfrm rot="13893185">
                <a:off x="551016" y="4448858"/>
                <a:ext cx="1773084" cy="1773084"/>
              </a:xfrm>
              <a:prstGeom prst="arc">
                <a:avLst>
                  <a:gd name="adj1" fmla="val 14851012"/>
                  <a:gd name="adj2" fmla="val 1987664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80" name="弧形 79">
                <a:extLst>
                  <a:ext uri="{FF2B5EF4-FFF2-40B4-BE49-F238E27FC236}">
                    <a16:creationId xmlns:a16="http://schemas.microsoft.com/office/drawing/2014/main" id="{0BBA29EF-5AEB-4A6C-BEC7-A093A137ED3E}"/>
                  </a:ext>
                </a:extLst>
              </p:cNvPr>
              <p:cNvSpPr/>
              <p:nvPr/>
            </p:nvSpPr>
            <p:spPr>
              <a:xfrm rot="20663306">
                <a:off x="551016" y="4448858"/>
                <a:ext cx="1773084" cy="1773084"/>
              </a:xfrm>
              <a:prstGeom prst="arc">
                <a:avLst>
                  <a:gd name="adj1" fmla="val 14851012"/>
                  <a:gd name="adj2" fmla="val 2062458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81" name="弧形 80">
                <a:extLst>
                  <a:ext uri="{FF2B5EF4-FFF2-40B4-BE49-F238E27FC236}">
                    <a16:creationId xmlns:a16="http://schemas.microsoft.com/office/drawing/2014/main" id="{21036D38-5A82-49B8-9C4A-38FF8AAB9895}"/>
                  </a:ext>
                </a:extLst>
              </p:cNvPr>
              <p:cNvSpPr/>
              <p:nvPr/>
            </p:nvSpPr>
            <p:spPr>
              <a:xfrm rot="7120332">
                <a:off x="551016" y="4448858"/>
                <a:ext cx="1773084" cy="1773084"/>
              </a:xfrm>
              <a:prstGeom prst="arc">
                <a:avLst>
                  <a:gd name="adj1" fmla="val 13940503"/>
                  <a:gd name="adj2" fmla="val 19596741"/>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grpSp>
      <p:grpSp>
        <p:nvGrpSpPr>
          <p:cNvPr id="112" name="组合 111">
            <a:extLst>
              <a:ext uri="{FF2B5EF4-FFF2-40B4-BE49-F238E27FC236}">
                <a16:creationId xmlns:a16="http://schemas.microsoft.com/office/drawing/2014/main" id="{56C26158-2AE7-442A-AEAA-ED2B4947177A}"/>
              </a:ext>
            </a:extLst>
          </p:cNvPr>
          <p:cNvGrpSpPr/>
          <p:nvPr/>
        </p:nvGrpSpPr>
        <p:grpSpPr>
          <a:xfrm>
            <a:off x="4509934" y="4629455"/>
            <a:ext cx="1586066" cy="1586066"/>
            <a:chOff x="644525" y="4542367"/>
            <a:chExt cx="1586066" cy="1586066"/>
          </a:xfrm>
        </p:grpSpPr>
        <p:grpSp>
          <p:nvGrpSpPr>
            <p:cNvPr id="113" name="组合 112">
              <a:extLst>
                <a:ext uri="{FF2B5EF4-FFF2-40B4-BE49-F238E27FC236}">
                  <a16:creationId xmlns:a16="http://schemas.microsoft.com/office/drawing/2014/main" id="{6A87E07B-979A-4B23-9A49-52A818907269}"/>
                </a:ext>
              </a:extLst>
            </p:cNvPr>
            <p:cNvGrpSpPr/>
            <p:nvPr/>
          </p:nvGrpSpPr>
          <p:grpSpPr>
            <a:xfrm>
              <a:off x="797524" y="4697127"/>
              <a:ext cx="1271206" cy="1311802"/>
              <a:chOff x="739550" y="4639222"/>
              <a:chExt cx="1387155" cy="1433904"/>
            </a:xfrm>
          </p:grpSpPr>
          <p:sp>
            <p:nvSpPr>
              <p:cNvPr id="118" name="椭圆 117">
                <a:extLst>
                  <a:ext uri="{FF2B5EF4-FFF2-40B4-BE49-F238E27FC236}">
                    <a16:creationId xmlns:a16="http://schemas.microsoft.com/office/drawing/2014/main" id="{B1A68EF6-A425-4150-8D4D-6B792A536890}"/>
                  </a:ext>
                </a:extLst>
              </p:cNvPr>
              <p:cNvSpPr/>
              <p:nvPr/>
            </p:nvSpPr>
            <p:spPr>
              <a:xfrm>
                <a:off x="739550" y="4639222"/>
                <a:ext cx="1387155" cy="1387153"/>
              </a:xfrm>
              <a:prstGeom prst="ellipse">
                <a:avLst/>
              </a:prstGeom>
              <a:gradFill flip="none" rotWithShape="1">
                <a:gsLst>
                  <a:gs pos="0">
                    <a:schemeClr val="accent1"/>
                  </a:gs>
                  <a:gs pos="100000">
                    <a:schemeClr val="accent1">
                      <a:alpha val="34000"/>
                    </a:schemeClr>
                  </a:gs>
                </a:gsLst>
                <a:lin ang="2700000" scaled="1"/>
                <a:tileRect/>
              </a:gradFill>
              <a:ln>
                <a:noFill/>
              </a:ln>
              <a:effectLst>
                <a:outerShdw blurRad="292100" dist="2794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19" name="组合 118">
                <a:extLst>
                  <a:ext uri="{FF2B5EF4-FFF2-40B4-BE49-F238E27FC236}">
                    <a16:creationId xmlns:a16="http://schemas.microsoft.com/office/drawing/2014/main" id="{E332B1B6-AF0F-4AB9-A8F1-3380FACE3925}"/>
                  </a:ext>
                </a:extLst>
              </p:cNvPr>
              <p:cNvGrpSpPr/>
              <p:nvPr/>
            </p:nvGrpSpPr>
            <p:grpSpPr>
              <a:xfrm>
                <a:off x="860947" y="4950884"/>
                <a:ext cx="1144361" cy="1122242"/>
                <a:chOff x="860947" y="4950884"/>
                <a:chExt cx="1144361" cy="1122242"/>
              </a:xfrm>
            </p:grpSpPr>
            <p:sp>
              <p:nvSpPr>
                <p:cNvPr id="120" name="文本框 119">
                  <a:extLst>
                    <a:ext uri="{FF2B5EF4-FFF2-40B4-BE49-F238E27FC236}">
                      <a16:creationId xmlns:a16="http://schemas.microsoft.com/office/drawing/2014/main" id="{A104EC52-6BBA-45D5-9FF2-ED8BD9BF44E2}"/>
                    </a:ext>
                  </a:extLst>
                </p:cNvPr>
                <p:cNvSpPr txBox="1"/>
                <p:nvPr/>
              </p:nvSpPr>
              <p:spPr>
                <a:xfrm>
                  <a:off x="925127" y="4950884"/>
                  <a:ext cx="1016000" cy="50463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92</a:t>
                  </a:r>
                  <a:r>
                    <a:rPr kumimoji="0" lang="en-US" altLang="zh-CN" sz="16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rPr>
                    <a:t>%</a:t>
                  </a:r>
                  <a:endParaRPr kumimoji="0" lang="zh-CN" altLang="en-US" sz="24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sp>
              <p:nvSpPr>
                <p:cNvPr id="121" name="文本框 120">
                  <a:extLst>
                    <a:ext uri="{FF2B5EF4-FFF2-40B4-BE49-F238E27FC236}">
                      <a16:creationId xmlns:a16="http://schemas.microsoft.com/office/drawing/2014/main" id="{277D10D0-BEDC-4D8B-85D3-FB0495F1B65D}"/>
                    </a:ext>
                  </a:extLst>
                </p:cNvPr>
                <p:cNvSpPr txBox="1"/>
                <p:nvPr/>
              </p:nvSpPr>
              <p:spPr>
                <a:xfrm>
                  <a:off x="860947" y="5344281"/>
                  <a:ext cx="1144361" cy="728845"/>
                </a:xfrm>
                <a:prstGeom prst="rect">
                  <a:avLst/>
                </a:prstGeom>
                <a:noFill/>
              </p:spPr>
              <p:txBody>
                <a:bodyPr wrap="square"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12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rPr>
                    <a:t>计划指标</a:t>
                  </a:r>
                </a:p>
              </p:txBody>
            </p:sp>
          </p:grpSp>
        </p:grpSp>
        <p:grpSp>
          <p:nvGrpSpPr>
            <p:cNvPr id="114" name="组合 113">
              <a:extLst>
                <a:ext uri="{FF2B5EF4-FFF2-40B4-BE49-F238E27FC236}">
                  <a16:creationId xmlns:a16="http://schemas.microsoft.com/office/drawing/2014/main" id="{305AC00C-00B0-4C6C-BFF9-E59E2FED9BC2}"/>
                </a:ext>
              </a:extLst>
            </p:cNvPr>
            <p:cNvGrpSpPr/>
            <p:nvPr/>
          </p:nvGrpSpPr>
          <p:grpSpPr>
            <a:xfrm rot="20377913">
              <a:off x="644525" y="4542367"/>
              <a:ext cx="1586066" cy="1586066"/>
              <a:chOff x="551016" y="4448858"/>
              <a:chExt cx="1773084" cy="1773084"/>
            </a:xfrm>
          </p:grpSpPr>
          <p:sp>
            <p:nvSpPr>
              <p:cNvPr id="115" name="弧形 114">
                <a:extLst>
                  <a:ext uri="{FF2B5EF4-FFF2-40B4-BE49-F238E27FC236}">
                    <a16:creationId xmlns:a16="http://schemas.microsoft.com/office/drawing/2014/main" id="{84C52C3F-A657-4D80-AD42-DB0301A2E73F}"/>
                  </a:ext>
                </a:extLst>
              </p:cNvPr>
              <p:cNvSpPr/>
              <p:nvPr/>
            </p:nvSpPr>
            <p:spPr>
              <a:xfrm rot="13893185">
                <a:off x="551016" y="4448858"/>
                <a:ext cx="1773084" cy="1773084"/>
              </a:xfrm>
              <a:prstGeom prst="arc">
                <a:avLst>
                  <a:gd name="adj1" fmla="val 14851012"/>
                  <a:gd name="adj2" fmla="val 1987664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116" name="弧形 115">
                <a:extLst>
                  <a:ext uri="{FF2B5EF4-FFF2-40B4-BE49-F238E27FC236}">
                    <a16:creationId xmlns:a16="http://schemas.microsoft.com/office/drawing/2014/main" id="{E76BB8D3-BCA8-4481-BFEE-A9E48180C937}"/>
                  </a:ext>
                </a:extLst>
              </p:cNvPr>
              <p:cNvSpPr/>
              <p:nvPr/>
            </p:nvSpPr>
            <p:spPr>
              <a:xfrm rot="20663306">
                <a:off x="551016" y="4448858"/>
                <a:ext cx="1773084" cy="1773084"/>
              </a:xfrm>
              <a:prstGeom prst="arc">
                <a:avLst>
                  <a:gd name="adj1" fmla="val 14851012"/>
                  <a:gd name="adj2" fmla="val 20624589"/>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117" name="弧形 116">
                <a:extLst>
                  <a:ext uri="{FF2B5EF4-FFF2-40B4-BE49-F238E27FC236}">
                    <a16:creationId xmlns:a16="http://schemas.microsoft.com/office/drawing/2014/main" id="{7FBA9D18-3E52-422F-8B42-5BB1E6FBEB44}"/>
                  </a:ext>
                </a:extLst>
              </p:cNvPr>
              <p:cNvSpPr/>
              <p:nvPr/>
            </p:nvSpPr>
            <p:spPr>
              <a:xfrm rot="7120332">
                <a:off x="551016" y="4448858"/>
                <a:ext cx="1773084" cy="1773084"/>
              </a:xfrm>
              <a:prstGeom prst="arc">
                <a:avLst>
                  <a:gd name="adj1" fmla="val 13940503"/>
                  <a:gd name="adj2" fmla="val 19596741"/>
                </a:avLst>
              </a:prstGeom>
              <a:ln w="101600" cap="rnd">
                <a:gradFill flip="none" rotWithShape="1">
                  <a:gsLst>
                    <a:gs pos="56000">
                      <a:srgbClr val="136F5B">
                        <a:lumMod val="98000"/>
                        <a:lumOff val="2000"/>
                        <a:alpha val="17000"/>
                      </a:srgbClr>
                    </a:gs>
                    <a:gs pos="19000">
                      <a:schemeClr val="accent1">
                        <a:alpha val="0"/>
                      </a:schemeClr>
                    </a:gs>
                    <a:gs pos="95000">
                      <a:schemeClr val="accent1">
                        <a:alpha val="5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grpSp>
    </p:spTree>
    <p:extLst>
      <p:ext uri="{BB962C8B-B14F-4D97-AF65-F5344CB8AC3E}">
        <p14:creationId xmlns:p14="http://schemas.microsoft.com/office/powerpoint/2010/main" val="3889053976"/>
      </p:ext>
    </p:extLst>
  </p:cSld>
  <p:clrMapOvr>
    <a:masterClrMapping/>
  </p:clrMapOvr>
</p:sld>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136F5B"/>
      </a:accent1>
      <a:accent2>
        <a:srgbClr val="C3F5EA"/>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PLUS">
      <a:dk1>
        <a:srgbClr val="000000"/>
      </a:dk1>
      <a:lt1>
        <a:srgbClr val="FFFFFF"/>
      </a:lt1>
      <a:dk2>
        <a:srgbClr val="44546A"/>
      </a:dk2>
      <a:lt2>
        <a:srgbClr val="E7E6E6"/>
      </a:lt2>
      <a:accent1>
        <a:srgbClr val="D93A00"/>
      </a:accent1>
      <a:accent2>
        <a:srgbClr val="404040"/>
      </a:accent2>
      <a:accent3>
        <a:srgbClr val="EF5B34"/>
      </a:accent3>
      <a:accent4>
        <a:srgbClr val="283B8F"/>
      </a:accent4>
      <a:accent5>
        <a:srgbClr val="1A9248"/>
      </a:accent5>
      <a:accent6>
        <a:srgbClr val="FBB04C"/>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2D3847"/>
    </a:dk2>
    <a:lt2>
      <a:srgbClr val="E7E6E6"/>
    </a:lt2>
    <a:accent1>
      <a:srgbClr val="1D78FA"/>
    </a:accent1>
    <a:accent2>
      <a:srgbClr val="D8D8D8"/>
    </a:accent2>
    <a:accent3>
      <a:srgbClr val="BFBFBF"/>
    </a:accent3>
    <a:accent4>
      <a:srgbClr val="A5A5A5"/>
    </a:accent4>
    <a:accent5>
      <a:srgbClr val="7F7F7F"/>
    </a:accent5>
    <a:accent6>
      <a:srgbClr val="595959"/>
    </a:accent6>
    <a:hlink>
      <a:srgbClr val="0563C1"/>
    </a:hlink>
    <a:folHlink>
      <a:srgbClr val="954F72"/>
    </a:folHlink>
  </a:clrScheme>
  <a:fontScheme name="工作型">
    <a:majorFont>
      <a:latin typeface="Roboto Bold"/>
      <a:ea typeface="思源黑体 CN Bold"/>
      <a:cs typeface=""/>
    </a:majorFont>
    <a:minorFont>
      <a:latin typeface="Roboto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2585</TotalTime>
  <Words>1890</Words>
  <Application>Microsoft Office PowerPoint</Application>
  <PresentationFormat>宽屏</PresentationFormat>
  <Paragraphs>243</Paragraphs>
  <Slides>21</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21</vt:i4>
      </vt:variant>
    </vt:vector>
  </HeadingPairs>
  <TitlesOfParts>
    <vt:vector size="38" baseType="lpstr">
      <vt:lpstr>Microsoft YaHei Light</vt:lpstr>
      <vt:lpstr>OPPOSans B</vt:lpstr>
      <vt:lpstr>OPPOSans H</vt:lpstr>
      <vt:lpstr>OPPOSans M</vt:lpstr>
      <vt:lpstr>OPPOSans R</vt:lpstr>
      <vt:lpstr>等线</vt:lpstr>
      <vt:lpstr>思源黑体 CN Bold</vt:lpstr>
      <vt:lpstr>思源宋体 CN Heavy</vt:lpstr>
      <vt:lpstr>思源宋体 Heavy</vt:lpstr>
      <vt:lpstr>Microsoft YaHei</vt:lpstr>
      <vt:lpstr>Arial</vt:lpstr>
      <vt:lpstr>Calibri</vt:lpstr>
      <vt:lpstr>Roboto Bold</vt:lpstr>
      <vt:lpstr>Roboto Regular</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8038</dc:creator>
  <cp:lastModifiedBy>8038</cp:lastModifiedBy>
  <cp:revision>38</cp:revision>
  <dcterms:created xsi:type="dcterms:W3CDTF">2021-10-31T13:10:22Z</dcterms:created>
  <dcterms:modified xsi:type="dcterms:W3CDTF">2022-03-06T16:40:01Z</dcterms:modified>
</cp:coreProperties>
</file>