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5"/>
  </p:handoutMasterIdLst>
  <p:sldIdLst>
    <p:sldId id="256" r:id="rId2"/>
    <p:sldId id="257" r:id="rId3"/>
    <p:sldId id="258" r:id="rId4"/>
    <p:sldId id="273" r:id="rId5"/>
    <p:sldId id="260" r:id="rId6"/>
    <p:sldId id="259" r:id="rId7"/>
    <p:sldId id="261" r:id="rId8"/>
    <p:sldId id="272" r:id="rId9"/>
    <p:sldId id="274" r:id="rId10"/>
    <p:sldId id="266" r:id="rId11"/>
    <p:sldId id="268" r:id="rId12"/>
    <p:sldId id="267" r:id="rId13"/>
    <p:sldId id="270" r:id="rId14"/>
    <p:sldId id="265" r:id="rId15"/>
    <p:sldId id="271" r:id="rId16"/>
    <p:sldId id="275" r:id="rId17"/>
    <p:sldId id="263" r:id="rId18"/>
    <p:sldId id="276" r:id="rId19"/>
    <p:sldId id="277" r:id="rId20"/>
    <p:sldId id="278" r:id="rId21"/>
    <p:sldId id="315" r:id="rId22"/>
    <p:sldId id="316" r:id="rId23"/>
    <p:sldId id="314" r:id="rId24"/>
  </p:sldIdLst>
  <p:sldSz cx="12192000" cy="6858000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D-DIN Condensed" panose="020B0506030202030204" pitchFamily="34" charset="0"/>
      <p:regular r:id="rId28"/>
      <p:bold r:id="rId29"/>
    </p:embeddedFont>
    <p:embeddedFont>
      <p:font typeface="D-DIN Exp" panose="020B0504020202030204" pitchFamily="34" charset="0"/>
      <p:regular r:id="rId30"/>
      <p:bold r:id="rId31"/>
      <p:italic r:id="rId32"/>
    </p:embeddedFont>
    <p:embeddedFont>
      <p:font typeface="Microsoft YaHei Light" panose="020B0502040204020203" pitchFamily="34" charset="-122"/>
      <p:regular r:id="rId33"/>
    </p:embeddedFont>
    <p:embeddedFont>
      <p:font typeface="OPPOSans B" panose="00020600040101010101" pitchFamily="18" charset="-122"/>
      <p:regular r:id="rId34"/>
    </p:embeddedFont>
    <p:embeddedFont>
      <p:font typeface="OPPOSans M" panose="00020600040101010101" pitchFamily="18" charset="-122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69" userDrawn="1">
          <p15:clr>
            <a:srgbClr val="A4A3A4"/>
          </p15:clr>
        </p15:guide>
        <p15:guide id="2" pos="3160" userDrawn="1">
          <p15:clr>
            <a:srgbClr val="A4A3A4"/>
          </p15:clr>
        </p15:guide>
        <p15:guide id="3" pos="3296" userDrawn="1">
          <p15:clr>
            <a:srgbClr val="A4A3A4"/>
          </p15:clr>
        </p15:guide>
        <p15:guide id="4" pos="756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C0D"/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9" autoAdjust="0"/>
    <p:restoredTop sz="94940" autoAdjust="0"/>
  </p:normalViewPr>
  <p:slideViewPr>
    <p:cSldViewPr snapToGrid="0" showGuides="1">
      <p:cViewPr varScale="1">
        <p:scale>
          <a:sx n="80" d="100"/>
          <a:sy n="80" d="100"/>
        </p:scale>
        <p:origin x="67" y="77"/>
      </p:cViewPr>
      <p:guideLst>
        <p:guide pos="869"/>
        <p:guide pos="3160"/>
        <p:guide pos="3296"/>
        <p:guide pos="75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1" d="100"/>
          <a:sy n="61" d="100"/>
        </p:scale>
        <p:origin x="239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9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第一年</c:v>
                </c:pt>
                <c:pt idx="1">
                  <c:v>第二年</c:v>
                </c:pt>
                <c:pt idx="2">
                  <c:v>第三年</c:v>
                </c:pt>
                <c:pt idx="3">
                  <c:v>第四年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325</c:v>
                </c:pt>
                <c:pt idx="1">
                  <c:v>450</c:v>
                </c:pt>
                <c:pt idx="2">
                  <c:v>400</c:v>
                </c:pt>
                <c:pt idx="3">
                  <c:v>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5B-4F49-99AB-D82249A424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第一年</c:v>
                </c:pt>
                <c:pt idx="1">
                  <c:v>第二年</c:v>
                </c:pt>
                <c:pt idx="2">
                  <c:v>第三年</c:v>
                </c:pt>
                <c:pt idx="3">
                  <c:v>第四年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371</c:v>
                </c:pt>
                <c:pt idx="1">
                  <c:v>398</c:v>
                </c:pt>
                <c:pt idx="2">
                  <c:v>465</c:v>
                </c:pt>
                <c:pt idx="3">
                  <c:v>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5B-4F49-99AB-D82249A42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37"/>
        <c:axId val="435814223"/>
        <c:axId val="435815055"/>
      </c:barChart>
      <c:catAx>
        <c:axId val="435814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435815055"/>
        <c:crosses val="autoZero"/>
        <c:auto val="1"/>
        <c:lblAlgn val="ctr"/>
        <c:lblOffset val="100"/>
        <c:noMultiLvlLbl val="0"/>
      </c:catAx>
      <c:valAx>
        <c:axId val="43581505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35814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961A502-9C0F-A582-0615-60466FD631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30F8B79-B693-09CE-2225-10FDCBCAC7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3FEE8-196F-4781-9243-3C8523773E49}" type="datetimeFigureOut">
              <a:rPr lang="zh-CN" altLang="en-US" smtClean="0">
                <a:latin typeface="OPPOSans M" panose="00020600040101010101" pitchFamily="18" charset="-122"/>
                <a:ea typeface="OPPOSans M" panose="00020600040101010101" pitchFamily="18" charset="-122"/>
              </a:rPr>
              <a:t>2022/7/23</a:t>
            </a:fld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8B6D11-9458-C85E-0C7E-0CFD7FB11C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6C6CA2-EEAE-85B6-CB07-706CD2ED40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3E9ED-93A2-4B46-9BC4-D8D4E4E2861A}" type="slidenum">
              <a:rPr lang="zh-CN" altLang="en-US" smtClean="0">
                <a:latin typeface="OPPOSans M" panose="00020600040101010101" pitchFamily="18" charset="-122"/>
                <a:ea typeface="OPPOSans M" panose="00020600040101010101" pitchFamily="18" charset="-122"/>
              </a:rPr>
              <a:t>‹#›</a:t>
            </a:fld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400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0DC9082-0781-5EE1-739E-DBB51EC4961A}"/>
              </a:ext>
            </a:extLst>
          </p:cNvPr>
          <p:cNvSpPr/>
          <p:nvPr userDrawn="1"/>
        </p:nvSpPr>
        <p:spPr>
          <a:xfrm>
            <a:off x="0" y="0"/>
            <a:ext cx="6024609" cy="6858000"/>
          </a:xfrm>
          <a:custGeom>
            <a:avLst/>
            <a:gdLst>
              <a:gd name="connsiteX0" fmla="*/ 1315816 w 6024609"/>
              <a:gd name="connsiteY0" fmla="*/ 0 h 6858000"/>
              <a:gd name="connsiteX1" fmla="*/ 6024609 w 6024609"/>
              <a:gd name="connsiteY1" fmla="*/ 0 h 6858000"/>
              <a:gd name="connsiteX2" fmla="*/ 4637403 w 6024609"/>
              <a:gd name="connsiteY2" fmla="*/ 6858000 h 6858000"/>
              <a:gd name="connsiteX3" fmla="*/ 0 w 6024609"/>
              <a:gd name="connsiteY3" fmla="*/ 6858000 h 6858000"/>
              <a:gd name="connsiteX4" fmla="*/ 0 w 6024609"/>
              <a:gd name="connsiteY4" fmla="*/ 65050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4609" h="6858000">
                <a:moveTo>
                  <a:pt x="1315816" y="0"/>
                </a:moveTo>
                <a:lnTo>
                  <a:pt x="6024609" y="0"/>
                </a:lnTo>
                <a:lnTo>
                  <a:pt x="4637403" y="6858000"/>
                </a:lnTo>
                <a:lnTo>
                  <a:pt x="0" y="6858000"/>
                </a:lnTo>
                <a:lnTo>
                  <a:pt x="0" y="650506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30905B-5C05-B325-6E7F-879A7EB5EDAC}"/>
              </a:ext>
            </a:extLst>
          </p:cNvPr>
          <p:cNvSpPr/>
          <p:nvPr userDrawn="1"/>
        </p:nvSpPr>
        <p:spPr>
          <a:xfrm>
            <a:off x="0" y="6558087"/>
            <a:ext cx="12192000" cy="29991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559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男人, 伞, 桌子, 大&#10;&#10;描述已自动生成">
            <a:extLst>
              <a:ext uri="{FF2B5EF4-FFF2-40B4-BE49-F238E27FC236}">
                <a16:creationId xmlns:a16="http://schemas.microsoft.com/office/drawing/2014/main" id="{3872A9AD-E119-3808-B089-3727BD6FD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1"/>
          <a:stretch/>
        </p:blipFill>
        <p:spPr>
          <a:xfrm flipH="1">
            <a:off x="8151364" y="664799"/>
            <a:ext cx="4040636" cy="557248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0831A67-10E8-8B65-B44F-10AFEB4073C0}"/>
              </a:ext>
            </a:extLst>
          </p:cNvPr>
          <p:cNvGrpSpPr/>
          <p:nvPr userDrawn="1"/>
        </p:nvGrpSpPr>
        <p:grpSpPr>
          <a:xfrm>
            <a:off x="8044362" y="612190"/>
            <a:ext cx="2498657" cy="3708432"/>
            <a:chOff x="8035141" y="878808"/>
            <a:chExt cx="2498657" cy="3708432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3F8EA59-F700-1434-B88E-0B991667E6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178" y="935736"/>
              <a:ext cx="0" cy="3651504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3AC7B4E8-AE0F-5DA6-AD1D-FC9E3166C873}"/>
                </a:ext>
              </a:extLst>
            </p:cNvPr>
            <p:cNvCxnSpPr>
              <a:cxnSpLocks/>
            </p:cNvCxnSpPr>
            <p:nvPr/>
          </p:nvCxnSpPr>
          <p:spPr>
            <a:xfrm>
              <a:off x="8035141" y="878808"/>
              <a:ext cx="2498657" cy="0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083FB0B-BA68-428A-9035-1F89C3F8A7D6}"/>
              </a:ext>
            </a:extLst>
          </p:cNvPr>
          <p:cNvGrpSpPr/>
          <p:nvPr userDrawn="1"/>
        </p:nvGrpSpPr>
        <p:grpSpPr>
          <a:xfrm>
            <a:off x="1831672" y="1094546"/>
            <a:ext cx="1608037" cy="707886"/>
            <a:chOff x="635201" y="3075057"/>
            <a:chExt cx="1608037" cy="70788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8057ED0-C165-83A3-30F3-9B98F53A5220}"/>
                </a:ext>
              </a:extLst>
            </p:cNvPr>
            <p:cNvSpPr txBox="1"/>
            <p:nvPr/>
          </p:nvSpPr>
          <p:spPr>
            <a:xfrm>
              <a:off x="635201" y="3075057"/>
              <a:ext cx="1608037" cy="7078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000" dirty="0">
                  <a:latin typeface="+mj-lt"/>
                </a:rPr>
                <a:t>01</a:t>
              </a:r>
              <a:endParaRPr lang="zh-CN" altLang="en-US" sz="4000" dirty="0">
                <a:latin typeface="+mj-lt"/>
              </a:endParaRPr>
            </a:p>
          </p:txBody>
        </p:sp>
        <p:sp>
          <p:nvSpPr>
            <p:cNvPr id="12" name="等腰三角形 499">
              <a:extLst>
                <a:ext uri="{FF2B5EF4-FFF2-40B4-BE49-F238E27FC236}">
                  <a16:creationId xmlns:a16="http://schemas.microsoft.com/office/drawing/2014/main" id="{121B5257-520F-FE36-FEC1-FCBC9930B584}"/>
                </a:ext>
              </a:extLst>
            </p:cNvPr>
            <p:cNvSpPr/>
            <p:nvPr/>
          </p:nvSpPr>
          <p:spPr>
            <a:xfrm rot="20731776">
              <a:off x="1023394" y="3168297"/>
              <a:ext cx="131786" cy="108674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91288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76810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13072 w 1060704"/>
                <a:gd name="connsiteY3" fmla="*/ 501403 h 914400"/>
                <a:gd name="connsiteX4" fmla="*/ 0 w 1060704"/>
                <a:gd name="connsiteY4" fmla="*/ 914400 h 914400"/>
                <a:gd name="connsiteX0" fmla="*/ 18 w 1060722"/>
                <a:gd name="connsiteY0" fmla="*/ 914400 h 923877"/>
                <a:gd name="connsiteX1" fmla="*/ 530370 w 1060722"/>
                <a:gd name="connsiteY1" fmla="*/ 0 h 923877"/>
                <a:gd name="connsiteX2" fmla="*/ 1060722 w 1060722"/>
                <a:gd name="connsiteY2" fmla="*/ 914400 h 923877"/>
                <a:gd name="connsiteX3" fmla="*/ 513090 w 1060722"/>
                <a:gd name="connsiteY3" fmla="*/ 501403 h 923877"/>
                <a:gd name="connsiteX4" fmla="*/ 18 w 1060722"/>
                <a:gd name="connsiteY4" fmla="*/ 914400 h 923877"/>
                <a:gd name="connsiteX0" fmla="*/ 18 w 1060722"/>
                <a:gd name="connsiteY0" fmla="*/ 914400 h 927079"/>
                <a:gd name="connsiteX1" fmla="*/ 530370 w 1060722"/>
                <a:gd name="connsiteY1" fmla="*/ 0 h 927079"/>
                <a:gd name="connsiteX2" fmla="*/ 1060722 w 1060722"/>
                <a:gd name="connsiteY2" fmla="*/ 914400 h 927079"/>
                <a:gd name="connsiteX3" fmla="*/ 515630 w 1060722"/>
                <a:gd name="connsiteY3" fmla="*/ 641103 h 927079"/>
                <a:gd name="connsiteX4" fmla="*/ 18 w 1060722"/>
                <a:gd name="connsiteY4" fmla="*/ 914400 h 927079"/>
                <a:gd name="connsiteX0" fmla="*/ 17 w 1060721"/>
                <a:gd name="connsiteY0" fmla="*/ 914400 h 929270"/>
                <a:gd name="connsiteX1" fmla="*/ 530369 w 1060721"/>
                <a:gd name="connsiteY1" fmla="*/ 0 h 929270"/>
                <a:gd name="connsiteX2" fmla="*/ 1060721 w 1060721"/>
                <a:gd name="connsiteY2" fmla="*/ 914400 h 929270"/>
                <a:gd name="connsiteX3" fmla="*/ 541029 w 1060721"/>
                <a:gd name="connsiteY3" fmla="*/ 702063 h 929270"/>
                <a:gd name="connsiteX4" fmla="*/ 17 w 1060721"/>
                <a:gd name="connsiteY4" fmla="*/ 914400 h 929270"/>
                <a:gd name="connsiteX0" fmla="*/ 17 w 1060721"/>
                <a:gd name="connsiteY0" fmla="*/ 914400 h 929941"/>
                <a:gd name="connsiteX1" fmla="*/ 530369 w 1060721"/>
                <a:gd name="connsiteY1" fmla="*/ 0 h 929941"/>
                <a:gd name="connsiteX2" fmla="*/ 1060721 w 1060721"/>
                <a:gd name="connsiteY2" fmla="*/ 914400 h 929941"/>
                <a:gd name="connsiteX3" fmla="*/ 541029 w 1060721"/>
                <a:gd name="connsiteY3" fmla="*/ 717303 h 929941"/>
                <a:gd name="connsiteX4" fmla="*/ 17 w 1060721"/>
                <a:gd name="connsiteY4" fmla="*/ 914400 h 92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721" h="929941">
                  <a:moveTo>
                    <a:pt x="17" y="914400"/>
                  </a:moveTo>
                  <a:lnTo>
                    <a:pt x="530369" y="0"/>
                  </a:lnTo>
                  <a:lnTo>
                    <a:pt x="1060721" y="914400"/>
                  </a:lnTo>
                  <a:cubicBezTo>
                    <a:pt x="1057841" y="997967"/>
                    <a:pt x="717813" y="717303"/>
                    <a:pt x="541029" y="717303"/>
                  </a:cubicBezTo>
                  <a:cubicBezTo>
                    <a:pt x="364245" y="717303"/>
                    <a:pt x="-2863" y="997967"/>
                    <a:pt x="17" y="9144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BCF22E-8D74-0DF5-6810-7ABC24DC59F8}"/>
              </a:ext>
            </a:extLst>
          </p:cNvPr>
          <p:cNvGrpSpPr/>
          <p:nvPr userDrawn="1"/>
        </p:nvGrpSpPr>
        <p:grpSpPr>
          <a:xfrm>
            <a:off x="1831672" y="2331872"/>
            <a:ext cx="1608037" cy="707886"/>
            <a:chOff x="4232262" y="3075057"/>
            <a:chExt cx="1608037" cy="707886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50D84C0-2F1C-9E93-DF25-31C76749B46D}"/>
                </a:ext>
              </a:extLst>
            </p:cNvPr>
            <p:cNvSpPr txBox="1"/>
            <p:nvPr/>
          </p:nvSpPr>
          <p:spPr>
            <a:xfrm>
              <a:off x="4232262" y="3075057"/>
              <a:ext cx="1608037" cy="7078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000" dirty="0">
                  <a:latin typeface="+mj-lt"/>
                </a:rPr>
                <a:t>02</a:t>
              </a:r>
              <a:endParaRPr lang="zh-CN" altLang="en-US" sz="4000" dirty="0">
                <a:latin typeface="+mj-lt"/>
              </a:endParaRPr>
            </a:p>
          </p:txBody>
        </p:sp>
        <p:sp>
          <p:nvSpPr>
            <p:cNvPr id="15" name="等腰三角形 499">
              <a:extLst>
                <a:ext uri="{FF2B5EF4-FFF2-40B4-BE49-F238E27FC236}">
                  <a16:creationId xmlns:a16="http://schemas.microsoft.com/office/drawing/2014/main" id="{C682B295-04CC-D547-D7E5-860A8A758212}"/>
                </a:ext>
              </a:extLst>
            </p:cNvPr>
            <p:cNvSpPr/>
            <p:nvPr/>
          </p:nvSpPr>
          <p:spPr>
            <a:xfrm rot="2136476">
              <a:off x="4791389" y="3168297"/>
              <a:ext cx="131786" cy="108674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91288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76810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13072 w 1060704"/>
                <a:gd name="connsiteY3" fmla="*/ 501403 h 914400"/>
                <a:gd name="connsiteX4" fmla="*/ 0 w 1060704"/>
                <a:gd name="connsiteY4" fmla="*/ 914400 h 914400"/>
                <a:gd name="connsiteX0" fmla="*/ 18 w 1060722"/>
                <a:gd name="connsiteY0" fmla="*/ 914400 h 923877"/>
                <a:gd name="connsiteX1" fmla="*/ 530370 w 1060722"/>
                <a:gd name="connsiteY1" fmla="*/ 0 h 923877"/>
                <a:gd name="connsiteX2" fmla="*/ 1060722 w 1060722"/>
                <a:gd name="connsiteY2" fmla="*/ 914400 h 923877"/>
                <a:gd name="connsiteX3" fmla="*/ 513090 w 1060722"/>
                <a:gd name="connsiteY3" fmla="*/ 501403 h 923877"/>
                <a:gd name="connsiteX4" fmla="*/ 18 w 1060722"/>
                <a:gd name="connsiteY4" fmla="*/ 914400 h 923877"/>
                <a:gd name="connsiteX0" fmla="*/ 18 w 1060722"/>
                <a:gd name="connsiteY0" fmla="*/ 914400 h 927079"/>
                <a:gd name="connsiteX1" fmla="*/ 530370 w 1060722"/>
                <a:gd name="connsiteY1" fmla="*/ 0 h 927079"/>
                <a:gd name="connsiteX2" fmla="*/ 1060722 w 1060722"/>
                <a:gd name="connsiteY2" fmla="*/ 914400 h 927079"/>
                <a:gd name="connsiteX3" fmla="*/ 515630 w 1060722"/>
                <a:gd name="connsiteY3" fmla="*/ 641103 h 927079"/>
                <a:gd name="connsiteX4" fmla="*/ 18 w 1060722"/>
                <a:gd name="connsiteY4" fmla="*/ 914400 h 927079"/>
                <a:gd name="connsiteX0" fmla="*/ 17 w 1060721"/>
                <a:gd name="connsiteY0" fmla="*/ 914400 h 929270"/>
                <a:gd name="connsiteX1" fmla="*/ 530369 w 1060721"/>
                <a:gd name="connsiteY1" fmla="*/ 0 h 929270"/>
                <a:gd name="connsiteX2" fmla="*/ 1060721 w 1060721"/>
                <a:gd name="connsiteY2" fmla="*/ 914400 h 929270"/>
                <a:gd name="connsiteX3" fmla="*/ 541029 w 1060721"/>
                <a:gd name="connsiteY3" fmla="*/ 702063 h 929270"/>
                <a:gd name="connsiteX4" fmla="*/ 17 w 1060721"/>
                <a:gd name="connsiteY4" fmla="*/ 914400 h 929270"/>
                <a:gd name="connsiteX0" fmla="*/ 17 w 1060721"/>
                <a:gd name="connsiteY0" fmla="*/ 914400 h 929941"/>
                <a:gd name="connsiteX1" fmla="*/ 530369 w 1060721"/>
                <a:gd name="connsiteY1" fmla="*/ 0 h 929941"/>
                <a:gd name="connsiteX2" fmla="*/ 1060721 w 1060721"/>
                <a:gd name="connsiteY2" fmla="*/ 914400 h 929941"/>
                <a:gd name="connsiteX3" fmla="*/ 541029 w 1060721"/>
                <a:gd name="connsiteY3" fmla="*/ 717303 h 929941"/>
                <a:gd name="connsiteX4" fmla="*/ 17 w 1060721"/>
                <a:gd name="connsiteY4" fmla="*/ 914400 h 92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721" h="929941">
                  <a:moveTo>
                    <a:pt x="17" y="914400"/>
                  </a:moveTo>
                  <a:lnTo>
                    <a:pt x="530369" y="0"/>
                  </a:lnTo>
                  <a:lnTo>
                    <a:pt x="1060721" y="914400"/>
                  </a:lnTo>
                  <a:cubicBezTo>
                    <a:pt x="1057841" y="997967"/>
                    <a:pt x="717813" y="717303"/>
                    <a:pt x="541029" y="717303"/>
                  </a:cubicBezTo>
                  <a:cubicBezTo>
                    <a:pt x="364245" y="717303"/>
                    <a:pt x="-2863" y="997967"/>
                    <a:pt x="17" y="9144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BBF0E-5E7B-0397-B55A-6954D1D4CCAB}"/>
              </a:ext>
            </a:extLst>
          </p:cNvPr>
          <p:cNvGrpSpPr/>
          <p:nvPr userDrawn="1"/>
        </p:nvGrpSpPr>
        <p:grpSpPr>
          <a:xfrm>
            <a:off x="1831672" y="3569198"/>
            <a:ext cx="1608037" cy="707886"/>
            <a:chOff x="635201" y="4320622"/>
            <a:chExt cx="1608037" cy="707886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75DDF46-2D53-0982-2579-A61BA40856C7}"/>
                </a:ext>
              </a:extLst>
            </p:cNvPr>
            <p:cNvSpPr txBox="1"/>
            <p:nvPr/>
          </p:nvSpPr>
          <p:spPr>
            <a:xfrm>
              <a:off x="635201" y="4320622"/>
              <a:ext cx="1608037" cy="7078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000" dirty="0">
                  <a:latin typeface="+mj-lt"/>
                </a:rPr>
                <a:t>03</a:t>
              </a:r>
              <a:endParaRPr lang="zh-CN" altLang="en-US" sz="4000" dirty="0">
                <a:latin typeface="+mj-lt"/>
              </a:endParaRPr>
            </a:p>
          </p:txBody>
        </p:sp>
        <p:sp>
          <p:nvSpPr>
            <p:cNvPr id="18" name="等腰三角形 499">
              <a:extLst>
                <a:ext uri="{FF2B5EF4-FFF2-40B4-BE49-F238E27FC236}">
                  <a16:creationId xmlns:a16="http://schemas.microsoft.com/office/drawing/2014/main" id="{BD0FDE99-FFA9-BD79-486A-98BC8621E629}"/>
                </a:ext>
              </a:extLst>
            </p:cNvPr>
            <p:cNvSpPr/>
            <p:nvPr/>
          </p:nvSpPr>
          <p:spPr>
            <a:xfrm rot="3176392">
              <a:off x="929969" y="4452566"/>
              <a:ext cx="131786" cy="108674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91288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76810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13072 w 1060704"/>
                <a:gd name="connsiteY3" fmla="*/ 501403 h 914400"/>
                <a:gd name="connsiteX4" fmla="*/ 0 w 1060704"/>
                <a:gd name="connsiteY4" fmla="*/ 914400 h 914400"/>
                <a:gd name="connsiteX0" fmla="*/ 18 w 1060722"/>
                <a:gd name="connsiteY0" fmla="*/ 914400 h 923877"/>
                <a:gd name="connsiteX1" fmla="*/ 530370 w 1060722"/>
                <a:gd name="connsiteY1" fmla="*/ 0 h 923877"/>
                <a:gd name="connsiteX2" fmla="*/ 1060722 w 1060722"/>
                <a:gd name="connsiteY2" fmla="*/ 914400 h 923877"/>
                <a:gd name="connsiteX3" fmla="*/ 513090 w 1060722"/>
                <a:gd name="connsiteY3" fmla="*/ 501403 h 923877"/>
                <a:gd name="connsiteX4" fmla="*/ 18 w 1060722"/>
                <a:gd name="connsiteY4" fmla="*/ 914400 h 923877"/>
                <a:gd name="connsiteX0" fmla="*/ 18 w 1060722"/>
                <a:gd name="connsiteY0" fmla="*/ 914400 h 927079"/>
                <a:gd name="connsiteX1" fmla="*/ 530370 w 1060722"/>
                <a:gd name="connsiteY1" fmla="*/ 0 h 927079"/>
                <a:gd name="connsiteX2" fmla="*/ 1060722 w 1060722"/>
                <a:gd name="connsiteY2" fmla="*/ 914400 h 927079"/>
                <a:gd name="connsiteX3" fmla="*/ 515630 w 1060722"/>
                <a:gd name="connsiteY3" fmla="*/ 641103 h 927079"/>
                <a:gd name="connsiteX4" fmla="*/ 18 w 1060722"/>
                <a:gd name="connsiteY4" fmla="*/ 914400 h 927079"/>
                <a:gd name="connsiteX0" fmla="*/ 17 w 1060721"/>
                <a:gd name="connsiteY0" fmla="*/ 914400 h 929270"/>
                <a:gd name="connsiteX1" fmla="*/ 530369 w 1060721"/>
                <a:gd name="connsiteY1" fmla="*/ 0 h 929270"/>
                <a:gd name="connsiteX2" fmla="*/ 1060721 w 1060721"/>
                <a:gd name="connsiteY2" fmla="*/ 914400 h 929270"/>
                <a:gd name="connsiteX3" fmla="*/ 541029 w 1060721"/>
                <a:gd name="connsiteY3" fmla="*/ 702063 h 929270"/>
                <a:gd name="connsiteX4" fmla="*/ 17 w 1060721"/>
                <a:gd name="connsiteY4" fmla="*/ 914400 h 929270"/>
                <a:gd name="connsiteX0" fmla="*/ 17 w 1060721"/>
                <a:gd name="connsiteY0" fmla="*/ 914400 h 929941"/>
                <a:gd name="connsiteX1" fmla="*/ 530369 w 1060721"/>
                <a:gd name="connsiteY1" fmla="*/ 0 h 929941"/>
                <a:gd name="connsiteX2" fmla="*/ 1060721 w 1060721"/>
                <a:gd name="connsiteY2" fmla="*/ 914400 h 929941"/>
                <a:gd name="connsiteX3" fmla="*/ 541029 w 1060721"/>
                <a:gd name="connsiteY3" fmla="*/ 717303 h 929941"/>
                <a:gd name="connsiteX4" fmla="*/ 17 w 1060721"/>
                <a:gd name="connsiteY4" fmla="*/ 914400 h 92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721" h="929941">
                  <a:moveTo>
                    <a:pt x="17" y="914400"/>
                  </a:moveTo>
                  <a:lnTo>
                    <a:pt x="530369" y="0"/>
                  </a:lnTo>
                  <a:lnTo>
                    <a:pt x="1060721" y="914400"/>
                  </a:lnTo>
                  <a:cubicBezTo>
                    <a:pt x="1057841" y="997967"/>
                    <a:pt x="717813" y="717303"/>
                    <a:pt x="541029" y="717303"/>
                  </a:cubicBezTo>
                  <a:cubicBezTo>
                    <a:pt x="364245" y="717303"/>
                    <a:pt x="-2863" y="997967"/>
                    <a:pt x="17" y="9144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C9A9D9-258F-2A23-2F63-22DAF8CD7627}"/>
              </a:ext>
            </a:extLst>
          </p:cNvPr>
          <p:cNvGrpSpPr/>
          <p:nvPr userDrawn="1"/>
        </p:nvGrpSpPr>
        <p:grpSpPr>
          <a:xfrm>
            <a:off x="1831672" y="4806523"/>
            <a:ext cx="1608037" cy="707886"/>
            <a:chOff x="4232262" y="4660442"/>
            <a:chExt cx="1608037" cy="70788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08D338A-ACDD-89CB-E880-2F58CCACD39C}"/>
                </a:ext>
              </a:extLst>
            </p:cNvPr>
            <p:cNvSpPr txBox="1"/>
            <p:nvPr/>
          </p:nvSpPr>
          <p:spPr>
            <a:xfrm>
              <a:off x="4232262" y="4660442"/>
              <a:ext cx="1608037" cy="7078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000" dirty="0">
                  <a:latin typeface="+mj-lt"/>
                </a:rPr>
                <a:t>04</a:t>
              </a:r>
              <a:endParaRPr lang="zh-CN" altLang="en-US" sz="4000" dirty="0">
                <a:latin typeface="+mj-lt"/>
              </a:endParaRPr>
            </a:p>
          </p:txBody>
        </p:sp>
        <p:sp>
          <p:nvSpPr>
            <p:cNvPr id="21" name="等腰三角形 499">
              <a:extLst>
                <a:ext uri="{FF2B5EF4-FFF2-40B4-BE49-F238E27FC236}">
                  <a16:creationId xmlns:a16="http://schemas.microsoft.com/office/drawing/2014/main" id="{DBA1B821-4F56-F92A-09C0-B0C6CC667454}"/>
                </a:ext>
              </a:extLst>
            </p:cNvPr>
            <p:cNvSpPr/>
            <p:nvPr/>
          </p:nvSpPr>
          <p:spPr>
            <a:xfrm rot="19384960">
              <a:off x="4641461" y="4761632"/>
              <a:ext cx="131786" cy="108674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91288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28312 w 1060704"/>
                <a:gd name="connsiteY3" fmla="*/ 768103 h 914400"/>
                <a:gd name="connsiteX4" fmla="*/ 0 w 1060704"/>
                <a:gd name="connsiteY4" fmla="*/ 914400 h 914400"/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513072 w 1060704"/>
                <a:gd name="connsiteY3" fmla="*/ 501403 h 914400"/>
                <a:gd name="connsiteX4" fmla="*/ 0 w 1060704"/>
                <a:gd name="connsiteY4" fmla="*/ 914400 h 914400"/>
                <a:gd name="connsiteX0" fmla="*/ 18 w 1060722"/>
                <a:gd name="connsiteY0" fmla="*/ 914400 h 923877"/>
                <a:gd name="connsiteX1" fmla="*/ 530370 w 1060722"/>
                <a:gd name="connsiteY1" fmla="*/ 0 h 923877"/>
                <a:gd name="connsiteX2" fmla="*/ 1060722 w 1060722"/>
                <a:gd name="connsiteY2" fmla="*/ 914400 h 923877"/>
                <a:gd name="connsiteX3" fmla="*/ 513090 w 1060722"/>
                <a:gd name="connsiteY3" fmla="*/ 501403 h 923877"/>
                <a:gd name="connsiteX4" fmla="*/ 18 w 1060722"/>
                <a:gd name="connsiteY4" fmla="*/ 914400 h 923877"/>
                <a:gd name="connsiteX0" fmla="*/ 18 w 1060722"/>
                <a:gd name="connsiteY0" fmla="*/ 914400 h 927079"/>
                <a:gd name="connsiteX1" fmla="*/ 530370 w 1060722"/>
                <a:gd name="connsiteY1" fmla="*/ 0 h 927079"/>
                <a:gd name="connsiteX2" fmla="*/ 1060722 w 1060722"/>
                <a:gd name="connsiteY2" fmla="*/ 914400 h 927079"/>
                <a:gd name="connsiteX3" fmla="*/ 515630 w 1060722"/>
                <a:gd name="connsiteY3" fmla="*/ 641103 h 927079"/>
                <a:gd name="connsiteX4" fmla="*/ 18 w 1060722"/>
                <a:gd name="connsiteY4" fmla="*/ 914400 h 927079"/>
                <a:gd name="connsiteX0" fmla="*/ 17 w 1060721"/>
                <a:gd name="connsiteY0" fmla="*/ 914400 h 929270"/>
                <a:gd name="connsiteX1" fmla="*/ 530369 w 1060721"/>
                <a:gd name="connsiteY1" fmla="*/ 0 h 929270"/>
                <a:gd name="connsiteX2" fmla="*/ 1060721 w 1060721"/>
                <a:gd name="connsiteY2" fmla="*/ 914400 h 929270"/>
                <a:gd name="connsiteX3" fmla="*/ 541029 w 1060721"/>
                <a:gd name="connsiteY3" fmla="*/ 702063 h 929270"/>
                <a:gd name="connsiteX4" fmla="*/ 17 w 1060721"/>
                <a:gd name="connsiteY4" fmla="*/ 914400 h 929270"/>
                <a:gd name="connsiteX0" fmla="*/ 17 w 1060721"/>
                <a:gd name="connsiteY0" fmla="*/ 914400 h 929941"/>
                <a:gd name="connsiteX1" fmla="*/ 530369 w 1060721"/>
                <a:gd name="connsiteY1" fmla="*/ 0 h 929941"/>
                <a:gd name="connsiteX2" fmla="*/ 1060721 w 1060721"/>
                <a:gd name="connsiteY2" fmla="*/ 914400 h 929941"/>
                <a:gd name="connsiteX3" fmla="*/ 541029 w 1060721"/>
                <a:gd name="connsiteY3" fmla="*/ 717303 h 929941"/>
                <a:gd name="connsiteX4" fmla="*/ 17 w 1060721"/>
                <a:gd name="connsiteY4" fmla="*/ 914400 h 92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721" h="929941">
                  <a:moveTo>
                    <a:pt x="17" y="914400"/>
                  </a:moveTo>
                  <a:lnTo>
                    <a:pt x="530369" y="0"/>
                  </a:lnTo>
                  <a:lnTo>
                    <a:pt x="1060721" y="914400"/>
                  </a:lnTo>
                  <a:cubicBezTo>
                    <a:pt x="1057841" y="997967"/>
                    <a:pt x="717813" y="717303"/>
                    <a:pt x="541029" y="717303"/>
                  </a:cubicBezTo>
                  <a:cubicBezTo>
                    <a:pt x="364245" y="717303"/>
                    <a:pt x="-2863" y="997967"/>
                    <a:pt x="17" y="9144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8189B9D-9F30-D546-8DAB-8B0DF05B73AD}"/>
              </a:ext>
            </a:extLst>
          </p:cNvPr>
          <p:cNvSpPr txBox="1"/>
          <p:nvPr userDrawn="1"/>
        </p:nvSpPr>
        <p:spPr>
          <a:xfrm>
            <a:off x="1856437" y="1695762"/>
            <a:ext cx="538479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/>
              <a:t>Lorem ipsum dolor sit amet, consectetuer adipiscing elit. Maecenas porttitor congue massa</a:t>
            </a:r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FE59DC7-59AD-A5E9-5716-78688896894B}"/>
              </a:ext>
            </a:extLst>
          </p:cNvPr>
          <p:cNvSpPr txBox="1"/>
          <p:nvPr userDrawn="1"/>
        </p:nvSpPr>
        <p:spPr>
          <a:xfrm>
            <a:off x="1856437" y="2941145"/>
            <a:ext cx="538479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/>
              <a:t>Lorem ipsum dolor sit amet, consectetuer adipiscing elit. Maecenas porttitor congue massa</a:t>
            </a:r>
            <a:endParaRPr lang="zh-CN" altLang="en-US" sz="12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788948B-5EFF-1D19-46FA-938F942CEEAB}"/>
              </a:ext>
            </a:extLst>
          </p:cNvPr>
          <p:cNvSpPr txBox="1"/>
          <p:nvPr userDrawn="1"/>
        </p:nvSpPr>
        <p:spPr>
          <a:xfrm>
            <a:off x="1856437" y="4186528"/>
            <a:ext cx="538479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/>
              <a:t>Lorem ipsum dolor sit amet, consectetuer adipiscing elit. Maecenas porttitor congue massa</a:t>
            </a:r>
            <a:endParaRPr lang="zh-CN" altLang="en-US" sz="1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365C70C-9035-F4AE-910D-5126C125E0A1}"/>
              </a:ext>
            </a:extLst>
          </p:cNvPr>
          <p:cNvSpPr txBox="1"/>
          <p:nvPr userDrawn="1"/>
        </p:nvSpPr>
        <p:spPr>
          <a:xfrm>
            <a:off x="1856437" y="5431911"/>
            <a:ext cx="538479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/>
              <a:t>Lorem ipsum dolor sit amet, consectetuer adipiscing elit. Maecenas porttitor congue massa</a:t>
            </a:r>
            <a:endParaRPr lang="zh-CN" altLang="en-US" sz="12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1280B74-BC61-0508-E3EE-E5E16D9AA790}"/>
              </a:ext>
            </a:extLst>
          </p:cNvPr>
          <p:cNvSpPr/>
          <p:nvPr userDrawn="1"/>
        </p:nvSpPr>
        <p:spPr>
          <a:xfrm>
            <a:off x="-30798" y="-41494"/>
            <a:ext cx="1353050" cy="68994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DBEF3E-82CD-7AEB-CD10-B9CBA35FDE92}"/>
              </a:ext>
            </a:extLst>
          </p:cNvPr>
          <p:cNvSpPr txBox="1"/>
          <p:nvPr userDrawn="1"/>
        </p:nvSpPr>
        <p:spPr>
          <a:xfrm rot="5400000">
            <a:off x="-1658246" y="2875002"/>
            <a:ext cx="4607947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6600" b="1" dirty="0">
                <a:solidFill>
                  <a:schemeClr val="accent2"/>
                </a:solidFill>
                <a:latin typeface="+mj-lt"/>
              </a:rPr>
              <a:t>CONTENNT</a:t>
            </a:r>
            <a:endParaRPr lang="zh-CN" altLang="en-US" sz="66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8695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C6B1346F-7748-92C8-E04E-E411214983D8}"/>
              </a:ext>
            </a:extLst>
          </p:cNvPr>
          <p:cNvSpPr/>
          <p:nvPr userDrawn="1"/>
        </p:nvSpPr>
        <p:spPr>
          <a:xfrm>
            <a:off x="0" y="6558087"/>
            <a:ext cx="12192000" cy="29991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95ED9FF6-DDBA-DDC1-3E59-3156FDAD3644}"/>
              </a:ext>
            </a:extLst>
          </p:cNvPr>
          <p:cNvGrpSpPr/>
          <p:nvPr userDrawn="1"/>
        </p:nvGrpSpPr>
        <p:grpSpPr>
          <a:xfrm>
            <a:off x="695325" y="0"/>
            <a:ext cx="675672" cy="1225316"/>
            <a:chOff x="695325" y="0"/>
            <a:chExt cx="675672" cy="1225316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EF5A17FE-E3E0-CD68-D816-B3C223439F9D}"/>
                </a:ext>
              </a:extLst>
            </p:cNvPr>
            <p:cNvSpPr/>
            <p:nvPr/>
          </p:nvSpPr>
          <p:spPr>
            <a:xfrm>
              <a:off x="1033161" y="0"/>
              <a:ext cx="337836" cy="1022562"/>
            </a:xfrm>
            <a:custGeom>
              <a:avLst/>
              <a:gdLst>
                <a:gd name="connsiteX0" fmla="*/ 0 w 337836"/>
                <a:gd name="connsiteY0" fmla="*/ 0 h 1022562"/>
                <a:gd name="connsiteX1" fmla="*/ 337836 w 337836"/>
                <a:gd name="connsiteY1" fmla="*/ 0 h 1022562"/>
                <a:gd name="connsiteX2" fmla="*/ 337836 w 337836"/>
                <a:gd name="connsiteY2" fmla="*/ 1022562 h 1022562"/>
                <a:gd name="connsiteX3" fmla="*/ 0 w 337836"/>
                <a:gd name="connsiteY3" fmla="*/ 1022562 h 102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836" h="1022562">
                  <a:moveTo>
                    <a:pt x="0" y="0"/>
                  </a:moveTo>
                  <a:lnTo>
                    <a:pt x="337836" y="0"/>
                  </a:lnTo>
                  <a:lnTo>
                    <a:pt x="337836" y="1022562"/>
                  </a:lnTo>
                  <a:lnTo>
                    <a:pt x="0" y="10225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1D6AFAB-BD73-CEA3-7AED-E5D14D980817}"/>
                </a:ext>
              </a:extLst>
            </p:cNvPr>
            <p:cNvSpPr/>
            <p:nvPr/>
          </p:nvSpPr>
          <p:spPr>
            <a:xfrm>
              <a:off x="695325" y="1"/>
              <a:ext cx="337836" cy="1225315"/>
            </a:xfrm>
            <a:custGeom>
              <a:avLst/>
              <a:gdLst>
                <a:gd name="connsiteX0" fmla="*/ 0 w 337836"/>
                <a:gd name="connsiteY0" fmla="*/ 0 h 1225315"/>
                <a:gd name="connsiteX1" fmla="*/ 337836 w 337836"/>
                <a:gd name="connsiteY1" fmla="*/ 0 h 1225315"/>
                <a:gd name="connsiteX2" fmla="*/ 337836 w 337836"/>
                <a:gd name="connsiteY2" fmla="*/ 1225315 h 1225315"/>
                <a:gd name="connsiteX3" fmla="*/ 0 w 337836"/>
                <a:gd name="connsiteY3" fmla="*/ 1225315 h 12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836" h="1225315">
                  <a:moveTo>
                    <a:pt x="0" y="0"/>
                  </a:moveTo>
                  <a:lnTo>
                    <a:pt x="337836" y="0"/>
                  </a:lnTo>
                  <a:lnTo>
                    <a:pt x="337836" y="1225315"/>
                  </a:lnTo>
                  <a:lnTo>
                    <a:pt x="0" y="12253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CA08334C-F8EA-79D9-EE57-D8F236169898}"/>
              </a:ext>
            </a:extLst>
          </p:cNvPr>
          <p:cNvSpPr/>
          <p:nvPr userDrawn="1"/>
        </p:nvSpPr>
        <p:spPr>
          <a:xfrm>
            <a:off x="799546" y="465319"/>
            <a:ext cx="467230" cy="4672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5FCB3ED6-F7E9-3F7F-6962-D9F968F55509}"/>
              </a:ext>
            </a:extLst>
          </p:cNvPr>
          <p:cNvSpPr/>
          <p:nvPr userDrawn="1"/>
        </p:nvSpPr>
        <p:spPr>
          <a:xfrm rot="16200000">
            <a:off x="949782" y="501407"/>
            <a:ext cx="190346" cy="384284"/>
          </a:xfrm>
          <a:prstGeom prst="downArrow">
            <a:avLst>
              <a:gd name="adj1" fmla="val 50000"/>
              <a:gd name="adj2" fmla="val 11805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7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85B8AA6-3CE5-3BEF-B9ED-6A704309AE65}"/>
              </a:ext>
            </a:extLst>
          </p:cNvPr>
          <p:cNvSpPr/>
          <p:nvPr userDrawn="1"/>
        </p:nvSpPr>
        <p:spPr>
          <a:xfrm flipH="1">
            <a:off x="6167391" y="0"/>
            <a:ext cx="6024609" cy="6858000"/>
          </a:xfrm>
          <a:custGeom>
            <a:avLst/>
            <a:gdLst>
              <a:gd name="connsiteX0" fmla="*/ 1315816 w 6024609"/>
              <a:gd name="connsiteY0" fmla="*/ 0 h 6858000"/>
              <a:gd name="connsiteX1" fmla="*/ 6024609 w 6024609"/>
              <a:gd name="connsiteY1" fmla="*/ 0 h 6858000"/>
              <a:gd name="connsiteX2" fmla="*/ 4637403 w 6024609"/>
              <a:gd name="connsiteY2" fmla="*/ 6858000 h 6858000"/>
              <a:gd name="connsiteX3" fmla="*/ 0 w 6024609"/>
              <a:gd name="connsiteY3" fmla="*/ 6858000 h 6858000"/>
              <a:gd name="connsiteX4" fmla="*/ 0 w 6024609"/>
              <a:gd name="connsiteY4" fmla="*/ 65050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4609" h="6858000">
                <a:moveTo>
                  <a:pt x="1315816" y="0"/>
                </a:moveTo>
                <a:lnTo>
                  <a:pt x="6024609" y="0"/>
                </a:lnTo>
                <a:lnTo>
                  <a:pt x="4637403" y="6858000"/>
                </a:lnTo>
                <a:lnTo>
                  <a:pt x="0" y="6858000"/>
                </a:lnTo>
                <a:lnTo>
                  <a:pt x="0" y="6505066"/>
                </a:lnTo>
                <a:close/>
              </a:path>
            </a:pathLst>
          </a:custGeom>
          <a:blipFill dpi="0" rotWithShape="1">
            <a:blip r:embed="rId2"/>
            <a:srcRect/>
            <a:tile tx="180975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11A80F-9E2E-5CF1-4378-B9C3C71C30DA}"/>
              </a:ext>
            </a:extLst>
          </p:cNvPr>
          <p:cNvSpPr/>
          <p:nvPr userDrawn="1"/>
        </p:nvSpPr>
        <p:spPr>
          <a:xfrm>
            <a:off x="0" y="6558087"/>
            <a:ext cx="12192000" cy="29991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379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B5CA6C-B265-5957-2728-38DA1A42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5C63D5-DE21-1441-603F-194E23A23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E52CE5-4D01-3FF1-4795-65FF0C306E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6DA0-E40B-451D-84BD-0B80E643C0F9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D0361-DBB6-8924-3467-CA7E0DAE0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6187BF-B836-D56E-1864-E361686C0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064A7-0E6C-4682-9973-04B6705F2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pos="438" userDrawn="1">
          <p15:clr>
            <a:srgbClr val="F26B43"/>
          </p15:clr>
        </p15:guide>
        <p15:guide id="6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1D15440-0002-9BCC-B12D-053B5690F435}"/>
              </a:ext>
            </a:extLst>
          </p:cNvPr>
          <p:cNvSpPr txBox="1"/>
          <p:nvPr/>
        </p:nvSpPr>
        <p:spPr>
          <a:xfrm>
            <a:off x="1402080" y="2621280"/>
            <a:ext cx="3352800" cy="1676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604FAD-6301-AC83-1666-0E6CF5666E98}"/>
              </a:ext>
            </a:extLst>
          </p:cNvPr>
          <p:cNvSpPr txBox="1"/>
          <p:nvPr/>
        </p:nvSpPr>
        <p:spPr>
          <a:xfrm>
            <a:off x="4754880" y="1305342"/>
            <a:ext cx="683382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6600" b="1" dirty="0">
                <a:solidFill>
                  <a:schemeClr val="accent2"/>
                </a:solidFill>
                <a:latin typeface="+mj-ea"/>
                <a:ea typeface="+mj-ea"/>
              </a:rPr>
              <a:t>20XX</a:t>
            </a:r>
          </a:p>
          <a:p>
            <a:pPr algn="r"/>
            <a:r>
              <a:rPr lang="zh-CN" altLang="en-US" sz="6600" b="1" dirty="0">
                <a:solidFill>
                  <a:schemeClr val="accent3"/>
                </a:solidFill>
                <a:latin typeface="+mj-ea"/>
                <a:ea typeface="+mj-ea"/>
              </a:rPr>
              <a:t>年终总结</a:t>
            </a:r>
            <a:r>
              <a:rPr lang="zh-CN" altLang="en-US" sz="6600" b="1" dirty="0">
                <a:solidFill>
                  <a:schemeClr val="accent2"/>
                </a:solidFill>
                <a:latin typeface="+mj-ea"/>
                <a:ea typeface="+mj-ea"/>
              </a:rPr>
              <a:t>汇报</a:t>
            </a:r>
          </a:p>
        </p:txBody>
      </p:sp>
      <p:sp>
        <p:nvSpPr>
          <p:cNvPr id="499" name="任意多边形: 形状 498">
            <a:extLst>
              <a:ext uri="{FF2B5EF4-FFF2-40B4-BE49-F238E27FC236}">
                <a16:creationId xmlns:a16="http://schemas.microsoft.com/office/drawing/2014/main" id="{FDA75810-8CD4-C16B-3577-CE5D58008B28}"/>
              </a:ext>
            </a:extLst>
          </p:cNvPr>
          <p:cNvSpPr/>
          <p:nvPr/>
        </p:nvSpPr>
        <p:spPr>
          <a:xfrm>
            <a:off x="0" y="0"/>
            <a:ext cx="6024609" cy="6858000"/>
          </a:xfrm>
          <a:custGeom>
            <a:avLst/>
            <a:gdLst>
              <a:gd name="connsiteX0" fmla="*/ 1315816 w 6024609"/>
              <a:gd name="connsiteY0" fmla="*/ 0 h 6858000"/>
              <a:gd name="connsiteX1" fmla="*/ 6024609 w 6024609"/>
              <a:gd name="connsiteY1" fmla="*/ 0 h 6858000"/>
              <a:gd name="connsiteX2" fmla="*/ 4637403 w 6024609"/>
              <a:gd name="connsiteY2" fmla="*/ 6858000 h 6858000"/>
              <a:gd name="connsiteX3" fmla="*/ 0 w 6024609"/>
              <a:gd name="connsiteY3" fmla="*/ 6858000 h 6858000"/>
              <a:gd name="connsiteX4" fmla="*/ 0 w 6024609"/>
              <a:gd name="connsiteY4" fmla="*/ 65050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4609" h="6858000">
                <a:moveTo>
                  <a:pt x="1315816" y="0"/>
                </a:moveTo>
                <a:lnTo>
                  <a:pt x="6024609" y="0"/>
                </a:lnTo>
                <a:lnTo>
                  <a:pt x="4637403" y="6858000"/>
                </a:lnTo>
                <a:lnTo>
                  <a:pt x="0" y="6858000"/>
                </a:lnTo>
                <a:lnTo>
                  <a:pt x="0" y="650506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7" name="文本框 466">
            <a:extLst>
              <a:ext uri="{FF2B5EF4-FFF2-40B4-BE49-F238E27FC236}">
                <a16:creationId xmlns:a16="http://schemas.microsoft.com/office/drawing/2014/main" id="{A84B02B9-507E-1181-58FD-FE9A54F1F7C7}"/>
              </a:ext>
            </a:extLst>
          </p:cNvPr>
          <p:cNvSpPr txBox="1"/>
          <p:nvPr/>
        </p:nvSpPr>
        <p:spPr>
          <a:xfrm>
            <a:off x="6953251" y="3369945"/>
            <a:ext cx="46355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algn="r"/>
            <a:r>
              <a:rPr lang="en-US" altLang="zh-CN" sz="2400" b="0" i="0" dirty="0">
                <a:solidFill>
                  <a:schemeClr val="accent2">
                    <a:lumMod val="65000"/>
                  </a:schemeClr>
                </a:solidFill>
                <a:effectLst/>
                <a:latin typeface="+mj-lt"/>
              </a:rPr>
              <a:t>Year-end Summary Report</a:t>
            </a:r>
            <a:endParaRPr lang="zh-CN" altLang="en-US" sz="2400" dirty="0">
              <a:solidFill>
                <a:schemeClr val="accent2">
                  <a:lumMod val="65000"/>
                </a:schemeClr>
              </a:solidFill>
              <a:latin typeface="+mj-lt"/>
            </a:endParaRPr>
          </a:p>
        </p:txBody>
      </p:sp>
      <p:cxnSp>
        <p:nvCxnSpPr>
          <p:cNvPr id="469" name="直接连接符 468">
            <a:extLst>
              <a:ext uri="{FF2B5EF4-FFF2-40B4-BE49-F238E27FC236}">
                <a16:creationId xmlns:a16="http://schemas.microsoft.com/office/drawing/2014/main" id="{4DDF56A2-DEC0-C89D-FB81-057143B55451}"/>
              </a:ext>
            </a:extLst>
          </p:cNvPr>
          <p:cNvCxnSpPr>
            <a:cxnSpLocks/>
          </p:cNvCxnSpPr>
          <p:nvPr/>
        </p:nvCxnSpPr>
        <p:spPr>
          <a:xfrm>
            <a:off x="6443345" y="3369945"/>
            <a:ext cx="5044122" cy="0"/>
          </a:xfrm>
          <a:prstGeom prst="line">
            <a:avLst/>
          </a:prstGeom>
          <a:ln w="15875">
            <a:solidFill>
              <a:schemeClr val="accent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>
            <a:extLst>
              <a:ext uri="{FF2B5EF4-FFF2-40B4-BE49-F238E27FC236}">
                <a16:creationId xmlns:a16="http://schemas.microsoft.com/office/drawing/2014/main" id="{17526EB4-A40A-3A72-CA73-F319A3681204}"/>
              </a:ext>
            </a:extLst>
          </p:cNvPr>
          <p:cNvCxnSpPr>
            <a:cxnSpLocks/>
          </p:cNvCxnSpPr>
          <p:nvPr/>
        </p:nvCxnSpPr>
        <p:spPr>
          <a:xfrm>
            <a:off x="10661650" y="4018280"/>
            <a:ext cx="837565" cy="0"/>
          </a:xfrm>
          <a:prstGeom prst="line">
            <a:avLst/>
          </a:prstGeom>
          <a:ln w="1143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文本框 473">
            <a:extLst>
              <a:ext uri="{FF2B5EF4-FFF2-40B4-BE49-F238E27FC236}">
                <a16:creationId xmlns:a16="http://schemas.microsoft.com/office/drawing/2014/main" id="{7D9E1CB5-22B9-2A96-8B0D-75C1D5CA3C9B}"/>
              </a:ext>
            </a:extLst>
          </p:cNvPr>
          <p:cNvSpPr txBox="1"/>
          <p:nvPr/>
        </p:nvSpPr>
        <p:spPr>
          <a:xfrm>
            <a:off x="8959215" y="5225337"/>
            <a:ext cx="260604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汇报人：</a:t>
            </a:r>
            <a:r>
              <a:rPr lang="en-US" altLang="zh-CN" dirty="0" err="1">
                <a:latin typeface="+mj-ea"/>
                <a:ea typeface="+mj-ea"/>
              </a:rPr>
              <a:t>OfficePLUS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75" name="矩形: 圆角 474">
            <a:extLst>
              <a:ext uri="{FF2B5EF4-FFF2-40B4-BE49-F238E27FC236}">
                <a16:creationId xmlns:a16="http://schemas.microsoft.com/office/drawing/2014/main" id="{37726D1B-DAFB-B103-ACF4-19FD628CCA14}"/>
              </a:ext>
            </a:extLst>
          </p:cNvPr>
          <p:cNvSpPr/>
          <p:nvPr/>
        </p:nvSpPr>
        <p:spPr>
          <a:xfrm>
            <a:off x="9033828" y="5179170"/>
            <a:ext cx="2456815" cy="46166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89" name="组合 488">
            <a:extLst>
              <a:ext uri="{FF2B5EF4-FFF2-40B4-BE49-F238E27FC236}">
                <a16:creationId xmlns:a16="http://schemas.microsoft.com/office/drawing/2014/main" id="{6F7FDB9F-DE19-E8DA-C00A-49B1DEDFE5FE}"/>
              </a:ext>
            </a:extLst>
          </p:cNvPr>
          <p:cNvGrpSpPr/>
          <p:nvPr/>
        </p:nvGrpSpPr>
        <p:grpSpPr>
          <a:xfrm>
            <a:off x="11032490" y="276450"/>
            <a:ext cx="462650" cy="412902"/>
            <a:chOff x="4079240" y="-513812"/>
            <a:chExt cx="3518218" cy="3139915"/>
          </a:xfrm>
          <a:solidFill>
            <a:schemeClr val="accent3">
              <a:lumMod val="60000"/>
              <a:lumOff val="40000"/>
              <a:alpha val="30000"/>
            </a:schemeClr>
          </a:solidFill>
        </p:grpSpPr>
        <p:grpSp>
          <p:nvGrpSpPr>
            <p:cNvPr id="486" name="组合 485">
              <a:extLst>
                <a:ext uri="{FF2B5EF4-FFF2-40B4-BE49-F238E27FC236}">
                  <a16:creationId xmlns:a16="http://schemas.microsoft.com/office/drawing/2014/main" id="{B9D0994F-6CD7-C00A-71A1-E4F72E840B39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477" name="椭圆 476">
                <a:extLst>
                  <a:ext uri="{FF2B5EF4-FFF2-40B4-BE49-F238E27FC236}">
                    <a16:creationId xmlns:a16="http://schemas.microsoft.com/office/drawing/2014/main" id="{0770A46D-F76F-0F30-ED1A-3925C243DBA0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椭圆 477">
                <a:extLst>
                  <a:ext uri="{FF2B5EF4-FFF2-40B4-BE49-F238E27FC236}">
                    <a16:creationId xmlns:a16="http://schemas.microsoft.com/office/drawing/2014/main" id="{9CAF08F5-0787-7620-1711-60EC0D2058D4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椭圆 478">
                <a:extLst>
                  <a:ext uri="{FF2B5EF4-FFF2-40B4-BE49-F238E27FC236}">
                    <a16:creationId xmlns:a16="http://schemas.microsoft.com/office/drawing/2014/main" id="{162CC826-F7E9-837F-48EB-1702F42EF417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7" name="组合 486">
              <a:extLst>
                <a:ext uri="{FF2B5EF4-FFF2-40B4-BE49-F238E27FC236}">
                  <a16:creationId xmlns:a16="http://schemas.microsoft.com/office/drawing/2014/main" id="{523D8C7D-C171-D3AC-472B-D31AB27EC437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480" name="椭圆 479">
                <a:extLst>
                  <a:ext uri="{FF2B5EF4-FFF2-40B4-BE49-F238E27FC236}">
                    <a16:creationId xmlns:a16="http://schemas.microsoft.com/office/drawing/2014/main" id="{9715D896-7D29-2C7C-2458-8050726D680A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1" name="椭圆 480">
                <a:extLst>
                  <a:ext uri="{FF2B5EF4-FFF2-40B4-BE49-F238E27FC236}">
                    <a16:creationId xmlns:a16="http://schemas.microsoft.com/office/drawing/2014/main" id="{BBB6E54A-8D2A-F3EC-A8E8-198511B9AD4B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2" name="椭圆 481">
                <a:extLst>
                  <a:ext uri="{FF2B5EF4-FFF2-40B4-BE49-F238E27FC236}">
                    <a16:creationId xmlns:a16="http://schemas.microsoft.com/office/drawing/2014/main" id="{579EB279-C9B9-E3C5-DF53-8890477B14CB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8" name="组合 487">
              <a:extLst>
                <a:ext uri="{FF2B5EF4-FFF2-40B4-BE49-F238E27FC236}">
                  <a16:creationId xmlns:a16="http://schemas.microsoft.com/office/drawing/2014/main" id="{B68C543C-107F-8B20-F2D0-51FFADD0EF61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483" name="椭圆 482">
                <a:extLst>
                  <a:ext uri="{FF2B5EF4-FFF2-40B4-BE49-F238E27FC236}">
                    <a16:creationId xmlns:a16="http://schemas.microsoft.com/office/drawing/2014/main" id="{CA1B6B79-96E6-C181-2F01-C1A1002CA274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椭圆 483">
                <a:extLst>
                  <a:ext uri="{FF2B5EF4-FFF2-40B4-BE49-F238E27FC236}">
                    <a16:creationId xmlns:a16="http://schemas.microsoft.com/office/drawing/2014/main" id="{E3DD6B21-406A-82DF-DBB9-C2C54DA3FE3E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5" name="椭圆 484">
                <a:extLst>
                  <a:ext uri="{FF2B5EF4-FFF2-40B4-BE49-F238E27FC236}">
                    <a16:creationId xmlns:a16="http://schemas.microsoft.com/office/drawing/2014/main" id="{D5D7C05D-4041-F55F-166F-F767F664F3CF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0" name="矩形: 圆角 489">
            <a:extLst>
              <a:ext uri="{FF2B5EF4-FFF2-40B4-BE49-F238E27FC236}">
                <a16:creationId xmlns:a16="http://schemas.microsoft.com/office/drawing/2014/main" id="{2C37A41D-4029-15D4-14C7-94590DACAFFA}"/>
              </a:ext>
            </a:extLst>
          </p:cNvPr>
          <p:cNvSpPr/>
          <p:nvPr/>
        </p:nvSpPr>
        <p:spPr>
          <a:xfrm>
            <a:off x="0" y="6558087"/>
            <a:ext cx="12192000" cy="29991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0" name="等腰三角形 499">
            <a:extLst>
              <a:ext uri="{FF2B5EF4-FFF2-40B4-BE49-F238E27FC236}">
                <a16:creationId xmlns:a16="http://schemas.microsoft.com/office/drawing/2014/main" id="{311DAB09-B410-4D0C-0A18-B39BE4BDE268}"/>
              </a:ext>
            </a:extLst>
          </p:cNvPr>
          <p:cNvSpPr/>
          <p:nvPr/>
        </p:nvSpPr>
        <p:spPr>
          <a:xfrm rot="18900000">
            <a:off x="9077712" y="1345802"/>
            <a:ext cx="232410" cy="19165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528312 w 1060704"/>
              <a:gd name="connsiteY3" fmla="*/ 912883 h 914400"/>
              <a:gd name="connsiteX4" fmla="*/ 0 w 1060704"/>
              <a:gd name="connsiteY4" fmla="*/ 914400 h 914400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528312 w 1060704"/>
              <a:gd name="connsiteY3" fmla="*/ 768103 h 914400"/>
              <a:gd name="connsiteX4" fmla="*/ 0 w 1060704"/>
              <a:gd name="connsiteY4" fmla="*/ 914400 h 914400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513072 w 1060704"/>
              <a:gd name="connsiteY3" fmla="*/ 501403 h 914400"/>
              <a:gd name="connsiteX4" fmla="*/ 0 w 1060704"/>
              <a:gd name="connsiteY4" fmla="*/ 914400 h 914400"/>
              <a:gd name="connsiteX0" fmla="*/ 18 w 1060722"/>
              <a:gd name="connsiteY0" fmla="*/ 914400 h 923877"/>
              <a:gd name="connsiteX1" fmla="*/ 530370 w 1060722"/>
              <a:gd name="connsiteY1" fmla="*/ 0 h 923877"/>
              <a:gd name="connsiteX2" fmla="*/ 1060722 w 1060722"/>
              <a:gd name="connsiteY2" fmla="*/ 914400 h 923877"/>
              <a:gd name="connsiteX3" fmla="*/ 513090 w 1060722"/>
              <a:gd name="connsiteY3" fmla="*/ 501403 h 923877"/>
              <a:gd name="connsiteX4" fmla="*/ 18 w 1060722"/>
              <a:gd name="connsiteY4" fmla="*/ 914400 h 923877"/>
              <a:gd name="connsiteX0" fmla="*/ 18 w 1060722"/>
              <a:gd name="connsiteY0" fmla="*/ 914400 h 927079"/>
              <a:gd name="connsiteX1" fmla="*/ 530370 w 1060722"/>
              <a:gd name="connsiteY1" fmla="*/ 0 h 927079"/>
              <a:gd name="connsiteX2" fmla="*/ 1060722 w 1060722"/>
              <a:gd name="connsiteY2" fmla="*/ 914400 h 927079"/>
              <a:gd name="connsiteX3" fmla="*/ 515630 w 1060722"/>
              <a:gd name="connsiteY3" fmla="*/ 641103 h 927079"/>
              <a:gd name="connsiteX4" fmla="*/ 18 w 1060722"/>
              <a:gd name="connsiteY4" fmla="*/ 914400 h 927079"/>
              <a:gd name="connsiteX0" fmla="*/ 17 w 1060721"/>
              <a:gd name="connsiteY0" fmla="*/ 914400 h 929270"/>
              <a:gd name="connsiteX1" fmla="*/ 530369 w 1060721"/>
              <a:gd name="connsiteY1" fmla="*/ 0 h 929270"/>
              <a:gd name="connsiteX2" fmla="*/ 1060721 w 1060721"/>
              <a:gd name="connsiteY2" fmla="*/ 914400 h 929270"/>
              <a:gd name="connsiteX3" fmla="*/ 541029 w 1060721"/>
              <a:gd name="connsiteY3" fmla="*/ 702063 h 929270"/>
              <a:gd name="connsiteX4" fmla="*/ 17 w 1060721"/>
              <a:gd name="connsiteY4" fmla="*/ 914400 h 929270"/>
              <a:gd name="connsiteX0" fmla="*/ 17 w 1060721"/>
              <a:gd name="connsiteY0" fmla="*/ 914400 h 929941"/>
              <a:gd name="connsiteX1" fmla="*/ 530369 w 1060721"/>
              <a:gd name="connsiteY1" fmla="*/ 0 h 929941"/>
              <a:gd name="connsiteX2" fmla="*/ 1060721 w 1060721"/>
              <a:gd name="connsiteY2" fmla="*/ 914400 h 929941"/>
              <a:gd name="connsiteX3" fmla="*/ 541029 w 1060721"/>
              <a:gd name="connsiteY3" fmla="*/ 717303 h 929941"/>
              <a:gd name="connsiteX4" fmla="*/ 17 w 1060721"/>
              <a:gd name="connsiteY4" fmla="*/ 914400 h 92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21" h="929941">
                <a:moveTo>
                  <a:pt x="17" y="914400"/>
                </a:moveTo>
                <a:lnTo>
                  <a:pt x="530369" y="0"/>
                </a:lnTo>
                <a:lnTo>
                  <a:pt x="1060721" y="914400"/>
                </a:lnTo>
                <a:cubicBezTo>
                  <a:pt x="1057841" y="997967"/>
                  <a:pt x="717813" y="717303"/>
                  <a:pt x="541029" y="717303"/>
                </a:cubicBezTo>
                <a:cubicBezTo>
                  <a:pt x="364245" y="717303"/>
                  <a:pt x="-2863" y="997967"/>
                  <a:pt x="17" y="9144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34D03C-7D13-BED2-84CF-16A66E1E70DD}"/>
              </a:ext>
            </a:extLst>
          </p:cNvPr>
          <p:cNvSpPr txBox="1"/>
          <p:nvPr/>
        </p:nvSpPr>
        <p:spPr>
          <a:xfrm>
            <a:off x="6363335" y="6102567"/>
            <a:ext cx="5238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/>
              <a:t>Lorem ipsum dolor sit amet, consectetuer adipiscing elit. Maecenas porttitor congue massa </a:t>
            </a:r>
          </a:p>
        </p:txBody>
      </p:sp>
    </p:spTree>
    <p:extLst>
      <p:ext uri="{BB962C8B-B14F-4D97-AF65-F5344CB8AC3E}">
        <p14:creationId xmlns:p14="http://schemas.microsoft.com/office/powerpoint/2010/main" val="125471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7A067D6-8582-9CCE-ADFC-C497E8B9E1A4}"/>
              </a:ext>
            </a:extLst>
          </p:cNvPr>
          <p:cNvGrpSpPr/>
          <p:nvPr/>
        </p:nvGrpSpPr>
        <p:grpSpPr>
          <a:xfrm>
            <a:off x="698697" y="908050"/>
            <a:ext cx="462650" cy="412902"/>
            <a:chOff x="4079240" y="-513812"/>
            <a:chExt cx="3518218" cy="3139915"/>
          </a:xfrm>
          <a:solidFill>
            <a:schemeClr val="accent3">
              <a:lumMod val="60000"/>
              <a:lumOff val="40000"/>
              <a:alpha val="3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A7A73-0606-D021-9E9F-0FE4F5B3A4D6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9A3C391-8EB4-EC4C-9953-11CC94DDA9C5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F81CF43-BB8C-0FC3-8884-48159F26075D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02BA4E6-2801-20BB-3821-8F1B856E52AB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5BE8D32-C44D-5411-207F-529DA292F899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A1D525B-8673-0556-3AB7-A4B02AEE7762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7C9DF5E-3508-075B-B909-C6893F708D27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4401325-460F-8EA3-97C9-A5A568D0DC0F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FE59003-98A6-38D6-0B94-B6D5EAAC6632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72F21A65-3DDC-A60F-9C03-E6C406BE5B8E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BA8924A-58D5-1F89-A5C4-3B7B510C0A4B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27F1427-B6BF-80C8-583D-49C8171A1FB2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A26E3957-7E5D-9735-0664-06FA24F7A00E}"/>
              </a:ext>
            </a:extLst>
          </p:cNvPr>
          <p:cNvSpPr/>
          <p:nvPr/>
        </p:nvSpPr>
        <p:spPr>
          <a:xfrm>
            <a:off x="5197573" y="915670"/>
            <a:ext cx="6314342" cy="3119808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7CDB865-49B3-0AB0-8DEB-50EA4C007EFA}"/>
              </a:ext>
            </a:extLst>
          </p:cNvPr>
          <p:cNvSpPr txBox="1"/>
          <p:nvPr/>
        </p:nvSpPr>
        <p:spPr>
          <a:xfrm>
            <a:off x="8218317" y="4351532"/>
            <a:ext cx="4590903" cy="2215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500" b="1" dirty="0">
                <a:solidFill>
                  <a:schemeClr val="accent2"/>
                </a:solidFill>
                <a:latin typeface="+mj-lt"/>
              </a:rPr>
              <a:t>TWO</a:t>
            </a:r>
            <a:endParaRPr lang="zh-CN" altLang="en-US" sz="115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134359A-B196-A41D-C84A-881449A81BF5}"/>
              </a:ext>
            </a:extLst>
          </p:cNvPr>
          <p:cNvSpPr txBox="1"/>
          <p:nvPr/>
        </p:nvSpPr>
        <p:spPr>
          <a:xfrm>
            <a:off x="7725197" y="1832133"/>
            <a:ext cx="377873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6000" b="1" dirty="0">
                <a:solidFill>
                  <a:schemeClr val="accent3"/>
                </a:solidFill>
              </a:rPr>
              <a:t>经验做法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C203886-9E2E-4235-C77F-CAFB9EBF5CF8}"/>
              </a:ext>
            </a:extLst>
          </p:cNvPr>
          <p:cNvSpPr txBox="1"/>
          <p:nvPr/>
        </p:nvSpPr>
        <p:spPr>
          <a:xfrm>
            <a:off x="8286750" y="2622678"/>
            <a:ext cx="32057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400" b="0" i="0" dirty="0">
                <a:solidFill>
                  <a:schemeClr val="accent2"/>
                </a:solidFill>
                <a:effectLst/>
                <a:latin typeface="+mj-lt"/>
              </a:rPr>
              <a:t>Exp in practice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0716B15-EA37-0200-EEAC-D9E7B1841C42}"/>
              </a:ext>
            </a:extLst>
          </p:cNvPr>
          <p:cNvSpPr/>
          <p:nvPr/>
        </p:nvSpPr>
        <p:spPr>
          <a:xfrm flipH="1">
            <a:off x="809371" y="1957620"/>
            <a:ext cx="6073849" cy="388723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D20EA6F-48B9-7D77-946C-A22C001A2009}"/>
              </a:ext>
            </a:extLst>
          </p:cNvPr>
          <p:cNvGrpSpPr/>
          <p:nvPr/>
        </p:nvGrpSpPr>
        <p:grpSpPr>
          <a:xfrm flipV="1">
            <a:off x="698697" y="2632882"/>
            <a:ext cx="2498657" cy="3267395"/>
            <a:chOff x="8035141" y="878808"/>
            <a:chExt cx="2498657" cy="3267395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412BFFD-3043-F4E1-82B7-C6E6E07090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178" y="935736"/>
              <a:ext cx="0" cy="3210467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307D4EA-EF20-29FE-CB13-6642D58DBAB1}"/>
                </a:ext>
              </a:extLst>
            </p:cNvPr>
            <p:cNvCxnSpPr>
              <a:cxnSpLocks/>
            </p:cNvCxnSpPr>
            <p:nvPr/>
          </p:nvCxnSpPr>
          <p:spPr>
            <a:xfrm>
              <a:off x="8035141" y="878808"/>
              <a:ext cx="2498657" cy="0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028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8AC5634-97F8-0A1B-D028-127793DA41AF}"/>
              </a:ext>
            </a:extLst>
          </p:cNvPr>
          <p:cNvSpPr/>
          <p:nvPr/>
        </p:nvSpPr>
        <p:spPr>
          <a:xfrm>
            <a:off x="695325" y="1523684"/>
            <a:ext cx="10801350" cy="286312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02D4D2-11B0-2327-62E9-78B7BE7CFCD0}"/>
              </a:ext>
            </a:extLst>
          </p:cNvPr>
          <p:cNvSpPr/>
          <p:nvPr/>
        </p:nvSpPr>
        <p:spPr>
          <a:xfrm>
            <a:off x="1156744" y="3090672"/>
            <a:ext cx="1661683" cy="3218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58D507-2E42-7CE8-F814-1011A7A13E52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两方面经验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5E66A3-E5A2-AE0D-AAD9-05039AE84FE8}"/>
              </a:ext>
            </a:extLst>
          </p:cNvPr>
          <p:cNvSpPr txBox="1"/>
          <p:nvPr/>
        </p:nvSpPr>
        <p:spPr>
          <a:xfrm>
            <a:off x="4494086" y="4609228"/>
            <a:ext cx="7100125" cy="736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/>
              <a:t>热爱本职工作态度决定一切，不能用正确的态度对待工作就不能在工作中尽职尽责。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7CF860A-5FE0-75AE-42E6-C0EB1A9D1145}"/>
              </a:ext>
            </a:extLst>
          </p:cNvPr>
          <p:cNvSpPr txBox="1"/>
          <p:nvPr/>
        </p:nvSpPr>
        <p:spPr>
          <a:xfrm>
            <a:off x="4494086" y="5641286"/>
            <a:ext cx="7100125" cy="736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/>
              <a:t>培养团队意识，端正合作态度在工作中，每个人都有自己的长处和优点，培养自己的团队意识和合作态度。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8C81996-3F79-5D58-0EC8-270AFF7865AE}"/>
              </a:ext>
            </a:extLst>
          </p:cNvPr>
          <p:cNvSpPr txBox="1"/>
          <p:nvPr/>
        </p:nvSpPr>
        <p:spPr>
          <a:xfrm>
            <a:off x="3279846" y="4645366"/>
            <a:ext cx="128395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端正态度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758896-91BA-269A-DB57-82563433F5CA}"/>
              </a:ext>
            </a:extLst>
          </p:cNvPr>
          <p:cNvSpPr txBox="1"/>
          <p:nvPr/>
        </p:nvSpPr>
        <p:spPr>
          <a:xfrm>
            <a:off x="3279846" y="5670676"/>
            <a:ext cx="128395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培养意识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2F2A1A3-3B17-E8B5-77F5-0EA67216F230}"/>
              </a:ext>
            </a:extLst>
          </p:cNvPr>
          <p:cNvCxnSpPr>
            <a:cxnSpLocks/>
          </p:cNvCxnSpPr>
          <p:nvPr/>
        </p:nvCxnSpPr>
        <p:spPr>
          <a:xfrm>
            <a:off x="3310859" y="4727337"/>
            <a:ext cx="0" cy="23328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0AED1F3-A9E8-2B37-C157-23A5C0B475B2}"/>
              </a:ext>
            </a:extLst>
          </p:cNvPr>
          <p:cNvCxnSpPr>
            <a:cxnSpLocks/>
          </p:cNvCxnSpPr>
          <p:nvPr/>
        </p:nvCxnSpPr>
        <p:spPr>
          <a:xfrm>
            <a:off x="3310859" y="5743337"/>
            <a:ext cx="0" cy="23328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100586C-6622-08E0-FF3B-67B7AAED497F}"/>
              </a:ext>
            </a:extLst>
          </p:cNvPr>
          <p:cNvSpPr txBox="1"/>
          <p:nvPr/>
        </p:nvSpPr>
        <p:spPr>
          <a:xfrm>
            <a:off x="1156744" y="3228809"/>
            <a:ext cx="113047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b="1" dirty="0">
                <a:solidFill>
                  <a:schemeClr val="accent2"/>
                </a:solidFill>
              </a:rPr>
              <a:t>Exp</a:t>
            </a:r>
            <a:endParaRPr lang="zh-CN" altLang="en-US" sz="5400" b="1" dirty="0">
              <a:solidFill>
                <a:schemeClr val="accent2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8B71414-2C0B-1F40-718B-B511E9F411D5}"/>
              </a:ext>
            </a:extLst>
          </p:cNvPr>
          <p:cNvSpPr txBox="1"/>
          <p:nvPr/>
        </p:nvSpPr>
        <p:spPr>
          <a:xfrm>
            <a:off x="1205898" y="4374561"/>
            <a:ext cx="1635616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Lorem ipsum dolor sit amet, consectetuer adipiscing elit. Maecenas porttitor congue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1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>
            <a:extLst>
              <a:ext uri="{FF2B5EF4-FFF2-40B4-BE49-F238E27FC236}">
                <a16:creationId xmlns:a16="http://schemas.microsoft.com/office/drawing/2014/main" id="{BF22923D-A5A9-98EB-E8A6-7B7AEC140CEF}"/>
              </a:ext>
            </a:extLst>
          </p:cNvPr>
          <p:cNvSpPr txBox="1"/>
          <p:nvPr/>
        </p:nvSpPr>
        <p:spPr>
          <a:xfrm>
            <a:off x="775008" y="1566952"/>
            <a:ext cx="1794076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1500" b="1" dirty="0">
                <a:solidFill>
                  <a:schemeClr val="accent3"/>
                </a:solidFill>
                <a:latin typeface="+mj-ea"/>
                <a:ea typeface="+mj-ea"/>
              </a:rPr>
              <a:t>Z</a:t>
            </a:r>
            <a:endParaRPr lang="zh-CN" altLang="en-US" sz="11500" b="1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1A36BF9-5420-4333-FB69-947FA6EE9EAC}"/>
              </a:ext>
            </a:extLst>
          </p:cNvPr>
          <p:cNvSpPr txBox="1"/>
          <p:nvPr/>
        </p:nvSpPr>
        <p:spPr>
          <a:xfrm>
            <a:off x="3729715" y="1566952"/>
            <a:ext cx="1794076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1500" b="1" dirty="0">
                <a:solidFill>
                  <a:schemeClr val="accent3"/>
                </a:solidFill>
                <a:latin typeface="+mj-ea"/>
                <a:ea typeface="+mj-ea"/>
              </a:rPr>
              <a:t>D</a:t>
            </a:r>
            <a:endParaRPr lang="zh-CN" altLang="en-US" sz="11500" b="1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5C4D934-FB77-6C16-4CD4-32A59A6C83A5}"/>
              </a:ext>
            </a:extLst>
          </p:cNvPr>
          <p:cNvSpPr txBox="1"/>
          <p:nvPr/>
        </p:nvSpPr>
        <p:spPr>
          <a:xfrm>
            <a:off x="6668741" y="1566952"/>
            <a:ext cx="1794076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1500" b="1" dirty="0">
                <a:solidFill>
                  <a:schemeClr val="accent3"/>
                </a:solidFill>
                <a:latin typeface="+mj-ea"/>
                <a:ea typeface="+mj-ea"/>
              </a:rPr>
              <a:t>S</a:t>
            </a:r>
            <a:endParaRPr lang="zh-CN" altLang="en-US" sz="11500" b="1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96C6EB8-A938-A4A3-6BC0-57B195561BDB}"/>
              </a:ext>
            </a:extLst>
          </p:cNvPr>
          <p:cNvSpPr txBox="1"/>
          <p:nvPr/>
        </p:nvSpPr>
        <p:spPr>
          <a:xfrm>
            <a:off x="9623883" y="1566952"/>
            <a:ext cx="1794076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1500" b="1" dirty="0">
                <a:solidFill>
                  <a:schemeClr val="accent3"/>
                </a:solidFill>
                <a:latin typeface="+mj-ea"/>
                <a:ea typeface="+mj-ea"/>
              </a:rPr>
              <a:t>X</a:t>
            </a:r>
            <a:endParaRPr lang="zh-CN" altLang="en-US" sz="11500" b="1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C2D636D-5FC2-213C-06ED-745E3E05B49A}"/>
              </a:ext>
            </a:extLst>
          </p:cNvPr>
          <p:cNvGrpSpPr/>
          <p:nvPr/>
        </p:nvGrpSpPr>
        <p:grpSpPr>
          <a:xfrm>
            <a:off x="695325" y="2694431"/>
            <a:ext cx="10802318" cy="3504565"/>
            <a:chOff x="695325" y="2694431"/>
            <a:chExt cx="10802318" cy="3504565"/>
          </a:xfr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</p:grpSpPr>
        <p:sp>
          <p:nvSpPr>
            <p:cNvPr id="40" name="矩形: 剪去单角 39">
              <a:extLst>
                <a:ext uri="{FF2B5EF4-FFF2-40B4-BE49-F238E27FC236}">
                  <a16:creationId xmlns:a16="http://schemas.microsoft.com/office/drawing/2014/main" id="{01B2C6DF-CE26-E8AB-380F-644C33DC126F}"/>
                </a:ext>
              </a:extLst>
            </p:cNvPr>
            <p:cNvSpPr/>
            <p:nvPr/>
          </p:nvSpPr>
          <p:spPr>
            <a:xfrm>
              <a:off x="3650032" y="2694431"/>
              <a:ext cx="1953443" cy="3504565"/>
            </a:xfrm>
            <a:prstGeom prst="snip1Rect">
              <a:avLst>
                <a:gd name="adj" fmla="val 95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矩形: 剪去单角 40">
              <a:extLst>
                <a:ext uri="{FF2B5EF4-FFF2-40B4-BE49-F238E27FC236}">
                  <a16:creationId xmlns:a16="http://schemas.microsoft.com/office/drawing/2014/main" id="{8DDCC976-7140-32D5-4348-3CDF48ADC435}"/>
                </a:ext>
              </a:extLst>
            </p:cNvPr>
            <p:cNvSpPr/>
            <p:nvPr/>
          </p:nvSpPr>
          <p:spPr>
            <a:xfrm>
              <a:off x="6589058" y="2694431"/>
              <a:ext cx="1953443" cy="3504565"/>
            </a:xfrm>
            <a:prstGeom prst="snip1Rect">
              <a:avLst>
                <a:gd name="adj" fmla="val 95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矩形: 剪去单角 42">
              <a:extLst>
                <a:ext uri="{FF2B5EF4-FFF2-40B4-BE49-F238E27FC236}">
                  <a16:creationId xmlns:a16="http://schemas.microsoft.com/office/drawing/2014/main" id="{FC6C086F-2C61-D124-D255-F865FC9A7024}"/>
                </a:ext>
              </a:extLst>
            </p:cNvPr>
            <p:cNvSpPr/>
            <p:nvPr/>
          </p:nvSpPr>
          <p:spPr>
            <a:xfrm>
              <a:off x="9544200" y="2694431"/>
              <a:ext cx="1953443" cy="3504565"/>
            </a:xfrm>
            <a:prstGeom prst="snip1Rect">
              <a:avLst>
                <a:gd name="adj" fmla="val 95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矩形: 剪去单角 1">
              <a:extLst>
                <a:ext uri="{FF2B5EF4-FFF2-40B4-BE49-F238E27FC236}">
                  <a16:creationId xmlns:a16="http://schemas.microsoft.com/office/drawing/2014/main" id="{66AFA880-79E6-B1B9-6B3A-C6236C065B9C}"/>
                </a:ext>
              </a:extLst>
            </p:cNvPr>
            <p:cNvSpPr/>
            <p:nvPr/>
          </p:nvSpPr>
          <p:spPr>
            <a:xfrm>
              <a:off x="695325" y="2694431"/>
              <a:ext cx="1953443" cy="3504565"/>
            </a:xfrm>
            <a:prstGeom prst="snip1Rect">
              <a:avLst>
                <a:gd name="adj" fmla="val 95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FC5741B-21A8-04C9-666D-BA582E7438A8}"/>
              </a:ext>
            </a:extLst>
          </p:cNvPr>
          <p:cNvGrpSpPr/>
          <p:nvPr/>
        </p:nvGrpSpPr>
        <p:grpSpPr>
          <a:xfrm rot="16200000">
            <a:off x="1045470" y="5078572"/>
            <a:ext cx="822858" cy="1637448"/>
            <a:chOff x="8035141" y="878807"/>
            <a:chExt cx="822858" cy="163744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60996DD3-A171-4856-267E-2CC6A3C8A91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01920" y="1725995"/>
              <a:ext cx="1580519" cy="2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FDA60B2-4939-A565-0D66-A512DC285B7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46570" y="467378"/>
              <a:ext cx="0" cy="822858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73A2183-7E04-B98E-33F1-D8D49811E18E}"/>
              </a:ext>
            </a:extLst>
          </p:cNvPr>
          <p:cNvGrpSpPr/>
          <p:nvPr/>
        </p:nvGrpSpPr>
        <p:grpSpPr>
          <a:xfrm rot="16200000">
            <a:off x="3994450" y="5078572"/>
            <a:ext cx="822858" cy="1637448"/>
            <a:chOff x="8035141" y="878807"/>
            <a:chExt cx="822858" cy="1637448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4802006-7F1F-DF00-EE9A-77A26EF0EC6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01920" y="1725995"/>
              <a:ext cx="1580519" cy="2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9C59D3EC-0C05-1C5C-B57C-21B19D985A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46570" y="467378"/>
              <a:ext cx="0" cy="822858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2A31146-87BB-A95F-BAD4-D7463B485C71}"/>
              </a:ext>
            </a:extLst>
          </p:cNvPr>
          <p:cNvGrpSpPr/>
          <p:nvPr/>
        </p:nvGrpSpPr>
        <p:grpSpPr>
          <a:xfrm rot="16200000">
            <a:off x="6943085" y="5078572"/>
            <a:ext cx="822858" cy="1637448"/>
            <a:chOff x="8035141" y="878807"/>
            <a:chExt cx="822858" cy="1637448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9561CF5-22AF-EC8D-3F46-D2A88A0FEFD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01920" y="1725995"/>
              <a:ext cx="1580519" cy="2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B8B8AB1-FB23-ECBE-AF38-99DB9F17F54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46570" y="467378"/>
              <a:ext cx="0" cy="822858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0042519-955E-71B8-EDD8-86E4FF6399CF}"/>
              </a:ext>
            </a:extLst>
          </p:cNvPr>
          <p:cNvGrpSpPr/>
          <p:nvPr/>
        </p:nvGrpSpPr>
        <p:grpSpPr>
          <a:xfrm rot="16200000">
            <a:off x="9894565" y="5078572"/>
            <a:ext cx="822858" cy="1637448"/>
            <a:chOff x="8035141" y="878807"/>
            <a:chExt cx="822858" cy="163744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A00308A-B7AE-860D-8577-4BEAC61DCB0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01920" y="1725995"/>
              <a:ext cx="1580519" cy="2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4AF776CE-EE1F-C30F-F43B-03AAE90DD69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46570" y="467378"/>
              <a:ext cx="0" cy="822858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: 圆角 41">
            <a:extLst>
              <a:ext uri="{FF2B5EF4-FFF2-40B4-BE49-F238E27FC236}">
                <a16:creationId xmlns:a16="http://schemas.microsoft.com/office/drawing/2014/main" id="{CFE223FA-9C0A-CCAA-23BD-1EFE42B64135}"/>
              </a:ext>
            </a:extLst>
          </p:cNvPr>
          <p:cNvSpPr/>
          <p:nvPr/>
        </p:nvSpPr>
        <p:spPr bwMode="auto">
          <a:xfrm>
            <a:off x="3681866" y="3125705"/>
            <a:ext cx="1878965" cy="3937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n-ea"/>
              </a:rPr>
              <a:t>贯彻公司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1D68019-A2B0-3BF9-DB52-B4112EC042C9}"/>
              </a:ext>
            </a:extLst>
          </p:cNvPr>
          <p:cNvSpPr/>
          <p:nvPr/>
        </p:nvSpPr>
        <p:spPr>
          <a:xfrm>
            <a:off x="881786" y="3883116"/>
            <a:ext cx="1580520" cy="17382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kern="100" dirty="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继续关注三大指标，实施准细化管理，促进提质增效降低成本。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1824FEA-559C-D2EE-9306-59007D68B569}"/>
              </a:ext>
            </a:extLst>
          </p:cNvPr>
          <p:cNvSpPr/>
          <p:nvPr/>
        </p:nvSpPr>
        <p:spPr>
          <a:xfrm>
            <a:off x="3831088" y="3883116"/>
            <a:ext cx="1580520" cy="14058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kern="100" dirty="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深入贯彻公司董事会年初工作会议精神并进行学习。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161FC59-1D28-802F-862D-F0890E97B7B4}"/>
              </a:ext>
            </a:extLst>
          </p:cNvPr>
          <p:cNvSpPr/>
          <p:nvPr/>
        </p:nvSpPr>
        <p:spPr>
          <a:xfrm>
            <a:off x="6779400" y="3883116"/>
            <a:ext cx="1580520" cy="17382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kern="100" dirty="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沿着市公司“十三五”规划总体布局，加快发展，提质增效。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5506DE-07FD-121A-656E-A5F6C9EBC5F3}"/>
              </a:ext>
            </a:extLst>
          </p:cNvPr>
          <p:cNvSpPr/>
          <p:nvPr/>
        </p:nvSpPr>
        <p:spPr>
          <a:xfrm>
            <a:off x="9728702" y="3883116"/>
            <a:ext cx="1580520" cy="17382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kern="100" dirty="0">
                <a:solidFill>
                  <a:schemeClr val="bg1"/>
                </a:solidFill>
                <a:latin typeface="+mn-ea"/>
                <a:cs typeface="+mn-ea"/>
                <a:sym typeface="Arial" panose="020B0604020202020204" pitchFamily="34" charset="0"/>
              </a:rPr>
              <a:t>坚持创新引领文化在管理层面技术层面推动创新精神的氛围。</a:t>
            </a:r>
          </a:p>
        </p:txBody>
      </p:sp>
      <p:sp>
        <p:nvSpPr>
          <p:cNvPr id="31" name="矩形: 圆角 41">
            <a:extLst>
              <a:ext uri="{FF2B5EF4-FFF2-40B4-BE49-F238E27FC236}">
                <a16:creationId xmlns:a16="http://schemas.microsoft.com/office/drawing/2014/main" id="{6AB048DC-303A-BFD0-CEF8-59798A4ECAE5}"/>
              </a:ext>
            </a:extLst>
          </p:cNvPr>
          <p:cNvSpPr/>
          <p:nvPr/>
        </p:nvSpPr>
        <p:spPr bwMode="auto">
          <a:xfrm>
            <a:off x="732564" y="3125705"/>
            <a:ext cx="1878965" cy="3937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n-ea"/>
              </a:rPr>
              <a:t>精准管理</a:t>
            </a:r>
          </a:p>
        </p:txBody>
      </p:sp>
      <p:sp>
        <p:nvSpPr>
          <p:cNvPr id="34" name="矩形: 圆角 41">
            <a:extLst>
              <a:ext uri="{FF2B5EF4-FFF2-40B4-BE49-F238E27FC236}">
                <a16:creationId xmlns:a16="http://schemas.microsoft.com/office/drawing/2014/main" id="{B66A5B5C-03FE-4D3A-9A14-B9DAF63CE520}"/>
              </a:ext>
            </a:extLst>
          </p:cNvPr>
          <p:cNvSpPr/>
          <p:nvPr/>
        </p:nvSpPr>
        <p:spPr bwMode="auto">
          <a:xfrm>
            <a:off x="6631168" y="3125705"/>
            <a:ext cx="1878965" cy="3937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n-ea"/>
              </a:rPr>
              <a:t>规划布局</a:t>
            </a:r>
          </a:p>
        </p:txBody>
      </p:sp>
      <p:sp>
        <p:nvSpPr>
          <p:cNvPr id="35" name="矩形: 圆角 41">
            <a:extLst>
              <a:ext uri="{FF2B5EF4-FFF2-40B4-BE49-F238E27FC236}">
                <a16:creationId xmlns:a16="http://schemas.microsoft.com/office/drawing/2014/main" id="{F2F4B81A-85D3-0416-6244-7C44328BA825}"/>
              </a:ext>
            </a:extLst>
          </p:cNvPr>
          <p:cNvSpPr/>
          <p:nvPr/>
        </p:nvSpPr>
        <p:spPr bwMode="auto">
          <a:xfrm>
            <a:off x="9580471" y="3125705"/>
            <a:ext cx="1878965" cy="3937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n-ea"/>
              </a:rPr>
              <a:t>开拓创新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8B3DFE2-148C-0D6B-312C-B1CF18B24121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指导思想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2CE3480-AA5C-6800-F729-4ECE23728720}"/>
              </a:ext>
            </a:extLst>
          </p:cNvPr>
          <p:cNvGrpSpPr/>
          <p:nvPr/>
        </p:nvGrpSpPr>
        <p:grpSpPr>
          <a:xfrm>
            <a:off x="11034025" y="549275"/>
            <a:ext cx="462650" cy="412902"/>
            <a:chOff x="4079240" y="-513812"/>
            <a:chExt cx="3518218" cy="3139915"/>
          </a:xfrm>
          <a:solidFill>
            <a:schemeClr val="accent3"/>
          </a:solidFill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C259C62-60AE-D88D-7CC0-916C308E2B75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201590B3-56CD-7F76-52EB-A8564CD5527B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2723BDB4-053D-DBA5-ABA9-25C474CB8F97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5E578D2B-B702-A2F0-F644-5E62C98F8670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1B9A2F89-7EC6-5925-8D4D-D6D597FE10FA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FE709CCF-8221-1247-0F83-1ECF507303E4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36B0156E-A5F5-61F6-2D54-C407F6583ED5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E814104F-959B-2F18-228B-B08CBB5E7DB6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359A2A6-7183-071C-6F7F-3EBD50C3FD44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146614E7-F0C4-40EC-A0D0-C51D9E7BC288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4FE75E8B-A49F-49A9-663E-68823C0F6387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6D147404-A584-9FC4-B507-AC0B2B3BCADC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6891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F954E6E-840D-81A3-1EB7-1E1287E4D97D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明确实现路径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64BA611D-F4A2-BA6F-26C7-A65D74128758}"/>
              </a:ext>
            </a:extLst>
          </p:cNvPr>
          <p:cNvGrpSpPr/>
          <p:nvPr/>
        </p:nvGrpSpPr>
        <p:grpSpPr>
          <a:xfrm>
            <a:off x="695325" y="674370"/>
            <a:ext cx="10801350" cy="5896764"/>
            <a:chOff x="695325" y="674370"/>
            <a:chExt cx="10801350" cy="5896764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91509376-7B74-C4C4-CAC9-360DECAD85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2400" y="674370"/>
              <a:ext cx="7534275" cy="27287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4C56AD1-66E1-2425-087E-3CE41CAFFB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325" y="6571134"/>
              <a:ext cx="10801350" cy="0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145AB0C9-6C19-FA83-8938-BA6CE9DEB0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805" y="1808163"/>
              <a:ext cx="0" cy="4762971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9F0BF72-3472-FA61-BDE9-CC6770418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66195" y="674370"/>
              <a:ext cx="0" cy="5896764"/>
            </a:xfrm>
            <a:prstGeom prst="line">
              <a:avLst/>
            </a:prstGeom>
            <a:ln w="635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: 剪去单角 24">
            <a:extLst>
              <a:ext uri="{FF2B5EF4-FFF2-40B4-BE49-F238E27FC236}">
                <a16:creationId xmlns:a16="http://schemas.microsoft.com/office/drawing/2014/main" id="{47AD5A98-54C3-4067-EE84-11AD73878163}"/>
              </a:ext>
            </a:extLst>
          </p:cNvPr>
          <p:cNvSpPr/>
          <p:nvPr/>
        </p:nvSpPr>
        <p:spPr>
          <a:xfrm rot="16200000">
            <a:off x="1088711" y="1510513"/>
            <a:ext cx="2285994" cy="1620837"/>
          </a:xfrm>
          <a:prstGeom prst="snip1Rect">
            <a:avLst/>
          </a:prstGeom>
          <a:blipFill dpi="0" rotWithShape="0">
            <a:blip r:embed="rId2"/>
            <a:srcRect/>
            <a:tile tx="0" ty="-139700" sx="100000" sy="100000" flip="none" algn="t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矩形: 剪去单角 25">
            <a:extLst>
              <a:ext uri="{FF2B5EF4-FFF2-40B4-BE49-F238E27FC236}">
                <a16:creationId xmlns:a16="http://schemas.microsoft.com/office/drawing/2014/main" id="{7AB526FB-4CF3-8DAF-44D2-097134C7FF85}"/>
              </a:ext>
            </a:extLst>
          </p:cNvPr>
          <p:cNvSpPr/>
          <p:nvPr/>
        </p:nvSpPr>
        <p:spPr>
          <a:xfrm rot="16200000">
            <a:off x="1088713" y="4254299"/>
            <a:ext cx="2285989" cy="1620837"/>
          </a:xfrm>
          <a:prstGeom prst="snip1Rect">
            <a:avLst/>
          </a:prstGeom>
          <a:blipFill dpi="0" rotWithShape="0">
            <a:blip r:embed="rId3"/>
            <a:srcRect/>
            <a:tile tx="336550" ty="-285750" sx="100000" sy="100000" flip="none" algn="t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矩形: 剪去单角 26">
            <a:extLst>
              <a:ext uri="{FF2B5EF4-FFF2-40B4-BE49-F238E27FC236}">
                <a16:creationId xmlns:a16="http://schemas.microsoft.com/office/drawing/2014/main" id="{EA3C4D94-E1AE-178D-17C0-DE9907E2FC2F}"/>
              </a:ext>
            </a:extLst>
          </p:cNvPr>
          <p:cNvSpPr/>
          <p:nvPr/>
        </p:nvSpPr>
        <p:spPr>
          <a:xfrm rot="16200000">
            <a:off x="6111163" y="1510512"/>
            <a:ext cx="2285995" cy="1620837"/>
          </a:xfrm>
          <a:prstGeom prst="snip1Rect">
            <a:avLst/>
          </a:prstGeom>
          <a:blipFill dpi="0" rotWithShape="0">
            <a:blip r:embed="rId4"/>
            <a:srcRect/>
            <a:tile tx="88900" ty="0" sx="100000" sy="100000" flip="none" algn="t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矩形: 剪去单角 27">
            <a:extLst>
              <a:ext uri="{FF2B5EF4-FFF2-40B4-BE49-F238E27FC236}">
                <a16:creationId xmlns:a16="http://schemas.microsoft.com/office/drawing/2014/main" id="{49817553-ADC8-D12C-CBBE-FB1520B37617}"/>
              </a:ext>
            </a:extLst>
          </p:cNvPr>
          <p:cNvSpPr/>
          <p:nvPr/>
        </p:nvSpPr>
        <p:spPr>
          <a:xfrm rot="16200000">
            <a:off x="6111165" y="4254298"/>
            <a:ext cx="2285991" cy="1620837"/>
          </a:xfrm>
          <a:prstGeom prst="snip1Rect">
            <a:avLst/>
          </a:prstGeom>
          <a:blipFill dpi="0" rotWithShape="0">
            <a:blip r:embed="rId5"/>
            <a:srcRect/>
            <a:tile tx="336550" ty="-355600" sx="100000" sy="100000" flip="none" algn="t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4C0AD44-2450-0E70-1D45-A1A45BD8D1D7}"/>
              </a:ext>
            </a:extLst>
          </p:cNvPr>
          <p:cNvSpPr txBox="1"/>
          <p:nvPr/>
        </p:nvSpPr>
        <p:spPr>
          <a:xfrm>
            <a:off x="3186461" y="4561142"/>
            <a:ext cx="18053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</a:rPr>
              <a:t>内部项目孵化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B689E41-F8CD-EA0F-FCB1-72EFAA141EEE}"/>
              </a:ext>
            </a:extLst>
          </p:cNvPr>
          <p:cNvSpPr txBox="1"/>
          <p:nvPr/>
        </p:nvSpPr>
        <p:spPr>
          <a:xfrm>
            <a:off x="3254911" y="5207561"/>
            <a:ext cx="2847337" cy="106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公司专门设立创新基金，设立机制，鼓励创业创新，扶持培养一批项目。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53E82FB2-58B9-1598-8D46-086D726FDE90}"/>
              </a:ext>
            </a:extLst>
          </p:cNvPr>
          <p:cNvCxnSpPr>
            <a:cxnSpLocks/>
          </p:cNvCxnSpPr>
          <p:nvPr/>
        </p:nvCxnSpPr>
        <p:spPr>
          <a:xfrm>
            <a:off x="3334944" y="4974391"/>
            <a:ext cx="1498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4676B345-09AB-A4EA-5AC6-0D0332ABE14C}"/>
              </a:ext>
            </a:extLst>
          </p:cNvPr>
          <p:cNvSpPr txBox="1"/>
          <p:nvPr/>
        </p:nvSpPr>
        <p:spPr>
          <a:xfrm>
            <a:off x="8198241" y="4561142"/>
            <a:ext cx="18053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</a:rPr>
              <a:t>创新宣传模式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A0DE646-4B50-3D2D-AFDA-7FAD9E4BDFF3}"/>
              </a:ext>
            </a:extLst>
          </p:cNvPr>
          <p:cNvSpPr txBox="1"/>
          <p:nvPr/>
        </p:nvSpPr>
        <p:spPr>
          <a:xfrm>
            <a:off x="8266691" y="5207561"/>
            <a:ext cx="2847337" cy="106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结合互联网营销新特点组建网络专班，探索网络营销与传统方式结合。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05B01F8B-6260-D7F8-CD71-3F11EA58A8E6}"/>
              </a:ext>
            </a:extLst>
          </p:cNvPr>
          <p:cNvCxnSpPr>
            <a:cxnSpLocks/>
          </p:cNvCxnSpPr>
          <p:nvPr/>
        </p:nvCxnSpPr>
        <p:spPr>
          <a:xfrm>
            <a:off x="8346724" y="4974391"/>
            <a:ext cx="1498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BCE49ECF-CDD1-C539-70BB-18D0ABEA5EC3}"/>
              </a:ext>
            </a:extLst>
          </p:cNvPr>
          <p:cNvSpPr txBox="1"/>
          <p:nvPr/>
        </p:nvSpPr>
        <p:spPr>
          <a:xfrm>
            <a:off x="3186461" y="1829304"/>
            <a:ext cx="18053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</a:rPr>
              <a:t>下沉经营职能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56B9F19-50CA-4341-DFBC-4F09CA86DC84}"/>
              </a:ext>
            </a:extLst>
          </p:cNvPr>
          <p:cNvSpPr txBox="1"/>
          <p:nvPr/>
        </p:nvSpPr>
        <p:spPr>
          <a:xfrm>
            <a:off x="3254911" y="2475723"/>
            <a:ext cx="2847337" cy="106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将部分经营职能划归下级分公司，整合生产与经营资源，更利于业务发展。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65002990-4056-4496-9962-CF7AC607AAD8}"/>
              </a:ext>
            </a:extLst>
          </p:cNvPr>
          <p:cNvCxnSpPr>
            <a:cxnSpLocks/>
          </p:cNvCxnSpPr>
          <p:nvPr/>
        </p:nvCxnSpPr>
        <p:spPr>
          <a:xfrm>
            <a:off x="3334944" y="2242553"/>
            <a:ext cx="1498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DAAB99B2-8265-959B-C3E9-EE2A0D07E29C}"/>
              </a:ext>
            </a:extLst>
          </p:cNvPr>
          <p:cNvSpPr txBox="1"/>
          <p:nvPr/>
        </p:nvSpPr>
        <p:spPr>
          <a:xfrm>
            <a:off x="8198241" y="1829304"/>
            <a:ext cx="180535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</a:rPr>
              <a:t>推行融合发展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7C168BB1-9E8C-D4D2-103B-1C0A254574D2}"/>
              </a:ext>
            </a:extLst>
          </p:cNvPr>
          <p:cNvSpPr txBox="1"/>
          <p:nvPr/>
        </p:nvSpPr>
        <p:spPr>
          <a:xfrm>
            <a:off x="8266691" y="2475723"/>
            <a:ext cx="2847337" cy="106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大力推行线上</a:t>
            </a:r>
            <a:r>
              <a:rPr lang="en-US" altLang="zh-CN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+</a:t>
            </a:r>
            <a:r>
              <a:rPr lang="zh-CN" altLang="en-US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线下宣传融合， 转型</a:t>
            </a:r>
            <a:r>
              <a:rPr lang="en-US" altLang="zh-CN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+</a:t>
            </a:r>
            <a:r>
              <a:rPr lang="zh-CN" altLang="en-US" dirty="0">
                <a:solidFill>
                  <a:schemeClr val="accent2"/>
                </a:solidFill>
                <a:latin typeface="OPPOSans M" panose="00020600040101010101" pitchFamily="18" charset="-122"/>
                <a:ea typeface="OPPOSans M" panose="00020600040101010101" pitchFamily="18" charset="-122"/>
                <a:sym typeface="宋体" panose="02010600030101010101" pitchFamily="2" charset="-122"/>
              </a:rPr>
              <a:t>联动的专业融合。</a:t>
            </a: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244A2C6F-B82E-09C0-B25E-2C8615817604}"/>
              </a:ext>
            </a:extLst>
          </p:cNvPr>
          <p:cNvCxnSpPr>
            <a:cxnSpLocks/>
          </p:cNvCxnSpPr>
          <p:nvPr/>
        </p:nvCxnSpPr>
        <p:spPr>
          <a:xfrm>
            <a:off x="8346724" y="2242553"/>
            <a:ext cx="1498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1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D42EE0B-BF15-EF86-0466-78926432D8C2}"/>
              </a:ext>
            </a:extLst>
          </p:cNvPr>
          <p:cNvSpPr/>
          <p:nvPr/>
        </p:nvSpPr>
        <p:spPr>
          <a:xfrm>
            <a:off x="5316708" y="1955276"/>
            <a:ext cx="6073200" cy="388888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7A067D6-8582-9CCE-ADFC-C497E8B9E1A4}"/>
              </a:ext>
            </a:extLst>
          </p:cNvPr>
          <p:cNvGrpSpPr/>
          <p:nvPr/>
        </p:nvGrpSpPr>
        <p:grpSpPr>
          <a:xfrm>
            <a:off x="11034025" y="908050"/>
            <a:ext cx="462650" cy="412902"/>
            <a:chOff x="4079240" y="-513812"/>
            <a:chExt cx="3518218" cy="3139915"/>
          </a:xfrm>
          <a:solidFill>
            <a:schemeClr val="accent3">
              <a:lumMod val="60000"/>
              <a:lumOff val="40000"/>
              <a:alpha val="3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A7A73-0606-D021-9E9F-0FE4F5B3A4D6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9A3C391-8EB4-EC4C-9953-11CC94DDA9C5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F81CF43-BB8C-0FC3-8884-48159F26075D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02BA4E6-2801-20BB-3821-8F1B856E52AB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5BE8D32-C44D-5411-207F-529DA292F899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A1D525B-8673-0556-3AB7-A4B02AEE7762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7C9DF5E-3508-075B-B909-C6893F708D27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4401325-460F-8EA3-97C9-A5A568D0DC0F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FE59003-98A6-38D6-0B94-B6D5EAAC6632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72F21A65-3DDC-A60F-9C03-E6C406BE5B8E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BA8924A-58D5-1F89-A5C4-3B7B510C0A4B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27F1427-B6BF-80C8-583D-49C8171A1FB2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7CDB865-49B3-0AB0-8DEB-50EA4C007EFA}"/>
              </a:ext>
            </a:extLst>
          </p:cNvPr>
          <p:cNvSpPr txBox="1"/>
          <p:nvPr/>
        </p:nvSpPr>
        <p:spPr>
          <a:xfrm>
            <a:off x="705485" y="4345496"/>
            <a:ext cx="4879974" cy="2215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500" b="1" dirty="0">
                <a:solidFill>
                  <a:schemeClr val="accent2"/>
                </a:solidFill>
                <a:latin typeface="+mj-lt"/>
              </a:rPr>
              <a:t>THREE</a:t>
            </a:r>
            <a:endParaRPr lang="zh-CN" altLang="en-US" sz="115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B52B5B3-AA71-B0CE-D15B-8DEB5861DE6C}"/>
              </a:ext>
            </a:extLst>
          </p:cNvPr>
          <p:cNvGrpSpPr/>
          <p:nvPr/>
        </p:nvGrpSpPr>
        <p:grpSpPr>
          <a:xfrm flipH="1" flipV="1">
            <a:off x="9005638" y="2628503"/>
            <a:ext cx="2498657" cy="3267395"/>
            <a:chOff x="8035141" y="878808"/>
            <a:chExt cx="2498657" cy="3267395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437C853-DAB1-93FF-342B-4AADF8505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178" y="935736"/>
              <a:ext cx="0" cy="3210467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92B9FAB-1819-D641-E295-D8F24F3319D5}"/>
                </a:ext>
              </a:extLst>
            </p:cNvPr>
            <p:cNvCxnSpPr>
              <a:cxnSpLocks/>
            </p:cNvCxnSpPr>
            <p:nvPr/>
          </p:nvCxnSpPr>
          <p:spPr>
            <a:xfrm>
              <a:off x="8035141" y="878808"/>
              <a:ext cx="2498657" cy="0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A26E3957-7E5D-9735-0664-06FA24F7A00E}"/>
              </a:ext>
            </a:extLst>
          </p:cNvPr>
          <p:cNvSpPr/>
          <p:nvPr/>
        </p:nvSpPr>
        <p:spPr>
          <a:xfrm>
            <a:off x="695325" y="908050"/>
            <a:ext cx="6314342" cy="3119808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134359A-B196-A41D-C84A-881449A81BF5}"/>
              </a:ext>
            </a:extLst>
          </p:cNvPr>
          <p:cNvSpPr txBox="1"/>
          <p:nvPr/>
        </p:nvSpPr>
        <p:spPr>
          <a:xfrm>
            <a:off x="127103" y="1824169"/>
            <a:ext cx="377873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6000" b="1" dirty="0">
                <a:solidFill>
                  <a:schemeClr val="accent3"/>
                </a:solidFill>
              </a:rPr>
              <a:t>形式分析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C203886-9E2E-4235-C77F-CAFB9EBF5CF8}"/>
              </a:ext>
            </a:extLst>
          </p:cNvPr>
          <p:cNvSpPr txBox="1"/>
          <p:nvPr/>
        </p:nvSpPr>
        <p:spPr>
          <a:xfrm>
            <a:off x="713740" y="2614714"/>
            <a:ext cx="318066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400" b="0" i="0" dirty="0">
                <a:solidFill>
                  <a:schemeClr val="accent2"/>
                </a:solidFill>
                <a:effectLst/>
                <a:latin typeface="+mj-lt"/>
              </a:rPr>
              <a:t>Formal analysis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34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FA2D6FC-4A46-DFE3-8F81-C1CF49221387}"/>
              </a:ext>
            </a:extLst>
          </p:cNvPr>
          <p:cNvSpPr/>
          <p:nvPr/>
        </p:nvSpPr>
        <p:spPr>
          <a:xfrm>
            <a:off x="695325" y="1603882"/>
            <a:ext cx="10801350" cy="2876678"/>
          </a:xfrm>
          <a:prstGeom prst="rect">
            <a:avLst/>
          </a:prstGeom>
          <a:blipFill dpi="0" rotWithShape="1">
            <a:blip r:embed="rId2"/>
            <a:srcRect/>
            <a:tile tx="0" ty="-13970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21">
            <a:extLst>
              <a:ext uri="{FF2B5EF4-FFF2-40B4-BE49-F238E27FC236}">
                <a16:creationId xmlns:a16="http://schemas.microsoft.com/office/drawing/2014/main" id="{7EED5521-8EDA-3453-E9C0-73A9FEC3A241}"/>
              </a:ext>
            </a:extLst>
          </p:cNvPr>
          <p:cNvSpPr/>
          <p:nvPr/>
        </p:nvSpPr>
        <p:spPr>
          <a:xfrm>
            <a:off x="4614228" y="5299420"/>
            <a:ext cx="2963545" cy="1087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分公司收入进度仅达到</a:t>
            </a:r>
            <a:r>
              <a:rPr lang="en-US" altLang="zh-CN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36.25%</a:t>
            </a:r>
            <a:r>
              <a:rPr lang="zh-CN" altLang="en-US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，离全市</a:t>
            </a:r>
            <a:r>
              <a:rPr lang="en-US" altLang="zh-CN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62%</a:t>
            </a:r>
            <a:r>
              <a:rPr lang="zh-CN" altLang="en-US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的平均进度差距较大。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A6D8BA7-0EB3-DC5B-A948-7FAAE367B318}"/>
              </a:ext>
            </a:extLst>
          </p:cNvPr>
          <p:cNvSpPr txBox="1"/>
          <p:nvPr/>
        </p:nvSpPr>
        <p:spPr>
          <a:xfrm>
            <a:off x="8751976" y="4786156"/>
            <a:ext cx="2683624" cy="44377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 sz="2400">
                <a:solidFill>
                  <a:srgbClr val="3B3B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ea typeface="+mn-ea"/>
              </a:rPr>
              <a:t>发展的问题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ea typeface="+mn-ea"/>
              </a:rPr>
              <a:t>凸显</a:t>
            </a:r>
          </a:p>
        </p:txBody>
      </p:sp>
      <p:sp>
        <p:nvSpPr>
          <p:cNvPr id="9" name="矩形 21">
            <a:extLst>
              <a:ext uri="{FF2B5EF4-FFF2-40B4-BE49-F238E27FC236}">
                <a16:creationId xmlns:a16="http://schemas.microsoft.com/office/drawing/2014/main" id="{F74964DC-8961-D7D2-F232-C0DB9FF4EBEB}"/>
              </a:ext>
            </a:extLst>
          </p:cNvPr>
          <p:cNvSpPr/>
          <p:nvPr/>
        </p:nvSpPr>
        <p:spPr>
          <a:xfrm>
            <a:off x="613842" y="5299420"/>
            <a:ext cx="2963545" cy="1087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zh-CN" altLang="en-US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主要表现在示范网点、专区标准化建设还比较滞后</a:t>
            </a:r>
            <a:r>
              <a:rPr lang="en-US" altLang="zh-CN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.</a:t>
            </a:r>
            <a:r>
              <a:rPr lang="zh-CN" altLang="en-US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专柜标准不一等。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FE9D5D-2DED-E31D-0BAE-AD4ECEC2CE76}"/>
              </a:ext>
            </a:extLst>
          </p:cNvPr>
          <p:cNvSpPr txBox="1"/>
          <p:nvPr/>
        </p:nvSpPr>
        <p:spPr>
          <a:xfrm>
            <a:off x="1183754" y="4786156"/>
            <a:ext cx="1823720" cy="44377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 sz="2400">
                <a:solidFill>
                  <a:srgbClr val="3B3B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ea typeface="+mn-ea"/>
              </a:rPr>
              <a:t>建设有待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ea typeface="+mn-ea"/>
              </a:rPr>
              <a:t>加强</a:t>
            </a:r>
          </a:p>
        </p:txBody>
      </p:sp>
      <p:sp>
        <p:nvSpPr>
          <p:cNvPr id="11" name="矩形 21">
            <a:extLst>
              <a:ext uri="{FF2B5EF4-FFF2-40B4-BE49-F238E27FC236}">
                <a16:creationId xmlns:a16="http://schemas.microsoft.com/office/drawing/2014/main" id="{50CBEA58-EA0B-7334-395D-C0EFA629B76F}"/>
              </a:ext>
            </a:extLst>
          </p:cNvPr>
          <p:cNvSpPr/>
          <p:nvPr/>
        </p:nvSpPr>
        <p:spPr>
          <a:xfrm>
            <a:off x="8604396" y="5299420"/>
            <a:ext cx="2978785" cy="1087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en-US" altLang="zh-CN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20xx</a:t>
            </a:r>
            <a:r>
              <a:rPr lang="zh-CN" altLang="en-US" dirty="0">
                <a:solidFill>
                  <a:schemeClr val="accent2"/>
                </a:solidFill>
                <a:latin typeface="+mn-ea"/>
                <a:sym typeface="Arial" panose="020B0604020202020204" pitchFamily="34" charset="0"/>
              </a:rPr>
              <a:t>年，全市项目开发未达到序时进度，后续发展可能压力大。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A5A5603-4CF8-C227-EB47-15CBBF1F4E4A}"/>
              </a:ext>
            </a:extLst>
          </p:cNvPr>
          <p:cNvSpPr txBox="1"/>
          <p:nvPr/>
        </p:nvSpPr>
        <p:spPr>
          <a:xfrm>
            <a:off x="4927269" y="4786156"/>
            <a:ext cx="2337463" cy="44377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defRPr sz="2400">
                <a:solidFill>
                  <a:srgbClr val="3B3B3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l">
              <a:defRPr/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ea typeface="+mn-ea"/>
              </a:rPr>
              <a:t>项目开发有待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ea typeface="+mn-ea"/>
              </a:rPr>
              <a:t>提高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85ADAA-E356-88B1-1A78-22E8A95B5DBF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主要问题深究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F1B4B7F-C17B-DC16-A3A1-5CBE4DA1FEDA}"/>
              </a:ext>
            </a:extLst>
          </p:cNvPr>
          <p:cNvSpPr/>
          <p:nvPr/>
        </p:nvSpPr>
        <p:spPr>
          <a:xfrm>
            <a:off x="2025129" y="4410075"/>
            <a:ext cx="140970" cy="1409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E0E4C0CA-A21F-AF89-E896-8BFE8CE728AA}"/>
              </a:ext>
            </a:extLst>
          </p:cNvPr>
          <p:cNvSpPr/>
          <p:nvPr/>
        </p:nvSpPr>
        <p:spPr>
          <a:xfrm>
            <a:off x="6025515" y="4410075"/>
            <a:ext cx="140970" cy="1409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814AEAC-BB9C-A57F-AE17-71466196F74F}"/>
              </a:ext>
            </a:extLst>
          </p:cNvPr>
          <p:cNvSpPr/>
          <p:nvPr/>
        </p:nvSpPr>
        <p:spPr>
          <a:xfrm>
            <a:off x="10023303" y="4410075"/>
            <a:ext cx="140970" cy="1409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BD07B67-0DEB-BD30-3929-E2455E58DB92}"/>
              </a:ext>
            </a:extLst>
          </p:cNvPr>
          <p:cNvCxnSpPr>
            <a:cxnSpLocks/>
          </p:cNvCxnSpPr>
          <p:nvPr/>
        </p:nvCxnSpPr>
        <p:spPr>
          <a:xfrm>
            <a:off x="695325" y="6491350"/>
            <a:ext cx="5746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50EC533-674A-926C-918D-56D328C32DEE}"/>
              </a:ext>
            </a:extLst>
          </p:cNvPr>
          <p:cNvCxnSpPr>
            <a:cxnSpLocks/>
          </p:cNvCxnSpPr>
          <p:nvPr/>
        </p:nvCxnSpPr>
        <p:spPr>
          <a:xfrm>
            <a:off x="4682808" y="6491350"/>
            <a:ext cx="5746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C8ADD81-10AB-3454-CA68-C6918091C9CD}"/>
              </a:ext>
            </a:extLst>
          </p:cNvPr>
          <p:cNvCxnSpPr>
            <a:cxnSpLocks/>
          </p:cNvCxnSpPr>
          <p:nvPr/>
        </p:nvCxnSpPr>
        <p:spPr>
          <a:xfrm>
            <a:off x="8706021" y="6491350"/>
            <a:ext cx="57467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BF72681-BD72-84F0-890F-FB5592CAA63C}"/>
              </a:ext>
            </a:extLst>
          </p:cNvPr>
          <p:cNvGrpSpPr/>
          <p:nvPr/>
        </p:nvGrpSpPr>
        <p:grpSpPr>
          <a:xfrm rot="10800000" flipV="1">
            <a:off x="9114961" y="1545430"/>
            <a:ext cx="2498657" cy="1218090"/>
            <a:chOff x="8035141" y="878808"/>
            <a:chExt cx="2498657" cy="121809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31ED2F26-1012-7EEA-72B0-E11D5905C57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092178" y="935737"/>
              <a:ext cx="0" cy="1161161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75973F5-3268-8C44-63B0-ECA4DC5C529F}"/>
                </a:ext>
              </a:extLst>
            </p:cNvPr>
            <p:cNvCxnSpPr>
              <a:cxnSpLocks/>
            </p:cNvCxnSpPr>
            <p:nvPr/>
          </p:nvCxnSpPr>
          <p:spPr>
            <a:xfrm>
              <a:off x="8035141" y="878808"/>
              <a:ext cx="2498657" cy="0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9829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0FF65E2B-87AE-DE55-FA92-80E1CA9750E3}"/>
              </a:ext>
            </a:extLst>
          </p:cNvPr>
          <p:cNvSpPr/>
          <p:nvPr/>
        </p:nvSpPr>
        <p:spPr>
          <a:xfrm>
            <a:off x="695325" y="4261788"/>
            <a:ext cx="3175635" cy="2051081"/>
          </a:xfrm>
          <a:prstGeom prst="roundRect">
            <a:avLst>
              <a:gd name="adj" fmla="val 5585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0BB554E3-D3DC-339F-7650-5620402FE27F}"/>
              </a:ext>
            </a:extLst>
          </p:cNvPr>
          <p:cNvSpPr/>
          <p:nvPr/>
        </p:nvSpPr>
        <p:spPr>
          <a:xfrm rot="1095347">
            <a:off x="6771629" y="-207219"/>
            <a:ext cx="173004" cy="7300303"/>
          </a:xfrm>
          <a:custGeom>
            <a:avLst/>
            <a:gdLst>
              <a:gd name="connsiteX0" fmla="*/ 0 w 261963"/>
              <a:gd name="connsiteY0" fmla="*/ 85584 h 7300303"/>
              <a:gd name="connsiteX1" fmla="*/ 261963 w 261963"/>
              <a:gd name="connsiteY1" fmla="*/ 0 h 7300303"/>
              <a:gd name="connsiteX2" fmla="*/ 261962 w 261963"/>
              <a:gd name="connsiteY2" fmla="*/ 7214719 h 7300303"/>
              <a:gd name="connsiteX3" fmla="*/ 0 w 261963"/>
              <a:gd name="connsiteY3" fmla="*/ 7300303 h 730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63" h="7300303">
                <a:moveTo>
                  <a:pt x="0" y="85584"/>
                </a:moveTo>
                <a:lnTo>
                  <a:pt x="261963" y="0"/>
                </a:lnTo>
                <a:lnTo>
                  <a:pt x="261962" y="7214719"/>
                </a:lnTo>
                <a:lnTo>
                  <a:pt x="0" y="73003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3B214EF1-A33F-771F-2AF6-62D47FF9BA2D}"/>
              </a:ext>
            </a:extLst>
          </p:cNvPr>
          <p:cNvSpPr/>
          <p:nvPr/>
        </p:nvSpPr>
        <p:spPr>
          <a:xfrm>
            <a:off x="5808663" y="0"/>
            <a:ext cx="6383337" cy="6858000"/>
          </a:xfrm>
          <a:custGeom>
            <a:avLst/>
            <a:gdLst>
              <a:gd name="connsiteX0" fmla="*/ 2263140 w 6383337"/>
              <a:gd name="connsiteY0" fmla="*/ 0 h 6858000"/>
              <a:gd name="connsiteX1" fmla="*/ 6383337 w 6383337"/>
              <a:gd name="connsiteY1" fmla="*/ 0 h 6858000"/>
              <a:gd name="connsiteX2" fmla="*/ 6383337 w 6383337"/>
              <a:gd name="connsiteY2" fmla="*/ 3048000 h 6858000"/>
              <a:gd name="connsiteX3" fmla="*/ 5126037 w 6383337"/>
              <a:gd name="connsiteY3" fmla="*/ 6858000 h 6858000"/>
              <a:gd name="connsiteX4" fmla="*/ 0 w 63833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337" h="6858000">
                <a:moveTo>
                  <a:pt x="2263140" y="0"/>
                </a:moveTo>
                <a:lnTo>
                  <a:pt x="6383337" y="0"/>
                </a:lnTo>
                <a:lnTo>
                  <a:pt x="6383337" y="3048000"/>
                </a:lnTo>
                <a:lnTo>
                  <a:pt x="5126037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tile tx="-1143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6CF0EA4-6650-8EC6-CCC0-9CD00FED68BD}"/>
              </a:ext>
            </a:extLst>
          </p:cNvPr>
          <p:cNvSpPr/>
          <p:nvPr/>
        </p:nvSpPr>
        <p:spPr>
          <a:xfrm>
            <a:off x="695325" y="1706880"/>
            <a:ext cx="3175635" cy="2051081"/>
          </a:xfrm>
          <a:prstGeom prst="roundRect">
            <a:avLst>
              <a:gd name="adj" fmla="val 5585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A15C51EB-0931-98EF-6513-93AB601CAB2F}"/>
              </a:ext>
            </a:extLst>
          </p:cNvPr>
          <p:cNvSpPr/>
          <p:nvPr/>
        </p:nvSpPr>
        <p:spPr>
          <a:xfrm>
            <a:off x="4508182" y="1706880"/>
            <a:ext cx="3175635" cy="2051081"/>
          </a:xfrm>
          <a:prstGeom prst="roundRect">
            <a:avLst>
              <a:gd name="adj" fmla="val 5585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49AB643-8AEE-F4DF-3552-EECA736F1CC8}"/>
              </a:ext>
            </a:extLst>
          </p:cNvPr>
          <p:cNvSpPr/>
          <p:nvPr/>
        </p:nvSpPr>
        <p:spPr>
          <a:xfrm>
            <a:off x="1036645" y="2490102"/>
            <a:ext cx="2223820" cy="1087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SzPct val="85000"/>
            </a:pPr>
            <a:r>
              <a:rPr lang="zh-CN" altLang="zh-CN" sz="1800" dirty="0">
                <a:solidFill>
                  <a:schemeClr val="bg1"/>
                </a:solidFill>
                <a:latin typeface="+mn-ea"/>
              </a:rPr>
              <a:t>自主创新能力强</a:t>
            </a:r>
            <a:endParaRPr lang="en-US" altLang="zh-CN" sz="18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  <a:buSzPct val="85000"/>
            </a:pPr>
            <a:r>
              <a:rPr lang="zh-CN" altLang="zh-CN" sz="1800" dirty="0">
                <a:solidFill>
                  <a:schemeClr val="bg1"/>
                </a:solidFill>
                <a:latin typeface="+mn-ea"/>
              </a:rPr>
              <a:t>市场开拓能力强</a:t>
            </a:r>
            <a:endParaRPr lang="en-US" altLang="zh-CN" sz="1800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  <a:buSzPct val="85000"/>
            </a:pPr>
            <a:r>
              <a:rPr lang="zh-CN" altLang="zh-CN" sz="1800" dirty="0">
                <a:solidFill>
                  <a:schemeClr val="bg1"/>
                </a:solidFill>
                <a:latin typeface="+mn-ea"/>
              </a:rPr>
              <a:t>风险管控能力强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3AC3F93-27B2-4871-9C0B-7040A15C384C}"/>
              </a:ext>
            </a:extLst>
          </p:cNvPr>
          <p:cNvSpPr/>
          <p:nvPr/>
        </p:nvSpPr>
        <p:spPr>
          <a:xfrm>
            <a:off x="827901" y="5056481"/>
            <a:ext cx="2223820" cy="1087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SzPct val="85000"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经营业绩优</a:t>
            </a:r>
          </a:p>
          <a:p>
            <a:pPr algn="ctr">
              <a:lnSpc>
                <a:spcPct val="120000"/>
              </a:lnSpc>
              <a:buSzPct val="85000"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公司治理优</a:t>
            </a:r>
          </a:p>
          <a:p>
            <a:pPr algn="ctr">
              <a:lnSpc>
                <a:spcPct val="120000"/>
              </a:lnSpc>
              <a:buSzPct val="85000"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品牌形象优</a:t>
            </a: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C1A44FE6-785E-88FB-B629-0DF4731CBE2F}"/>
              </a:ext>
            </a:extLst>
          </p:cNvPr>
          <p:cNvSpPr/>
          <p:nvPr/>
        </p:nvSpPr>
        <p:spPr>
          <a:xfrm>
            <a:off x="4508182" y="4261788"/>
            <a:ext cx="3175635" cy="2051081"/>
          </a:xfrm>
          <a:prstGeom prst="roundRect">
            <a:avLst>
              <a:gd name="adj" fmla="val 5585"/>
            </a:avLst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361D755-E427-F1C0-542F-EBFD72AB462C}"/>
              </a:ext>
            </a:extLst>
          </p:cNvPr>
          <p:cNvSpPr/>
          <p:nvPr/>
        </p:nvSpPr>
        <p:spPr>
          <a:xfrm>
            <a:off x="4770007" y="2490102"/>
            <a:ext cx="2223820" cy="1087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  <a:buSzPct val="85000"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核心竞争力强</a:t>
            </a:r>
          </a:p>
          <a:p>
            <a:pPr algn="ctr">
              <a:lnSpc>
                <a:spcPct val="120000"/>
              </a:lnSpc>
              <a:buSzPct val="85000"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引领行业发展</a:t>
            </a:r>
          </a:p>
          <a:p>
            <a:pPr algn="ctr">
              <a:lnSpc>
                <a:spcPct val="120000"/>
              </a:lnSpc>
              <a:buSzPct val="85000"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居于领先地位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5EE6ECB-3A78-6F97-5FED-9B357EDD7F21}"/>
              </a:ext>
            </a:extLst>
          </p:cNvPr>
          <p:cNvSpPr txBox="1"/>
          <p:nvPr/>
        </p:nvSpPr>
        <p:spPr>
          <a:xfrm>
            <a:off x="1861112" y="1868688"/>
            <a:ext cx="8440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/>
              <a:t>做强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5D02AC0-E9F7-AA4A-C91A-F2CE243CC2C7}"/>
              </a:ext>
            </a:extLst>
          </p:cNvPr>
          <p:cNvSpPr txBox="1"/>
          <p:nvPr/>
        </p:nvSpPr>
        <p:spPr>
          <a:xfrm>
            <a:off x="5673969" y="1868688"/>
            <a:ext cx="8440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/>
              <a:t>做优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35B4C2E-EA62-87D5-848C-05AFB91B76F1}"/>
              </a:ext>
            </a:extLst>
          </p:cNvPr>
          <p:cNvSpPr txBox="1"/>
          <p:nvPr/>
        </p:nvSpPr>
        <p:spPr>
          <a:xfrm>
            <a:off x="1861112" y="4423852"/>
            <a:ext cx="8440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/>
              <a:t>做大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1465061-C9D6-90EB-4237-BC85D498C323}"/>
              </a:ext>
            </a:extLst>
          </p:cNvPr>
          <p:cNvSpPr txBox="1"/>
          <p:nvPr/>
        </p:nvSpPr>
        <p:spPr>
          <a:xfrm>
            <a:off x="5673969" y="4423852"/>
            <a:ext cx="84406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/>
              <a:t>做好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483712E-B612-84A4-5E02-15E874C0E383}"/>
              </a:ext>
            </a:extLst>
          </p:cNvPr>
          <p:cNvSpPr/>
          <p:nvPr/>
        </p:nvSpPr>
        <p:spPr>
          <a:xfrm>
            <a:off x="5112210" y="5056481"/>
            <a:ext cx="2905111" cy="107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buSzPct val="85000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成为竞争的强力者</a:t>
            </a:r>
          </a:p>
          <a:p>
            <a:pPr>
              <a:lnSpc>
                <a:spcPct val="120000"/>
              </a:lnSpc>
              <a:buSzPct val="85000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成为管理的佼佼者</a:t>
            </a:r>
          </a:p>
          <a:p>
            <a:pPr>
              <a:lnSpc>
                <a:spcPct val="120000"/>
              </a:lnSpc>
              <a:buSzPct val="85000"/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成为发展的领跑者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F724900-019F-5F7D-5773-97E9F4F63E2B}"/>
              </a:ext>
            </a:extLst>
          </p:cNvPr>
          <p:cNvSpPr/>
          <p:nvPr/>
        </p:nvSpPr>
        <p:spPr>
          <a:xfrm>
            <a:off x="1018562" y="1711572"/>
            <a:ext cx="381423" cy="4967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3" name="图形 62" descr="清单 纯色填充">
            <a:extLst>
              <a:ext uri="{FF2B5EF4-FFF2-40B4-BE49-F238E27FC236}">
                <a16:creationId xmlns:a16="http://schemas.microsoft.com/office/drawing/2014/main" id="{A84EE73B-3B6C-5BEF-84D6-AB48C04DC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127" y="1761888"/>
            <a:ext cx="394292" cy="394292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02A7FA67-852E-E63F-AD3B-8F85F811D231}"/>
              </a:ext>
            </a:extLst>
          </p:cNvPr>
          <p:cNvSpPr/>
          <p:nvPr/>
        </p:nvSpPr>
        <p:spPr>
          <a:xfrm>
            <a:off x="1018563" y="4257644"/>
            <a:ext cx="381423" cy="4967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7A6F1B9-3D63-287D-B78D-AE525861FDBA}"/>
              </a:ext>
            </a:extLst>
          </p:cNvPr>
          <p:cNvSpPr/>
          <p:nvPr/>
        </p:nvSpPr>
        <p:spPr>
          <a:xfrm>
            <a:off x="4837164" y="1706880"/>
            <a:ext cx="381423" cy="4967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8DCF50A-14D8-82DA-170B-4B823FEDE076}"/>
              </a:ext>
            </a:extLst>
          </p:cNvPr>
          <p:cNvSpPr/>
          <p:nvPr/>
        </p:nvSpPr>
        <p:spPr>
          <a:xfrm>
            <a:off x="4837164" y="4257644"/>
            <a:ext cx="381423" cy="4967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1" name="图形 60" descr="业务增长 纯色填充">
            <a:extLst>
              <a:ext uri="{FF2B5EF4-FFF2-40B4-BE49-F238E27FC236}">
                <a16:creationId xmlns:a16="http://schemas.microsoft.com/office/drawing/2014/main" id="{8A5AEF4F-1914-57B9-1CA3-5D34169F5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8562" y="4314136"/>
            <a:ext cx="381424" cy="381424"/>
          </a:xfrm>
          <a:prstGeom prst="rect">
            <a:avLst/>
          </a:prstGeom>
        </p:spPr>
      </p:pic>
      <p:pic>
        <p:nvPicPr>
          <p:cNvPr id="65" name="图形 64" descr="连接 纯色填充">
            <a:extLst>
              <a:ext uri="{FF2B5EF4-FFF2-40B4-BE49-F238E27FC236}">
                <a16:creationId xmlns:a16="http://schemas.microsoft.com/office/drawing/2014/main" id="{178F5723-CA96-C119-3920-91A82FC2A1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5202" y="1761888"/>
            <a:ext cx="325346" cy="325346"/>
          </a:xfrm>
          <a:prstGeom prst="rect">
            <a:avLst/>
          </a:prstGeom>
        </p:spPr>
      </p:pic>
      <p:pic>
        <p:nvPicPr>
          <p:cNvPr id="67" name="图形 66" descr="客户评价 纯色填充">
            <a:extLst>
              <a:ext uri="{FF2B5EF4-FFF2-40B4-BE49-F238E27FC236}">
                <a16:creationId xmlns:a16="http://schemas.microsoft.com/office/drawing/2014/main" id="{6FEF8AFC-7C79-4E0B-58E6-A9FAEE7A1A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0139" y="4314136"/>
            <a:ext cx="324294" cy="324294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B4E31F12-9BA5-E3D7-B50B-E40CC59E131A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当前主要任务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54843F70-338E-D9AC-F692-72950793E45D}"/>
              </a:ext>
            </a:extLst>
          </p:cNvPr>
          <p:cNvSpPr txBox="1"/>
          <p:nvPr/>
        </p:nvSpPr>
        <p:spPr>
          <a:xfrm>
            <a:off x="2741887" y="1361053"/>
            <a:ext cx="1267135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i="1" dirty="0">
                <a:solidFill>
                  <a:schemeClr val="tx1">
                    <a:alpha val="8000"/>
                  </a:schemeClr>
                </a:solidFill>
              </a:rPr>
              <a:t>1</a:t>
            </a:r>
            <a:endParaRPr lang="zh-CN" altLang="en-US" sz="16600" i="1" dirty="0">
              <a:solidFill>
                <a:schemeClr val="tx1">
                  <a:alpha val="8000"/>
                </a:schemeClr>
              </a:solidFill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2B1F3F0B-D790-483C-0647-BEA320501164}"/>
              </a:ext>
            </a:extLst>
          </p:cNvPr>
          <p:cNvSpPr txBox="1"/>
          <p:nvPr/>
        </p:nvSpPr>
        <p:spPr>
          <a:xfrm>
            <a:off x="2538335" y="3911779"/>
            <a:ext cx="1267135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i="1" dirty="0">
                <a:solidFill>
                  <a:schemeClr val="tx1">
                    <a:alpha val="8000"/>
                  </a:schemeClr>
                </a:solidFill>
              </a:rPr>
              <a:t>3</a:t>
            </a:r>
            <a:endParaRPr lang="zh-CN" altLang="en-US" sz="16600" i="1" dirty="0">
              <a:solidFill>
                <a:schemeClr val="tx1">
                  <a:alpha val="8000"/>
                </a:schemeClr>
              </a:solidFill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37DEDE6C-0B37-8A1D-A9CA-23D769A58FC5}"/>
              </a:ext>
            </a:extLst>
          </p:cNvPr>
          <p:cNvSpPr txBox="1"/>
          <p:nvPr/>
        </p:nvSpPr>
        <p:spPr>
          <a:xfrm>
            <a:off x="6318479" y="1361053"/>
            <a:ext cx="1267135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i="1" dirty="0">
                <a:solidFill>
                  <a:schemeClr val="tx1">
                    <a:alpha val="8000"/>
                  </a:schemeClr>
                </a:solidFill>
              </a:rPr>
              <a:t>2</a:t>
            </a:r>
            <a:endParaRPr lang="zh-CN" altLang="en-US" sz="16600" i="1" dirty="0">
              <a:solidFill>
                <a:schemeClr val="tx1">
                  <a:alpha val="8000"/>
                </a:schemeClr>
              </a:solidFill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8DF88B0F-965F-BBDF-F3AE-23409EE5C0BE}"/>
              </a:ext>
            </a:extLst>
          </p:cNvPr>
          <p:cNvSpPr txBox="1"/>
          <p:nvPr/>
        </p:nvSpPr>
        <p:spPr>
          <a:xfrm>
            <a:off x="6474538" y="3911779"/>
            <a:ext cx="1267135" cy="2646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i="1" dirty="0">
                <a:solidFill>
                  <a:schemeClr val="tx1">
                    <a:alpha val="8000"/>
                  </a:schemeClr>
                </a:solidFill>
              </a:rPr>
              <a:t>4</a:t>
            </a:r>
            <a:endParaRPr lang="zh-CN" altLang="en-US" sz="16600" i="1" dirty="0">
              <a:solidFill>
                <a:schemeClr val="tx1">
                  <a:alpha val="8000"/>
                </a:schemeClr>
              </a:solidFill>
            </a:endParaRPr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97B75CB4-8FBE-016C-D336-BC03FF8DF69E}"/>
              </a:ext>
            </a:extLst>
          </p:cNvPr>
          <p:cNvSpPr/>
          <p:nvPr/>
        </p:nvSpPr>
        <p:spPr>
          <a:xfrm rot="1078497">
            <a:off x="11564698" y="2945148"/>
            <a:ext cx="173004" cy="4038093"/>
          </a:xfrm>
          <a:custGeom>
            <a:avLst/>
            <a:gdLst>
              <a:gd name="connsiteX0" fmla="*/ 0 w 173004"/>
              <a:gd name="connsiteY0" fmla="*/ 0 h 4038093"/>
              <a:gd name="connsiteX1" fmla="*/ 173004 w 173004"/>
              <a:gd name="connsiteY1" fmla="*/ 533243 h 4038093"/>
              <a:gd name="connsiteX2" fmla="*/ 173003 w 173004"/>
              <a:gd name="connsiteY2" fmla="*/ 3981965 h 4038093"/>
              <a:gd name="connsiteX3" fmla="*/ 0 w 173004"/>
              <a:gd name="connsiteY3" fmla="*/ 4038093 h 403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04" h="4038093">
                <a:moveTo>
                  <a:pt x="0" y="0"/>
                </a:moveTo>
                <a:lnTo>
                  <a:pt x="173004" y="533243"/>
                </a:lnTo>
                <a:lnTo>
                  <a:pt x="173003" y="3981965"/>
                </a:lnTo>
                <a:lnTo>
                  <a:pt x="0" y="403809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3538994-0279-AADA-3573-406365E68DC4}"/>
              </a:ext>
            </a:extLst>
          </p:cNvPr>
          <p:cNvSpPr/>
          <p:nvPr/>
        </p:nvSpPr>
        <p:spPr>
          <a:xfrm flipH="1" flipV="1">
            <a:off x="1146197" y="2655863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6522C2B-1588-0F0B-374A-D0783FA17187}"/>
              </a:ext>
            </a:extLst>
          </p:cNvPr>
          <p:cNvSpPr/>
          <p:nvPr/>
        </p:nvSpPr>
        <p:spPr>
          <a:xfrm flipH="1" flipV="1">
            <a:off x="1146197" y="2961909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FFD2598-CCBC-4363-0A93-4BFF7E96884C}"/>
              </a:ext>
            </a:extLst>
          </p:cNvPr>
          <p:cNvSpPr/>
          <p:nvPr/>
        </p:nvSpPr>
        <p:spPr>
          <a:xfrm flipH="1" flipV="1">
            <a:off x="1146197" y="3273043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7CDA1E26-427E-4AE7-700E-2ED5B8DE6D9A}"/>
              </a:ext>
            </a:extLst>
          </p:cNvPr>
          <p:cNvSpPr/>
          <p:nvPr/>
        </p:nvSpPr>
        <p:spPr>
          <a:xfrm flipH="1" flipV="1">
            <a:off x="4965982" y="2655863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706215DC-E6BB-8901-91E6-60E9AB94B350}"/>
              </a:ext>
            </a:extLst>
          </p:cNvPr>
          <p:cNvSpPr/>
          <p:nvPr/>
        </p:nvSpPr>
        <p:spPr>
          <a:xfrm flipH="1" flipV="1">
            <a:off x="4965982" y="2961909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31688B83-B890-4BD9-91E9-2C0432BE9525}"/>
              </a:ext>
            </a:extLst>
          </p:cNvPr>
          <p:cNvSpPr/>
          <p:nvPr/>
        </p:nvSpPr>
        <p:spPr>
          <a:xfrm flipH="1" flipV="1">
            <a:off x="4965982" y="3273043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FA0FA65-B14A-C5E0-EEE1-C6F167D79366}"/>
              </a:ext>
            </a:extLst>
          </p:cNvPr>
          <p:cNvSpPr/>
          <p:nvPr/>
        </p:nvSpPr>
        <p:spPr>
          <a:xfrm flipH="1" flipV="1">
            <a:off x="1148102" y="5209391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59250D6-986F-47EA-BD93-AEB84B41996B}"/>
              </a:ext>
            </a:extLst>
          </p:cNvPr>
          <p:cNvSpPr/>
          <p:nvPr/>
        </p:nvSpPr>
        <p:spPr>
          <a:xfrm flipH="1" flipV="1">
            <a:off x="1148102" y="5515437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ED30CD3E-C80F-E759-6E16-43BA0C6A38B9}"/>
              </a:ext>
            </a:extLst>
          </p:cNvPr>
          <p:cNvSpPr/>
          <p:nvPr/>
        </p:nvSpPr>
        <p:spPr>
          <a:xfrm flipH="1" flipV="1">
            <a:off x="1148102" y="5826571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54349BB-D745-0EC1-D2D7-2DCCBC3DA8FE}"/>
              </a:ext>
            </a:extLst>
          </p:cNvPr>
          <p:cNvSpPr/>
          <p:nvPr/>
        </p:nvSpPr>
        <p:spPr>
          <a:xfrm flipH="1" flipV="1">
            <a:off x="4962749" y="5209391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AA8A3CD4-21E6-543A-E810-72A7E6EB4CD0}"/>
              </a:ext>
            </a:extLst>
          </p:cNvPr>
          <p:cNvSpPr/>
          <p:nvPr/>
        </p:nvSpPr>
        <p:spPr>
          <a:xfrm flipH="1" flipV="1">
            <a:off x="4962749" y="5515437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1EDDD3A-97B3-E627-D32F-EF02B5905540}"/>
              </a:ext>
            </a:extLst>
          </p:cNvPr>
          <p:cNvSpPr/>
          <p:nvPr/>
        </p:nvSpPr>
        <p:spPr>
          <a:xfrm flipH="1" flipV="1">
            <a:off x="4962749" y="5826571"/>
            <a:ext cx="104378" cy="104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2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D42EE0B-BF15-EF86-0466-78926432D8C2}"/>
              </a:ext>
            </a:extLst>
          </p:cNvPr>
          <p:cNvSpPr/>
          <p:nvPr/>
        </p:nvSpPr>
        <p:spPr>
          <a:xfrm flipH="1">
            <a:off x="5314771" y="910186"/>
            <a:ext cx="6073849" cy="388723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7A067D6-8582-9CCE-ADFC-C497E8B9E1A4}"/>
              </a:ext>
            </a:extLst>
          </p:cNvPr>
          <p:cNvGrpSpPr/>
          <p:nvPr/>
        </p:nvGrpSpPr>
        <p:grpSpPr>
          <a:xfrm>
            <a:off x="11034025" y="5449250"/>
            <a:ext cx="462650" cy="412902"/>
            <a:chOff x="4079240" y="-513812"/>
            <a:chExt cx="3518218" cy="3139915"/>
          </a:xfrm>
          <a:solidFill>
            <a:schemeClr val="accent3">
              <a:lumMod val="60000"/>
              <a:lumOff val="40000"/>
              <a:alpha val="3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A7A73-0606-D021-9E9F-0FE4F5B3A4D6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9A3C391-8EB4-EC4C-9953-11CC94DDA9C5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F81CF43-BB8C-0FC3-8884-48159F26075D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02BA4E6-2801-20BB-3821-8F1B856E52AB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5BE8D32-C44D-5411-207F-529DA292F899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A1D525B-8673-0556-3AB7-A4B02AEE7762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7C9DF5E-3508-075B-B909-C6893F708D27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4401325-460F-8EA3-97C9-A5A568D0DC0F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FE59003-98A6-38D6-0B94-B6D5EAAC6632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72F21A65-3DDC-A60F-9C03-E6C406BE5B8E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BA8924A-58D5-1F89-A5C4-3B7B510C0A4B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27F1427-B6BF-80C8-583D-49C8171A1FB2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7CDB865-49B3-0AB0-8DEB-50EA4C007EFA}"/>
              </a:ext>
            </a:extLst>
          </p:cNvPr>
          <p:cNvSpPr txBox="1"/>
          <p:nvPr/>
        </p:nvSpPr>
        <p:spPr>
          <a:xfrm>
            <a:off x="634087" y="411226"/>
            <a:ext cx="5855946" cy="2215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500" b="1" dirty="0">
                <a:solidFill>
                  <a:schemeClr val="accent2"/>
                </a:solidFill>
                <a:latin typeface="+mj-lt"/>
              </a:rPr>
              <a:t>FURE</a:t>
            </a:r>
            <a:endParaRPr lang="zh-CN" altLang="en-US" sz="115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B52B5B3-AA71-B0CE-D15B-8DEB5861DE6C}"/>
              </a:ext>
            </a:extLst>
          </p:cNvPr>
          <p:cNvGrpSpPr/>
          <p:nvPr/>
        </p:nvGrpSpPr>
        <p:grpSpPr>
          <a:xfrm flipH="1">
            <a:off x="8998018" y="853622"/>
            <a:ext cx="2498657" cy="3267395"/>
            <a:chOff x="8035141" y="878808"/>
            <a:chExt cx="2498657" cy="3267395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437C853-DAB1-93FF-342B-4AADF8505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178" y="935736"/>
              <a:ext cx="0" cy="3210467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92B9FAB-1819-D641-E295-D8F24F3319D5}"/>
                </a:ext>
              </a:extLst>
            </p:cNvPr>
            <p:cNvCxnSpPr>
              <a:cxnSpLocks/>
            </p:cNvCxnSpPr>
            <p:nvPr/>
          </p:nvCxnSpPr>
          <p:spPr>
            <a:xfrm>
              <a:off x="8035141" y="878808"/>
              <a:ext cx="2498657" cy="0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A26E3957-7E5D-9735-0664-06FA24F7A00E}"/>
              </a:ext>
            </a:extLst>
          </p:cNvPr>
          <p:cNvSpPr/>
          <p:nvPr/>
        </p:nvSpPr>
        <p:spPr>
          <a:xfrm>
            <a:off x="698373" y="2719051"/>
            <a:ext cx="6314342" cy="3119808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2816220-6561-5B7E-A0E4-4EF7E33CD630}"/>
              </a:ext>
            </a:extLst>
          </p:cNvPr>
          <p:cNvSpPr txBox="1"/>
          <p:nvPr/>
        </p:nvSpPr>
        <p:spPr>
          <a:xfrm>
            <a:off x="122043" y="3648943"/>
            <a:ext cx="377873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6000" b="1" dirty="0">
                <a:solidFill>
                  <a:schemeClr val="accent3"/>
                </a:solidFill>
              </a:rPr>
              <a:t>工作规划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799B594-F095-D7CF-F909-B048D1C2997E}"/>
              </a:ext>
            </a:extLst>
          </p:cNvPr>
          <p:cNvSpPr txBox="1"/>
          <p:nvPr/>
        </p:nvSpPr>
        <p:spPr>
          <a:xfrm>
            <a:off x="708361" y="4439488"/>
            <a:ext cx="313211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400" b="0" i="0" dirty="0">
                <a:solidFill>
                  <a:schemeClr val="accent2"/>
                </a:solidFill>
                <a:effectLst/>
                <a:latin typeface="+mj-lt"/>
              </a:rPr>
              <a:t>Work plans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1123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690FA15-DEF1-EACE-1D41-CDC8A0113734}"/>
              </a:ext>
            </a:extLst>
          </p:cNvPr>
          <p:cNvSpPr/>
          <p:nvPr/>
        </p:nvSpPr>
        <p:spPr>
          <a:xfrm rot="16200000">
            <a:off x="2630805" y="-2703195"/>
            <a:ext cx="6858000" cy="12264390"/>
          </a:xfrm>
          <a:custGeom>
            <a:avLst/>
            <a:gdLst>
              <a:gd name="connsiteX0" fmla="*/ 6858000 w 6858000"/>
              <a:gd name="connsiteY0" fmla="*/ 10615943 h 12192000"/>
              <a:gd name="connsiteX1" fmla="*/ 6858000 w 6858000"/>
              <a:gd name="connsiteY1" fmla="*/ 12192000 h 12192000"/>
              <a:gd name="connsiteX2" fmla="*/ 0 w 6858000"/>
              <a:gd name="connsiteY2" fmla="*/ 12192000 h 12192000"/>
              <a:gd name="connsiteX3" fmla="*/ 0 w 6858000"/>
              <a:gd name="connsiteY3" fmla="*/ 0 h 12192000"/>
              <a:gd name="connsiteX4" fmla="*/ 1166613 w 6858000"/>
              <a:gd name="connsiteY4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2192000">
                <a:moveTo>
                  <a:pt x="6858000" y="10615943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166613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3BC1DCB-1D4C-63A0-278F-EF72C11C9AA7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打造优势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99E848C-22B3-B211-7647-43DD0B969E19}"/>
              </a:ext>
            </a:extLst>
          </p:cNvPr>
          <p:cNvSpPr/>
          <p:nvPr/>
        </p:nvSpPr>
        <p:spPr>
          <a:xfrm>
            <a:off x="734764" y="4630792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BABF49B3-4384-F875-7D6C-43DBC55B5170}"/>
              </a:ext>
            </a:extLst>
          </p:cNvPr>
          <p:cNvSpPr/>
          <p:nvPr/>
        </p:nvSpPr>
        <p:spPr>
          <a:xfrm>
            <a:off x="3244571" y="3246741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D1F050A7-68DF-06D6-598F-945EC5B31E1F}"/>
              </a:ext>
            </a:extLst>
          </p:cNvPr>
          <p:cNvSpPr/>
          <p:nvPr/>
        </p:nvSpPr>
        <p:spPr>
          <a:xfrm>
            <a:off x="5754378" y="1862689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1319EEF-FA50-6F46-602E-25130468E461}"/>
              </a:ext>
            </a:extLst>
          </p:cNvPr>
          <p:cNvSpPr/>
          <p:nvPr/>
        </p:nvSpPr>
        <p:spPr>
          <a:xfrm>
            <a:off x="8264185" y="478637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1" name="图形 40" descr="Internet 纯色填充">
            <a:extLst>
              <a:ext uri="{FF2B5EF4-FFF2-40B4-BE49-F238E27FC236}">
                <a16:creationId xmlns:a16="http://schemas.microsoft.com/office/drawing/2014/main" id="{EEA1D50A-EBD1-B25B-B397-4049991B2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0510" y="704962"/>
            <a:ext cx="461750" cy="461750"/>
          </a:xfrm>
          <a:prstGeom prst="rect">
            <a:avLst/>
          </a:prstGeom>
        </p:spPr>
      </p:pic>
      <p:pic>
        <p:nvPicPr>
          <p:cNvPr id="45" name="图形 44" descr="联机会议 纯色填充">
            <a:extLst>
              <a:ext uri="{FF2B5EF4-FFF2-40B4-BE49-F238E27FC236}">
                <a16:creationId xmlns:a16="http://schemas.microsoft.com/office/drawing/2014/main" id="{0497B486-9346-C85C-4908-011A41090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089" y="4857117"/>
            <a:ext cx="461750" cy="461750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C033C628-418E-8B59-721B-DF73656488D5}"/>
              </a:ext>
            </a:extLst>
          </p:cNvPr>
          <p:cNvSpPr txBox="1"/>
          <p:nvPr/>
        </p:nvSpPr>
        <p:spPr>
          <a:xfrm>
            <a:off x="1657197" y="4978534"/>
            <a:ext cx="23211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实力团队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3D1579D-CD46-B900-7773-D33BA3287A9D}"/>
              </a:ext>
            </a:extLst>
          </p:cNvPr>
          <p:cNvSpPr txBox="1"/>
          <p:nvPr/>
        </p:nvSpPr>
        <p:spPr>
          <a:xfrm>
            <a:off x="1678264" y="5452588"/>
            <a:ext cx="5454056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20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年产品管理经营精英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,20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年业内品项厂商精英。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FC9FAF7-10AA-023A-ED08-D22F6779960C}"/>
              </a:ext>
            </a:extLst>
          </p:cNvPr>
          <p:cNvSpPr txBox="1"/>
          <p:nvPr/>
        </p:nvSpPr>
        <p:spPr>
          <a:xfrm>
            <a:off x="6666821" y="2118064"/>
            <a:ext cx="23211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品牌领先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F24AAA7-CE7B-CF06-7289-FFE5C2EB0284}"/>
              </a:ext>
            </a:extLst>
          </p:cNvPr>
          <p:cNvSpPr txBox="1"/>
          <p:nvPr/>
        </p:nvSpPr>
        <p:spPr>
          <a:xfrm>
            <a:off x="6680980" y="2621186"/>
            <a:ext cx="3684887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采用高科技专利品项，满足不同客户的需求。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52DB429-D8F9-C73C-59A5-3C3737211DFE}"/>
              </a:ext>
            </a:extLst>
          </p:cNvPr>
          <p:cNvSpPr txBox="1"/>
          <p:nvPr/>
        </p:nvSpPr>
        <p:spPr>
          <a:xfrm>
            <a:off x="4163525" y="3519009"/>
            <a:ext cx="23211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价格领先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88981B0-7420-08BC-3DCE-7918F817DB1E}"/>
              </a:ext>
            </a:extLst>
          </p:cNvPr>
          <p:cNvSpPr txBox="1"/>
          <p:nvPr/>
        </p:nvSpPr>
        <p:spPr>
          <a:xfrm>
            <a:off x="4184592" y="3993063"/>
            <a:ext cx="5706433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利用最新进最有效的品项，才用体验式销售，网上下单现下体验的营销模式。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AAA859F-38B5-DF53-8229-3A9981AA1C89}"/>
              </a:ext>
            </a:extLst>
          </p:cNvPr>
          <p:cNvSpPr txBox="1"/>
          <p:nvPr/>
        </p:nvSpPr>
        <p:spPr>
          <a:xfrm>
            <a:off x="9177733" y="732435"/>
            <a:ext cx="232116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物联网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684C28A-27F2-E533-AAA9-C87F19399567}"/>
              </a:ext>
            </a:extLst>
          </p:cNvPr>
          <p:cNvSpPr txBox="1"/>
          <p:nvPr/>
        </p:nvSpPr>
        <p:spPr>
          <a:xfrm>
            <a:off x="9170113" y="1245944"/>
            <a:ext cx="2400857" cy="11927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大数据管理中心网络客户管理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。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2106668-CC99-53B8-CEA1-DC21835D204E}"/>
              </a:ext>
            </a:extLst>
          </p:cNvPr>
          <p:cNvGrpSpPr/>
          <p:nvPr/>
        </p:nvGrpSpPr>
        <p:grpSpPr>
          <a:xfrm>
            <a:off x="11034025" y="5863941"/>
            <a:ext cx="462650" cy="412902"/>
            <a:chOff x="4079240" y="-513812"/>
            <a:chExt cx="3518218" cy="3139915"/>
          </a:xfrm>
          <a:solidFill>
            <a:schemeClr val="accent3">
              <a:alpha val="80000"/>
            </a:schemeClr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9FB0DB66-2DF2-50B4-45A0-EEC27344925C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9D283AC6-A0CB-9806-C888-7101D79CFBB8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2EC99C13-E036-338B-0344-5DA8D8C1D5C9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29DB61CA-E811-8C87-6980-EDE46988FDFF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B1FC8D4F-05D1-9904-DC20-8FF7C2414870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28B8B002-1A15-6F4A-15B0-4C1B2EAFD52C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B41DEA8-EAFE-EED5-B235-B79B7560050C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702BE210-E397-3507-54D7-43B169F7BBFE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8FA07F31-DB9F-ECA4-3013-EB9E1E35AB09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2CE018D4-2B48-E103-72BD-27BCBF8E1347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EA7E872-FB4E-9874-7686-C3B83883605D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1603069C-1CE2-864F-174B-B8F86DF293EE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9A343245-2A4C-31D0-3EF3-BD66C2509DDE}"/>
              </a:ext>
            </a:extLst>
          </p:cNvPr>
          <p:cNvCxnSpPr>
            <a:cxnSpLocks/>
          </p:cNvCxnSpPr>
          <p:nvPr/>
        </p:nvCxnSpPr>
        <p:spPr>
          <a:xfrm>
            <a:off x="6767729" y="2518174"/>
            <a:ext cx="99019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CA281C2-8463-FBE6-F00F-B257C9B86792}"/>
              </a:ext>
            </a:extLst>
          </p:cNvPr>
          <p:cNvCxnSpPr>
            <a:cxnSpLocks/>
          </p:cNvCxnSpPr>
          <p:nvPr/>
        </p:nvCxnSpPr>
        <p:spPr>
          <a:xfrm>
            <a:off x="4283439" y="3904336"/>
            <a:ext cx="100413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C7BFE07-DD70-20A7-E962-EBA90A905A8D}"/>
              </a:ext>
            </a:extLst>
          </p:cNvPr>
          <p:cNvCxnSpPr>
            <a:cxnSpLocks/>
          </p:cNvCxnSpPr>
          <p:nvPr/>
        </p:nvCxnSpPr>
        <p:spPr>
          <a:xfrm>
            <a:off x="9274810" y="1121582"/>
            <a:ext cx="73406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A7269086-6E44-4817-1355-C42E62065107}"/>
              </a:ext>
            </a:extLst>
          </p:cNvPr>
          <p:cNvCxnSpPr>
            <a:cxnSpLocks/>
          </p:cNvCxnSpPr>
          <p:nvPr/>
        </p:nvCxnSpPr>
        <p:spPr>
          <a:xfrm>
            <a:off x="1769162" y="5378644"/>
            <a:ext cx="99233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形 16" descr="标志 纯色填充">
            <a:extLst>
              <a:ext uri="{FF2B5EF4-FFF2-40B4-BE49-F238E27FC236}">
                <a16:creationId xmlns:a16="http://schemas.microsoft.com/office/drawing/2014/main" id="{4A1FAA0F-EE73-F017-AB1F-34046F550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5184" y="2063495"/>
            <a:ext cx="512788" cy="512788"/>
          </a:xfrm>
          <a:prstGeom prst="rect">
            <a:avLst/>
          </a:prstGeom>
        </p:spPr>
      </p:pic>
      <p:pic>
        <p:nvPicPr>
          <p:cNvPr id="19" name="图形 18" descr="标签 纯色填充">
            <a:extLst>
              <a:ext uri="{FF2B5EF4-FFF2-40B4-BE49-F238E27FC236}">
                <a16:creationId xmlns:a16="http://schemas.microsoft.com/office/drawing/2014/main" id="{58553DF9-5641-97A3-F81E-5FF2305CB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6830" y="3429000"/>
            <a:ext cx="549882" cy="5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17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DDFE54-FD58-835A-A46F-98A9C1A1630F}"/>
              </a:ext>
            </a:extLst>
          </p:cNvPr>
          <p:cNvGrpSpPr/>
          <p:nvPr/>
        </p:nvGrpSpPr>
        <p:grpSpPr>
          <a:xfrm flipH="1">
            <a:off x="5439507" y="549275"/>
            <a:ext cx="6057167" cy="5811781"/>
            <a:chOff x="-23892764" y="-10645622"/>
            <a:chExt cx="12967328" cy="11533406"/>
          </a:xfrm>
          <a:blipFill dpi="0" rotWithShape="1">
            <a:blip r:embed="rId2"/>
            <a:srcRect/>
            <a:tile tx="0" ty="0" sx="100000" sy="100000" flip="none" algn="ctr"/>
          </a:blipFill>
        </p:grpSpPr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51A089E8-DF77-CBF0-5B4B-12D952240BF9}"/>
                </a:ext>
              </a:extLst>
            </p:cNvPr>
            <p:cNvSpPr/>
            <p:nvPr/>
          </p:nvSpPr>
          <p:spPr>
            <a:xfrm>
              <a:off x="-23739676" y="-10008243"/>
              <a:ext cx="3831220" cy="3456972"/>
            </a:xfrm>
            <a:prstGeom prst="parallelogram">
              <a:avLst>
                <a:gd name="adj" fmla="val 667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D3D71BA4-32B0-8155-2A05-2F3E14740B3A}"/>
                </a:ext>
              </a:extLst>
            </p:cNvPr>
            <p:cNvSpPr/>
            <p:nvPr/>
          </p:nvSpPr>
          <p:spPr>
            <a:xfrm>
              <a:off x="-23892764" y="-10645622"/>
              <a:ext cx="7707883" cy="6771190"/>
            </a:xfrm>
            <a:prstGeom prst="parallelogram">
              <a:avLst>
                <a:gd name="adj" fmla="val 6725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0A204392-0B1C-7BD3-AA6F-58F032BFC91D}"/>
                </a:ext>
              </a:extLst>
            </p:cNvPr>
            <p:cNvSpPr/>
            <p:nvPr/>
          </p:nvSpPr>
          <p:spPr>
            <a:xfrm>
              <a:off x="-21911068" y="-8332615"/>
              <a:ext cx="6915009" cy="6239525"/>
            </a:xfrm>
            <a:prstGeom prst="parallelogram">
              <a:avLst>
                <a:gd name="adj" fmla="val 667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B4949D4C-1E39-C431-CCEE-A9BFF74239A2}"/>
                </a:ext>
              </a:extLst>
            </p:cNvPr>
            <p:cNvSpPr/>
            <p:nvPr/>
          </p:nvSpPr>
          <p:spPr>
            <a:xfrm>
              <a:off x="-17840446" y="-10008243"/>
              <a:ext cx="6915010" cy="6239526"/>
            </a:xfrm>
            <a:prstGeom prst="parallelogram">
              <a:avLst>
                <a:gd name="adj" fmla="val 667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8D1105E0-7E25-D446-55AC-CA532D8AF920}"/>
                </a:ext>
              </a:extLst>
            </p:cNvPr>
            <p:cNvSpPr/>
            <p:nvPr/>
          </p:nvSpPr>
          <p:spPr>
            <a:xfrm>
              <a:off x="-21005441" y="-3461742"/>
              <a:ext cx="5155843" cy="4349526"/>
            </a:xfrm>
            <a:prstGeom prst="parallelogram">
              <a:avLst>
                <a:gd name="adj" fmla="val 667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074001D8-02B4-948F-4333-85AC3DC99134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提升</a:t>
            </a:r>
            <a:r>
              <a:rPr lang="zh-CN" altLang="en-US" sz="2400" dirty="0">
                <a:latin typeface="+mj-lt"/>
                <a:ea typeface="+mj-ea"/>
              </a:rPr>
              <a:t>工作效率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6DA70B5-B43C-D210-B929-9BFC684BEB78}"/>
              </a:ext>
            </a:extLst>
          </p:cNvPr>
          <p:cNvSpPr txBox="1"/>
          <p:nvPr/>
        </p:nvSpPr>
        <p:spPr>
          <a:xfrm>
            <a:off x="762265" y="1876523"/>
            <a:ext cx="25457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落实管理法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933D8D-1FC1-CA51-4533-DC83CD7572C2}"/>
              </a:ext>
            </a:extLst>
          </p:cNvPr>
          <p:cNvSpPr txBox="1"/>
          <p:nvPr/>
        </p:nvSpPr>
        <p:spPr>
          <a:xfrm>
            <a:off x="747025" y="3574868"/>
            <a:ext cx="25457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寻找合作对象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1F0D01-1152-5EB6-9966-B0A4D9B80DFD}"/>
              </a:ext>
            </a:extLst>
          </p:cNvPr>
          <p:cNvSpPr txBox="1"/>
          <p:nvPr/>
        </p:nvSpPr>
        <p:spPr>
          <a:xfrm>
            <a:off x="762265" y="2218349"/>
            <a:ext cx="5234729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充分调动和发挥员工的积极性和创造性，提升业务品质、规模与水平。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B14B7BC-179E-1D63-4032-904C8BF6FBE1}"/>
              </a:ext>
            </a:extLst>
          </p:cNvPr>
          <p:cNvSpPr txBox="1"/>
          <p:nvPr/>
        </p:nvSpPr>
        <p:spPr>
          <a:xfrm>
            <a:off x="767345" y="5620019"/>
            <a:ext cx="5234729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在重点学科重点专业探索开设全英专业授课国际合作班，提高国际教育水平。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0A81502-3BA4-B4C8-DBA6-2D17F971F470}"/>
              </a:ext>
            </a:extLst>
          </p:cNvPr>
          <p:cNvSpPr txBox="1"/>
          <p:nvPr/>
        </p:nvSpPr>
        <p:spPr>
          <a:xfrm>
            <a:off x="762265" y="3907754"/>
            <a:ext cx="5234729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构筑高水平国际合作平台，开辟高水平国际合作与交流新渠道。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4F1DED9-5805-1921-D0BD-54B0CCC92A83}"/>
              </a:ext>
            </a:extLst>
          </p:cNvPr>
          <p:cNvSpPr txBox="1"/>
          <p:nvPr/>
        </p:nvSpPr>
        <p:spPr>
          <a:xfrm>
            <a:off x="762265" y="5273213"/>
            <a:ext cx="25457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提高教育水平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06F0C27-873F-F3B8-E422-0ED76840698B}"/>
              </a:ext>
            </a:extLst>
          </p:cNvPr>
          <p:cNvCxnSpPr>
            <a:cxnSpLocks/>
          </p:cNvCxnSpPr>
          <p:nvPr/>
        </p:nvCxnSpPr>
        <p:spPr>
          <a:xfrm>
            <a:off x="721674" y="1950818"/>
            <a:ext cx="0" cy="22828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0AA4071-65C1-F5F1-94D8-16A4C754287C}"/>
              </a:ext>
            </a:extLst>
          </p:cNvPr>
          <p:cNvCxnSpPr>
            <a:cxnSpLocks/>
          </p:cNvCxnSpPr>
          <p:nvPr/>
        </p:nvCxnSpPr>
        <p:spPr>
          <a:xfrm>
            <a:off x="721674" y="3658109"/>
            <a:ext cx="0" cy="22828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E559EA8E-710F-C60A-EEDE-3A15CB5199DA}"/>
              </a:ext>
            </a:extLst>
          </p:cNvPr>
          <p:cNvCxnSpPr>
            <a:cxnSpLocks/>
          </p:cNvCxnSpPr>
          <p:nvPr/>
        </p:nvCxnSpPr>
        <p:spPr>
          <a:xfrm>
            <a:off x="721674" y="5344076"/>
            <a:ext cx="0" cy="24933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A0EF6D9-A2EF-C01C-13F6-9E6E12D9894C}"/>
              </a:ext>
            </a:extLst>
          </p:cNvPr>
          <p:cNvSpPr/>
          <p:nvPr/>
        </p:nvSpPr>
        <p:spPr>
          <a:xfrm>
            <a:off x="0" y="6685630"/>
            <a:ext cx="12192000" cy="17237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4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D0F1DB7-2EEA-D70C-13F7-4EE85BA8D4BF}"/>
              </a:ext>
            </a:extLst>
          </p:cNvPr>
          <p:cNvSpPr txBox="1"/>
          <p:nvPr/>
        </p:nvSpPr>
        <p:spPr>
          <a:xfrm>
            <a:off x="2514870" y="1114564"/>
            <a:ext cx="279603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3"/>
                </a:solidFill>
              </a:rPr>
              <a:t>工作回顾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48DB977-FC8B-818C-6651-8AAA40C29D30}"/>
              </a:ext>
            </a:extLst>
          </p:cNvPr>
          <p:cNvSpPr txBox="1"/>
          <p:nvPr/>
        </p:nvSpPr>
        <p:spPr>
          <a:xfrm>
            <a:off x="2514870" y="2349004"/>
            <a:ext cx="279603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3"/>
                </a:solidFill>
              </a:rPr>
              <a:t>经验成绩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138348B-9A7F-B121-8962-A4447CECC973}"/>
              </a:ext>
            </a:extLst>
          </p:cNvPr>
          <p:cNvSpPr txBox="1"/>
          <p:nvPr/>
        </p:nvSpPr>
        <p:spPr>
          <a:xfrm>
            <a:off x="2514870" y="3583444"/>
            <a:ext cx="279603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3"/>
                </a:solidFill>
              </a:rPr>
              <a:t>形势分析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21F67AD-A94F-E0B9-6A6A-A13FC4C1A481}"/>
              </a:ext>
            </a:extLst>
          </p:cNvPr>
          <p:cNvSpPr txBox="1"/>
          <p:nvPr/>
        </p:nvSpPr>
        <p:spPr>
          <a:xfrm>
            <a:off x="2514870" y="4817884"/>
            <a:ext cx="2796032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dirty="0">
                <a:solidFill>
                  <a:schemeClr val="accent3"/>
                </a:solidFill>
              </a:rPr>
              <a:t>工作规划</a:t>
            </a:r>
          </a:p>
        </p:txBody>
      </p:sp>
    </p:spTree>
    <p:extLst>
      <p:ext uri="{BB962C8B-B14F-4D97-AF65-F5344CB8AC3E}">
        <p14:creationId xmlns:p14="http://schemas.microsoft.com/office/powerpoint/2010/main" val="380511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F1D15440-0002-9BCC-B12D-053B5690F435}"/>
              </a:ext>
            </a:extLst>
          </p:cNvPr>
          <p:cNvSpPr txBox="1"/>
          <p:nvPr/>
        </p:nvSpPr>
        <p:spPr>
          <a:xfrm>
            <a:off x="1402080" y="2621280"/>
            <a:ext cx="3352800" cy="1676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604FAD-6301-AC83-1666-0E6CF5666E98}"/>
              </a:ext>
            </a:extLst>
          </p:cNvPr>
          <p:cNvSpPr txBox="1"/>
          <p:nvPr/>
        </p:nvSpPr>
        <p:spPr>
          <a:xfrm>
            <a:off x="538428" y="1868098"/>
            <a:ext cx="6833826" cy="2123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b="1" dirty="0">
                <a:solidFill>
                  <a:schemeClr val="accent3"/>
                </a:solidFill>
                <a:latin typeface="+mj-ea"/>
                <a:ea typeface="+mj-ea"/>
              </a:rPr>
              <a:t>感谢观看</a:t>
            </a:r>
          </a:p>
        </p:txBody>
      </p:sp>
      <p:sp>
        <p:nvSpPr>
          <p:cNvPr id="467" name="文本框 466">
            <a:extLst>
              <a:ext uri="{FF2B5EF4-FFF2-40B4-BE49-F238E27FC236}">
                <a16:creationId xmlns:a16="http://schemas.microsoft.com/office/drawing/2014/main" id="{A84B02B9-507E-1181-58FD-FE9A54F1F7C7}"/>
              </a:ext>
            </a:extLst>
          </p:cNvPr>
          <p:cNvSpPr txBox="1"/>
          <p:nvPr/>
        </p:nvSpPr>
        <p:spPr>
          <a:xfrm>
            <a:off x="608306" y="2955257"/>
            <a:ext cx="46355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r>
              <a:rPr lang="en-US" altLang="zh-CN" sz="2400" b="0" i="0" dirty="0">
                <a:solidFill>
                  <a:schemeClr val="accent2">
                    <a:lumMod val="65000"/>
                  </a:schemeClr>
                </a:solidFill>
                <a:effectLst/>
                <a:latin typeface="+mj-lt"/>
              </a:rPr>
              <a:t>Thanks for</a:t>
            </a:r>
            <a:r>
              <a:rPr lang="en-US" altLang="zh-CN" sz="2400" b="0" i="0" dirty="0">
                <a:solidFill>
                  <a:schemeClr val="accent3"/>
                </a:solidFill>
                <a:effectLst/>
                <a:latin typeface="+mj-lt"/>
              </a:rPr>
              <a:t>:</a:t>
            </a:r>
            <a:r>
              <a:rPr lang="en-US" altLang="zh-CN" sz="2400" b="0" i="0" dirty="0">
                <a:solidFill>
                  <a:schemeClr val="accent2">
                    <a:lumMod val="65000"/>
                  </a:schemeClr>
                </a:solidFill>
                <a:effectLst/>
                <a:latin typeface="+mj-lt"/>
              </a:rPr>
              <a:t> watching</a:t>
            </a:r>
            <a:endParaRPr lang="zh-CN" altLang="en-US" sz="2400" dirty="0">
              <a:solidFill>
                <a:schemeClr val="accent2">
                  <a:lumMod val="65000"/>
                </a:schemeClr>
              </a:solidFill>
              <a:latin typeface="+mj-lt"/>
            </a:endParaRPr>
          </a:p>
        </p:txBody>
      </p:sp>
      <p:cxnSp>
        <p:nvCxnSpPr>
          <p:cNvPr id="469" name="直接连接符 468">
            <a:extLst>
              <a:ext uri="{FF2B5EF4-FFF2-40B4-BE49-F238E27FC236}">
                <a16:creationId xmlns:a16="http://schemas.microsoft.com/office/drawing/2014/main" id="{4DDF56A2-DEC0-C89D-FB81-057143B55451}"/>
              </a:ext>
            </a:extLst>
          </p:cNvPr>
          <p:cNvCxnSpPr>
            <a:cxnSpLocks/>
          </p:cNvCxnSpPr>
          <p:nvPr/>
        </p:nvCxnSpPr>
        <p:spPr>
          <a:xfrm flipV="1">
            <a:off x="695325" y="2955257"/>
            <a:ext cx="3221355" cy="13216"/>
          </a:xfrm>
          <a:prstGeom prst="line">
            <a:avLst/>
          </a:prstGeom>
          <a:ln w="15875">
            <a:solidFill>
              <a:schemeClr val="accent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直接连接符 471">
            <a:extLst>
              <a:ext uri="{FF2B5EF4-FFF2-40B4-BE49-F238E27FC236}">
                <a16:creationId xmlns:a16="http://schemas.microsoft.com/office/drawing/2014/main" id="{17526EB4-A40A-3A72-CA73-F319A3681204}"/>
              </a:ext>
            </a:extLst>
          </p:cNvPr>
          <p:cNvCxnSpPr>
            <a:cxnSpLocks/>
          </p:cNvCxnSpPr>
          <p:nvPr/>
        </p:nvCxnSpPr>
        <p:spPr>
          <a:xfrm>
            <a:off x="695325" y="3698240"/>
            <a:ext cx="837565" cy="0"/>
          </a:xfrm>
          <a:prstGeom prst="line">
            <a:avLst/>
          </a:prstGeom>
          <a:ln w="1143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文本框 473">
            <a:extLst>
              <a:ext uri="{FF2B5EF4-FFF2-40B4-BE49-F238E27FC236}">
                <a16:creationId xmlns:a16="http://schemas.microsoft.com/office/drawing/2014/main" id="{7D9E1CB5-22B9-2A96-8B0D-75C1D5CA3C9B}"/>
              </a:ext>
            </a:extLst>
          </p:cNvPr>
          <p:cNvSpPr txBox="1"/>
          <p:nvPr/>
        </p:nvSpPr>
        <p:spPr>
          <a:xfrm>
            <a:off x="647065" y="5065602"/>
            <a:ext cx="260604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汇报人：</a:t>
            </a:r>
            <a:r>
              <a:rPr lang="en-US" altLang="zh-CN" dirty="0" err="1">
                <a:latin typeface="+mj-ea"/>
                <a:ea typeface="+mj-ea"/>
              </a:rPr>
              <a:t>OfficePLUS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75" name="矩形: 圆角 474">
            <a:extLst>
              <a:ext uri="{FF2B5EF4-FFF2-40B4-BE49-F238E27FC236}">
                <a16:creationId xmlns:a16="http://schemas.microsoft.com/office/drawing/2014/main" id="{37726D1B-DAFB-B103-ACF4-19FD628CCA14}"/>
              </a:ext>
            </a:extLst>
          </p:cNvPr>
          <p:cNvSpPr/>
          <p:nvPr/>
        </p:nvSpPr>
        <p:spPr>
          <a:xfrm>
            <a:off x="721678" y="5019435"/>
            <a:ext cx="2456815" cy="46166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89" name="组合 488">
            <a:extLst>
              <a:ext uri="{FF2B5EF4-FFF2-40B4-BE49-F238E27FC236}">
                <a16:creationId xmlns:a16="http://schemas.microsoft.com/office/drawing/2014/main" id="{6F7FDB9F-DE19-E8DA-C00A-49B1DEDFE5FE}"/>
              </a:ext>
            </a:extLst>
          </p:cNvPr>
          <p:cNvGrpSpPr/>
          <p:nvPr/>
        </p:nvGrpSpPr>
        <p:grpSpPr>
          <a:xfrm>
            <a:off x="695325" y="549275"/>
            <a:ext cx="462650" cy="412902"/>
            <a:chOff x="4079240" y="-513812"/>
            <a:chExt cx="3518218" cy="3139915"/>
          </a:xfrm>
          <a:solidFill>
            <a:schemeClr val="accent3">
              <a:lumMod val="60000"/>
              <a:lumOff val="40000"/>
              <a:alpha val="30000"/>
            </a:schemeClr>
          </a:solidFill>
        </p:grpSpPr>
        <p:grpSp>
          <p:nvGrpSpPr>
            <p:cNvPr id="486" name="组合 485">
              <a:extLst>
                <a:ext uri="{FF2B5EF4-FFF2-40B4-BE49-F238E27FC236}">
                  <a16:creationId xmlns:a16="http://schemas.microsoft.com/office/drawing/2014/main" id="{B9D0994F-6CD7-C00A-71A1-E4F72E840B39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477" name="椭圆 476">
                <a:extLst>
                  <a:ext uri="{FF2B5EF4-FFF2-40B4-BE49-F238E27FC236}">
                    <a16:creationId xmlns:a16="http://schemas.microsoft.com/office/drawing/2014/main" id="{0770A46D-F76F-0F30-ED1A-3925C243DBA0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椭圆 477">
                <a:extLst>
                  <a:ext uri="{FF2B5EF4-FFF2-40B4-BE49-F238E27FC236}">
                    <a16:creationId xmlns:a16="http://schemas.microsoft.com/office/drawing/2014/main" id="{9CAF08F5-0787-7620-1711-60EC0D2058D4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9" name="椭圆 478">
                <a:extLst>
                  <a:ext uri="{FF2B5EF4-FFF2-40B4-BE49-F238E27FC236}">
                    <a16:creationId xmlns:a16="http://schemas.microsoft.com/office/drawing/2014/main" id="{162CC826-F7E9-837F-48EB-1702F42EF417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7" name="组合 486">
              <a:extLst>
                <a:ext uri="{FF2B5EF4-FFF2-40B4-BE49-F238E27FC236}">
                  <a16:creationId xmlns:a16="http://schemas.microsoft.com/office/drawing/2014/main" id="{523D8C7D-C171-D3AC-472B-D31AB27EC437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480" name="椭圆 479">
                <a:extLst>
                  <a:ext uri="{FF2B5EF4-FFF2-40B4-BE49-F238E27FC236}">
                    <a16:creationId xmlns:a16="http://schemas.microsoft.com/office/drawing/2014/main" id="{9715D896-7D29-2C7C-2458-8050726D680A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1" name="椭圆 480">
                <a:extLst>
                  <a:ext uri="{FF2B5EF4-FFF2-40B4-BE49-F238E27FC236}">
                    <a16:creationId xmlns:a16="http://schemas.microsoft.com/office/drawing/2014/main" id="{BBB6E54A-8D2A-F3EC-A8E8-198511B9AD4B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2" name="椭圆 481">
                <a:extLst>
                  <a:ext uri="{FF2B5EF4-FFF2-40B4-BE49-F238E27FC236}">
                    <a16:creationId xmlns:a16="http://schemas.microsoft.com/office/drawing/2014/main" id="{579EB279-C9B9-E3C5-DF53-8890477B14CB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8" name="组合 487">
              <a:extLst>
                <a:ext uri="{FF2B5EF4-FFF2-40B4-BE49-F238E27FC236}">
                  <a16:creationId xmlns:a16="http://schemas.microsoft.com/office/drawing/2014/main" id="{B68C543C-107F-8B20-F2D0-51FFADD0EF61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483" name="椭圆 482">
                <a:extLst>
                  <a:ext uri="{FF2B5EF4-FFF2-40B4-BE49-F238E27FC236}">
                    <a16:creationId xmlns:a16="http://schemas.microsoft.com/office/drawing/2014/main" id="{CA1B6B79-96E6-C181-2F01-C1A1002CA274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4" name="椭圆 483">
                <a:extLst>
                  <a:ext uri="{FF2B5EF4-FFF2-40B4-BE49-F238E27FC236}">
                    <a16:creationId xmlns:a16="http://schemas.microsoft.com/office/drawing/2014/main" id="{E3DD6B21-406A-82DF-DBB9-C2C54DA3FE3E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5" name="椭圆 484">
                <a:extLst>
                  <a:ext uri="{FF2B5EF4-FFF2-40B4-BE49-F238E27FC236}">
                    <a16:creationId xmlns:a16="http://schemas.microsoft.com/office/drawing/2014/main" id="{D5D7C05D-4041-F55F-166F-F767F664F3CF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0" name="矩形: 圆角 489">
            <a:extLst>
              <a:ext uri="{FF2B5EF4-FFF2-40B4-BE49-F238E27FC236}">
                <a16:creationId xmlns:a16="http://schemas.microsoft.com/office/drawing/2014/main" id="{2C37A41D-4029-15D4-14C7-94590DACAFFA}"/>
              </a:ext>
            </a:extLst>
          </p:cNvPr>
          <p:cNvSpPr/>
          <p:nvPr/>
        </p:nvSpPr>
        <p:spPr>
          <a:xfrm>
            <a:off x="0" y="6558087"/>
            <a:ext cx="12192000" cy="299913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1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设计&#10;&#10;中度可信度描述已自动生成">
            <a:extLst>
              <a:ext uri="{FF2B5EF4-FFF2-40B4-BE49-F238E27FC236}">
                <a16:creationId xmlns:a16="http://schemas.microsoft.com/office/drawing/2014/main" id="{7B607870-B421-D66B-C868-1F5C0A27D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55" y="1294311"/>
            <a:ext cx="3581898" cy="2215912"/>
          </a:xfrm>
          <a:prstGeom prst="rect">
            <a:avLst/>
          </a:prstGeom>
        </p:spPr>
      </p:pic>
      <p:pic>
        <p:nvPicPr>
          <p:cNvPr id="5" name="图片 4" descr="建筑的高楼&#10;&#10;中度可信度描述已自动生成">
            <a:extLst>
              <a:ext uri="{FF2B5EF4-FFF2-40B4-BE49-F238E27FC236}">
                <a16:creationId xmlns:a16="http://schemas.microsoft.com/office/drawing/2014/main" id="{F4393520-BA29-490D-127B-7F82AF7F7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55" y="3920793"/>
            <a:ext cx="3581898" cy="2387932"/>
          </a:xfrm>
          <a:prstGeom prst="rect">
            <a:avLst/>
          </a:prstGeom>
        </p:spPr>
      </p:pic>
      <p:pic>
        <p:nvPicPr>
          <p:cNvPr id="7" name="图片 6" descr="有钟表的建筑&#10;&#10;描述已自动生成">
            <a:extLst>
              <a:ext uri="{FF2B5EF4-FFF2-40B4-BE49-F238E27FC236}">
                <a16:creationId xmlns:a16="http://schemas.microsoft.com/office/drawing/2014/main" id="{DBFF5135-8C0D-45F5-D070-DAF8EBF6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61" y="1294311"/>
            <a:ext cx="5273939" cy="50144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2992D34-A4B9-4EE8-94A6-C96C36E7B9C8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lt"/>
                <a:ea typeface="+mj-ea"/>
              </a:rPr>
              <a:t>备用图库</a:t>
            </a:r>
          </a:p>
        </p:txBody>
      </p:sp>
    </p:spTree>
    <p:extLst>
      <p:ext uri="{BB962C8B-B14F-4D97-AF65-F5344CB8AC3E}">
        <p14:creationId xmlns:p14="http://schemas.microsoft.com/office/powerpoint/2010/main" val="53356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建筑的设计&#10;&#10;中度可信度描述已自动生成">
            <a:extLst>
              <a:ext uri="{FF2B5EF4-FFF2-40B4-BE49-F238E27FC236}">
                <a16:creationId xmlns:a16="http://schemas.microsoft.com/office/drawing/2014/main" id="{0C0869AA-2B4A-7961-F467-8E9763E8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57" y="1263831"/>
            <a:ext cx="3581898" cy="221591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FFD9CE-DE2B-3BB1-C0F6-26E9B8A55190}"/>
              </a:ext>
            </a:extLst>
          </p:cNvPr>
          <p:cNvSpPr/>
          <p:nvPr/>
        </p:nvSpPr>
        <p:spPr>
          <a:xfrm>
            <a:off x="1369957" y="3855720"/>
            <a:ext cx="3581898" cy="22148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80092A-692A-2075-17D2-360008C0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27" y="1266415"/>
            <a:ext cx="2259274" cy="48041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ABE3D7C-9559-BF67-C364-6A2EC2A603B3}"/>
              </a:ext>
            </a:extLst>
          </p:cNvPr>
          <p:cNvSpPr txBox="1"/>
          <p:nvPr/>
        </p:nvSpPr>
        <p:spPr>
          <a:xfrm>
            <a:off x="5130467" y="2063750"/>
            <a:ext cx="1831975" cy="73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选择想要替换的图片</a:t>
            </a:r>
            <a:r>
              <a:rPr lang="en-US" altLang="zh-CN" dirty="0"/>
              <a:t>CTRL+C</a:t>
            </a:r>
            <a:r>
              <a:rPr lang="zh-CN" altLang="en-US" dirty="0"/>
              <a:t>复制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D650C0F-15C2-DF18-6085-8246624E0687}"/>
              </a:ext>
            </a:extLst>
          </p:cNvPr>
          <p:cNvSpPr txBox="1"/>
          <p:nvPr/>
        </p:nvSpPr>
        <p:spPr>
          <a:xfrm>
            <a:off x="5130467" y="4639965"/>
            <a:ext cx="1831975" cy="106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/>
              <a:t>选择形状，右键点击</a:t>
            </a:r>
            <a:r>
              <a:rPr lang="en-US" altLang="zh-CN" dirty="0"/>
              <a:t>【</a:t>
            </a:r>
            <a:r>
              <a:rPr lang="zh-CN" altLang="en-US" dirty="0"/>
              <a:t>设置形状格式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830E51-87BC-F926-61FA-A5EE468531CE}"/>
              </a:ext>
            </a:extLst>
          </p:cNvPr>
          <p:cNvSpPr txBox="1"/>
          <p:nvPr/>
        </p:nvSpPr>
        <p:spPr>
          <a:xfrm>
            <a:off x="9431901" y="2635440"/>
            <a:ext cx="2064774" cy="206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/>
              <a:t>依次点击</a:t>
            </a:r>
            <a:r>
              <a:rPr lang="en-US" altLang="zh-CN" dirty="0"/>
              <a:t>【</a:t>
            </a:r>
            <a:r>
              <a:rPr lang="zh-CN" altLang="en-US" dirty="0"/>
              <a:t>图片或纹理填充</a:t>
            </a:r>
            <a:r>
              <a:rPr lang="en-US" altLang="zh-CN" dirty="0"/>
              <a:t>】</a:t>
            </a:r>
            <a:r>
              <a:rPr lang="zh-CN" altLang="en-US" dirty="0"/>
              <a:t>，</a:t>
            </a:r>
            <a:r>
              <a:rPr lang="en-US" altLang="zh-CN" dirty="0"/>
              <a:t>【</a:t>
            </a:r>
            <a:r>
              <a:rPr lang="zh-CN" altLang="en-US" dirty="0"/>
              <a:t>剪切板</a:t>
            </a:r>
            <a:r>
              <a:rPr lang="en-US" altLang="zh-CN" dirty="0"/>
              <a:t>】</a:t>
            </a:r>
            <a:r>
              <a:rPr lang="zh-CN" altLang="en-US" dirty="0"/>
              <a:t>，</a:t>
            </a:r>
            <a:r>
              <a:rPr lang="en-US" altLang="zh-CN" dirty="0"/>
              <a:t>【</a:t>
            </a:r>
            <a:r>
              <a:rPr lang="zh-CN" altLang="en-US" dirty="0"/>
              <a:t>将图片平铺为纹理</a:t>
            </a:r>
            <a:r>
              <a:rPr lang="en-US" altLang="zh-CN" dirty="0"/>
              <a:t>】</a:t>
            </a:r>
            <a:r>
              <a:rPr lang="zh-CN" altLang="en-US" dirty="0"/>
              <a:t>。搞定！一秒替换想要的图片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526AEA-D0E8-A26F-83E4-6451EAE414FF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lt"/>
                <a:ea typeface="+mj-ea"/>
              </a:rPr>
              <a:t>图片替换操作</a:t>
            </a:r>
          </a:p>
        </p:txBody>
      </p:sp>
    </p:spTree>
    <p:extLst>
      <p:ext uri="{BB962C8B-B14F-4D97-AF65-F5344CB8AC3E}">
        <p14:creationId xmlns:p14="http://schemas.microsoft.com/office/powerpoint/2010/main" val="405120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B ,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M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D-DIN Exp </a:t>
            </a:r>
            <a:r>
              <a:rPr kumimoji="1" lang="en" altLang="zh-CN" dirty="0"/>
              <a:t>,</a:t>
            </a:r>
            <a:r>
              <a:rPr kumimoji="1" lang="en-US" altLang="zh-CN" dirty="0"/>
              <a:t> D-DIN Condensed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/>
              <a:t>F</a:t>
            </a:r>
            <a:r>
              <a:rPr kumimoji="1" lang="en" altLang="zh-CN" dirty="0"/>
              <a:t>reepik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树莓豆泡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D42EE0B-BF15-EF86-0466-78926432D8C2}"/>
              </a:ext>
            </a:extLst>
          </p:cNvPr>
          <p:cNvSpPr/>
          <p:nvPr/>
        </p:nvSpPr>
        <p:spPr>
          <a:xfrm>
            <a:off x="802870" y="908541"/>
            <a:ext cx="6073200" cy="388888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7A067D6-8582-9CCE-ADFC-C497E8B9E1A4}"/>
              </a:ext>
            </a:extLst>
          </p:cNvPr>
          <p:cNvGrpSpPr/>
          <p:nvPr/>
        </p:nvGrpSpPr>
        <p:grpSpPr>
          <a:xfrm>
            <a:off x="695325" y="5449250"/>
            <a:ext cx="462650" cy="412902"/>
            <a:chOff x="4079240" y="-513812"/>
            <a:chExt cx="3518218" cy="3139915"/>
          </a:xfrm>
          <a:solidFill>
            <a:schemeClr val="accent3">
              <a:lumMod val="60000"/>
              <a:lumOff val="40000"/>
              <a:alpha val="3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A7A73-0606-D021-9E9F-0FE4F5B3A4D6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9A3C391-8EB4-EC4C-9953-11CC94DDA9C5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F81CF43-BB8C-0FC3-8884-48159F26075D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02BA4E6-2801-20BB-3821-8F1B856E52AB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5BE8D32-C44D-5411-207F-529DA292F899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A1D525B-8673-0556-3AB7-A4B02AEE7762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7C9DF5E-3508-075B-B909-C6893F708D27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4401325-460F-8EA3-97C9-A5A568D0DC0F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FE59003-98A6-38D6-0B94-B6D5EAAC6632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72F21A65-3DDC-A60F-9C03-E6C406BE5B8E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0BA8924A-58D5-1F89-A5C4-3B7B510C0A4B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D27F1427-B6BF-80C8-583D-49C8171A1FB2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A26E3957-7E5D-9735-0664-06FA24F7A00E}"/>
              </a:ext>
            </a:extLst>
          </p:cNvPr>
          <p:cNvSpPr/>
          <p:nvPr/>
        </p:nvSpPr>
        <p:spPr>
          <a:xfrm>
            <a:off x="5197573" y="2718106"/>
            <a:ext cx="6314342" cy="3119808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7CDB865-49B3-0AB0-8DEB-50EA4C007EFA}"/>
              </a:ext>
            </a:extLst>
          </p:cNvPr>
          <p:cNvSpPr txBox="1"/>
          <p:nvPr/>
        </p:nvSpPr>
        <p:spPr>
          <a:xfrm>
            <a:off x="8486267" y="418364"/>
            <a:ext cx="4590903" cy="2215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500" b="1" dirty="0">
                <a:solidFill>
                  <a:schemeClr val="accent2"/>
                </a:solidFill>
                <a:latin typeface="+mj-lt"/>
              </a:rPr>
              <a:t>ONE</a:t>
            </a:r>
            <a:endParaRPr lang="zh-CN" altLang="en-US" sz="115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B52B5B3-AA71-B0CE-D15B-8DEB5861DE6C}"/>
              </a:ext>
            </a:extLst>
          </p:cNvPr>
          <p:cNvGrpSpPr/>
          <p:nvPr/>
        </p:nvGrpSpPr>
        <p:grpSpPr>
          <a:xfrm>
            <a:off x="691817" y="859597"/>
            <a:ext cx="2498657" cy="3267395"/>
            <a:chOff x="8035141" y="878808"/>
            <a:chExt cx="2498657" cy="3267395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437C853-DAB1-93FF-342B-4AADF8505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178" y="935736"/>
              <a:ext cx="0" cy="3210467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92B9FAB-1819-D641-E295-D8F24F3319D5}"/>
                </a:ext>
              </a:extLst>
            </p:cNvPr>
            <p:cNvCxnSpPr>
              <a:cxnSpLocks/>
            </p:cNvCxnSpPr>
            <p:nvPr/>
          </p:nvCxnSpPr>
          <p:spPr>
            <a:xfrm>
              <a:off x="8035141" y="878808"/>
              <a:ext cx="2498657" cy="0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1134359A-B196-A41D-C84A-881449A81BF5}"/>
              </a:ext>
            </a:extLst>
          </p:cNvPr>
          <p:cNvSpPr txBox="1"/>
          <p:nvPr/>
        </p:nvSpPr>
        <p:spPr>
          <a:xfrm>
            <a:off x="7725197" y="3654889"/>
            <a:ext cx="377873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6000" b="1" dirty="0">
                <a:solidFill>
                  <a:schemeClr val="accent3"/>
                </a:solidFill>
              </a:rPr>
              <a:t>工作回顾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C203886-9E2E-4235-C77F-CAFB9EBF5CF8}"/>
              </a:ext>
            </a:extLst>
          </p:cNvPr>
          <p:cNvSpPr txBox="1"/>
          <p:nvPr/>
        </p:nvSpPr>
        <p:spPr>
          <a:xfrm>
            <a:off x="8286750" y="4445434"/>
            <a:ext cx="32057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2400" b="0" i="0" dirty="0">
                <a:solidFill>
                  <a:schemeClr val="accent2"/>
                </a:solidFill>
                <a:effectLst/>
                <a:latin typeface="+mj-lt"/>
              </a:rPr>
              <a:t>Review your work</a:t>
            </a:r>
            <a:endParaRPr lang="zh-CN" altLang="en-US" sz="2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52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1430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71E304C6-2EB0-8A27-7919-52BE1E72952B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公司简介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AE77698-2BFF-F293-8F6F-BE7A1C8BECA7}"/>
              </a:ext>
            </a:extLst>
          </p:cNvPr>
          <p:cNvGrpSpPr/>
          <p:nvPr/>
        </p:nvGrpSpPr>
        <p:grpSpPr>
          <a:xfrm>
            <a:off x="695325" y="804874"/>
            <a:ext cx="10801350" cy="5768645"/>
            <a:chOff x="695325" y="804875"/>
            <a:chExt cx="10801350" cy="550385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D2EA91E-4C5E-FF15-F8E8-D70099516C3C}"/>
                </a:ext>
              </a:extLst>
            </p:cNvPr>
            <p:cNvSpPr/>
            <p:nvPr/>
          </p:nvSpPr>
          <p:spPr>
            <a:xfrm>
              <a:off x="695325" y="1493134"/>
              <a:ext cx="10801350" cy="4815591"/>
            </a:xfrm>
            <a:prstGeom prst="roundRect">
              <a:avLst>
                <a:gd name="adj" fmla="val 1791"/>
              </a:avLst>
            </a:prstGeom>
            <a:no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 useBgFill="1">
          <p:nvSpPr>
            <p:cNvPr id="7" name="等腰三角形 6">
              <a:extLst>
                <a:ext uri="{FF2B5EF4-FFF2-40B4-BE49-F238E27FC236}">
                  <a16:creationId xmlns:a16="http://schemas.microsoft.com/office/drawing/2014/main" id="{962ECA44-B09C-2179-7B17-152B5C7543E5}"/>
                </a:ext>
              </a:extLst>
            </p:cNvPr>
            <p:cNvSpPr/>
            <p:nvPr/>
          </p:nvSpPr>
          <p:spPr>
            <a:xfrm>
              <a:off x="3723640" y="804875"/>
              <a:ext cx="3252469" cy="1092750"/>
            </a:xfrm>
            <a:prstGeom prst="triangle">
              <a:avLst>
                <a:gd name="adj" fmla="val 4969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3B879293-1F81-515F-2C1D-CAED36D4D757}"/>
              </a:ext>
            </a:extLst>
          </p:cNvPr>
          <p:cNvSpPr txBox="1"/>
          <p:nvPr/>
        </p:nvSpPr>
        <p:spPr>
          <a:xfrm>
            <a:off x="6434902" y="1752889"/>
            <a:ext cx="468538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 err="1">
                <a:solidFill>
                  <a:schemeClr val="accent3"/>
                </a:solidFill>
                <a:latin typeface="+mj-ea"/>
                <a:ea typeface="+mj-ea"/>
              </a:rPr>
              <a:t>officePLUS</a:t>
            </a:r>
            <a:r>
              <a:rPr lang="zh-CN" altLang="en-US" sz="2400" dirty="0">
                <a:solidFill>
                  <a:schemeClr val="accent3"/>
                </a:solidFill>
                <a:latin typeface="+mj-ea"/>
                <a:ea typeface="+mj-ea"/>
              </a:rPr>
              <a:t>有限科技有限公司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FA9A91D-3FCA-8ADC-52E5-6BA41F83521A}"/>
              </a:ext>
            </a:extLst>
          </p:cNvPr>
          <p:cNvGrpSpPr/>
          <p:nvPr/>
        </p:nvGrpSpPr>
        <p:grpSpPr>
          <a:xfrm>
            <a:off x="6531405" y="5331413"/>
            <a:ext cx="2140075" cy="400110"/>
            <a:chOff x="6531405" y="5345090"/>
            <a:chExt cx="2140075" cy="400110"/>
          </a:xfrm>
        </p:grpSpPr>
        <p:pic>
          <p:nvPicPr>
            <p:cNvPr id="14" name="图形 13" descr="硬币 纯色填充">
              <a:extLst>
                <a:ext uri="{FF2B5EF4-FFF2-40B4-BE49-F238E27FC236}">
                  <a16:creationId xmlns:a16="http://schemas.microsoft.com/office/drawing/2014/main" id="{B7A198C6-1FEE-CC60-285B-96D534B0B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1405" y="5381806"/>
              <a:ext cx="332616" cy="332616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194DF4D-750F-543D-02E4-DBF747D27AD2}"/>
                </a:ext>
              </a:extLst>
            </p:cNvPr>
            <p:cNvSpPr txBox="1"/>
            <p:nvPr/>
          </p:nvSpPr>
          <p:spPr>
            <a:xfrm>
              <a:off x="6812200" y="5345090"/>
              <a:ext cx="1859280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销售业绩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EF177057-CA24-0418-C66A-F2FF72409CBB}"/>
              </a:ext>
            </a:extLst>
          </p:cNvPr>
          <p:cNvGrpSpPr/>
          <p:nvPr/>
        </p:nvGrpSpPr>
        <p:grpSpPr>
          <a:xfrm>
            <a:off x="6479584" y="2694711"/>
            <a:ext cx="2191896" cy="400110"/>
            <a:chOff x="6479584" y="2708388"/>
            <a:chExt cx="2191896" cy="400110"/>
          </a:xfrm>
        </p:grpSpPr>
        <p:pic>
          <p:nvPicPr>
            <p:cNvPr id="6" name="图形 5" descr="建筑物 纯色填充">
              <a:extLst>
                <a:ext uri="{FF2B5EF4-FFF2-40B4-BE49-F238E27FC236}">
                  <a16:creationId xmlns:a16="http://schemas.microsoft.com/office/drawing/2014/main" id="{7671969E-B4C6-F5E5-964C-D6915507C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79584" y="2745256"/>
              <a:ext cx="332616" cy="332616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5291B2E-59EE-9783-E9A3-553B9C060317}"/>
                </a:ext>
              </a:extLst>
            </p:cNvPr>
            <p:cNvSpPr txBox="1"/>
            <p:nvPr/>
          </p:nvSpPr>
          <p:spPr>
            <a:xfrm>
              <a:off x="6812200" y="2708388"/>
              <a:ext cx="1859280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公司概况</a:t>
              </a:r>
              <a:endParaRPr lang="zh-CN" altLang="en-US" sz="2000" dirty="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20AEE56-39E4-1F61-0FC4-2FF422F5497D}"/>
              </a:ext>
            </a:extLst>
          </p:cNvPr>
          <p:cNvGrpSpPr/>
          <p:nvPr/>
        </p:nvGrpSpPr>
        <p:grpSpPr>
          <a:xfrm>
            <a:off x="6535028" y="4013062"/>
            <a:ext cx="2136452" cy="400110"/>
            <a:chOff x="6535028" y="4134624"/>
            <a:chExt cx="2136452" cy="400110"/>
          </a:xfrm>
        </p:grpSpPr>
        <p:pic>
          <p:nvPicPr>
            <p:cNvPr id="10" name="图形 9" descr="业务增长 纯色填充">
              <a:extLst>
                <a:ext uri="{FF2B5EF4-FFF2-40B4-BE49-F238E27FC236}">
                  <a16:creationId xmlns:a16="http://schemas.microsoft.com/office/drawing/2014/main" id="{F176F0C3-E919-CB96-1700-C1FAF30D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35028" y="4165373"/>
              <a:ext cx="332616" cy="332616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E1D3B38-653C-68CC-E631-F8A751E50187}"/>
                </a:ext>
              </a:extLst>
            </p:cNvPr>
            <p:cNvSpPr txBox="1"/>
            <p:nvPr/>
          </p:nvSpPr>
          <p:spPr>
            <a:xfrm>
              <a:off x="6812200" y="4134624"/>
              <a:ext cx="1859280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dirty="0">
                  <a:latin typeface="+mj-ea"/>
                  <a:ea typeface="+mj-ea"/>
                </a:rPr>
                <a:t>公司文化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D5171DC-8FEC-4A6C-D790-31EF0571A078}"/>
              </a:ext>
            </a:extLst>
          </p:cNvPr>
          <p:cNvSpPr txBox="1"/>
          <p:nvPr/>
        </p:nvSpPr>
        <p:spPr>
          <a:xfrm>
            <a:off x="6827440" y="2986627"/>
            <a:ext cx="4292844" cy="736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20XX</a:t>
            </a:r>
            <a:r>
              <a:rPr lang="zh-CN" altLang="en-US" dirty="0"/>
              <a:t>成立，注册资本</a:t>
            </a:r>
            <a:r>
              <a:rPr lang="en-US" altLang="zh-CN" dirty="0"/>
              <a:t>8000</a:t>
            </a:r>
            <a:r>
              <a:rPr lang="zh-CN" altLang="en-US" dirty="0"/>
              <a:t>万，员工</a:t>
            </a:r>
            <a:r>
              <a:rPr lang="en-US" altLang="zh-CN" dirty="0"/>
              <a:t>350</a:t>
            </a:r>
            <a:r>
              <a:rPr lang="zh-CN" altLang="en-US" dirty="0"/>
              <a:t>名专业设计策划团队。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CDC230F-236C-CEE6-20D8-EC143F50D30A}"/>
              </a:ext>
            </a:extLst>
          </p:cNvPr>
          <p:cNvSpPr txBox="1"/>
          <p:nvPr/>
        </p:nvSpPr>
        <p:spPr>
          <a:xfrm>
            <a:off x="6827440" y="4311854"/>
            <a:ext cx="4292844" cy="736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公司以“专注网站，用心服务</a:t>
            </a:r>
            <a:r>
              <a:rPr lang="en-US" altLang="zh-CN" dirty="0"/>
              <a:t>”</a:t>
            </a:r>
            <a:r>
              <a:rPr lang="zh-CN" altLang="en-US" dirty="0"/>
              <a:t>为核心价值以用户为中心。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3B5F570-3BC0-EC99-134A-0BDD599BCBBD}"/>
              </a:ext>
            </a:extLst>
          </p:cNvPr>
          <p:cNvSpPr txBox="1"/>
          <p:nvPr/>
        </p:nvSpPr>
        <p:spPr>
          <a:xfrm>
            <a:off x="6827440" y="5637081"/>
            <a:ext cx="4292844" cy="7364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为小网站提供网站策划服务，主要面向</a:t>
            </a:r>
            <a:r>
              <a:rPr lang="en-US" altLang="zh-CN" dirty="0"/>
              <a:t>XX</a:t>
            </a:r>
            <a:r>
              <a:rPr lang="zh-CN" altLang="en-US" dirty="0"/>
              <a:t>地区。</a:t>
            </a:r>
          </a:p>
        </p:txBody>
      </p:sp>
    </p:spTree>
    <p:extLst>
      <p:ext uri="{BB962C8B-B14F-4D97-AF65-F5344CB8AC3E}">
        <p14:creationId xmlns:p14="http://schemas.microsoft.com/office/powerpoint/2010/main" val="103334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37A5329-BD03-DCE1-21BE-59D932F74AA2}"/>
              </a:ext>
            </a:extLst>
          </p:cNvPr>
          <p:cNvSpPr/>
          <p:nvPr/>
        </p:nvSpPr>
        <p:spPr>
          <a:xfrm>
            <a:off x="4463562" y="3124274"/>
            <a:ext cx="6995013" cy="2954215"/>
          </a:xfrm>
          <a:prstGeom prst="rect">
            <a:avLst/>
          </a:prstGeom>
          <a:noFill/>
          <a:ln w="857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矩形: 剪去单角 5">
            <a:extLst>
              <a:ext uri="{FF2B5EF4-FFF2-40B4-BE49-F238E27FC236}">
                <a16:creationId xmlns:a16="http://schemas.microsoft.com/office/drawing/2014/main" id="{F8D6811B-55C3-2708-AA8D-E79EE564596D}"/>
              </a:ext>
            </a:extLst>
          </p:cNvPr>
          <p:cNvSpPr/>
          <p:nvPr/>
        </p:nvSpPr>
        <p:spPr>
          <a:xfrm flipH="1">
            <a:off x="701494" y="1811170"/>
            <a:ext cx="4439383" cy="4714387"/>
          </a:xfrm>
          <a:prstGeom prst="snip1Rect">
            <a:avLst>
              <a:gd name="adj" fmla="val 12756"/>
            </a:avLst>
          </a:prstGeom>
          <a:blipFill dpi="0" rotWithShape="1">
            <a:blip r:embed="rId2"/>
            <a:srcRect/>
            <a:tile tx="-292100" ty="-381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D4D3F6A-654B-24CB-54DE-971C2B283083}"/>
              </a:ext>
            </a:extLst>
          </p:cNvPr>
          <p:cNvGrpSpPr/>
          <p:nvPr/>
        </p:nvGrpSpPr>
        <p:grpSpPr>
          <a:xfrm>
            <a:off x="11034025" y="551870"/>
            <a:ext cx="462650" cy="412902"/>
            <a:chOff x="4079240" y="-513812"/>
            <a:chExt cx="3518218" cy="3139915"/>
          </a:xfrm>
          <a:solidFill>
            <a:schemeClr val="accent3">
              <a:alpha val="40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B2866F0-3123-E600-5E19-BBB52E837358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9746E558-59EB-0F3E-24AB-CF0F0FA7DA77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9FA70DE2-F637-F44A-26B6-62E3657182AC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45790B84-7498-8273-3946-EFC69E0C3D21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FD0B9E8-058B-C154-A5DC-048F863321EE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51AD234-5181-617E-2F02-6FF4919CDFC2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13545305-9ED8-1839-EB2C-86AE1347055A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A38FEDB5-BFAB-3D9C-7DCF-6BA794913D00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DBE3346-DE76-28C2-7D5D-3885EA98C5B9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853D89B2-A108-D857-9E3B-098C280E4640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0770A8F-56EE-41E5-8CF0-240A46E9CF94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F7E68AC8-99E0-0101-950C-69970EFBD736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B714BE45-9199-49E9-1C24-E82B19AFE568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拉动业绩增长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C049199-286D-14DE-92A5-78546987F935}"/>
              </a:ext>
            </a:extLst>
          </p:cNvPr>
          <p:cNvSpPr txBox="1"/>
          <p:nvPr/>
        </p:nvSpPr>
        <p:spPr>
          <a:xfrm>
            <a:off x="10881398" y="2141201"/>
            <a:ext cx="2055188" cy="698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两个</a:t>
            </a:r>
            <a:endParaRPr lang="en-US" altLang="zh-CN" sz="2000" dirty="0">
              <a:solidFill>
                <a:schemeClr val="accent2"/>
              </a:solidFill>
              <a:latin typeface="+mj-ea"/>
              <a:ea typeface="+mj-ea"/>
            </a:endParaRPr>
          </a:p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引领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32D8381-F7DE-1F62-F6DE-96AB769157E5}"/>
              </a:ext>
            </a:extLst>
          </p:cNvPr>
          <p:cNvSpPr txBox="1"/>
          <p:nvPr/>
        </p:nvSpPr>
        <p:spPr>
          <a:xfrm>
            <a:off x="6992863" y="1803079"/>
            <a:ext cx="460715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000" b="1" dirty="0">
                <a:solidFill>
                  <a:schemeClr val="accent3"/>
                </a:solidFill>
              </a:rPr>
              <a:t>Two leading, pull performance growth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CEA9DC9-AFAF-5447-C31A-C0B2ACC70B14}"/>
              </a:ext>
            </a:extLst>
          </p:cNvPr>
          <p:cNvSpPr txBox="1"/>
          <p:nvPr/>
        </p:nvSpPr>
        <p:spPr>
          <a:xfrm>
            <a:off x="5546891" y="3468657"/>
            <a:ext cx="20398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站点引领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8C0F142-466A-7165-68A6-4E063CD6A90F}"/>
              </a:ext>
            </a:extLst>
          </p:cNvPr>
          <p:cNvSpPr txBox="1"/>
          <p:nvPr/>
        </p:nvSpPr>
        <p:spPr>
          <a:xfrm>
            <a:off x="5546891" y="4851337"/>
            <a:ext cx="203981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文化引领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04AE75-7910-670B-3028-5923C75660BA}"/>
              </a:ext>
            </a:extLst>
          </p:cNvPr>
          <p:cNvSpPr txBox="1"/>
          <p:nvPr/>
        </p:nvSpPr>
        <p:spPr>
          <a:xfrm>
            <a:off x="6760069" y="3433097"/>
            <a:ext cx="4439382" cy="17543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/>
              <a:t>打造“</a:t>
            </a:r>
            <a:r>
              <a:rPr lang="en-US" altLang="zh-CN" dirty="0"/>
              <a:t>1+3”</a:t>
            </a:r>
            <a:r>
              <a:rPr lang="zh-CN" altLang="en-US" dirty="0"/>
              <a:t>投递转型领创站点</a:t>
            </a:r>
            <a:r>
              <a:rPr lang="en-US" altLang="zh-CN" dirty="0"/>
              <a:t>35</a:t>
            </a:r>
            <a:r>
              <a:rPr lang="zh-CN" altLang="en-US" dirty="0"/>
              <a:t>个，年度评选</a:t>
            </a:r>
            <a:r>
              <a:rPr lang="en-US" altLang="zh-CN" dirty="0"/>
              <a:t>10</a:t>
            </a:r>
            <a:r>
              <a:rPr lang="zh-CN" altLang="en-US" dirty="0"/>
              <a:t>条投递转型“领创”标兵。营造出学习劳模关爱劳模、争当劳模的良好氛围。</a:t>
            </a:r>
          </a:p>
          <a:p>
            <a:pPr algn="just">
              <a:lnSpc>
                <a:spcPct val="120000"/>
              </a:lnSpc>
            </a:pPr>
            <a:endParaRPr lang="zh-CN" altLang="en-US" dirty="0"/>
          </a:p>
          <a:p>
            <a:pPr algn="just">
              <a:lnSpc>
                <a:spcPct val="120000"/>
              </a:lnSpc>
            </a:pPr>
            <a:endParaRPr lang="zh-CN" altLang="en-US" dirty="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C1EE79E-89D9-ADD3-DB53-27CC63371CA7}"/>
              </a:ext>
            </a:extLst>
          </p:cNvPr>
          <p:cNvCxnSpPr>
            <a:cxnSpLocks/>
          </p:cNvCxnSpPr>
          <p:nvPr/>
        </p:nvCxnSpPr>
        <p:spPr>
          <a:xfrm>
            <a:off x="5581181" y="3550602"/>
            <a:ext cx="0" cy="234252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B80D5FE7-5FD5-595D-BC5D-A9270A3F9437}"/>
              </a:ext>
            </a:extLst>
          </p:cNvPr>
          <p:cNvSpPr txBox="1"/>
          <p:nvPr/>
        </p:nvSpPr>
        <p:spPr>
          <a:xfrm>
            <a:off x="6760069" y="4810697"/>
            <a:ext cx="4439382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/>
              <a:t>开展“三亮三比三创”活动，树立党员先进性支部；以模范投递员名字命名投递段道增强个人荣誉感。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8A469F3-87EF-F7F0-114D-2C8B2FCA2931}"/>
              </a:ext>
            </a:extLst>
          </p:cNvPr>
          <p:cNvCxnSpPr>
            <a:cxnSpLocks/>
          </p:cNvCxnSpPr>
          <p:nvPr/>
        </p:nvCxnSpPr>
        <p:spPr>
          <a:xfrm>
            <a:off x="5581181" y="4934266"/>
            <a:ext cx="0" cy="234252"/>
          </a:xfrm>
          <a:prstGeom prst="line">
            <a:avLst/>
          </a:prstGeom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6213A8E-DA2C-A2A4-B9FC-21BA05137043}"/>
              </a:ext>
            </a:extLst>
          </p:cNvPr>
          <p:cNvGrpSpPr/>
          <p:nvPr/>
        </p:nvGrpSpPr>
        <p:grpSpPr>
          <a:xfrm rot="16200000">
            <a:off x="1052529" y="5408086"/>
            <a:ext cx="822858" cy="1637448"/>
            <a:chOff x="8035141" y="878807"/>
            <a:chExt cx="822858" cy="1637448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387358B4-7E61-351C-AD13-65D3ADFAB2F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01920" y="1725995"/>
              <a:ext cx="1580519" cy="2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671BB73D-46D8-8C5A-722C-62B5CD40205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446570" y="467378"/>
              <a:ext cx="0" cy="822858"/>
            </a:xfrm>
            <a:prstGeom prst="line">
              <a:avLst/>
            </a:prstGeom>
            <a:ln w="1143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922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D40EFE52-FC54-1F23-144D-7C29924DB896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任务完成情况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ACB25D9-4293-723F-19B6-573100E7C42F}"/>
              </a:ext>
            </a:extLst>
          </p:cNvPr>
          <p:cNvSpPr/>
          <p:nvPr/>
        </p:nvSpPr>
        <p:spPr>
          <a:xfrm>
            <a:off x="0" y="6061340"/>
            <a:ext cx="12192000" cy="79665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4DCA7AD-777C-B854-1F90-C5A807233A25}"/>
              </a:ext>
            </a:extLst>
          </p:cNvPr>
          <p:cNvSpPr/>
          <p:nvPr/>
        </p:nvSpPr>
        <p:spPr>
          <a:xfrm>
            <a:off x="695325" y="1808163"/>
            <a:ext cx="3114676" cy="2277369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tile tx="-939800" ty="-118110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FB59BD9-407D-24FD-ED49-A4441A1963B9}"/>
              </a:ext>
            </a:extLst>
          </p:cNvPr>
          <p:cNvSpPr/>
          <p:nvPr/>
        </p:nvSpPr>
        <p:spPr>
          <a:xfrm>
            <a:off x="8381999" y="1808163"/>
            <a:ext cx="3114676" cy="2277369"/>
          </a:xfrm>
          <a:prstGeom prst="rect">
            <a:avLst/>
          </a:prstGeom>
          <a:blipFill dpi="0" rotWithShape="1">
            <a:blip r:embed="rId3">
              <a:alphaModFix amt="70000"/>
            </a:blip>
            <a:srcRect/>
            <a:tile tx="1238250" ty="-635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25A8D21-8088-69D6-9945-E7CD1ABEEC6F}"/>
              </a:ext>
            </a:extLst>
          </p:cNvPr>
          <p:cNvSpPr txBox="1"/>
          <p:nvPr/>
        </p:nvSpPr>
        <p:spPr>
          <a:xfrm>
            <a:off x="1638210" y="4376893"/>
            <a:ext cx="12289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荣誉方面</a:t>
            </a:r>
          </a:p>
        </p:txBody>
      </p: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2BD09F46-A97B-20BA-34CD-4CFA1736A1E9}"/>
              </a:ext>
            </a:extLst>
          </p:cNvPr>
          <p:cNvCxnSpPr>
            <a:cxnSpLocks/>
          </p:cNvCxnSpPr>
          <p:nvPr/>
        </p:nvCxnSpPr>
        <p:spPr>
          <a:xfrm>
            <a:off x="1741170" y="4772274"/>
            <a:ext cx="10058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本框 106">
            <a:extLst>
              <a:ext uri="{FF2B5EF4-FFF2-40B4-BE49-F238E27FC236}">
                <a16:creationId xmlns:a16="http://schemas.microsoft.com/office/drawing/2014/main" id="{9AD7A934-2875-B069-2627-33FEFD7244DF}"/>
              </a:ext>
            </a:extLst>
          </p:cNvPr>
          <p:cNvSpPr txBox="1"/>
          <p:nvPr/>
        </p:nvSpPr>
        <p:spPr>
          <a:xfrm>
            <a:off x="599440" y="4798697"/>
            <a:ext cx="3307079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FFFFFF"/>
                </a:solidFill>
                <a:latin typeface="+mn-ea"/>
              </a:rPr>
              <a:t>分公司在省公司农村电商标杆示范县建设中荣获“黄金标杆”称号。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8749166A-B757-60FD-2E1D-8820D477B09A}"/>
              </a:ext>
            </a:extLst>
          </p:cNvPr>
          <p:cNvSpPr txBox="1"/>
          <p:nvPr/>
        </p:nvSpPr>
        <p:spPr>
          <a:xfrm>
            <a:off x="5481230" y="4376893"/>
            <a:ext cx="12289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亮眼增幅</a:t>
            </a:r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7B1A530A-CCC6-5B2F-EEFD-95EB0EB4BF3E}"/>
              </a:ext>
            </a:extLst>
          </p:cNvPr>
          <p:cNvCxnSpPr>
            <a:cxnSpLocks/>
          </p:cNvCxnSpPr>
          <p:nvPr/>
        </p:nvCxnSpPr>
        <p:spPr>
          <a:xfrm>
            <a:off x="5584190" y="4772274"/>
            <a:ext cx="10058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0C2BD1B8-C8B7-D423-4E88-173545B8A5D2}"/>
              </a:ext>
            </a:extLst>
          </p:cNvPr>
          <p:cNvSpPr txBox="1"/>
          <p:nvPr/>
        </p:nvSpPr>
        <p:spPr>
          <a:xfrm>
            <a:off x="4442460" y="4798697"/>
            <a:ext cx="3307079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FFFFFF"/>
                </a:solidFill>
                <a:latin typeface="+mn-ea"/>
              </a:rPr>
              <a:t>重点考核业务收入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230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万，增幅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16.93%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，进度、增幅双双位列全省第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1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。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782FBE4-7C52-0E0F-8038-7CB7277FB21B}"/>
              </a:ext>
            </a:extLst>
          </p:cNvPr>
          <p:cNvSpPr txBox="1"/>
          <p:nvPr/>
        </p:nvSpPr>
        <p:spPr>
          <a:xfrm>
            <a:off x="9323617" y="4376893"/>
            <a:ext cx="122890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</a:rPr>
              <a:t>紧盯收入</a:t>
            </a: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5F8870E9-C571-1F34-6673-D59A57A29DE7}"/>
              </a:ext>
            </a:extLst>
          </p:cNvPr>
          <p:cNvCxnSpPr>
            <a:cxnSpLocks/>
          </p:cNvCxnSpPr>
          <p:nvPr/>
        </p:nvCxnSpPr>
        <p:spPr>
          <a:xfrm>
            <a:off x="9426577" y="4772274"/>
            <a:ext cx="10058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文本框 113">
            <a:extLst>
              <a:ext uri="{FF2B5EF4-FFF2-40B4-BE49-F238E27FC236}">
                <a16:creationId xmlns:a16="http://schemas.microsoft.com/office/drawing/2014/main" id="{0DC4A080-7EE2-3D23-B1AD-8E3DF286A8C6}"/>
              </a:ext>
            </a:extLst>
          </p:cNvPr>
          <p:cNvSpPr txBox="1"/>
          <p:nvPr/>
        </p:nvSpPr>
        <p:spPr>
          <a:xfrm>
            <a:off x="8284847" y="4798697"/>
            <a:ext cx="3307079" cy="107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>
                <a:solidFill>
                  <a:srgbClr val="FFFFFF"/>
                </a:solidFill>
                <a:latin typeface="+mn-ea"/>
              </a:rPr>
              <a:t>全年实现业务收入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2607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万元完成省分公司预算（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2345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万元）的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107.94%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。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7CC4E1F9-CF75-C653-7E73-8A7B500CE6A1}"/>
              </a:ext>
            </a:extLst>
          </p:cNvPr>
          <p:cNvSpPr txBox="1"/>
          <p:nvPr/>
        </p:nvSpPr>
        <p:spPr>
          <a:xfrm>
            <a:off x="596582" y="6081025"/>
            <a:ext cx="8012397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/>
              <a:t>Resolutely implement the provincial company's work requirements, With "transformation, benchmarking, three mutual" </a:t>
            </a:r>
          </a:p>
          <a:p>
            <a:r>
              <a:rPr lang="en-US" altLang="zh-CN" sz="1200" dirty="0"/>
              <a:t>as the starting point</a:t>
            </a:r>
          </a:p>
          <a:p>
            <a:endParaRPr lang="en-US" altLang="zh-CN" sz="1200" dirty="0"/>
          </a:p>
          <a:p>
            <a:r>
              <a:rPr lang="en-US" altLang="zh-CN" sz="1200" dirty="0"/>
              <a:t> </a:t>
            </a:r>
          </a:p>
          <a:p>
            <a:endParaRPr lang="en-US" altLang="zh-CN" sz="1200" dirty="0"/>
          </a:p>
          <a:p>
            <a:r>
              <a:rPr lang="en-US" altLang="zh-CN" sz="1200" dirty="0"/>
              <a:t> </a:t>
            </a:r>
            <a:endParaRPr lang="zh-CN" altLang="en-US" sz="1200" dirty="0"/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3EC63409-6C20-E663-E0BD-D038C6392A43}"/>
              </a:ext>
            </a:extLst>
          </p:cNvPr>
          <p:cNvGrpSpPr/>
          <p:nvPr/>
        </p:nvGrpSpPr>
        <p:grpSpPr>
          <a:xfrm>
            <a:off x="11034025" y="6253218"/>
            <a:ext cx="462650" cy="412902"/>
            <a:chOff x="4079240" y="-513812"/>
            <a:chExt cx="3518218" cy="3139915"/>
          </a:xfrm>
          <a:solidFill>
            <a:schemeClr val="accent2"/>
          </a:solidFill>
        </p:grpSpPr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5E03B1FC-4C39-DF97-C862-CF404EF1A2AA}"/>
                </a:ext>
              </a:extLst>
            </p:cNvPr>
            <p:cNvGrpSpPr/>
            <p:nvPr/>
          </p:nvGrpSpPr>
          <p:grpSpPr>
            <a:xfrm>
              <a:off x="4079240" y="-513812"/>
              <a:ext cx="3518218" cy="914400"/>
              <a:chOff x="4079240" y="-513812"/>
              <a:chExt cx="3518218" cy="914400"/>
            </a:xfrm>
            <a:grpFill/>
          </p:grpSpPr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899CD9F9-6C50-09D5-C703-8D2A6957AA10}"/>
                  </a:ext>
                </a:extLst>
              </p:cNvPr>
              <p:cNvSpPr/>
              <p:nvPr/>
            </p:nvSpPr>
            <p:spPr>
              <a:xfrm>
                <a:off x="4079240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B0D8D9C4-A8E1-30EC-5E71-55B4E48F6985}"/>
                  </a:ext>
                </a:extLst>
              </p:cNvPr>
              <p:cNvSpPr/>
              <p:nvPr/>
            </p:nvSpPr>
            <p:spPr>
              <a:xfrm>
                <a:off x="5381149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0DC9EEA8-3859-C582-1A52-05994E9C641E}"/>
                  </a:ext>
                </a:extLst>
              </p:cNvPr>
              <p:cNvSpPr/>
              <p:nvPr/>
            </p:nvSpPr>
            <p:spPr>
              <a:xfrm>
                <a:off x="6683058" y="-513812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9E4BDCB5-8230-3F2C-0E18-9E7E8BCFBF55}"/>
                </a:ext>
              </a:extLst>
            </p:cNvPr>
            <p:cNvGrpSpPr/>
            <p:nvPr/>
          </p:nvGrpSpPr>
          <p:grpSpPr>
            <a:xfrm>
              <a:off x="4079240" y="598946"/>
              <a:ext cx="3518218" cy="914400"/>
              <a:chOff x="4079240" y="581931"/>
              <a:chExt cx="3518218" cy="914400"/>
            </a:xfrm>
            <a:grpFill/>
          </p:grpSpPr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1D14A1FE-0CA5-4C49-0F89-DCBC037CE897}"/>
                  </a:ext>
                </a:extLst>
              </p:cNvPr>
              <p:cNvSpPr/>
              <p:nvPr/>
            </p:nvSpPr>
            <p:spPr>
              <a:xfrm>
                <a:off x="4079240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DA29877B-3B8F-6FA4-EAAC-D9B082C98965}"/>
                  </a:ext>
                </a:extLst>
              </p:cNvPr>
              <p:cNvSpPr/>
              <p:nvPr/>
            </p:nvSpPr>
            <p:spPr>
              <a:xfrm>
                <a:off x="5381149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8936C487-B6CF-A1C7-61B6-5442044DF964}"/>
                  </a:ext>
                </a:extLst>
              </p:cNvPr>
              <p:cNvSpPr/>
              <p:nvPr/>
            </p:nvSpPr>
            <p:spPr>
              <a:xfrm>
                <a:off x="6683058" y="581931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31A1455E-678A-96EB-4940-6ED22EB8112F}"/>
                </a:ext>
              </a:extLst>
            </p:cNvPr>
            <p:cNvGrpSpPr/>
            <p:nvPr/>
          </p:nvGrpSpPr>
          <p:grpSpPr>
            <a:xfrm>
              <a:off x="4079240" y="1711703"/>
              <a:ext cx="3518218" cy="914400"/>
              <a:chOff x="4079240" y="1711703"/>
              <a:chExt cx="3518218" cy="914400"/>
            </a:xfrm>
            <a:grpFill/>
          </p:grpSpPr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63F1804A-6A4A-8D26-2AFA-84627F6565F1}"/>
                  </a:ext>
                </a:extLst>
              </p:cNvPr>
              <p:cNvSpPr/>
              <p:nvPr/>
            </p:nvSpPr>
            <p:spPr>
              <a:xfrm>
                <a:off x="4079240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3FE6FFFF-83B2-7F7E-3C90-9123533F8772}"/>
                  </a:ext>
                </a:extLst>
              </p:cNvPr>
              <p:cNvSpPr/>
              <p:nvPr/>
            </p:nvSpPr>
            <p:spPr>
              <a:xfrm>
                <a:off x="5381149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090E6210-6BC8-1209-31EE-94A6F67578F7}"/>
                  </a:ext>
                </a:extLst>
              </p:cNvPr>
              <p:cNvSpPr/>
              <p:nvPr/>
            </p:nvSpPr>
            <p:spPr>
              <a:xfrm>
                <a:off x="6683058" y="1711703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73D2505C-12E3-FD25-5A7D-78347297C676}"/>
              </a:ext>
            </a:extLst>
          </p:cNvPr>
          <p:cNvGrpSpPr/>
          <p:nvPr/>
        </p:nvGrpSpPr>
        <p:grpSpPr>
          <a:xfrm>
            <a:off x="4538662" y="1808163"/>
            <a:ext cx="3114676" cy="2277369"/>
            <a:chOff x="4538662" y="1562637"/>
            <a:chExt cx="3114676" cy="252289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802F1F2-082E-BA78-E215-C1ED4A351E63}"/>
                </a:ext>
              </a:extLst>
            </p:cNvPr>
            <p:cNvSpPr/>
            <p:nvPr/>
          </p:nvSpPr>
          <p:spPr>
            <a:xfrm>
              <a:off x="4538662" y="1562637"/>
              <a:ext cx="3114676" cy="2522895"/>
            </a:xfrm>
            <a:prstGeom prst="rect">
              <a:avLst/>
            </a:prstGeom>
            <a:blipFill dpi="0" rotWithShape="1">
              <a:blip r:embed="rId2">
                <a:alphaModFix amt="70000"/>
              </a:blip>
              <a:srcRect/>
              <a:tile tx="0" ty="-711200" sx="73000" sy="71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E53B0246-7454-92E3-A69D-7E414DE5E3A0}"/>
                </a:ext>
              </a:extLst>
            </p:cNvPr>
            <p:cNvSpPr/>
            <p:nvPr/>
          </p:nvSpPr>
          <p:spPr>
            <a:xfrm>
              <a:off x="5584190" y="2777606"/>
              <a:ext cx="953770" cy="1295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40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A0E7DC41-326C-3878-12B4-D3F36F6661A2}"/>
              </a:ext>
            </a:extLst>
          </p:cNvPr>
          <p:cNvGrpSpPr/>
          <p:nvPr/>
        </p:nvGrpSpPr>
        <p:grpSpPr>
          <a:xfrm>
            <a:off x="695325" y="1808163"/>
            <a:ext cx="3735999" cy="4500562"/>
            <a:chOff x="695325" y="1808163"/>
            <a:chExt cx="3735999" cy="4500562"/>
          </a:xfrm>
          <a:blipFill dpi="0" rotWithShape="1">
            <a:blip r:embed="rId2"/>
            <a:srcRect/>
            <a:tile tx="-939800" ty="-1181100" sx="100000" sy="100000" flip="none" algn="l"/>
          </a:blip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AFBAB57-DA6C-E944-C248-B406F3018507}"/>
                </a:ext>
              </a:extLst>
            </p:cNvPr>
            <p:cNvSpPr/>
            <p:nvPr/>
          </p:nvSpPr>
          <p:spPr>
            <a:xfrm>
              <a:off x="695325" y="1808163"/>
              <a:ext cx="3735998" cy="1351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2AE8101-1A66-AB85-5C7E-F72DE94B96F0}"/>
                </a:ext>
              </a:extLst>
            </p:cNvPr>
            <p:cNvSpPr/>
            <p:nvPr/>
          </p:nvSpPr>
          <p:spPr>
            <a:xfrm>
              <a:off x="695326" y="4956999"/>
              <a:ext cx="3735998" cy="1351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4987597-FE8D-70F9-90C6-97DDB3BA691A}"/>
                </a:ext>
              </a:extLst>
            </p:cNvPr>
            <p:cNvSpPr/>
            <p:nvPr/>
          </p:nvSpPr>
          <p:spPr>
            <a:xfrm>
              <a:off x="695326" y="3382581"/>
              <a:ext cx="3735998" cy="1351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矩形: 剪去单角 15">
            <a:extLst>
              <a:ext uri="{FF2B5EF4-FFF2-40B4-BE49-F238E27FC236}">
                <a16:creationId xmlns:a16="http://schemas.microsoft.com/office/drawing/2014/main" id="{050309C5-0B54-5C4F-A239-0CF25C4A32CA}"/>
              </a:ext>
            </a:extLst>
          </p:cNvPr>
          <p:cNvSpPr/>
          <p:nvPr/>
        </p:nvSpPr>
        <p:spPr>
          <a:xfrm>
            <a:off x="3483980" y="1808163"/>
            <a:ext cx="947343" cy="1351726"/>
          </a:xfrm>
          <a:prstGeom prst="snip1Rect">
            <a:avLst>
              <a:gd name="adj" fmla="val 315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0" name="矩形: 剪去单角 39">
            <a:extLst>
              <a:ext uri="{FF2B5EF4-FFF2-40B4-BE49-F238E27FC236}">
                <a16:creationId xmlns:a16="http://schemas.microsoft.com/office/drawing/2014/main" id="{8F9D495D-2C60-1356-ED31-DAF6BDD30722}"/>
              </a:ext>
            </a:extLst>
          </p:cNvPr>
          <p:cNvSpPr/>
          <p:nvPr/>
        </p:nvSpPr>
        <p:spPr>
          <a:xfrm>
            <a:off x="3483980" y="4956998"/>
            <a:ext cx="947343" cy="1351726"/>
          </a:xfrm>
          <a:prstGeom prst="snip1Rect">
            <a:avLst>
              <a:gd name="adj" fmla="val 315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9" name="矩形: 剪去单角 38">
            <a:extLst>
              <a:ext uri="{FF2B5EF4-FFF2-40B4-BE49-F238E27FC236}">
                <a16:creationId xmlns:a16="http://schemas.microsoft.com/office/drawing/2014/main" id="{F1743CD0-FCD0-3B3A-C51D-6B97E910EFC8}"/>
              </a:ext>
            </a:extLst>
          </p:cNvPr>
          <p:cNvSpPr/>
          <p:nvPr/>
        </p:nvSpPr>
        <p:spPr>
          <a:xfrm>
            <a:off x="3483980" y="3382581"/>
            <a:ext cx="947343" cy="1351726"/>
          </a:xfrm>
          <a:prstGeom prst="snip1Rect">
            <a:avLst>
              <a:gd name="adj" fmla="val 315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F7AB56B-68FA-D263-0CA2-EEFB516ECA49}"/>
              </a:ext>
            </a:extLst>
          </p:cNvPr>
          <p:cNvSpPr txBox="1"/>
          <p:nvPr/>
        </p:nvSpPr>
        <p:spPr>
          <a:xfrm>
            <a:off x="3465488" y="2160860"/>
            <a:ext cx="100584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/>
              <a:t>0.04</a:t>
            </a:r>
            <a:endParaRPr lang="zh-CN" altLang="en-US" sz="3600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438F981-7A71-1BA7-E2D4-F1666D67DA88}"/>
              </a:ext>
            </a:extLst>
          </p:cNvPr>
          <p:cNvSpPr txBox="1"/>
          <p:nvPr/>
        </p:nvSpPr>
        <p:spPr>
          <a:xfrm>
            <a:off x="4126230" y="2392022"/>
            <a:ext cx="39597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%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8FE058B-BBF7-8331-BE14-AAF9503833FA}"/>
              </a:ext>
            </a:extLst>
          </p:cNvPr>
          <p:cNvSpPr txBox="1"/>
          <p:nvPr/>
        </p:nvSpPr>
        <p:spPr>
          <a:xfrm>
            <a:off x="3465488" y="3735278"/>
            <a:ext cx="100584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/>
              <a:t>17.6</a:t>
            </a:r>
            <a:endParaRPr lang="zh-CN" altLang="en-US" sz="3600" b="1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03D7C1B-1C71-9002-0C11-F265913DA476}"/>
              </a:ext>
            </a:extLst>
          </p:cNvPr>
          <p:cNvSpPr txBox="1"/>
          <p:nvPr/>
        </p:nvSpPr>
        <p:spPr>
          <a:xfrm>
            <a:off x="4035348" y="3966440"/>
            <a:ext cx="39597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D09D711-4C74-67CA-7755-3CC817613898}"/>
              </a:ext>
            </a:extLst>
          </p:cNvPr>
          <p:cNvSpPr txBox="1"/>
          <p:nvPr/>
        </p:nvSpPr>
        <p:spPr>
          <a:xfrm>
            <a:off x="3465488" y="5309696"/>
            <a:ext cx="100584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/>
              <a:t>4.98</a:t>
            </a:r>
            <a:endParaRPr lang="zh-CN" altLang="en-US" sz="3600" b="1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06B7CBB-8023-8BFE-D7E6-EAAB5F8F5A60}"/>
              </a:ext>
            </a:extLst>
          </p:cNvPr>
          <p:cNvSpPr txBox="1"/>
          <p:nvPr/>
        </p:nvSpPr>
        <p:spPr>
          <a:xfrm>
            <a:off x="4093845" y="5540858"/>
            <a:ext cx="39597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BAE1410-5356-24DE-5645-1E30A8E59E5B}"/>
              </a:ext>
            </a:extLst>
          </p:cNvPr>
          <p:cNvSpPr txBox="1"/>
          <p:nvPr/>
        </p:nvSpPr>
        <p:spPr>
          <a:xfrm>
            <a:off x="4542302" y="2043493"/>
            <a:ext cx="12895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周转率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6D6FED0-90AE-E7BC-9697-731832E11E50}"/>
              </a:ext>
            </a:extLst>
          </p:cNvPr>
          <p:cNvCxnSpPr>
            <a:cxnSpLocks/>
          </p:cNvCxnSpPr>
          <p:nvPr/>
        </p:nvCxnSpPr>
        <p:spPr>
          <a:xfrm>
            <a:off x="4643120" y="2443603"/>
            <a:ext cx="736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5B733CE1-CA38-2E34-BB4A-78B1FB69CF9F}"/>
              </a:ext>
            </a:extLst>
          </p:cNvPr>
          <p:cNvSpPr txBox="1"/>
          <p:nvPr/>
        </p:nvSpPr>
        <p:spPr>
          <a:xfrm>
            <a:off x="4522205" y="2525509"/>
            <a:ext cx="3992803" cy="786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kern="100" dirty="0">
                <a:solidFill>
                  <a:schemeClr val="bg1"/>
                </a:solidFill>
                <a:latin typeface="+mn-ea"/>
              </a:rPr>
              <a:t>总资产周转率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1.97%</a:t>
            </a:r>
            <a:r>
              <a:rPr lang="zh-CN" altLang="zh-CN" kern="100" dirty="0">
                <a:solidFill>
                  <a:schemeClr val="bg1"/>
                </a:solidFill>
                <a:latin typeface="+mn-ea"/>
              </a:rPr>
              <a:t>、提升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0.04%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FC7E990-5CA3-B023-1E47-29DE2FE6B284}"/>
              </a:ext>
            </a:extLst>
          </p:cNvPr>
          <p:cNvSpPr txBox="1"/>
          <p:nvPr/>
        </p:nvSpPr>
        <p:spPr>
          <a:xfrm>
            <a:off x="4542302" y="3618293"/>
            <a:ext cx="12895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收益率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781802CB-E0CD-002C-2925-E24CADC3E068}"/>
              </a:ext>
            </a:extLst>
          </p:cNvPr>
          <p:cNvCxnSpPr>
            <a:cxnSpLocks/>
          </p:cNvCxnSpPr>
          <p:nvPr/>
        </p:nvCxnSpPr>
        <p:spPr>
          <a:xfrm>
            <a:off x="4643120" y="4018403"/>
            <a:ext cx="736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639B646C-81DB-9AC8-0558-10AC84715663}"/>
              </a:ext>
            </a:extLst>
          </p:cNvPr>
          <p:cNvSpPr txBox="1"/>
          <p:nvPr/>
        </p:nvSpPr>
        <p:spPr>
          <a:xfrm>
            <a:off x="4522205" y="4100310"/>
            <a:ext cx="3992803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收益率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344.69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元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万元、提升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17.64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万元。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74A60EE-D50E-C642-771C-B0D53DDC6895}"/>
              </a:ext>
            </a:extLst>
          </p:cNvPr>
          <p:cNvSpPr txBox="1"/>
          <p:nvPr/>
        </p:nvSpPr>
        <p:spPr>
          <a:xfrm>
            <a:off x="4542302" y="5147353"/>
            <a:ext cx="12895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3"/>
                </a:solidFill>
              </a:rPr>
              <a:t>生产率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55FCCDFC-B061-BE58-8447-321B9FA544F1}"/>
              </a:ext>
            </a:extLst>
          </p:cNvPr>
          <p:cNvCxnSpPr>
            <a:cxnSpLocks/>
          </p:cNvCxnSpPr>
          <p:nvPr/>
        </p:nvCxnSpPr>
        <p:spPr>
          <a:xfrm>
            <a:off x="4643120" y="5547463"/>
            <a:ext cx="736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59EB9553-D1DF-9F77-8D86-6220A35B7D7B}"/>
              </a:ext>
            </a:extLst>
          </p:cNvPr>
          <p:cNvSpPr txBox="1"/>
          <p:nvPr/>
        </p:nvSpPr>
        <p:spPr>
          <a:xfrm>
            <a:off x="4522205" y="5629370"/>
            <a:ext cx="3992803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劳动生产率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22.21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万元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人、提升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4.98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万元</a:t>
            </a:r>
            <a:r>
              <a:rPr lang="en-US" altLang="zh-CN" kern="1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kern="100" dirty="0">
                <a:solidFill>
                  <a:schemeClr val="bg1"/>
                </a:solidFill>
                <a:latin typeface="+mn-ea"/>
              </a:rPr>
              <a:t>人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B0971F6-AD1F-E05B-AC1A-CAACAB75EA7D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上升指标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5CD614F2-B6A5-1649-9A70-A536D3053BE2}"/>
              </a:ext>
            </a:extLst>
          </p:cNvPr>
          <p:cNvSpPr/>
          <p:nvPr/>
        </p:nvSpPr>
        <p:spPr>
          <a:xfrm>
            <a:off x="9419102" y="0"/>
            <a:ext cx="2772898" cy="6858000"/>
          </a:xfrm>
          <a:prstGeom prst="roundRect">
            <a:avLst>
              <a:gd name="adj" fmla="val 0"/>
            </a:avLst>
          </a:prstGeom>
          <a:blipFill dpi="0" rotWithShape="1">
            <a:blip r:embed="rId3"/>
            <a:srcRect/>
            <a:tile tx="0" ty="0" sx="100000" sy="100000" flip="none" algn="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5A7F3AF4-7BFE-C449-EE78-617EE2C4CBA8}"/>
              </a:ext>
            </a:extLst>
          </p:cNvPr>
          <p:cNvCxnSpPr>
            <a:cxnSpLocks/>
          </p:cNvCxnSpPr>
          <p:nvPr/>
        </p:nvCxnSpPr>
        <p:spPr>
          <a:xfrm rot="16200000" flipV="1">
            <a:off x="8569041" y="776623"/>
            <a:ext cx="1580519" cy="2"/>
          </a:xfrm>
          <a:prstGeom prst="line">
            <a:avLst/>
          </a:prstGeom>
          <a:ln w="1143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9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tile tx="0" ty="-13970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70AD751-6631-7441-AB75-6BC4DC7FB0AE}"/>
              </a:ext>
            </a:extLst>
          </p:cNvPr>
          <p:cNvSpPr/>
          <p:nvPr/>
        </p:nvSpPr>
        <p:spPr>
          <a:xfrm>
            <a:off x="5077968" y="833120"/>
            <a:ext cx="6418708" cy="60248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1127F7A9-9392-5875-E07C-A188C2B2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362579"/>
              </p:ext>
            </p:extLst>
          </p:nvPr>
        </p:nvGraphicFramePr>
        <p:xfrm>
          <a:off x="5394960" y="1558881"/>
          <a:ext cx="5864352" cy="3489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53AF25B6-693B-B228-8625-332F65D4E105}"/>
              </a:ext>
            </a:extLst>
          </p:cNvPr>
          <p:cNvSpPr txBox="1"/>
          <p:nvPr/>
        </p:nvSpPr>
        <p:spPr>
          <a:xfrm>
            <a:off x="5645912" y="5321669"/>
            <a:ext cx="5328412" cy="1405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kern="100" dirty="0">
                <a:solidFill>
                  <a:schemeClr val="accent2"/>
                </a:solidFill>
                <a:latin typeface="+mn-ea"/>
              </a:rPr>
              <a:t>余额新增的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重点追梦</a:t>
            </a:r>
            <a:r>
              <a:rPr lang="en-US" altLang="zh-CN" b="1" kern="100" dirty="0">
                <a:solidFill>
                  <a:schemeClr val="accent2"/>
                </a:solidFill>
                <a:latin typeface="+mn-ea"/>
              </a:rPr>
              <a:t>700</a:t>
            </a:r>
            <a:r>
              <a:rPr lang="zh-CN" altLang="en-US" b="1" kern="100" dirty="0">
                <a:solidFill>
                  <a:schemeClr val="accent2"/>
                </a:solidFill>
                <a:latin typeface="+mn-ea"/>
              </a:rPr>
              <a:t>万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发展目标，</a:t>
            </a:r>
            <a:r>
              <a:rPr lang="zh-CN" altLang="en-US" kern="100" dirty="0">
                <a:solidFill>
                  <a:schemeClr val="accent2"/>
                </a:solidFill>
                <a:latin typeface="+mn-ea"/>
              </a:rPr>
              <a:t>近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年新增余额从</a:t>
            </a:r>
            <a:r>
              <a:rPr lang="en-US" altLang="zh-CN" kern="100" dirty="0">
                <a:solidFill>
                  <a:schemeClr val="accent2"/>
                </a:solidFill>
                <a:latin typeface="+mn-ea"/>
              </a:rPr>
              <a:t>325</a:t>
            </a:r>
            <a:r>
              <a:rPr lang="zh-CN" altLang="en-US" sz="1800" kern="100" dirty="0">
                <a:solidFill>
                  <a:schemeClr val="accent2"/>
                </a:solidFill>
                <a:latin typeface="+mn-ea"/>
              </a:rPr>
              <a:t>万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平台上升至</a:t>
            </a:r>
            <a:r>
              <a:rPr lang="en-US" altLang="zh-CN" kern="100" dirty="0">
                <a:solidFill>
                  <a:schemeClr val="accent2"/>
                </a:solidFill>
                <a:latin typeface="+mn-ea"/>
              </a:rPr>
              <a:t>621</a:t>
            </a:r>
            <a:r>
              <a:rPr lang="zh-CN" altLang="en-US" sz="1800" kern="100" dirty="0">
                <a:solidFill>
                  <a:schemeClr val="accent2"/>
                </a:solidFill>
                <a:latin typeface="+mn-ea"/>
              </a:rPr>
              <a:t>万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平台，新增综合资产从</a:t>
            </a:r>
            <a:r>
              <a:rPr lang="en-US" altLang="zh-CN" kern="100" dirty="0">
                <a:solidFill>
                  <a:schemeClr val="accent2"/>
                </a:solidFill>
                <a:latin typeface="+mn-ea"/>
              </a:rPr>
              <a:t>371</a:t>
            </a:r>
            <a:r>
              <a:rPr lang="zh-CN" altLang="en-US" sz="1800" kern="100" dirty="0">
                <a:solidFill>
                  <a:schemeClr val="accent2"/>
                </a:solidFill>
                <a:latin typeface="+mn-ea"/>
              </a:rPr>
              <a:t>万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平台上升至</a:t>
            </a:r>
            <a:r>
              <a:rPr lang="en-US" altLang="zh-CN" kern="100" dirty="0">
                <a:solidFill>
                  <a:schemeClr val="accent2"/>
                </a:solidFill>
                <a:latin typeface="+mn-ea"/>
              </a:rPr>
              <a:t>600</a:t>
            </a:r>
            <a:r>
              <a:rPr lang="zh-CN" altLang="en-US" sz="1800" kern="100" dirty="0">
                <a:solidFill>
                  <a:schemeClr val="accent2"/>
                </a:solidFill>
                <a:latin typeface="+mn-ea"/>
              </a:rPr>
              <a:t>万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平台达到</a:t>
            </a:r>
            <a:r>
              <a:rPr lang="en-US" altLang="zh-CN" kern="100" dirty="0">
                <a:solidFill>
                  <a:schemeClr val="accent2"/>
                </a:solidFill>
                <a:latin typeface="+mn-ea"/>
              </a:rPr>
              <a:t>575</a:t>
            </a:r>
            <a:r>
              <a:rPr lang="zh-CN" altLang="en-US" sz="1800" kern="100" dirty="0">
                <a:solidFill>
                  <a:schemeClr val="accent2"/>
                </a:solidFill>
                <a:latin typeface="+mn-ea"/>
              </a:rPr>
              <a:t>万</a:t>
            </a:r>
            <a:r>
              <a:rPr lang="zh-CN" altLang="zh-CN" sz="1800" kern="100" dirty="0">
                <a:solidFill>
                  <a:schemeClr val="accent2"/>
                </a:solidFill>
                <a:latin typeface="+mn-ea"/>
              </a:rPr>
              <a:t>元。</a:t>
            </a: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23AF755-FCC3-2F33-F390-061A170E7822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产品销售额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87D684B-8B54-B028-3CDE-9BA3DFF8A407}"/>
              </a:ext>
            </a:extLst>
          </p:cNvPr>
          <p:cNvSpPr/>
          <p:nvPr/>
        </p:nvSpPr>
        <p:spPr>
          <a:xfrm rot="5400000">
            <a:off x="5063385" y="5820887"/>
            <a:ext cx="887996" cy="876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73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0F2EA225-FA83-02F9-98E5-51DCE47AF7F0}"/>
              </a:ext>
            </a:extLst>
          </p:cNvPr>
          <p:cNvSpPr/>
          <p:nvPr/>
        </p:nvSpPr>
        <p:spPr>
          <a:xfrm>
            <a:off x="-11151" y="1119331"/>
            <a:ext cx="12203148" cy="5349880"/>
          </a:xfrm>
          <a:custGeom>
            <a:avLst/>
            <a:gdLst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4305783 w 12489084"/>
              <a:gd name="connsiteY3" fmla="*/ 3391382 h 5451676"/>
              <a:gd name="connsiteX4" fmla="*/ 4965540 w 12489084"/>
              <a:gd name="connsiteY4" fmla="*/ 3321934 h 5451676"/>
              <a:gd name="connsiteX5" fmla="*/ 5521124 w 12489084"/>
              <a:gd name="connsiteY5" fmla="*/ 1724628 h 5451676"/>
              <a:gd name="connsiteX6" fmla="*/ 7176304 w 12489084"/>
              <a:gd name="connsiteY6" fmla="*/ 1446835 h 5451676"/>
              <a:gd name="connsiteX7" fmla="*/ 9479666 w 12489084"/>
              <a:gd name="connsiteY7" fmla="*/ 1643605 h 5451676"/>
              <a:gd name="connsiteX8" fmla="*/ 9329195 w 12489084"/>
              <a:gd name="connsiteY8" fmla="*/ 1192192 h 5451676"/>
              <a:gd name="connsiteX9" fmla="*/ 12489084 w 12489084"/>
              <a:gd name="connsiteY9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6739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9479666 w 12489084"/>
              <a:gd name="connsiteY8" fmla="*/ 1643605 h 5451676"/>
              <a:gd name="connsiteX9" fmla="*/ 9329195 w 12489084"/>
              <a:gd name="connsiteY9" fmla="*/ 1192192 h 5451676"/>
              <a:gd name="connsiteX10" fmla="*/ 12489084 w 12489084"/>
              <a:gd name="connsiteY10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888875 w 12489084"/>
              <a:gd name="connsiteY8" fmla="*/ 157840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79666 w 12489084"/>
              <a:gd name="connsiteY9" fmla="*/ 164360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33946 w 12489084"/>
              <a:gd name="connsiteY9" fmla="*/ 165122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380606 w 12489084"/>
              <a:gd name="connsiteY9" fmla="*/ 163598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26326 w 12489084"/>
              <a:gd name="connsiteY9" fmla="*/ 162074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2489084 w 12489084"/>
              <a:gd name="connsiteY11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0773175 w 12489084"/>
              <a:gd name="connsiteY11" fmla="*/ 654705 h 5451676"/>
              <a:gd name="connsiteX12" fmla="*/ 12489084 w 12489084"/>
              <a:gd name="connsiteY12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0773175 w 12489084"/>
              <a:gd name="connsiteY11" fmla="*/ 654705 h 5451676"/>
              <a:gd name="connsiteX12" fmla="*/ 12489084 w 12489084"/>
              <a:gd name="connsiteY12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0773175 w 12489084"/>
              <a:gd name="connsiteY11" fmla="*/ 705505 h 5451676"/>
              <a:gd name="connsiteX12" fmla="*/ 12489084 w 12489084"/>
              <a:gd name="connsiteY12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0773175 w 12489084"/>
              <a:gd name="connsiteY11" fmla="*/ 705505 h 5451676"/>
              <a:gd name="connsiteX12" fmla="*/ 12489084 w 12489084"/>
              <a:gd name="connsiteY12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0763447 w 12489084"/>
              <a:gd name="connsiteY11" fmla="*/ 686050 h 5451676"/>
              <a:gd name="connsiteX12" fmla="*/ 12489084 w 12489084"/>
              <a:gd name="connsiteY12" fmla="*/ 0 h 5451676"/>
              <a:gd name="connsiteX0" fmla="*/ 0 w 12489084"/>
              <a:gd name="connsiteY0" fmla="*/ 5451676 h 5451676"/>
              <a:gd name="connsiteX1" fmla="*/ 300942 w 12489084"/>
              <a:gd name="connsiteY1" fmla="*/ 4826643 h 5451676"/>
              <a:gd name="connsiteX2" fmla="*/ 1759352 w 12489084"/>
              <a:gd name="connsiteY2" fmla="*/ 3981691 h 5451676"/>
              <a:gd name="connsiteX3" fmla="*/ 3006235 w 12489084"/>
              <a:gd name="connsiteY3" fmla="*/ 3597701 h 5451676"/>
              <a:gd name="connsiteX4" fmla="*/ 4305783 w 12489084"/>
              <a:gd name="connsiteY4" fmla="*/ 3391382 h 5451676"/>
              <a:gd name="connsiteX5" fmla="*/ 4965540 w 12489084"/>
              <a:gd name="connsiteY5" fmla="*/ 3321934 h 5451676"/>
              <a:gd name="connsiteX6" fmla="*/ 5521124 w 12489084"/>
              <a:gd name="connsiteY6" fmla="*/ 1724628 h 5451676"/>
              <a:gd name="connsiteX7" fmla="*/ 7176304 w 12489084"/>
              <a:gd name="connsiteY7" fmla="*/ 1446835 h 5451676"/>
              <a:gd name="connsiteX8" fmla="*/ 8904115 w 12489084"/>
              <a:gd name="connsiteY8" fmla="*/ 1563161 h 5451676"/>
              <a:gd name="connsiteX9" fmla="*/ 9418706 w 12489084"/>
              <a:gd name="connsiteY9" fmla="*/ 1620745 h 5451676"/>
              <a:gd name="connsiteX10" fmla="*/ 9329195 w 12489084"/>
              <a:gd name="connsiteY10" fmla="*/ 1192192 h 5451676"/>
              <a:gd name="connsiteX11" fmla="*/ 10753720 w 12489084"/>
              <a:gd name="connsiteY11" fmla="*/ 695778 h 5451676"/>
              <a:gd name="connsiteX12" fmla="*/ 12489084 w 12489084"/>
              <a:gd name="connsiteY12" fmla="*/ 0 h 5451676"/>
              <a:gd name="connsiteX0" fmla="*/ 0 w 12450173"/>
              <a:gd name="connsiteY0" fmla="*/ 5383582 h 5383582"/>
              <a:gd name="connsiteX1" fmla="*/ 262031 w 12450173"/>
              <a:gd name="connsiteY1" fmla="*/ 4826643 h 5383582"/>
              <a:gd name="connsiteX2" fmla="*/ 1720441 w 12450173"/>
              <a:gd name="connsiteY2" fmla="*/ 3981691 h 5383582"/>
              <a:gd name="connsiteX3" fmla="*/ 2967324 w 12450173"/>
              <a:gd name="connsiteY3" fmla="*/ 3597701 h 5383582"/>
              <a:gd name="connsiteX4" fmla="*/ 4266872 w 12450173"/>
              <a:gd name="connsiteY4" fmla="*/ 3391382 h 5383582"/>
              <a:gd name="connsiteX5" fmla="*/ 4926629 w 12450173"/>
              <a:gd name="connsiteY5" fmla="*/ 3321934 h 5383582"/>
              <a:gd name="connsiteX6" fmla="*/ 5482213 w 12450173"/>
              <a:gd name="connsiteY6" fmla="*/ 1724628 h 5383582"/>
              <a:gd name="connsiteX7" fmla="*/ 7137393 w 12450173"/>
              <a:gd name="connsiteY7" fmla="*/ 1446835 h 5383582"/>
              <a:gd name="connsiteX8" fmla="*/ 8865204 w 12450173"/>
              <a:gd name="connsiteY8" fmla="*/ 1563161 h 5383582"/>
              <a:gd name="connsiteX9" fmla="*/ 9379795 w 12450173"/>
              <a:gd name="connsiteY9" fmla="*/ 1620745 h 5383582"/>
              <a:gd name="connsiteX10" fmla="*/ 9290284 w 12450173"/>
              <a:gd name="connsiteY10" fmla="*/ 1192192 h 5383582"/>
              <a:gd name="connsiteX11" fmla="*/ 10714809 w 12450173"/>
              <a:gd name="connsiteY11" fmla="*/ 695778 h 5383582"/>
              <a:gd name="connsiteX12" fmla="*/ 12450173 w 12450173"/>
              <a:gd name="connsiteY12" fmla="*/ 0 h 5383582"/>
              <a:gd name="connsiteX0" fmla="*/ 0 w 12145373"/>
              <a:gd name="connsiteY0" fmla="*/ 5271822 h 5271822"/>
              <a:gd name="connsiteX1" fmla="*/ 262031 w 12145373"/>
              <a:gd name="connsiteY1" fmla="*/ 4714883 h 5271822"/>
              <a:gd name="connsiteX2" fmla="*/ 1720441 w 12145373"/>
              <a:gd name="connsiteY2" fmla="*/ 3869931 h 5271822"/>
              <a:gd name="connsiteX3" fmla="*/ 2967324 w 12145373"/>
              <a:gd name="connsiteY3" fmla="*/ 3485941 h 5271822"/>
              <a:gd name="connsiteX4" fmla="*/ 4266872 w 12145373"/>
              <a:gd name="connsiteY4" fmla="*/ 3279622 h 5271822"/>
              <a:gd name="connsiteX5" fmla="*/ 4926629 w 12145373"/>
              <a:gd name="connsiteY5" fmla="*/ 3210174 h 5271822"/>
              <a:gd name="connsiteX6" fmla="*/ 5482213 w 12145373"/>
              <a:gd name="connsiteY6" fmla="*/ 1612868 h 5271822"/>
              <a:gd name="connsiteX7" fmla="*/ 7137393 w 12145373"/>
              <a:gd name="connsiteY7" fmla="*/ 1335075 h 5271822"/>
              <a:gd name="connsiteX8" fmla="*/ 8865204 w 12145373"/>
              <a:gd name="connsiteY8" fmla="*/ 1451401 h 5271822"/>
              <a:gd name="connsiteX9" fmla="*/ 9379795 w 12145373"/>
              <a:gd name="connsiteY9" fmla="*/ 1508985 h 5271822"/>
              <a:gd name="connsiteX10" fmla="*/ 9290284 w 12145373"/>
              <a:gd name="connsiteY10" fmla="*/ 1080432 h 5271822"/>
              <a:gd name="connsiteX11" fmla="*/ 10714809 w 12145373"/>
              <a:gd name="connsiteY11" fmla="*/ 584018 h 5271822"/>
              <a:gd name="connsiteX12" fmla="*/ 12145373 w 12145373"/>
              <a:gd name="connsiteY12" fmla="*/ 0 h 5271822"/>
              <a:gd name="connsiteX0" fmla="*/ 0 w 12189978"/>
              <a:gd name="connsiteY0" fmla="*/ 5294124 h 5294124"/>
              <a:gd name="connsiteX1" fmla="*/ 262031 w 12189978"/>
              <a:gd name="connsiteY1" fmla="*/ 4737185 h 5294124"/>
              <a:gd name="connsiteX2" fmla="*/ 1720441 w 12189978"/>
              <a:gd name="connsiteY2" fmla="*/ 3892233 h 5294124"/>
              <a:gd name="connsiteX3" fmla="*/ 2967324 w 12189978"/>
              <a:gd name="connsiteY3" fmla="*/ 3508243 h 5294124"/>
              <a:gd name="connsiteX4" fmla="*/ 4266872 w 12189978"/>
              <a:gd name="connsiteY4" fmla="*/ 3301924 h 5294124"/>
              <a:gd name="connsiteX5" fmla="*/ 4926629 w 12189978"/>
              <a:gd name="connsiteY5" fmla="*/ 3232476 h 5294124"/>
              <a:gd name="connsiteX6" fmla="*/ 5482213 w 12189978"/>
              <a:gd name="connsiteY6" fmla="*/ 1635170 h 5294124"/>
              <a:gd name="connsiteX7" fmla="*/ 7137393 w 12189978"/>
              <a:gd name="connsiteY7" fmla="*/ 1357377 h 5294124"/>
              <a:gd name="connsiteX8" fmla="*/ 8865204 w 12189978"/>
              <a:gd name="connsiteY8" fmla="*/ 1473703 h 5294124"/>
              <a:gd name="connsiteX9" fmla="*/ 9379795 w 12189978"/>
              <a:gd name="connsiteY9" fmla="*/ 1531287 h 5294124"/>
              <a:gd name="connsiteX10" fmla="*/ 9290284 w 12189978"/>
              <a:gd name="connsiteY10" fmla="*/ 1102734 h 5294124"/>
              <a:gd name="connsiteX11" fmla="*/ 10714809 w 12189978"/>
              <a:gd name="connsiteY11" fmla="*/ 606320 h 5294124"/>
              <a:gd name="connsiteX12" fmla="*/ 12189978 w 12189978"/>
              <a:gd name="connsiteY12" fmla="*/ 0 h 5294124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62031 w 12256886"/>
              <a:gd name="connsiteY1" fmla="*/ 4759487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73242 w 12256886"/>
              <a:gd name="connsiteY1" fmla="*/ 4792941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73242 w 12256886"/>
              <a:gd name="connsiteY1" fmla="*/ 4792941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56886"/>
              <a:gd name="connsiteY0" fmla="*/ 5316426 h 5316426"/>
              <a:gd name="connsiteX1" fmla="*/ 273242 w 12256886"/>
              <a:gd name="connsiteY1" fmla="*/ 4792941 h 5316426"/>
              <a:gd name="connsiteX2" fmla="*/ 1720441 w 12256886"/>
              <a:gd name="connsiteY2" fmla="*/ 3914535 h 5316426"/>
              <a:gd name="connsiteX3" fmla="*/ 2967324 w 12256886"/>
              <a:gd name="connsiteY3" fmla="*/ 3530545 h 5316426"/>
              <a:gd name="connsiteX4" fmla="*/ 4266872 w 12256886"/>
              <a:gd name="connsiteY4" fmla="*/ 3324226 h 5316426"/>
              <a:gd name="connsiteX5" fmla="*/ 4926629 w 12256886"/>
              <a:gd name="connsiteY5" fmla="*/ 3254778 h 5316426"/>
              <a:gd name="connsiteX6" fmla="*/ 5482213 w 12256886"/>
              <a:gd name="connsiteY6" fmla="*/ 1657472 h 5316426"/>
              <a:gd name="connsiteX7" fmla="*/ 7137393 w 12256886"/>
              <a:gd name="connsiteY7" fmla="*/ 1379679 h 5316426"/>
              <a:gd name="connsiteX8" fmla="*/ 8865204 w 12256886"/>
              <a:gd name="connsiteY8" fmla="*/ 1496005 h 5316426"/>
              <a:gd name="connsiteX9" fmla="*/ 9379795 w 12256886"/>
              <a:gd name="connsiteY9" fmla="*/ 1553589 h 5316426"/>
              <a:gd name="connsiteX10" fmla="*/ 9290284 w 12256886"/>
              <a:gd name="connsiteY10" fmla="*/ 1125036 h 5316426"/>
              <a:gd name="connsiteX11" fmla="*/ 10714809 w 12256886"/>
              <a:gd name="connsiteY11" fmla="*/ 628622 h 5316426"/>
              <a:gd name="connsiteX12" fmla="*/ 12256886 w 12256886"/>
              <a:gd name="connsiteY12" fmla="*/ 0 h 5316426"/>
              <a:gd name="connsiteX0" fmla="*/ 0 w 12290518"/>
              <a:gd name="connsiteY0" fmla="*/ 5349880 h 5349880"/>
              <a:gd name="connsiteX1" fmla="*/ 306874 w 12290518"/>
              <a:gd name="connsiteY1" fmla="*/ 4792941 h 5349880"/>
              <a:gd name="connsiteX2" fmla="*/ 1754073 w 12290518"/>
              <a:gd name="connsiteY2" fmla="*/ 3914535 h 5349880"/>
              <a:gd name="connsiteX3" fmla="*/ 3000956 w 12290518"/>
              <a:gd name="connsiteY3" fmla="*/ 3530545 h 5349880"/>
              <a:gd name="connsiteX4" fmla="*/ 4300504 w 12290518"/>
              <a:gd name="connsiteY4" fmla="*/ 3324226 h 5349880"/>
              <a:gd name="connsiteX5" fmla="*/ 4960261 w 12290518"/>
              <a:gd name="connsiteY5" fmla="*/ 3254778 h 5349880"/>
              <a:gd name="connsiteX6" fmla="*/ 5515845 w 12290518"/>
              <a:gd name="connsiteY6" fmla="*/ 1657472 h 5349880"/>
              <a:gd name="connsiteX7" fmla="*/ 7171025 w 12290518"/>
              <a:gd name="connsiteY7" fmla="*/ 1379679 h 5349880"/>
              <a:gd name="connsiteX8" fmla="*/ 8898836 w 12290518"/>
              <a:gd name="connsiteY8" fmla="*/ 1496005 h 5349880"/>
              <a:gd name="connsiteX9" fmla="*/ 9413427 w 12290518"/>
              <a:gd name="connsiteY9" fmla="*/ 1553589 h 5349880"/>
              <a:gd name="connsiteX10" fmla="*/ 9323916 w 12290518"/>
              <a:gd name="connsiteY10" fmla="*/ 1125036 h 5349880"/>
              <a:gd name="connsiteX11" fmla="*/ 10748441 w 12290518"/>
              <a:gd name="connsiteY11" fmla="*/ 628622 h 5349880"/>
              <a:gd name="connsiteX12" fmla="*/ 12290518 w 12290518"/>
              <a:gd name="connsiteY12" fmla="*/ 0 h 5349880"/>
              <a:gd name="connsiteX0" fmla="*/ 0 w 12290518"/>
              <a:gd name="connsiteY0" fmla="*/ 5349880 h 5349880"/>
              <a:gd name="connsiteX1" fmla="*/ 306874 w 12290518"/>
              <a:gd name="connsiteY1" fmla="*/ 4792941 h 5349880"/>
              <a:gd name="connsiteX2" fmla="*/ 1754073 w 12290518"/>
              <a:gd name="connsiteY2" fmla="*/ 3914535 h 5349880"/>
              <a:gd name="connsiteX3" fmla="*/ 3000956 w 12290518"/>
              <a:gd name="connsiteY3" fmla="*/ 3530545 h 5349880"/>
              <a:gd name="connsiteX4" fmla="*/ 4300504 w 12290518"/>
              <a:gd name="connsiteY4" fmla="*/ 3324226 h 5349880"/>
              <a:gd name="connsiteX5" fmla="*/ 4960261 w 12290518"/>
              <a:gd name="connsiteY5" fmla="*/ 3254778 h 5349880"/>
              <a:gd name="connsiteX6" fmla="*/ 5515845 w 12290518"/>
              <a:gd name="connsiteY6" fmla="*/ 1657472 h 5349880"/>
              <a:gd name="connsiteX7" fmla="*/ 7171025 w 12290518"/>
              <a:gd name="connsiteY7" fmla="*/ 1379679 h 5349880"/>
              <a:gd name="connsiteX8" fmla="*/ 8898836 w 12290518"/>
              <a:gd name="connsiteY8" fmla="*/ 1496005 h 5349880"/>
              <a:gd name="connsiteX9" fmla="*/ 9413427 w 12290518"/>
              <a:gd name="connsiteY9" fmla="*/ 1553589 h 5349880"/>
              <a:gd name="connsiteX10" fmla="*/ 9323916 w 12290518"/>
              <a:gd name="connsiteY10" fmla="*/ 1125036 h 5349880"/>
              <a:gd name="connsiteX11" fmla="*/ 10748441 w 12290518"/>
              <a:gd name="connsiteY11" fmla="*/ 628622 h 5349880"/>
              <a:gd name="connsiteX12" fmla="*/ 12290518 w 12290518"/>
              <a:gd name="connsiteY12" fmla="*/ 0 h 534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0518" h="5349880">
                <a:moveTo>
                  <a:pt x="0" y="5349880"/>
                </a:moveTo>
                <a:cubicBezTo>
                  <a:pt x="87344" y="5164234"/>
                  <a:pt x="14529" y="5032165"/>
                  <a:pt x="306874" y="4792941"/>
                </a:cubicBezTo>
                <a:cubicBezTo>
                  <a:pt x="599219" y="4553717"/>
                  <a:pt x="1305059" y="4080329"/>
                  <a:pt x="1754073" y="3914535"/>
                </a:cubicBezTo>
                <a:cubicBezTo>
                  <a:pt x="2203087" y="3748741"/>
                  <a:pt x="2567773" y="3599318"/>
                  <a:pt x="3000956" y="3530545"/>
                </a:cubicBezTo>
                <a:lnTo>
                  <a:pt x="4300504" y="3324226"/>
                </a:lnTo>
                <a:lnTo>
                  <a:pt x="4960261" y="3254778"/>
                </a:lnTo>
                <a:lnTo>
                  <a:pt x="5515845" y="1657472"/>
                </a:lnTo>
                <a:cubicBezTo>
                  <a:pt x="6077732" y="1514074"/>
                  <a:pt x="6611678" y="1396077"/>
                  <a:pt x="7171025" y="1379679"/>
                </a:cubicBezTo>
                <a:cubicBezTo>
                  <a:pt x="7732317" y="1355308"/>
                  <a:pt x="8514942" y="1440350"/>
                  <a:pt x="8898836" y="1496005"/>
                </a:cubicBezTo>
                <a:cubicBezTo>
                  <a:pt x="9282730" y="1528800"/>
                  <a:pt x="9345120" y="1567157"/>
                  <a:pt x="9413427" y="1553589"/>
                </a:cubicBezTo>
                <a:lnTo>
                  <a:pt x="9323916" y="1125036"/>
                </a:lnTo>
                <a:cubicBezTo>
                  <a:pt x="9559821" y="994509"/>
                  <a:pt x="10254007" y="816128"/>
                  <a:pt x="10748441" y="628622"/>
                </a:cubicBezTo>
                <a:cubicBezTo>
                  <a:pt x="11242875" y="441116"/>
                  <a:pt x="11813663" y="194673"/>
                  <a:pt x="12290518" y="0"/>
                </a:cubicBezTo>
              </a:path>
            </a:pathLst>
          </a:cu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F1C7E1E-ACB5-73AC-E2F2-F0084DD76D5F}"/>
              </a:ext>
            </a:extLst>
          </p:cNvPr>
          <p:cNvGrpSpPr/>
          <p:nvPr/>
        </p:nvGrpSpPr>
        <p:grpSpPr>
          <a:xfrm>
            <a:off x="640700" y="4042816"/>
            <a:ext cx="154714" cy="1922554"/>
            <a:chOff x="755763" y="4267200"/>
            <a:chExt cx="154714" cy="1922554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37D41381-CDB3-427D-F9A9-1FD4A8D11D8B}"/>
                </a:ext>
              </a:extLst>
            </p:cNvPr>
            <p:cNvCxnSpPr/>
            <p:nvPr/>
          </p:nvCxnSpPr>
          <p:spPr>
            <a:xfrm>
              <a:off x="833120" y="4267200"/>
              <a:ext cx="0" cy="1767840"/>
            </a:xfrm>
            <a:prstGeom prst="line">
              <a:avLst/>
            </a:prstGeom>
            <a:ln w="47625">
              <a:gradFill>
                <a:gsLst>
                  <a:gs pos="0">
                    <a:schemeClr val="accent3"/>
                  </a:gs>
                  <a:gs pos="67000">
                    <a:srgbClr val="FE6C0D">
                      <a:alpha val="32000"/>
                    </a:srgb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55C99AC-82B4-0A60-6305-102183E2168B}"/>
                </a:ext>
              </a:extLst>
            </p:cNvPr>
            <p:cNvSpPr/>
            <p:nvPr/>
          </p:nvSpPr>
          <p:spPr>
            <a:xfrm>
              <a:off x="755763" y="6035040"/>
              <a:ext cx="154714" cy="154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F53CB74-FECF-72B6-3F30-A388C8BEC0BA}"/>
              </a:ext>
            </a:extLst>
          </p:cNvPr>
          <p:cNvGrpSpPr/>
          <p:nvPr/>
        </p:nvGrpSpPr>
        <p:grpSpPr>
          <a:xfrm>
            <a:off x="2968483" y="3146422"/>
            <a:ext cx="154714" cy="1922554"/>
            <a:chOff x="755763" y="4267200"/>
            <a:chExt cx="154714" cy="1922554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227F32C-B5CF-2B1C-D97D-12EC2306E9D4}"/>
                </a:ext>
              </a:extLst>
            </p:cNvPr>
            <p:cNvCxnSpPr/>
            <p:nvPr/>
          </p:nvCxnSpPr>
          <p:spPr>
            <a:xfrm>
              <a:off x="833120" y="4267200"/>
              <a:ext cx="0" cy="1767840"/>
            </a:xfrm>
            <a:prstGeom prst="line">
              <a:avLst/>
            </a:prstGeom>
            <a:ln w="47625">
              <a:gradFill>
                <a:gsLst>
                  <a:gs pos="0">
                    <a:schemeClr val="accent3"/>
                  </a:gs>
                  <a:gs pos="67000">
                    <a:srgbClr val="FE6C0D">
                      <a:alpha val="32000"/>
                    </a:srgb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BFB85AA-7B2F-5527-D014-738FAFFC4013}"/>
                </a:ext>
              </a:extLst>
            </p:cNvPr>
            <p:cNvSpPr/>
            <p:nvPr/>
          </p:nvSpPr>
          <p:spPr>
            <a:xfrm>
              <a:off x="755763" y="6035040"/>
              <a:ext cx="154714" cy="154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308030C-69AD-44A7-CD95-B828F289100C}"/>
              </a:ext>
            </a:extLst>
          </p:cNvPr>
          <p:cNvGrpSpPr/>
          <p:nvPr/>
        </p:nvGrpSpPr>
        <p:grpSpPr>
          <a:xfrm>
            <a:off x="5611149" y="1424302"/>
            <a:ext cx="154714" cy="1922554"/>
            <a:chOff x="755763" y="4267200"/>
            <a:chExt cx="154714" cy="1922554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F22C6D52-8ADD-D8CB-2E7D-E679E4A3F3FC}"/>
                </a:ext>
              </a:extLst>
            </p:cNvPr>
            <p:cNvCxnSpPr/>
            <p:nvPr/>
          </p:nvCxnSpPr>
          <p:spPr>
            <a:xfrm>
              <a:off x="833120" y="4267200"/>
              <a:ext cx="0" cy="1767840"/>
            </a:xfrm>
            <a:prstGeom prst="line">
              <a:avLst/>
            </a:prstGeom>
            <a:ln w="47625">
              <a:gradFill>
                <a:gsLst>
                  <a:gs pos="0">
                    <a:schemeClr val="accent3"/>
                  </a:gs>
                  <a:gs pos="67000">
                    <a:srgbClr val="FE6C0D">
                      <a:alpha val="32000"/>
                    </a:srgb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B8153D1-829F-4E8B-1529-166A60956BB5}"/>
                </a:ext>
              </a:extLst>
            </p:cNvPr>
            <p:cNvSpPr/>
            <p:nvPr/>
          </p:nvSpPr>
          <p:spPr>
            <a:xfrm>
              <a:off x="755763" y="6035040"/>
              <a:ext cx="154714" cy="154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D9FF7C1-8DF2-5551-0B07-90471B6B84B0}"/>
              </a:ext>
            </a:extLst>
          </p:cNvPr>
          <p:cNvGrpSpPr/>
          <p:nvPr/>
        </p:nvGrpSpPr>
        <p:grpSpPr>
          <a:xfrm rot="10800000">
            <a:off x="7851429" y="2780694"/>
            <a:ext cx="154714" cy="1922554"/>
            <a:chOff x="755763" y="4267200"/>
            <a:chExt cx="154714" cy="1922554"/>
          </a:xfrm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AD94D16-9A65-B8A9-0181-D281CF9F2D4F}"/>
                </a:ext>
              </a:extLst>
            </p:cNvPr>
            <p:cNvCxnSpPr>
              <a:cxnSpLocks/>
            </p:cNvCxnSpPr>
            <p:nvPr/>
          </p:nvCxnSpPr>
          <p:spPr>
            <a:xfrm>
              <a:off x="833120" y="4267200"/>
              <a:ext cx="0" cy="1767840"/>
            </a:xfrm>
            <a:prstGeom prst="line">
              <a:avLst/>
            </a:prstGeom>
            <a:ln w="47625">
              <a:gradFill>
                <a:gsLst>
                  <a:gs pos="0">
                    <a:schemeClr val="accent3"/>
                  </a:gs>
                  <a:gs pos="67000">
                    <a:srgbClr val="FE6C0D">
                      <a:alpha val="32000"/>
                    </a:srgb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E14457A-6DA9-B137-3269-A6675521391F}"/>
                </a:ext>
              </a:extLst>
            </p:cNvPr>
            <p:cNvSpPr/>
            <p:nvPr/>
          </p:nvSpPr>
          <p:spPr>
            <a:xfrm>
              <a:off x="755763" y="6035040"/>
              <a:ext cx="154714" cy="154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164EC49-C887-7A35-9199-A7BD958C5570}"/>
              </a:ext>
            </a:extLst>
          </p:cNvPr>
          <p:cNvGrpSpPr/>
          <p:nvPr/>
        </p:nvGrpSpPr>
        <p:grpSpPr>
          <a:xfrm>
            <a:off x="9893589" y="467131"/>
            <a:ext cx="154714" cy="1922554"/>
            <a:chOff x="755763" y="4267200"/>
            <a:chExt cx="154714" cy="1922554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BC21F1D4-1653-8C8D-0FF8-C058E78FC30E}"/>
                </a:ext>
              </a:extLst>
            </p:cNvPr>
            <p:cNvCxnSpPr/>
            <p:nvPr/>
          </p:nvCxnSpPr>
          <p:spPr>
            <a:xfrm>
              <a:off x="833120" y="4267200"/>
              <a:ext cx="0" cy="1767840"/>
            </a:xfrm>
            <a:prstGeom prst="line">
              <a:avLst/>
            </a:prstGeom>
            <a:ln w="47625">
              <a:gradFill>
                <a:gsLst>
                  <a:gs pos="0">
                    <a:schemeClr val="accent3"/>
                  </a:gs>
                  <a:gs pos="67000">
                    <a:srgbClr val="FE6C0D">
                      <a:alpha val="32000"/>
                    </a:srgbClr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71A3A261-7872-D2D2-EE85-2FB55F453738}"/>
                </a:ext>
              </a:extLst>
            </p:cNvPr>
            <p:cNvSpPr/>
            <p:nvPr/>
          </p:nvSpPr>
          <p:spPr>
            <a:xfrm>
              <a:off x="755763" y="6035040"/>
              <a:ext cx="154714" cy="154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3D7F2B76-02BA-7256-B8D2-B2874B761C3D}"/>
              </a:ext>
            </a:extLst>
          </p:cNvPr>
          <p:cNvSpPr txBox="1"/>
          <p:nvPr/>
        </p:nvSpPr>
        <p:spPr>
          <a:xfrm>
            <a:off x="743213" y="3918940"/>
            <a:ext cx="13492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</a:rPr>
              <a:t>20XX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E974B68-EE99-6DF7-B512-5096CBDE0AA2}"/>
              </a:ext>
            </a:extLst>
          </p:cNvPr>
          <p:cNvSpPr txBox="1"/>
          <p:nvPr/>
        </p:nvSpPr>
        <p:spPr>
          <a:xfrm>
            <a:off x="743212" y="4227677"/>
            <a:ext cx="1900161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召开专业启动会成立小组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F460D01-FD26-91F8-61D7-38403D2F7112}"/>
              </a:ext>
            </a:extLst>
          </p:cNvPr>
          <p:cNvSpPr txBox="1"/>
          <p:nvPr/>
        </p:nvSpPr>
        <p:spPr>
          <a:xfrm>
            <a:off x="3076403" y="3031514"/>
            <a:ext cx="13492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</a:rPr>
              <a:t>20XX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4750CF2-EAC7-2A4B-3016-E40AD0AE7B38}"/>
              </a:ext>
            </a:extLst>
          </p:cNvPr>
          <p:cNvSpPr txBox="1"/>
          <p:nvPr/>
        </p:nvSpPr>
        <p:spPr>
          <a:xfrm>
            <a:off x="3076402" y="3340251"/>
            <a:ext cx="1900161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产品设计方案出台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EC9C29E-84CA-9D4B-6D48-4A23E7D44C13}"/>
              </a:ext>
            </a:extLst>
          </p:cNvPr>
          <p:cNvSpPr txBox="1"/>
          <p:nvPr/>
        </p:nvSpPr>
        <p:spPr>
          <a:xfrm>
            <a:off x="5715104" y="1310446"/>
            <a:ext cx="13492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</a:rPr>
              <a:t>20XX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A34D13D-8404-99F0-F30F-8F4D0DC78EBD}"/>
              </a:ext>
            </a:extLst>
          </p:cNvPr>
          <p:cNvSpPr txBox="1"/>
          <p:nvPr/>
        </p:nvSpPr>
        <p:spPr>
          <a:xfrm>
            <a:off x="5715103" y="1619183"/>
            <a:ext cx="1900161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各分公司完成初步目标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7D7C941-724F-9BE9-5D52-A2F0167B2000}"/>
              </a:ext>
            </a:extLst>
          </p:cNvPr>
          <p:cNvSpPr txBox="1"/>
          <p:nvPr/>
        </p:nvSpPr>
        <p:spPr>
          <a:xfrm>
            <a:off x="7955329" y="3792959"/>
            <a:ext cx="13492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</a:rPr>
              <a:t>20XX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30ADC03-DC49-5C97-9587-389023A120D0}"/>
              </a:ext>
            </a:extLst>
          </p:cNvPr>
          <p:cNvSpPr txBox="1"/>
          <p:nvPr/>
        </p:nvSpPr>
        <p:spPr>
          <a:xfrm>
            <a:off x="7955328" y="4058771"/>
            <a:ext cx="2055192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工作小组完成全市督导培训任务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3A6F7E8-4E21-0E68-1C26-9DB233D33698}"/>
              </a:ext>
            </a:extLst>
          </p:cNvPr>
          <p:cNvSpPr txBox="1"/>
          <p:nvPr/>
        </p:nvSpPr>
        <p:spPr>
          <a:xfrm>
            <a:off x="10001403" y="354171"/>
            <a:ext cx="13492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accent3"/>
                </a:solidFill>
              </a:rPr>
              <a:t>20XX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E8D44F29-8A02-A56A-9E19-95AC83BB6C45}"/>
              </a:ext>
            </a:extLst>
          </p:cNvPr>
          <p:cNvSpPr txBox="1"/>
          <p:nvPr/>
        </p:nvSpPr>
        <p:spPr>
          <a:xfrm>
            <a:off x="10001402" y="662908"/>
            <a:ext cx="1900161" cy="741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圆满超额</a:t>
            </a:r>
            <a:r>
              <a:rPr lang="en-US" altLang="zh-CN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8%</a:t>
            </a:r>
          </a:p>
          <a:p>
            <a:pPr algn="just">
              <a:lnSpc>
                <a:spcPct val="120000"/>
              </a:lnSpc>
            </a:pPr>
            <a:r>
              <a:rPr lang="zh-CN" altLang="en-US" b="1" kern="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完成任务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79A3E45D-B5A8-873B-5177-6038675B054A}"/>
              </a:ext>
            </a:extLst>
          </p:cNvPr>
          <p:cNvSpPr txBox="1"/>
          <p:nvPr/>
        </p:nvSpPr>
        <p:spPr>
          <a:xfrm>
            <a:off x="1352501" y="470825"/>
            <a:ext cx="205518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工作时间节点</a:t>
            </a: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9198B4FF-4906-87F0-7A32-CFB8785CAA4D}"/>
              </a:ext>
            </a:extLst>
          </p:cNvPr>
          <p:cNvSpPr/>
          <p:nvPr/>
        </p:nvSpPr>
        <p:spPr>
          <a:xfrm flipH="1" flipV="1">
            <a:off x="2999601" y="4945380"/>
            <a:ext cx="92478" cy="924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E6AD730B-79E3-5599-F8F9-BD9E4B64EC3B}"/>
              </a:ext>
            </a:extLst>
          </p:cNvPr>
          <p:cNvSpPr/>
          <p:nvPr/>
        </p:nvSpPr>
        <p:spPr>
          <a:xfrm flipH="1" flipV="1">
            <a:off x="671818" y="5841774"/>
            <a:ext cx="92478" cy="924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49D70167-7764-5433-CDE6-73A24BB125E7}"/>
              </a:ext>
            </a:extLst>
          </p:cNvPr>
          <p:cNvSpPr/>
          <p:nvPr/>
        </p:nvSpPr>
        <p:spPr>
          <a:xfrm flipH="1" flipV="1">
            <a:off x="5642267" y="3222124"/>
            <a:ext cx="92478" cy="924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4CCF2362-3310-1DD0-FBCB-B3B1B9F0C7C0}"/>
              </a:ext>
            </a:extLst>
          </p:cNvPr>
          <p:cNvSpPr/>
          <p:nvPr/>
        </p:nvSpPr>
        <p:spPr>
          <a:xfrm flipH="1" flipV="1">
            <a:off x="9924707" y="2262178"/>
            <a:ext cx="92478" cy="924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9BF186B9-EFEA-5758-3EB8-35B55EC64083}"/>
              </a:ext>
            </a:extLst>
          </p:cNvPr>
          <p:cNvSpPr/>
          <p:nvPr/>
        </p:nvSpPr>
        <p:spPr>
          <a:xfrm flipH="1" flipV="1">
            <a:off x="7882546" y="2811812"/>
            <a:ext cx="92478" cy="924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43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000000"/>
      </a:accent1>
      <a:accent2>
        <a:srgbClr val="FFFFFF"/>
      </a:accent2>
      <a:accent3>
        <a:srgbClr val="FE6C0D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D-DIN Exp"/>
        <a:ea typeface="OPPOSans B"/>
        <a:cs typeface=""/>
      </a:majorFont>
      <a:minorFont>
        <a:latin typeface="D-DIN Condensed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3145</TotalTime>
  <Words>1074</Words>
  <Application>Microsoft Office PowerPoint</Application>
  <PresentationFormat>宽屏</PresentationFormat>
  <Paragraphs>182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Microsoft YaHei</vt:lpstr>
      <vt:lpstr>OPPOSans B</vt:lpstr>
      <vt:lpstr>D-DIN Condensed</vt:lpstr>
      <vt:lpstr>D-DIN Exp</vt:lpstr>
      <vt:lpstr>OPPOSans M</vt:lpstr>
      <vt:lpstr>Arial</vt:lpstr>
      <vt:lpstr>Microsoft YaHei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O365</dc:creator>
  <cp:lastModifiedBy>O365</cp:lastModifiedBy>
  <cp:revision>28</cp:revision>
  <dcterms:created xsi:type="dcterms:W3CDTF">2022-07-13T11:47:39Z</dcterms:created>
  <dcterms:modified xsi:type="dcterms:W3CDTF">2022-07-23T11:29:37Z</dcterms:modified>
</cp:coreProperties>
</file>