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496" r:id="rId2"/>
    <p:sldId id="483" r:id="rId3"/>
    <p:sldId id="497" r:id="rId4"/>
    <p:sldId id="501" r:id="rId5"/>
    <p:sldId id="516" r:id="rId6"/>
    <p:sldId id="517" r:id="rId7"/>
    <p:sldId id="505" r:id="rId8"/>
    <p:sldId id="506" r:id="rId9"/>
    <p:sldId id="507" r:id="rId10"/>
    <p:sldId id="508" r:id="rId11"/>
    <p:sldId id="510" r:id="rId12"/>
    <p:sldId id="521" r:id="rId13"/>
    <p:sldId id="509" r:id="rId14"/>
    <p:sldId id="511" r:id="rId15"/>
    <p:sldId id="287" r:id="rId16"/>
    <p:sldId id="523" r:id="rId17"/>
    <p:sldId id="524" r:id="rId18"/>
    <p:sldId id="294" r:id="rId19"/>
    <p:sldId id="525" r:id="rId20"/>
    <p:sldId id="513" r:id="rId21"/>
    <p:sldId id="503" r:id="rId22"/>
    <p:sldId id="519" r:id="rId23"/>
    <p:sldId id="520" r:id="rId24"/>
    <p:sldId id="526" r:id="rId25"/>
    <p:sldId id="527" r:id="rId26"/>
    <p:sldId id="349" r:id="rId27"/>
    <p:sldId id="512" r:id="rId28"/>
    <p:sldId id="345" r:id="rId29"/>
    <p:sldId id="323" r:id="rId30"/>
    <p:sldId id="528" r:id="rId31"/>
    <p:sldId id="314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930FA11-B2C6-4199-9BFB-13D42F5D3237}">
          <p14:sldIdLst>
            <p14:sldId id="496"/>
            <p14:sldId id="483"/>
          </p14:sldIdLst>
        </p14:section>
        <p14:section name="是什么" id="{414D5C53-3469-4570-9252-662E19EDF44E}">
          <p14:sldIdLst>
            <p14:sldId id="497"/>
            <p14:sldId id="501"/>
            <p14:sldId id="516"/>
            <p14:sldId id="517"/>
            <p14:sldId id="505"/>
            <p14:sldId id="506"/>
          </p14:sldIdLst>
        </p14:section>
        <p14:section name="需要" id="{5E39AB4C-81A3-4B6C-9DFF-30EC2AB1A1D1}">
          <p14:sldIdLst>
            <p14:sldId id="507"/>
            <p14:sldId id="508"/>
            <p14:sldId id="510"/>
            <p14:sldId id="521"/>
            <p14:sldId id="509"/>
          </p14:sldIdLst>
        </p14:section>
        <p14:section name="挑战" id="{25D2FE0C-3C10-40D5-8498-34F69D19B9FD}">
          <p14:sldIdLst>
            <p14:sldId id="511"/>
            <p14:sldId id="287"/>
            <p14:sldId id="523"/>
            <p14:sldId id="524"/>
            <p14:sldId id="294"/>
            <p14:sldId id="525"/>
          </p14:sldIdLst>
        </p14:section>
        <p14:section name="发展前景" id="{FC2B0673-E358-4231-BB7A-32D7CFE0F847}">
          <p14:sldIdLst>
            <p14:sldId id="513"/>
            <p14:sldId id="503"/>
            <p14:sldId id="519"/>
            <p14:sldId id="520"/>
            <p14:sldId id="526"/>
            <p14:sldId id="527"/>
            <p14:sldId id="349"/>
            <p14:sldId id="512"/>
            <p14:sldId id="345"/>
            <p14:sldId id="323"/>
            <p14:sldId id="528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" userDrawn="1">
          <p15:clr>
            <a:srgbClr val="A4A3A4"/>
          </p15:clr>
        </p15:guide>
        <p15:guide id="2" pos="384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72" userDrawn="1">
          <p15:clr>
            <a:srgbClr val="A4A3A4"/>
          </p15:clr>
        </p15:guide>
        <p15:guide id="5" orient="horz" pos="527" userDrawn="1">
          <p15:clr>
            <a:srgbClr val="A4A3A4"/>
          </p15:clr>
        </p15:guide>
        <p15:guide id="6" orient="horz" pos="4056" userDrawn="1">
          <p15:clr>
            <a:srgbClr val="A4A3A4"/>
          </p15:clr>
        </p15:guide>
        <p15:guide id="7" orient="horz" pos="39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05A"/>
    <a:srgbClr val="00828C"/>
    <a:srgbClr val="016D65"/>
    <a:srgbClr val="005D64"/>
    <a:srgbClr val="00666E"/>
    <a:srgbClr val="007982"/>
    <a:srgbClr val="006F78"/>
    <a:srgbClr val="00545A"/>
    <a:srgbClr val="004A50"/>
    <a:srgbClr val="0048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80" y="280"/>
      </p:cViewPr>
      <p:guideLst>
        <p:guide orient="horz" pos="40"/>
        <p:guide pos="384"/>
        <p:guide pos="7296"/>
        <p:guide orient="horz" pos="472"/>
        <p:guide orient="horz" pos="527"/>
        <p:guide orient="horz" pos="4056"/>
        <p:guide orient="horz" pos="39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PPT&#23454;&#25112;&#29677;\&#24494;&#36719;&#27169;&#26495;&#35748;&#35777;&#35828;&#26126;&#26448;&#26009;\&#24494;&#36719;&#27169;&#26495;&#26816;&#26597;&#28165;&#2133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PPT&#23454;&#25112;&#29677;\&#24494;&#36719;&#27169;&#26495;&#35748;&#35777;&#35828;&#26126;&#26448;&#26009;\&#24494;&#36719;&#27169;&#26495;&#26816;&#26597;&#28165;&#2133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787237532808398E-2"/>
          <c:y val="3.2371983519717484E-2"/>
          <c:w val="0.94268992417614461"/>
          <c:h val="0.8691339973027210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Sheet1!$E$4</c:f>
              <c:strCache>
                <c:ptCount val="1"/>
                <c:pt idx="0">
                  <c:v>概率值</c:v>
                </c:pt>
              </c:strCache>
            </c:strRef>
          </c:tx>
          <c:spPr>
            <a:ln w="12700" cap="rnd">
              <a:solidFill>
                <a:schemeClr val="bg1"/>
              </a:solidFill>
              <a:prstDash val="sysDash"/>
              <a:round/>
            </a:ln>
            <a:effectLst>
              <a:outerShdw blurRad="63500" dist="101600" dir="5400000" algn="t" rotWithShape="0">
                <a:schemeClr val="bg1">
                  <a:alpha val="15000"/>
                </a:schemeClr>
              </a:outerShdw>
            </a:effectLst>
          </c:spPr>
          <c:marker>
            <c:symbol val="triangle"/>
            <c:size val="8"/>
            <c:spPr>
              <a:solidFill>
                <a:schemeClr val="bg1"/>
              </a:solidFill>
              <a:ln w="6350">
                <a:noFill/>
              </a:ln>
              <a:effectLst>
                <a:outerShdw blurRad="63500" dist="101600" dir="5400000" algn="t" rotWithShape="0">
                  <a:schemeClr val="bg1">
                    <a:alpha val="15000"/>
                  </a:schemeClr>
                </a:outerShdw>
              </a:effectLst>
            </c:spPr>
          </c:marker>
          <c:xVal>
            <c:numRef>
              <c:f>Sheet1!$D$5:$D$15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Sheet1!$E$5:$E$15</c:f>
              <c:numCache>
                <c:formatCode>General</c:formatCode>
                <c:ptCount val="11"/>
                <c:pt idx="0">
                  <c:v>0</c:v>
                </c:pt>
                <c:pt idx="1">
                  <c:v>0.01</c:v>
                </c:pt>
                <c:pt idx="2">
                  <c:v>0.03</c:v>
                </c:pt>
                <c:pt idx="3">
                  <c:v>7.0000000000000007E-2</c:v>
                </c:pt>
                <c:pt idx="4">
                  <c:v>0.16</c:v>
                </c:pt>
                <c:pt idx="5">
                  <c:v>0.27</c:v>
                </c:pt>
                <c:pt idx="6">
                  <c:v>0.21</c:v>
                </c:pt>
                <c:pt idx="7">
                  <c:v>0.12</c:v>
                </c:pt>
                <c:pt idx="8">
                  <c:v>7.0000000000000007E-2</c:v>
                </c:pt>
                <c:pt idx="9">
                  <c:v>0.04</c:v>
                </c:pt>
                <c:pt idx="10">
                  <c:v>0.02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0B1-43F7-AA28-FBA9046E2B3F}"/>
            </c:ext>
          </c:extLst>
        </c:ser>
        <c:ser>
          <c:idx val="1"/>
          <c:order val="1"/>
          <c:tx>
            <c:strRef>
              <c:f>Sheet1!$F$4</c:f>
              <c:strCache>
                <c:ptCount val="1"/>
                <c:pt idx="0">
                  <c:v>累计概率</c:v>
                </c:pt>
              </c:strCache>
            </c:strRef>
          </c:tx>
          <c:spPr>
            <a:ln w="12700" cap="rnd">
              <a:solidFill>
                <a:schemeClr val="accent5"/>
              </a:solidFill>
              <a:prstDash val="solid"/>
              <a:round/>
            </a:ln>
            <a:effectLst>
              <a:outerShdw blurRad="63500" dist="101600" dir="5400000" algn="t" rotWithShape="0">
                <a:schemeClr val="bg1">
                  <a:alpha val="15000"/>
                </a:schemeClr>
              </a:outerShdw>
            </a:effectLst>
          </c:spPr>
          <c:marker>
            <c:symbol val="diamond"/>
            <c:size val="8"/>
            <c:spPr>
              <a:solidFill>
                <a:schemeClr val="bg1"/>
              </a:solidFill>
              <a:ln w="6350">
                <a:noFill/>
              </a:ln>
              <a:effectLst>
                <a:outerShdw blurRad="63500" dist="101600" dir="5400000" algn="t" rotWithShape="0">
                  <a:schemeClr val="bg1">
                    <a:alpha val="15000"/>
                  </a:schemeClr>
                </a:outerShdw>
              </a:effectLst>
            </c:spPr>
          </c:marker>
          <c:xVal>
            <c:numRef>
              <c:f>Sheet1!$D$5:$D$15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Sheet1!$F$5:$F$15</c:f>
              <c:numCache>
                <c:formatCode>General</c:formatCode>
                <c:ptCount val="11"/>
                <c:pt idx="0">
                  <c:v>0</c:v>
                </c:pt>
                <c:pt idx="1">
                  <c:v>0.01</c:v>
                </c:pt>
                <c:pt idx="2">
                  <c:v>0.04</c:v>
                </c:pt>
                <c:pt idx="3">
                  <c:v>0.11000000000000001</c:v>
                </c:pt>
                <c:pt idx="4">
                  <c:v>0.27</c:v>
                </c:pt>
                <c:pt idx="5">
                  <c:v>0.54</c:v>
                </c:pt>
                <c:pt idx="6">
                  <c:v>0.75</c:v>
                </c:pt>
                <c:pt idx="7">
                  <c:v>0.87</c:v>
                </c:pt>
                <c:pt idx="8">
                  <c:v>0.94</c:v>
                </c:pt>
                <c:pt idx="9">
                  <c:v>0.98</c:v>
                </c:pt>
                <c:pt idx="1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0B1-43F7-AA28-FBA9046E2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5947520"/>
        <c:axId val="1215946688"/>
      </c:scatterChart>
      <c:valAx>
        <c:axId val="1215947520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215946688"/>
        <c:crosses val="autoZero"/>
        <c:crossBetween val="midCat"/>
        <c:majorUnit val="0.1"/>
      </c:valAx>
      <c:valAx>
        <c:axId val="1215946688"/>
        <c:scaling>
          <c:orientation val="minMax"/>
          <c:max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2159475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</c:legendEntry>
      <c:layout>
        <c:manualLayout>
          <c:xMode val="edge"/>
          <c:yMode val="edge"/>
          <c:x val="2.476851851851852E-2"/>
          <c:y val="3.066509711595056E-2"/>
          <c:w val="0.13912037037037034"/>
          <c:h val="0.195350206003531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3809686931800443E-2"/>
          <c:w val="0.77778703187424492"/>
          <c:h val="0.88483487009376816"/>
        </c:manualLayout>
      </c:layout>
      <c:pieChart>
        <c:varyColors val="0"/>
        <c:ser>
          <c:idx val="0"/>
          <c:order val="0"/>
          <c:tx>
            <c:strRef>
              <c:f>Sheet1!$L$4</c:f>
              <c:strCache>
                <c:ptCount val="1"/>
                <c:pt idx="0">
                  <c:v>占比</c:v>
                </c:pt>
              </c:strCache>
            </c:strRef>
          </c:tx>
          <c:spPr>
            <a:solidFill>
              <a:schemeClr val="accent1"/>
            </a:solidFill>
            <a:ln w="6350">
              <a:solidFill>
                <a:schemeClr val="tx2"/>
              </a:solidFill>
            </a:ln>
            <a:effectLst>
              <a:outerShdw blurRad="254000" sx="101000" sy="101000" algn="ctr" rotWithShape="0">
                <a:schemeClr val="tx2">
                  <a:alpha val="40000"/>
                </a:scheme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tx2"/>
                </a:solidFill>
              </a:ln>
              <a:effectLst>
                <a:outerShdw blurRad="254000" sx="101000" sy="101000" algn="ctr" rotWithShape="0">
                  <a:schemeClr val="tx2"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043-407B-B34B-694277D857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>
                <a:solidFill>
                  <a:schemeClr val="tx2"/>
                </a:solidFill>
              </a:ln>
              <a:effectLst>
                <a:outerShdw blurRad="254000" sx="101000" sy="101000" algn="ctr" rotWithShape="0">
                  <a:schemeClr val="tx2"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043-407B-B34B-694277D857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tx2"/>
                </a:solidFill>
              </a:ln>
              <a:effectLst>
                <a:outerShdw blurRad="254000" sx="101000" sy="101000" algn="ctr" rotWithShape="0">
                  <a:schemeClr val="tx2"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043-407B-B34B-694277D857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tx2"/>
                </a:solidFill>
              </a:ln>
              <a:effectLst>
                <a:outerShdw blurRad="254000" sx="101000" sy="101000" algn="ctr" rotWithShape="0">
                  <a:schemeClr val="tx2"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043-407B-B34B-694277D8571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tx2"/>
                </a:solidFill>
              </a:ln>
              <a:effectLst>
                <a:outerShdw blurRad="254000" sx="101000" sy="101000" algn="ctr" rotWithShape="0">
                  <a:schemeClr val="tx2"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043-407B-B34B-694277D8571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6350">
                <a:solidFill>
                  <a:schemeClr val="tx2"/>
                </a:solidFill>
              </a:ln>
              <a:effectLst>
                <a:outerShdw blurRad="254000" sx="101000" sy="101000" algn="ctr" rotWithShape="0">
                  <a:schemeClr val="tx2"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043-407B-B34B-694277D8571A}"/>
              </c:ext>
            </c:extLst>
          </c:dPt>
          <c:dLbls>
            <c:dLbl>
              <c:idx val="0"/>
              <c:layout>
                <c:manualLayout>
                  <c:x val="-0.24381129518087366"/>
                  <c:y val="0.1079368174060753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51007901240993"/>
                      <c:h val="0.129964539451312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043-407B-B34B-694277D8571A}"/>
                </c:ext>
              </c:extLst>
            </c:dLbl>
            <c:dLbl>
              <c:idx val="2"/>
              <c:layout>
                <c:manualLayout>
                  <c:x val="0.11599498276702598"/>
                  <c:y val="1.155423067873839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47365201905587"/>
                      <c:h val="0.141534941361066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043-407B-B34B-694277D8571A}"/>
                </c:ext>
              </c:extLst>
            </c:dLbl>
            <c:dLbl>
              <c:idx val="3"/>
              <c:layout>
                <c:manualLayout>
                  <c:x val="9.9163627663653192E-2"/>
                  <c:y val="0.11792289420393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830551264969364"/>
                      <c:h val="0.182031348045205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043-407B-B34B-694277D8571A}"/>
                </c:ext>
              </c:extLst>
            </c:dLbl>
            <c:dLbl>
              <c:idx val="4"/>
              <c:layout>
                <c:manualLayout>
                  <c:x val="6.8611461754610012E-2"/>
                  <c:y val="6.51409072242810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4739212999158107E-2"/>
                      <c:h val="0.141534941361066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043-407B-B34B-694277D8571A}"/>
                </c:ext>
              </c:extLst>
            </c:dLbl>
            <c:dLbl>
              <c:idx val="5"/>
              <c:layout>
                <c:manualLayout>
                  <c:x val="2.3472081380880257E-2"/>
                  <c:y val="4.96577507002029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281864985179545E-2"/>
                      <c:h val="0.129964539451312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1043-407B-B34B-694277D857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Sheet1!$K$5:$K$10</c:f>
              <c:strCache>
                <c:ptCount val="6"/>
                <c:pt idx="0">
                  <c:v>收藏品</c:v>
                </c:pt>
                <c:pt idx="1">
                  <c:v>虚拟世界</c:v>
                </c:pt>
                <c:pt idx="2">
                  <c:v>游戏</c:v>
                </c:pt>
                <c:pt idx="3">
                  <c:v>基础设施</c:v>
                </c:pt>
                <c:pt idx="4">
                  <c:v>艺术</c:v>
                </c:pt>
                <c:pt idx="5">
                  <c:v>体育</c:v>
                </c:pt>
              </c:strCache>
            </c:strRef>
          </c:cat>
          <c:val>
            <c:numRef>
              <c:f>Sheet1!$L$5:$L$10</c:f>
              <c:numCache>
                <c:formatCode>0%</c:formatCode>
                <c:ptCount val="6"/>
                <c:pt idx="0">
                  <c:v>0.39</c:v>
                </c:pt>
                <c:pt idx="1">
                  <c:v>0.27</c:v>
                </c:pt>
                <c:pt idx="2">
                  <c:v>0.21</c:v>
                </c:pt>
                <c:pt idx="3">
                  <c:v>0.06</c:v>
                </c:pt>
                <c:pt idx="4">
                  <c:v>0.05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043-407B-B34B-694277D85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179638362812408"/>
          <c:y val="8.9696579875745724E-2"/>
          <c:w val="0.22439720034995628"/>
          <c:h val="0.767940361621463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88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12C99128-F910-480E-9635-36C53685E513}"/>
              </a:ext>
            </a:extLst>
          </p:cNvPr>
          <p:cNvGrpSpPr/>
          <p:nvPr/>
        </p:nvGrpSpPr>
        <p:grpSpPr>
          <a:xfrm>
            <a:off x="226629" y="-2440370"/>
            <a:ext cx="11738744" cy="11738742"/>
            <a:chOff x="609600" y="-2469357"/>
            <a:chExt cx="10917571" cy="10917571"/>
          </a:xfrm>
        </p:grpSpPr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D3C34C7D-E97D-41E6-89F4-CD4292ABDFA8}"/>
                </a:ext>
              </a:extLst>
            </p:cNvPr>
            <p:cNvSpPr/>
            <p:nvPr/>
          </p:nvSpPr>
          <p:spPr>
            <a:xfrm>
              <a:off x="609600" y="2980429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7" name="椭圆 206">
              <a:extLst>
                <a:ext uri="{FF2B5EF4-FFF2-40B4-BE49-F238E27FC236}">
                  <a16:creationId xmlns:a16="http://schemas.microsoft.com/office/drawing/2014/main" id="{246B5FC7-B42D-4815-9264-8CECA9B51545}"/>
                </a:ext>
              </a:extLst>
            </p:cNvPr>
            <p:cNvSpPr/>
            <p:nvPr/>
          </p:nvSpPr>
          <p:spPr>
            <a:xfrm>
              <a:off x="620354" y="2638234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8" name="椭圆 207">
              <a:extLst>
                <a:ext uri="{FF2B5EF4-FFF2-40B4-BE49-F238E27FC236}">
                  <a16:creationId xmlns:a16="http://schemas.microsoft.com/office/drawing/2014/main" id="{6EB8F8F0-7EB2-4188-A9C5-236C137A54EC}"/>
                </a:ext>
              </a:extLst>
            </p:cNvPr>
            <p:cNvSpPr/>
            <p:nvPr/>
          </p:nvSpPr>
          <p:spPr>
            <a:xfrm>
              <a:off x="652573" y="2297389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9" name="椭圆 208">
              <a:extLst>
                <a:ext uri="{FF2B5EF4-FFF2-40B4-BE49-F238E27FC236}">
                  <a16:creationId xmlns:a16="http://schemas.microsoft.com/office/drawing/2014/main" id="{6CD6AEAF-C836-4FA6-8617-6E1DCE60A2C3}"/>
                </a:ext>
              </a:extLst>
            </p:cNvPr>
            <p:cNvSpPr/>
            <p:nvPr/>
          </p:nvSpPr>
          <p:spPr>
            <a:xfrm>
              <a:off x="706131" y="1959241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0" name="椭圆 209">
              <a:extLst>
                <a:ext uri="{FF2B5EF4-FFF2-40B4-BE49-F238E27FC236}">
                  <a16:creationId xmlns:a16="http://schemas.microsoft.com/office/drawing/2014/main" id="{708D186A-3162-4616-AD6B-6B5D9BC51E15}"/>
                </a:ext>
              </a:extLst>
            </p:cNvPr>
            <p:cNvSpPr/>
            <p:nvPr/>
          </p:nvSpPr>
          <p:spPr>
            <a:xfrm>
              <a:off x="780816" y="1625122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1" name="椭圆 210">
              <a:extLst>
                <a:ext uri="{FF2B5EF4-FFF2-40B4-BE49-F238E27FC236}">
                  <a16:creationId xmlns:a16="http://schemas.microsoft.com/office/drawing/2014/main" id="{3139C16A-1D42-4E71-9A3A-06ABA32C8B82}"/>
                </a:ext>
              </a:extLst>
            </p:cNvPr>
            <p:cNvSpPr/>
            <p:nvPr/>
          </p:nvSpPr>
          <p:spPr>
            <a:xfrm>
              <a:off x="876332" y="1296353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2" name="椭圆 211">
              <a:extLst>
                <a:ext uri="{FF2B5EF4-FFF2-40B4-BE49-F238E27FC236}">
                  <a16:creationId xmlns:a16="http://schemas.microsoft.com/office/drawing/2014/main" id="{B7E68704-E23D-4967-9D33-18FBB1245A5F}"/>
                </a:ext>
              </a:extLst>
            </p:cNvPr>
            <p:cNvSpPr/>
            <p:nvPr/>
          </p:nvSpPr>
          <p:spPr>
            <a:xfrm>
              <a:off x="992304" y="974228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3" name="椭圆 212">
              <a:extLst>
                <a:ext uri="{FF2B5EF4-FFF2-40B4-BE49-F238E27FC236}">
                  <a16:creationId xmlns:a16="http://schemas.microsoft.com/office/drawing/2014/main" id="{14958397-F689-48D8-8922-CEFC55D6A2E7}"/>
                </a:ext>
              </a:extLst>
            </p:cNvPr>
            <p:cNvSpPr/>
            <p:nvPr/>
          </p:nvSpPr>
          <p:spPr>
            <a:xfrm>
              <a:off x="1128273" y="660023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4" name="椭圆 213">
              <a:extLst>
                <a:ext uri="{FF2B5EF4-FFF2-40B4-BE49-F238E27FC236}">
                  <a16:creationId xmlns:a16="http://schemas.microsoft.com/office/drawing/2014/main" id="{6914413F-AF80-4E67-98FF-4AE6E9199765}"/>
                </a:ext>
              </a:extLst>
            </p:cNvPr>
            <p:cNvSpPr/>
            <p:nvPr/>
          </p:nvSpPr>
          <p:spPr>
            <a:xfrm>
              <a:off x="1283702" y="354974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5" name="椭圆 214">
              <a:extLst>
                <a:ext uri="{FF2B5EF4-FFF2-40B4-BE49-F238E27FC236}">
                  <a16:creationId xmlns:a16="http://schemas.microsoft.com/office/drawing/2014/main" id="{12FE7F73-3D66-4E7A-98C4-C9613BAD672E}"/>
                </a:ext>
              </a:extLst>
            </p:cNvPr>
            <p:cNvSpPr/>
            <p:nvPr/>
          </p:nvSpPr>
          <p:spPr>
            <a:xfrm>
              <a:off x="1457979" y="60288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6" name="椭圆 215">
              <a:extLst>
                <a:ext uri="{FF2B5EF4-FFF2-40B4-BE49-F238E27FC236}">
                  <a16:creationId xmlns:a16="http://schemas.microsoft.com/office/drawing/2014/main" id="{23A9B8B0-65FE-4C03-96E9-6F8C8A767270}"/>
                </a:ext>
              </a:extLst>
            </p:cNvPr>
            <p:cNvSpPr/>
            <p:nvPr/>
          </p:nvSpPr>
          <p:spPr>
            <a:xfrm>
              <a:off x="1650417" y="-222875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7" name="椭圆 216">
              <a:extLst>
                <a:ext uri="{FF2B5EF4-FFF2-40B4-BE49-F238E27FC236}">
                  <a16:creationId xmlns:a16="http://schemas.microsoft.com/office/drawing/2014/main" id="{7E05316E-9C4C-426A-8F86-AAD0F9511F40}"/>
                </a:ext>
              </a:extLst>
            </p:cNvPr>
            <p:cNvSpPr/>
            <p:nvPr/>
          </p:nvSpPr>
          <p:spPr>
            <a:xfrm>
              <a:off x="1860254" y="-493396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8" name="椭圆 217">
              <a:extLst>
                <a:ext uri="{FF2B5EF4-FFF2-40B4-BE49-F238E27FC236}">
                  <a16:creationId xmlns:a16="http://schemas.microsoft.com/office/drawing/2014/main" id="{D2875349-A69E-427D-A4E6-E9D3A468A7E5}"/>
                </a:ext>
              </a:extLst>
            </p:cNvPr>
            <p:cNvSpPr/>
            <p:nvPr/>
          </p:nvSpPr>
          <p:spPr>
            <a:xfrm>
              <a:off x="2086664" y="-750206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9" name="椭圆 218">
              <a:extLst>
                <a:ext uri="{FF2B5EF4-FFF2-40B4-BE49-F238E27FC236}">
                  <a16:creationId xmlns:a16="http://schemas.microsoft.com/office/drawing/2014/main" id="{9268E9CF-DDE4-466E-9742-B0CDA9CBB19D}"/>
                </a:ext>
              </a:extLst>
            </p:cNvPr>
            <p:cNvSpPr/>
            <p:nvPr/>
          </p:nvSpPr>
          <p:spPr>
            <a:xfrm>
              <a:off x="2328751" y="-992295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0" name="椭圆 219">
              <a:extLst>
                <a:ext uri="{FF2B5EF4-FFF2-40B4-BE49-F238E27FC236}">
                  <a16:creationId xmlns:a16="http://schemas.microsoft.com/office/drawing/2014/main" id="{0051A240-C8E5-4574-841E-162FDD93BC8B}"/>
                </a:ext>
              </a:extLst>
            </p:cNvPr>
            <p:cNvSpPr/>
            <p:nvPr/>
          </p:nvSpPr>
          <p:spPr>
            <a:xfrm>
              <a:off x="2585561" y="-1218703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1" name="椭圆 220">
              <a:extLst>
                <a:ext uri="{FF2B5EF4-FFF2-40B4-BE49-F238E27FC236}">
                  <a16:creationId xmlns:a16="http://schemas.microsoft.com/office/drawing/2014/main" id="{A562BF68-3CF6-499B-B444-6792ABCBE164}"/>
                </a:ext>
              </a:extLst>
            </p:cNvPr>
            <p:cNvSpPr/>
            <p:nvPr/>
          </p:nvSpPr>
          <p:spPr>
            <a:xfrm>
              <a:off x="2856082" y="-1428540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2" name="椭圆 221">
              <a:extLst>
                <a:ext uri="{FF2B5EF4-FFF2-40B4-BE49-F238E27FC236}">
                  <a16:creationId xmlns:a16="http://schemas.microsoft.com/office/drawing/2014/main" id="{0EF5D67D-586E-4931-BF5A-57F33874AF34}"/>
                </a:ext>
              </a:extLst>
            </p:cNvPr>
            <p:cNvSpPr/>
            <p:nvPr/>
          </p:nvSpPr>
          <p:spPr>
            <a:xfrm>
              <a:off x="3139245" y="-1620978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3" name="椭圆 222">
              <a:extLst>
                <a:ext uri="{FF2B5EF4-FFF2-40B4-BE49-F238E27FC236}">
                  <a16:creationId xmlns:a16="http://schemas.microsoft.com/office/drawing/2014/main" id="{EAED9A76-25AB-4A60-BD88-056CD61E45B3}"/>
                </a:ext>
              </a:extLst>
            </p:cNvPr>
            <p:cNvSpPr/>
            <p:nvPr/>
          </p:nvSpPr>
          <p:spPr>
            <a:xfrm>
              <a:off x="3433931" y="-1795255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4" name="椭圆 223">
              <a:extLst>
                <a:ext uri="{FF2B5EF4-FFF2-40B4-BE49-F238E27FC236}">
                  <a16:creationId xmlns:a16="http://schemas.microsoft.com/office/drawing/2014/main" id="{15D6BABD-C62E-4BF1-8E4F-333172EE00D6}"/>
                </a:ext>
              </a:extLst>
            </p:cNvPr>
            <p:cNvSpPr/>
            <p:nvPr/>
          </p:nvSpPr>
          <p:spPr>
            <a:xfrm>
              <a:off x="3738980" y="-1950684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5" name="椭圆 224">
              <a:extLst>
                <a:ext uri="{FF2B5EF4-FFF2-40B4-BE49-F238E27FC236}">
                  <a16:creationId xmlns:a16="http://schemas.microsoft.com/office/drawing/2014/main" id="{86CCCF15-6682-4743-B9A0-0898C0674BF6}"/>
                </a:ext>
              </a:extLst>
            </p:cNvPr>
            <p:cNvSpPr/>
            <p:nvPr/>
          </p:nvSpPr>
          <p:spPr>
            <a:xfrm>
              <a:off x="4053185" y="-2086654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6" name="椭圆 225">
              <a:extLst>
                <a:ext uri="{FF2B5EF4-FFF2-40B4-BE49-F238E27FC236}">
                  <a16:creationId xmlns:a16="http://schemas.microsoft.com/office/drawing/2014/main" id="{2C7A82CA-8BE7-4E32-BE88-098C293FD931}"/>
                </a:ext>
              </a:extLst>
            </p:cNvPr>
            <p:cNvSpPr/>
            <p:nvPr/>
          </p:nvSpPr>
          <p:spPr>
            <a:xfrm>
              <a:off x="4375310" y="-2202625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7" name="椭圆 226">
              <a:extLst>
                <a:ext uri="{FF2B5EF4-FFF2-40B4-BE49-F238E27FC236}">
                  <a16:creationId xmlns:a16="http://schemas.microsoft.com/office/drawing/2014/main" id="{50C2361C-6F9C-4299-BB79-032462FF3755}"/>
                </a:ext>
              </a:extLst>
            </p:cNvPr>
            <p:cNvSpPr/>
            <p:nvPr/>
          </p:nvSpPr>
          <p:spPr>
            <a:xfrm>
              <a:off x="4704080" y="-2298141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8" name="椭圆 227">
              <a:extLst>
                <a:ext uri="{FF2B5EF4-FFF2-40B4-BE49-F238E27FC236}">
                  <a16:creationId xmlns:a16="http://schemas.microsoft.com/office/drawing/2014/main" id="{9F05327F-EDD4-4B66-B79F-76306DEF83F7}"/>
                </a:ext>
              </a:extLst>
            </p:cNvPr>
            <p:cNvSpPr/>
            <p:nvPr/>
          </p:nvSpPr>
          <p:spPr>
            <a:xfrm>
              <a:off x="5038198" y="-2372826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9" name="椭圆 228">
              <a:extLst>
                <a:ext uri="{FF2B5EF4-FFF2-40B4-BE49-F238E27FC236}">
                  <a16:creationId xmlns:a16="http://schemas.microsoft.com/office/drawing/2014/main" id="{85755811-6193-4DCC-8EEB-E6EE1EE9CD82}"/>
                </a:ext>
              </a:extLst>
            </p:cNvPr>
            <p:cNvSpPr/>
            <p:nvPr/>
          </p:nvSpPr>
          <p:spPr>
            <a:xfrm>
              <a:off x="5376346" y="-2426384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0" name="椭圆 229">
              <a:extLst>
                <a:ext uri="{FF2B5EF4-FFF2-40B4-BE49-F238E27FC236}">
                  <a16:creationId xmlns:a16="http://schemas.microsoft.com/office/drawing/2014/main" id="{11DDA630-677A-4514-82EF-EA9DDD81A3C8}"/>
                </a:ext>
              </a:extLst>
            </p:cNvPr>
            <p:cNvSpPr/>
            <p:nvPr/>
          </p:nvSpPr>
          <p:spPr>
            <a:xfrm>
              <a:off x="5717191" y="-2458603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1" name="椭圆 230">
              <a:extLst>
                <a:ext uri="{FF2B5EF4-FFF2-40B4-BE49-F238E27FC236}">
                  <a16:creationId xmlns:a16="http://schemas.microsoft.com/office/drawing/2014/main" id="{8A1E3CE3-BBE6-476F-9A48-AA4B25FDE0A8}"/>
                </a:ext>
              </a:extLst>
            </p:cNvPr>
            <p:cNvSpPr/>
            <p:nvPr/>
          </p:nvSpPr>
          <p:spPr>
            <a:xfrm>
              <a:off x="6059386" y="-2469357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2" name="椭圆 231">
              <a:extLst>
                <a:ext uri="{FF2B5EF4-FFF2-40B4-BE49-F238E27FC236}">
                  <a16:creationId xmlns:a16="http://schemas.microsoft.com/office/drawing/2014/main" id="{3FEC52DB-F9B9-4322-804A-176F464361E3}"/>
                </a:ext>
              </a:extLst>
            </p:cNvPr>
            <p:cNvSpPr/>
            <p:nvPr/>
          </p:nvSpPr>
          <p:spPr>
            <a:xfrm>
              <a:off x="6401581" y="-2458603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3" name="椭圆 232">
              <a:extLst>
                <a:ext uri="{FF2B5EF4-FFF2-40B4-BE49-F238E27FC236}">
                  <a16:creationId xmlns:a16="http://schemas.microsoft.com/office/drawing/2014/main" id="{4C8BCB2B-90E6-4A4E-8E85-80CFEE3C6D55}"/>
                </a:ext>
              </a:extLst>
            </p:cNvPr>
            <p:cNvSpPr/>
            <p:nvPr/>
          </p:nvSpPr>
          <p:spPr>
            <a:xfrm>
              <a:off x="6742425" y="-2426384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4" name="椭圆 233">
              <a:extLst>
                <a:ext uri="{FF2B5EF4-FFF2-40B4-BE49-F238E27FC236}">
                  <a16:creationId xmlns:a16="http://schemas.microsoft.com/office/drawing/2014/main" id="{661F84A0-66A7-49CE-93FB-C2CCBB9628D3}"/>
                </a:ext>
              </a:extLst>
            </p:cNvPr>
            <p:cNvSpPr/>
            <p:nvPr/>
          </p:nvSpPr>
          <p:spPr>
            <a:xfrm>
              <a:off x="7080573" y="-2372826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5" name="椭圆 234">
              <a:extLst>
                <a:ext uri="{FF2B5EF4-FFF2-40B4-BE49-F238E27FC236}">
                  <a16:creationId xmlns:a16="http://schemas.microsoft.com/office/drawing/2014/main" id="{90CAC700-275E-479B-8390-585FA4661929}"/>
                </a:ext>
              </a:extLst>
            </p:cNvPr>
            <p:cNvSpPr/>
            <p:nvPr/>
          </p:nvSpPr>
          <p:spPr>
            <a:xfrm>
              <a:off x="7414693" y="-2298141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6" name="椭圆 235">
              <a:extLst>
                <a:ext uri="{FF2B5EF4-FFF2-40B4-BE49-F238E27FC236}">
                  <a16:creationId xmlns:a16="http://schemas.microsoft.com/office/drawing/2014/main" id="{A18587F5-8E37-4C6A-BF0B-666D3171E031}"/>
                </a:ext>
              </a:extLst>
            </p:cNvPr>
            <p:cNvSpPr/>
            <p:nvPr/>
          </p:nvSpPr>
          <p:spPr>
            <a:xfrm>
              <a:off x="7743463" y="-2202625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7" name="椭圆 236">
              <a:extLst>
                <a:ext uri="{FF2B5EF4-FFF2-40B4-BE49-F238E27FC236}">
                  <a16:creationId xmlns:a16="http://schemas.microsoft.com/office/drawing/2014/main" id="{18ECCF7A-3138-476C-A929-B819063FE701}"/>
                </a:ext>
              </a:extLst>
            </p:cNvPr>
            <p:cNvSpPr/>
            <p:nvPr/>
          </p:nvSpPr>
          <p:spPr>
            <a:xfrm>
              <a:off x="8065586" y="-2086654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8" name="椭圆 237">
              <a:extLst>
                <a:ext uri="{FF2B5EF4-FFF2-40B4-BE49-F238E27FC236}">
                  <a16:creationId xmlns:a16="http://schemas.microsoft.com/office/drawing/2014/main" id="{0E5BF638-EA26-4D9F-815A-214862812506}"/>
                </a:ext>
              </a:extLst>
            </p:cNvPr>
            <p:cNvSpPr/>
            <p:nvPr/>
          </p:nvSpPr>
          <p:spPr>
            <a:xfrm>
              <a:off x="8379792" y="-1950684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9" name="椭圆 238">
              <a:extLst>
                <a:ext uri="{FF2B5EF4-FFF2-40B4-BE49-F238E27FC236}">
                  <a16:creationId xmlns:a16="http://schemas.microsoft.com/office/drawing/2014/main" id="{E75CFE84-619A-40D4-BA52-C12A19D34105}"/>
                </a:ext>
              </a:extLst>
            </p:cNvPr>
            <p:cNvSpPr/>
            <p:nvPr/>
          </p:nvSpPr>
          <p:spPr>
            <a:xfrm>
              <a:off x="8684840" y="-1795255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0" name="椭圆 239">
              <a:extLst>
                <a:ext uri="{FF2B5EF4-FFF2-40B4-BE49-F238E27FC236}">
                  <a16:creationId xmlns:a16="http://schemas.microsoft.com/office/drawing/2014/main" id="{AC61365B-4D91-4D80-8DBE-84653D6EF959}"/>
                </a:ext>
              </a:extLst>
            </p:cNvPr>
            <p:cNvSpPr/>
            <p:nvPr/>
          </p:nvSpPr>
          <p:spPr>
            <a:xfrm>
              <a:off x="8979527" y="-1620978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1" name="椭圆 240">
              <a:extLst>
                <a:ext uri="{FF2B5EF4-FFF2-40B4-BE49-F238E27FC236}">
                  <a16:creationId xmlns:a16="http://schemas.microsoft.com/office/drawing/2014/main" id="{4100C919-7EFA-47EB-9498-23B2D24AB0CA}"/>
                </a:ext>
              </a:extLst>
            </p:cNvPr>
            <p:cNvSpPr/>
            <p:nvPr/>
          </p:nvSpPr>
          <p:spPr>
            <a:xfrm>
              <a:off x="9262689" y="-1428540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2" name="椭圆 241">
              <a:extLst>
                <a:ext uri="{FF2B5EF4-FFF2-40B4-BE49-F238E27FC236}">
                  <a16:creationId xmlns:a16="http://schemas.microsoft.com/office/drawing/2014/main" id="{74E78AC4-7176-4DF4-B6D9-21533AF7BDFF}"/>
                </a:ext>
              </a:extLst>
            </p:cNvPr>
            <p:cNvSpPr/>
            <p:nvPr/>
          </p:nvSpPr>
          <p:spPr>
            <a:xfrm>
              <a:off x="9533210" y="-1218703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3" name="椭圆 242">
              <a:extLst>
                <a:ext uri="{FF2B5EF4-FFF2-40B4-BE49-F238E27FC236}">
                  <a16:creationId xmlns:a16="http://schemas.microsoft.com/office/drawing/2014/main" id="{7449AD00-FEAC-481A-BFA1-7666CA27021A}"/>
                </a:ext>
              </a:extLst>
            </p:cNvPr>
            <p:cNvSpPr/>
            <p:nvPr/>
          </p:nvSpPr>
          <p:spPr>
            <a:xfrm>
              <a:off x="9790020" y="-992295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4" name="椭圆 243">
              <a:extLst>
                <a:ext uri="{FF2B5EF4-FFF2-40B4-BE49-F238E27FC236}">
                  <a16:creationId xmlns:a16="http://schemas.microsoft.com/office/drawing/2014/main" id="{CB0F6054-C49B-43AE-AE00-850744D30801}"/>
                </a:ext>
              </a:extLst>
            </p:cNvPr>
            <p:cNvSpPr/>
            <p:nvPr/>
          </p:nvSpPr>
          <p:spPr>
            <a:xfrm>
              <a:off x="10032109" y="-750206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5" name="椭圆 244">
              <a:extLst>
                <a:ext uri="{FF2B5EF4-FFF2-40B4-BE49-F238E27FC236}">
                  <a16:creationId xmlns:a16="http://schemas.microsoft.com/office/drawing/2014/main" id="{E3D8FC8D-840C-4245-986C-581AB2994A3F}"/>
                </a:ext>
              </a:extLst>
            </p:cNvPr>
            <p:cNvSpPr/>
            <p:nvPr/>
          </p:nvSpPr>
          <p:spPr>
            <a:xfrm>
              <a:off x="10258518" y="-493396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6" name="椭圆 245">
              <a:extLst>
                <a:ext uri="{FF2B5EF4-FFF2-40B4-BE49-F238E27FC236}">
                  <a16:creationId xmlns:a16="http://schemas.microsoft.com/office/drawing/2014/main" id="{3689F550-2B32-4CAE-8766-74736AC39949}"/>
                </a:ext>
              </a:extLst>
            </p:cNvPr>
            <p:cNvSpPr/>
            <p:nvPr/>
          </p:nvSpPr>
          <p:spPr>
            <a:xfrm>
              <a:off x="10468355" y="-222875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7" name="椭圆 246">
              <a:extLst>
                <a:ext uri="{FF2B5EF4-FFF2-40B4-BE49-F238E27FC236}">
                  <a16:creationId xmlns:a16="http://schemas.microsoft.com/office/drawing/2014/main" id="{B987DCD7-5E30-48B9-B366-6180596540AC}"/>
                </a:ext>
              </a:extLst>
            </p:cNvPr>
            <p:cNvSpPr/>
            <p:nvPr/>
          </p:nvSpPr>
          <p:spPr>
            <a:xfrm>
              <a:off x="10660792" y="60288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8" name="椭圆 247">
              <a:extLst>
                <a:ext uri="{FF2B5EF4-FFF2-40B4-BE49-F238E27FC236}">
                  <a16:creationId xmlns:a16="http://schemas.microsoft.com/office/drawing/2014/main" id="{80E07E79-27D3-47F7-BC88-BF95097DDE5F}"/>
                </a:ext>
              </a:extLst>
            </p:cNvPr>
            <p:cNvSpPr/>
            <p:nvPr/>
          </p:nvSpPr>
          <p:spPr>
            <a:xfrm>
              <a:off x="10835069" y="354974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9" name="椭圆 248">
              <a:extLst>
                <a:ext uri="{FF2B5EF4-FFF2-40B4-BE49-F238E27FC236}">
                  <a16:creationId xmlns:a16="http://schemas.microsoft.com/office/drawing/2014/main" id="{BF8E8591-E4F0-4842-974D-18A6C6D626F3}"/>
                </a:ext>
              </a:extLst>
            </p:cNvPr>
            <p:cNvSpPr/>
            <p:nvPr/>
          </p:nvSpPr>
          <p:spPr>
            <a:xfrm>
              <a:off x="10990500" y="660023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0" name="椭圆 249">
              <a:extLst>
                <a:ext uri="{FF2B5EF4-FFF2-40B4-BE49-F238E27FC236}">
                  <a16:creationId xmlns:a16="http://schemas.microsoft.com/office/drawing/2014/main" id="{85719BDC-9398-4D8C-8B66-A2B75C62AF38}"/>
                </a:ext>
              </a:extLst>
            </p:cNvPr>
            <p:cNvSpPr/>
            <p:nvPr/>
          </p:nvSpPr>
          <p:spPr>
            <a:xfrm>
              <a:off x="11126469" y="974228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1" name="椭圆 250">
              <a:extLst>
                <a:ext uri="{FF2B5EF4-FFF2-40B4-BE49-F238E27FC236}">
                  <a16:creationId xmlns:a16="http://schemas.microsoft.com/office/drawing/2014/main" id="{FFF5B4C3-27A8-4173-9379-AA8131945F94}"/>
                </a:ext>
              </a:extLst>
            </p:cNvPr>
            <p:cNvSpPr/>
            <p:nvPr/>
          </p:nvSpPr>
          <p:spPr>
            <a:xfrm>
              <a:off x="11242440" y="1296353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2" name="椭圆 251">
              <a:extLst>
                <a:ext uri="{FF2B5EF4-FFF2-40B4-BE49-F238E27FC236}">
                  <a16:creationId xmlns:a16="http://schemas.microsoft.com/office/drawing/2014/main" id="{EB3A5A24-D900-4BB8-8E52-57ECCCC681C3}"/>
                </a:ext>
              </a:extLst>
            </p:cNvPr>
            <p:cNvSpPr/>
            <p:nvPr/>
          </p:nvSpPr>
          <p:spPr>
            <a:xfrm>
              <a:off x="11337957" y="1625122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3" name="椭圆 252">
              <a:extLst>
                <a:ext uri="{FF2B5EF4-FFF2-40B4-BE49-F238E27FC236}">
                  <a16:creationId xmlns:a16="http://schemas.microsoft.com/office/drawing/2014/main" id="{8588E930-936C-40D0-BFA5-13BAD024F2D6}"/>
                </a:ext>
              </a:extLst>
            </p:cNvPr>
            <p:cNvSpPr/>
            <p:nvPr/>
          </p:nvSpPr>
          <p:spPr>
            <a:xfrm>
              <a:off x="11412641" y="1959241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4" name="椭圆 253">
              <a:extLst>
                <a:ext uri="{FF2B5EF4-FFF2-40B4-BE49-F238E27FC236}">
                  <a16:creationId xmlns:a16="http://schemas.microsoft.com/office/drawing/2014/main" id="{10CE163C-9E14-40AD-91F6-D0D2BFA49083}"/>
                </a:ext>
              </a:extLst>
            </p:cNvPr>
            <p:cNvSpPr/>
            <p:nvPr/>
          </p:nvSpPr>
          <p:spPr>
            <a:xfrm>
              <a:off x="11466198" y="2297389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5" name="椭圆 254">
              <a:extLst>
                <a:ext uri="{FF2B5EF4-FFF2-40B4-BE49-F238E27FC236}">
                  <a16:creationId xmlns:a16="http://schemas.microsoft.com/office/drawing/2014/main" id="{A75A5C39-F0CF-4ADD-B47B-1080A57A4B50}"/>
                </a:ext>
              </a:extLst>
            </p:cNvPr>
            <p:cNvSpPr/>
            <p:nvPr/>
          </p:nvSpPr>
          <p:spPr>
            <a:xfrm>
              <a:off x="11498418" y="2638234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6" name="椭圆 255">
              <a:extLst>
                <a:ext uri="{FF2B5EF4-FFF2-40B4-BE49-F238E27FC236}">
                  <a16:creationId xmlns:a16="http://schemas.microsoft.com/office/drawing/2014/main" id="{A56D46C8-DEC4-408A-8143-49C31FCA44D5}"/>
                </a:ext>
              </a:extLst>
            </p:cNvPr>
            <p:cNvSpPr/>
            <p:nvPr/>
          </p:nvSpPr>
          <p:spPr>
            <a:xfrm>
              <a:off x="11509171" y="2980429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7" name="椭圆 256">
              <a:extLst>
                <a:ext uri="{FF2B5EF4-FFF2-40B4-BE49-F238E27FC236}">
                  <a16:creationId xmlns:a16="http://schemas.microsoft.com/office/drawing/2014/main" id="{5E449086-8C14-4FAF-B603-07848A14DB9F}"/>
                </a:ext>
              </a:extLst>
            </p:cNvPr>
            <p:cNvSpPr/>
            <p:nvPr/>
          </p:nvSpPr>
          <p:spPr>
            <a:xfrm>
              <a:off x="11498418" y="3322624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8" name="椭圆 257">
              <a:extLst>
                <a:ext uri="{FF2B5EF4-FFF2-40B4-BE49-F238E27FC236}">
                  <a16:creationId xmlns:a16="http://schemas.microsoft.com/office/drawing/2014/main" id="{FCF2682E-0013-4CD1-94F1-47554FF9D95E}"/>
                </a:ext>
              </a:extLst>
            </p:cNvPr>
            <p:cNvSpPr/>
            <p:nvPr/>
          </p:nvSpPr>
          <p:spPr>
            <a:xfrm>
              <a:off x="11466198" y="3663468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9" name="椭圆 258">
              <a:extLst>
                <a:ext uri="{FF2B5EF4-FFF2-40B4-BE49-F238E27FC236}">
                  <a16:creationId xmlns:a16="http://schemas.microsoft.com/office/drawing/2014/main" id="{CCA679A3-30B0-47A3-A61A-AF0E2DE7B850}"/>
                </a:ext>
              </a:extLst>
            </p:cNvPr>
            <p:cNvSpPr/>
            <p:nvPr/>
          </p:nvSpPr>
          <p:spPr>
            <a:xfrm>
              <a:off x="11412641" y="4001616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0" name="椭圆 259">
              <a:extLst>
                <a:ext uri="{FF2B5EF4-FFF2-40B4-BE49-F238E27FC236}">
                  <a16:creationId xmlns:a16="http://schemas.microsoft.com/office/drawing/2014/main" id="{E3A3DD24-BA9A-455B-821F-4CD48B11F018}"/>
                </a:ext>
              </a:extLst>
            </p:cNvPr>
            <p:cNvSpPr/>
            <p:nvPr/>
          </p:nvSpPr>
          <p:spPr>
            <a:xfrm>
              <a:off x="11337957" y="4335736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1" name="椭圆 260">
              <a:extLst>
                <a:ext uri="{FF2B5EF4-FFF2-40B4-BE49-F238E27FC236}">
                  <a16:creationId xmlns:a16="http://schemas.microsoft.com/office/drawing/2014/main" id="{7F45295C-4B24-4876-85B1-3BB4F323362E}"/>
                </a:ext>
              </a:extLst>
            </p:cNvPr>
            <p:cNvSpPr/>
            <p:nvPr/>
          </p:nvSpPr>
          <p:spPr>
            <a:xfrm>
              <a:off x="11242440" y="4664505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2" name="椭圆 261">
              <a:extLst>
                <a:ext uri="{FF2B5EF4-FFF2-40B4-BE49-F238E27FC236}">
                  <a16:creationId xmlns:a16="http://schemas.microsoft.com/office/drawing/2014/main" id="{C6F63F88-75F5-4BF2-8D24-C32107A64DCB}"/>
                </a:ext>
              </a:extLst>
            </p:cNvPr>
            <p:cNvSpPr/>
            <p:nvPr/>
          </p:nvSpPr>
          <p:spPr>
            <a:xfrm>
              <a:off x="11126469" y="4986629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3" name="椭圆 262">
              <a:extLst>
                <a:ext uri="{FF2B5EF4-FFF2-40B4-BE49-F238E27FC236}">
                  <a16:creationId xmlns:a16="http://schemas.microsoft.com/office/drawing/2014/main" id="{073C4A39-C3EF-4B8C-BBB7-BEB712D39CD8}"/>
                </a:ext>
              </a:extLst>
            </p:cNvPr>
            <p:cNvSpPr/>
            <p:nvPr/>
          </p:nvSpPr>
          <p:spPr>
            <a:xfrm>
              <a:off x="10990500" y="5300835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4" name="椭圆 263">
              <a:extLst>
                <a:ext uri="{FF2B5EF4-FFF2-40B4-BE49-F238E27FC236}">
                  <a16:creationId xmlns:a16="http://schemas.microsoft.com/office/drawing/2014/main" id="{04C68533-F556-448F-8695-C68ECC921285}"/>
                </a:ext>
              </a:extLst>
            </p:cNvPr>
            <p:cNvSpPr/>
            <p:nvPr/>
          </p:nvSpPr>
          <p:spPr>
            <a:xfrm>
              <a:off x="10835069" y="5605883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5" name="椭圆 264">
              <a:extLst>
                <a:ext uri="{FF2B5EF4-FFF2-40B4-BE49-F238E27FC236}">
                  <a16:creationId xmlns:a16="http://schemas.microsoft.com/office/drawing/2014/main" id="{8C124549-A548-4CAF-BB17-5551FB271F9B}"/>
                </a:ext>
              </a:extLst>
            </p:cNvPr>
            <p:cNvSpPr/>
            <p:nvPr/>
          </p:nvSpPr>
          <p:spPr>
            <a:xfrm>
              <a:off x="10660792" y="5900570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6" name="椭圆 265">
              <a:extLst>
                <a:ext uri="{FF2B5EF4-FFF2-40B4-BE49-F238E27FC236}">
                  <a16:creationId xmlns:a16="http://schemas.microsoft.com/office/drawing/2014/main" id="{0C207390-E001-4F4F-BB3E-8B1288D9209F}"/>
                </a:ext>
              </a:extLst>
            </p:cNvPr>
            <p:cNvSpPr/>
            <p:nvPr/>
          </p:nvSpPr>
          <p:spPr>
            <a:xfrm>
              <a:off x="10468355" y="6183732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7" name="椭圆 266">
              <a:extLst>
                <a:ext uri="{FF2B5EF4-FFF2-40B4-BE49-F238E27FC236}">
                  <a16:creationId xmlns:a16="http://schemas.microsoft.com/office/drawing/2014/main" id="{E9F85C54-EBA6-46B3-89F6-A4AA12EAF8CC}"/>
                </a:ext>
              </a:extLst>
            </p:cNvPr>
            <p:cNvSpPr/>
            <p:nvPr/>
          </p:nvSpPr>
          <p:spPr>
            <a:xfrm>
              <a:off x="10258518" y="6454253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8" name="椭圆 267">
              <a:extLst>
                <a:ext uri="{FF2B5EF4-FFF2-40B4-BE49-F238E27FC236}">
                  <a16:creationId xmlns:a16="http://schemas.microsoft.com/office/drawing/2014/main" id="{3FB20733-E49D-4FE2-8261-174CA2903A1A}"/>
                </a:ext>
              </a:extLst>
            </p:cNvPr>
            <p:cNvSpPr/>
            <p:nvPr/>
          </p:nvSpPr>
          <p:spPr>
            <a:xfrm>
              <a:off x="10032109" y="6711063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9" name="椭圆 268">
              <a:extLst>
                <a:ext uri="{FF2B5EF4-FFF2-40B4-BE49-F238E27FC236}">
                  <a16:creationId xmlns:a16="http://schemas.microsoft.com/office/drawing/2014/main" id="{BEE76CAC-6266-494B-A1A1-E6E2488412B0}"/>
                </a:ext>
              </a:extLst>
            </p:cNvPr>
            <p:cNvSpPr/>
            <p:nvPr/>
          </p:nvSpPr>
          <p:spPr>
            <a:xfrm>
              <a:off x="9790020" y="6953152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0" name="椭圆 269">
              <a:extLst>
                <a:ext uri="{FF2B5EF4-FFF2-40B4-BE49-F238E27FC236}">
                  <a16:creationId xmlns:a16="http://schemas.microsoft.com/office/drawing/2014/main" id="{342E8AE7-C81E-4311-80AE-E691044DF0F1}"/>
                </a:ext>
              </a:extLst>
            </p:cNvPr>
            <p:cNvSpPr/>
            <p:nvPr/>
          </p:nvSpPr>
          <p:spPr>
            <a:xfrm>
              <a:off x="9533210" y="7179560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1" name="椭圆 270">
              <a:extLst>
                <a:ext uri="{FF2B5EF4-FFF2-40B4-BE49-F238E27FC236}">
                  <a16:creationId xmlns:a16="http://schemas.microsoft.com/office/drawing/2014/main" id="{2F3225A1-4E8E-4612-8398-8EE093793D59}"/>
                </a:ext>
              </a:extLst>
            </p:cNvPr>
            <p:cNvSpPr/>
            <p:nvPr/>
          </p:nvSpPr>
          <p:spPr>
            <a:xfrm>
              <a:off x="9262689" y="7389398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2" name="椭圆 271">
              <a:extLst>
                <a:ext uri="{FF2B5EF4-FFF2-40B4-BE49-F238E27FC236}">
                  <a16:creationId xmlns:a16="http://schemas.microsoft.com/office/drawing/2014/main" id="{1D46B517-4557-4180-B963-F04D5CDDC977}"/>
                </a:ext>
              </a:extLst>
            </p:cNvPr>
            <p:cNvSpPr/>
            <p:nvPr/>
          </p:nvSpPr>
          <p:spPr>
            <a:xfrm>
              <a:off x="8979527" y="7581835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3" name="椭圆 272">
              <a:extLst>
                <a:ext uri="{FF2B5EF4-FFF2-40B4-BE49-F238E27FC236}">
                  <a16:creationId xmlns:a16="http://schemas.microsoft.com/office/drawing/2014/main" id="{CA5B468D-4BE8-4920-BBB5-350FDF3A9DDF}"/>
                </a:ext>
              </a:extLst>
            </p:cNvPr>
            <p:cNvSpPr/>
            <p:nvPr/>
          </p:nvSpPr>
          <p:spPr>
            <a:xfrm>
              <a:off x="8684840" y="7756112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4" name="椭圆 273">
              <a:extLst>
                <a:ext uri="{FF2B5EF4-FFF2-40B4-BE49-F238E27FC236}">
                  <a16:creationId xmlns:a16="http://schemas.microsoft.com/office/drawing/2014/main" id="{C19CA284-6F2D-41FC-AD11-C310515AF06D}"/>
                </a:ext>
              </a:extLst>
            </p:cNvPr>
            <p:cNvSpPr/>
            <p:nvPr/>
          </p:nvSpPr>
          <p:spPr>
            <a:xfrm>
              <a:off x="8379792" y="7911542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5" name="椭圆 274">
              <a:extLst>
                <a:ext uri="{FF2B5EF4-FFF2-40B4-BE49-F238E27FC236}">
                  <a16:creationId xmlns:a16="http://schemas.microsoft.com/office/drawing/2014/main" id="{26CC51ED-F0ED-43B0-AEF4-22FDA9AA31A7}"/>
                </a:ext>
              </a:extLst>
            </p:cNvPr>
            <p:cNvSpPr/>
            <p:nvPr/>
          </p:nvSpPr>
          <p:spPr>
            <a:xfrm>
              <a:off x="8065586" y="8047512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6" name="椭圆 275">
              <a:extLst>
                <a:ext uri="{FF2B5EF4-FFF2-40B4-BE49-F238E27FC236}">
                  <a16:creationId xmlns:a16="http://schemas.microsoft.com/office/drawing/2014/main" id="{6767E342-9BDA-4A0F-AC24-AB089D4FF50B}"/>
                </a:ext>
              </a:extLst>
            </p:cNvPr>
            <p:cNvSpPr/>
            <p:nvPr/>
          </p:nvSpPr>
          <p:spPr>
            <a:xfrm>
              <a:off x="7743463" y="8163483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7" name="椭圆 276">
              <a:extLst>
                <a:ext uri="{FF2B5EF4-FFF2-40B4-BE49-F238E27FC236}">
                  <a16:creationId xmlns:a16="http://schemas.microsoft.com/office/drawing/2014/main" id="{E69E1CE3-BBAB-4FD2-8BC9-D96E3F3D9686}"/>
                </a:ext>
              </a:extLst>
            </p:cNvPr>
            <p:cNvSpPr/>
            <p:nvPr/>
          </p:nvSpPr>
          <p:spPr>
            <a:xfrm>
              <a:off x="7414693" y="8258999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8" name="椭圆 277">
              <a:extLst>
                <a:ext uri="{FF2B5EF4-FFF2-40B4-BE49-F238E27FC236}">
                  <a16:creationId xmlns:a16="http://schemas.microsoft.com/office/drawing/2014/main" id="{E9AD2425-10F2-4F91-A964-A47CA390580B}"/>
                </a:ext>
              </a:extLst>
            </p:cNvPr>
            <p:cNvSpPr/>
            <p:nvPr/>
          </p:nvSpPr>
          <p:spPr>
            <a:xfrm>
              <a:off x="7080573" y="8333683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9" name="椭圆 278">
              <a:extLst>
                <a:ext uri="{FF2B5EF4-FFF2-40B4-BE49-F238E27FC236}">
                  <a16:creationId xmlns:a16="http://schemas.microsoft.com/office/drawing/2014/main" id="{AE123677-5279-4C22-AAAA-D1FCA0CF6FDF}"/>
                </a:ext>
              </a:extLst>
            </p:cNvPr>
            <p:cNvSpPr/>
            <p:nvPr/>
          </p:nvSpPr>
          <p:spPr>
            <a:xfrm>
              <a:off x="6742425" y="8387241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0" name="椭圆 279">
              <a:extLst>
                <a:ext uri="{FF2B5EF4-FFF2-40B4-BE49-F238E27FC236}">
                  <a16:creationId xmlns:a16="http://schemas.microsoft.com/office/drawing/2014/main" id="{A361FA9A-CE74-4120-8885-0A1822E94C74}"/>
                </a:ext>
              </a:extLst>
            </p:cNvPr>
            <p:cNvSpPr/>
            <p:nvPr/>
          </p:nvSpPr>
          <p:spPr>
            <a:xfrm>
              <a:off x="6401581" y="8419461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1" name="椭圆 280">
              <a:extLst>
                <a:ext uri="{FF2B5EF4-FFF2-40B4-BE49-F238E27FC236}">
                  <a16:creationId xmlns:a16="http://schemas.microsoft.com/office/drawing/2014/main" id="{85C7194F-7D72-48CE-8573-EA8F80ACFBE8}"/>
                </a:ext>
              </a:extLst>
            </p:cNvPr>
            <p:cNvSpPr/>
            <p:nvPr/>
          </p:nvSpPr>
          <p:spPr>
            <a:xfrm>
              <a:off x="6059386" y="8430214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2" name="椭圆 281">
              <a:extLst>
                <a:ext uri="{FF2B5EF4-FFF2-40B4-BE49-F238E27FC236}">
                  <a16:creationId xmlns:a16="http://schemas.microsoft.com/office/drawing/2014/main" id="{C7A5ACE8-2009-4EE4-B502-1593E6C9315C}"/>
                </a:ext>
              </a:extLst>
            </p:cNvPr>
            <p:cNvSpPr/>
            <p:nvPr/>
          </p:nvSpPr>
          <p:spPr>
            <a:xfrm>
              <a:off x="5717191" y="8419461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3" name="椭圆 282">
              <a:extLst>
                <a:ext uri="{FF2B5EF4-FFF2-40B4-BE49-F238E27FC236}">
                  <a16:creationId xmlns:a16="http://schemas.microsoft.com/office/drawing/2014/main" id="{C994B7D1-B5E6-4372-B86F-CC9981D5DF12}"/>
                </a:ext>
              </a:extLst>
            </p:cNvPr>
            <p:cNvSpPr/>
            <p:nvPr/>
          </p:nvSpPr>
          <p:spPr>
            <a:xfrm>
              <a:off x="5376346" y="8387241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4" name="椭圆 283">
              <a:extLst>
                <a:ext uri="{FF2B5EF4-FFF2-40B4-BE49-F238E27FC236}">
                  <a16:creationId xmlns:a16="http://schemas.microsoft.com/office/drawing/2014/main" id="{CF146801-FCB2-4A19-9032-6281ADF1893C}"/>
                </a:ext>
              </a:extLst>
            </p:cNvPr>
            <p:cNvSpPr/>
            <p:nvPr/>
          </p:nvSpPr>
          <p:spPr>
            <a:xfrm>
              <a:off x="5038198" y="8333683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5" name="椭圆 284">
              <a:extLst>
                <a:ext uri="{FF2B5EF4-FFF2-40B4-BE49-F238E27FC236}">
                  <a16:creationId xmlns:a16="http://schemas.microsoft.com/office/drawing/2014/main" id="{9FCC910D-362D-4202-B827-B48BAE742979}"/>
                </a:ext>
              </a:extLst>
            </p:cNvPr>
            <p:cNvSpPr/>
            <p:nvPr/>
          </p:nvSpPr>
          <p:spPr>
            <a:xfrm>
              <a:off x="4704080" y="8258999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6" name="椭圆 285">
              <a:extLst>
                <a:ext uri="{FF2B5EF4-FFF2-40B4-BE49-F238E27FC236}">
                  <a16:creationId xmlns:a16="http://schemas.microsoft.com/office/drawing/2014/main" id="{66A895E0-DC85-4BA2-8819-91CAF1C583A3}"/>
                </a:ext>
              </a:extLst>
            </p:cNvPr>
            <p:cNvSpPr/>
            <p:nvPr/>
          </p:nvSpPr>
          <p:spPr>
            <a:xfrm>
              <a:off x="4375310" y="8163483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7" name="椭圆 286">
              <a:extLst>
                <a:ext uri="{FF2B5EF4-FFF2-40B4-BE49-F238E27FC236}">
                  <a16:creationId xmlns:a16="http://schemas.microsoft.com/office/drawing/2014/main" id="{C60DAED4-7830-46C9-B19F-38EFCF287A0C}"/>
                </a:ext>
              </a:extLst>
            </p:cNvPr>
            <p:cNvSpPr/>
            <p:nvPr/>
          </p:nvSpPr>
          <p:spPr>
            <a:xfrm>
              <a:off x="4053185" y="8047512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8" name="椭圆 287">
              <a:extLst>
                <a:ext uri="{FF2B5EF4-FFF2-40B4-BE49-F238E27FC236}">
                  <a16:creationId xmlns:a16="http://schemas.microsoft.com/office/drawing/2014/main" id="{66453B55-8E82-4588-9460-F88CA032F210}"/>
                </a:ext>
              </a:extLst>
            </p:cNvPr>
            <p:cNvSpPr/>
            <p:nvPr/>
          </p:nvSpPr>
          <p:spPr>
            <a:xfrm>
              <a:off x="3738980" y="7911542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9" name="椭圆 288">
              <a:extLst>
                <a:ext uri="{FF2B5EF4-FFF2-40B4-BE49-F238E27FC236}">
                  <a16:creationId xmlns:a16="http://schemas.microsoft.com/office/drawing/2014/main" id="{2FBB016C-1F1B-4BBB-8CD3-2428B6598102}"/>
                </a:ext>
              </a:extLst>
            </p:cNvPr>
            <p:cNvSpPr/>
            <p:nvPr/>
          </p:nvSpPr>
          <p:spPr>
            <a:xfrm>
              <a:off x="3433931" y="7756112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0" name="椭圆 289">
              <a:extLst>
                <a:ext uri="{FF2B5EF4-FFF2-40B4-BE49-F238E27FC236}">
                  <a16:creationId xmlns:a16="http://schemas.microsoft.com/office/drawing/2014/main" id="{AE0B3303-B79B-4A6F-B5EC-6DF55E53D450}"/>
                </a:ext>
              </a:extLst>
            </p:cNvPr>
            <p:cNvSpPr/>
            <p:nvPr/>
          </p:nvSpPr>
          <p:spPr>
            <a:xfrm>
              <a:off x="3139245" y="7581835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1" name="椭圆 290">
              <a:extLst>
                <a:ext uri="{FF2B5EF4-FFF2-40B4-BE49-F238E27FC236}">
                  <a16:creationId xmlns:a16="http://schemas.microsoft.com/office/drawing/2014/main" id="{958E59D8-6210-45F1-B591-6506902D177B}"/>
                </a:ext>
              </a:extLst>
            </p:cNvPr>
            <p:cNvSpPr/>
            <p:nvPr/>
          </p:nvSpPr>
          <p:spPr>
            <a:xfrm>
              <a:off x="2856082" y="7389398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2" name="椭圆 291">
              <a:extLst>
                <a:ext uri="{FF2B5EF4-FFF2-40B4-BE49-F238E27FC236}">
                  <a16:creationId xmlns:a16="http://schemas.microsoft.com/office/drawing/2014/main" id="{0CBD508A-2671-4305-B2A6-8AB8C6E3BB97}"/>
                </a:ext>
              </a:extLst>
            </p:cNvPr>
            <p:cNvSpPr/>
            <p:nvPr/>
          </p:nvSpPr>
          <p:spPr>
            <a:xfrm>
              <a:off x="2585561" y="7179560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3" name="椭圆 292">
              <a:extLst>
                <a:ext uri="{FF2B5EF4-FFF2-40B4-BE49-F238E27FC236}">
                  <a16:creationId xmlns:a16="http://schemas.microsoft.com/office/drawing/2014/main" id="{00269289-D363-491F-94BF-15FC0CB2F739}"/>
                </a:ext>
              </a:extLst>
            </p:cNvPr>
            <p:cNvSpPr/>
            <p:nvPr/>
          </p:nvSpPr>
          <p:spPr>
            <a:xfrm>
              <a:off x="2328751" y="6953152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4" name="椭圆 293">
              <a:extLst>
                <a:ext uri="{FF2B5EF4-FFF2-40B4-BE49-F238E27FC236}">
                  <a16:creationId xmlns:a16="http://schemas.microsoft.com/office/drawing/2014/main" id="{108A5B4E-E4F9-4170-BDC5-C7556D10F197}"/>
                </a:ext>
              </a:extLst>
            </p:cNvPr>
            <p:cNvSpPr/>
            <p:nvPr/>
          </p:nvSpPr>
          <p:spPr>
            <a:xfrm>
              <a:off x="2086664" y="6711063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5" name="椭圆 294">
              <a:extLst>
                <a:ext uri="{FF2B5EF4-FFF2-40B4-BE49-F238E27FC236}">
                  <a16:creationId xmlns:a16="http://schemas.microsoft.com/office/drawing/2014/main" id="{F7C1E775-3ABA-4EBE-A64A-F6CCF356BD49}"/>
                </a:ext>
              </a:extLst>
            </p:cNvPr>
            <p:cNvSpPr/>
            <p:nvPr/>
          </p:nvSpPr>
          <p:spPr>
            <a:xfrm>
              <a:off x="1860254" y="6454253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6" name="椭圆 295">
              <a:extLst>
                <a:ext uri="{FF2B5EF4-FFF2-40B4-BE49-F238E27FC236}">
                  <a16:creationId xmlns:a16="http://schemas.microsoft.com/office/drawing/2014/main" id="{D3E984CB-C570-41AC-9877-8BD9C61925CF}"/>
                </a:ext>
              </a:extLst>
            </p:cNvPr>
            <p:cNvSpPr/>
            <p:nvPr/>
          </p:nvSpPr>
          <p:spPr>
            <a:xfrm>
              <a:off x="1650417" y="6183732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7" name="椭圆 296">
              <a:extLst>
                <a:ext uri="{FF2B5EF4-FFF2-40B4-BE49-F238E27FC236}">
                  <a16:creationId xmlns:a16="http://schemas.microsoft.com/office/drawing/2014/main" id="{6D4E5DCD-A5CE-4288-A08D-BA45EC6FD964}"/>
                </a:ext>
              </a:extLst>
            </p:cNvPr>
            <p:cNvSpPr/>
            <p:nvPr/>
          </p:nvSpPr>
          <p:spPr>
            <a:xfrm>
              <a:off x="1457979" y="5900570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8" name="椭圆 297">
              <a:extLst>
                <a:ext uri="{FF2B5EF4-FFF2-40B4-BE49-F238E27FC236}">
                  <a16:creationId xmlns:a16="http://schemas.microsoft.com/office/drawing/2014/main" id="{FE659018-9070-4B0B-B5CA-BB1C13CFAF8B}"/>
                </a:ext>
              </a:extLst>
            </p:cNvPr>
            <p:cNvSpPr/>
            <p:nvPr/>
          </p:nvSpPr>
          <p:spPr>
            <a:xfrm>
              <a:off x="1283702" y="5605883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9" name="椭圆 298">
              <a:extLst>
                <a:ext uri="{FF2B5EF4-FFF2-40B4-BE49-F238E27FC236}">
                  <a16:creationId xmlns:a16="http://schemas.microsoft.com/office/drawing/2014/main" id="{CED8B68B-9911-472F-9EFB-9A3D998B880A}"/>
                </a:ext>
              </a:extLst>
            </p:cNvPr>
            <p:cNvSpPr/>
            <p:nvPr/>
          </p:nvSpPr>
          <p:spPr>
            <a:xfrm>
              <a:off x="1128273" y="5300835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0" name="椭圆 299">
              <a:extLst>
                <a:ext uri="{FF2B5EF4-FFF2-40B4-BE49-F238E27FC236}">
                  <a16:creationId xmlns:a16="http://schemas.microsoft.com/office/drawing/2014/main" id="{6C6B8055-C694-48C9-8834-0B625195DB20}"/>
                </a:ext>
              </a:extLst>
            </p:cNvPr>
            <p:cNvSpPr/>
            <p:nvPr/>
          </p:nvSpPr>
          <p:spPr>
            <a:xfrm>
              <a:off x="992304" y="4986629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1" name="椭圆 300">
              <a:extLst>
                <a:ext uri="{FF2B5EF4-FFF2-40B4-BE49-F238E27FC236}">
                  <a16:creationId xmlns:a16="http://schemas.microsoft.com/office/drawing/2014/main" id="{71EA11D2-9ACD-438F-90E7-E085C66D2C39}"/>
                </a:ext>
              </a:extLst>
            </p:cNvPr>
            <p:cNvSpPr/>
            <p:nvPr/>
          </p:nvSpPr>
          <p:spPr>
            <a:xfrm>
              <a:off x="876332" y="4664505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2" name="椭圆 301">
              <a:extLst>
                <a:ext uri="{FF2B5EF4-FFF2-40B4-BE49-F238E27FC236}">
                  <a16:creationId xmlns:a16="http://schemas.microsoft.com/office/drawing/2014/main" id="{D5C626D9-DA1E-49E5-B633-C490A18B45E6}"/>
                </a:ext>
              </a:extLst>
            </p:cNvPr>
            <p:cNvSpPr/>
            <p:nvPr/>
          </p:nvSpPr>
          <p:spPr>
            <a:xfrm>
              <a:off x="780816" y="4335736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3" name="椭圆 302">
              <a:extLst>
                <a:ext uri="{FF2B5EF4-FFF2-40B4-BE49-F238E27FC236}">
                  <a16:creationId xmlns:a16="http://schemas.microsoft.com/office/drawing/2014/main" id="{1B8DB009-947E-42F1-AF6C-F739DF8E8EE8}"/>
                </a:ext>
              </a:extLst>
            </p:cNvPr>
            <p:cNvSpPr/>
            <p:nvPr/>
          </p:nvSpPr>
          <p:spPr>
            <a:xfrm>
              <a:off x="706131" y="4001616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4" name="椭圆 303">
              <a:extLst>
                <a:ext uri="{FF2B5EF4-FFF2-40B4-BE49-F238E27FC236}">
                  <a16:creationId xmlns:a16="http://schemas.microsoft.com/office/drawing/2014/main" id="{281E683F-E900-4577-BBFB-753D1BFF905B}"/>
                </a:ext>
              </a:extLst>
            </p:cNvPr>
            <p:cNvSpPr/>
            <p:nvPr/>
          </p:nvSpPr>
          <p:spPr>
            <a:xfrm>
              <a:off x="652573" y="3663468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5" name="椭圆 304">
              <a:extLst>
                <a:ext uri="{FF2B5EF4-FFF2-40B4-BE49-F238E27FC236}">
                  <a16:creationId xmlns:a16="http://schemas.microsoft.com/office/drawing/2014/main" id="{F5D13040-5018-4527-B34D-19178546B10A}"/>
                </a:ext>
              </a:extLst>
            </p:cNvPr>
            <p:cNvSpPr/>
            <p:nvPr/>
          </p:nvSpPr>
          <p:spPr>
            <a:xfrm>
              <a:off x="620354" y="3322624"/>
              <a:ext cx="18000" cy="18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1B70E1D2-2478-4983-955E-27D4761B4997}"/>
              </a:ext>
            </a:extLst>
          </p:cNvPr>
          <p:cNvGrpSpPr/>
          <p:nvPr/>
        </p:nvGrpSpPr>
        <p:grpSpPr>
          <a:xfrm>
            <a:off x="829772" y="-1837227"/>
            <a:ext cx="10532456" cy="10532454"/>
            <a:chOff x="1201502" y="-1877455"/>
            <a:chExt cx="9795668" cy="9795668"/>
          </a:xfrm>
        </p:grpSpPr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A036B0F9-4BBF-477A-A128-BC9258381637}"/>
                </a:ext>
              </a:extLst>
            </p:cNvPr>
            <p:cNvSpPr/>
            <p:nvPr/>
          </p:nvSpPr>
          <p:spPr>
            <a:xfrm>
              <a:off x="1201502" y="2984379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89934D85-4A29-462F-8004-93BFB878D9E1}"/>
                </a:ext>
              </a:extLst>
            </p:cNvPr>
            <p:cNvSpPr/>
            <p:nvPr/>
          </p:nvSpPr>
          <p:spPr>
            <a:xfrm>
              <a:off x="1211096" y="2679102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6E4A42F4-67AC-47DD-9B1D-ACB7D208CB0F}"/>
                </a:ext>
              </a:extLst>
            </p:cNvPr>
            <p:cNvSpPr/>
            <p:nvPr/>
          </p:nvSpPr>
          <p:spPr>
            <a:xfrm>
              <a:off x="1239839" y="2375029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8EC86D0C-5A98-49F5-91DF-F011A799AC66}"/>
                </a:ext>
              </a:extLst>
            </p:cNvPr>
            <p:cNvSpPr/>
            <p:nvPr/>
          </p:nvSpPr>
          <p:spPr>
            <a:xfrm>
              <a:off x="1287619" y="2073362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6EAED584-3E32-4EC5-B413-AD2E5CE4CB13}"/>
                </a:ext>
              </a:extLst>
            </p:cNvPr>
            <p:cNvSpPr/>
            <p:nvPr/>
          </p:nvSpPr>
          <p:spPr>
            <a:xfrm>
              <a:off x="1354246" y="1775290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A4267D05-A586-458F-8214-3356BC444866}"/>
                </a:ext>
              </a:extLst>
            </p:cNvPr>
            <p:cNvSpPr/>
            <p:nvPr/>
          </p:nvSpPr>
          <p:spPr>
            <a:xfrm>
              <a:off x="1439457" y="1481990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163279EE-3BCC-4EEF-8E5D-D4FF5D05EA39}"/>
                </a:ext>
              </a:extLst>
            </p:cNvPr>
            <p:cNvSpPr/>
            <p:nvPr/>
          </p:nvSpPr>
          <p:spPr>
            <a:xfrm>
              <a:off x="1542918" y="1194618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3" name="椭圆 112">
              <a:extLst>
                <a:ext uri="{FF2B5EF4-FFF2-40B4-BE49-F238E27FC236}">
                  <a16:creationId xmlns:a16="http://schemas.microsoft.com/office/drawing/2014/main" id="{8F1DB262-6296-4C29-8D8F-3F42E45429F7}"/>
                </a:ext>
              </a:extLst>
            </p:cNvPr>
            <p:cNvSpPr/>
            <p:nvPr/>
          </p:nvSpPr>
          <p:spPr>
            <a:xfrm>
              <a:off x="1664217" y="914310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id="{26C0E999-3B70-4456-8607-414497BBDE71}"/>
                </a:ext>
              </a:extLst>
            </p:cNvPr>
            <p:cNvSpPr/>
            <p:nvPr/>
          </p:nvSpPr>
          <p:spPr>
            <a:xfrm>
              <a:off x="1802878" y="642172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id="{4E0465CA-3754-4014-8D38-5A21336A355F}"/>
                </a:ext>
              </a:extLst>
            </p:cNvPr>
            <p:cNvSpPr/>
            <p:nvPr/>
          </p:nvSpPr>
          <p:spPr>
            <a:xfrm>
              <a:off x="1958354" y="379278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id="{EC59A829-530C-4A8D-B391-C7AE602D8EE1}"/>
                </a:ext>
              </a:extLst>
            </p:cNvPr>
            <p:cNvSpPr/>
            <p:nvPr/>
          </p:nvSpPr>
          <p:spPr>
            <a:xfrm>
              <a:off x="2130030" y="126665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7" name="椭圆 116">
              <a:extLst>
                <a:ext uri="{FF2B5EF4-FFF2-40B4-BE49-F238E27FC236}">
                  <a16:creationId xmlns:a16="http://schemas.microsoft.com/office/drawing/2014/main" id="{B79A7E30-13ED-4E6E-A53E-33B90E951301}"/>
                </a:ext>
              </a:extLst>
            </p:cNvPr>
            <p:cNvSpPr/>
            <p:nvPr/>
          </p:nvSpPr>
          <p:spPr>
            <a:xfrm>
              <a:off x="2317229" y="-114671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8" name="椭圆 117">
              <a:extLst>
                <a:ext uri="{FF2B5EF4-FFF2-40B4-BE49-F238E27FC236}">
                  <a16:creationId xmlns:a16="http://schemas.microsoft.com/office/drawing/2014/main" id="{63A35B26-FB0F-4B60-9FEC-4D5F419675D1}"/>
                </a:ext>
              </a:extLst>
            </p:cNvPr>
            <p:cNvSpPr/>
            <p:nvPr/>
          </p:nvSpPr>
          <p:spPr>
            <a:xfrm>
              <a:off x="2519212" y="-343775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9" name="椭圆 118">
              <a:extLst>
                <a:ext uri="{FF2B5EF4-FFF2-40B4-BE49-F238E27FC236}">
                  <a16:creationId xmlns:a16="http://schemas.microsoft.com/office/drawing/2014/main" id="{CDCE1892-DB73-445C-B624-B3F3E1D16848}"/>
                </a:ext>
              </a:extLst>
            </p:cNvPr>
            <p:cNvSpPr/>
            <p:nvPr/>
          </p:nvSpPr>
          <p:spPr>
            <a:xfrm>
              <a:off x="2735182" y="-559746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id="{803E17EC-BE06-42CA-93C9-81956DED59DC}"/>
                </a:ext>
              </a:extLst>
            </p:cNvPr>
            <p:cNvSpPr/>
            <p:nvPr/>
          </p:nvSpPr>
          <p:spPr>
            <a:xfrm>
              <a:off x="2964286" y="-761728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BECF938C-48AF-4D0A-84F9-7EF79FD2AF99}"/>
                </a:ext>
              </a:extLst>
            </p:cNvPr>
            <p:cNvSpPr/>
            <p:nvPr/>
          </p:nvSpPr>
          <p:spPr>
            <a:xfrm>
              <a:off x="3205622" y="-948927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2" name="椭圆 121">
              <a:extLst>
                <a:ext uri="{FF2B5EF4-FFF2-40B4-BE49-F238E27FC236}">
                  <a16:creationId xmlns:a16="http://schemas.microsoft.com/office/drawing/2014/main" id="{40DD47FF-F70D-458A-A94C-BEBD914D6FAC}"/>
                </a:ext>
              </a:extLst>
            </p:cNvPr>
            <p:cNvSpPr/>
            <p:nvPr/>
          </p:nvSpPr>
          <p:spPr>
            <a:xfrm>
              <a:off x="3458235" y="-1120603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3" name="椭圆 122">
              <a:extLst>
                <a:ext uri="{FF2B5EF4-FFF2-40B4-BE49-F238E27FC236}">
                  <a16:creationId xmlns:a16="http://schemas.microsoft.com/office/drawing/2014/main" id="{C3BF82B0-B750-4C6E-AD72-12DFE6BE4619}"/>
                </a:ext>
              </a:extLst>
            </p:cNvPr>
            <p:cNvSpPr/>
            <p:nvPr/>
          </p:nvSpPr>
          <p:spPr>
            <a:xfrm>
              <a:off x="3721129" y="-1276079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4" name="椭圆 123">
              <a:extLst>
                <a:ext uri="{FF2B5EF4-FFF2-40B4-BE49-F238E27FC236}">
                  <a16:creationId xmlns:a16="http://schemas.microsoft.com/office/drawing/2014/main" id="{DA41050B-D8B1-49FE-A574-8E903132D4C0}"/>
                </a:ext>
              </a:extLst>
            </p:cNvPr>
            <p:cNvSpPr/>
            <p:nvPr/>
          </p:nvSpPr>
          <p:spPr>
            <a:xfrm>
              <a:off x="3993267" y="-1414740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ECB0A903-981E-4D75-A2CB-049C29AF1746}"/>
                </a:ext>
              </a:extLst>
            </p:cNvPr>
            <p:cNvSpPr/>
            <p:nvPr/>
          </p:nvSpPr>
          <p:spPr>
            <a:xfrm>
              <a:off x="4273575" y="-1536040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6" name="椭圆 125">
              <a:extLst>
                <a:ext uri="{FF2B5EF4-FFF2-40B4-BE49-F238E27FC236}">
                  <a16:creationId xmlns:a16="http://schemas.microsoft.com/office/drawing/2014/main" id="{880D95B3-65B2-4FE1-B889-D575861528A6}"/>
                </a:ext>
              </a:extLst>
            </p:cNvPr>
            <p:cNvSpPr/>
            <p:nvPr/>
          </p:nvSpPr>
          <p:spPr>
            <a:xfrm>
              <a:off x="4560947" y="-1639500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7" name="椭圆 126">
              <a:extLst>
                <a:ext uri="{FF2B5EF4-FFF2-40B4-BE49-F238E27FC236}">
                  <a16:creationId xmlns:a16="http://schemas.microsoft.com/office/drawing/2014/main" id="{5CE7C40C-3AB0-472F-95FB-B0D2DDDD9B0A}"/>
                </a:ext>
              </a:extLst>
            </p:cNvPr>
            <p:cNvSpPr/>
            <p:nvPr/>
          </p:nvSpPr>
          <p:spPr>
            <a:xfrm>
              <a:off x="4854247" y="-1724711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8" name="椭圆 127">
              <a:extLst>
                <a:ext uri="{FF2B5EF4-FFF2-40B4-BE49-F238E27FC236}">
                  <a16:creationId xmlns:a16="http://schemas.microsoft.com/office/drawing/2014/main" id="{419F2E3A-AE90-4E7A-A909-C586282CC501}"/>
                </a:ext>
              </a:extLst>
            </p:cNvPr>
            <p:cNvSpPr/>
            <p:nvPr/>
          </p:nvSpPr>
          <p:spPr>
            <a:xfrm>
              <a:off x="5152319" y="-1791338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6572A524-A928-4648-BF90-337A0B71AE51}"/>
                </a:ext>
              </a:extLst>
            </p:cNvPr>
            <p:cNvSpPr/>
            <p:nvPr/>
          </p:nvSpPr>
          <p:spPr>
            <a:xfrm>
              <a:off x="5453986" y="-1839118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6F402312-FD23-4D77-8B88-AD3DD7CA8A3E}"/>
                </a:ext>
              </a:extLst>
            </p:cNvPr>
            <p:cNvSpPr/>
            <p:nvPr/>
          </p:nvSpPr>
          <p:spPr>
            <a:xfrm>
              <a:off x="5758059" y="-1867861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id="{ABF96745-FDDF-4F1D-88EB-1E2111BA2045}"/>
                </a:ext>
              </a:extLst>
            </p:cNvPr>
            <p:cNvSpPr/>
            <p:nvPr/>
          </p:nvSpPr>
          <p:spPr>
            <a:xfrm>
              <a:off x="6063336" y="-1877455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2" name="椭圆 131">
              <a:extLst>
                <a:ext uri="{FF2B5EF4-FFF2-40B4-BE49-F238E27FC236}">
                  <a16:creationId xmlns:a16="http://schemas.microsoft.com/office/drawing/2014/main" id="{4604AC2E-F857-4F06-B133-C2011D5013EC}"/>
                </a:ext>
              </a:extLst>
            </p:cNvPr>
            <p:cNvSpPr/>
            <p:nvPr/>
          </p:nvSpPr>
          <p:spPr>
            <a:xfrm>
              <a:off x="6368613" y="-1867861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id="{AA218BAD-F7DD-48C6-9EEA-7D5D3F9B430A}"/>
                </a:ext>
              </a:extLst>
            </p:cNvPr>
            <p:cNvSpPr/>
            <p:nvPr/>
          </p:nvSpPr>
          <p:spPr>
            <a:xfrm>
              <a:off x="6672685" y="-1839118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4" name="椭圆 133">
              <a:extLst>
                <a:ext uri="{FF2B5EF4-FFF2-40B4-BE49-F238E27FC236}">
                  <a16:creationId xmlns:a16="http://schemas.microsoft.com/office/drawing/2014/main" id="{59BB7C37-BC3A-4460-80B8-718CF2AF08D6}"/>
                </a:ext>
              </a:extLst>
            </p:cNvPr>
            <p:cNvSpPr/>
            <p:nvPr/>
          </p:nvSpPr>
          <p:spPr>
            <a:xfrm>
              <a:off x="6974352" y="-1791338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5" name="椭圆 134">
              <a:extLst>
                <a:ext uri="{FF2B5EF4-FFF2-40B4-BE49-F238E27FC236}">
                  <a16:creationId xmlns:a16="http://schemas.microsoft.com/office/drawing/2014/main" id="{A07731E4-1651-4A9D-AA66-E4DBC957213E}"/>
                </a:ext>
              </a:extLst>
            </p:cNvPr>
            <p:cNvSpPr/>
            <p:nvPr/>
          </p:nvSpPr>
          <p:spPr>
            <a:xfrm>
              <a:off x="7272425" y="-1724711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6" name="椭圆 135">
              <a:extLst>
                <a:ext uri="{FF2B5EF4-FFF2-40B4-BE49-F238E27FC236}">
                  <a16:creationId xmlns:a16="http://schemas.microsoft.com/office/drawing/2014/main" id="{EA7343F0-4793-4E1C-BF68-3AA0ED55EDA4}"/>
                </a:ext>
              </a:extLst>
            </p:cNvPr>
            <p:cNvSpPr/>
            <p:nvPr/>
          </p:nvSpPr>
          <p:spPr>
            <a:xfrm>
              <a:off x="7565726" y="-1639500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7" name="椭圆 136">
              <a:extLst>
                <a:ext uri="{FF2B5EF4-FFF2-40B4-BE49-F238E27FC236}">
                  <a16:creationId xmlns:a16="http://schemas.microsoft.com/office/drawing/2014/main" id="{B1E21FC4-4BDF-4DA3-8D98-6673BD497A05}"/>
                </a:ext>
              </a:extLst>
            </p:cNvPr>
            <p:cNvSpPr/>
            <p:nvPr/>
          </p:nvSpPr>
          <p:spPr>
            <a:xfrm>
              <a:off x="7853096" y="-1536040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9EC47099-5851-46AC-95CA-09F6A1555A43}"/>
                </a:ext>
              </a:extLst>
            </p:cNvPr>
            <p:cNvSpPr/>
            <p:nvPr/>
          </p:nvSpPr>
          <p:spPr>
            <a:xfrm>
              <a:off x="8133404" y="-1414740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5ADD2A3D-AF4F-42FE-8DF5-F996D9CF80D6}"/>
                </a:ext>
              </a:extLst>
            </p:cNvPr>
            <p:cNvSpPr/>
            <p:nvPr/>
          </p:nvSpPr>
          <p:spPr>
            <a:xfrm>
              <a:off x="8405542" y="-1276079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DABD66BC-A7F0-4220-9686-95AF566ECC85}"/>
                </a:ext>
              </a:extLst>
            </p:cNvPr>
            <p:cNvSpPr/>
            <p:nvPr/>
          </p:nvSpPr>
          <p:spPr>
            <a:xfrm>
              <a:off x="8668436" y="-1120603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1" name="椭圆 140">
              <a:extLst>
                <a:ext uri="{FF2B5EF4-FFF2-40B4-BE49-F238E27FC236}">
                  <a16:creationId xmlns:a16="http://schemas.microsoft.com/office/drawing/2014/main" id="{F9D26A0A-2D07-41B7-81A5-258573F16956}"/>
                </a:ext>
              </a:extLst>
            </p:cNvPr>
            <p:cNvSpPr/>
            <p:nvPr/>
          </p:nvSpPr>
          <p:spPr>
            <a:xfrm>
              <a:off x="8921050" y="-948927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2" name="椭圆 141">
              <a:extLst>
                <a:ext uri="{FF2B5EF4-FFF2-40B4-BE49-F238E27FC236}">
                  <a16:creationId xmlns:a16="http://schemas.microsoft.com/office/drawing/2014/main" id="{17306858-FE4F-497D-A274-E72E51FDB675}"/>
                </a:ext>
              </a:extLst>
            </p:cNvPr>
            <p:cNvSpPr/>
            <p:nvPr/>
          </p:nvSpPr>
          <p:spPr>
            <a:xfrm>
              <a:off x="9162385" y="-761728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id="{B3FBD708-BB93-43F4-9C3B-0F1B0436F232}"/>
                </a:ext>
              </a:extLst>
            </p:cNvPr>
            <p:cNvSpPr/>
            <p:nvPr/>
          </p:nvSpPr>
          <p:spPr>
            <a:xfrm>
              <a:off x="9391490" y="-559746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4BAB04CD-A35F-4D3F-B550-2B6FF28FB50B}"/>
                </a:ext>
              </a:extLst>
            </p:cNvPr>
            <p:cNvSpPr/>
            <p:nvPr/>
          </p:nvSpPr>
          <p:spPr>
            <a:xfrm>
              <a:off x="9607460" y="-343775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5" name="椭圆 144">
              <a:extLst>
                <a:ext uri="{FF2B5EF4-FFF2-40B4-BE49-F238E27FC236}">
                  <a16:creationId xmlns:a16="http://schemas.microsoft.com/office/drawing/2014/main" id="{3890A78F-D25D-4E51-8509-6BC8161D4A22}"/>
                </a:ext>
              </a:extLst>
            </p:cNvPr>
            <p:cNvSpPr/>
            <p:nvPr/>
          </p:nvSpPr>
          <p:spPr>
            <a:xfrm>
              <a:off x="9809444" y="-114671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E4C7C402-F5DF-4B74-AF80-88A267F84C35}"/>
                </a:ext>
              </a:extLst>
            </p:cNvPr>
            <p:cNvSpPr/>
            <p:nvPr/>
          </p:nvSpPr>
          <p:spPr>
            <a:xfrm>
              <a:off x="9996643" y="126665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378DAD07-174C-4568-A6C5-9FD94D558941}"/>
                </a:ext>
              </a:extLst>
            </p:cNvPr>
            <p:cNvSpPr/>
            <p:nvPr/>
          </p:nvSpPr>
          <p:spPr>
            <a:xfrm>
              <a:off x="10168318" y="379278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08C678ED-1868-444D-8435-B32D6038C7AF}"/>
                </a:ext>
              </a:extLst>
            </p:cNvPr>
            <p:cNvSpPr/>
            <p:nvPr/>
          </p:nvSpPr>
          <p:spPr>
            <a:xfrm>
              <a:off x="10323793" y="642172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6DF47180-3906-487E-9817-2E8C32257BF8}"/>
                </a:ext>
              </a:extLst>
            </p:cNvPr>
            <p:cNvSpPr/>
            <p:nvPr/>
          </p:nvSpPr>
          <p:spPr>
            <a:xfrm>
              <a:off x="10462455" y="914310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0" name="椭圆 149">
              <a:extLst>
                <a:ext uri="{FF2B5EF4-FFF2-40B4-BE49-F238E27FC236}">
                  <a16:creationId xmlns:a16="http://schemas.microsoft.com/office/drawing/2014/main" id="{E5B51B18-1BF2-4C04-A3C8-0D29EC043029}"/>
                </a:ext>
              </a:extLst>
            </p:cNvPr>
            <p:cNvSpPr/>
            <p:nvPr/>
          </p:nvSpPr>
          <p:spPr>
            <a:xfrm>
              <a:off x="10583755" y="1194618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45BEF701-B17D-4FD5-9228-E2B014888F78}"/>
                </a:ext>
              </a:extLst>
            </p:cNvPr>
            <p:cNvSpPr/>
            <p:nvPr/>
          </p:nvSpPr>
          <p:spPr>
            <a:xfrm>
              <a:off x="10687214" y="1481990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2" name="椭圆 151">
              <a:extLst>
                <a:ext uri="{FF2B5EF4-FFF2-40B4-BE49-F238E27FC236}">
                  <a16:creationId xmlns:a16="http://schemas.microsoft.com/office/drawing/2014/main" id="{A35F5A33-CDB1-4CCC-AEFA-3ACD9B005E81}"/>
                </a:ext>
              </a:extLst>
            </p:cNvPr>
            <p:cNvSpPr/>
            <p:nvPr/>
          </p:nvSpPr>
          <p:spPr>
            <a:xfrm>
              <a:off x="10772427" y="1775290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311ACFC8-31C6-49AF-8EE5-485A98E1FAA6}"/>
                </a:ext>
              </a:extLst>
            </p:cNvPr>
            <p:cNvSpPr/>
            <p:nvPr/>
          </p:nvSpPr>
          <p:spPr>
            <a:xfrm>
              <a:off x="10839054" y="2073362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4" name="椭圆 153">
              <a:extLst>
                <a:ext uri="{FF2B5EF4-FFF2-40B4-BE49-F238E27FC236}">
                  <a16:creationId xmlns:a16="http://schemas.microsoft.com/office/drawing/2014/main" id="{A0D8C74B-3BCF-41E2-85FA-DE29F5C73B03}"/>
                </a:ext>
              </a:extLst>
            </p:cNvPr>
            <p:cNvSpPr/>
            <p:nvPr/>
          </p:nvSpPr>
          <p:spPr>
            <a:xfrm>
              <a:off x="10886833" y="2375029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5" name="椭圆 154">
              <a:extLst>
                <a:ext uri="{FF2B5EF4-FFF2-40B4-BE49-F238E27FC236}">
                  <a16:creationId xmlns:a16="http://schemas.microsoft.com/office/drawing/2014/main" id="{F27EBA1B-5A6C-4D57-8C9C-B8DBACFF9E5E}"/>
                </a:ext>
              </a:extLst>
            </p:cNvPr>
            <p:cNvSpPr/>
            <p:nvPr/>
          </p:nvSpPr>
          <p:spPr>
            <a:xfrm>
              <a:off x="10915576" y="2679102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9E479023-3612-4F93-90D4-17B31E8148F6}"/>
                </a:ext>
              </a:extLst>
            </p:cNvPr>
            <p:cNvSpPr/>
            <p:nvPr/>
          </p:nvSpPr>
          <p:spPr>
            <a:xfrm>
              <a:off x="10925170" y="2984379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153CB3C8-8050-4A47-9792-38FE2979D2B6}"/>
                </a:ext>
              </a:extLst>
            </p:cNvPr>
            <p:cNvSpPr/>
            <p:nvPr/>
          </p:nvSpPr>
          <p:spPr>
            <a:xfrm>
              <a:off x="10915576" y="3289656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78AC6167-9004-40E9-8801-A06D772D1EC8}"/>
                </a:ext>
              </a:extLst>
            </p:cNvPr>
            <p:cNvSpPr/>
            <p:nvPr/>
          </p:nvSpPr>
          <p:spPr>
            <a:xfrm>
              <a:off x="10886833" y="3593728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4AB70E14-1683-4088-B700-0C1479426159}"/>
                </a:ext>
              </a:extLst>
            </p:cNvPr>
            <p:cNvSpPr/>
            <p:nvPr/>
          </p:nvSpPr>
          <p:spPr>
            <a:xfrm>
              <a:off x="10839054" y="3895395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1EFF3792-6EDF-43EE-9660-B361B5C283EC}"/>
                </a:ext>
              </a:extLst>
            </p:cNvPr>
            <p:cNvSpPr/>
            <p:nvPr/>
          </p:nvSpPr>
          <p:spPr>
            <a:xfrm>
              <a:off x="10772427" y="4193468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0B70C508-0C3F-4396-A603-76D6A463B2E4}"/>
                </a:ext>
              </a:extLst>
            </p:cNvPr>
            <p:cNvSpPr/>
            <p:nvPr/>
          </p:nvSpPr>
          <p:spPr>
            <a:xfrm>
              <a:off x="10687214" y="4486768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2" name="椭圆 161">
              <a:extLst>
                <a:ext uri="{FF2B5EF4-FFF2-40B4-BE49-F238E27FC236}">
                  <a16:creationId xmlns:a16="http://schemas.microsoft.com/office/drawing/2014/main" id="{945AB4BA-4111-4AAB-9962-EB07C03F3BE1}"/>
                </a:ext>
              </a:extLst>
            </p:cNvPr>
            <p:cNvSpPr/>
            <p:nvPr/>
          </p:nvSpPr>
          <p:spPr>
            <a:xfrm>
              <a:off x="10583755" y="4774139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3" name="椭圆 162">
              <a:extLst>
                <a:ext uri="{FF2B5EF4-FFF2-40B4-BE49-F238E27FC236}">
                  <a16:creationId xmlns:a16="http://schemas.microsoft.com/office/drawing/2014/main" id="{FEE6012A-CC11-4F95-8909-4B7028E69625}"/>
                </a:ext>
              </a:extLst>
            </p:cNvPr>
            <p:cNvSpPr/>
            <p:nvPr/>
          </p:nvSpPr>
          <p:spPr>
            <a:xfrm>
              <a:off x="10462455" y="5054447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AB432AF1-B618-4754-8B52-C5A586BA3068}"/>
                </a:ext>
              </a:extLst>
            </p:cNvPr>
            <p:cNvSpPr/>
            <p:nvPr/>
          </p:nvSpPr>
          <p:spPr>
            <a:xfrm>
              <a:off x="10323793" y="5326585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5" name="椭圆 164">
              <a:extLst>
                <a:ext uri="{FF2B5EF4-FFF2-40B4-BE49-F238E27FC236}">
                  <a16:creationId xmlns:a16="http://schemas.microsoft.com/office/drawing/2014/main" id="{C36B5DB4-CA05-47E7-BB92-8E3C640544D2}"/>
                </a:ext>
              </a:extLst>
            </p:cNvPr>
            <p:cNvSpPr/>
            <p:nvPr/>
          </p:nvSpPr>
          <p:spPr>
            <a:xfrm>
              <a:off x="10168318" y="5589479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6" name="椭圆 165">
              <a:extLst>
                <a:ext uri="{FF2B5EF4-FFF2-40B4-BE49-F238E27FC236}">
                  <a16:creationId xmlns:a16="http://schemas.microsoft.com/office/drawing/2014/main" id="{EFD70F06-138D-4ACD-894D-E617A4460DDF}"/>
                </a:ext>
              </a:extLst>
            </p:cNvPr>
            <p:cNvSpPr/>
            <p:nvPr/>
          </p:nvSpPr>
          <p:spPr>
            <a:xfrm>
              <a:off x="9996643" y="5842093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7" name="椭圆 166">
              <a:extLst>
                <a:ext uri="{FF2B5EF4-FFF2-40B4-BE49-F238E27FC236}">
                  <a16:creationId xmlns:a16="http://schemas.microsoft.com/office/drawing/2014/main" id="{ABA6517E-88C3-47B5-A3F2-09A66D7B0D1E}"/>
                </a:ext>
              </a:extLst>
            </p:cNvPr>
            <p:cNvSpPr/>
            <p:nvPr/>
          </p:nvSpPr>
          <p:spPr>
            <a:xfrm>
              <a:off x="9809444" y="6083428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8" name="椭圆 167">
              <a:extLst>
                <a:ext uri="{FF2B5EF4-FFF2-40B4-BE49-F238E27FC236}">
                  <a16:creationId xmlns:a16="http://schemas.microsoft.com/office/drawing/2014/main" id="{F08EB16A-B8CE-4CA7-B1DA-172A637AD1AA}"/>
                </a:ext>
              </a:extLst>
            </p:cNvPr>
            <p:cNvSpPr/>
            <p:nvPr/>
          </p:nvSpPr>
          <p:spPr>
            <a:xfrm>
              <a:off x="9607460" y="6312533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9" name="椭圆 168">
              <a:extLst>
                <a:ext uri="{FF2B5EF4-FFF2-40B4-BE49-F238E27FC236}">
                  <a16:creationId xmlns:a16="http://schemas.microsoft.com/office/drawing/2014/main" id="{07A64A97-6DA7-45EA-8EBE-F3416CF8FD92}"/>
                </a:ext>
              </a:extLst>
            </p:cNvPr>
            <p:cNvSpPr/>
            <p:nvPr/>
          </p:nvSpPr>
          <p:spPr>
            <a:xfrm>
              <a:off x="9391490" y="6528503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0" name="椭圆 169">
              <a:extLst>
                <a:ext uri="{FF2B5EF4-FFF2-40B4-BE49-F238E27FC236}">
                  <a16:creationId xmlns:a16="http://schemas.microsoft.com/office/drawing/2014/main" id="{FC4AC969-2523-42F6-8549-F02A90186780}"/>
                </a:ext>
              </a:extLst>
            </p:cNvPr>
            <p:cNvSpPr/>
            <p:nvPr/>
          </p:nvSpPr>
          <p:spPr>
            <a:xfrm>
              <a:off x="9162385" y="6730486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1" name="椭圆 170">
              <a:extLst>
                <a:ext uri="{FF2B5EF4-FFF2-40B4-BE49-F238E27FC236}">
                  <a16:creationId xmlns:a16="http://schemas.microsoft.com/office/drawing/2014/main" id="{C0F19458-8A0A-4A75-A1B0-A0DEF430CEEF}"/>
                </a:ext>
              </a:extLst>
            </p:cNvPr>
            <p:cNvSpPr/>
            <p:nvPr/>
          </p:nvSpPr>
          <p:spPr>
            <a:xfrm>
              <a:off x="8921050" y="6917686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2" name="椭圆 171">
              <a:extLst>
                <a:ext uri="{FF2B5EF4-FFF2-40B4-BE49-F238E27FC236}">
                  <a16:creationId xmlns:a16="http://schemas.microsoft.com/office/drawing/2014/main" id="{78020603-8F88-4CDC-9362-78DF05EA04A0}"/>
                </a:ext>
              </a:extLst>
            </p:cNvPr>
            <p:cNvSpPr/>
            <p:nvPr/>
          </p:nvSpPr>
          <p:spPr>
            <a:xfrm>
              <a:off x="8668436" y="7089361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3" name="椭圆 172">
              <a:extLst>
                <a:ext uri="{FF2B5EF4-FFF2-40B4-BE49-F238E27FC236}">
                  <a16:creationId xmlns:a16="http://schemas.microsoft.com/office/drawing/2014/main" id="{9B26B7CA-95E2-4D2F-A621-A0C84F05E477}"/>
                </a:ext>
              </a:extLst>
            </p:cNvPr>
            <p:cNvSpPr/>
            <p:nvPr/>
          </p:nvSpPr>
          <p:spPr>
            <a:xfrm>
              <a:off x="8405542" y="7244836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4" name="椭圆 173">
              <a:extLst>
                <a:ext uri="{FF2B5EF4-FFF2-40B4-BE49-F238E27FC236}">
                  <a16:creationId xmlns:a16="http://schemas.microsoft.com/office/drawing/2014/main" id="{3A806226-5E99-487E-8B52-D4D48DC6D453}"/>
                </a:ext>
              </a:extLst>
            </p:cNvPr>
            <p:cNvSpPr/>
            <p:nvPr/>
          </p:nvSpPr>
          <p:spPr>
            <a:xfrm>
              <a:off x="8133404" y="7383497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5" name="椭圆 174">
              <a:extLst>
                <a:ext uri="{FF2B5EF4-FFF2-40B4-BE49-F238E27FC236}">
                  <a16:creationId xmlns:a16="http://schemas.microsoft.com/office/drawing/2014/main" id="{F0179C1B-2267-4B81-8791-27872D1DDC57}"/>
                </a:ext>
              </a:extLst>
            </p:cNvPr>
            <p:cNvSpPr/>
            <p:nvPr/>
          </p:nvSpPr>
          <p:spPr>
            <a:xfrm>
              <a:off x="7853096" y="7504798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6" name="椭圆 175">
              <a:extLst>
                <a:ext uri="{FF2B5EF4-FFF2-40B4-BE49-F238E27FC236}">
                  <a16:creationId xmlns:a16="http://schemas.microsoft.com/office/drawing/2014/main" id="{0A646255-9AB4-45EB-8E64-871DBFCEDB5D}"/>
                </a:ext>
              </a:extLst>
            </p:cNvPr>
            <p:cNvSpPr/>
            <p:nvPr/>
          </p:nvSpPr>
          <p:spPr>
            <a:xfrm>
              <a:off x="7565726" y="7608257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7" name="椭圆 176">
              <a:extLst>
                <a:ext uri="{FF2B5EF4-FFF2-40B4-BE49-F238E27FC236}">
                  <a16:creationId xmlns:a16="http://schemas.microsoft.com/office/drawing/2014/main" id="{49F60DAF-EA1D-4329-8D5C-46C17818A739}"/>
                </a:ext>
              </a:extLst>
            </p:cNvPr>
            <p:cNvSpPr/>
            <p:nvPr/>
          </p:nvSpPr>
          <p:spPr>
            <a:xfrm>
              <a:off x="7272425" y="7693469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8" name="椭圆 177">
              <a:extLst>
                <a:ext uri="{FF2B5EF4-FFF2-40B4-BE49-F238E27FC236}">
                  <a16:creationId xmlns:a16="http://schemas.microsoft.com/office/drawing/2014/main" id="{8DDDB352-1515-4B9F-B4E0-DD4CCC5F1E80}"/>
                </a:ext>
              </a:extLst>
            </p:cNvPr>
            <p:cNvSpPr/>
            <p:nvPr/>
          </p:nvSpPr>
          <p:spPr>
            <a:xfrm>
              <a:off x="6974352" y="7760096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9" name="椭圆 178">
              <a:extLst>
                <a:ext uri="{FF2B5EF4-FFF2-40B4-BE49-F238E27FC236}">
                  <a16:creationId xmlns:a16="http://schemas.microsoft.com/office/drawing/2014/main" id="{01A8FD69-0948-4C18-AB95-3322C066250C}"/>
                </a:ext>
              </a:extLst>
            </p:cNvPr>
            <p:cNvSpPr/>
            <p:nvPr/>
          </p:nvSpPr>
          <p:spPr>
            <a:xfrm>
              <a:off x="6672685" y="7807876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0" name="椭圆 179">
              <a:extLst>
                <a:ext uri="{FF2B5EF4-FFF2-40B4-BE49-F238E27FC236}">
                  <a16:creationId xmlns:a16="http://schemas.microsoft.com/office/drawing/2014/main" id="{C7CB2D69-7BBA-4169-B505-C632BF845F2F}"/>
                </a:ext>
              </a:extLst>
            </p:cNvPr>
            <p:cNvSpPr/>
            <p:nvPr/>
          </p:nvSpPr>
          <p:spPr>
            <a:xfrm>
              <a:off x="6368613" y="7836619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1" name="椭圆 180">
              <a:extLst>
                <a:ext uri="{FF2B5EF4-FFF2-40B4-BE49-F238E27FC236}">
                  <a16:creationId xmlns:a16="http://schemas.microsoft.com/office/drawing/2014/main" id="{AD2384A2-FC25-4EC0-851D-3118751F0EC5}"/>
                </a:ext>
              </a:extLst>
            </p:cNvPr>
            <p:cNvSpPr/>
            <p:nvPr/>
          </p:nvSpPr>
          <p:spPr>
            <a:xfrm>
              <a:off x="6063336" y="7846213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2" name="椭圆 181">
              <a:extLst>
                <a:ext uri="{FF2B5EF4-FFF2-40B4-BE49-F238E27FC236}">
                  <a16:creationId xmlns:a16="http://schemas.microsoft.com/office/drawing/2014/main" id="{61FFCA10-CE3B-4FE7-8B6C-A2CE8FEF3A37}"/>
                </a:ext>
              </a:extLst>
            </p:cNvPr>
            <p:cNvSpPr/>
            <p:nvPr/>
          </p:nvSpPr>
          <p:spPr>
            <a:xfrm>
              <a:off x="5758059" y="7836619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3" name="椭圆 182">
              <a:extLst>
                <a:ext uri="{FF2B5EF4-FFF2-40B4-BE49-F238E27FC236}">
                  <a16:creationId xmlns:a16="http://schemas.microsoft.com/office/drawing/2014/main" id="{47369D0B-D68D-422D-8D00-A741F722D9A3}"/>
                </a:ext>
              </a:extLst>
            </p:cNvPr>
            <p:cNvSpPr/>
            <p:nvPr/>
          </p:nvSpPr>
          <p:spPr>
            <a:xfrm>
              <a:off x="5453986" y="7807876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4" name="椭圆 183">
              <a:extLst>
                <a:ext uri="{FF2B5EF4-FFF2-40B4-BE49-F238E27FC236}">
                  <a16:creationId xmlns:a16="http://schemas.microsoft.com/office/drawing/2014/main" id="{8733614A-C095-4903-923A-36FDD963C11F}"/>
                </a:ext>
              </a:extLst>
            </p:cNvPr>
            <p:cNvSpPr/>
            <p:nvPr/>
          </p:nvSpPr>
          <p:spPr>
            <a:xfrm>
              <a:off x="5152319" y="7760096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5" name="椭圆 184">
              <a:extLst>
                <a:ext uri="{FF2B5EF4-FFF2-40B4-BE49-F238E27FC236}">
                  <a16:creationId xmlns:a16="http://schemas.microsoft.com/office/drawing/2014/main" id="{4F65CEC0-F076-4BC7-8BFF-05C0837336B0}"/>
                </a:ext>
              </a:extLst>
            </p:cNvPr>
            <p:cNvSpPr/>
            <p:nvPr/>
          </p:nvSpPr>
          <p:spPr>
            <a:xfrm>
              <a:off x="4854247" y="7693469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6" name="椭圆 185">
              <a:extLst>
                <a:ext uri="{FF2B5EF4-FFF2-40B4-BE49-F238E27FC236}">
                  <a16:creationId xmlns:a16="http://schemas.microsoft.com/office/drawing/2014/main" id="{6FD434AE-9160-49C2-9511-5F40ADEAC51E}"/>
                </a:ext>
              </a:extLst>
            </p:cNvPr>
            <p:cNvSpPr/>
            <p:nvPr/>
          </p:nvSpPr>
          <p:spPr>
            <a:xfrm>
              <a:off x="4560947" y="7608257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7" name="椭圆 186">
              <a:extLst>
                <a:ext uri="{FF2B5EF4-FFF2-40B4-BE49-F238E27FC236}">
                  <a16:creationId xmlns:a16="http://schemas.microsoft.com/office/drawing/2014/main" id="{E9FEB45C-C422-4C2F-9803-769A179F6201}"/>
                </a:ext>
              </a:extLst>
            </p:cNvPr>
            <p:cNvSpPr/>
            <p:nvPr/>
          </p:nvSpPr>
          <p:spPr>
            <a:xfrm>
              <a:off x="4273575" y="7504798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8" name="椭圆 187">
              <a:extLst>
                <a:ext uri="{FF2B5EF4-FFF2-40B4-BE49-F238E27FC236}">
                  <a16:creationId xmlns:a16="http://schemas.microsoft.com/office/drawing/2014/main" id="{4FCB6F40-EBDD-4A78-B0DC-34EB60A22101}"/>
                </a:ext>
              </a:extLst>
            </p:cNvPr>
            <p:cNvSpPr/>
            <p:nvPr/>
          </p:nvSpPr>
          <p:spPr>
            <a:xfrm>
              <a:off x="3993267" y="7383497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9" name="椭圆 188">
              <a:extLst>
                <a:ext uri="{FF2B5EF4-FFF2-40B4-BE49-F238E27FC236}">
                  <a16:creationId xmlns:a16="http://schemas.microsoft.com/office/drawing/2014/main" id="{58306938-CD27-4DE6-8D83-C54746F6F4B9}"/>
                </a:ext>
              </a:extLst>
            </p:cNvPr>
            <p:cNvSpPr/>
            <p:nvPr/>
          </p:nvSpPr>
          <p:spPr>
            <a:xfrm>
              <a:off x="3721129" y="7244836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0" name="椭圆 189">
              <a:extLst>
                <a:ext uri="{FF2B5EF4-FFF2-40B4-BE49-F238E27FC236}">
                  <a16:creationId xmlns:a16="http://schemas.microsoft.com/office/drawing/2014/main" id="{5F18DBBC-5242-47AB-942E-EA7C1C661C45}"/>
                </a:ext>
              </a:extLst>
            </p:cNvPr>
            <p:cNvSpPr/>
            <p:nvPr/>
          </p:nvSpPr>
          <p:spPr>
            <a:xfrm>
              <a:off x="3458235" y="7089361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1" name="椭圆 190">
              <a:extLst>
                <a:ext uri="{FF2B5EF4-FFF2-40B4-BE49-F238E27FC236}">
                  <a16:creationId xmlns:a16="http://schemas.microsoft.com/office/drawing/2014/main" id="{C16B5769-B4AD-4080-8006-54BF2B59CA12}"/>
                </a:ext>
              </a:extLst>
            </p:cNvPr>
            <p:cNvSpPr/>
            <p:nvPr/>
          </p:nvSpPr>
          <p:spPr>
            <a:xfrm>
              <a:off x="3205622" y="6917686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2" name="椭圆 191">
              <a:extLst>
                <a:ext uri="{FF2B5EF4-FFF2-40B4-BE49-F238E27FC236}">
                  <a16:creationId xmlns:a16="http://schemas.microsoft.com/office/drawing/2014/main" id="{8C240F3C-95A7-457D-A51F-082810D47743}"/>
                </a:ext>
              </a:extLst>
            </p:cNvPr>
            <p:cNvSpPr/>
            <p:nvPr/>
          </p:nvSpPr>
          <p:spPr>
            <a:xfrm>
              <a:off x="2964286" y="6730486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3" name="椭圆 192">
              <a:extLst>
                <a:ext uri="{FF2B5EF4-FFF2-40B4-BE49-F238E27FC236}">
                  <a16:creationId xmlns:a16="http://schemas.microsoft.com/office/drawing/2014/main" id="{27BE62C6-5B3F-4CF6-A2BD-52DCB75F4F6E}"/>
                </a:ext>
              </a:extLst>
            </p:cNvPr>
            <p:cNvSpPr/>
            <p:nvPr/>
          </p:nvSpPr>
          <p:spPr>
            <a:xfrm>
              <a:off x="2735182" y="6528503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4" name="椭圆 193">
              <a:extLst>
                <a:ext uri="{FF2B5EF4-FFF2-40B4-BE49-F238E27FC236}">
                  <a16:creationId xmlns:a16="http://schemas.microsoft.com/office/drawing/2014/main" id="{A4F10154-D9BD-4E70-AF5C-FCAC61A0323C}"/>
                </a:ext>
              </a:extLst>
            </p:cNvPr>
            <p:cNvSpPr/>
            <p:nvPr/>
          </p:nvSpPr>
          <p:spPr>
            <a:xfrm>
              <a:off x="2519212" y="6312533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2EE7B151-8571-4A29-B57B-3CF56B2344C6}"/>
                </a:ext>
              </a:extLst>
            </p:cNvPr>
            <p:cNvSpPr/>
            <p:nvPr/>
          </p:nvSpPr>
          <p:spPr>
            <a:xfrm>
              <a:off x="2317229" y="6083428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AE6BB7CA-F008-4742-BE8B-D02E6AEDF4CF}"/>
                </a:ext>
              </a:extLst>
            </p:cNvPr>
            <p:cNvSpPr/>
            <p:nvPr/>
          </p:nvSpPr>
          <p:spPr>
            <a:xfrm>
              <a:off x="2130030" y="5842093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269B7C68-555F-418B-B2AC-AC5FC15E86A9}"/>
                </a:ext>
              </a:extLst>
            </p:cNvPr>
            <p:cNvSpPr/>
            <p:nvPr/>
          </p:nvSpPr>
          <p:spPr>
            <a:xfrm>
              <a:off x="1958354" y="5589479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1A8628AB-3637-41B8-9D48-2FB299DB1E40}"/>
                </a:ext>
              </a:extLst>
            </p:cNvPr>
            <p:cNvSpPr/>
            <p:nvPr/>
          </p:nvSpPr>
          <p:spPr>
            <a:xfrm>
              <a:off x="1802878" y="5326585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4DEB685C-A4E0-49F3-ADFF-793FAE594255}"/>
                </a:ext>
              </a:extLst>
            </p:cNvPr>
            <p:cNvSpPr/>
            <p:nvPr/>
          </p:nvSpPr>
          <p:spPr>
            <a:xfrm>
              <a:off x="1664217" y="5054447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2BCD7FEE-A9F0-4905-B220-1F920A17DB57}"/>
                </a:ext>
              </a:extLst>
            </p:cNvPr>
            <p:cNvSpPr/>
            <p:nvPr/>
          </p:nvSpPr>
          <p:spPr>
            <a:xfrm>
              <a:off x="1542918" y="4774139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12B57EBC-5BF9-4BEC-B0FC-343AC666BA46}"/>
                </a:ext>
              </a:extLst>
            </p:cNvPr>
            <p:cNvSpPr/>
            <p:nvPr/>
          </p:nvSpPr>
          <p:spPr>
            <a:xfrm>
              <a:off x="1439457" y="4486768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80911378-A023-4853-837E-FBCC8777F63F}"/>
                </a:ext>
              </a:extLst>
            </p:cNvPr>
            <p:cNvSpPr/>
            <p:nvPr/>
          </p:nvSpPr>
          <p:spPr>
            <a:xfrm>
              <a:off x="1354246" y="4193468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EB3A818B-F5AD-44B6-BE04-9F5B524DAC84}"/>
                </a:ext>
              </a:extLst>
            </p:cNvPr>
            <p:cNvSpPr/>
            <p:nvPr/>
          </p:nvSpPr>
          <p:spPr>
            <a:xfrm>
              <a:off x="1287619" y="3895395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F0CB4859-C2E4-4CCB-A552-D67C118731E3}"/>
                </a:ext>
              </a:extLst>
            </p:cNvPr>
            <p:cNvSpPr/>
            <p:nvPr/>
          </p:nvSpPr>
          <p:spPr>
            <a:xfrm>
              <a:off x="1239839" y="3593728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6D43A4B8-63ED-4653-8BC0-5A961B35B99F}"/>
                </a:ext>
              </a:extLst>
            </p:cNvPr>
            <p:cNvSpPr/>
            <p:nvPr/>
          </p:nvSpPr>
          <p:spPr>
            <a:xfrm>
              <a:off x="1211096" y="3289656"/>
              <a:ext cx="72000" cy="72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06" name="组合 305">
            <a:extLst>
              <a:ext uri="{FF2B5EF4-FFF2-40B4-BE49-F238E27FC236}">
                <a16:creationId xmlns:a16="http://schemas.microsoft.com/office/drawing/2014/main" id="{4B50AE37-5987-4EBF-BF17-959947AC1F10}"/>
              </a:ext>
            </a:extLst>
          </p:cNvPr>
          <p:cNvGrpSpPr/>
          <p:nvPr userDrawn="1"/>
        </p:nvGrpSpPr>
        <p:grpSpPr>
          <a:xfrm>
            <a:off x="-5862534" y="-8531010"/>
            <a:ext cx="23917070" cy="23920022"/>
            <a:chOff x="1773936" y="-4745932"/>
            <a:chExt cx="11919885" cy="11921359"/>
          </a:xfrm>
        </p:grpSpPr>
        <p:sp>
          <p:nvSpPr>
            <p:cNvPr id="307" name="弧形 306">
              <a:extLst>
                <a:ext uri="{FF2B5EF4-FFF2-40B4-BE49-F238E27FC236}">
                  <a16:creationId xmlns:a16="http://schemas.microsoft.com/office/drawing/2014/main" id="{0C848B4C-D7E0-4D9A-91B2-E758DC88DDAB}"/>
                </a:ext>
              </a:extLst>
            </p:cNvPr>
            <p:cNvSpPr>
              <a:spLocks/>
            </p:cNvSpPr>
            <p:nvPr/>
          </p:nvSpPr>
          <p:spPr>
            <a:xfrm flipH="1" flipV="1">
              <a:off x="6096054" y="-3696065"/>
              <a:ext cx="7200000" cy="7200000"/>
            </a:xfrm>
            <a:prstGeom prst="arc">
              <a:avLst/>
            </a:prstGeom>
            <a:ln>
              <a:gradFill>
                <a:gsLst>
                  <a:gs pos="0">
                    <a:schemeClr val="accent5">
                      <a:alpha val="0"/>
                    </a:schemeClr>
                  </a:gs>
                  <a:gs pos="47800">
                    <a:schemeClr val="tx2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弧形 307">
              <a:extLst>
                <a:ext uri="{FF2B5EF4-FFF2-40B4-BE49-F238E27FC236}">
                  <a16:creationId xmlns:a16="http://schemas.microsoft.com/office/drawing/2014/main" id="{41EE9377-5105-44BE-8507-7F64C66E4F7E}"/>
                </a:ext>
              </a:extLst>
            </p:cNvPr>
            <p:cNvSpPr>
              <a:spLocks/>
            </p:cNvSpPr>
            <p:nvPr/>
          </p:nvSpPr>
          <p:spPr>
            <a:xfrm rot="696774" flipH="1" flipV="1">
              <a:off x="6320137" y="-3273444"/>
              <a:ext cx="7200000" cy="7200000"/>
            </a:xfrm>
            <a:prstGeom prst="arc">
              <a:avLst/>
            </a:prstGeom>
            <a:ln>
              <a:gradFill>
                <a:gsLst>
                  <a:gs pos="0">
                    <a:schemeClr val="accent5">
                      <a:alpha val="0"/>
                    </a:schemeClr>
                  </a:gs>
                  <a:gs pos="47800">
                    <a:schemeClr val="tx2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弧形 308">
              <a:extLst>
                <a:ext uri="{FF2B5EF4-FFF2-40B4-BE49-F238E27FC236}">
                  <a16:creationId xmlns:a16="http://schemas.microsoft.com/office/drawing/2014/main" id="{F5F10053-E9B8-4959-8C09-D11674450D18}"/>
                </a:ext>
              </a:extLst>
            </p:cNvPr>
            <p:cNvSpPr>
              <a:spLocks/>
            </p:cNvSpPr>
            <p:nvPr/>
          </p:nvSpPr>
          <p:spPr>
            <a:xfrm rot="1393548" flipH="1" flipV="1">
              <a:off x="6454561" y="-2814366"/>
              <a:ext cx="7200000" cy="7200000"/>
            </a:xfrm>
            <a:prstGeom prst="arc">
              <a:avLst/>
            </a:prstGeom>
            <a:ln>
              <a:gradFill>
                <a:gsLst>
                  <a:gs pos="0">
                    <a:schemeClr val="accent5">
                      <a:alpha val="0"/>
                    </a:schemeClr>
                  </a:gs>
                  <a:gs pos="47800">
                    <a:schemeClr val="tx2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弧形 309">
              <a:extLst>
                <a:ext uri="{FF2B5EF4-FFF2-40B4-BE49-F238E27FC236}">
                  <a16:creationId xmlns:a16="http://schemas.microsoft.com/office/drawing/2014/main" id="{F284BADF-01BB-4476-ACF5-051F0CF9CD2B}"/>
                </a:ext>
              </a:extLst>
            </p:cNvPr>
            <p:cNvSpPr>
              <a:spLocks/>
            </p:cNvSpPr>
            <p:nvPr/>
          </p:nvSpPr>
          <p:spPr>
            <a:xfrm rot="2090323" flipH="1" flipV="1">
              <a:off x="6493821" y="-2337626"/>
              <a:ext cx="7200000" cy="7200000"/>
            </a:xfrm>
            <a:prstGeom prst="arc">
              <a:avLst/>
            </a:prstGeom>
            <a:ln>
              <a:gradFill>
                <a:gsLst>
                  <a:gs pos="0">
                    <a:schemeClr val="accent5">
                      <a:alpha val="0"/>
                    </a:schemeClr>
                  </a:gs>
                  <a:gs pos="47800">
                    <a:schemeClr val="tx2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弧形 310">
              <a:extLst>
                <a:ext uri="{FF2B5EF4-FFF2-40B4-BE49-F238E27FC236}">
                  <a16:creationId xmlns:a16="http://schemas.microsoft.com/office/drawing/2014/main" id="{66F5F894-6CBA-4DF7-9021-E20B67078A63}"/>
                </a:ext>
              </a:extLst>
            </p:cNvPr>
            <p:cNvSpPr>
              <a:spLocks/>
            </p:cNvSpPr>
            <p:nvPr/>
          </p:nvSpPr>
          <p:spPr>
            <a:xfrm rot="2787097" flipH="1" flipV="1">
              <a:off x="6436311" y="-1862742"/>
              <a:ext cx="7200000" cy="7200000"/>
            </a:xfrm>
            <a:prstGeom prst="arc">
              <a:avLst/>
            </a:prstGeom>
            <a:ln>
              <a:gradFill>
                <a:gsLst>
                  <a:gs pos="0">
                    <a:schemeClr val="accent5">
                      <a:alpha val="0"/>
                    </a:schemeClr>
                  </a:gs>
                  <a:gs pos="47800">
                    <a:schemeClr val="tx2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弧形 311">
              <a:extLst>
                <a:ext uri="{FF2B5EF4-FFF2-40B4-BE49-F238E27FC236}">
                  <a16:creationId xmlns:a16="http://schemas.microsoft.com/office/drawing/2014/main" id="{E0BDCF3A-A57B-4358-B494-B1C7AC5C71AE}"/>
                </a:ext>
              </a:extLst>
            </p:cNvPr>
            <p:cNvSpPr>
              <a:spLocks/>
            </p:cNvSpPr>
            <p:nvPr/>
          </p:nvSpPr>
          <p:spPr>
            <a:xfrm rot="3483871" flipH="1" flipV="1">
              <a:off x="6284384" y="-1409155"/>
              <a:ext cx="7200000" cy="7200000"/>
            </a:xfrm>
            <a:prstGeom prst="arc">
              <a:avLst/>
            </a:prstGeom>
            <a:ln>
              <a:gradFill>
                <a:gsLst>
                  <a:gs pos="0">
                    <a:schemeClr val="accent5">
                      <a:alpha val="0"/>
                    </a:schemeClr>
                  </a:gs>
                  <a:gs pos="47800">
                    <a:schemeClr val="tx2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弧形 312">
              <a:extLst>
                <a:ext uri="{FF2B5EF4-FFF2-40B4-BE49-F238E27FC236}">
                  <a16:creationId xmlns:a16="http://schemas.microsoft.com/office/drawing/2014/main" id="{2B31C368-42EE-4B32-AEF5-C024E7378B82}"/>
                </a:ext>
              </a:extLst>
            </p:cNvPr>
            <p:cNvSpPr>
              <a:spLocks/>
            </p:cNvSpPr>
            <p:nvPr/>
          </p:nvSpPr>
          <p:spPr>
            <a:xfrm rot="4180645" flipH="1" flipV="1">
              <a:off x="6044261" y="-995437"/>
              <a:ext cx="7200000" cy="7200000"/>
            </a:xfrm>
            <a:prstGeom prst="arc">
              <a:avLst/>
            </a:prstGeom>
            <a:ln>
              <a:gradFill>
                <a:gsLst>
                  <a:gs pos="0">
                    <a:schemeClr val="accent5">
                      <a:alpha val="0"/>
                    </a:schemeClr>
                  </a:gs>
                  <a:gs pos="47800">
                    <a:schemeClr val="tx2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弧形 313">
              <a:extLst>
                <a:ext uri="{FF2B5EF4-FFF2-40B4-BE49-F238E27FC236}">
                  <a16:creationId xmlns:a16="http://schemas.microsoft.com/office/drawing/2014/main" id="{46B6F3F8-75F2-4847-B513-2D207DCA72A3}"/>
                </a:ext>
              </a:extLst>
            </p:cNvPr>
            <p:cNvSpPr>
              <a:spLocks/>
            </p:cNvSpPr>
            <p:nvPr/>
          </p:nvSpPr>
          <p:spPr>
            <a:xfrm rot="4877420" flipH="1" flipV="1">
              <a:off x="5725773" y="-638523"/>
              <a:ext cx="7200000" cy="7200000"/>
            </a:xfrm>
            <a:prstGeom prst="arc">
              <a:avLst/>
            </a:prstGeom>
            <a:ln>
              <a:gradFill>
                <a:gsLst>
                  <a:gs pos="0">
                    <a:schemeClr val="accent5">
                      <a:alpha val="0"/>
                    </a:schemeClr>
                  </a:gs>
                  <a:gs pos="47800">
                    <a:schemeClr val="tx2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弧形 314">
              <a:extLst>
                <a:ext uri="{FF2B5EF4-FFF2-40B4-BE49-F238E27FC236}">
                  <a16:creationId xmlns:a16="http://schemas.microsoft.com/office/drawing/2014/main" id="{697B24A8-3AF2-4A81-9E8E-6A9DEBD3BE32}"/>
                </a:ext>
              </a:extLst>
            </p:cNvPr>
            <p:cNvSpPr>
              <a:spLocks/>
            </p:cNvSpPr>
            <p:nvPr/>
          </p:nvSpPr>
          <p:spPr>
            <a:xfrm rot="5574194" flipH="1" flipV="1">
              <a:off x="5341958" y="-353027"/>
              <a:ext cx="7200000" cy="7200000"/>
            </a:xfrm>
            <a:prstGeom prst="arc">
              <a:avLst/>
            </a:prstGeom>
            <a:ln>
              <a:gradFill>
                <a:gsLst>
                  <a:gs pos="0">
                    <a:schemeClr val="accent5">
                      <a:alpha val="0"/>
                    </a:schemeClr>
                  </a:gs>
                  <a:gs pos="47800">
                    <a:schemeClr val="tx2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弧形 315">
              <a:extLst>
                <a:ext uri="{FF2B5EF4-FFF2-40B4-BE49-F238E27FC236}">
                  <a16:creationId xmlns:a16="http://schemas.microsoft.com/office/drawing/2014/main" id="{E4B40112-A32B-461E-9521-EB840D318FED}"/>
                </a:ext>
              </a:extLst>
            </p:cNvPr>
            <p:cNvSpPr>
              <a:spLocks/>
            </p:cNvSpPr>
            <p:nvPr/>
          </p:nvSpPr>
          <p:spPr>
            <a:xfrm rot="6270968" flipH="1" flipV="1">
              <a:off x="4908529" y="-150636"/>
              <a:ext cx="7200000" cy="7200000"/>
            </a:xfrm>
            <a:prstGeom prst="arc">
              <a:avLst/>
            </a:prstGeom>
            <a:ln>
              <a:gradFill>
                <a:gsLst>
                  <a:gs pos="0">
                    <a:schemeClr val="accent5">
                      <a:alpha val="0"/>
                    </a:schemeClr>
                  </a:gs>
                  <a:gs pos="47800">
                    <a:schemeClr val="tx2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弧形 316">
              <a:extLst>
                <a:ext uri="{FF2B5EF4-FFF2-40B4-BE49-F238E27FC236}">
                  <a16:creationId xmlns:a16="http://schemas.microsoft.com/office/drawing/2014/main" id="{6D7703D2-F2F4-4804-B1D7-8A3EBC554FC3}"/>
                </a:ext>
              </a:extLst>
            </p:cNvPr>
            <p:cNvSpPr>
              <a:spLocks/>
            </p:cNvSpPr>
            <p:nvPr/>
          </p:nvSpPr>
          <p:spPr>
            <a:xfrm rot="6967742" flipH="1" flipV="1">
              <a:off x="4443232" y="-39637"/>
              <a:ext cx="7200000" cy="7200000"/>
            </a:xfrm>
            <a:prstGeom prst="arc">
              <a:avLst/>
            </a:prstGeom>
            <a:ln>
              <a:gradFill>
                <a:gsLst>
                  <a:gs pos="0">
                    <a:schemeClr val="accent5">
                      <a:alpha val="0"/>
                    </a:schemeClr>
                  </a:gs>
                  <a:gs pos="47800">
                    <a:schemeClr val="tx2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弧形 317">
              <a:extLst>
                <a:ext uri="{FF2B5EF4-FFF2-40B4-BE49-F238E27FC236}">
                  <a16:creationId xmlns:a16="http://schemas.microsoft.com/office/drawing/2014/main" id="{006FF5C0-7453-45A1-975C-5972863ADEEB}"/>
                </a:ext>
              </a:extLst>
            </p:cNvPr>
            <p:cNvSpPr>
              <a:spLocks/>
            </p:cNvSpPr>
            <p:nvPr/>
          </p:nvSpPr>
          <p:spPr>
            <a:xfrm rot="7664516" flipH="1" flipV="1">
              <a:off x="3965115" y="-24573"/>
              <a:ext cx="7200000" cy="7200000"/>
            </a:xfrm>
            <a:prstGeom prst="arc">
              <a:avLst/>
            </a:prstGeom>
            <a:ln>
              <a:gradFill>
                <a:gsLst>
                  <a:gs pos="0">
                    <a:schemeClr val="accent5">
                      <a:alpha val="0"/>
                    </a:schemeClr>
                  </a:gs>
                  <a:gs pos="47800">
                    <a:schemeClr val="tx2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弧形 318">
              <a:extLst>
                <a:ext uri="{FF2B5EF4-FFF2-40B4-BE49-F238E27FC236}">
                  <a16:creationId xmlns:a16="http://schemas.microsoft.com/office/drawing/2014/main" id="{6B30D500-80DE-4897-A21F-5A193282365E}"/>
                </a:ext>
              </a:extLst>
            </p:cNvPr>
            <p:cNvSpPr>
              <a:spLocks/>
            </p:cNvSpPr>
            <p:nvPr/>
          </p:nvSpPr>
          <p:spPr>
            <a:xfrm rot="8361290" flipH="1" flipV="1">
              <a:off x="3493753" y="-106063"/>
              <a:ext cx="7200000" cy="7200000"/>
            </a:xfrm>
            <a:prstGeom prst="arc">
              <a:avLst/>
            </a:prstGeom>
            <a:ln>
              <a:gradFill>
                <a:gsLst>
                  <a:gs pos="0">
                    <a:schemeClr val="accent5">
                      <a:alpha val="0"/>
                    </a:schemeClr>
                  </a:gs>
                  <a:gs pos="47800">
                    <a:schemeClr val="tx2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弧形 319">
              <a:extLst>
                <a:ext uri="{FF2B5EF4-FFF2-40B4-BE49-F238E27FC236}">
                  <a16:creationId xmlns:a16="http://schemas.microsoft.com/office/drawing/2014/main" id="{9A5B5E7B-0727-40EB-9417-BDD89AD65BE9}"/>
                </a:ext>
              </a:extLst>
            </p:cNvPr>
            <p:cNvSpPr>
              <a:spLocks/>
            </p:cNvSpPr>
            <p:nvPr/>
          </p:nvSpPr>
          <p:spPr>
            <a:xfrm rot="9058064" flipH="1" flipV="1">
              <a:off x="3048444" y="-280768"/>
              <a:ext cx="7200000" cy="7200000"/>
            </a:xfrm>
            <a:prstGeom prst="arc">
              <a:avLst/>
            </a:prstGeom>
            <a:ln>
              <a:gradFill>
                <a:gsLst>
                  <a:gs pos="0">
                    <a:schemeClr val="accent5">
                      <a:alpha val="0"/>
                    </a:schemeClr>
                  </a:gs>
                  <a:gs pos="47800">
                    <a:schemeClr val="tx2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弧形 320">
              <a:extLst>
                <a:ext uri="{FF2B5EF4-FFF2-40B4-BE49-F238E27FC236}">
                  <a16:creationId xmlns:a16="http://schemas.microsoft.com/office/drawing/2014/main" id="{AAA5290E-11CC-4A92-A182-4B1BCA56617D}"/>
                </a:ext>
              </a:extLst>
            </p:cNvPr>
            <p:cNvSpPr>
              <a:spLocks/>
            </p:cNvSpPr>
            <p:nvPr/>
          </p:nvSpPr>
          <p:spPr>
            <a:xfrm rot="9754838" flipH="1" flipV="1">
              <a:off x="2647418" y="-541537"/>
              <a:ext cx="7200000" cy="7200000"/>
            </a:xfrm>
            <a:prstGeom prst="arc">
              <a:avLst/>
            </a:prstGeom>
            <a:ln>
              <a:gradFill>
                <a:gsLst>
                  <a:gs pos="0">
                    <a:schemeClr val="accent5">
                      <a:alpha val="0"/>
                    </a:schemeClr>
                  </a:gs>
                  <a:gs pos="47800">
                    <a:schemeClr val="tx2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弧形 321">
              <a:extLst>
                <a:ext uri="{FF2B5EF4-FFF2-40B4-BE49-F238E27FC236}">
                  <a16:creationId xmlns:a16="http://schemas.microsoft.com/office/drawing/2014/main" id="{3CEA3D75-A6A3-4B37-83E1-958F77D210CE}"/>
                </a:ext>
              </a:extLst>
            </p:cNvPr>
            <p:cNvSpPr>
              <a:spLocks/>
            </p:cNvSpPr>
            <p:nvPr/>
          </p:nvSpPr>
          <p:spPr>
            <a:xfrm rot="10451612" flipH="1" flipV="1">
              <a:off x="2307094" y="-877694"/>
              <a:ext cx="7200000" cy="7200000"/>
            </a:xfrm>
            <a:prstGeom prst="arc">
              <a:avLst/>
            </a:prstGeom>
            <a:ln>
              <a:gradFill>
                <a:gsLst>
                  <a:gs pos="0">
                    <a:schemeClr val="accent5">
                      <a:alpha val="0"/>
                    </a:schemeClr>
                  </a:gs>
                  <a:gs pos="47800">
                    <a:schemeClr val="tx2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弧形 322">
              <a:extLst>
                <a:ext uri="{FF2B5EF4-FFF2-40B4-BE49-F238E27FC236}">
                  <a16:creationId xmlns:a16="http://schemas.microsoft.com/office/drawing/2014/main" id="{51F1B72D-4BD5-4817-AFCF-E190B995DA36}"/>
                </a:ext>
              </a:extLst>
            </p:cNvPr>
            <p:cNvSpPr>
              <a:spLocks/>
            </p:cNvSpPr>
            <p:nvPr/>
          </p:nvSpPr>
          <p:spPr>
            <a:xfrm rot="11148386" flipH="1" flipV="1">
              <a:off x="2041404" y="-1275477"/>
              <a:ext cx="7200000" cy="7200000"/>
            </a:xfrm>
            <a:prstGeom prst="arc">
              <a:avLst/>
            </a:prstGeom>
            <a:ln>
              <a:gradFill>
                <a:gsLst>
                  <a:gs pos="0">
                    <a:schemeClr val="accent5">
                      <a:alpha val="0"/>
                    </a:schemeClr>
                  </a:gs>
                  <a:gs pos="47800">
                    <a:schemeClr val="tx2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弧形 323">
              <a:extLst>
                <a:ext uri="{FF2B5EF4-FFF2-40B4-BE49-F238E27FC236}">
                  <a16:creationId xmlns:a16="http://schemas.microsoft.com/office/drawing/2014/main" id="{9CFDE039-C06E-4E4E-B2E1-90E8FB505AE8}"/>
                </a:ext>
              </a:extLst>
            </p:cNvPr>
            <p:cNvSpPr>
              <a:spLocks/>
            </p:cNvSpPr>
            <p:nvPr/>
          </p:nvSpPr>
          <p:spPr>
            <a:xfrm rot="11845160" flipH="1" flipV="1">
              <a:off x="1861226" y="-1718600"/>
              <a:ext cx="7200000" cy="7200000"/>
            </a:xfrm>
            <a:prstGeom prst="arc">
              <a:avLst/>
            </a:prstGeom>
            <a:ln>
              <a:gradFill>
                <a:gsLst>
                  <a:gs pos="0">
                    <a:schemeClr val="accent5">
                      <a:alpha val="0"/>
                    </a:schemeClr>
                  </a:gs>
                  <a:gs pos="47800">
                    <a:schemeClr val="tx2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弧形 324">
              <a:extLst>
                <a:ext uri="{FF2B5EF4-FFF2-40B4-BE49-F238E27FC236}">
                  <a16:creationId xmlns:a16="http://schemas.microsoft.com/office/drawing/2014/main" id="{BF8DC903-2AB0-453A-8040-5AA07C759F3C}"/>
                </a:ext>
              </a:extLst>
            </p:cNvPr>
            <p:cNvSpPr>
              <a:spLocks/>
            </p:cNvSpPr>
            <p:nvPr/>
          </p:nvSpPr>
          <p:spPr>
            <a:xfrm rot="12541934" flipH="1" flipV="1">
              <a:off x="1773936" y="-2188922"/>
              <a:ext cx="7200000" cy="7200000"/>
            </a:xfrm>
            <a:prstGeom prst="arc">
              <a:avLst/>
            </a:prstGeom>
            <a:ln>
              <a:gradFill>
                <a:gsLst>
                  <a:gs pos="0">
                    <a:schemeClr val="accent5">
                      <a:alpha val="0"/>
                    </a:schemeClr>
                  </a:gs>
                  <a:gs pos="47800">
                    <a:schemeClr val="tx2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弧形 325">
              <a:extLst>
                <a:ext uri="{FF2B5EF4-FFF2-40B4-BE49-F238E27FC236}">
                  <a16:creationId xmlns:a16="http://schemas.microsoft.com/office/drawing/2014/main" id="{EB34C9A5-0C2E-483D-9717-75B790ADBA04}"/>
                </a:ext>
              </a:extLst>
            </p:cNvPr>
            <p:cNvSpPr>
              <a:spLocks/>
            </p:cNvSpPr>
            <p:nvPr/>
          </p:nvSpPr>
          <p:spPr>
            <a:xfrm rot="13238708" flipH="1" flipV="1">
              <a:off x="1783108" y="-2667188"/>
              <a:ext cx="7200000" cy="7200000"/>
            </a:xfrm>
            <a:prstGeom prst="arc">
              <a:avLst/>
            </a:prstGeom>
            <a:ln>
              <a:gradFill>
                <a:gsLst>
                  <a:gs pos="0">
                    <a:schemeClr val="accent5">
                      <a:alpha val="0"/>
                    </a:schemeClr>
                  </a:gs>
                  <a:gs pos="47800">
                    <a:schemeClr val="tx2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弧形 326">
              <a:extLst>
                <a:ext uri="{FF2B5EF4-FFF2-40B4-BE49-F238E27FC236}">
                  <a16:creationId xmlns:a16="http://schemas.microsoft.com/office/drawing/2014/main" id="{523C8BA7-6D30-4AB2-84CF-2D57DCD96519}"/>
                </a:ext>
              </a:extLst>
            </p:cNvPr>
            <p:cNvSpPr>
              <a:spLocks/>
            </p:cNvSpPr>
            <p:nvPr/>
          </p:nvSpPr>
          <p:spPr>
            <a:xfrm rot="13935482" flipH="1" flipV="1">
              <a:off x="1888367" y="-3133817"/>
              <a:ext cx="7200000" cy="7200000"/>
            </a:xfrm>
            <a:prstGeom prst="arc">
              <a:avLst/>
            </a:prstGeom>
            <a:ln>
              <a:gradFill>
                <a:gsLst>
                  <a:gs pos="0">
                    <a:schemeClr val="accent5">
                      <a:alpha val="0"/>
                    </a:schemeClr>
                  </a:gs>
                  <a:gs pos="47800">
                    <a:schemeClr val="tx2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弧形 327">
              <a:extLst>
                <a:ext uri="{FF2B5EF4-FFF2-40B4-BE49-F238E27FC236}">
                  <a16:creationId xmlns:a16="http://schemas.microsoft.com/office/drawing/2014/main" id="{918A4EAC-BA9D-4BDB-A3B5-BE24A4A800BF}"/>
                </a:ext>
              </a:extLst>
            </p:cNvPr>
            <p:cNvSpPr>
              <a:spLocks/>
            </p:cNvSpPr>
            <p:nvPr/>
          </p:nvSpPr>
          <p:spPr>
            <a:xfrm rot="14632256" flipH="1" flipV="1">
              <a:off x="2085403" y="-3569707"/>
              <a:ext cx="7200000" cy="7200000"/>
            </a:xfrm>
            <a:prstGeom prst="arc">
              <a:avLst/>
            </a:prstGeom>
            <a:ln>
              <a:gradFill>
                <a:gsLst>
                  <a:gs pos="0">
                    <a:schemeClr val="accent5">
                      <a:alpha val="0"/>
                    </a:schemeClr>
                  </a:gs>
                  <a:gs pos="47800">
                    <a:schemeClr val="tx2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弧形 328">
              <a:extLst>
                <a:ext uri="{FF2B5EF4-FFF2-40B4-BE49-F238E27FC236}">
                  <a16:creationId xmlns:a16="http://schemas.microsoft.com/office/drawing/2014/main" id="{77C887E0-ECDE-42F2-B8CB-6ECC1CFB5D91}"/>
                </a:ext>
              </a:extLst>
            </p:cNvPr>
            <p:cNvSpPr>
              <a:spLocks/>
            </p:cNvSpPr>
            <p:nvPr/>
          </p:nvSpPr>
          <p:spPr>
            <a:xfrm rot="15329030" flipH="1" flipV="1">
              <a:off x="2366149" y="-3957010"/>
              <a:ext cx="7200000" cy="7200000"/>
            </a:xfrm>
            <a:prstGeom prst="arc">
              <a:avLst/>
            </a:prstGeom>
            <a:ln>
              <a:gradFill>
                <a:gsLst>
                  <a:gs pos="0">
                    <a:schemeClr val="accent5">
                      <a:alpha val="0"/>
                    </a:schemeClr>
                  </a:gs>
                  <a:gs pos="47800">
                    <a:schemeClr val="tx2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弧形 329">
              <a:extLst>
                <a:ext uri="{FF2B5EF4-FFF2-40B4-BE49-F238E27FC236}">
                  <a16:creationId xmlns:a16="http://schemas.microsoft.com/office/drawing/2014/main" id="{BDBA6B9B-D05D-4B2B-BF81-546FF1CAEB94}"/>
                </a:ext>
              </a:extLst>
            </p:cNvPr>
            <p:cNvSpPr>
              <a:spLocks/>
            </p:cNvSpPr>
            <p:nvPr/>
          </p:nvSpPr>
          <p:spPr>
            <a:xfrm rot="16025804" flipH="1" flipV="1">
              <a:off x="2719112" y="-4279871"/>
              <a:ext cx="7200000" cy="7200000"/>
            </a:xfrm>
            <a:prstGeom prst="arc">
              <a:avLst/>
            </a:prstGeom>
            <a:ln>
              <a:gradFill>
                <a:gsLst>
                  <a:gs pos="0">
                    <a:schemeClr val="accent5">
                      <a:alpha val="0"/>
                    </a:schemeClr>
                  </a:gs>
                  <a:gs pos="47800">
                    <a:schemeClr val="tx2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弧形 330">
              <a:extLst>
                <a:ext uri="{FF2B5EF4-FFF2-40B4-BE49-F238E27FC236}">
                  <a16:creationId xmlns:a16="http://schemas.microsoft.com/office/drawing/2014/main" id="{255ECB02-9165-45A9-B2A1-C8AEC91C281D}"/>
                </a:ext>
              </a:extLst>
            </p:cNvPr>
            <p:cNvSpPr>
              <a:spLocks/>
            </p:cNvSpPr>
            <p:nvPr/>
          </p:nvSpPr>
          <p:spPr>
            <a:xfrm rot="16722579" flipH="1" flipV="1">
              <a:off x="3129841" y="-4525073"/>
              <a:ext cx="7200000" cy="7200000"/>
            </a:xfrm>
            <a:prstGeom prst="arc">
              <a:avLst/>
            </a:prstGeom>
            <a:ln>
              <a:gradFill>
                <a:gsLst>
                  <a:gs pos="0">
                    <a:schemeClr val="accent5">
                      <a:alpha val="0"/>
                    </a:schemeClr>
                  </a:gs>
                  <a:gs pos="47800">
                    <a:schemeClr val="tx2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弧形 331">
              <a:extLst>
                <a:ext uri="{FF2B5EF4-FFF2-40B4-BE49-F238E27FC236}">
                  <a16:creationId xmlns:a16="http://schemas.microsoft.com/office/drawing/2014/main" id="{8CE63AE6-9146-43F7-981C-62A996F7F50F}"/>
                </a:ext>
              </a:extLst>
            </p:cNvPr>
            <p:cNvSpPr>
              <a:spLocks/>
            </p:cNvSpPr>
            <p:nvPr/>
          </p:nvSpPr>
          <p:spPr>
            <a:xfrm rot="17419354" flipH="1" flipV="1">
              <a:off x="3581522" y="-4682576"/>
              <a:ext cx="7200000" cy="7200000"/>
            </a:xfrm>
            <a:prstGeom prst="arc">
              <a:avLst/>
            </a:prstGeom>
            <a:ln>
              <a:gradFill>
                <a:gsLst>
                  <a:gs pos="0">
                    <a:schemeClr val="accent5">
                      <a:alpha val="0"/>
                    </a:schemeClr>
                  </a:gs>
                  <a:gs pos="47800">
                    <a:schemeClr val="tx2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弧形 332">
              <a:extLst>
                <a:ext uri="{FF2B5EF4-FFF2-40B4-BE49-F238E27FC236}">
                  <a16:creationId xmlns:a16="http://schemas.microsoft.com/office/drawing/2014/main" id="{0D1A4C4B-965A-4E0B-B012-4F6E29EABCEE}"/>
                </a:ext>
              </a:extLst>
            </p:cNvPr>
            <p:cNvSpPr>
              <a:spLocks/>
            </p:cNvSpPr>
            <p:nvPr/>
          </p:nvSpPr>
          <p:spPr>
            <a:xfrm rot="18116129" flipH="1" flipV="1">
              <a:off x="4055661" y="-4745932"/>
              <a:ext cx="7200000" cy="7200000"/>
            </a:xfrm>
            <a:prstGeom prst="arc">
              <a:avLst/>
            </a:prstGeom>
            <a:ln>
              <a:gradFill>
                <a:gsLst>
                  <a:gs pos="0">
                    <a:schemeClr val="accent5">
                      <a:alpha val="0"/>
                    </a:schemeClr>
                  </a:gs>
                  <a:gs pos="47800">
                    <a:schemeClr val="tx2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弧形 333">
              <a:extLst>
                <a:ext uri="{FF2B5EF4-FFF2-40B4-BE49-F238E27FC236}">
                  <a16:creationId xmlns:a16="http://schemas.microsoft.com/office/drawing/2014/main" id="{837CBFA2-55D9-46C8-94C1-6E16D418AB80}"/>
                </a:ext>
              </a:extLst>
            </p:cNvPr>
            <p:cNvSpPr>
              <a:spLocks/>
            </p:cNvSpPr>
            <p:nvPr/>
          </p:nvSpPr>
          <p:spPr>
            <a:xfrm rot="18812904" flipH="1" flipV="1">
              <a:off x="4532848" y="-4712548"/>
              <a:ext cx="7200000" cy="7200000"/>
            </a:xfrm>
            <a:prstGeom prst="arc">
              <a:avLst/>
            </a:prstGeom>
            <a:ln>
              <a:gradFill>
                <a:gsLst>
                  <a:gs pos="0">
                    <a:schemeClr val="accent5">
                      <a:alpha val="0"/>
                    </a:schemeClr>
                  </a:gs>
                  <a:gs pos="47800">
                    <a:schemeClr val="tx2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5" name="弧形 334">
              <a:extLst>
                <a:ext uri="{FF2B5EF4-FFF2-40B4-BE49-F238E27FC236}">
                  <a16:creationId xmlns:a16="http://schemas.microsoft.com/office/drawing/2014/main" id="{2A8B636B-1AD6-479B-AE59-9C3EBC0334D5}"/>
                </a:ext>
              </a:extLst>
            </p:cNvPr>
            <p:cNvSpPr>
              <a:spLocks/>
            </p:cNvSpPr>
            <p:nvPr/>
          </p:nvSpPr>
          <p:spPr>
            <a:xfrm rot="19509679" flipH="1" flipV="1">
              <a:off x="4993547" y="-4583790"/>
              <a:ext cx="7200000" cy="7200000"/>
            </a:xfrm>
            <a:prstGeom prst="arc">
              <a:avLst/>
            </a:prstGeom>
            <a:ln>
              <a:gradFill>
                <a:gsLst>
                  <a:gs pos="0">
                    <a:schemeClr val="accent5">
                      <a:alpha val="0"/>
                    </a:schemeClr>
                  </a:gs>
                  <a:gs pos="47800">
                    <a:schemeClr val="tx2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6" name="弧形 335">
              <a:extLst>
                <a:ext uri="{FF2B5EF4-FFF2-40B4-BE49-F238E27FC236}">
                  <a16:creationId xmlns:a16="http://schemas.microsoft.com/office/drawing/2014/main" id="{431CA9D6-F273-4F63-A8CF-FAC91AF53172}"/>
                </a:ext>
              </a:extLst>
            </p:cNvPr>
            <p:cNvSpPr>
              <a:spLocks/>
            </p:cNvSpPr>
            <p:nvPr/>
          </p:nvSpPr>
          <p:spPr>
            <a:xfrm rot="20206454" flipH="1" flipV="1">
              <a:off x="5418897" y="-4364930"/>
              <a:ext cx="7200000" cy="7200000"/>
            </a:xfrm>
            <a:prstGeom prst="arc">
              <a:avLst/>
            </a:prstGeom>
            <a:ln>
              <a:gradFill>
                <a:gsLst>
                  <a:gs pos="0">
                    <a:schemeClr val="accent5">
                      <a:alpha val="0"/>
                    </a:schemeClr>
                  </a:gs>
                  <a:gs pos="47800">
                    <a:schemeClr val="tx2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7" name="弧形 336">
              <a:extLst>
                <a:ext uri="{FF2B5EF4-FFF2-40B4-BE49-F238E27FC236}">
                  <a16:creationId xmlns:a16="http://schemas.microsoft.com/office/drawing/2014/main" id="{7FE2C9C9-1B6A-4F27-9037-AE46F2AFD8D3}"/>
                </a:ext>
              </a:extLst>
            </p:cNvPr>
            <p:cNvSpPr>
              <a:spLocks/>
            </p:cNvSpPr>
            <p:nvPr/>
          </p:nvSpPr>
          <p:spPr>
            <a:xfrm rot="20903229" flipH="1" flipV="1">
              <a:off x="5791484" y="-4064928"/>
              <a:ext cx="7200000" cy="7200000"/>
            </a:xfrm>
            <a:prstGeom prst="arc">
              <a:avLst/>
            </a:prstGeom>
            <a:ln>
              <a:gradFill>
                <a:gsLst>
                  <a:gs pos="0">
                    <a:schemeClr val="accent5">
                      <a:alpha val="0"/>
                    </a:schemeClr>
                  </a:gs>
                  <a:gs pos="47800">
                    <a:schemeClr val="tx2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1009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>
            <a:extLst>
              <a:ext uri="{FF2B5EF4-FFF2-40B4-BE49-F238E27FC236}">
                <a16:creationId xmlns:a16="http://schemas.microsoft.com/office/drawing/2014/main" id="{22E159E4-4B86-432A-97B1-DA0076817C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05A4EF98-AA09-41EE-AD37-91A3172BE0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045411 w 12192000"/>
              <a:gd name="connsiteY0" fmla="*/ 0 h 6858000"/>
              <a:gd name="connsiteX1" fmla="*/ 11146589 w 12192000"/>
              <a:gd name="connsiteY1" fmla="*/ 0 h 6858000"/>
              <a:gd name="connsiteX2" fmla="*/ 11157920 w 12192000"/>
              <a:gd name="connsiteY2" fmla="*/ 15935 h 6858000"/>
              <a:gd name="connsiteX3" fmla="*/ 12168950 w 12192000"/>
              <a:gd name="connsiteY3" fmla="*/ 2804854 h 6858000"/>
              <a:gd name="connsiteX4" fmla="*/ 12192000 w 12192000"/>
              <a:gd name="connsiteY4" fmla="*/ 3107977 h 6858000"/>
              <a:gd name="connsiteX5" fmla="*/ 12192000 w 12192000"/>
              <a:gd name="connsiteY5" fmla="*/ 3750023 h 6858000"/>
              <a:gd name="connsiteX6" fmla="*/ 12168950 w 12192000"/>
              <a:gd name="connsiteY6" fmla="*/ 4053146 h 6858000"/>
              <a:gd name="connsiteX7" fmla="*/ 11157920 w 12192000"/>
              <a:gd name="connsiteY7" fmla="*/ 6842066 h 6858000"/>
              <a:gd name="connsiteX8" fmla="*/ 11146589 w 12192000"/>
              <a:gd name="connsiteY8" fmla="*/ 6858000 h 6858000"/>
              <a:gd name="connsiteX9" fmla="*/ 1045411 w 12192000"/>
              <a:gd name="connsiteY9" fmla="*/ 6858000 h 6858000"/>
              <a:gd name="connsiteX10" fmla="*/ 1034080 w 12192000"/>
              <a:gd name="connsiteY10" fmla="*/ 6842066 h 6858000"/>
              <a:gd name="connsiteX11" fmla="*/ 23050 w 12192000"/>
              <a:gd name="connsiteY11" fmla="*/ 4053146 h 6858000"/>
              <a:gd name="connsiteX12" fmla="*/ 0 w 12192000"/>
              <a:gd name="connsiteY12" fmla="*/ 3750026 h 6858000"/>
              <a:gd name="connsiteX13" fmla="*/ 0 w 12192000"/>
              <a:gd name="connsiteY13" fmla="*/ 3107975 h 6858000"/>
              <a:gd name="connsiteX14" fmla="*/ 23050 w 12192000"/>
              <a:gd name="connsiteY14" fmla="*/ 2804854 h 6858000"/>
              <a:gd name="connsiteX15" fmla="*/ 1034080 w 12192000"/>
              <a:gd name="connsiteY15" fmla="*/ 159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1045411" y="0"/>
                </a:moveTo>
                <a:lnTo>
                  <a:pt x="11146589" y="0"/>
                </a:lnTo>
                <a:lnTo>
                  <a:pt x="11157920" y="15935"/>
                </a:lnTo>
                <a:cubicBezTo>
                  <a:pt x="11706428" y="827834"/>
                  <a:pt x="12064747" y="1778782"/>
                  <a:pt x="12168950" y="2804854"/>
                </a:cubicBezTo>
                <a:lnTo>
                  <a:pt x="12192000" y="3107977"/>
                </a:lnTo>
                <a:lnTo>
                  <a:pt x="12192000" y="3750023"/>
                </a:lnTo>
                <a:lnTo>
                  <a:pt x="12168950" y="4053146"/>
                </a:lnTo>
                <a:cubicBezTo>
                  <a:pt x="12064747" y="5079218"/>
                  <a:pt x="11706428" y="6030166"/>
                  <a:pt x="11157920" y="6842066"/>
                </a:cubicBezTo>
                <a:lnTo>
                  <a:pt x="11146589" y="6858000"/>
                </a:lnTo>
                <a:lnTo>
                  <a:pt x="1045411" y="6858000"/>
                </a:lnTo>
                <a:lnTo>
                  <a:pt x="1034080" y="6842066"/>
                </a:lnTo>
                <a:cubicBezTo>
                  <a:pt x="485572" y="6030166"/>
                  <a:pt x="127253" y="5079218"/>
                  <a:pt x="23050" y="4053146"/>
                </a:cubicBezTo>
                <a:lnTo>
                  <a:pt x="0" y="3750026"/>
                </a:lnTo>
                <a:lnTo>
                  <a:pt x="0" y="3107975"/>
                </a:lnTo>
                <a:lnTo>
                  <a:pt x="23050" y="2804854"/>
                </a:lnTo>
                <a:cubicBezTo>
                  <a:pt x="127253" y="1778782"/>
                  <a:pt x="485572" y="827834"/>
                  <a:pt x="1034080" y="15935"/>
                </a:cubicBezTo>
                <a:close/>
              </a:path>
            </a:pathLst>
          </a:custGeom>
          <a:gradFill flip="none" rotWithShape="1">
            <a:gsLst>
              <a:gs pos="12000">
                <a:srgbClr val="0D262F"/>
              </a:gs>
              <a:gs pos="55000">
                <a:srgbClr val="0D262F">
                  <a:alpha val="70000"/>
                </a:srgbClr>
              </a:gs>
              <a:gs pos="88000">
                <a:srgbClr val="030B0E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7B6F10-ECAD-4C12-BAB6-6946CB0F96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1718044"/>
            <a:ext cx="10972800" cy="37871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 defTabSz="914400" rtl="0" eaLnBrk="1" latinLnBrk="0" hangingPunct="1">
              <a:lnSpc>
                <a:spcPct val="80000"/>
              </a:lnSpc>
              <a:spcBef>
                <a:spcPts val="0"/>
              </a:spcBef>
              <a:buNone/>
              <a:defRPr lang="zh-CN" altLang="en-US" sz="27900" b="1" kern="1200" dirty="0" smtClean="0">
                <a:ln>
                  <a:gradFill>
                    <a:gsLst>
                      <a:gs pos="66000">
                        <a:schemeClr val="accent5">
                          <a:alpha val="0"/>
                        </a:schemeClr>
                      </a:gs>
                      <a:gs pos="0">
                        <a:schemeClr val="accent5"/>
                      </a:gs>
                    </a:gsLst>
                    <a:lin ang="5400000" scaled="1"/>
                  </a:gradFill>
                </a:ln>
                <a:noFill/>
                <a:effectLst>
                  <a:outerShdw blurRad="50800" dist="38100" dir="2700000" sx="102000" sy="102000" algn="tl" rotWithShape="0">
                    <a:prstClr val="black">
                      <a:alpha val="50000"/>
                    </a:prstClr>
                  </a:outerShdw>
                </a:effectLst>
                <a:latin typeface="+mj-ea"/>
                <a:ea typeface="+mj-ea"/>
                <a:cs typeface="+mn-cs"/>
              </a:defRPr>
            </a:lvl1pPr>
            <a:lvl2pPr marL="0" algn="ctr" defTabSz="914400" rtl="0" eaLnBrk="1" latinLnBrk="0" hangingPunct="1">
              <a:defRPr lang="zh-CN" altLang="en-US" sz="48200" b="1" kern="1200" dirty="0" smtClean="0">
                <a:ln>
                  <a:gradFill>
                    <a:gsLst>
                      <a:gs pos="65000">
                        <a:schemeClr val="accent3">
                          <a:alpha val="0"/>
                        </a:schemeClr>
                      </a:gs>
                      <a:gs pos="0">
                        <a:schemeClr val="accent3"/>
                      </a:gs>
                    </a:gsLst>
                    <a:lin ang="5400000" scaled="1"/>
                  </a:gradFill>
                </a:ln>
                <a:noFill/>
                <a:effectLst>
                  <a:outerShdw blurRad="50800" dist="38100" dir="2700000" sx="102000" sy="102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zh-CN" altLang="en-US" sz="48200" b="1" kern="1200" dirty="0" smtClean="0">
                <a:ln>
                  <a:gradFill>
                    <a:gsLst>
                      <a:gs pos="65000">
                        <a:schemeClr val="accent3">
                          <a:alpha val="0"/>
                        </a:schemeClr>
                      </a:gs>
                      <a:gs pos="0">
                        <a:schemeClr val="accent3"/>
                      </a:gs>
                    </a:gsLst>
                    <a:lin ang="5400000" scaled="1"/>
                  </a:gradFill>
                </a:ln>
                <a:noFill/>
                <a:effectLst>
                  <a:outerShdw blurRad="50800" dist="38100" dir="2700000" sx="102000" sy="102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zh-CN" altLang="en-US" sz="48200" b="1" kern="1200" dirty="0" smtClean="0">
                <a:ln>
                  <a:gradFill>
                    <a:gsLst>
                      <a:gs pos="65000">
                        <a:schemeClr val="accent3">
                          <a:alpha val="0"/>
                        </a:schemeClr>
                      </a:gs>
                      <a:gs pos="0">
                        <a:schemeClr val="accent3"/>
                      </a:gs>
                    </a:gsLst>
                    <a:lin ang="5400000" scaled="1"/>
                  </a:gradFill>
                </a:ln>
                <a:noFill/>
                <a:effectLst>
                  <a:outerShdw blurRad="50800" dist="38100" dir="2700000" sx="102000" sy="102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GB" sz="48200" b="1" kern="1200" dirty="0">
                <a:ln>
                  <a:gradFill>
                    <a:gsLst>
                      <a:gs pos="65000">
                        <a:schemeClr val="accent3">
                          <a:alpha val="0"/>
                        </a:schemeClr>
                      </a:gs>
                      <a:gs pos="0">
                        <a:schemeClr val="accent3"/>
                      </a:gs>
                    </a:gsLst>
                    <a:lin ang="5400000" scaled="1"/>
                  </a:gradFill>
                </a:ln>
                <a:noFill/>
                <a:effectLst>
                  <a:outerShdw blurRad="50800" dist="38100" dir="2700000" sx="102000" sy="102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5" name="文本占位符 3">
            <a:extLst>
              <a:ext uri="{FF2B5EF4-FFF2-40B4-BE49-F238E27FC236}">
                <a16:creationId xmlns:a16="http://schemas.microsoft.com/office/drawing/2014/main" id="{C3F41536-255B-40E5-BE1F-64030500F3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067" y="3478486"/>
            <a:ext cx="10972800" cy="707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zh-CN" altLang="en-US" sz="4000" b="1" kern="1200" dirty="0" smtClean="0">
                <a:ln>
                  <a:noFill/>
                </a:ln>
                <a:solidFill>
                  <a:schemeClr val="bg2"/>
                </a:solidFill>
                <a:effectLst>
                  <a:outerShdw blurRad="50800" dist="38100" dir="2700000" sx="102000" sy="102000" algn="tl" rotWithShape="0">
                    <a:prstClr val="black">
                      <a:alpha val="50000"/>
                    </a:prstClr>
                  </a:outerShdw>
                </a:effectLst>
                <a:latin typeface="+mj-ea"/>
                <a:ea typeface="+mj-ea"/>
                <a:cs typeface="+mn-cs"/>
              </a:defRPr>
            </a:lvl1pPr>
            <a:lvl2pPr marL="0" algn="ctr" defTabSz="914400" rtl="0" eaLnBrk="1" latinLnBrk="0" hangingPunct="1">
              <a:defRPr lang="zh-CN" altLang="en-US" sz="48200" b="1" kern="1200" dirty="0" smtClean="0">
                <a:ln>
                  <a:gradFill>
                    <a:gsLst>
                      <a:gs pos="65000">
                        <a:schemeClr val="accent3">
                          <a:alpha val="0"/>
                        </a:schemeClr>
                      </a:gs>
                      <a:gs pos="0">
                        <a:schemeClr val="accent3"/>
                      </a:gs>
                    </a:gsLst>
                    <a:lin ang="5400000" scaled="1"/>
                  </a:gradFill>
                </a:ln>
                <a:noFill/>
                <a:effectLst>
                  <a:outerShdw blurRad="50800" dist="38100" dir="2700000" sx="102000" sy="102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zh-CN" altLang="en-US" sz="48200" b="1" kern="1200" dirty="0" smtClean="0">
                <a:ln>
                  <a:gradFill>
                    <a:gsLst>
                      <a:gs pos="65000">
                        <a:schemeClr val="accent3">
                          <a:alpha val="0"/>
                        </a:schemeClr>
                      </a:gs>
                      <a:gs pos="0">
                        <a:schemeClr val="accent3"/>
                      </a:gs>
                    </a:gsLst>
                    <a:lin ang="5400000" scaled="1"/>
                  </a:gradFill>
                </a:ln>
                <a:noFill/>
                <a:effectLst>
                  <a:outerShdw blurRad="50800" dist="38100" dir="2700000" sx="102000" sy="102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zh-CN" altLang="en-US" sz="48200" b="1" kern="1200" dirty="0" smtClean="0">
                <a:ln>
                  <a:gradFill>
                    <a:gsLst>
                      <a:gs pos="65000">
                        <a:schemeClr val="accent3">
                          <a:alpha val="0"/>
                        </a:schemeClr>
                      </a:gs>
                      <a:gs pos="0">
                        <a:schemeClr val="accent3"/>
                      </a:gs>
                    </a:gsLst>
                    <a:lin ang="5400000" scaled="1"/>
                  </a:gradFill>
                </a:ln>
                <a:noFill/>
                <a:effectLst>
                  <a:outerShdw blurRad="50800" dist="38100" dir="2700000" sx="102000" sy="102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GB" sz="48200" b="1" kern="1200" dirty="0">
                <a:ln>
                  <a:gradFill>
                    <a:gsLst>
                      <a:gs pos="65000">
                        <a:schemeClr val="accent3">
                          <a:alpha val="0"/>
                        </a:schemeClr>
                      </a:gs>
                      <a:gs pos="0">
                        <a:schemeClr val="accent3"/>
                      </a:gs>
                    </a:gsLst>
                    <a:lin ang="5400000" scaled="1"/>
                  </a:gradFill>
                </a:ln>
                <a:noFill/>
                <a:effectLst>
                  <a:outerShdw blurRad="50800" dist="38100" dir="2700000" sx="102000" sy="102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dirty="0"/>
              <a:t>过渡页标题</a:t>
            </a:r>
            <a:endParaRPr lang="en-GB" dirty="0"/>
          </a:p>
        </p:txBody>
      </p:sp>
      <p:sp>
        <p:nvSpPr>
          <p:cNvPr id="8" name="文本占位符 3">
            <a:extLst>
              <a:ext uri="{FF2B5EF4-FFF2-40B4-BE49-F238E27FC236}">
                <a16:creationId xmlns:a16="http://schemas.microsoft.com/office/drawing/2014/main" id="{9E40AFF1-8216-4AC0-893F-7EEB59FC21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067" y="4307588"/>
            <a:ext cx="10972800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zh-CN" altLang="en-US" sz="2000" b="1" kern="120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sx="102000" sy="102000" algn="tl" rotWithShape="0">
                    <a:prstClr val="black">
                      <a:alpha val="50000"/>
                    </a:prstClr>
                  </a:outerShdw>
                </a:effectLst>
                <a:latin typeface="+mj-ea"/>
                <a:ea typeface="+mj-ea"/>
                <a:cs typeface="+mn-cs"/>
              </a:defRPr>
            </a:lvl1pPr>
            <a:lvl2pPr marL="0" algn="ctr" defTabSz="914400" rtl="0" eaLnBrk="1" latinLnBrk="0" hangingPunct="1">
              <a:defRPr lang="zh-CN" altLang="en-US" sz="48200" b="1" kern="1200" dirty="0" smtClean="0">
                <a:ln>
                  <a:gradFill>
                    <a:gsLst>
                      <a:gs pos="65000">
                        <a:schemeClr val="accent3">
                          <a:alpha val="0"/>
                        </a:schemeClr>
                      </a:gs>
                      <a:gs pos="0">
                        <a:schemeClr val="accent3"/>
                      </a:gs>
                    </a:gsLst>
                    <a:lin ang="5400000" scaled="1"/>
                  </a:gradFill>
                </a:ln>
                <a:noFill/>
                <a:effectLst>
                  <a:outerShdw blurRad="50800" dist="38100" dir="2700000" sx="102000" sy="102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0" algn="ctr" defTabSz="914400" rtl="0" eaLnBrk="1" latinLnBrk="0" hangingPunct="1">
              <a:defRPr lang="zh-CN" altLang="en-US" sz="48200" b="1" kern="1200" dirty="0" smtClean="0">
                <a:ln>
                  <a:gradFill>
                    <a:gsLst>
                      <a:gs pos="65000">
                        <a:schemeClr val="accent3">
                          <a:alpha val="0"/>
                        </a:schemeClr>
                      </a:gs>
                      <a:gs pos="0">
                        <a:schemeClr val="accent3"/>
                      </a:gs>
                    </a:gsLst>
                    <a:lin ang="5400000" scaled="1"/>
                  </a:gradFill>
                </a:ln>
                <a:noFill/>
                <a:effectLst>
                  <a:outerShdw blurRad="50800" dist="38100" dir="2700000" sx="102000" sy="102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0" algn="ctr" defTabSz="914400" rtl="0" eaLnBrk="1" latinLnBrk="0" hangingPunct="1">
              <a:defRPr lang="zh-CN" altLang="en-US" sz="48200" b="1" kern="1200" dirty="0" smtClean="0">
                <a:ln>
                  <a:gradFill>
                    <a:gsLst>
                      <a:gs pos="65000">
                        <a:schemeClr val="accent3">
                          <a:alpha val="0"/>
                        </a:schemeClr>
                      </a:gs>
                      <a:gs pos="0">
                        <a:schemeClr val="accent3"/>
                      </a:gs>
                    </a:gsLst>
                    <a:lin ang="5400000" scaled="1"/>
                  </a:gradFill>
                </a:ln>
                <a:noFill/>
                <a:effectLst>
                  <a:outerShdw blurRad="50800" dist="38100" dir="2700000" sx="102000" sy="102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0" algn="ctr" defTabSz="914400" rtl="0" eaLnBrk="1" latinLnBrk="0" hangingPunct="1">
              <a:defRPr lang="en-GB" sz="48200" b="1" kern="1200" dirty="0">
                <a:ln>
                  <a:gradFill>
                    <a:gsLst>
                      <a:gs pos="65000">
                        <a:schemeClr val="accent3">
                          <a:alpha val="0"/>
                        </a:schemeClr>
                      </a:gs>
                      <a:gs pos="0">
                        <a:schemeClr val="accent3"/>
                      </a:gs>
                    </a:gsLst>
                    <a:lin ang="5400000" scaled="1"/>
                  </a:gradFill>
                </a:ln>
                <a:noFill/>
                <a:effectLst>
                  <a:outerShdw blurRad="50800" dist="38100" dir="2700000" sx="102000" sy="102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zh-CN" altLang="en-US" dirty="0"/>
              <a:t>过渡页标题英文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59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57000">
              <a:schemeClr val="tx2"/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6BDF341E-7C30-457B-B293-28DB727A88C0}"/>
              </a:ext>
            </a:extLst>
          </p:cNvPr>
          <p:cNvSpPr/>
          <p:nvPr userDrawn="1"/>
        </p:nvSpPr>
        <p:spPr>
          <a:xfrm>
            <a:off x="609600" y="-1"/>
            <a:ext cx="220662" cy="658813"/>
          </a:xfrm>
          <a:custGeom>
            <a:avLst/>
            <a:gdLst>
              <a:gd name="connsiteX0" fmla="*/ 100807 w 220662"/>
              <a:gd name="connsiteY0" fmla="*/ 0 h 444500"/>
              <a:gd name="connsiteX1" fmla="*/ 220662 w 220662"/>
              <a:gd name="connsiteY1" fmla="*/ 0 h 444500"/>
              <a:gd name="connsiteX2" fmla="*/ 119855 w 220662"/>
              <a:gd name="connsiteY2" fmla="*/ 444500 h 444500"/>
              <a:gd name="connsiteX3" fmla="*/ 0 w 220662"/>
              <a:gd name="connsiteY3" fmla="*/ 444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662" h="444500">
                <a:moveTo>
                  <a:pt x="100807" y="0"/>
                </a:moveTo>
                <a:lnTo>
                  <a:pt x="220662" y="0"/>
                </a:lnTo>
                <a:lnTo>
                  <a:pt x="119855" y="444500"/>
                </a:lnTo>
                <a:lnTo>
                  <a:pt x="0" y="444500"/>
                </a:lnTo>
                <a:close/>
              </a:path>
            </a:pathLst>
          </a:custGeom>
          <a:gradFill>
            <a:gsLst>
              <a:gs pos="64000">
                <a:schemeClr val="tx2"/>
              </a:gs>
              <a:gs pos="0">
                <a:schemeClr val="accent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5187C4A8-6106-4AB7-A931-F0E187D2F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889" y="63500"/>
            <a:ext cx="10701512" cy="68580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565BB65-400E-4BAC-BC29-D2BD553A2B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605" y="329794"/>
            <a:ext cx="1150795" cy="15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7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展示">
    <p:bg>
      <p:bgPr>
        <a:gradFill flip="none" rotWithShape="1">
          <a:gsLst>
            <a:gs pos="57000">
              <a:schemeClr val="tx2"/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6BDF341E-7C30-457B-B293-28DB727A88C0}"/>
              </a:ext>
            </a:extLst>
          </p:cNvPr>
          <p:cNvSpPr/>
          <p:nvPr userDrawn="1"/>
        </p:nvSpPr>
        <p:spPr>
          <a:xfrm>
            <a:off x="609600" y="63500"/>
            <a:ext cx="220662" cy="574675"/>
          </a:xfrm>
          <a:custGeom>
            <a:avLst/>
            <a:gdLst>
              <a:gd name="connsiteX0" fmla="*/ 100807 w 220662"/>
              <a:gd name="connsiteY0" fmla="*/ 0 h 444500"/>
              <a:gd name="connsiteX1" fmla="*/ 220662 w 220662"/>
              <a:gd name="connsiteY1" fmla="*/ 0 h 444500"/>
              <a:gd name="connsiteX2" fmla="*/ 119855 w 220662"/>
              <a:gd name="connsiteY2" fmla="*/ 444500 h 444500"/>
              <a:gd name="connsiteX3" fmla="*/ 0 w 220662"/>
              <a:gd name="connsiteY3" fmla="*/ 444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662" h="444500">
                <a:moveTo>
                  <a:pt x="100807" y="0"/>
                </a:moveTo>
                <a:lnTo>
                  <a:pt x="220662" y="0"/>
                </a:lnTo>
                <a:lnTo>
                  <a:pt x="119855" y="444500"/>
                </a:lnTo>
                <a:lnTo>
                  <a:pt x="0" y="444500"/>
                </a:lnTo>
                <a:close/>
              </a:path>
            </a:pathLst>
          </a:custGeom>
          <a:gradFill>
            <a:gsLst>
              <a:gs pos="64000">
                <a:schemeClr val="tx2"/>
              </a:gs>
              <a:gs pos="0">
                <a:schemeClr val="accent6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5187C4A8-6106-4AB7-A931-F0E187D2F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889" y="63500"/>
            <a:ext cx="10701512" cy="685800"/>
          </a:xfrm>
          <a:prstGeom prst="rect">
            <a:avLst/>
          </a:prstGeo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GB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27F1F6-C2E3-4618-A217-0F8D0E2DC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4898457"/>
            <a:ext cx="3648740" cy="338554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100000">
                <a:srgbClr val="00565D">
                  <a:alpha val="0"/>
                </a:srgbClr>
              </a:gs>
              <a:gs pos="0">
                <a:schemeClr val="accent1">
                  <a:lumMod val="97000"/>
                  <a:lumOff val="3000"/>
                  <a:alpha val="0"/>
                </a:schemeClr>
              </a:gs>
            </a:gsLst>
            <a:lin ang="0" scaled="0"/>
            <a:tileRect/>
          </a:gra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占位符 3">
            <a:extLst>
              <a:ext uri="{FF2B5EF4-FFF2-40B4-BE49-F238E27FC236}">
                <a16:creationId xmlns:a16="http://schemas.microsoft.com/office/drawing/2014/main" id="{16C7D417-C996-4022-ABCB-E1F1693F59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58340" y="4898457"/>
            <a:ext cx="3648740" cy="338554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100000">
                <a:srgbClr val="00565D">
                  <a:alpha val="0"/>
                </a:srgbClr>
              </a:gs>
              <a:gs pos="0">
                <a:schemeClr val="accent1">
                  <a:lumMod val="97000"/>
                  <a:lumOff val="3000"/>
                  <a:alpha val="0"/>
                </a:schemeClr>
              </a:gs>
            </a:gsLst>
            <a:lin ang="0" scaled="0"/>
            <a:tileRect/>
          </a:gra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6" name="文本占位符 3">
            <a:extLst>
              <a:ext uri="{FF2B5EF4-FFF2-40B4-BE49-F238E27FC236}">
                <a16:creationId xmlns:a16="http://schemas.microsoft.com/office/drawing/2014/main" id="{EDB21C20-7899-446F-A4CD-990918E370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07080" y="4898457"/>
            <a:ext cx="3648740" cy="338554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100000">
                <a:srgbClr val="00565D">
                  <a:alpha val="0"/>
                </a:srgbClr>
              </a:gs>
              <a:gs pos="0">
                <a:schemeClr val="accent1">
                  <a:lumMod val="97000"/>
                  <a:lumOff val="3000"/>
                  <a:alpha val="0"/>
                </a:schemeClr>
              </a:gs>
            </a:gsLst>
            <a:lin ang="0" scaled="0"/>
            <a:tileRect/>
          </a:gra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8" name="图片占位符 17">
            <a:extLst>
              <a:ext uri="{FF2B5EF4-FFF2-40B4-BE49-F238E27FC236}">
                <a16:creationId xmlns:a16="http://schemas.microsoft.com/office/drawing/2014/main" id="{33905155-1723-43C5-B696-CBAC56792D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2353" y="1872313"/>
            <a:ext cx="4680000" cy="2909972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10000"/>
                  </a:schemeClr>
                </a:gs>
                <a:gs pos="100000">
                  <a:schemeClr val="tx2"/>
                </a:gs>
              </a:gsLst>
              <a:lin ang="5400000" scaled="1"/>
            </a:gradFill>
          </a:ln>
          <a:effectLst>
            <a:reflection blurRad="6350" stA="52000" endA="300" endPos="35000" dist="25400" dir="5400000" sy="-100000" algn="bl" rotWithShape="0"/>
          </a:effectLst>
          <a:scene3d>
            <a:camera prst="perspectiveRight" fov="3000000">
              <a:rot lat="0" lon="19200000" rev="0"/>
            </a:camera>
            <a:lightRig rig="threePt" dir="t"/>
          </a:scene3d>
        </p:spPr>
        <p:txBody>
          <a:bodyPr/>
          <a:lstStyle/>
          <a:p>
            <a:endParaRPr lang="zh-CN" altLang="en-US"/>
          </a:p>
        </p:txBody>
      </p:sp>
      <p:sp>
        <p:nvSpPr>
          <p:cNvPr id="19" name="图片占位符 17">
            <a:extLst>
              <a:ext uri="{FF2B5EF4-FFF2-40B4-BE49-F238E27FC236}">
                <a16:creationId xmlns:a16="http://schemas.microsoft.com/office/drawing/2014/main" id="{CAB65A95-BFDC-48D5-8AD1-E7D05F788B8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9282" y="1872313"/>
            <a:ext cx="4680000" cy="2909972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10000"/>
                  </a:schemeClr>
                </a:gs>
                <a:gs pos="100000">
                  <a:schemeClr val="tx2"/>
                </a:gs>
              </a:gsLst>
              <a:lin ang="5400000" scaled="1"/>
            </a:gradFill>
          </a:ln>
          <a:effectLst>
            <a:reflection blurRad="6350" stA="52000" endA="300" endPos="35000" dist="25400" dir="5400000" sy="-100000" algn="bl" rotWithShape="0"/>
          </a:effectLst>
          <a:scene3d>
            <a:camera prst="perspectiveLeft" fov="3000000">
              <a:rot lat="0" lon="2400000" rev="0"/>
            </a:camera>
            <a:lightRig rig="threePt" dir="t"/>
          </a:scene3d>
        </p:spPr>
        <p:txBody>
          <a:bodyPr/>
          <a:lstStyle/>
          <a:p>
            <a:endParaRPr lang="zh-CN" altLang="en-US"/>
          </a:p>
        </p:txBody>
      </p:sp>
      <p:sp>
        <p:nvSpPr>
          <p:cNvPr id="20" name="图片占位符 17">
            <a:extLst>
              <a:ext uri="{FF2B5EF4-FFF2-40B4-BE49-F238E27FC236}">
                <a16:creationId xmlns:a16="http://schemas.microsoft.com/office/drawing/2014/main" id="{780A0E71-3F2E-4BBB-9FFD-0D63D0928D7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49344" y="1872313"/>
            <a:ext cx="4680000" cy="2909972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lumMod val="5000"/>
                    <a:lumOff val="95000"/>
                    <a:alpha val="10000"/>
                  </a:schemeClr>
                </a:gs>
                <a:gs pos="100000">
                  <a:schemeClr val="tx2"/>
                </a:gs>
              </a:gsLst>
              <a:lin ang="5400000" scaled="1"/>
            </a:gradFill>
          </a:ln>
          <a:effectLst>
            <a:reflection blurRad="6350" stA="52000" endA="300" endPos="35000" dist="25400" dir="5400000" sy="-100000" algn="bl" rotWithShape="0"/>
          </a:effectLst>
          <a:scene3d>
            <a:camera prst="perspectiveRight" fov="3000000">
              <a:rot lat="0" lon="19200000" rev="0"/>
            </a:camera>
            <a:lightRig rig="threePt" dir="t"/>
          </a:scene3d>
        </p:spPr>
        <p:txBody>
          <a:bodyPr/>
          <a:lstStyle/>
          <a:p>
            <a:endParaRPr lang="zh-CN" alt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4684277-8989-4766-801D-80BEE7B658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605" y="329794"/>
            <a:ext cx="1150795" cy="15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23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77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77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3Column_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521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rgbClr val="11333F"/>
            </a:gs>
            <a:gs pos="0">
              <a:srgbClr val="030B0E">
                <a:alpha val="9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9" r:id="rId2"/>
    <p:sldLayoutId id="2147483660" r:id="rId3"/>
    <p:sldLayoutId id="2147483661" r:id="rId4"/>
    <p:sldLayoutId id="2147483664" r:id="rId5"/>
    <p:sldLayoutId id="2147483663" r:id="rId6"/>
    <p:sldLayoutId id="2147483665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">
          <p15:clr>
            <a:srgbClr val="F26B43"/>
          </p15:clr>
        </p15:guide>
        <p15:guide id="2" pos="384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472">
          <p15:clr>
            <a:srgbClr val="F26B43"/>
          </p15:clr>
        </p15:guide>
        <p15:guide id="5" orient="horz" pos="536">
          <p15:clr>
            <a:srgbClr val="F26B43"/>
          </p15:clr>
        </p15:guide>
        <p15:guide id="6" orient="horz" pos="4056">
          <p15:clr>
            <a:srgbClr val="F26B43"/>
          </p15:clr>
        </p15:guide>
        <p15:guide id="7" orient="horz" pos="39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D127DEBA-B4AF-47C9-A226-CF576C7F3319}"/>
              </a:ext>
            </a:extLst>
          </p:cNvPr>
          <p:cNvSpPr txBox="1"/>
          <p:nvPr/>
        </p:nvSpPr>
        <p:spPr>
          <a:xfrm>
            <a:off x="2393704" y="2851877"/>
            <a:ext cx="7404591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effectLst>
                  <a:outerShdw blurRad="50800" dist="38100" algn="l" rotWithShape="0">
                    <a:schemeClr val="tx2">
                      <a:lumMod val="50000"/>
                      <a:lumOff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lt"/>
              </a:rPr>
              <a:t>蓝绿色科技风元宇宙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blurRad="50800" dist="38100" algn="l" rotWithShape="0">
                    <a:schemeClr val="tx2">
                      <a:lumMod val="50000"/>
                      <a:lumOff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lt"/>
              </a:rPr>
              <a:t>PPT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blurRad="50800" dist="38100" algn="l" rotWithShape="0">
                    <a:schemeClr val="tx2">
                      <a:lumMod val="50000"/>
                      <a:lumOff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n-ea"/>
                <a:sym typeface="+mn-lt"/>
              </a:rPr>
              <a:t>模板</a:t>
            </a:r>
            <a:endParaRPr lang="en-GB" sz="4400" dirty="0">
              <a:solidFill>
                <a:schemeClr val="bg1"/>
              </a:solidFill>
              <a:effectLst>
                <a:outerShdw blurRad="50800" dist="38100" algn="l" rotWithShape="0">
                  <a:schemeClr val="tx2">
                    <a:lumMod val="50000"/>
                    <a:lumOff val="50000"/>
                    <a:alpha val="40000"/>
                  </a:schemeClr>
                </a:outerShdw>
              </a:effectLst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0F2B098-1BC5-4756-995E-1C7B15398392}"/>
              </a:ext>
            </a:extLst>
          </p:cNvPr>
          <p:cNvSpPr txBox="1"/>
          <p:nvPr/>
        </p:nvSpPr>
        <p:spPr>
          <a:xfrm>
            <a:off x="3495675" y="4308262"/>
            <a:ext cx="520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未来已来</a:t>
            </a:r>
            <a:r>
              <a:rPr lang="en-US" altLang="zh-CN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·</a:t>
            </a:r>
            <a:r>
              <a:rPr lang="zh-CN" altLang="en-US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你何时来</a:t>
            </a:r>
            <a:endParaRPr lang="en-GB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D2F9EC2-92E2-40DC-A913-6001971DF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6117127"/>
            <a:ext cx="908050" cy="12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642838B2-455E-480D-953D-3EAC1C459918}"/>
              </a:ext>
            </a:extLst>
          </p:cNvPr>
          <p:cNvSpPr/>
          <p:nvPr/>
        </p:nvSpPr>
        <p:spPr>
          <a:xfrm>
            <a:off x="944880" y="953225"/>
            <a:ext cx="568902" cy="568902"/>
          </a:xfrm>
          <a:prstGeom prst="ellipse">
            <a:avLst/>
          </a:prstGeom>
          <a:gradFill flip="none" rotWithShape="1">
            <a:gsLst>
              <a:gs pos="0">
                <a:srgbClr val="00808C"/>
              </a:gs>
              <a:gs pos="70000">
                <a:srgbClr val="004A50"/>
              </a:gs>
            </a:gsLst>
            <a:lin ang="5400000" scaled="1"/>
            <a:tileRect/>
          </a:gradFill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5CEFA56A-73AF-4D45-AE8F-6A1EAC6EBF31}"/>
              </a:ext>
            </a:extLst>
          </p:cNvPr>
          <p:cNvSpPr/>
          <p:nvPr/>
        </p:nvSpPr>
        <p:spPr>
          <a:xfrm>
            <a:off x="3495675" y="5192258"/>
            <a:ext cx="756920" cy="756920"/>
          </a:xfrm>
          <a:prstGeom prst="ellipse">
            <a:avLst/>
          </a:prstGeom>
          <a:gradFill flip="none" rotWithShape="1">
            <a:gsLst>
              <a:gs pos="0">
                <a:srgbClr val="00808C"/>
              </a:gs>
              <a:gs pos="70000">
                <a:srgbClr val="004A50"/>
              </a:gs>
            </a:gsLst>
            <a:lin ang="5400000" scaled="1"/>
            <a:tileRect/>
          </a:gradFill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22E960B8-732E-474F-BE6C-6B2086546466}"/>
              </a:ext>
            </a:extLst>
          </p:cNvPr>
          <p:cNvSpPr/>
          <p:nvPr/>
        </p:nvSpPr>
        <p:spPr>
          <a:xfrm>
            <a:off x="7864287" y="1353995"/>
            <a:ext cx="553222" cy="553222"/>
          </a:xfrm>
          <a:prstGeom prst="ellipse">
            <a:avLst/>
          </a:prstGeom>
          <a:gradFill flip="none" rotWithShape="1">
            <a:gsLst>
              <a:gs pos="0">
                <a:srgbClr val="00808C"/>
              </a:gs>
              <a:gs pos="70000">
                <a:srgbClr val="004A50"/>
              </a:gs>
            </a:gsLst>
            <a:lin ang="5400000" scaled="1"/>
            <a:tileRect/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24324EAD-108A-44BF-BC6B-3AF8664D5C8A}"/>
              </a:ext>
            </a:extLst>
          </p:cNvPr>
          <p:cNvSpPr/>
          <p:nvPr/>
        </p:nvSpPr>
        <p:spPr>
          <a:xfrm>
            <a:off x="9461500" y="3236597"/>
            <a:ext cx="1704340" cy="1704340"/>
          </a:xfrm>
          <a:prstGeom prst="ellipse">
            <a:avLst/>
          </a:prstGeom>
          <a:gradFill flip="none" rotWithShape="1">
            <a:gsLst>
              <a:gs pos="0">
                <a:srgbClr val="00808C"/>
              </a:gs>
              <a:gs pos="70000">
                <a:srgbClr val="004A50"/>
              </a:gs>
            </a:gsLst>
            <a:lin ang="5400000" scaled="1"/>
            <a:tileRect/>
          </a:gradFill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62A2A78-3B3C-4D4B-83A9-B1F7F2E2E2BC}"/>
              </a:ext>
            </a:extLst>
          </p:cNvPr>
          <p:cNvSpPr/>
          <p:nvPr/>
        </p:nvSpPr>
        <p:spPr>
          <a:xfrm>
            <a:off x="6466840" y="1837274"/>
            <a:ext cx="327659" cy="327659"/>
          </a:xfrm>
          <a:prstGeom prst="ellipse">
            <a:avLst/>
          </a:prstGeom>
          <a:gradFill flip="none" rotWithShape="1">
            <a:gsLst>
              <a:gs pos="0">
                <a:srgbClr val="00808C"/>
              </a:gs>
              <a:gs pos="70000">
                <a:srgbClr val="004A50"/>
              </a:gs>
            </a:gsLst>
            <a:lin ang="5400000" scaled="1"/>
            <a:tileRect/>
          </a:gra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1" name="图片 10">
            <a:hlinkClick r:id="rId3"/>
            <a:extLst>
              <a:ext uri="{FF2B5EF4-FFF2-40B4-BE49-F238E27FC236}">
                <a16:creationId xmlns:a16="http://schemas.microsoft.com/office/drawing/2014/main" id="{5B23EB26-E11F-4AD3-B662-0B661C787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32" y="1473019"/>
            <a:ext cx="2387682" cy="31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16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>
            <a:extLst>
              <a:ext uri="{FF2B5EF4-FFF2-40B4-BE49-F238E27FC236}">
                <a16:creationId xmlns:a16="http://schemas.microsoft.com/office/drawing/2014/main" id="{9AA67EB3-0BBA-4D60-8131-DCB921260D74}"/>
              </a:ext>
            </a:extLst>
          </p:cNvPr>
          <p:cNvSpPr/>
          <p:nvPr/>
        </p:nvSpPr>
        <p:spPr>
          <a:xfrm>
            <a:off x="2329026" y="0"/>
            <a:ext cx="7338948" cy="7338948"/>
          </a:xfrm>
          <a:prstGeom prst="ellipse">
            <a:avLst/>
          </a:prstGeom>
          <a:gradFill flip="none" rotWithShape="1">
            <a:gsLst>
              <a:gs pos="0">
                <a:srgbClr val="007782">
                  <a:alpha val="85000"/>
                </a:srgbClr>
              </a:gs>
              <a:gs pos="90000">
                <a:srgbClr val="003F43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11FEF901-0992-4839-AE78-DFEBBC1FC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20XX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：人类社会虚拟化的临界点	</a:t>
            </a:r>
            <a:endParaRPr lang="en-GB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F0B7454A-697C-494D-BC31-BA815B9D2373}"/>
              </a:ext>
            </a:extLst>
          </p:cNvPr>
          <p:cNvSpPr/>
          <p:nvPr/>
        </p:nvSpPr>
        <p:spPr>
          <a:xfrm flipH="1" flipV="1">
            <a:off x="5027186" y="2605273"/>
            <a:ext cx="2033619" cy="2033660"/>
          </a:xfrm>
          <a:prstGeom prst="ellipse">
            <a:avLst/>
          </a:prstGeom>
          <a:gradFill flip="none" rotWithShape="1">
            <a:gsLst>
              <a:gs pos="51000">
                <a:schemeClr val="accent5"/>
              </a:gs>
              <a:gs pos="27000">
                <a:schemeClr val="accent2">
                  <a:lumMod val="95000"/>
                  <a:lumOff val="5000"/>
                  <a:alpha val="0"/>
                </a:schemeClr>
              </a:gs>
              <a:gs pos="75000">
                <a:schemeClr val="accent2">
                  <a:lumMod val="60000"/>
                  <a:alpha val="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圆角矩形 19">
            <a:extLst>
              <a:ext uri="{FF2B5EF4-FFF2-40B4-BE49-F238E27FC236}">
                <a16:creationId xmlns:a16="http://schemas.microsoft.com/office/drawing/2014/main" id="{54BC2E4D-7972-43E7-B767-019C95DC0E24}"/>
              </a:ext>
            </a:extLst>
          </p:cNvPr>
          <p:cNvSpPr>
            <a:spLocks/>
          </p:cNvSpPr>
          <p:nvPr/>
        </p:nvSpPr>
        <p:spPr>
          <a:xfrm>
            <a:off x="6145175" y="3703856"/>
            <a:ext cx="1841239" cy="1841813"/>
          </a:xfrm>
          <a:prstGeom prst="roundRect">
            <a:avLst>
              <a:gd name="adj" fmla="val 12192"/>
            </a:avLst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gradFill>
              <a:gsLst>
                <a:gs pos="0">
                  <a:schemeClr val="bg1"/>
                </a:gs>
                <a:gs pos="50000">
                  <a:schemeClr val="accent1"/>
                </a:gs>
              </a:gsLst>
              <a:lin ang="135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生活</a:t>
            </a:r>
            <a:endParaRPr lang="en-US" altLang="zh-CN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迁移</a:t>
            </a:r>
          </a:p>
        </p:txBody>
      </p:sp>
      <p:sp>
        <p:nvSpPr>
          <p:cNvPr id="17" name="圆角矩形 20">
            <a:extLst>
              <a:ext uri="{FF2B5EF4-FFF2-40B4-BE49-F238E27FC236}">
                <a16:creationId xmlns:a16="http://schemas.microsoft.com/office/drawing/2014/main" id="{982D1F6E-1C3F-4670-B474-08DD9AF24DFC}"/>
              </a:ext>
            </a:extLst>
          </p:cNvPr>
          <p:cNvSpPr>
            <a:spLocks/>
          </p:cNvSpPr>
          <p:nvPr/>
        </p:nvSpPr>
        <p:spPr>
          <a:xfrm>
            <a:off x="4518520" y="3703853"/>
            <a:ext cx="1451765" cy="1452346"/>
          </a:xfrm>
          <a:prstGeom prst="roundRect">
            <a:avLst>
              <a:gd name="adj" fmla="val 12192"/>
            </a:avLst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gradFill>
              <a:gsLst>
                <a:gs pos="0">
                  <a:schemeClr val="bg1"/>
                </a:gs>
                <a:gs pos="50000">
                  <a:schemeClr val="accent1"/>
                </a:gs>
              </a:gsLst>
              <a:lin ang="189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认知</a:t>
            </a:r>
            <a:endParaRPr lang="en-US" altLang="zh-CN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改变</a:t>
            </a:r>
          </a:p>
        </p:txBody>
      </p:sp>
      <p:sp>
        <p:nvSpPr>
          <p:cNvPr id="15" name="圆角矩形 21">
            <a:extLst>
              <a:ext uri="{FF2B5EF4-FFF2-40B4-BE49-F238E27FC236}">
                <a16:creationId xmlns:a16="http://schemas.microsoft.com/office/drawing/2014/main" id="{ED21CC66-79B9-4203-8433-C2862E467F1B}"/>
              </a:ext>
            </a:extLst>
          </p:cNvPr>
          <p:cNvSpPr>
            <a:spLocks/>
          </p:cNvSpPr>
          <p:nvPr/>
        </p:nvSpPr>
        <p:spPr>
          <a:xfrm>
            <a:off x="6145177" y="2267082"/>
            <a:ext cx="1273247" cy="1273270"/>
          </a:xfrm>
          <a:prstGeom prst="roundRect">
            <a:avLst>
              <a:gd name="adj" fmla="val 12192"/>
            </a:avLst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gradFill>
              <a:gsLst>
                <a:gs pos="0">
                  <a:schemeClr val="bg1"/>
                </a:gs>
                <a:gs pos="50000">
                  <a:schemeClr val="accent1"/>
                </a:gs>
              </a:gsLst>
              <a:lin ang="81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从例外</a:t>
            </a:r>
            <a:endParaRPr lang="en-US" altLang="zh-CN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到常态</a:t>
            </a:r>
          </a:p>
        </p:txBody>
      </p:sp>
      <p:sp>
        <p:nvSpPr>
          <p:cNvPr id="13" name="圆角矩形 22">
            <a:extLst>
              <a:ext uri="{FF2B5EF4-FFF2-40B4-BE49-F238E27FC236}">
                <a16:creationId xmlns:a16="http://schemas.microsoft.com/office/drawing/2014/main" id="{AEBAEA43-1E7C-4CA6-ABC0-6ED353D04161}"/>
              </a:ext>
            </a:extLst>
          </p:cNvPr>
          <p:cNvSpPr>
            <a:spLocks/>
          </p:cNvSpPr>
          <p:nvPr/>
        </p:nvSpPr>
        <p:spPr>
          <a:xfrm>
            <a:off x="4270297" y="1839730"/>
            <a:ext cx="1699992" cy="1700622"/>
          </a:xfrm>
          <a:prstGeom prst="roundRect">
            <a:avLst>
              <a:gd name="adj" fmla="val 12192"/>
            </a:avLst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gradFill>
              <a:gsLst>
                <a:gs pos="0">
                  <a:schemeClr val="bg1"/>
                </a:gs>
                <a:gs pos="50000">
                  <a:schemeClr val="accent1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疫情加速</a:t>
            </a:r>
            <a:endParaRPr lang="en-US" altLang="zh-CN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社会虚拟化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8E75F8D-98E4-492E-B863-78D985B6E446}"/>
              </a:ext>
            </a:extLst>
          </p:cNvPr>
          <p:cNvSpPr txBox="1">
            <a:spLocks/>
          </p:cNvSpPr>
          <p:nvPr/>
        </p:nvSpPr>
        <p:spPr>
          <a:xfrm>
            <a:off x="686850" y="2155735"/>
            <a:ext cx="2850078" cy="953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20000"/>
              </a:lnSpc>
              <a:spcBef>
                <a:spcPts val="1010"/>
              </a:spcBef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新冠疫情隔离政策下，全社会上网时长大幅增长，“宅经济”快速发展。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B1C9326-5888-4833-91FA-B5FB7B6094E1}"/>
              </a:ext>
            </a:extLst>
          </p:cNvPr>
          <p:cNvCxnSpPr>
            <a:cxnSpLocks/>
          </p:cNvCxnSpPr>
          <p:nvPr/>
        </p:nvCxnSpPr>
        <p:spPr>
          <a:xfrm>
            <a:off x="609600" y="2236625"/>
            <a:ext cx="0" cy="89627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D4C08BA0-CF9F-4DEA-9120-E60313CF4AB8}"/>
              </a:ext>
            </a:extLst>
          </p:cNvPr>
          <p:cNvSpPr txBox="1"/>
          <p:nvPr/>
        </p:nvSpPr>
        <p:spPr>
          <a:xfrm>
            <a:off x="686850" y="3986558"/>
            <a:ext cx="2850078" cy="6578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spcBef>
                <a:spcPts val="1010"/>
              </a:spcBef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虚拟的并不是虚假的，更不是无关紧要的。</a:t>
            </a: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24CDFAC0-A573-4A7D-827A-8064690B54D6}"/>
              </a:ext>
            </a:extLst>
          </p:cNvPr>
          <p:cNvCxnSpPr>
            <a:cxnSpLocks/>
          </p:cNvCxnSpPr>
          <p:nvPr/>
        </p:nvCxnSpPr>
        <p:spPr>
          <a:xfrm>
            <a:off x="609600" y="4048340"/>
            <a:ext cx="0" cy="641167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CCE9D547-4AE0-4779-AC9C-5459E9ACDC73}"/>
              </a:ext>
            </a:extLst>
          </p:cNvPr>
          <p:cNvSpPr txBox="1">
            <a:spLocks/>
          </p:cNvSpPr>
          <p:nvPr/>
        </p:nvSpPr>
        <p:spPr>
          <a:xfrm>
            <a:off x="8208335" y="2155735"/>
            <a:ext cx="3374064" cy="953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spcBef>
                <a:spcPts val="1010"/>
              </a:spcBef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线上生活由原先短时期的例外状态成为了常态，由现实世界的补充变成了与现实世界的平行世界。</a:t>
            </a:r>
            <a:endParaRPr lang="en-GB" sz="1600" dirty="0">
              <a:cs typeface="+mn-ea"/>
              <a:sym typeface="+mn-lt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A8ACA0C3-33DA-4E1D-AD84-801F358F6198}"/>
              </a:ext>
            </a:extLst>
          </p:cNvPr>
          <p:cNvCxnSpPr>
            <a:cxnSpLocks/>
          </p:cNvCxnSpPr>
          <p:nvPr/>
        </p:nvCxnSpPr>
        <p:spPr>
          <a:xfrm>
            <a:off x="11582400" y="2282502"/>
            <a:ext cx="0" cy="89627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58BB8324-DD36-47E5-B9D2-560F234A6E26}"/>
              </a:ext>
            </a:extLst>
          </p:cNvPr>
          <p:cNvSpPr txBox="1"/>
          <p:nvPr/>
        </p:nvSpPr>
        <p:spPr>
          <a:xfrm>
            <a:off x="8208335" y="3826514"/>
            <a:ext cx="3374064" cy="953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spcBef>
                <a:spcPts val="1010"/>
              </a:spcBef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线上与线下打通，人类的现实生活开始大规模向虚拟世界迁移，人类成为现实与数字的两栖物种。</a:t>
            </a: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EDF2D4CF-2FBC-4058-B528-D9B3FB6EB3BC}"/>
              </a:ext>
            </a:extLst>
          </p:cNvPr>
          <p:cNvCxnSpPr>
            <a:cxnSpLocks/>
          </p:cNvCxnSpPr>
          <p:nvPr/>
        </p:nvCxnSpPr>
        <p:spPr>
          <a:xfrm>
            <a:off x="11582400" y="3889897"/>
            <a:ext cx="0" cy="89627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652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椭圆 30">
            <a:extLst>
              <a:ext uri="{FF2B5EF4-FFF2-40B4-BE49-F238E27FC236}">
                <a16:creationId xmlns:a16="http://schemas.microsoft.com/office/drawing/2014/main" id="{F016881F-456D-476A-B301-31CE5418D5A1}"/>
              </a:ext>
            </a:extLst>
          </p:cNvPr>
          <p:cNvSpPr/>
          <p:nvPr/>
        </p:nvSpPr>
        <p:spPr>
          <a:xfrm>
            <a:off x="7098338" y="2179738"/>
            <a:ext cx="3953933" cy="3953933"/>
          </a:xfrm>
          <a:prstGeom prst="ellipse">
            <a:avLst/>
          </a:prstGeom>
          <a:ln w="6350"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E5739AF7-13EF-4160-BFC1-8081A2C1B616}"/>
              </a:ext>
            </a:extLst>
          </p:cNvPr>
          <p:cNvSpPr/>
          <p:nvPr/>
        </p:nvSpPr>
        <p:spPr>
          <a:xfrm>
            <a:off x="1419184" y="2179738"/>
            <a:ext cx="3953933" cy="3953933"/>
          </a:xfrm>
          <a:prstGeom prst="ellipse">
            <a:avLst/>
          </a:prstGeom>
          <a:ln w="6350">
            <a:solidFill>
              <a:schemeClr val="accent5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373C6D1-E0F2-44E3-99EF-2B6228CEA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当前互联网产业面临发展瓶颈</a:t>
            </a: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938FB33F-8ED1-4E0A-82E1-10B5A467FF0B}"/>
              </a:ext>
            </a:extLst>
          </p:cNvPr>
          <p:cNvSpPr txBox="1"/>
          <p:nvPr/>
        </p:nvSpPr>
        <p:spPr>
          <a:xfrm>
            <a:off x="1419183" y="1066557"/>
            <a:ext cx="39539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zh-CN" sz="2400" b="1" dirty="0" err="1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当前互联网产业内卷</a:t>
            </a:r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严重</a:t>
            </a:r>
            <a:endParaRPr lang="en-GB" sz="2400" b="1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94" name="object 19">
            <a:extLst>
              <a:ext uri="{FF2B5EF4-FFF2-40B4-BE49-F238E27FC236}">
                <a16:creationId xmlns:a16="http://schemas.microsoft.com/office/drawing/2014/main" id="{DBEBC32F-5E9D-4577-8409-E521D47A4FC9}"/>
              </a:ext>
            </a:extLst>
          </p:cNvPr>
          <p:cNvSpPr txBox="1"/>
          <p:nvPr/>
        </p:nvSpPr>
        <p:spPr>
          <a:xfrm>
            <a:off x="7313533" y="1645574"/>
            <a:ext cx="3523542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  <a:sym typeface="+mn-lt"/>
              </a:rPr>
              <a:t>超越</a:t>
            </a:r>
            <a:r>
              <a:rPr sz="1600" dirty="0" err="1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  <a:sym typeface="+mn-lt"/>
              </a:rPr>
              <a:t>内卷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  <a:sym typeface="+mn-lt"/>
              </a:rPr>
              <a:t>，是去中心化的内容平台</a:t>
            </a:r>
            <a:endParaRPr sz="1600" dirty="0">
              <a:solidFill>
                <a:schemeClr val="bg1">
                  <a:lumMod val="7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97" name="文本框 92">
            <a:extLst>
              <a:ext uri="{FF2B5EF4-FFF2-40B4-BE49-F238E27FC236}">
                <a16:creationId xmlns:a16="http://schemas.microsoft.com/office/drawing/2014/main" id="{C8DEAB0E-FC36-4479-9E66-7F9DDB915841}"/>
              </a:ext>
            </a:extLst>
          </p:cNvPr>
          <p:cNvSpPr txBox="1"/>
          <p:nvPr/>
        </p:nvSpPr>
        <p:spPr>
          <a:xfrm>
            <a:off x="1980499" y="3112068"/>
            <a:ext cx="1294230" cy="338554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spcBef>
                <a:spcPts val="100"/>
              </a:spcBef>
              <a:defRPr sz="14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>
                <a:latin typeface="+mj-ea"/>
                <a:ea typeface="+mj-ea"/>
                <a:cs typeface="+mn-ea"/>
                <a:sym typeface="+mn-lt"/>
              </a:rPr>
              <a:t>WEB 1.0</a:t>
            </a:r>
            <a:endParaRPr lang="zh-CN" altLang="en-US" sz="1600" dirty="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98" name="文本框 92">
            <a:extLst>
              <a:ext uri="{FF2B5EF4-FFF2-40B4-BE49-F238E27FC236}">
                <a16:creationId xmlns:a16="http://schemas.microsoft.com/office/drawing/2014/main" id="{C8DEAB0E-FC36-4479-9E66-7F9DDB915841}"/>
              </a:ext>
            </a:extLst>
          </p:cNvPr>
          <p:cNvSpPr txBox="1"/>
          <p:nvPr/>
        </p:nvSpPr>
        <p:spPr>
          <a:xfrm>
            <a:off x="1980499" y="3987429"/>
            <a:ext cx="1294230" cy="338554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spcBef>
                <a:spcPts val="100"/>
              </a:spcBef>
              <a:defRPr sz="1400">
                <a:solidFill>
                  <a:schemeClr val="bg1"/>
                </a:solidFill>
                <a:latin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>
                <a:latin typeface="+mj-ea"/>
                <a:ea typeface="+mj-ea"/>
                <a:cs typeface="+mn-ea"/>
                <a:sym typeface="+mn-lt"/>
              </a:rPr>
              <a:t>WEB 2.0</a:t>
            </a:r>
            <a:endParaRPr lang="zh-CN" altLang="en-US" sz="1600" dirty="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99" name="文本框 92">
            <a:extLst>
              <a:ext uri="{FF2B5EF4-FFF2-40B4-BE49-F238E27FC236}">
                <a16:creationId xmlns:a16="http://schemas.microsoft.com/office/drawing/2014/main" id="{C8DEAB0E-FC36-4479-9E66-7F9DDB915841}"/>
              </a:ext>
            </a:extLst>
          </p:cNvPr>
          <p:cNvSpPr txBox="1"/>
          <p:nvPr/>
        </p:nvSpPr>
        <p:spPr>
          <a:xfrm>
            <a:off x="1980499" y="4862789"/>
            <a:ext cx="1294230" cy="338554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spcBef>
                <a:spcPts val="100"/>
              </a:spcBef>
              <a:defRPr sz="1400">
                <a:solidFill>
                  <a:schemeClr val="bg1"/>
                </a:solidFill>
                <a:latin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latin typeface="+mj-ea"/>
                <a:ea typeface="+mj-ea"/>
                <a:cs typeface="+mn-ea"/>
                <a:sym typeface="+mn-lt"/>
              </a:rPr>
              <a:t>移动互联网</a:t>
            </a:r>
          </a:p>
        </p:txBody>
      </p:sp>
      <p:sp>
        <p:nvSpPr>
          <p:cNvPr id="100" name="文本框 92">
            <a:extLst>
              <a:ext uri="{FF2B5EF4-FFF2-40B4-BE49-F238E27FC236}">
                <a16:creationId xmlns:a16="http://schemas.microsoft.com/office/drawing/2014/main" id="{C8DEAB0E-FC36-4479-9E66-7F9DDB915841}"/>
              </a:ext>
            </a:extLst>
          </p:cNvPr>
          <p:cNvSpPr txBox="1"/>
          <p:nvPr/>
        </p:nvSpPr>
        <p:spPr>
          <a:xfrm>
            <a:off x="7313533" y="1066557"/>
            <a:ext cx="3523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cs typeface="+mn-ea"/>
                <a:sym typeface="+mn-lt"/>
              </a:rPr>
              <a:t>元宇宙时代破茧重生</a:t>
            </a: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AEAB651C-E381-4BC0-B652-721DEFA363F2}"/>
              </a:ext>
            </a:extLst>
          </p:cNvPr>
          <p:cNvSpPr txBox="1"/>
          <p:nvPr/>
        </p:nvSpPr>
        <p:spPr>
          <a:xfrm>
            <a:off x="3632002" y="3112068"/>
            <a:ext cx="1294230" cy="302955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1">
                <a:alpha val="50000"/>
              </a:schemeClr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b="0" i="0" u="none" strike="noStrike" cap="none" spc="0" normalizeH="0" baseline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r>
              <a:rPr lang="zh-CN" altLang="en-US" sz="1400" dirty="0">
                <a:solidFill>
                  <a:schemeClr val="bg1">
                    <a:alpha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内容载体</a:t>
            </a: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4BF58420-CADD-46D9-9B47-D75EBB13EFCB}"/>
              </a:ext>
            </a:extLst>
          </p:cNvPr>
          <p:cNvSpPr txBox="1"/>
          <p:nvPr/>
        </p:nvSpPr>
        <p:spPr>
          <a:xfrm>
            <a:off x="3632002" y="3550033"/>
            <a:ext cx="1294230" cy="302955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1">
                <a:alpha val="50000"/>
              </a:schemeClr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b="0" i="0" u="none" strike="noStrike" cap="none" spc="0" normalizeH="0" baseline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r>
              <a:rPr lang="zh-CN" altLang="en-US" sz="1400" dirty="0">
                <a:solidFill>
                  <a:schemeClr val="bg1">
                    <a:alpha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传播方式</a:t>
            </a: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3761C17B-4D57-4198-977F-9F83C461C34D}"/>
              </a:ext>
            </a:extLst>
          </p:cNvPr>
          <p:cNvSpPr txBox="1"/>
          <p:nvPr/>
        </p:nvSpPr>
        <p:spPr>
          <a:xfrm>
            <a:off x="3632002" y="3987998"/>
            <a:ext cx="1294230" cy="302955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1">
                <a:alpha val="50000"/>
              </a:schemeClr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b="0" i="0" u="none" strike="noStrike" cap="none" spc="0" normalizeH="0" baseline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r>
              <a:rPr lang="zh-CN" altLang="en-US" sz="1400" dirty="0">
                <a:solidFill>
                  <a:schemeClr val="bg1">
                    <a:alpha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交互方式</a:t>
            </a: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616C9EDA-EECC-4B4D-9683-7456F160714C}"/>
              </a:ext>
            </a:extLst>
          </p:cNvPr>
          <p:cNvSpPr txBox="1"/>
          <p:nvPr/>
        </p:nvSpPr>
        <p:spPr>
          <a:xfrm>
            <a:off x="3632002" y="4425963"/>
            <a:ext cx="1294230" cy="302955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1">
                <a:alpha val="50000"/>
              </a:schemeClr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b="0" i="0" u="none" strike="noStrike" cap="none" spc="0" normalizeH="0" baseline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r>
              <a:rPr lang="zh-CN" altLang="en-US" sz="1400" dirty="0">
                <a:solidFill>
                  <a:schemeClr val="bg1">
                    <a:alpha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参与感</a:t>
            </a: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44056FF8-EE1A-41D2-BFA4-8A47E4785647}"/>
              </a:ext>
            </a:extLst>
          </p:cNvPr>
          <p:cNvSpPr txBox="1"/>
          <p:nvPr/>
        </p:nvSpPr>
        <p:spPr>
          <a:xfrm>
            <a:off x="3632002" y="4898388"/>
            <a:ext cx="1294230" cy="302955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1">
                <a:alpha val="50000"/>
              </a:schemeClr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b="0" i="0" u="none" strike="noStrike" cap="none" spc="0" normalizeH="0" baseline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r>
              <a:rPr lang="zh-CN" altLang="en-US" sz="1400" dirty="0">
                <a:solidFill>
                  <a:schemeClr val="bg1">
                    <a:alpha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互动性</a:t>
            </a: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E43FF353-D5CB-4924-B2CD-906B43B7A4DD}"/>
              </a:ext>
            </a:extLst>
          </p:cNvPr>
          <p:cNvSpPr txBox="1"/>
          <p:nvPr/>
        </p:nvSpPr>
        <p:spPr>
          <a:xfrm>
            <a:off x="1553338" y="1645574"/>
            <a:ext cx="3685624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>
                  <a:gsLst>
                    <a:gs pos="62000">
                      <a:schemeClr val="tx2">
                        <a:alpha val="0"/>
                      </a:schemeClr>
                    </a:gs>
                    <a:gs pos="0">
                      <a:schemeClr val="accent1"/>
                    </a:gs>
                  </a:gsLst>
                  <a:lin ang="0" scaled="0"/>
                </a:gradFill>
              </a14:hiddenFill>
            </a:ext>
          </a:extLst>
        </p:spPr>
        <p:txBody>
          <a:bodyPr vert="horz" wrap="none" lIns="91440" tIns="45720" rIns="91440" bIns="45720" rtlCol="0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spcBef>
                <a:spcPts val="1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algn="ctr"/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  <a:sym typeface="+mn-lt"/>
              </a:rPr>
              <a:t>长期缺乏突破，是高度内卷的平台形态</a:t>
            </a:r>
          </a:p>
        </p:txBody>
      </p:sp>
      <p:sp>
        <p:nvSpPr>
          <p:cNvPr id="8" name="箭头: 下 7">
            <a:extLst>
              <a:ext uri="{FF2B5EF4-FFF2-40B4-BE49-F238E27FC236}">
                <a16:creationId xmlns:a16="http://schemas.microsoft.com/office/drawing/2014/main" id="{E507FFDB-62C1-4A03-960D-3ECDDC75AD5C}"/>
              </a:ext>
            </a:extLst>
          </p:cNvPr>
          <p:cNvSpPr>
            <a:spLocks/>
          </p:cNvSpPr>
          <p:nvPr/>
        </p:nvSpPr>
        <p:spPr>
          <a:xfrm>
            <a:off x="2505340" y="3565137"/>
            <a:ext cx="244549" cy="307777"/>
          </a:xfrm>
          <a:prstGeom prst="downArrow">
            <a:avLst/>
          </a:prstGeom>
          <a:gradFill>
            <a:gsLst>
              <a:gs pos="79000">
                <a:schemeClr val="accent5"/>
              </a:gs>
              <a:gs pos="12000">
                <a:schemeClr val="accent1">
                  <a:alpha val="2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08" name="箭头: 下 107">
            <a:extLst>
              <a:ext uri="{FF2B5EF4-FFF2-40B4-BE49-F238E27FC236}">
                <a16:creationId xmlns:a16="http://schemas.microsoft.com/office/drawing/2014/main" id="{CB5BC948-3221-4B58-A13D-A4AEE779BD8C}"/>
              </a:ext>
            </a:extLst>
          </p:cNvPr>
          <p:cNvSpPr/>
          <p:nvPr/>
        </p:nvSpPr>
        <p:spPr>
          <a:xfrm>
            <a:off x="2505340" y="4440498"/>
            <a:ext cx="244549" cy="307777"/>
          </a:xfrm>
          <a:prstGeom prst="downArrow">
            <a:avLst/>
          </a:prstGeom>
          <a:gradFill>
            <a:gsLst>
              <a:gs pos="79000">
                <a:schemeClr val="accent5"/>
              </a:gs>
              <a:gs pos="12000">
                <a:schemeClr val="accent1">
                  <a:alpha val="2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09" name="object 24">
            <a:extLst>
              <a:ext uri="{FF2B5EF4-FFF2-40B4-BE49-F238E27FC236}">
                <a16:creationId xmlns:a16="http://schemas.microsoft.com/office/drawing/2014/main" id="{D9C3FCE5-DCA2-4917-9684-A534FEEE833A}"/>
              </a:ext>
            </a:extLst>
          </p:cNvPr>
          <p:cNvSpPr txBox="1"/>
          <p:nvPr/>
        </p:nvSpPr>
        <p:spPr>
          <a:xfrm>
            <a:off x="9365328" y="3112068"/>
            <a:ext cx="1294230" cy="302955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1">
                <a:alpha val="50000"/>
              </a:schemeClr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b="0" i="0" u="none" strike="noStrike" cap="none" spc="0" normalizeH="0" baseline="0">
                <a:ln>
                  <a:noFill/>
                </a:ln>
                <a:solidFill>
                  <a:schemeClr val="bg1">
                    <a:alpha val="69000"/>
                  </a:schemeClr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pPr marL="0">
              <a:spcBef>
                <a:spcPts val="0"/>
              </a:spcBef>
            </a:pPr>
            <a:r>
              <a:rPr lang="zh-CN" altLang="en-US" sz="1400" dirty="0">
                <a:solidFill>
                  <a:schemeClr val="bg1">
                    <a:alpha val="85000"/>
                  </a:schemeClr>
                </a:solidFill>
                <a:latin typeface="+mn-lt"/>
                <a:cs typeface="+mn-ea"/>
                <a:sym typeface="+mn-lt"/>
              </a:rPr>
              <a:t>媒介迭代</a:t>
            </a:r>
            <a:endParaRPr sz="1400" dirty="0">
              <a:solidFill>
                <a:schemeClr val="bg1">
                  <a:alpha val="8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10" name="object 24">
            <a:extLst>
              <a:ext uri="{FF2B5EF4-FFF2-40B4-BE49-F238E27FC236}">
                <a16:creationId xmlns:a16="http://schemas.microsoft.com/office/drawing/2014/main" id="{2D459323-0558-448F-A224-847716902083}"/>
              </a:ext>
            </a:extLst>
          </p:cNvPr>
          <p:cNvSpPr txBox="1"/>
          <p:nvPr/>
        </p:nvSpPr>
        <p:spPr>
          <a:xfrm>
            <a:off x="9365328" y="3558648"/>
            <a:ext cx="1294230" cy="302955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1">
                <a:alpha val="50000"/>
              </a:schemeClr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b="0" i="0" u="none" strike="noStrike" cap="none" spc="0" normalizeH="0" baseline="0">
                <a:ln>
                  <a:noFill/>
                </a:ln>
                <a:solidFill>
                  <a:schemeClr val="bg1">
                    <a:alpha val="69000"/>
                  </a:schemeClr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pPr marL="0">
              <a:spcBef>
                <a:spcPts val="0"/>
              </a:spcBef>
            </a:pPr>
            <a:r>
              <a:rPr lang="zh-CN" altLang="en-US" sz="1400" dirty="0">
                <a:solidFill>
                  <a:schemeClr val="bg1">
                    <a:alpha val="85000"/>
                  </a:schemeClr>
                </a:solidFill>
                <a:latin typeface="+mn-lt"/>
                <a:cs typeface="+mn-ea"/>
                <a:sym typeface="+mn-lt"/>
              </a:rPr>
              <a:t>交互迭代</a:t>
            </a:r>
            <a:endParaRPr sz="1400" dirty="0">
              <a:solidFill>
                <a:schemeClr val="bg1">
                  <a:alpha val="8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11" name="object 24">
            <a:extLst>
              <a:ext uri="{FF2B5EF4-FFF2-40B4-BE49-F238E27FC236}">
                <a16:creationId xmlns:a16="http://schemas.microsoft.com/office/drawing/2014/main" id="{FF9939FD-EAF9-4DCF-9E4D-75C1136E4F91}"/>
              </a:ext>
            </a:extLst>
          </p:cNvPr>
          <p:cNvSpPr txBox="1"/>
          <p:nvPr/>
        </p:nvSpPr>
        <p:spPr>
          <a:xfrm>
            <a:off x="9365328" y="4005228"/>
            <a:ext cx="1294230" cy="302955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1">
                <a:alpha val="50000"/>
              </a:schemeClr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b="0" i="0" u="none" strike="noStrike" cap="none" spc="0" normalizeH="0" baseline="0">
                <a:ln>
                  <a:noFill/>
                </a:ln>
                <a:solidFill>
                  <a:schemeClr val="bg1">
                    <a:alpha val="69000"/>
                  </a:schemeClr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pPr marL="0">
              <a:spcBef>
                <a:spcPts val="0"/>
              </a:spcBef>
            </a:pPr>
            <a:r>
              <a:rPr lang="zh-CN" altLang="en-US" sz="1400" dirty="0">
                <a:solidFill>
                  <a:schemeClr val="bg1">
                    <a:alpha val="85000"/>
                  </a:schemeClr>
                </a:solidFill>
                <a:latin typeface="+mn-lt"/>
                <a:cs typeface="+mn-ea"/>
                <a:sym typeface="+mn-lt"/>
              </a:rPr>
              <a:t>观念迭代</a:t>
            </a:r>
            <a:endParaRPr sz="1400" dirty="0">
              <a:solidFill>
                <a:schemeClr val="bg1">
                  <a:alpha val="8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12" name="object 24">
            <a:extLst>
              <a:ext uri="{FF2B5EF4-FFF2-40B4-BE49-F238E27FC236}">
                <a16:creationId xmlns:a16="http://schemas.microsoft.com/office/drawing/2014/main" id="{1EB23063-4F48-471B-98E4-635A9CF07F03}"/>
              </a:ext>
            </a:extLst>
          </p:cNvPr>
          <p:cNvSpPr txBox="1"/>
          <p:nvPr/>
        </p:nvSpPr>
        <p:spPr>
          <a:xfrm>
            <a:off x="9365328" y="4451808"/>
            <a:ext cx="1294230" cy="302955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1">
                <a:alpha val="50000"/>
              </a:schemeClr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b="0" i="0" u="none" strike="noStrike" cap="none" spc="0" normalizeH="0" baseline="0">
                <a:ln>
                  <a:noFill/>
                </a:ln>
                <a:solidFill>
                  <a:schemeClr val="bg1">
                    <a:alpha val="69000"/>
                  </a:schemeClr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pPr marL="0">
              <a:spcBef>
                <a:spcPts val="0"/>
              </a:spcBef>
            </a:pPr>
            <a:r>
              <a:rPr lang="zh-CN" altLang="en-US" sz="1400" dirty="0">
                <a:solidFill>
                  <a:schemeClr val="bg1">
                    <a:alpha val="85000"/>
                  </a:schemeClr>
                </a:solidFill>
                <a:latin typeface="+mn-lt"/>
                <a:cs typeface="+mn-ea"/>
                <a:sym typeface="+mn-lt"/>
              </a:rPr>
              <a:t>经济迭代</a:t>
            </a:r>
            <a:endParaRPr sz="1400" dirty="0">
              <a:solidFill>
                <a:schemeClr val="bg1">
                  <a:alpha val="8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13" name="object 24">
            <a:extLst>
              <a:ext uri="{FF2B5EF4-FFF2-40B4-BE49-F238E27FC236}">
                <a16:creationId xmlns:a16="http://schemas.microsoft.com/office/drawing/2014/main" id="{158B6490-D3B8-4342-9392-3D995EE05D00}"/>
              </a:ext>
            </a:extLst>
          </p:cNvPr>
          <p:cNvSpPr txBox="1"/>
          <p:nvPr/>
        </p:nvSpPr>
        <p:spPr>
          <a:xfrm>
            <a:off x="9365328" y="4898388"/>
            <a:ext cx="1294230" cy="302955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1">
                <a:alpha val="50000"/>
              </a:schemeClr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b="0" i="0" u="none" strike="noStrike" cap="none" spc="0" normalizeH="0" baseline="0">
                <a:ln>
                  <a:noFill/>
                </a:ln>
                <a:solidFill>
                  <a:schemeClr val="bg1">
                    <a:alpha val="69000"/>
                  </a:schemeClr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pPr marL="0">
              <a:spcBef>
                <a:spcPts val="0"/>
              </a:spcBef>
            </a:pPr>
            <a:r>
              <a:rPr lang="zh-CN" altLang="en-US" sz="1400" dirty="0">
                <a:solidFill>
                  <a:schemeClr val="bg1">
                    <a:alpha val="85000"/>
                  </a:schemeClr>
                </a:solidFill>
                <a:latin typeface="+mn-lt"/>
                <a:cs typeface="+mn-ea"/>
                <a:sym typeface="+mn-lt"/>
              </a:rPr>
              <a:t>社会迭代</a:t>
            </a:r>
            <a:endParaRPr sz="1400" dirty="0">
              <a:solidFill>
                <a:schemeClr val="bg1">
                  <a:alpha val="8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流程图: 合并 8">
            <a:extLst>
              <a:ext uri="{FF2B5EF4-FFF2-40B4-BE49-F238E27FC236}">
                <a16:creationId xmlns:a16="http://schemas.microsoft.com/office/drawing/2014/main" id="{F7F0A10D-24D0-4263-80B6-17E803F6DEFC}"/>
              </a:ext>
            </a:extLst>
          </p:cNvPr>
          <p:cNvSpPr/>
          <p:nvPr/>
        </p:nvSpPr>
        <p:spPr>
          <a:xfrm rot="16200000">
            <a:off x="4897571" y="3949749"/>
            <a:ext cx="2795968" cy="676820"/>
          </a:xfrm>
          <a:prstGeom prst="flowChartMerge">
            <a:avLst/>
          </a:prstGeom>
          <a:gradFill>
            <a:gsLst>
              <a:gs pos="14000">
                <a:schemeClr val="accent1">
                  <a:alpha val="0"/>
                </a:schemeClr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25" name="文本框 92">
            <a:extLst>
              <a:ext uri="{FF2B5EF4-FFF2-40B4-BE49-F238E27FC236}">
                <a16:creationId xmlns:a16="http://schemas.microsoft.com/office/drawing/2014/main" id="{B254A310-4C5B-4FC0-83F8-6223CA29B848}"/>
              </a:ext>
            </a:extLst>
          </p:cNvPr>
          <p:cNvSpPr txBox="1"/>
          <p:nvPr/>
        </p:nvSpPr>
        <p:spPr>
          <a:xfrm>
            <a:off x="7670099" y="3112068"/>
            <a:ext cx="1294230" cy="338554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spcBef>
                <a:spcPts val="100"/>
              </a:spcBef>
              <a:defRPr sz="140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latin typeface="+mj-ea"/>
                <a:ea typeface="+mj-ea"/>
                <a:cs typeface="+mn-ea"/>
                <a:sym typeface="+mn-lt"/>
              </a:rPr>
              <a:t>互操作性</a:t>
            </a:r>
          </a:p>
        </p:txBody>
      </p:sp>
      <p:sp>
        <p:nvSpPr>
          <p:cNvPr id="26" name="文本框 92">
            <a:extLst>
              <a:ext uri="{FF2B5EF4-FFF2-40B4-BE49-F238E27FC236}">
                <a16:creationId xmlns:a16="http://schemas.microsoft.com/office/drawing/2014/main" id="{E765CB5F-8471-4A98-B5CE-6DB1113FF571}"/>
              </a:ext>
            </a:extLst>
          </p:cNvPr>
          <p:cNvSpPr txBox="1"/>
          <p:nvPr/>
        </p:nvSpPr>
        <p:spPr>
          <a:xfrm>
            <a:off x="7670099" y="3987428"/>
            <a:ext cx="1294230" cy="338554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spcBef>
                <a:spcPts val="100"/>
              </a:spcBef>
              <a:defRPr sz="1400">
                <a:solidFill>
                  <a:schemeClr val="bg1"/>
                </a:solidFill>
                <a:latin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latin typeface="+mj-ea"/>
                <a:ea typeface="+mj-ea"/>
                <a:cs typeface="+mn-ea"/>
                <a:sym typeface="+mn-lt"/>
              </a:rPr>
              <a:t>孪生世界</a:t>
            </a:r>
          </a:p>
        </p:txBody>
      </p:sp>
      <p:sp>
        <p:nvSpPr>
          <p:cNvPr id="27" name="文本框 92">
            <a:extLst>
              <a:ext uri="{FF2B5EF4-FFF2-40B4-BE49-F238E27FC236}">
                <a16:creationId xmlns:a16="http://schemas.microsoft.com/office/drawing/2014/main" id="{821FAE3D-2A2D-4449-AF5B-1D531F7114E6}"/>
              </a:ext>
            </a:extLst>
          </p:cNvPr>
          <p:cNvSpPr txBox="1"/>
          <p:nvPr/>
        </p:nvSpPr>
        <p:spPr>
          <a:xfrm>
            <a:off x="7670099" y="4862789"/>
            <a:ext cx="1294230" cy="338554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spcBef>
                <a:spcPts val="100"/>
              </a:spcBef>
              <a:defRPr sz="1400">
                <a:solidFill>
                  <a:schemeClr val="bg1"/>
                </a:solidFill>
                <a:latin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latin typeface="+mj-ea"/>
                <a:ea typeface="+mj-ea"/>
                <a:cs typeface="+mn-ea"/>
                <a:sym typeface="+mn-lt"/>
              </a:rPr>
              <a:t>去中心化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AE0F6DA2-BE49-40C4-A7F9-23EFD4C329FB}"/>
              </a:ext>
            </a:extLst>
          </p:cNvPr>
          <p:cNvSpPr/>
          <p:nvPr/>
        </p:nvSpPr>
        <p:spPr>
          <a:xfrm>
            <a:off x="899274" y="2304225"/>
            <a:ext cx="240455" cy="2404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5ED78261-910A-4BB7-91CF-5F083A68A84F}"/>
              </a:ext>
            </a:extLst>
          </p:cNvPr>
          <p:cNvSpPr/>
          <p:nvPr/>
        </p:nvSpPr>
        <p:spPr>
          <a:xfrm>
            <a:off x="5633764" y="724329"/>
            <a:ext cx="462236" cy="46223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13B3C994-6576-492C-AF17-833621FC0E26}"/>
              </a:ext>
            </a:extLst>
          </p:cNvPr>
          <p:cNvSpPr/>
          <p:nvPr/>
        </p:nvSpPr>
        <p:spPr>
          <a:xfrm>
            <a:off x="11496343" y="1108100"/>
            <a:ext cx="462236" cy="46223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9ACB9D5A-8A93-4432-AD27-76412A43B34C}"/>
              </a:ext>
            </a:extLst>
          </p:cNvPr>
          <p:cNvSpPr/>
          <p:nvPr/>
        </p:nvSpPr>
        <p:spPr>
          <a:xfrm flipH="1">
            <a:off x="6538793" y="5735679"/>
            <a:ext cx="190344" cy="1903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70F6DDA-ED5F-4484-B4F8-80E96920D28A}"/>
              </a:ext>
            </a:extLst>
          </p:cNvPr>
          <p:cNvCxnSpPr>
            <a:cxnSpLocks/>
          </p:cNvCxnSpPr>
          <p:nvPr/>
        </p:nvCxnSpPr>
        <p:spPr>
          <a:xfrm>
            <a:off x="3475322" y="2690233"/>
            <a:ext cx="0" cy="3023267"/>
          </a:xfrm>
          <a:prstGeom prst="line">
            <a:avLst/>
          </a:prstGeom>
          <a:ln>
            <a:gradFill>
              <a:gsLst>
                <a:gs pos="0">
                  <a:schemeClr val="accent5">
                    <a:alpha val="0"/>
                  </a:schemeClr>
                </a:gs>
                <a:gs pos="4700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9" name="十字形 38">
            <a:extLst>
              <a:ext uri="{FF2B5EF4-FFF2-40B4-BE49-F238E27FC236}">
                <a16:creationId xmlns:a16="http://schemas.microsoft.com/office/drawing/2014/main" id="{D26B962C-5A6C-4E70-83F5-174F20A0249C}"/>
              </a:ext>
            </a:extLst>
          </p:cNvPr>
          <p:cNvSpPr/>
          <p:nvPr/>
        </p:nvSpPr>
        <p:spPr>
          <a:xfrm>
            <a:off x="8106380" y="3528173"/>
            <a:ext cx="421668" cy="381704"/>
          </a:xfrm>
          <a:prstGeom prst="plus">
            <a:avLst>
              <a:gd name="adj" fmla="val 35813"/>
            </a:avLst>
          </a:prstGeom>
          <a:gradFill flip="none" rotWithShape="1">
            <a:gsLst>
              <a:gs pos="14000">
                <a:schemeClr val="accent5">
                  <a:alpha val="99000"/>
                </a:schemeClr>
              </a:gs>
              <a:gs pos="75000">
                <a:schemeClr val="accent1">
                  <a:alpha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6DE21DE8-AF6C-40E0-9A1A-06AE5C8CC869}"/>
              </a:ext>
            </a:extLst>
          </p:cNvPr>
          <p:cNvCxnSpPr>
            <a:cxnSpLocks/>
          </p:cNvCxnSpPr>
          <p:nvPr/>
        </p:nvCxnSpPr>
        <p:spPr>
          <a:xfrm>
            <a:off x="9173389" y="2690233"/>
            <a:ext cx="0" cy="3023267"/>
          </a:xfrm>
          <a:prstGeom prst="line">
            <a:avLst/>
          </a:prstGeom>
          <a:ln>
            <a:gradFill>
              <a:gsLst>
                <a:gs pos="0">
                  <a:schemeClr val="accent5">
                    <a:alpha val="0"/>
                  </a:schemeClr>
                </a:gs>
                <a:gs pos="47000">
                  <a:schemeClr val="accent5"/>
                </a:gs>
                <a:gs pos="100000">
                  <a:schemeClr val="accent5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6" name="十字形 35">
            <a:extLst>
              <a:ext uri="{FF2B5EF4-FFF2-40B4-BE49-F238E27FC236}">
                <a16:creationId xmlns:a16="http://schemas.microsoft.com/office/drawing/2014/main" id="{25B9F624-D585-4AE1-98C8-440F8E6371B0}"/>
              </a:ext>
            </a:extLst>
          </p:cNvPr>
          <p:cNvSpPr>
            <a:spLocks/>
          </p:cNvSpPr>
          <p:nvPr/>
        </p:nvSpPr>
        <p:spPr>
          <a:xfrm>
            <a:off x="8106380" y="4403533"/>
            <a:ext cx="421668" cy="381704"/>
          </a:xfrm>
          <a:prstGeom prst="plus">
            <a:avLst>
              <a:gd name="adj" fmla="val 35813"/>
            </a:avLst>
          </a:prstGeom>
          <a:gradFill flip="none" rotWithShape="1">
            <a:gsLst>
              <a:gs pos="14000">
                <a:schemeClr val="accent5">
                  <a:alpha val="99000"/>
                </a:schemeClr>
              </a:gs>
              <a:gs pos="75000">
                <a:schemeClr val="accent1">
                  <a:alpha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8990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F1CFBD12-CD86-41CB-88D5-B8A67FBA2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当前元宇宙处于亚健康</a:t>
            </a:r>
          </a:p>
        </p:txBody>
      </p:sp>
      <p:graphicFrame>
        <p:nvGraphicFramePr>
          <p:cNvPr id="5" name="object 10">
            <a:extLst>
              <a:ext uri="{FF2B5EF4-FFF2-40B4-BE49-F238E27FC236}">
                <a16:creationId xmlns:a16="http://schemas.microsoft.com/office/drawing/2014/main" id="{A9A5E2AA-3CE4-464B-A52C-516138676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693948"/>
              </p:ext>
            </p:extLst>
          </p:nvPr>
        </p:nvGraphicFramePr>
        <p:xfrm>
          <a:off x="609599" y="850900"/>
          <a:ext cx="10972800" cy="10693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821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3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5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1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2756"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600" b="1" spc="1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健康</a:t>
                      </a:r>
                      <a:r>
                        <a:rPr sz="16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度</a:t>
                      </a:r>
                      <a:endParaRPr sz="16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02870" marB="0" anchor="ctr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600" b="1" spc="1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充分健康</a:t>
                      </a:r>
                      <a:r>
                        <a:rPr sz="16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型</a:t>
                      </a:r>
                      <a:endParaRPr sz="16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02870" marB="0" anchor="ctr"/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600" b="1" spc="1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基本健康</a:t>
                      </a:r>
                      <a:r>
                        <a:rPr sz="16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型</a:t>
                      </a:r>
                      <a:endParaRPr sz="16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07950" marB="0" anchor="ctr"/>
                </a:tc>
                <a:tc>
                  <a:txBody>
                    <a:bodyPr/>
                    <a:lstStyle/>
                    <a:p>
                      <a:pPr marR="13208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600" b="1" spc="1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亚健康</a:t>
                      </a:r>
                      <a:r>
                        <a:rPr sz="16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型</a:t>
                      </a:r>
                      <a:endParaRPr sz="16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02870" marB="0" anchor="ctr"/>
                </a:tc>
                <a:tc>
                  <a:txBody>
                    <a:bodyPr/>
                    <a:lstStyle/>
                    <a:p>
                      <a:pPr marL="14160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600" b="1" spc="1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病态</a:t>
                      </a:r>
                      <a:r>
                        <a:rPr sz="16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型</a:t>
                      </a:r>
                      <a:endParaRPr sz="16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0287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84">
                <a:tc>
                  <a:txBody>
                    <a:bodyPr/>
                    <a:lstStyle/>
                    <a:p>
                      <a:pPr marL="6794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spc="1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概率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值</a:t>
                      </a:r>
                      <a:endParaRPr sz="14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9050" marB="0" anchor="ctr"/>
                </a:tc>
                <a:tc>
                  <a:txBody>
                    <a:bodyPr/>
                    <a:lstStyle/>
                    <a:p>
                      <a:pPr marL="249554" marR="1416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kern="1200" spc="145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17.72</a:t>
                      </a:r>
                      <a:r>
                        <a:rPr lang="en-US" sz="1400" kern="1200" spc="145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%</a:t>
                      </a:r>
                      <a:endParaRPr sz="1400" kern="1200" spc="145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3970" marB="0" anchor="ctr"/>
                </a:tc>
                <a:tc>
                  <a:txBody>
                    <a:bodyPr/>
                    <a:lstStyle/>
                    <a:p>
                      <a:pPr marL="249554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kern="1200" spc="145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28.28</a:t>
                      </a:r>
                      <a:r>
                        <a:rPr lang="en-US" sz="1400" kern="1200" spc="145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%</a:t>
                      </a:r>
                      <a:endParaRPr sz="1400" kern="1200" spc="145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3970" marB="0" anchor="ctr"/>
                </a:tc>
                <a:tc>
                  <a:txBody>
                    <a:bodyPr/>
                    <a:lstStyle/>
                    <a:p>
                      <a:pPr marL="249554" marR="13017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kern="1200" spc="145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39.46</a:t>
                      </a:r>
                      <a:r>
                        <a:rPr lang="en-US" sz="1400" kern="1200" spc="145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%</a:t>
                      </a:r>
                      <a:endParaRPr sz="1400" kern="1200" spc="145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3970" marB="0" anchor="ctr"/>
                </a:tc>
                <a:tc>
                  <a:txBody>
                    <a:bodyPr/>
                    <a:lstStyle/>
                    <a:p>
                      <a:pPr marL="249554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en-US" sz="1400" kern="1200" spc="145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14.70%</a:t>
                      </a:r>
                      <a:endParaRPr sz="1400" kern="1200" spc="145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" name="图表 28">
            <a:extLst>
              <a:ext uri="{FF2B5EF4-FFF2-40B4-BE49-F238E27FC236}">
                <a16:creationId xmlns:a16="http://schemas.microsoft.com/office/drawing/2014/main" id="{08466EA5-D01A-4205-BC8A-7EC6593E52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31355"/>
              </p:ext>
            </p:extLst>
          </p:nvPr>
        </p:nvGraphicFramePr>
        <p:xfrm>
          <a:off x="609600" y="2214390"/>
          <a:ext cx="10972800" cy="412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906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>
            <a:extLst>
              <a:ext uri="{FF2B5EF4-FFF2-40B4-BE49-F238E27FC236}">
                <a16:creationId xmlns:a16="http://schemas.microsoft.com/office/drawing/2014/main" id="{CF73D34D-B1E9-4C6C-9D20-66B9BFB06F0C}"/>
              </a:ext>
            </a:extLst>
          </p:cNvPr>
          <p:cNvGrpSpPr/>
          <p:nvPr/>
        </p:nvGrpSpPr>
        <p:grpSpPr>
          <a:xfrm>
            <a:off x="4521764" y="1528841"/>
            <a:ext cx="3369173" cy="4251671"/>
            <a:chOff x="1140959" y="2437508"/>
            <a:chExt cx="2781353" cy="3509882"/>
          </a:xfrm>
        </p:grpSpPr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6FC2F7AF-3DC9-4ED6-94C2-D380E44B9085}"/>
                </a:ext>
              </a:extLst>
            </p:cNvPr>
            <p:cNvGrpSpPr/>
            <p:nvPr/>
          </p:nvGrpSpPr>
          <p:grpSpPr>
            <a:xfrm>
              <a:off x="1140959" y="2437508"/>
              <a:ext cx="2781353" cy="3509882"/>
              <a:chOff x="655343" y="2437508"/>
              <a:chExt cx="2567917" cy="3509882"/>
            </a:xfrm>
          </p:grpSpPr>
          <p:sp>
            <p:nvSpPr>
              <p:cNvPr id="72" name="矩形: 圆角 71">
                <a:extLst>
                  <a:ext uri="{FF2B5EF4-FFF2-40B4-BE49-F238E27FC236}">
                    <a16:creationId xmlns:a16="http://schemas.microsoft.com/office/drawing/2014/main" id="{51F29089-E413-43B4-A6F8-25B8337341E0}"/>
                  </a:ext>
                </a:extLst>
              </p:cNvPr>
              <p:cNvSpPr/>
              <p:nvPr/>
            </p:nvSpPr>
            <p:spPr>
              <a:xfrm>
                <a:off x="1777412" y="2437508"/>
                <a:ext cx="1445848" cy="598463"/>
              </a:xfrm>
              <a:prstGeom prst="roundRect">
                <a:avLst>
                  <a:gd name="adj" fmla="val 12565"/>
                </a:avLst>
              </a:prstGeom>
              <a:gradFill>
                <a:gsLst>
                  <a:gs pos="0">
                    <a:schemeClr val="accent5"/>
                  </a:gs>
                  <a:gs pos="74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>
                <a:outerShdw blurRad="406400" dist="203200" dir="5400000" algn="ctr" rotWithShape="0">
                  <a:srgbClr val="0E1046">
                    <a:alpha val="2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31520"/>
                <a:endParaRPr lang="zh-CN" altLang="en-US" sz="144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Object 4" descr="preencoded.png">
                <a:extLst>
                  <a:ext uri="{FF2B5EF4-FFF2-40B4-BE49-F238E27FC236}">
                    <a16:creationId xmlns:a16="http://schemas.microsoft.com/office/drawing/2014/main" id="{5B11021E-29F5-4AFB-B9FF-A4C4C4CA773A}"/>
                  </a:ext>
                </a:extLst>
              </p:cNvPr>
              <p:cNvSpPr/>
              <p:nvPr/>
            </p:nvSpPr>
            <p:spPr>
              <a:xfrm>
                <a:off x="655343" y="2442226"/>
                <a:ext cx="2560274" cy="3505164"/>
              </a:xfrm>
              <a:custGeom>
                <a:avLst/>
                <a:gdLst>
                  <a:gd name="connsiteX0" fmla="*/ 0 w 3200343"/>
                  <a:gd name="connsiteY0" fmla="*/ 84953 h 4381458"/>
                  <a:gd name="connsiteX1" fmla="*/ 85021 w 3200343"/>
                  <a:gd name="connsiteY1" fmla="*/ 0 h 4381458"/>
                  <a:gd name="connsiteX2" fmla="*/ 1534254 w 3200343"/>
                  <a:gd name="connsiteY2" fmla="*/ 0 h 4381458"/>
                  <a:gd name="connsiteX3" fmla="*/ 1614024 w 3200343"/>
                  <a:gd name="connsiteY3" fmla="*/ 55554 h 4381458"/>
                  <a:gd name="connsiteX4" fmla="*/ 1783346 w 3200343"/>
                  <a:gd name="connsiteY4" fmla="*/ 514247 h 4381458"/>
                  <a:gd name="connsiteX5" fmla="*/ 1881038 w 3200343"/>
                  <a:gd name="connsiteY5" fmla="*/ 582285 h 4381458"/>
                  <a:gd name="connsiteX6" fmla="*/ 3115320 w 3200343"/>
                  <a:gd name="connsiteY6" fmla="*/ 582285 h 4381458"/>
                  <a:gd name="connsiteX7" fmla="*/ 3200344 w 3200343"/>
                  <a:gd name="connsiteY7" fmla="*/ 667239 h 4381458"/>
                  <a:gd name="connsiteX8" fmla="*/ 3200344 w 3200343"/>
                  <a:gd name="connsiteY8" fmla="*/ 4296503 h 4381458"/>
                  <a:gd name="connsiteX9" fmla="*/ 3115320 w 3200343"/>
                  <a:gd name="connsiteY9" fmla="*/ 4381459 h 4381458"/>
                  <a:gd name="connsiteX10" fmla="*/ 85021 w 3200343"/>
                  <a:gd name="connsiteY10" fmla="*/ 4381459 h 4381458"/>
                  <a:gd name="connsiteX11" fmla="*/ 0 w 3200343"/>
                  <a:gd name="connsiteY11" fmla="*/ 4296503 h 4381458"/>
                  <a:gd name="connsiteX12" fmla="*/ 0 w 3200343"/>
                  <a:gd name="connsiteY12" fmla="*/ 84953 h 4381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00343" h="4381458">
                    <a:moveTo>
                      <a:pt x="0" y="84953"/>
                    </a:moveTo>
                    <a:cubicBezTo>
                      <a:pt x="0" y="38035"/>
                      <a:pt x="38065" y="0"/>
                      <a:pt x="85021" y="0"/>
                    </a:cubicBezTo>
                    <a:lnTo>
                      <a:pt x="1534254" y="0"/>
                    </a:lnTo>
                    <a:cubicBezTo>
                      <a:pt x="1569859" y="0"/>
                      <a:pt x="1601700" y="22172"/>
                      <a:pt x="1614024" y="55554"/>
                    </a:cubicBezTo>
                    <a:lnTo>
                      <a:pt x="1783346" y="514247"/>
                    </a:lnTo>
                    <a:cubicBezTo>
                      <a:pt x="1798440" y="555130"/>
                      <a:pt x="1837427" y="582285"/>
                      <a:pt x="1881038" y="582285"/>
                    </a:cubicBezTo>
                    <a:lnTo>
                      <a:pt x="3115320" y="582285"/>
                    </a:lnTo>
                    <a:cubicBezTo>
                      <a:pt x="3162274" y="582285"/>
                      <a:pt x="3200344" y="620320"/>
                      <a:pt x="3200344" y="667239"/>
                    </a:cubicBezTo>
                    <a:lnTo>
                      <a:pt x="3200344" y="4296503"/>
                    </a:lnTo>
                    <a:cubicBezTo>
                      <a:pt x="3200344" y="4343429"/>
                      <a:pt x="3162283" y="4381459"/>
                      <a:pt x="3115320" y="4381459"/>
                    </a:cubicBezTo>
                    <a:lnTo>
                      <a:pt x="85021" y="4381459"/>
                    </a:lnTo>
                    <a:cubicBezTo>
                      <a:pt x="38065" y="4381459"/>
                      <a:pt x="0" y="4343429"/>
                      <a:pt x="0" y="4296503"/>
                    </a:cubicBezTo>
                    <a:lnTo>
                      <a:pt x="0" y="84953"/>
                    </a:lnTo>
                    <a:close/>
                  </a:path>
                </a:pathLst>
              </a:custGeom>
              <a:solidFill>
                <a:schemeClr val="accent1"/>
              </a:solidFill>
              <a:ln w="19107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731520"/>
                <a:endParaRPr lang="zh-CN" altLang="en-US" sz="144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1" name="Object37">
              <a:extLst>
                <a:ext uri="{FF2B5EF4-FFF2-40B4-BE49-F238E27FC236}">
                  <a16:creationId xmlns:a16="http://schemas.microsoft.com/office/drawing/2014/main" id="{9CCAF4AA-23F6-4891-B333-838A60798BDE}"/>
                </a:ext>
              </a:extLst>
            </p:cNvPr>
            <p:cNvSpPr/>
            <p:nvPr/>
          </p:nvSpPr>
          <p:spPr>
            <a:xfrm>
              <a:off x="2881496" y="2537460"/>
              <a:ext cx="884002" cy="2438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 defTabSz="731520">
                <a:lnSpc>
                  <a:spcPts val="1920"/>
                </a:lnSpc>
              </a:pPr>
              <a:r>
                <a:rPr lang="zh-CN" altLang="en-US" sz="2000" dirty="0">
                  <a:solidFill>
                    <a:srgbClr val="FFFFFF"/>
                  </a:solidFill>
                  <a:cs typeface="+mn-ea"/>
                  <a:sym typeface="+mn-lt"/>
                </a:rPr>
                <a:t>资本</a:t>
              </a:r>
              <a:endParaRPr lang="en-US" sz="2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E5D5C7F8-3888-4C34-A3CE-AD0427E3EDA2}"/>
              </a:ext>
            </a:extLst>
          </p:cNvPr>
          <p:cNvSpPr txBox="1"/>
          <p:nvPr/>
        </p:nvSpPr>
        <p:spPr>
          <a:xfrm>
            <a:off x="4628012" y="1572066"/>
            <a:ext cx="16628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寻找新出口</a:t>
            </a: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CC5D06CB-A9F6-484A-A174-0057E57EF4DB}"/>
              </a:ext>
            </a:extLst>
          </p:cNvPr>
          <p:cNvGrpSpPr/>
          <p:nvPr/>
        </p:nvGrpSpPr>
        <p:grpSpPr>
          <a:xfrm>
            <a:off x="4852526" y="2363414"/>
            <a:ext cx="2807071" cy="1980474"/>
            <a:chOff x="2147310" y="2363414"/>
            <a:chExt cx="2807071" cy="1980474"/>
          </a:xfrm>
        </p:grpSpPr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E0B3D37F-AB1F-420B-85E6-A1B7F810A77D}"/>
                </a:ext>
              </a:extLst>
            </p:cNvPr>
            <p:cNvSpPr txBox="1">
              <a:spLocks/>
            </p:cNvSpPr>
            <p:nvPr/>
          </p:nvSpPr>
          <p:spPr>
            <a:xfrm>
              <a:off x="2147311" y="2363414"/>
              <a:ext cx="2807070" cy="345600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alpha val="50000"/>
                </a:schemeClr>
              </a:solidFill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12700" marR="5080" algn="ctr">
                <a:lnSpc>
                  <a:spcPct val="100000"/>
                </a:lnSpc>
                <a:spcBef>
                  <a:spcPts val="100"/>
                </a:spcBef>
                <a:defRPr kumimoji="0" sz="1600" b="0" i="0" u="none" strike="noStrike" cap="none" spc="0" normalizeH="0" baseline="0">
                  <a:ln>
                    <a:noFill/>
                  </a:ln>
                  <a:solidFill>
                    <a:srgbClr val="FFFFFF">
                      <a:alpha val="80000"/>
                    </a:srgbClr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场景化社交</a:t>
              </a:r>
              <a:endParaRPr lang="en-GB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F9ADF233-9994-4ED9-BB06-74861E448312}"/>
                </a:ext>
              </a:extLst>
            </p:cNvPr>
            <p:cNvSpPr txBox="1">
              <a:spLocks/>
            </p:cNvSpPr>
            <p:nvPr/>
          </p:nvSpPr>
          <p:spPr>
            <a:xfrm>
              <a:off x="2147311" y="2893734"/>
              <a:ext cx="1237562" cy="389513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alpha val="50000"/>
                </a:schemeClr>
              </a:solidFill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12700" marR="5080">
                <a:lnSpc>
                  <a:spcPct val="100000"/>
                </a:lnSpc>
                <a:spcBef>
                  <a:spcPts val="100"/>
                </a:spcBef>
                <a:defRPr kumimoji="0" sz="11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 Light"/>
                  <a:ea typeface="微软雅黑 Light"/>
                </a:defRPr>
              </a:lvl1pPr>
            </a:lstStyle>
            <a:p>
              <a:pPr algn="ctr"/>
              <a:r>
                <a:rPr lang="zh-CN" altLang="en-US" sz="1800" dirty="0">
                  <a:solidFill>
                    <a:srgbClr val="FFFFFF">
                      <a:alpha val="8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线上聚会</a:t>
              </a:r>
              <a:endParaRPr lang="en-GB" sz="1800" dirty="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13FA8DAD-D196-433F-B662-3E4C5D84C732}"/>
                </a:ext>
              </a:extLst>
            </p:cNvPr>
            <p:cNvSpPr txBox="1">
              <a:spLocks/>
            </p:cNvSpPr>
            <p:nvPr/>
          </p:nvSpPr>
          <p:spPr>
            <a:xfrm>
              <a:off x="3496120" y="2893734"/>
              <a:ext cx="1458261" cy="389513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alpha val="50000"/>
                </a:schemeClr>
              </a:solidFill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12700" marR="5080">
                <a:lnSpc>
                  <a:spcPct val="100000"/>
                </a:lnSpc>
                <a:spcBef>
                  <a:spcPts val="100"/>
                </a:spcBef>
                <a:defRPr kumimoji="0" sz="11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 Light"/>
                  <a:ea typeface="微软雅黑 Light"/>
                </a:defRPr>
              </a:lvl1pPr>
            </a:lstStyle>
            <a:p>
              <a:pPr algn="ctr"/>
              <a:r>
                <a:rPr lang="zh-CN" altLang="en-US" sz="1800" dirty="0">
                  <a:solidFill>
                    <a:srgbClr val="FFFFFF">
                      <a:alpha val="8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虚拟土地</a:t>
              </a:r>
              <a:endParaRPr lang="en-GB" sz="1800" dirty="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3EA254AD-F11B-46B6-90EA-D1D9E49BC60A}"/>
                </a:ext>
              </a:extLst>
            </p:cNvPr>
            <p:cNvSpPr txBox="1"/>
            <p:nvPr/>
          </p:nvSpPr>
          <p:spPr>
            <a:xfrm>
              <a:off x="2147311" y="3424054"/>
              <a:ext cx="1237562" cy="389513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alpha val="50000"/>
                </a:schemeClr>
              </a:solidFill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12700" marR="5080">
                <a:lnSpc>
                  <a:spcPct val="100000"/>
                </a:lnSpc>
                <a:spcBef>
                  <a:spcPts val="100"/>
                </a:spcBef>
                <a:defRPr kumimoji="0" sz="11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 Light"/>
                  <a:ea typeface="微软雅黑 Light"/>
                </a:defRPr>
              </a:lvl1pPr>
            </a:lstStyle>
            <a:p>
              <a:pPr algn="ctr"/>
              <a:r>
                <a:rPr lang="zh-CN" altLang="en-US" sz="1800" dirty="0">
                  <a:solidFill>
                    <a:srgbClr val="FFFFFF">
                      <a:alpha val="8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虚拟服装</a:t>
              </a:r>
              <a:endParaRPr lang="en-GB" sz="1800" dirty="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B2FA3683-6305-403D-9E67-01125E35B92D}"/>
                </a:ext>
              </a:extLst>
            </p:cNvPr>
            <p:cNvSpPr txBox="1"/>
            <p:nvPr/>
          </p:nvSpPr>
          <p:spPr>
            <a:xfrm>
              <a:off x="3496120" y="3424054"/>
              <a:ext cx="1458261" cy="389513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alpha val="50000"/>
                </a:schemeClr>
              </a:solidFill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12700" marR="5080">
                <a:lnSpc>
                  <a:spcPct val="100000"/>
                </a:lnSpc>
                <a:spcBef>
                  <a:spcPts val="100"/>
                </a:spcBef>
                <a:defRPr kumimoji="0" sz="11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 Light"/>
                  <a:ea typeface="微软雅黑 Light"/>
                </a:defRPr>
              </a:lvl1pPr>
            </a:lstStyle>
            <a:p>
              <a:pPr algn="ctr"/>
              <a:r>
                <a:rPr lang="zh-CN" altLang="en-US" sz="1800" dirty="0">
                  <a:solidFill>
                    <a:srgbClr val="FFFFFF">
                      <a:alpha val="8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虚拟偶像</a:t>
              </a:r>
              <a:endParaRPr lang="en-GB" sz="1800" dirty="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32B67ADC-BD12-4643-A718-5F285AC2120F}"/>
                </a:ext>
              </a:extLst>
            </p:cNvPr>
            <p:cNvSpPr txBox="1"/>
            <p:nvPr/>
          </p:nvSpPr>
          <p:spPr>
            <a:xfrm>
              <a:off x="2147310" y="3954375"/>
              <a:ext cx="1237562" cy="389513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alpha val="50000"/>
                </a:schemeClr>
              </a:solidFill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12700" marR="5080">
                <a:lnSpc>
                  <a:spcPct val="100000"/>
                </a:lnSpc>
                <a:spcBef>
                  <a:spcPts val="100"/>
                </a:spcBef>
                <a:defRPr kumimoji="0" sz="11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 Light"/>
                  <a:ea typeface="微软雅黑 Light"/>
                </a:defRPr>
              </a:lvl1pPr>
            </a:lstStyle>
            <a:p>
              <a:pPr algn="ctr"/>
              <a:r>
                <a:rPr lang="zh-CN" altLang="en-US" sz="1800" dirty="0">
                  <a:solidFill>
                    <a:srgbClr val="FFFFFF">
                      <a:alpha val="8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智能制造</a:t>
              </a:r>
              <a:endParaRPr lang="en-GB" sz="1800" dirty="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145F78A6-F5DC-49E6-87BD-220B6AED7770}"/>
                </a:ext>
              </a:extLst>
            </p:cNvPr>
            <p:cNvSpPr txBox="1"/>
            <p:nvPr/>
          </p:nvSpPr>
          <p:spPr>
            <a:xfrm>
              <a:off x="3496120" y="3954375"/>
              <a:ext cx="1458261" cy="389513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alpha val="50000"/>
                </a:schemeClr>
              </a:solidFill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12700" marR="5080">
                <a:lnSpc>
                  <a:spcPct val="100000"/>
                </a:lnSpc>
                <a:spcBef>
                  <a:spcPts val="100"/>
                </a:spcBef>
                <a:defRPr kumimoji="0" sz="11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 Light"/>
                  <a:ea typeface="微软雅黑 Light"/>
                </a:defRPr>
              </a:lvl1pPr>
            </a:lstStyle>
            <a:p>
              <a:pPr algn="ctr"/>
              <a:r>
                <a:rPr lang="zh-CN" altLang="en-US" sz="1800" dirty="0">
                  <a:solidFill>
                    <a:srgbClr val="FFFFFF">
                      <a:alpha val="8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少儿教育</a:t>
              </a:r>
              <a:endParaRPr lang="en-GB" sz="1800" dirty="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1" name="文本框 60">
            <a:extLst>
              <a:ext uri="{FF2B5EF4-FFF2-40B4-BE49-F238E27FC236}">
                <a16:creationId xmlns:a16="http://schemas.microsoft.com/office/drawing/2014/main" id="{C5762150-0F86-4A86-8B31-5960F090C274}"/>
              </a:ext>
            </a:extLst>
          </p:cNvPr>
          <p:cNvSpPr txBox="1"/>
          <p:nvPr/>
        </p:nvSpPr>
        <p:spPr>
          <a:xfrm>
            <a:off x="4781717" y="5138777"/>
            <a:ext cx="28492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zh-CN" altLang="en-US" sz="1600" dirty="0">
                <a:cs typeface="+mn-ea"/>
                <a:sym typeface="+mn-lt"/>
              </a:rPr>
              <a:t>现实</a:t>
            </a:r>
            <a:r>
              <a:rPr lang="en-US" altLang="zh-CN" sz="1600" dirty="0">
                <a:cs typeface="+mn-ea"/>
                <a:sym typeface="+mn-lt"/>
              </a:rPr>
              <a:t>+</a:t>
            </a:r>
            <a:r>
              <a:rPr lang="zh-CN" altLang="en-US" sz="1600" dirty="0">
                <a:cs typeface="+mn-ea"/>
                <a:sym typeface="+mn-lt"/>
              </a:rPr>
              <a:t>虚拟打开广阔商业潜能</a:t>
            </a:r>
          </a:p>
        </p:txBody>
      </p: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1BC860D7-5AFC-4C7E-A506-512492CEA9F4}"/>
              </a:ext>
            </a:extLst>
          </p:cNvPr>
          <p:cNvCxnSpPr>
            <a:cxnSpLocks/>
          </p:cNvCxnSpPr>
          <p:nvPr/>
        </p:nvCxnSpPr>
        <p:spPr>
          <a:xfrm>
            <a:off x="4781718" y="4818315"/>
            <a:ext cx="284926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9B37EDFD-C149-40C8-BE87-0C31B5506C68}"/>
              </a:ext>
            </a:extLst>
          </p:cNvPr>
          <p:cNvGrpSpPr/>
          <p:nvPr/>
        </p:nvGrpSpPr>
        <p:grpSpPr>
          <a:xfrm>
            <a:off x="8037446" y="1528842"/>
            <a:ext cx="3369173" cy="4251674"/>
            <a:chOff x="1140959" y="2437508"/>
            <a:chExt cx="2781353" cy="3509884"/>
          </a:xfrm>
        </p:grpSpPr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06E99E83-3A3D-40D8-87C5-E7930A2DC9E2}"/>
                </a:ext>
              </a:extLst>
            </p:cNvPr>
            <p:cNvGrpSpPr/>
            <p:nvPr/>
          </p:nvGrpSpPr>
          <p:grpSpPr>
            <a:xfrm>
              <a:off x="1140959" y="2437508"/>
              <a:ext cx="2781353" cy="3509884"/>
              <a:chOff x="655343" y="2437508"/>
              <a:chExt cx="2567917" cy="3509884"/>
            </a:xfrm>
          </p:grpSpPr>
          <p:sp>
            <p:nvSpPr>
              <p:cNvPr id="89" name="矩形: 圆角 88">
                <a:extLst>
                  <a:ext uri="{FF2B5EF4-FFF2-40B4-BE49-F238E27FC236}">
                    <a16:creationId xmlns:a16="http://schemas.microsoft.com/office/drawing/2014/main" id="{0A212FEA-449E-4F88-A2A1-259FF3E8B4DB}"/>
                  </a:ext>
                </a:extLst>
              </p:cNvPr>
              <p:cNvSpPr/>
              <p:nvPr/>
            </p:nvSpPr>
            <p:spPr>
              <a:xfrm>
                <a:off x="1777412" y="2437508"/>
                <a:ext cx="1445848" cy="598463"/>
              </a:xfrm>
              <a:prstGeom prst="roundRect">
                <a:avLst>
                  <a:gd name="adj" fmla="val 12565"/>
                </a:avLst>
              </a:prstGeom>
              <a:gradFill>
                <a:gsLst>
                  <a:gs pos="0">
                    <a:schemeClr val="accent5"/>
                  </a:gs>
                  <a:gs pos="74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>
                <a:outerShdw blurRad="406400" dist="203200" dir="5400000" algn="ctr" rotWithShape="0">
                  <a:srgbClr val="0E1046">
                    <a:alpha val="2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31520"/>
                <a:endParaRPr lang="zh-CN" altLang="en-US" sz="144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Object 4" descr="preencoded.png">
                <a:extLst>
                  <a:ext uri="{FF2B5EF4-FFF2-40B4-BE49-F238E27FC236}">
                    <a16:creationId xmlns:a16="http://schemas.microsoft.com/office/drawing/2014/main" id="{F387262C-BC37-4279-82C4-F30DB15CF3A8}"/>
                  </a:ext>
                </a:extLst>
              </p:cNvPr>
              <p:cNvSpPr/>
              <p:nvPr/>
            </p:nvSpPr>
            <p:spPr>
              <a:xfrm>
                <a:off x="655343" y="2442226"/>
                <a:ext cx="2560274" cy="3505166"/>
              </a:xfrm>
              <a:custGeom>
                <a:avLst/>
                <a:gdLst>
                  <a:gd name="connsiteX0" fmla="*/ 0 w 3200343"/>
                  <a:gd name="connsiteY0" fmla="*/ 84953 h 4381458"/>
                  <a:gd name="connsiteX1" fmla="*/ 85021 w 3200343"/>
                  <a:gd name="connsiteY1" fmla="*/ 0 h 4381458"/>
                  <a:gd name="connsiteX2" fmla="*/ 1534254 w 3200343"/>
                  <a:gd name="connsiteY2" fmla="*/ 0 h 4381458"/>
                  <a:gd name="connsiteX3" fmla="*/ 1614024 w 3200343"/>
                  <a:gd name="connsiteY3" fmla="*/ 55554 h 4381458"/>
                  <a:gd name="connsiteX4" fmla="*/ 1783346 w 3200343"/>
                  <a:gd name="connsiteY4" fmla="*/ 514247 h 4381458"/>
                  <a:gd name="connsiteX5" fmla="*/ 1881038 w 3200343"/>
                  <a:gd name="connsiteY5" fmla="*/ 582285 h 4381458"/>
                  <a:gd name="connsiteX6" fmla="*/ 3115320 w 3200343"/>
                  <a:gd name="connsiteY6" fmla="*/ 582285 h 4381458"/>
                  <a:gd name="connsiteX7" fmla="*/ 3200344 w 3200343"/>
                  <a:gd name="connsiteY7" fmla="*/ 667239 h 4381458"/>
                  <a:gd name="connsiteX8" fmla="*/ 3200344 w 3200343"/>
                  <a:gd name="connsiteY8" fmla="*/ 4296503 h 4381458"/>
                  <a:gd name="connsiteX9" fmla="*/ 3115320 w 3200343"/>
                  <a:gd name="connsiteY9" fmla="*/ 4381459 h 4381458"/>
                  <a:gd name="connsiteX10" fmla="*/ 85021 w 3200343"/>
                  <a:gd name="connsiteY10" fmla="*/ 4381459 h 4381458"/>
                  <a:gd name="connsiteX11" fmla="*/ 0 w 3200343"/>
                  <a:gd name="connsiteY11" fmla="*/ 4296503 h 4381458"/>
                  <a:gd name="connsiteX12" fmla="*/ 0 w 3200343"/>
                  <a:gd name="connsiteY12" fmla="*/ 84953 h 4381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00343" h="4381458">
                    <a:moveTo>
                      <a:pt x="0" y="84953"/>
                    </a:moveTo>
                    <a:cubicBezTo>
                      <a:pt x="0" y="38035"/>
                      <a:pt x="38065" y="0"/>
                      <a:pt x="85021" y="0"/>
                    </a:cubicBezTo>
                    <a:lnTo>
                      <a:pt x="1534254" y="0"/>
                    </a:lnTo>
                    <a:cubicBezTo>
                      <a:pt x="1569859" y="0"/>
                      <a:pt x="1601700" y="22172"/>
                      <a:pt x="1614024" y="55554"/>
                    </a:cubicBezTo>
                    <a:lnTo>
                      <a:pt x="1783346" y="514247"/>
                    </a:lnTo>
                    <a:cubicBezTo>
                      <a:pt x="1798440" y="555130"/>
                      <a:pt x="1837427" y="582285"/>
                      <a:pt x="1881038" y="582285"/>
                    </a:cubicBezTo>
                    <a:lnTo>
                      <a:pt x="3115320" y="582285"/>
                    </a:lnTo>
                    <a:cubicBezTo>
                      <a:pt x="3162274" y="582285"/>
                      <a:pt x="3200344" y="620320"/>
                      <a:pt x="3200344" y="667239"/>
                    </a:cubicBezTo>
                    <a:lnTo>
                      <a:pt x="3200344" y="4296503"/>
                    </a:lnTo>
                    <a:cubicBezTo>
                      <a:pt x="3200344" y="4343429"/>
                      <a:pt x="3162283" y="4381459"/>
                      <a:pt x="3115320" y="4381459"/>
                    </a:cubicBezTo>
                    <a:lnTo>
                      <a:pt x="85021" y="4381459"/>
                    </a:lnTo>
                    <a:cubicBezTo>
                      <a:pt x="38065" y="4381459"/>
                      <a:pt x="0" y="4343429"/>
                      <a:pt x="0" y="4296503"/>
                    </a:cubicBezTo>
                    <a:lnTo>
                      <a:pt x="0" y="84953"/>
                    </a:lnTo>
                    <a:close/>
                  </a:path>
                </a:pathLst>
              </a:custGeom>
              <a:solidFill>
                <a:schemeClr val="accent1"/>
              </a:solidFill>
              <a:ln w="19107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731520"/>
                <a:endParaRPr lang="zh-CN" altLang="en-US" sz="144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8" name="Object37">
              <a:extLst>
                <a:ext uri="{FF2B5EF4-FFF2-40B4-BE49-F238E27FC236}">
                  <a16:creationId xmlns:a16="http://schemas.microsoft.com/office/drawing/2014/main" id="{A593436F-ADCF-4F3B-AE17-665548FBE140}"/>
                </a:ext>
              </a:extLst>
            </p:cNvPr>
            <p:cNvSpPr/>
            <p:nvPr/>
          </p:nvSpPr>
          <p:spPr>
            <a:xfrm>
              <a:off x="2881496" y="2537460"/>
              <a:ext cx="884002" cy="2438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 defTabSz="731520">
                <a:lnSpc>
                  <a:spcPts val="1920"/>
                </a:lnSpc>
              </a:pPr>
              <a:r>
                <a:rPr lang="zh-CN" altLang="en-US" sz="2000" dirty="0">
                  <a:solidFill>
                    <a:srgbClr val="FFFFFF"/>
                  </a:solidFill>
                  <a:cs typeface="+mn-ea"/>
                  <a:sym typeface="+mn-lt"/>
                </a:rPr>
                <a:t>用户</a:t>
              </a:r>
              <a:endParaRPr lang="en-US" sz="2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6" name="文本框 75">
            <a:extLst>
              <a:ext uri="{FF2B5EF4-FFF2-40B4-BE49-F238E27FC236}">
                <a16:creationId xmlns:a16="http://schemas.microsoft.com/office/drawing/2014/main" id="{75179057-42B9-44B4-9D11-60CF7B889D6E}"/>
              </a:ext>
            </a:extLst>
          </p:cNvPr>
          <p:cNvSpPr txBox="1"/>
          <p:nvPr/>
        </p:nvSpPr>
        <p:spPr>
          <a:xfrm>
            <a:off x="8143694" y="1572066"/>
            <a:ext cx="16628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期待新体验</a:t>
            </a:r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408EE401-36BD-4A70-9BD5-80FC33A4DAB5}"/>
              </a:ext>
            </a:extLst>
          </p:cNvPr>
          <p:cNvGrpSpPr/>
          <p:nvPr/>
        </p:nvGrpSpPr>
        <p:grpSpPr>
          <a:xfrm>
            <a:off x="8246598" y="2356965"/>
            <a:ext cx="2970065" cy="1943330"/>
            <a:chOff x="2025700" y="2356965"/>
            <a:chExt cx="2970065" cy="1943330"/>
          </a:xfrm>
        </p:grpSpPr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761C353E-86B8-4D12-B41C-23A075727151}"/>
                </a:ext>
              </a:extLst>
            </p:cNvPr>
            <p:cNvSpPr txBox="1"/>
            <p:nvPr/>
          </p:nvSpPr>
          <p:spPr>
            <a:xfrm>
              <a:off x="2025701" y="2356965"/>
              <a:ext cx="2970064" cy="346234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alpha val="50000"/>
                </a:schemeClr>
              </a:solidFill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12700" marR="5080">
                <a:lnSpc>
                  <a:spcPct val="100000"/>
                </a:lnSpc>
                <a:spcBef>
                  <a:spcPts val="100"/>
                </a:spcBef>
                <a:defRPr kumimoji="0" sz="11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 Light"/>
                  <a:ea typeface="微软雅黑 Light"/>
                </a:defRPr>
              </a:lvl1pPr>
            </a:lstStyle>
            <a:p>
              <a:pPr algn="ctr"/>
              <a:r>
                <a:rPr lang="zh-CN" altLang="en-US" sz="1600" dirty="0">
                  <a:solidFill>
                    <a:srgbClr val="FFFFFF">
                      <a:alpha val="8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可编辑的开放世界</a:t>
              </a:r>
              <a:endParaRPr lang="en-GB" sz="1600" dirty="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193E9BAC-6818-4F41-8C05-1E5B685B3DCD}"/>
                </a:ext>
              </a:extLst>
            </p:cNvPr>
            <p:cNvSpPr txBox="1"/>
            <p:nvPr/>
          </p:nvSpPr>
          <p:spPr>
            <a:xfrm>
              <a:off x="3405702" y="2889330"/>
              <a:ext cx="1590063" cy="346234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alpha val="50000"/>
                </a:schemeClr>
              </a:solidFill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12700" marR="5080">
                <a:lnSpc>
                  <a:spcPct val="100000"/>
                </a:lnSpc>
                <a:spcBef>
                  <a:spcPts val="100"/>
                </a:spcBef>
                <a:defRPr kumimoji="0" sz="11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 Light"/>
                  <a:ea typeface="微软雅黑 Light"/>
                </a:defRPr>
              </a:lvl1pPr>
            </a:lstStyle>
            <a:p>
              <a:pPr algn="ctr"/>
              <a:r>
                <a:rPr lang="zh-CN" altLang="en-US" sz="1600" dirty="0">
                  <a:solidFill>
                    <a:srgbClr val="FFFFFF">
                      <a:alpha val="8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多人实时协作</a:t>
              </a:r>
              <a:endParaRPr lang="en-GB" sz="1600" dirty="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B3C88F85-F551-4D63-85EB-102EB5411C34}"/>
                </a:ext>
              </a:extLst>
            </p:cNvPr>
            <p:cNvSpPr txBox="1"/>
            <p:nvPr/>
          </p:nvSpPr>
          <p:spPr>
            <a:xfrm>
              <a:off x="2025700" y="2889330"/>
              <a:ext cx="1329202" cy="346234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alpha val="50000"/>
                </a:schemeClr>
              </a:solidFill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12700" marR="5080">
                <a:lnSpc>
                  <a:spcPct val="100000"/>
                </a:lnSpc>
                <a:spcBef>
                  <a:spcPts val="100"/>
                </a:spcBef>
                <a:defRPr kumimoji="0" sz="11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 Light"/>
                  <a:ea typeface="微软雅黑 Light"/>
                </a:defRPr>
              </a:lvl1pPr>
            </a:lstStyle>
            <a:p>
              <a:pPr algn="ctr"/>
              <a:r>
                <a:rPr lang="zh-CN" altLang="en-US" sz="1600" dirty="0">
                  <a:solidFill>
                    <a:srgbClr val="FFFFFF">
                      <a:alpha val="8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体感设备</a:t>
              </a:r>
              <a:endParaRPr lang="en-GB" sz="1600" dirty="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22D4F516-ED85-4209-9D15-AB6BFABCA618}"/>
                </a:ext>
              </a:extLst>
            </p:cNvPr>
            <p:cNvSpPr txBox="1"/>
            <p:nvPr/>
          </p:nvSpPr>
          <p:spPr>
            <a:xfrm>
              <a:off x="2025700" y="3421695"/>
              <a:ext cx="1559923" cy="346234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alpha val="50000"/>
                </a:schemeClr>
              </a:solidFill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12700" marR="5080">
                <a:lnSpc>
                  <a:spcPct val="100000"/>
                </a:lnSpc>
                <a:spcBef>
                  <a:spcPts val="100"/>
                </a:spcBef>
                <a:defRPr kumimoji="0" sz="11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 Light"/>
                  <a:ea typeface="微软雅黑 Light"/>
                </a:defRPr>
              </a:lvl1pPr>
            </a:lstStyle>
            <a:p>
              <a:pPr algn="ctr"/>
              <a:r>
                <a:rPr lang="zh-CN" altLang="en-US" sz="1600" dirty="0">
                  <a:solidFill>
                    <a:srgbClr val="FFFFFF">
                      <a:alpha val="8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孪生拟真世界</a:t>
              </a:r>
              <a:endParaRPr lang="en-GB" sz="1600" dirty="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A630517A-B890-4197-8A8F-20BCB7BE332D}"/>
                </a:ext>
              </a:extLst>
            </p:cNvPr>
            <p:cNvSpPr txBox="1"/>
            <p:nvPr/>
          </p:nvSpPr>
          <p:spPr>
            <a:xfrm>
              <a:off x="3627952" y="3421695"/>
              <a:ext cx="1356858" cy="346234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alpha val="50000"/>
                </a:schemeClr>
              </a:solidFill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12700" marR="5080">
                <a:lnSpc>
                  <a:spcPct val="100000"/>
                </a:lnSpc>
                <a:spcBef>
                  <a:spcPts val="100"/>
                </a:spcBef>
                <a:defRPr kumimoji="0" sz="11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 Light"/>
                  <a:ea typeface="微软雅黑 Light"/>
                </a:defRPr>
              </a:lvl1pPr>
            </a:lstStyle>
            <a:p>
              <a:pPr algn="ctr"/>
              <a:r>
                <a:rPr lang="zh-CN" altLang="en-US" sz="1600" dirty="0">
                  <a:solidFill>
                    <a:srgbClr val="FFFFFF">
                      <a:alpha val="8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高沉浸度社交</a:t>
              </a:r>
              <a:endParaRPr lang="en-GB" sz="1600" dirty="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CE9E2713-FC37-4337-B6DA-CE9493807075}"/>
                </a:ext>
              </a:extLst>
            </p:cNvPr>
            <p:cNvSpPr txBox="1"/>
            <p:nvPr/>
          </p:nvSpPr>
          <p:spPr>
            <a:xfrm>
              <a:off x="2025700" y="3954061"/>
              <a:ext cx="1559923" cy="346234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alpha val="50000"/>
                </a:schemeClr>
              </a:solidFill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12700" marR="5080">
                <a:lnSpc>
                  <a:spcPct val="100000"/>
                </a:lnSpc>
                <a:spcBef>
                  <a:spcPts val="100"/>
                </a:spcBef>
                <a:defRPr kumimoji="0" sz="11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 Light"/>
                  <a:ea typeface="微软雅黑 Light"/>
                </a:defRPr>
              </a:lvl1pPr>
            </a:lstStyle>
            <a:p>
              <a:pPr algn="ctr"/>
              <a:r>
                <a:rPr lang="zh-CN" altLang="en-US" sz="1600" dirty="0">
                  <a:solidFill>
                    <a:srgbClr val="FFFFFF">
                      <a:alpha val="8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多人实时协作</a:t>
              </a:r>
              <a:endParaRPr lang="en-GB" altLang="zh-CN" sz="1600" dirty="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5F509F81-8ED2-4747-9102-6A2B5B972EF6}"/>
                </a:ext>
              </a:extLst>
            </p:cNvPr>
            <p:cNvSpPr txBox="1"/>
            <p:nvPr/>
          </p:nvSpPr>
          <p:spPr>
            <a:xfrm>
              <a:off x="3627952" y="3954061"/>
              <a:ext cx="1356858" cy="346234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alpha val="50000"/>
                </a:schemeClr>
              </a:solidFill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12700" marR="5080">
                <a:lnSpc>
                  <a:spcPct val="100000"/>
                </a:lnSpc>
                <a:spcBef>
                  <a:spcPts val="100"/>
                </a:spcBef>
                <a:defRPr kumimoji="0" sz="11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 Light"/>
                  <a:ea typeface="微软雅黑 Light"/>
                </a:defRPr>
              </a:lvl1pPr>
            </a:lstStyle>
            <a:p>
              <a:pPr algn="ctr"/>
              <a:r>
                <a:rPr lang="zh-CN" altLang="en-US" sz="1600" dirty="0">
                  <a:solidFill>
                    <a:srgbClr val="FFFFFF">
                      <a:alpha val="8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创造性游玩</a:t>
              </a:r>
              <a:endParaRPr lang="en-GB" sz="1600" dirty="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8" name="文本框 77">
            <a:extLst>
              <a:ext uri="{FF2B5EF4-FFF2-40B4-BE49-F238E27FC236}">
                <a16:creationId xmlns:a16="http://schemas.microsoft.com/office/drawing/2014/main" id="{15D17172-EC51-402B-97B1-2F88BB561EEF}"/>
              </a:ext>
            </a:extLst>
          </p:cNvPr>
          <p:cNvSpPr txBox="1"/>
          <p:nvPr/>
        </p:nvSpPr>
        <p:spPr>
          <a:xfrm>
            <a:off x="8297399" y="5138777"/>
            <a:ext cx="28492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zh-CN" altLang="en-US" sz="1600" dirty="0">
                <a:cs typeface="+mn-ea"/>
                <a:sym typeface="+mn-lt"/>
              </a:rPr>
              <a:t>具身交互，摆脱“拇指党”</a:t>
            </a:r>
          </a:p>
        </p:txBody>
      </p: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5FA3E70F-B416-4D15-9DAC-64F37906D1EF}"/>
              </a:ext>
            </a:extLst>
          </p:cNvPr>
          <p:cNvCxnSpPr>
            <a:cxnSpLocks/>
          </p:cNvCxnSpPr>
          <p:nvPr/>
        </p:nvCxnSpPr>
        <p:spPr>
          <a:xfrm>
            <a:off x="8297400" y="4818315"/>
            <a:ext cx="284926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5373C6D1-E0F2-44E3-99EF-2B6228CEA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人类社会呼唤元宇宙的到来</a:t>
            </a:r>
            <a:endParaRPr lang="en-GB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41E296B-A956-4C1A-BBFC-F36FCEB7D684}"/>
              </a:ext>
            </a:extLst>
          </p:cNvPr>
          <p:cNvGrpSpPr/>
          <p:nvPr/>
        </p:nvGrpSpPr>
        <p:grpSpPr>
          <a:xfrm>
            <a:off x="1006082" y="1528842"/>
            <a:ext cx="3369173" cy="4251674"/>
            <a:chOff x="1140959" y="2437508"/>
            <a:chExt cx="2781353" cy="3509884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B216D96D-8429-44E7-8701-33344C45A55A}"/>
                </a:ext>
              </a:extLst>
            </p:cNvPr>
            <p:cNvGrpSpPr/>
            <p:nvPr/>
          </p:nvGrpSpPr>
          <p:grpSpPr>
            <a:xfrm>
              <a:off x="1140959" y="2437508"/>
              <a:ext cx="2781353" cy="3509884"/>
              <a:chOff x="655343" y="2437508"/>
              <a:chExt cx="2567917" cy="3509884"/>
            </a:xfrm>
          </p:grpSpPr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498CDD6B-E918-4541-90D4-76137D12AEE8}"/>
                  </a:ext>
                </a:extLst>
              </p:cNvPr>
              <p:cNvSpPr/>
              <p:nvPr/>
            </p:nvSpPr>
            <p:spPr>
              <a:xfrm>
                <a:off x="1777412" y="2437508"/>
                <a:ext cx="1445848" cy="598463"/>
              </a:xfrm>
              <a:prstGeom prst="roundRect">
                <a:avLst>
                  <a:gd name="adj" fmla="val 12565"/>
                </a:avLst>
              </a:prstGeom>
              <a:gradFill>
                <a:gsLst>
                  <a:gs pos="0">
                    <a:schemeClr val="accent5"/>
                  </a:gs>
                  <a:gs pos="74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>
                <a:outerShdw blurRad="406400" dist="203200" dir="5400000" algn="ctr" rotWithShape="0">
                  <a:srgbClr val="0E1046">
                    <a:alpha val="2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31520"/>
                <a:endParaRPr lang="zh-CN" altLang="en-US" sz="144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Object 4" descr="preencoded.png">
                <a:extLst>
                  <a:ext uri="{FF2B5EF4-FFF2-40B4-BE49-F238E27FC236}">
                    <a16:creationId xmlns:a16="http://schemas.microsoft.com/office/drawing/2014/main" id="{626D3C82-685F-4A68-9C04-370536107F23}"/>
                  </a:ext>
                </a:extLst>
              </p:cNvPr>
              <p:cNvSpPr/>
              <p:nvPr/>
            </p:nvSpPr>
            <p:spPr>
              <a:xfrm>
                <a:off x="655343" y="2442226"/>
                <a:ext cx="2560274" cy="3505166"/>
              </a:xfrm>
              <a:custGeom>
                <a:avLst/>
                <a:gdLst>
                  <a:gd name="connsiteX0" fmla="*/ 0 w 3200343"/>
                  <a:gd name="connsiteY0" fmla="*/ 84953 h 4381458"/>
                  <a:gd name="connsiteX1" fmla="*/ 85021 w 3200343"/>
                  <a:gd name="connsiteY1" fmla="*/ 0 h 4381458"/>
                  <a:gd name="connsiteX2" fmla="*/ 1534254 w 3200343"/>
                  <a:gd name="connsiteY2" fmla="*/ 0 h 4381458"/>
                  <a:gd name="connsiteX3" fmla="*/ 1614024 w 3200343"/>
                  <a:gd name="connsiteY3" fmla="*/ 55554 h 4381458"/>
                  <a:gd name="connsiteX4" fmla="*/ 1783346 w 3200343"/>
                  <a:gd name="connsiteY4" fmla="*/ 514247 h 4381458"/>
                  <a:gd name="connsiteX5" fmla="*/ 1881038 w 3200343"/>
                  <a:gd name="connsiteY5" fmla="*/ 582285 h 4381458"/>
                  <a:gd name="connsiteX6" fmla="*/ 3115320 w 3200343"/>
                  <a:gd name="connsiteY6" fmla="*/ 582285 h 4381458"/>
                  <a:gd name="connsiteX7" fmla="*/ 3200344 w 3200343"/>
                  <a:gd name="connsiteY7" fmla="*/ 667239 h 4381458"/>
                  <a:gd name="connsiteX8" fmla="*/ 3200344 w 3200343"/>
                  <a:gd name="connsiteY8" fmla="*/ 4296503 h 4381458"/>
                  <a:gd name="connsiteX9" fmla="*/ 3115320 w 3200343"/>
                  <a:gd name="connsiteY9" fmla="*/ 4381459 h 4381458"/>
                  <a:gd name="connsiteX10" fmla="*/ 85021 w 3200343"/>
                  <a:gd name="connsiteY10" fmla="*/ 4381459 h 4381458"/>
                  <a:gd name="connsiteX11" fmla="*/ 0 w 3200343"/>
                  <a:gd name="connsiteY11" fmla="*/ 4296503 h 4381458"/>
                  <a:gd name="connsiteX12" fmla="*/ 0 w 3200343"/>
                  <a:gd name="connsiteY12" fmla="*/ 84953 h 4381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00343" h="4381458">
                    <a:moveTo>
                      <a:pt x="0" y="84953"/>
                    </a:moveTo>
                    <a:cubicBezTo>
                      <a:pt x="0" y="38035"/>
                      <a:pt x="38065" y="0"/>
                      <a:pt x="85021" y="0"/>
                    </a:cubicBezTo>
                    <a:lnTo>
                      <a:pt x="1534254" y="0"/>
                    </a:lnTo>
                    <a:cubicBezTo>
                      <a:pt x="1569859" y="0"/>
                      <a:pt x="1601700" y="22172"/>
                      <a:pt x="1614024" y="55554"/>
                    </a:cubicBezTo>
                    <a:lnTo>
                      <a:pt x="1783346" y="514247"/>
                    </a:lnTo>
                    <a:cubicBezTo>
                      <a:pt x="1798440" y="555130"/>
                      <a:pt x="1837427" y="582285"/>
                      <a:pt x="1881038" y="582285"/>
                    </a:cubicBezTo>
                    <a:lnTo>
                      <a:pt x="3115320" y="582285"/>
                    </a:lnTo>
                    <a:cubicBezTo>
                      <a:pt x="3162274" y="582285"/>
                      <a:pt x="3200344" y="620320"/>
                      <a:pt x="3200344" y="667239"/>
                    </a:cubicBezTo>
                    <a:lnTo>
                      <a:pt x="3200344" y="4296503"/>
                    </a:lnTo>
                    <a:cubicBezTo>
                      <a:pt x="3200344" y="4343429"/>
                      <a:pt x="3162283" y="4381459"/>
                      <a:pt x="3115320" y="4381459"/>
                    </a:cubicBezTo>
                    <a:lnTo>
                      <a:pt x="85021" y="4381459"/>
                    </a:lnTo>
                    <a:cubicBezTo>
                      <a:pt x="38065" y="4381459"/>
                      <a:pt x="0" y="4343429"/>
                      <a:pt x="0" y="4296503"/>
                    </a:cubicBezTo>
                    <a:lnTo>
                      <a:pt x="0" y="84953"/>
                    </a:lnTo>
                    <a:close/>
                  </a:path>
                </a:pathLst>
              </a:custGeom>
              <a:solidFill>
                <a:schemeClr val="accent1"/>
              </a:solidFill>
              <a:ln w="19107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731520"/>
                <a:endParaRPr lang="zh-CN" altLang="en-US" sz="144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Object37">
              <a:extLst>
                <a:ext uri="{FF2B5EF4-FFF2-40B4-BE49-F238E27FC236}">
                  <a16:creationId xmlns:a16="http://schemas.microsoft.com/office/drawing/2014/main" id="{08A182C0-C7BF-4EC3-A4FE-2C7FE04B3A1E}"/>
                </a:ext>
              </a:extLst>
            </p:cNvPr>
            <p:cNvSpPr/>
            <p:nvPr/>
          </p:nvSpPr>
          <p:spPr>
            <a:xfrm>
              <a:off x="2881496" y="2537460"/>
              <a:ext cx="884002" cy="2438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 defTabSz="731520">
                <a:lnSpc>
                  <a:spcPts val="1920"/>
                </a:lnSpc>
              </a:pPr>
              <a:r>
                <a:rPr lang="zh-CN" altLang="en-US" sz="2000" dirty="0">
                  <a:solidFill>
                    <a:srgbClr val="FFFFFF"/>
                  </a:solidFill>
                  <a:cs typeface="+mn-ea"/>
                  <a:sym typeface="+mn-lt"/>
                </a:rPr>
                <a:t>技术</a:t>
              </a:r>
              <a:endParaRPr lang="en-US" sz="2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7D39446A-05CF-4B22-AF67-E59B8E2C4660}"/>
              </a:ext>
            </a:extLst>
          </p:cNvPr>
          <p:cNvSpPr txBox="1"/>
          <p:nvPr/>
        </p:nvSpPr>
        <p:spPr>
          <a:xfrm>
            <a:off x="1112330" y="1572066"/>
            <a:ext cx="16628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zh-CN" sz="2000" dirty="0" err="1">
                <a:solidFill>
                  <a:schemeClr val="bg1"/>
                </a:solidFill>
                <a:cs typeface="+mn-ea"/>
                <a:sym typeface="+mn-lt"/>
              </a:rPr>
              <a:t>渴望新产品</a:t>
            </a:r>
            <a:endParaRPr lang="en-GB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B4456CAA-C202-4442-9843-757F7A34F714}"/>
              </a:ext>
            </a:extLst>
          </p:cNvPr>
          <p:cNvGrpSpPr/>
          <p:nvPr/>
        </p:nvGrpSpPr>
        <p:grpSpPr>
          <a:xfrm>
            <a:off x="1336845" y="2356965"/>
            <a:ext cx="2707647" cy="1945470"/>
            <a:chOff x="2147311" y="2356965"/>
            <a:chExt cx="2707647" cy="1945470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827B7AFE-EC45-4724-8856-5635571EBE72}"/>
                </a:ext>
              </a:extLst>
            </p:cNvPr>
            <p:cNvSpPr txBox="1"/>
            <p:nvPr/>
          </p:nvSpPr>
          <p:spPr>
            <a:xfrm>
              <a:off x="2147311" y="2356965"/>
              <a:ext cx="787594" cy="389513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alpha val="50000"/>
                </a:schemeClr>
              </a:solidFill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12700" marR="5080">
                <a:lnSpc>
                  <a:spcPct val="100000"/>
                </a:lnSpc>
                <a:spcBef>
                  <a:spcPts val="100"/>
                </a:spcBef>
                <a:defRPr kumimoji="0" sz="11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 Light"/>
                  <a:ea typeface="微软雅黑 Light"/>
                </a:defRPr>
              </a:lvl1pPr>
            </a:lstStyle>
            <a:p>
              <a:pPr algn="ctr"/>
              <a:r>
                <a:rPr lang="en-US" altLang="zh-CN" sz="1800" dirty="0">
                  <a:solidFill>
                    <a:srgbClr val="FFFFFF">
                      <a:alpha val="8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XR</a:t>
              </a:r>
              <a:endParaRPr lang="en-GB" sz="1800" dirty="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D868C257-6825-4A29-A2FF-C709450778F7}"/>
                </a:ext>
              </a:extLst>
            </p:cNvPr>
            <p:cNvSpPr txBox="1"/>
            <p:nvPr/>
          </p:nvSpPr>
          <p:spPr>
            <a:xfrm>
              <a:off x="3138152" y="2356965"/>
              <a:ext cx="787594" cy="389513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alpha val="50000"/>
                </a:schemeClr>
              </a:solidFill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12700" marR="5080">
                <a:lnSpc>
                  <a:spcPct val="100000"/>
                </a:lnSpc>
                <a:spcBef>
                  <a:spcPts val="100"/>
                </a:spcBef>
                <a:defRPr kumimoji="0" sz="11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 Light"/>
                  <a:ea typeface="微软雅黑 Light"/>
                </a:defRPr>
              </a:lvl1pPr>
            </a:lstStyle>
            <a:p>
              <a:pPr algn="ctr"/>
              <a:r>
                <a:rPr lang="en-US" altLang="zh-CN" sz="1800" dirty="0">
                  <a:solidFill>
                    <a:srgbClr val="FFFFFF">
                      <a:alpha val="8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AI</a:t>
              </a:r>
              <a:endParaRPr lang="en-GB" sz="1800" dirty="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114D58D3-C95E-4DB6-8DDE-514A1126C937}"/>
                </a:ext>
              </a:extLst>
            </p:cNvPr>
            <p:cNvSpPr txBox="1"/>
            <p:nvPr/>
          </p:nvSpPr>
          <p:spPr>
            <a:xfrm>
              <a:off x="4067364" y="2356965"/>
              <a:ext cx="787594" cy="389513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alpha val="50000"/>
                </a:schemeClr>
              </a:solidFill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12700" marR="5080">
                <a:lnSpc>
                  <a:spcPct val="100000"/>
                </a:lnSpc>
                <a:spcBef>
                  <a:spcPts val="100"/>
                </a:spcBef>
                <a:defRPr kumimoji="0" sz="11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 Light"/>
                  <a:ea typeface="微软雅黑 Light"/>
                </a:defRPr>
              </a:lvl1pPr>
            </a:lstStyle>
            <a:p>
              <a:pPr algn="ctr"/>
              <a:r>
                <a:rPr lang="en-US" altLang="zh-CN" sz="1800" dirty="0">
                  <a:solidFill>
                    <a:srgbClr val="FFFFFF">
                      <a:alpha val="8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5G</a:t>
              </a:r>
              <a:endParaRPr lang="en-GB" sz="1800" dirty="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E587120-DB46-4EC3-9617-8AB3687824B0}"/>
                </a:ext>
              </a:extLst>
            </p:cNvPr>
            <p:cNvSpPr txBox="1"/>
            <p:nvPr/>
          </p:nvSpPr>
          <p:spPr>
            <a:xfrm>
              <a:off x="2147311" y="3166309"/>
              <a:ext cx="1086717" cy="389513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alpha val="50000"/>
                </a:schemeClr>
              </a:solidFill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12700" marR="5080">
                <a:lnSpc>
                  <a:spcPct val="100000"/>
                </a:lnSpc>
                <a:spcBef>
                  <a:spcPts val="100"/>
                </a:spcBef>
                <a:defRPr kumimoji="0" sz="11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 Light"/>
                  <a:ea typeface="微软雅黑 Light"/>
                </a:defRPr>
              </a:lvl1pPr>
            </a:lstStyle>
            <a:p>
              <a:pPr algn="ctr"/>
              <a:r>
                <a:rPr lang="zh-CN" altLang="en-US" sz="1800" dirty="0">
                  <a:solidFill>
                    <a:srgbClr val="FFFFFF">
                      <a:alpha val="8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大数据</a:t>
              </a:r>
              <a:endParaRPr lang="en-GB" sz="1800" dirty="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75514826-ED74-4D87-B147-A2D29D8F263B}"/>
                </a:ext>
              </a:extLst>
            </p:cNvPr>
            <p:cNvSpPr txBox="1"/>
            <p:nvPr/>
          </p:nvSpPr>
          <p:spPr>
            <a:xfrm>
              <a:off x="3396696" y="3166309"/>
              <a:ext cx="1458261" cy="389513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alpha val="50000"/>
                </a:schemeClr>
              </a:solidFill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12700" marR="5080">
                <a:lnSpc>
                  <a:spcPct val="100000"/>
                </a:lnSpc>
                <a:spcBef>
                  <a:spcPts val="100"/>
                </a:spcBef>
                <a:defRPr kumimoji="0" sz="11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 Light"/>
                  <a:ea typeface="微软雅黑 Light"/>
                </a:defRPr>
              </a:lvl1pPr>
            </a:lstStyle>
            <a:p>
              <a:pPr algn="ctr"/>
              <a:r>
                <a:rPr lang="zh-CN" altLang="en-US" sz="1800" dirty="0">
                  <a:solidFill>
                    <a:srgbClr val="FFFFFF">
                      <a:alpha val="8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数字孪生</a:t>
              </a:r>
              <a:endParaRPr lang="en-GB" sz="1800" dirty="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EFECBFC4-E29B-434C-A78E-BB7077852353}"/>
                </a:ext>
              </a:extLst>
            </p:cNvPr>
            <p:cNvSpPr txBox="1"/>
            <p:nvPr/>
          </p:nvSpPr>
          <p:spPr>
            <a:xfrm>
              <a:off x="2147311" y="3912922"/>
              <a:ext cx="1086717" cy="389513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alpha val="50000"/>
                </a:schemeClr>
              </a:solidFill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12700" marR="5080">
                <a:lnSpc>
                  <a:spcPct val="100000"/>
                </a:lnSpc>
                <a:spcBef>
                  <a:spcPts val="100"/>
                </a:spcBef>
                <a:defRPr kumimoji="0" sz="11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 Light"/>
                  <a:ea typeface="微软雅黑 Light"/>
                </a:defRPr>
              </a:lvl1pPr>
            </a:lstStyle>
            <a:p>
              <a:pPr algn="ctr"/>
              <a:r>
                <a:rPr lang="zh-CN" altLang="en-US" sz="1800" dirty="0">
                  <a:solidFill>
                    <a:srgbClr val="FFFFFF">
                      <a:alpha val="8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云计算</a:t>
              </a:r>
              <a:endParaRPr lang="en-GB" sz="1800" dirty="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AE84B7E0-1DB9-49A1-ABF1-C38992B73751}"/>
                </a:ext>
              </a:extLst>
            </p:cNvPr>
            <p:cNvSpPr txBox="1"/>
            <p:nvPr/>
          </p:nvSpPr>
          <p:spPr>
            <a:xfrm>
              <a:off x="3396696" y="3912922"/>
              <a:ext cx="1458261" cy="389513"/>
            </a:xfrm>
            <a:prstGeom prst="roundRect">
              <a:avLst>
                <a:gd name="adj" fmla="val 50000"/>
              </a:avLst>
            </a:prstGeom>
            <a:noFill/>
            <a:ln w="6350">
              <a:solidFill>
                <a:schemeClr val="bg1">
                  <a:alpha val="50000"/>
                </a:schemeClr>
              </a:solidFill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12700" marR="5080">
                <a:lnSpc>
                  <a:spcPct val="100000"/>
                </a:lnSpc>
                <a:spcBef>
                  <a:spcPts val="100"/>
                </a:spcBef>
                <a:defRPr kumimoji="0" sz="11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 Light"/>
                  <a:ea typeface="微软雅黑 Light"/>
                </a:defRPr>
              </a:lvl1pPr>
            </a:lstStyle>
            <a:p>
              <a:pPr algn="ctr"/>
              <a:r>
                <a:rPr lang="zh-CN" altLang="en-US" sz="1800" dirty="0">
                  <a:solidFill>
                    <a:srgbClr val="FFFFFF">
                      <a:alpha val="8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区块链</a:t>
              </a:r>
              <a:endParaRPr lang="en-GB" sz="1800" dirty="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11B4BFB5-6A1F-4C46-848C-FB60F70CDBD7}"/>
              </a:ext>
            </a:extLst>
          </p:cNvPr>
          <p:cNvSpPr txBox="1"/>
          <p:nvPr/>
        </p:nvSpPr>
        <p:spPr>
          <a:xfrm>
            <a:off x="1266035" y="5138777"/>
            <a:ext cx="28492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altLang="zh-CN" sz="1600" dirty="0" err="1">
                <a:cs typeface="+mn-ea"/>
                <a:sym typeface="+mn-lt"/>
              </a:rPr>
              <a:t>对多种新兴技术的统摄性想象</a:t>
            </a:r>
            <a:endParaRPr lang="en-GB" sz="1600" dirty="0">
              <a:cs typeface="+mn-ea"/>
              <a:sym typeface="+mn-lt"/>
            </a:endParaRP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22650ADD-0579-4837-BC64-8F5E96519692}"/>
              </a:ext>
            </a:extLst>
          </p:cNvPr>
          <p:cNvCxnSpPr>
            <a:cxnSpLocks/>
          </p:cNvCxnSpPr>
          <p:nvPr/>
        </p:nvCxnSpPr>
        <p:spPr>
          <a:xfrm>
            <a:off x="1266036" y="4818315"/>
            <a:ext cx="284926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782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766E176-73E0-4C0A-AAB9-6E57CE5547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FC1047-6CEA-4D81-8E0D-2F56FE1B54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067" y="3478486"/>
            <a:ext cx="10972800" cy="707886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元宇宙面临的挑战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7820205-2D02-4120-81A6-C3D97F6DD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067" y="4307588"/>
            <a:ext cx="10972800" cy="400110"/>
          </a:xfrm>
        </p:spPr>
        <p:txBody>
          <a:bodyPr/>
          <a:lstStyle/>
          <a:p>
            <a:r>
              <a:rPr lang="en-GB" dirty="0">
                <a:cs typeface="+mn-ea"/>
                <a:sym typeface="+mn-lt"/>
              </a:rPr>
              <a:t>Challenges for the </a:t>
            </a:r>
            <a:r>
              <a:rPr lang="en-US" altLang="zh-CN" dirty="0">
                <a:cs typeface="+mn-ea"/>
                <a:sym typeface="+mn-lt"/>
              </a:rPr>
              <a:t>meta</a:t>
            </a:r>
            <a:r>
              <a:rPr lang="en-GB" dirty="0">
                <a:cs typeface="+mn-ea"/>
                <a:sym typeface="+mn-lt"/>
              </a:rPr>
              <a:t>verse</a:t>
            </a:r>
          </a:p>
        </p:txBody>
      </p:sp>
    </p:spTree>
    <p:extLst>
      <p:ext uri="{BB962C8B-B14F-4D97-AF65-F5344CB8AC3E}">
        <p14:creationId xmlns:p14="http://schemas.microsoft.com/office/powerpoint/2010/main" val="2599324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/>
          </p:cNvSpPr>
          <p:nvPr/>
        </p:nvSpPr>
        <p:spPr>
          <a:xfrm>
            <a:off x="5735997" y="946387"/>
            <a:ext cx="622800" cy="623942"/>
          </a:xfrm>
          <a:prstGeom prst="ellipse">
            <a:avLst/>
          </a:prstGeom>
          <a:gradFill>
            <a:gsLst>
              <a:gs pos="48000">
                <a:schemeClr val="accent1">
                  <a:alpha val="30000"/>
                </a:schemeClr>
              </a:gs>
              <a:gs pos="0">
                <a:schemeClr val="tx2">
                  <a:alpha val="40000"/>
                </a:schemeClr>
              </a:gs>
            </a:gsLst>
            <a:lin ang="2700000" scaled="1"/>
          </a:gradFill>
          <a:ln>
            <a:solidFill>
              <a:schemeClr val="tx2">
                <a:alpha val="30000"/>
              </a:schemeClr>
            </a:solidFill>
          </a:ln>
        </p:spPr>
        <p:txBody>
          <a:bodyPr vert="horz" wrap="none" lIns="0" tIns="0" rIns="0" bIns="0" rtlCol="0" anchor="ctr" anchorCtr="1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spcBef>
                <a:spcPts val="105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微软雅黑 Light"/>
                <a:ea typeface="微软雅黑 Light"/>
              </a:defRPr>
            </a:lvl1pPr>
          </a:lstStyle>
          <a:p>
            <a:r>
              <a:rPr dirty="0" err="1">
                <a:latin typeface="+mn-lt"/>
                <a:ea typeface="+mn-ea"/>
                <a:cs typeface="+mn-ea"/>
                <a:sym typeface="+mn-lt"/>
              </a:rPr>
              <a:t>隐私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  <a:p>
            <a:r>
              <a:rPr dirty="0" err="1">
                <a:latin typeface="+mn-lt"/>
                <a:ea typeface="+mn-ea"/>
                <a:cs typeface="+mn-ea"/>
                <a:sym typeface="+mn-lt"/>
              </a:rPr>
              <a:t>泄露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79198" y="3922014"/>
            <a:ext cx="1520842" cy="3895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0000">
                <a:schemeClr val="accent2">
                  <a:lumMod val="89000"/>
                  <a:alpha val="0"/>
                </a:schemeClr>
              </a:gs>
              <a:gs pos="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内容审查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80809" y="4891622"/>
            <a:ext cx="2117620" cy="3895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0000">
                <a:schemeClr val="accent2">
                  <a:lumMod val="89000"/>
                  <a:alpha val="0"/>
                </a:schemeClr>
              </a:gs>
              <a:gs pos="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数字人格保护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657728" y="3922014"/>
            <a:ext cx="1946864" cy="3895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0000">
                <a:schemeClr val="accent2">
                  <a:lumMod val="89000"/>
                  <a:alpha val="0"/>
                </a:schemeClr>
              </a:gs>
              <a:gs pos="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投票与民主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688349" y="4891622"/>
            <a:ext cx="2117620" cy="3895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0000">
                <a:schemeClr val="accent2">
                  <a:lumMod val="89000"/>
                  <a:alpha val="0"/>
                </a:schemeClr>
              </a:gs>
              <a:gs pos="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数字资产保护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473080" y="5861229"/>
            <a:ext cx="2117620" cy="3895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0000">
                <a:schemeClr val="accent2">
                  <a:lumMod val="89000"/>
                  <a:alpha val="0"/>
                </a:schemeClr>
              </a:gs>
              <a:gs pos="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dirty="0" err="1">
                <a:latin typeface="+mn-lt"/>
                <a:cs typeface="+mn-ea"/>
                <a:sym typeface="+mn-lt"/>
              </a:rPr>
              <a:t>婚姻与繁衍</a:t>
            </a:r>
            <a:endParaRPr dirty="0">
              <a:latin typeface="+mn-lt"/>
              <a:cs typeface="+mn-ea"/>
              <a:sym typeface="+mn-l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29868" y="5861229"/>
            <a:ext cx="1520842" cy="3895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0000">
                <a:schemeClr val="accent2">
                  <a:lumMod val="89000"/>
                  <a:alpha val="0"/>
                </a:schemeClr>
              </a:gs>
              <a:gs pos="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遗产继承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259118" y="1982798"/>
            <a:ext cx="1520842" cy="3895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0000">
                <a:schemeClr val="accent2">
                  <a:lumMod val="89000"/>
                  <a:alpha val="0"/>
                </a:schemeClr>
              </a:gs>
              <a:gs pos="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货币监管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229868" y="2714369"/>
            <a:ext cx="1520842" cy="3895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0000">
                <a:schemeClr val="accent2">
                  <a:lumMod val="89000"/>
                  <a:alpha val="0"/>
                </a:schemeClr>
              </a:gs>
              <a:gs pos="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奖惩系统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106234" y="2714369"/>
            <a:ext cx="1520842" cy="3895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0000">
                <a:schemeClr val="accent2">
                  <a:lumMod val="89000"/>
                  <a:alpha val="0"/>
                </a:schemeClr>
              </a:gs>
              <a:gs pos="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声誉系统</a:t>
            </a: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DEED9278-2DE5-40B3-8FDC-3C40E041D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元宇宙面临的诸多挑战</a:t>
            </a:r>
          </a:p>
        </p:txBody>
      </p:sp>
      <p:sp>
        <p:nvSpPr>
          <p:cNvPr id="27" name="yin-and-yang_61876">
            <a:extLst>
              <a:ext uri="{FF2B5EF4-FFF2-40B4-BE49-F238E27FC236}">
                <a16:creationId xmlns:a16="http://schemas.microsoft.com/office/drawing/2014/main" id="{792C6B12-CF02-4FFA-908F-A0F81BEC9769}"/>
              </a:ext>
            </a:extLst>
          </p:cNvPr>
          <p:cNvSpPr/>
          <p:nvPr/>
        </p:nvSpPr>
        <p:spPr>
          <a:xfrm rot="19121802">
            <a:off x="4021117" y="2635693"/>
            <a:ext cx="3704633" cy="3701607"/>
          </a:xfrm>
          <a:custGeom>
            <a:avLst/>
            <a:gdLst>
              <a:gd name="connsiteX0" fmla="*/ 301914 w 603828"/>
              <a:gd name="connsiteY0" fmla="*/ 473963 h 603335"/>
              <a:gd name="connsiteX1" fmla="*/ 290800 w 603828"/>
              <a:gd name="connsiteY1" fmla="*/ 485067 h 603335"/>
              <a:gd name="connsiteX2" fmla="*/ 301914 w 603828"/>
              <a:gd name="connsiteY2" fmla="*/ 496172 h 603335"/>
              <a:gd name="connsiteX3" fmla="*/ 313028 w 603828"/>
              <a:gd name="connsiteY3" fmla="*/ 485067 h 603335"/>
              <a:gd name="connsiteX4" fmla="*/ 301914 w 603828"/>
              <a:gd name="connsiteY4" fmla="*/ 473963 h 603335"/>
              <a:gd name="connsiteX5" fmla="*/ 301914 w 603828"/>
              <a:gd name="connsiteY5" fmla="*/ 444351 h 603335"/>
              <a:gd name="connsiteX6" fmla="*/ 342665 w 603828"/>
              <a:gd name="connsiteY6" fmla="*/ 485067 h 603335"/>
              <a:gd name="connsiteX7" fmla="*/ 301914 w 603828"/>
              <a:gd name="connsiteY7" fmla="*/ 525784 h 603335"/>
              <a:gd name="connsiteX8" fmla="*/ 261162 w 603828"/>
              <a:gd name="connsiteY8" fmla="*/ 485067 h 603335"/>
              <a:gd name="connsiteX9" fmla="*/ 301914 w 603828"/>
              <a:gd name="connsiteY9" fmla="*/ 444351 h 603335"/>
              <a:gd name="connsiteX10" fmla="*/ 301914 w 603828"/>
              <a:gd name="connsiteY10" fmla="*/ 102506 h 603335"/>
              <a:gd name="connsiteX11" fmla="*/ 290800 w 603828"/>
              <a:gd name="connsiteY11" fmla="*/ 113611 h 603335"/>
              <a:gd name="connsiteX12" fmla="*/ 301914 w 603828"/>
              <a:gd name="connsiteY12" fmla="*/ 124715 h 603335"/>
              <a:gd name="connsiteX13" fmla="*/ 313028 w 603828"/>
              <a:gd name="connsiteY13" fmla="*/ 113611 h 603335"/>
              <a:gd name="connsiteX14" fmla="*/ 301914 w 603828"/>
              <a:gd name="connsiteY14" fmla="*/ 102506 h 603335"/>
              <a:gd name="connsiteX15" fmla="*/ 301914 w 603828"/>
              <a:gd name="connsiteY15" fmla="*/ 72894 h 603335"/>
              <a:gd name="connsiteX16" fmla="*/ 342665 w 603828"/>
              <a:gd name="connsiteY16" fmla="*/ 113611 h 603335"/>
              <a:gd name="connsiteX17" fmla="*/ 301914 w 603828"/>
              <a:gd name="connsiteY17" fmla="*/ 154327 h 603335"/>
              <a:gd name="connsiteX18" fmla="*/ 261162 w 603828"/>
              <a:gd name="connsiteY18" fmla="*/ 113611 h 603335"/>
              <a:gd name="connsiteX19" fmla="*/ 301914 w 603828"/>
              <a:gd name="connsiteY19" fmla="*/ 72894 h 603335"/>
              <a:gd name="connsiteX20" fmla="*/ 179858 w 603828"/>
              <a:gd name="connsiteY20" fmla="*/ 58661 h 603335"/>
              <a:gd name="connsiteX21" fmla="*/ 29656 w 603828"/>
              <a:gd name="connsiteY21" fmla="*/ 301667 h 603335"/>
              <a:gd name="connsiteX22" fmla="*/ 301914 w 603828"/>
              <a:gd name="connsiteY22" fmla="*/ 573456 h 603335"/>
              <a:gd name="connsiteX23" fmla="*/ 310701 w 603828"/>
              <a:gd name="connsiteY23" fmla="*/ 573182 h 603335"/>
              <a:gd name="connsiteX24" fmla="*/ 429737 w 603828"/>
              <a:gd name="connsiteY24" fmla="*/ 444072 h 603335"/>
              <a:gd name="connsiteX25" fmla="*/ 301914 w 603828"/>
              <a:gd name="connsiteY25" fmla="*/ 316470 h 603335"/>
              <a:gd name="connsiteX26" fmla="*/ 144435 w 603828"/>
              <a:gd name="connsiteY26" fmla="*/ 159263 h 603335"/>
              <a:gd name="connsiteX27" fmla="*/ 179858 w 603828"/>
              <a:gd name="connsiteY27" fmla="*/ 58661 h 603335"/>
              <a:gd name="connsiteX28" fmla="*/ 301914 w 603828"/>
              <a:gd name="connsiteY28" fmla="*/ 29879 h 603335"/>
              <a:gd name="connsiteX29" fmla="*/ 292990 w 603828"/>
              <a:gd name="connsiteY29" fmla="*/ 30016 h 603335"/>
              <a:gd name="connsiteX30" fmla="*/ 174091 w 603828"/>
              <a:gd name="connsiteY30" fmla="*/ 159263 h 603335"/>
              <a:gd name="connsiteX31" fmla="*/ 301914 w 603828"/>
              <a:gd name="connsiteY31" fmla="*/ 286865 h 603335"/>
              <a:gd name="connsiteX32" fmla="*/ 459393 w 603828"/>
              <a:gd name="connsiteY32" fmla="*/ 444072 h 603335"/>
              <a:gd name="connsiteX33" fmla="*/ 423833 w 603828"/>
              <a:gd name="connsiteY33" fmla="*/ 544537 h 603335"/>
              <a:gd name="connsiteX34" fmla="*/ 574172 w 603828"/>
              <a:gd name="connsiteY34" fmla="*/ 301667 h 603335"/>
              <a:gd name="connsiteX35" fmla="*/ 301914 w 603828"/>
              <a:gd name="connsiteY35" fmla="*/ 29879 h 603335"/>
              <a:gd name="connsiteX36" fmla="*/ 301914 w 603828"/>
              <a:gd name="connsiteY36" fmla="*/ 0 h 603335"/>
              <a:gd name="connsiteX37" fmla="*/ 304935 w 603828"/>
              <a:gd name="connsiteY37" fmla="*/ 274 h 603335"/>
              <a:gd name="connsiteX38" fmla="*/ 603828 w 603828"/>
              <a:gd name="connsiteY38" fmla="*/ 301667 h 603335"/>
              <a:gd name="connsiteX39" fmla="*/ 310838 w 603828"/>
              <a:gd name="connsiteY39" fmla="*/ 602787 h 603335"/>
              <a:gd name="connsiteX40" fmla="*/ 301914 w 603828"/>
              <a:gd name="connsiteY40" fmla="*/ 603335 h 603335"/>
              <a:gd name="connsiteX41" fmla="*/ 298894 w 603828"/>
              <a:gd name="connsiteY41" fmla="*/ 602924 h 603335"/>
              <a:gd name="connsiteX42" fmla="*/ 0 w 603828"/>
              <a:gd name="connsiteY42" fmla="*/ 301667 h 603335"/>
              <a:gd name="connsiteX43" fmla="*/ 292990 w 603828"/>
              <a:gd name="connsiteY43" fmla="*/ 411 h 603335"/>
              <a:gd name="connsiteX44" fmla="*/ 301914 w 603828"/>
              <a:gd name="connsiteY44" fmla="*/ 0 h 60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03828" h="603335">
                <a:moveTo>
                  <a:pt x="301914" y="473963"/>
                </a:moveTo>
                <a:cubicBezTo>
                  <a:pt x="295739" y="473963"/>
                  <a:pt x="290800" y="478898"/>
                  <a:pt x="290800" y="485067"/>
                </a:cubicBezTo>
                <a:cubicBezTo>
                  <a:pt x="290800" y="491237"/>
                  <a:pt x="295739" y="496172"/>
                  <a:pt x="301914" y="496172"/>
                </a:cubicBezTo>
                <a:cubicBezTo>
                  <a:pt x="307951" y="496172"/>
                  <a:pt x="313028" y="491237"/>
                  <a:pt x="313028" y="485067"/>
                </a:cubicBezTo>
                <a:cubicBezTo>
                  <a:pt x="313028" y="478898"/>
                  <a:pt x="307951" y="473963"/>
                  <a:pt x="301914" y="473963"/>
                </a:cubicBezTo>
                <a:close/>
                <a:moveTo>
                  <a:pt x="301914" y="444351"/>
                </a:moveTo>
                <a:cubicBezTo>
                  <a:pt x="324416" y="444351"/>
                  <a:pt x="342665" y="462584"/>
                  <a:pt x="342665" y="485067"/>
                </a:cubicBezTo>
                <a:cubicBezTo>
                  <a:pt x="342665" y="507551"/>
                  <a:pt x="324279" y="525784"/>
                  <a:pt x="301914" y="525784"/>
                </a:cubicBezTo>
                <a:cubicBezTo>
                  <a:pt x="279411" y="525784"/>
                  <a:pt x="261162" y="507551"/>
                  <a:pt x="261162" y="485067"/>
                </a:cubicBezTo>
                <a:cubicBezTo>
                  <a:pt x="261162" y="462584"/>
                  <a:pt x="279411" y="444351"/>
                  <a:pt x="301914" y="444351"/>
                </a:cubicBezTo>
                <a:close/>
                <a:moveTo>
                  <a:pt x="301914" y="102506"/>
                </a:moveTo>
                <a:cubicBezTo>
                  <a:pt x="295739" y="102506"/>
                  <a:pt x="290800" y="107578"/>
                  <a:pt x="290800" y="113611"/>
                </a:cubicBezTo>
                <a:cubicBezTo>
                  <a:pt x="290800" y="119780"/>
                  <a:pt x="295739" y="124715"/>
                  <a:pt x="301914" y="124715"/>
                </a:cubicBezTo>
                <a:cubicBezTo>
                  <a:pt x="307951" y="124715"/>
                  <a:pt x="313028" y="119780"/>
                  <a:pt x="313028" y="113611"/>
                </a:cubicBezTo>
                <a:cubicBezTo>
                  <a:pt x="313028" y="107578"/>
                  <a:pt x="307951" y="102506"/>
                  <a:pt x="301914" y="102506"/>
                </a:cubicBezTo>
                <a:close/>
                <a:moveTo>
                  <a:pt x="301914" y="72894"/>
                </a:moveTo>
                <a:cubicBezTo>
                  <a:pt x="324279" y="72894"/>
                  <a:pt x="342665" y="91264"/>
                  <a:pt x="342665" y="113611"/>
                </a:cubicBezTo>
                <a:cubicBezTo>
                  <a:pt x="342665" y="136094"/>
                  <a:pt x="324279" y="154327"/>
                  <a:pt x="301914" y="154327"/>
                </a:cubicBezTo>
                <a:cubicBezTo>
                  <a:pt x="279411" y="154327"/>
                  <a:pt x="261162" y="136094"/>
                  <a:pt x="261162" y="113611"/>
                </a:cubicBezTo>
                <a:cubicBezTo>
                  <a:pt x="261162" y="91264"/>
                  <a:pt x="279411" y="72894"/>
                  <a:pt x="301914" y="72894"/>
                </a:cubicBezTo>
                <a:close/>
                <a:moveTo>
                  <a:pt x="179858" y="58661"/>
                </a:moveTo>
                <a:cubicBezTo>
                  <a:pt x="90890" y="103480"/>
                  <a:pt x="29656" y="195584"/>
                  <a:pt x="29656" y="301667"/>
                </a:cubicBezTo>
                <a:cubicBezTo>
                  <a:pt x="29656" y="451473"/>
                  <a:pt x="151712" y="573456"/>
                  <a:pt x="301914" y="573456"/>
                </a:cubicBezTo>
                <a:cubicBezTo>
                  <a:pt x="304797" y="573456"/>
                  <a:pt x="307818" y="573319"/>
                  <a:pt x="310701" y="573182"/>
                </a:cubicBezTo>
                <a:cubicBezTo>
                  <a:pt x="377152" y="568522"/>
                  <a:pt x="429737" y="512465"/>
                  <a:pt x="429737" y="444072"/>
                </a:cubicBezTo>
                <a:cubicBezTo>
                  <a:pt x="429737" y="373624"/>
                  <a:pt x="372347" y="316470"/>
                  <a:pt x="301914" y="316470"/>
                </a:cubicBezTo>
                <a:cubicBezTo>
                  <a:pt x="215143" y="316470"/>
                  <a:pt x="144435" y="245884"/>
                  <a:pt x="144435" y="159263"/>
                </a:cubicBezTo>
                <a:cubicBezTo>
                  <a:pt x="144435" y="121160"/>
                  <a:pt x="157753" y="86210"/>
                  <a:pt x="179858" y="58661"/>
                </a:cubicBezTo>
                <a:close/>
                <a:moveTo>
                  <a:pt x="301914" y="29879"/>
                </a:moveTo>
                <a:cubicBezTo>
                  <a:pt x="298894" y="29879"/>
                  <a:pt x="296011" y="29879"/>
                  <a:pt x="292990" y="30016"/>
                </a:cubicBezTo>
                <a:cubicBezTo>
                  <a:pt x="226676" y="34676"/>
                  <a:pt x="174091" y="90733"/>
                  <a:pt x="174091" y="159263"/>
                </a:cubicBezTo>
                <a:cubicBezTo>
                  <a:pt x="174091" y="229574"/>
                  <a:pt x="231481" y="286865"/>
                  <a:pt x="301914" y="286865"/>
                </a:cubicBezTo>
                <a:cubicBezTo>
                  <a:pt x="388685" y="286865"/>
                  <a:pt x="459393" y="357314"/>
                  <a:pt x="459393" y="444072"/>
                </a:cubicBezTo>
                <a:cubicBezTo>
                  <a:pt x="459393" y="482175"/>
                  <a:pt x="445938" y="517125"/>
                  <a:pt x="423833" y="544537"/>
                </a:cubicBezTo>
                <a:cubicBezTo>
                  <a:pt x="512938" y="499855"/>
                  <a:pt x="574172" y="407751"/>
                  <a:pt x="574172" y="301667"/>
                </a:cubicBezTo>
                <a:cubicBezTo>
                  <a:pt x="574172" y="151725"/>
                  <a:pt x="451979" y="29879"/>
                  <a:pt x="301914" y="29879"/>
                </a:cubicBezTo>
                <a:close/>
                <a:moveTo>
                  <a:pt x="301914" y="0"/>
                </a:moveTo>
                <a:cubicBezTo>
                  <a:pt x="302875" y="0"/>
                  <a:pt x="303974" y="137"/>
                  <a:pt x="304935" y="274"/>
                </a:cubicBezTo>
                <a:cubicBezTo>
                  <a:pt x="469965" y="1919"/>
                  <a:pt x="603828" y="136511"/>
                  <a:pt x="603828" y="301667"/>
                </a:cubicBezTo>
                <a:cubicBezTo>
                  <a:pt x="603828" y="464905"/>
                  <a:pt x="473122" y="598127"/>
                  <a:pt x="310838" y="602787"/>
                </a:cubicBezTo>
                <a:cubicBezTo>
                  <a:pt x="307818" y="603061"/>
                  <a:pt x="304935" y="603335"/>
                  <a:pt x="301914" y="603335"/>
                </a:cubicBezTo>
                <a:cubicBezTo>
                  <a:pt x="300816" y="603335"/>
                  <a:pt x="299855" y="603198"/>
                  <a:pt x="298894" y="602924"/>
                </a:cubicBezTo>
                <a:cubicBezTo>
                  <a:pt x="133726" y="601416"/>
                  <a:pt x="0" y="466824"/>
                  <a:pt x="0" y="301667"/>
                </a:cubicBezTo>
                <a:cubicBezTo>
                  <a:pt x="0" y="138430"/>
                  <a:pt x="130568" y="5208"/>
                  <a:pt x="292990" y="411"/>
                </a:cubicBezTo>
                <a:cubicBezTo>
                  <a:pt x="296011" y="274"/>
                  <a:pt x="298894" y="0"/>
                  <a:pt x="301914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8" name="object 17">
            <a:extLst>
              <a:ext uri="{FF2B5EF4-FFF2-40B4-BE49-F238E27FC236}">
                <a16:creationId xmlns:a16="http://schemas.microsoft.com/office/drawing/2014/main" id="{00190803-1EBD-40B3-9DB7-78A12FA3FEA5}"/>
              </a:ext>
            </a:extLst>
          </p:cNvPr>
          <p:cNvSpPr txBox="1"/>
          <p:nvPr/>
        </p:nvSpPr>
        <p:spPr>
          <a:xfrm>
            <a:off x="5440043" y="3351967"/>
            <a:ext cx="1236877" cy="382156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kumimoji="0" lang="zh-CN" altLang="en-US" sz="2400" b="1" i="0" u="none" strike="noStrike" kern="1200" cap="none" spc="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平台法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规</a:t>
            </a:r>
            <a:endParaRPr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object 17">
            <a:extLst>
              <a:ext uri="{FF2B5EF4-FFF2-40B4-BE49-F238E27FC236}">
                <a16:creationId xmlns:a16="http://schemas.microsoft.com/office/drawing/2014/main" id="{7A77E739-1765-4B43-BB4A-09375BA98DB2}"/>
              </a:ext>
            </a:extLst>
          </p:cNvPr>
          <p:cNvSpPr txBox="1"/>
          <p:nvPr/>
        </p:nvSpPr>
        <p:spPr>
          <a:xfrm>
            <a:off x="5005906" y="5134453"/>
            <a:ext cx="1236877" cy="382156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kumimoji="0" lang="zh-CN" altLang="en-US" sz="2400" b="1" i="0" u="none" strike="noStrike" kern="1200" cap="none" spc="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暴力机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器</a:t>
            </a:r>
            <a:endParaRPr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A9C8B12A-2E33-48F8-BF44-BA7256906EC0}"/>
              </a:ext>
            </a:extLst>
          </p:cNvPr>
          <p:cNvSpPr txBox="1">
            <a:spLocks/>
          </p:cNvSpPr>
          <p:nvPr/>
        </p:nvSpPr>
        <p:spPr>
          <a:xfrm>
            <a:off x="9939229" y="2915419"/>
            <a:ext cx="522957" cy="522000"/>
          </a:xfrm>
          <a:prstGeom prst="ellipse">
            <a:avLst/>
          </a:prstGeom>
          <a:gradFill>
            <a:gsLst>
              <a:gs pos="48000">
                <a:schemeClr val="accent1">
                  <a:alpha val="30000"/>
                </a:schemeClr>
              </a:gs>
              <a:gs pos="0">
                <a:schemeClr val="tx2">
                  <a:alpha val="40000"/>
                </a:schemeClr>
              </a:gs>
            </a:gsLst>
            <a:lin ang="2700000" scaled="1"/>
          </a:gradFill>
          <a:ln>
            <a:solidFill>
              <a:schemeClr val="tx2">
                <a:alpha val="30000"/>
              </a:schemeClr>
            </a:solidFill>
          </a:ln>
        </p:spPr>
        <p:txBody>
          <a:bodyPr vert="horz" wrap="none" lIns="0" tIns="0" rIns="0" bIns="0" rtlCol="0" anchor="ctr" anchorCtr="1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spcBef>
                <a:spcPts val="105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微软雅黑 Light"/>
                <a:ea typeface="微软雅黑 Light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赌博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object 9">
            <a:extLst>
              <a:ext uri="{FF2B5EF4-FFF2-40B4-BE49-F238E27FC236}">
                <a16:creationId xmlns:a16="http://schemas.microsoft.com/office/drawing/2014/main" id="{7A0D9D0E-ED22-433F-8DB0-AA26A2F66F8E}"/>
              </a:ext>
            </a:extLst>
          </p:cNvPr>
          <p:cNvSpPr txBox="1">
            <a:spLocks/>
          </p:cNvSpPr>
          <p:nvPr/>
        </p:nvSpPr>
        <p:spPr>
          <a:xfrm>
            <a:off x="1111074" y="1389991"/>
            <a:ext cx="622800" cy="623942"/>
          </a:xfrm>
          <a:prstGeom prst="ellipse">
            <a:avLst/>
          </a:prstGeom>
          <a:gradFill>
            <a:gsLst>
              <a:gs pos="48000">
                <a:schemeClr val="accent1">
                  <a:alpha val="30000"/>
                </a:schemeClr>
              </a:gs>
              <a:gs pos="0">
                <a:schemeClr val="tx2">
                  <a:alpha val="40000"/>
                </a:schemeClr>
              </a:gs>
            </a:gsLst>
            <a:lin ang="2700000" scaled="1"/>
          </a:gradFill>
          <a:ln>
            <a:solidFill>
              <a:schemeClr val="tx2">
                <a:alpha val="30000"/>
              </a:schemeClr>
            </a:solidFill>
          </a:ln>
        </p:spPr>
        <p:txBody>
          <a:bodyPr vert="horz" wrap="none" lIns="0" tIns="0" rIns="0" bIns="0" rtlCol="0" anchor="ctr" anchorCtr="1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spcBef>
                <a:spcPts val="105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微软雅黑 Light"/>
                <a:ea typeface="微软雅黑 Light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经济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诈骗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A0FC8D5C-0E53-4ED6-A14A-04ADAC8002B4}"/>
              </a:ext>
            </a:extLst>
          </p:cNvPr>
          <p:cNvSpPr txBox="1">
            <a:spLocks/>
          </p:cNvSpPr>
          <p:nvPr/>
        </p:nvSpPr>
        <p:spPr>
          <a:xfrm>
            <a:off x="10102183" y="5649529"/>
            <a:ext cx="622800" cy="623942"/>
          </a:xfrm>
          <a:prstGeom prst="ellipse">
            <a:avLst/>
          </a:prstGeom>
          <a:gradFill>
            <a:gsLst>
              <a:gs pos="48000">
                <a:schemeClr val="accent1">
                  <a:alpha val="30000"/>
                </a:schemeClr>
              </a:gs>
              <a:gs pos="0">
                <a:schemeClr val="tx2">
                  <a:alpha val="40000"/>
                </a:schemeClr>
              </a:gs>
            </a:gsLst>
            <a:lin ang="2700000" scaled="1"/>
          </a:gradFill>
          <a:ln>
            <a:solidFill>
              <a:schemeClr val="tx2">
                <a:alpha val="30000"/>
              </a:schemeClr>
            </a:solidFill>
          </a:ln>
        </p:spPr>
        <p:txBody>
          <a:bodyPr vert="horz" wrap="none" lIns="0" tIns="0" rIns="0" bIns="0" rtlCol="0" anchor="ctr" anchorCtr="1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spcBef>
                <a:spcPts val="105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微软雅黑 Light"/>
                <a:ea typeface="微软雅黑 Light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资本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投机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02E2BA89-A49C-4B57-8C54-F248885C3504}"/>
              </a:ext>
            </a:extLst>
          </p:cNvPr>
          <p:cNvSpPr txBox="1">
            <a:spLocks/>
          </p:cNvSpPr>
          <p:nvPr/>
        </p:nvSpPr>
        <p:spPr>
          <a:xfrm>
            <a:off x="1355044" y="5468009"/>
            <a:ext cx="522957" cy="522000"/>
          </a:xfrm>
          <a:prstGeom prst="ellipse">
            <a:avLst/>
          </a:prstGeom>
          <a:gradFill>
            <a:gsLst>
              <a:gs pos="48000">
                <a:schemeClr val="accent1">
                  <a:alpha val="30000"/>
                </a:schemeClr>
              </a:gs>
              <a:gs pos="0">
                <a:schemeClr val="tx2">
                  <a:alpha val="40000"/>
                </a:schemeClr>
              </a:gs>
            </a:gsLst>
            <a:lin ang="2700000" scaled="1"/>
          </a:gradFill>
          <a:ln>
            <a:solidFill>
              <a:schemeClr val="tx2">
                <a:alpha val="30000"/>
              </a:schemeClr>
            </a:solidFill>
          </a:ln>
        </p:spPr>
        <p:txBody>
          <a:bodyPr vert="horz" wrap="none" lIns="0" tIns="0" rIns="0" bIns="0" rtlCol="0" anchor="ctr" anchorCtr="1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spcBef>
                <a:spcPts val="105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微软雅黑 Light"/>
                <a:ea typeface="微软雅黑 Light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谣言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D0D160D6-3EA5-4047-9B14-B95509F08761}"/>
              </a:ext>
            </a:extLst>
          </p:cNvPr>
          <p:cNvSpPr txBox="1">
            <a:spLocks/>
          </p:cNvSpPr>
          <p:nvPr/>
        </p:nvSpPr>
        <p:spPr>
          <a:xfrm>
            <a:off x="3473488" y="1679927"/>
            <a:ext cx="522957" cy="522000"/>
          </a:xfrm>
          <a:prstGeom prst="ellipse">
            <a:avLst/>
          </a:prstGeom>
          <a:gradFill>
            <a:gsLst>
              <a:gs pos="48000">
                <a:schemeClr val="accent1">
                  <a:alpha val="30000"/>
                </a:schemeClr>
              </a:gs>
              <a:gs pos="0">
                <a:schemeClr val="tx2">
                  <a:alpha val="40000"/>
                </a:schemeClr>
              </a:gs>
            </a:gsLst>
            <a:lin ang="2700000" scaled="1"/>
          </a:gradFill>
          <a:ln>
            <a:solidFill>
              <a:schemeClr val="tx2">
                <a:alpha val="30000"/>
              </a:schemeClr>
            </a:solidFill>
          </a:ln>
        </p:spPr>
        <p:txBody>
          <a:bodyPr vert="horz" wrap="none" lIns="0" tIns="0" rIns="0" bIns="0" rtlCol="0" anchor="ctr" anchorCtr="1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spcBef>
                <a:spcPts val="105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微软雅黑 Light"/>
                <a:ea typeface="微软雅黑 Light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暴力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object 14">
            <a:extLst>
              <a:ext uri="{FF2B5EF4-FFF2-40B4-BE49-F238E27FC236}">
                <a16:creationId xmlns:a16="http://schemas.microsoft.com/office/drawing/2014/main" id="{A748E834-6858-498B-85E0-8A9C3B6A6B3E}"/>
              </a:ext>
            </a:extLst>
          </p:cNvPr>
          <p:cNvSpPr txBox="1">
            <a:spLocks/>
          </p:cNvSpPr>
          <p:nvPr/>
        </p:nvSpPr>
        <p:spPr>
          <a:xfrm>
            <a:off x="10751603" y="1198903"/>
            <a:ext cx="622800" cy="623942"/>
          </a:xfrm>
          <a:prstGeom prst="ellipse">
            <a:avLst/>
          </a:prstGeom>
          <a:gradFill>
            <a:gsLst>
              <a:gs pos="48000">
                <a:schemeClr val="accent1">
                  <a:alpha val="30000"/>
                </a:schemeClr>
              </a:gs>
              <a:gs pos="0">
                <a:schemeClr val="tx2">
                  <a:alpha val="40000"/>
                </a:schemeClr>
              </a:gs>
            </a:gsLst>
            <a:lin ang="2700000" scaled="1"/>
          </a:gradFill>
          <a:ln>
            <a:solidFill>
              <a:schemeClr val="tx2">
                <a:alpha val="30000"/>
              </a:schemeClr>
            </a:solidFill>
          </a:ln>
        </p:spPr>
        <p:txBody>
          <a:bodyPr vert="horz" wrap="none" lIns="0" tIns="0" rIns="0" bIns="0" rtlCol="0" anchor="ctr" anchorCtr="1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spcBef>
                <a:spcPts val="105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微软雅黑 Light"/>
                <a:ea typeface="微软雅黑 Light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恐怖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主义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F9AD42AD-C204-4B15-B1C5-1CDF893A9BC6}"/>
              </a:ext>
            </a:extLst>
          </p:cNvPr>
          <p:cNvSpPr txBox="1">
            <a:spLocks/>
          </p:cNvSpPr>
          <p:nvPr/>
        </p:nvSpPr>
        <p:spPr>
          <a:xfrm>
            <a:off x="8206490" y="1538259"/>
            <a:ext cx="622800" cy="623942"/>
          </a:xfrm>
          <a:prstGeom prst="ellipse">
            <a:avLst/>
          </a:prstGeom>
          <a:gradFill>
            <a:gsLst>
              <a:gs pos="48000">
                <a:schemeClr val="accent1">
                  <a:alpha val="30000"/>
                </a:schemeClr>
              </a:gs>
              <a:gs pos="0">
                <a:schemeClr val="tx2">
                  <a:alpha val="40000"/>
                </a:schemeClr>
              </a:gs>
            </a:gsLst>
            <a:lin ang="2700000" scaled="1"/>
          </a:gradFill>
          <a:ln>
            <a:solidFill>
              <a:schemeClr val="tx2">
                <a:alpha val="30000"/>
              </a:schemeClr>
            </a:solidFill>
          </a:ln>
        </p:spPr>
        <p:txBody>
          <a:bodyPr vert="horz" wrap="none" lIns="0" tIns="0" rIns="0" bIns="0" rtlCol="0" anchor="ctr" anchorCtr="1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spcBef>
                <a:spcPts val="105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微软雅黑 Light"/>
                <a:ea typeface="微软雅黑 Light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极端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主义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object 14">
            <a:extLst>
              <a:ext uri="{FF2B5EF4-FFF2-40B4-BE49-F238E27FC236}">
                <a16:creationId xmlns:a16="http://schemas.microsoft.com/office/drawing/2014/main" id="{761ED07E-867F-4402-8FBE-5C680B6566A5}"/>
              </a:ext>
            </a:extLst>
          </p:cNvPr>
          <p:cNvSpPr txBox="1">
            <a:spLocks/>
          </p:cNvSpPr>
          <p:nvPr/>
        </p:nvSpPr>
        <p:spPr>
          <a:xfrm>
            <a:off x="722017" y="3800324"/>
            <a:ext cx="622800" cy="623942"/>
          </a:xfrm>
          <a:prstGeom prst="ellipse">
            <a:avLst/>
          </a:prstGeom>
          <a:gradFill>
            <a:gsLst>
              <a:gs pos="48000">
                <a:schemeClr val="accent1">
                  <a:alpha val="30000"/>
                </a:schemeClr>
              </a:gs>
              <a:gs pos="0">
                <a:schemeClr val="tx2">
                  <a:alpha val="40000"/>
                </a:schemeClr>
              </a:gs>
            </a:gsLst>
            <a:lin ang="2700000" scaled="1"/>
          </a:gradFill>
          <a:ln>
            <a:solidFill>
              <a:schemeClr val="tx2">
                <a:alpha val="30000"/>
              </a:schemeClr>
            </a:solidFill>
          </a:ln>
        </p:spPr>
        <p:txBody>
          <a:bodyPr vert="horz" wrap="square" lIns="0" tIns="0" rIns="0" bIns="0" rtlCol="0" anchor="ctr" anchorCtr="1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spcBef>
                <a:spcPts val="105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微软雅黑 Light"/>
                <a:ea typeface="微软雅黑 Light"/>
              </a:defRPr>
            </a:lvl1pPr>
          </a:lstStyle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资本</a:t>
            </a:r>
          </a:p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剥削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object 14">
            <a:extLst>
              <a:ext uri="{FF2B5EF4-FFF2-40B4-BE49-F238E27FC236}">
                <a16:creationId xmlns:a16="http://schemas.microsoft.com/office/drawing/2014/main" id="{A9155CF9-D31D-46BE-8061-04A936760425}"/>
              </a:ext>
            </a:extLst>
          </p:cNvPr>
          <p:cNvSpPr txBox="1">
            <a:spLocks/>
          </p:cNvSpPr>
          <p:nvPr/>
        </p:nvSpPr>
        <p:spPr>
          <a:xfrm>
            <a:off x="10034843" y="4074764"/>
            <a:ext cx="622800" cy="623942"/>
          </a:xfrm>
          <a:prstGeom prst="ellipse">
            <a:avLst/>
          </a:prstGeom>
          <a:gradFill>
            <a:gsLst>
              <a:gs pos="48000">
                <a:schemeClr val="accent1">
                  <a:alpha val="30000"/>
                </a:schemeClr>
              </a:gs>
              <a:gs pos="0">
                <a:schemeClr val="tx2">
                  <a:alpha val="40000"/>
                </a:schemeClr>
              </a:gs>
            </a:gsLst>
            <a:lin ang="2700000" scaled="1"/>
          </a:gradFill>
          <a:ln>
            <a:solidFill>
              <a:schemeClr val="tx2">
                <a:alpha val="30000"/>
              </a:schemeClr>
            </a:solidFill>
          </a:ln>
        </p:spPr>
        <p:txBody>
          <a:bodyPr vert="horz" wrap="none" lIns="0" tIns="0" rIns="0" bIns="0" rtlCol="0" anchor="ctr" anchorCtr="1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spcBef>
                <a:spcPts val="105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微软雅黑 Light"/>
                <a:ea typeface="微软雅黑 Light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暗网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犯罪</a:t>
            </a: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34407EF-82EF-4F63-B7D6-6D2EA8087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元宇宙产业发展十大风险</a:t>
            </a:r>
          </a:p>
        </p:txBody>
      </p:sp>
      <p:sp>
        <p:nvSpPr>
          <p:cNvPr id="185" name="矩形: 圆角 184">
            <a:extLst>
              <a:ext uri="{FF2B5EF4-FFF2-40B4-BE49-F238E27FC236}">
                <a16:creationId xmlns:a16="http://schemas.microsoft.com/office/drawing/2014/main" id="{D08B67FA-EBA4-47DD-97C0-B04E42A079D6}"/>
              </a:ext>
            </a:extLst>
          </p:cNvPr>
          <p:cNvSpPr>
            <a:spLocks/>
          </p:cNvSpPr>
          <p:nvPr/>
        </p:nvSpPr>
        <p:spPr>
          <a:xfrm>
            <a:off x="804304" y="1886224"/>
            <a:ext cx="1870075" cy="1378019"/>
          </a:xfrm>
          <a:prstGeom prst="roundRect">
            <a:avLst>
              <a:gd name="adj" fmla="val 2000"/>
            </a:avLst>
          </a:prstGeom>
          <a:ln w="6350">
            <a:solidFill>
              <a:schemeClr val="accent5"/>
            </a:solidFill>
          </a:ln>
          <a:effectLst>
            <a:innerShdw blurRad="190500">
              <a:schemeClr val="tx2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E55175A-2614-47A6-8226-A969213FC945}"/>
              </a:ext>
            </a:extLst>
          </p:cNvPr>
          <p:cNvGrpSpPr/>
          <p:nvPr/>
        </p:nvGrpSpPr>
        <p:grpSpPr>
          <a:xfrm>
            <a:off x="1257479" y="1548988"/>
            <a:ext cx="1160780" cy="337237"/>
            <a:chOff x="1257479" y="1548988"/>
            <a:chExt cx="1160780" cy="337237"/>
          </a:xfrm>
        </p:grpSpPr>
        <p:grpSp>
          <p:nvGrpSpPr>
            <p:cNvPr id="184" name="组合 183">
              <a:extLst>
                <a:ext uri="{FF2B5EF4-FFF2-40B4-BE49-F238E27FC236}">
                  <a16:creationId xmlns:a16="http://schemas.microsoft.com/office/drawing/2014/main" id="{9E2B5025-6BAE-4F01-AB90-DF998665BB03}"/>
                </a:ext>
              </a:extLst>
            </p:cNvPr>
            <p:cNvGrpSpPr/>
            <p:nvPr/>
          </p:nvGrpSpPr>
          <p:grpSpPr>
            <a:xfrm>
              <a:off x="1257479" y="1548988"/>
              <a:ext cx="1160780" cy="337237"/>
              <a:chOff x="1199935" y="1035215"/>
              <a:chExt cx="1160780" cy="574129"/>
            </a:xfrm>
          </p:grpSpPr>
          <p:sp>
            <p:nvSpPr>
              <p:cNvPr id="93" name="object 10">
                <a:extLst>
                  <a:ext uri="{FF2B5EF4-FFF2-40B4-BE49-F238E27FC236}">
                    <a16:creationId xmlns:a16="http://schemas.microsoft.com/office/drawing/2014/main" id="{F2320BDE-9FD1-4151-8448-99EC592B6322}"/>
                  </a:ext>
                </a:extLst>
              </p:cNvPr>
              <p:cNvSpPr/>
              <p:nvPr/>
            </p:nvSpPr>
            <p:spPr>
              <a:xfrm flipH="1" flipV="1">
                <a:off x="1199935" y="1035304"/>
                <a:ext cx="1035685" cy="574040"/>
              </a:xfrm>
              <a:custGeom>
                <a:avLst/>
                <a:gdLst/>
                <a:ahLst/>
                <a:cxnLst/>
                <a:rect l="l" t="t" r="r" b="b"/>
                <a:pathLst>
                  <a:path w="1035685" h="574039">
                    <a:moveTo>
                      <a:pt x="923632" y="573595"/>
                    </a:moveTo>
                    <a:lnTo>
                      <a:pt x="0" y="573595"/>
                    </a:lnTo>
                    <a:lnTo>
                      <a:pt x="0" y="0"/>
                    </a:lnTo>
                    <a:lnTo>
                      <a:pt x="1035278" y="0"/>
                    </a:lnTo>
                    <a:lnTo>
                      <a:pt x="1035278" y="377939"/>
                    </a:lnTo>
                    <a:lnTo>
                      <a:pt x="1029589" y="439775"/>
                    </a:lnTo>
                    <a:lnTo>
                      <a:pt x="1013739" y="493483"/>
                    </a:lnTo>
                    <a:lnTo>
                      <a:pt x="989571" y="535838"/>
                    </a:lnTo>
                    <a:lnTo>
                      <a:pt x="958913" y="563626"/>
                    </a:lnTo>
                    <a:lnTo>
                      <a:pt x="923632" y="573595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  <p:txBody>
              <a:bodyPr wrap="square" lIns="0" tIns="0" rIns="0" bIns="0" rtlCol="0"/>
              <a:lstStyle/>
              <a:p>
                <a:endParaRPr sz="160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97" name="object 14">
                <a:extLst>
                  <a:ext uri="{FF2B5EF4-FFF2-40B4-BE49-F238E27FC236}">
                    <a16:creationId xmlns:a16="http://schemas.microsoft.com/office/drawing/2014/main" id="{E7DF4B3B-0089-467A-819B-D8FB61F780BD}"/>
                  </a:ext>
                </a:extLst>
              </p:cNvPr>
              <p:cNvSpPr/>
              <p:nvPr/>
            </p:nvSpPr>
            <p:spPr>
              <a:xfrm>
                <a:off x="2235620" y="1035216"/>
                <a:ext cx="125095" cy="574128"/>
              </a:xfrm>
              <a:custGeom>
                <a:avLst/>
                <a:gdLst/>
                <a:ahLst/>
                <a:cxnLst/>
                <a:rect l="l" t="t" r="r" b="b"/>
                <a:pathLst>
                  <a:path w="125094" h="236219">
                    <a:moveTo>
                      <a:pt x="124967" y="236219"/>
                    </a:moveTo>
                    <a:lnTo>
                      <a:pt x="0" y="236219"/>
                    </a:lnTo>
                    <a:lnTo>
                      <a:pt x="0" y="0"/>
                    </a:lnTo>
                    <a:lnTo>
                      <a:pt x="124967" y="236219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/>
              <a:lstStyle/>
              <a:p>
                <a:endParaRPr sz="160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  <p:sp>
          <p:nvSpPr>
            <p:cNvPr id="106" name="object 28">
              <a:extLst>
                <a:ext uri="{FF2B5EF4-FFF2-40B4-BE49-F238E27FC236}">
                  <a16:creationId xmlns:a16="http://schemas.microsoft.com/office/drawing/2014/main" id="{495E2085-A5E6-4A82-BCFF-4A03D9A6CA59}"/>
                </a:ext>
              </a:extLst>
            </p:cNvPr>
            <p:cNvSpPr txBox="1"/>
            <p:nvPr/>
          </p:nvSpPr>
          <p:spPr>
            <a:xfrm>
              <a:off x="1364032" y="1603152"/>
              <a:ext cx="947674" cy="22890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ctr">
                <a:spcBef>
                  <a:spcPts val="105"/>
                </a:spcBef>
              </a:pPr>
              <a:r>
                <a:rPr sz="14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资本操纵</a:t>
              </a:r>
              <a:endParaRPr sz="14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sp>
        <p:nvSpPr>
          <p:cNvPr id="107" name="object 29">
            <a:extLst>
              <a:ext uri="{FF2B5EF4-FFF2-40B4-BE49-F238E27FC236}">
                <a16:creationId xmlns:a16="http://schemas.microsoft.com/office/drawing/2014/main" id="{4432749D-1BB5-43FF-81B5-71C46044C406}"/>
              </a:ext>
            </a:extLst>
          </p:cNvPr>
          <p:cNvSpPr txBox="1"/>
          <p:nvPr/>
        </p:nvSpPr>
        <p:spPr>
          <a:xfrm>
            <a:off x="929602" y="2209911"/>
            <a:ext cx="1697990" cy="65594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80"/>
              </a:spcBef>
            </a:pPr>
            <a:r>
              <a:rPr sz="1200" spc="6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雏形期的元宇宙仍存</a:t>
            </a:r>
            <a:r>
              <a:rPr sz="12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在 </a:t>
            </a:r>
            <a:r>
              <a:rPr sz="1200" spc="6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诸多不确定性，产业</a:t>
            </a:r>
            <a:r>
              <a:rPr sz="12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和 </a:t>
            </a:r>
            <a:r>
              <a:rPr sz="1200" spc="6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市场都亟需回归理性</a:t>
            </a:r>
            <a:r>
              <a:rPr sz="12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95" name="矩形: 圆角 94">
            <a:extLst>
              <a:ext uri="{FF2B5EF4-FFF2-40B4-BE49-F238E27FC236}">
                <a16:creationId xmlns:a16="http://schemas.microsoft.com/office/drawing/2014/main" id="{A0E85CE2-ED34-4986-8306-005D5FCE3666}"/>
              </a:ext>
            </a:extLst>
          </p:cNvPr>
          <p:cNvSpPr>
            <a:spLocks/>
          </p:cNvSpPr>
          <p:nvPr/>
        </p:nvSpPr>
        <p:spPr>
          <a:xfrm flipH="1">
            <a:off x="2982633" y="1886224"/>
            <a:ext cx="1870075" cy="1378019"/>
          </a:xfrm>
          <a:prstGeom prst="roundRect">
            <a:avLst>
              <a:gd name="adj" fmla="val 2000"/>
            </a:avLst>
          </a:prstGeom>
          <a:ln w="6350">
            <a:solidFill>
              <a:schemeClr val="accent5"/>
            </a:solidFill>
          </a:ln>
          <a:effectLst>
            <a:innerShdw blurRad="190500">
              <a:schemeClr val="tx2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C555525-9F7D-4096-9A0F-99DC2DA4AD87}"/>
              </a:ext>
            </a:extLst>
          </p:cNvPr>
          <p:cNvGrpSpPr/>
          <p:nvPr/>
        </p:nvGrpSpPr>
        <p:grpSpPr>
          <a:xfrm>
            <a:off x="3435808" y="1548988"/>
            <a:ext cx="1160780" cy="337236"/>
            <a:chOff x="3435808" y="1548988"/>
            <a:chExt cx="1160780" cy="337236"/>
          </a:xfrm>
        </p:grpSpPr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id="{0F1474FB-D202-4D93-8742-243635DA623D}"/>
                </a:ext>
              </a:extLst>
            </p:cNvPr>
            <p:cNvGrpSpPr/>
            <p:nvPr/>
          </p:nvGrpSpPr>
          <p:grpSpPr>
            <a:xfrm>
              <a:off x="3435808" y="1548988"/>
              <a:ext cx="1160780" cy="337236"/>
              <a:chOff x="1199935" y="1035216"/>
              <a:chExt cx="1160780" cy="574128"/>
            </a:xfrm>
          </p:grpSpPr>
          <p:sp>
            <p:nvSpPr>
              <p:cNvPr id="188" name="object 10">
                <a:extLst>
                  <a:ext uri="{FF2B5EF4-FFF2-40B4-BE49-F238E27FC236}">
                    <a16:creationId xmlns:a16="http://schemas.microsoft.com/office/drawing/2014/main" id="{73039343-2FEB-4575-802D-7CC37093E72C}"/>
                  </a:ext>
                </a:extLst>
              </p:cNvPr>
              <p:cNvSpPr/>
              <p:nvPr/>
            </p:nvSpPr>
            <p:spPr>
              <a:xfrm flipH="1" flipV="1">
                <a:off x="1199935" y="1035304"/>
                <a:ext cx="1035685" cy="574040"/>
              </a:xfrm>
              <a:custGeom>
                <a:avLst/>
                <a:gdLst/>
                <a:ahLst/>
                <a:cxnLst/>
                <a:rect l="l" t="t" r="r" b="b"/>
                <a:pathLst>
                  <a:path w="1035685" h="574039">
                    <a:moveTo>
                      <a:pt x="923632" y="573595"/>
                    </a:moveTo>
                    <a:lnTo>
                      <a:pt x="0" y="573595"/>
                    </a:lnTo>
                    <a:lnTo>
                      <a:pt x="0" y="0"/>
                    </a:lnTo>
                    <a:lnTo>
                      <a:pt x="1035278" y="0"/>
                    </a:lnTo>
                    <a:lnTo>
                      <a:pt x="1035278" y="377939"/>
                    </a:lnTo>
                    <a:lnTo>
                      <a:pt x="1029589" y="439775"/>
                    </a:lnTo>
                    <a:lnTo>
                      <a:pt x="1013739" y="493483"/>
                    </a:lnTo>
                    <a:lnTo>
                      <a:pt x="989571" y="535838"/>
                    </a:lnTo>
                    <a:lnTo>
                      <a:pt x="958913" y="563626"/>
                    </a:lnTo>
                    <a:lnTo>
                      <a:pt x="923632" y="573595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  <p:txBody>
              <a:bodyPr wrap="square" lIns="0" tIns="0" rIns="0" bIns="0" rtlCol="0"/>
              <a:lstStyle/>
              <a:p>
                <a:endParaRPr sz="160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189" name="object 14">
                <a:extLst>
                  <a:ext uri="{FF2B5EF4-FFF2-40B4-BE49-F238E27FC236}">
                    <a16:creationId xmlns:a16="http://schemas.microsoft.com/office/drawing/2014/main" id="{51B829B0-8A60-4F2F-B3ED-34E2357EC41E}"/>
                  </a:ext>
                </a:extLst>
              </p:cNvPr>
              <p:cNvSpPr/>
              <p:nvPr/>
            </p:nvSpPr>
            <p:spPr>
              <a:xfrm>
                <a:off x="2235620" y="1035216"/>
                <a:ext cx="125095" cy="574128"/>
              </a:xfrm>
              <a:custGeom>
                <a:avLst/>
                <a:gdLst/>
                <a:ahLst/>
                <a:cxnLst/>
                <a:rect l="l" t="t" r="r" b="b"/>
                <a:pathLst>
                  <a:path w="125094" h="236219">
                    <a:moveTo>
                      <a:pt x="124967" y="236219"/>
                    </a:moveTo>
                    <a:lnTo>
                      <a:pt x="0" y="236219"/>
                    </a:lnTo>
                    <a:lnTo>
                      <a:pt x="0" y="0"/>
                    </a:lnTo>
                    <a:lnTo>
                      <a:pt x="124967" y="236219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/>
              <a:lstStyle/>
              <a:p>
                <a:endParaRPr sz="160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  <p:sp>
          <p:nvSpPr>
            <p:cNvPr id="186" name="object 28">
              <a:extLst>
                <a:ext uri="{FF2B5EF4-FFF2-40B4-BE49-F238E27FC236}">
                  <a16:creationId xmlns:a16="http://schemas.microsoft.com/office/drawing/2014/main" id="{66822456-89B8-4DF5-B057-CF503CB7A0CB}"/>
                </a:ext>
              </a:extLst>
            </p:cNvPr>
            <p:cNvSpPr txBox="1"/>
            <p:nvPr/>
          </p:nvSpPr>
          <p:spPr>
            <a:xfrm>
              <a:off x="3542361" y="1587763"/>
              <a:ext cx="947674" cy="25968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ctr">
                <a:spcBef>
                  <a:spcPts val="105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舆论泡沫</a:t>
              </a:r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sp>
        <p:nvSpPr>
          <p:cNvPr id="187" name="object 29">
            <a:extLst>
              <a:ext uri="{FF2B5EF4-FFF2-40B4-BE49-F238E27FC236}">
                <a16:creationId xmlns:a16="http://schemas.microsoft.com/office/drawing/2014/main" id="{03AB92CA-3C2F-4379-82D1-58D2838C6EBD}"/>
              </a:ext>
            </a:extLst>
          </p:cNvPr>
          <p:cNvSpPr txBox="1"/>
          <p:nvPr/>
        </p:nvSpPr>
        <p:spPr>
          <a:xfrm flipH="1">
            <a:off x="3107931" y="2209911"/>
            <a:ext cx="1697990" cy="4343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80"/>
              </a:spcBef>
            </a:pPr>
            <a:r>
              <a:rPr lang="zh-CN" altLang="en-US" sz="1200" spc="6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非理性的舆论泡沫呼应 着非理性的股市震荡。</a:t>
            </a:r>
          </a:p>
        </p:txBody>
      </p:sp>
      <p:sp>
        <p:nvSpPr>
          <p:cNvPr id="191" name="矩形: 圆角 190">
            <a:extLst>
              <a:ext uri="{FF2B5EF4-FFF2-40B4-BE49-F238E27FC236}">
                <a16:creationId xmlns:a16="http://schemas.microsoft.com/office/drawing/2014/main" id="{F47C739D-191C-4112-A837-72861A41EA5A}"/>
              </a:ext>
            </a:extLst>
          </p:cNvPr>
          <p:cNvSpPr>
            <a:spLocks/>
          </p:cNvSpPr>
          <p:nvPr/>
        </p:nvSpPr>
        <p:spPr>
          <a:xfrm>
            <a:off x="5160962" y="1886224"/>
            <a:ext cx="1870075" cy="1378019"/>
          </a:xfrm>
          <a:prstGeom prst="roundRect">
            <a:avLst>
              <a:gd name="adj" fmla="val 2000"/>
            </a:avLst>
          </a:prstGeom>
          <a:ln w="6350">
            <a:solidFill>
              <a:schemeClr val="accent5"/>
            </a:solidFill>
          </a:ln>
          <a:effectLst>
            <a:innerShdw blurRad="190500">
              <a:schemeClr val="tx2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4096D3F-1854-4AA9-AEF8-4D17FCADAE22}"/>
              </a:ext>
            </a:extLst>
          </p:cNvPr>
          <p:cNvGrpSpPr/>
          <p:nvPr/>
        </p:nvGrpSpPr>
        <p:grpSpPr>
          <a:xfrm>
            <a:off x="5614137" y="1548988"/>
            <a:ext cx="1160780" cy="337236"/>
            <a:chOff x="5614137" y="1548988"/>
            <a:chExt cx="1160780" cy="337236"/>
          </a:xfrm>
        </p:grpSpPr>
        <p:grpSp>
          <p:nvGrpSpPr>
            <p:cNvPr id="192" name="组合 191">
              <a:extLst>
                <a:ext uri="{FF2B5EF4-FFF2-40B4-BE49-F238E27FC236}">
                  <a16:creationId xmlns:a16="http://schemas.microsoft.com/office/drawing/2014/main" id="{5F67B377-1C4D-4DC0-8655-9ECBE8C1B807}"/>
                </a:ext>
              </a:extLst>
            </p:cNvPr>
            <p:cNvGrpSpPr/>
            <p:nvPr/>
          </p:nvGrpSpPr>
          <p:grpSpPr>
            <a:xfrm>
              <a:off x="5614137" y="1548988"/>
              <a:ext cx="1160780" cy="337236"/>
              <a:chOff x="1199935" y="1035216"/>
              <a:chExt cx="1160780" cy="574128"/>
            </a:xfrm>
          </p:grpSpPr>
          <p:sp>
            <p:nvSpPr>
              <p:cNvPr id="195" name="object 10">
                <a:extLst>
                  <a:ext uri="{FF2B5EF4-FFF2-40B4-BE49-F238E27FC236}">
                    <a16:creationId xmlns:a16="http://schemas.microsoft.com/office/drawing/2014/main" id="{1902A645-DF9B-4FF6-AD32-CC46B0C5F98A}"/>
                  </a:ext>
                </a:extLst>
              </p:cNvPr>
              <p:cNvSpPr/>
              <p:nvPr/>
            </p:nvSpPr>
            <p:spPr>
              <a:xfrm flipH="1" flipV="1">
                <a:off x="1199935" y="1035304"/>
                <a:ext cx="1035685" cy="574040"/>
              </a:xfrm>
              <a:custGeom>
                <a:avLst/>
                <a:gdLst/>
                <a:ahLst/>
                <a:cxnLst/>
                <a:rect l="l" t="t" r="r" b="b"/>
                <a:pathLst>
                  <a:path w="1035685" h="574039">
                    <a:moveTo>
                      <a:pt x="923632" y="573595"/>
                    </a:moveTo>
                    <a:lnTo>
                      <a:pt x="0" y="573595"/>
                    </a:lnTo>
                    <a:lnTo>
                      <a:pt x="0" y="0"/>
                    </a:lnTo>
                    <a:lnTo>
                      <a:pt x="1035278" y="0"/>
                    </a:lnTo>
                    <a:lnTo>
                      <a:pt x="1035278" y="377939"/>
                    </a:lnTo>
                    <a:lnTo>
                      <a:pt x="1029589" y="439775"/>
                    </a:lnTo>
                    <a:lnTo>
                      <a:pt x="1013739" y="493483"/>
                    </a:lnTo>
                    <a:lnTo>
                      <a:pt x="989571" y="535838"/>
                    </a:lnTo>
                    <a:lnTo>
                      <a:pt x="958913" y="563626"/>
                    </a:lnTo>
                    <a:lnTo>
                      <a:pt x="923632" y="573595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  <p:txBody>
              <a:bodyPr wrap="square" lIns="0" tIns="0" rIns="0" bIns="0" rtlCol="0"/>
              <a:lstStyle/>
              <a:p>
                <a:endParaRPr sz="160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196" name="object 14">
                <a:extLst>
                  <a:ext uri="{FF2B5EF4-FFF2-40B4-BE49-F238E27FC236}">
                    <a16:creationId xmlns:a16="http://schemas.microsoft.com/office/drawing/2014/main" id="{38D67DC9-513C-4BDF-A98D-15AB194BB947}"/>
                  </a:ext>
                </a:extLst>
              </p:cNvPr>
              <p:cNvSpPr/>
              <p:nvPr/>
            </p:nvSpPr>
            <p:spPr>
              <a:xfrm>
                <a:off x="2235620" y="1035216"/>
                <a:ext cx="125095" cy="574128"/>
              </a:xfrm>
              <a:custGeom>
                <a:avLst/>
                <a:gdLst/>
                <a:ahLst/>
                <a:cxnLst/>
                <a:rect l="l" t="t" r="r" b="b"/>
                <a:pathLst>
                  <a:path w="125094" h="236219">
                    <a:moveTo>
                      <a:pt x="124967" y="236219"/>
                    </a:moveTo>
                    <a:lnTo>
                      <a:pt x="0" y="236219"/>
                    </a:lnTo>
                    <a:lnTo>
                      <a:pt x="0" y="0"/>
                    </a:lnTo>
                    <a:lnTo>
                      <a:pt x="124967" y="236219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/>
              <a:lstStyle/>
              <a:p>
                <a:endParaRPr sz="160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  <p:sp>
          <p:nvSpPr>
            <p:cNvPr id="193" name="object 28">
              <a:extLst>
                <a:ext uri="{FF2B5EF4-FFF2-40B4-BE49-F238E27FC236}">
                  <a16:creationId xmlns:a16="http://schemas.microsoft.com/office/drawing/2014/main" id="{F515A14B-C6F6-4D41-A857-8B9F636BBF01}"/>
                </a:ext>
              </a:extLst>
            </p:cNvPr>
            <p:cNvSpPr txBox="1"/>
            <p:nvPr/>
          </p:nvSpPr>
          <p:spPr>
            <a:xfrm>
              <a:off x="5720690" y="1587763"/>
              <a:ext cx="947674" cy="25968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ctr">
                <a:spcBef>
                  <a:spcPts val="105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伦理制约</a:t>
              </a:r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sp>
        <p:nvSpPr>
          <p:cNvPr id="194" name="object 29">
            <a:extLst>
              <a:ext uri="{FF2B5EF4-FFF2-40B4-BE49-F238E27FC236}">
                <a16:creationId xmlns:a16="http://schemas.microsoft.com/office/drawing/2014/main" id="{1F8C90D7-F081-4366-B261-CE31FB241432}"/>
              </a:ext>
            </a:extLst>
          </p:cNvPr>
          <p:cNvSpPr txBox="1"/>
          <p:nvPr/>
        </p:nvSpPr>
        <p:spPr>
          <a:xfrm>
            <a:off x="5286260" y="2209911"/>
            <a:ext cx="1697990" cy="65594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80"/>
              </a:spcBef>
            </a:pPr>
            <a:r>
              <a:rPr lang="zh-CN" altLang="en-US" sz="1200" spc="6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如何在去中心化的框架 中构建元宇宙的伦理框 架，仍需多视角去探索。</a:t>
            </a:r>
          </a:p>
        </p:txBody>
      </p:sp>
      <p:sp>
        <p:nvSpPr>
          <p:cNvPr id="198" name="矩形: 圆角 197">
            <a:extLst>
              <a:ext uri="{FF2B5EF4-FFF2-40B4-BE49-F238E27FC236}">
                <a16:creationId xmlns:a16="http://schemas.microsoft.com/office/drawing/2014/main" id="{383F48A1-5245-406C-8CEB-4CD1C3849BE5}"/>
              </a:ext>
            </a:extLst>
          </p:cNvPr>
          <p:cNvSpPr>
            <a:spLocks/>
          </p:cNvSpPr>
          <p:nvPr/>
        </p:nvSpPr>
        <p:spPr>
          <a:xfrm>
            <a:off x="7339291" y="1886224"/>
            <a:ext cx="1870075" cy="1378019"/>
          </a:xfrm>
          <a:prstGeom prst="roundRect">
            <a:avLst>
              <a:gd name="adj" fmla="val 2000"/>
            </a:avLst>
          </a:prstGeom>
          <a:ln w="6350">
            <a:solidFill>
              <a:schemeClr val="accent5"/>
            </a:solidFill>
          </a:ln>
          <a:effectLst>
            <a:innerShdw blurRad="190500">
              <a:schemeClr val="tx2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7AA0B61-56F3-4D4B-BACB-006BC6005C99}"/>
              </a:ext>
            </a:extLst>
          </p:cNvPr>
          <p:cNvGrpSpPr/>
          <p:nvPr/>
        </p:nvGrpSpPr>
        <p:grpSpPr>
          <a:xfrm>
            <a:off x="7792465" y="1548988"/>
            <a:ext cx="1160780" cy="337236"/>
            <a:chOff x="7792465" y="1548988"/>
            <a:chExt cx="1160780" cy="337236"/>
          </a:xfrm>
        </p:grpSpPr>
        <p:grpSp>
          <p:nvGrpSpPr>
            <p:cNvPr id="199" name="组合 198">
              <a:extLst>
                <a:ext uri="{FF2B5EF4-FFF2-40B4-BE49-F238E27FC236}">
                  <a16:creationId xmlns:a16="http://schemas.microsoft.com/office/drawing/2014/main" id="{F5B7BDDB-DB21-4181-9ADC-5BA7BFE08860}"/>
                </a:ext>
              </a:extLst>
            </p:cNvPr>
            <p:cNvGrpSpPr/>
            <p:nvPr/>
          </p:nvGrpSpPr>
          <p:grpSpPr>
            <a:xfrm>
              <a:off x="7792465" y="1548988"/>
              <a:ext cx="1160780" cy="337236"/>
              <a:chOff x="1199935" y="1035216"/>
              <a:chExt cx="1160780" cy="574128"/>
            </a:xfrm>
          </p:grpSpPr>
          <p:sp>
            <p:nvSpPr>
              <p:cNvPr id="202" name="object 10">
                <a:extLst>
                  <a:ext uri="{FF2B5EF4-FFF2-40B4-BE49-F238E27FC236}">
                    <a16:creationId xmlns:a16="http://schemas.microsoft.com/office/drawing/2014/main" id="{22D56C0E-11BA-469F-8FAE-00FF9507FAA0}"/>
                  </a:ext>
                </a:extLst>
              </p:cNvPr>
              <p:cNvSpPr/>
              <p:nvPr/>
            </p:nvSpPr>
            <p:spPr>
              <a:xfrm flipH="1" flipV="1">
                <a:off x="1199935" y="1035304"/>
                <a:ext cx="1035685" cy="574040"/>
              </a:xfrm>
              <a:custGeom>
                <a:avLst/>
                <a:gdLst/>
                <a:ahLst/>
                <a:cxnLst/>
                <a:rect l="l" t="t" r="r" b="b"/>
                <a:pathLst>
                  <a:path w="1035685" h="574039">
                    <a:moveTo>
                      <a:pt x="923632" y="573595"/>
                    </a:moveTo>
                    <a:lnTo>
                      <a:pt x="0" y="573595"/>
                    </a:lnTo>
                    <a:lnTo>
                      <a:pt x="0" y="0"/>
                    </a:lnTo>
                    <a:lnTo>
                      <a:pt x="1035278" y="0"/>
                    </a:lnTo>
                    <a:lnTo>
                      <a:pt x="1035278" y="377939"/>
                    </a:lnTo>
                    <a:lnTo>
                      <a:pt x="1029589" y="439775"/>
                    </a:lnTo>
                    <a:lnTo>
                      <a:pt x="1013739" y="493483"/>
                    </a:lnTo>
                    <a:lnTo>
                      <a:pt x="989571" y="535838"/>
                    </a:lnTo>
                    <a:lnTo>
                      <a:pt x="958913" y="563626"/>
                    </a:lnTo>
                    <a:lnTo>
                      <a:pt x="923632" y="573595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  <p:txBody>
              <a:bodyPr wrap="square" lIns="0" tIns="0" rIns="0" bIns="0" rtlCol="0"/>
              <a:lstStyle/>
              <a:p>
                <a:endParaRPr sz="160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203" name="object 14">
                <a:extLst>
                  <a:ext uri="{FF2B5EF4-FFF2-40B4-BE49-F238E27FC236}">
                    <a16:creationId xmlns:a16="http://schemas.microsoft.com/office/drawing/2014/main" id="{8DA09922-B57A-468B-8016-93FE327FB4FC}"/>
                  </a:ext>
                </a:extLst>
              </p:cNvPr>
              <p:cNvSpPr/>
              <p:nvPr/>
            </p:nvSpPr>
            <p:spPr>
              <a:xfrm>
                <a:off x="2235620" y="1035216"/>
                <a:ext cx="125095" cy="574128"/>
              </a:xfrm>
              <a:custGeom>
                <a:avLst/>
                <a:gdLst/>
                <a:ahLst/>
                <a:cxnLst/>
                <a:rect l="l" t="t" r="r" b="b"/>
                <a:pathLst>
                  <a:path w="125094" h="236219">
                    <a:moveTo>
                      <a:pt x="124967" y="236219"/>
                    </a:moveTo>
                    <a:lnTo>
                      <a:pt x="0" y="236219"/>
                    </a:lnTo>
                    <a:lnTo>
                      <a:pt x="0" y="0"/>
                    </a:lnTo>
                    <a:lnTo>
                      <a:pt x="124967" y="236219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/>
              <a:lstStyle/>
              <a:p>
                <a:endParaRPr sz="160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  <p:sp>
          <p:nvSpPr>
            <p:cNvPr id="200" name="object 28">
              <a:extLst>
                <a:ext uri="{FF2B5EF4-FFF2-40B4-BE49-F238E27FC236}">
                  <a16:creationId xmlns:a16="http://schemas.microsoft.com/office/drawing/2014/main" id="{8698863C-18FE-4D25-8EA6-0393D4D14EA8}"/>
                </a:ext>
              </a:extLst>
            </p:cNvPr>
            <p:cNvSpPr txBox="1"/>
            <p:nvPr/>
          </p:nvSpPr>
          <p:spPr>
            <a:xfrm>
              <a:off x="7899018" y="1587763"/>
              <a:ext cx="947674" cy="25968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ctr">
                <a:spcBef>
                  <a:spcPts val="105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垄断张力</a:t>
              </a:r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sp>
        <p:nvSpPr>
          <p:cNvPr id="201" name="object 29">
            <a:extLst>
              <a:ext uri="{FF2B5EF4-FFF2-40B4-BE49-F238E27FC236}">
                <a16:creationId xmlns:a16="http://schemas.microsoft.com/office/drawing/2014/main" id="{20B9823C-8110-4189-A53F-64B593B7278C}"/>
              </a:ext>
            </a:extLst>
          </p:cNvPr>
          <p:cNvSpPr txBox="1"/>
          <p:nvPr/>
        </p:nvSpPr>
        <p:spPr>
          <a:xfrm>
            <a:off x="7464589" y="2209911"/>
            <a:ext cx="1697990" cy="65594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80"/>
              </a:spcBef>
            </a:pPr>
            <a:r>
              <a:rPr lang="zh-CN" altLang="en-US" sz="1200" spc="6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巨头间的竞争态势决定其生态的相对封闭性，开放和去中心化难实现。</a:t>
            </a:r>
          </a:p>
        </p:txBody>
      </p:sp>
      <p:sp>
        <p:nvSpPr>
          <p:cNvPr id="205" name="矩形: 圆角 204">
            <a:extLst>
              <a:ext uri="{FF2B5EF4-FFF2-40B4-BE49-F238E27FC236}">
                <a16:creationId xmlns:a16="http://schemas.microsoft.com/office/drawing/2014/main" id="{046D4074-981C-4D55-B30F-611747AA301A}"/>
              </a:ext>
            </a:extLst>
          </p:cNvPr>
          <p:cNvSpPr>
            <a:spLocks/>
          </p:cNvSpPr>
          <p:nvPr/>
        </p:nvSpPr>
        <p:spPr>
          <a:xfrm>
            <a:off x="9517621" y="1886224"/>
            <a:ext cx="1870075" cy="1378019"/>
          </a:xfrm>
          <a:prstGeom prst="roundRect">
            <a:avLst>
              <a:gd name="adj" fmla="val 1171"/>
            </a:avLst>
          </a:prstGeom>
          <a:ln w="6350">
            <a:solidFill>
              <a:schemeClr val="accent5"/>
            </a:solidFill>
          </a:ln>
          <a:effectLst>
            <a:innerShdw blurRad="190500">
              <a:schemeClr val="tx2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FA6F3EE-4550-4D55-B197-0CE718DF3DB1}"/>
              </a:ext>
            </a:extLst>
          </p:cNvPr>
          <p:cNvGrpSpPr/>
          <p:nvPr/>
        </p:nvGrpSpPr>
        <p:grpSpPr>
          <a:xfrm>
            <a:off x="9970796" y="1548988"/>
            <a:ext cx="1160780" cy="337236"/>
            <a:chOff x="9970796" y="1548988"/>
            <a:chExt cx="1160780" cy="337236"/>
          </a:xfrm>
        </p:grpSpPr>
        <p:grpSp>
          <p:nvGrpSpPr>
            <p:cNvPr id="206" name="组合 205">
              <a:extLst>
                <a:ext uri="{FF2B5EF4-FFF2-40B4-BE49-F238E27FC236}">
                  <a16:creationId xmlns:a16="http://schemas.microsoft.com/office/drawing/2014/main" id="{377998C1-0B93-4985-896C-2455786BF6A7}"/>
                </a:ext>
              </a:extLst>
            </p:cNvPr>
            <p:cNvGrpSpPr/>
            <p:nvPr/>
          </p:nvGrpSpPr>
          <p:grpSpPr>
            <a:xfrm>
              <a:off x="9970796" y="1548988"/>
              <a:ext cx="1160780" cy="337236"/>
              <a:chOff x="1199935" y="1035216"/>
              <a:chExt cx="1160780" cy="574128"/>
            </a:xfrm>
          </p:grpSpPr>
          <p:sp>
            <p:nvSpPr>
              <p:cNvPr id="209" name="object 10">
                <a:extLst>
                  <a:ext uri="{FF2B5EF4-FFF2-40B4-BE49-F238E27FC236}">
                    <a16:creationId xmlns:a16="http://schemas.microsoft.com/office/drawing/2014/main" id="{3C843CC3-9CFA-46AA-973E-47B475FE96AE}"/>
                  </a:ext>
                </a:extLst>
              </p:cNvPr>
              <p:cNvSpPr/>
              <p:nvPr/>
            </p:nvSpPr>
            <p:spPr>
              <a:xfrm flipH="1" flipV="1">
                <a:off x="1199935" y="1035304"/>
                <a:ext cx="1035685" cy="574040"/>
              </a:xfrm>
              <a:custGeom>
                <a:avLst/>
                <a:gdLst/>
                <a:ahLst/>
                <a:cxnLst/>
                <a:rect l="l" t="t" r="r" b="b"/>
                <a:pathLst>
                  <a:path w="1035685" h="574039">
                    <a:moveTo>
                      <a:pt x="923632" y="573595"/>
                    </a:moveTo>
                    <a:lnTo>
                      <a:pt x="0" y="573595"/>
                    </a:lnTo>
                    <a:lnTo>
                      <a:pt x="0" y="0"/>
                    </a:lnTo>
                    <a:lnTo>
                      <a:pt x="1035278" y="0"/>
                    </a:lnTo>
                    <a:lnTo>
                      <a:pt x="1035278" y="377939"/>
                    </a:lnTo>
                    <a:lnTo>
                      <a:pt x="1029589" y="439775"/>
                    </a:lnTo>
                    <a:lnTo>
                      <a:pt x="1013739" y="493483"/>
                    </a:lnTo>
                    <a:lnTo>
                      <a:pt x="989571" y="535838"/>
                    </a:lnTo>
                    <a:lnTo>
                      <a:pt x="958913" y="563626"/>
                    </a:lnTo>
                    <a:lnTo>
                      <a:pt x="923632" y="573595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  <p:txBody>
              <a:bodyPr wrap="square" lIns="0" tIns="0" rIns="0" bIns="0" rtlCol="0"/>
              <a:lstStyle/>
              <a:p>
                <a:endParaRPr sz="160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210" name="object 14">
                <a:extLst>
                  <a:ext uri="{FF2B5EF4-FFF2-40B4-BE49-F238E27FC236}">
                    <a16:creationId xmlns:a16="http://schemas.microsoft.com/office/drawing/2014/main" id="{A8FEECEF-C9C4-4852-9916-03F0447EA239}"/>
                  </a:ext>
                </a:extLst>
              </p:cNvPr>
              <p:cNvSpPr/>
              <p:nvPr/>
            </p:nvSpPr>
            <p:spPr>
              <a:xfrm>
                <a:off x="2235620" y="1035216"/>
                <a:ext cx="125095" cy="574128"/>
              </a:xfrm>
              <a:custGeom>
                <a:avLst/>
                <a:gdLst/>
                <a:ahLst/>
                <a:cxnLst/>
                <a:rect l="l" t="t" r="r" b="b"/>
                <a:pathLst>
                  <a:path w="125094" h="236219">
                    <a:moveTo>
                      <a:pt x="124967" y="236219"/>
                    </a:moveTo>
                    <a:lnTo>
                      <a:pt x="0" y="236219"/>
                    </a:lnTo>
                    <a:lnTo>
                      <a:pt x="0" y="0"/>
                    </a:lnTo>
                    <a:lnTo>
                      <a:pt x="124967" y="236219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/>
              <a:lstStyle/>
              <a:p>
                <a:endParaRPr sz="160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  <p:sp>
          <p:nvSpPr>
            <p:cNvPr id="207" name="object 28">
              <a:extLst>
                <a:ext uri="{FF2B5EF4-FFF2-40B4-BE49-F238E27FC236}">
                  <a16:creationId xmlns:a16="http://schemas.microsoft.com/office/drawing/2014/main" id="{78AD143D-EE14-433B-9A26-E1C4BCBD3937}"/>
                </a:ext>
              </a:extLst>
            </p:cNvPr>
            <p:cNvSpPr txBox="1"/>
            <p:nvPr/>
          </p:nvSpPr>
          <p:spPr>
            <a:xfrm>
              <a:off x="10077349" y="1587763"/>
              <a:ext cx="947674" cy="25968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ctr">
                <a:spcBef>
                  <a:spcPts val="105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产业内卷</a:t>
              </a:r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sp>
        <p:nvSpPr>
          <p:cNvPr id="208" name="object 29">
            <a:extLst>
              <a:ext uri="{FF2B5EF4-FFF2-40B4-BE49-F238E27FC236}">
                <a16:creationId xmlns:a16="http://schemas.microsoft.com/office/drawing/2014/main" id="{1D68305A-313C-41D1-AB4C-991E0ADCEB43}"/>
              </a:ext>
            </a:extLst>
          </p:cNvPr>
          <p:cNvSpPr txBox="1"/>
          <p:nvPr/>
        </p:nvSpPr>
        <p:spPr>
          <a:xfrm>
            <a:off x="9642919" y="2209911"/>
            <a:ext cx="1697990" cy="4343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80"/>
              </a:spcBef>
            </a:pPr>
            <a:r>
              <a:rPr lang="zh-CN" altLang="en-US" sz="1200" spc="6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概念上突破并未从本质上改变产业内卷的现状。</a:t>
            </a:r>
          </a:p>
        </p:txBody>
      </p:sp>
      <p:sp>
        <p:nvSpPr>
          <p:cNvPr id="212" name="矩形: 圆角 211">
            <a:extLst>
              <a:ext uri="{FF2B5EF4-FFF2-40B4-BE49-F238E27FC236}">
                <a16:creationId xmlns:a16="http://schemas.microsoft.com/office/drawing/2014/main" id="{B51FDCF8-5EF9-4BBE-A9E5-C608A55574AF}"/>
              </a:ext>
            </a:extLst>
          </p:cNvPr>
          <p:cNvSpPr>
            <a:spLocks/>
          </p:cNvSpPr>
          <p:nvPr/>
        </p:nvSpPr>
        <p:spPr>
          <a:xfrm>
            <a:off x="804304" y="4261193"/>
            <a:ext cx="1870075" cy="1378019"/>
          </a:xfrm>
          <a:prstGeom prst="roundRect">
            <a:avLst>
              <a:gd name="adj" fmla="val 2000"/>
            </a:avLst>
          </a:prstGeom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CF0CE0D-AE4B-42B5-BDD9-F2AB2A998466}"/>
              </a:ext>
            </a:extLst>
          </p:cNvPr>
          <p:cNvGrpSpPr/>
          <p:nvPr/>
        </p:nvGrpSpPr>
        <p:grpSpPr>
          <a:xfrm>
            <a:off x="1257479" y="3923957"/>
            <a:ext cx="1160780" cy="337236"/>
            <a:chOff x="1257479" y="3923957"/>
            <a:chExt cx="1160780" cy="337236"/>
          </a:xfrm>
        </p:grpSpPr>
        <p:grpSp>
          <p:nvGrpSpPr>
            <p:cNvPr id="213" name="组合 212">
              <a:extLst>
                <a:ext uri="{FF2B5EF4-FFF2-40B4-BE49-F238E27FC236}">
                  <a16:creationId xmlns:a16="http://schemas.microsoft.com/office/drawing/2014/main" id="{4EC54167-3975-4FDC-81A7-F30F941A0C00}"/>
                </a:ext>
              </a:extLst>
            </p:cNvPr>
            <p:cNvGrpSpPr/>
            <p:nvPr/>
          </p:nvGrpSpPr>
          <p:grpSpPr>
            <a:xfrm>
              <a:off x="1257479" y="3923957"/>
              <a:ext cx="1160780" cy="337236"/>
              <a:chOff x="1199935" y="1035216"/>
              <a:chExt cx="1160780" cy="574128"/>
            </a:xfrm>
          </p:grpSpPr>
          <p:sp>
            <p:nvSpPr>
              <p:cNvPr id="216" name="object 10">
                <a:extLst>
                  <a:ext uri="{FF2B5EF4-FFF2-40B4-BE49-F238E27FC236}">
                    <a16:creationId xmlns:a16="http://schemas.microsoft.com/office/drawing/2014/main" id="{0C192404-7439-4678-BAB6-005AF181617B}"/>
                  </a:ext>
                </a:extLst>
              </p:cNvPr>
              <p:cNvSpPr/>
              <p:nvPr/>
            </p:nvSpPr>
            <p:spPr>
              <a:xfrm flipH="1" flipV="1">
                <a:off x="1199935" y="1035304"/>
                <a:ext cx="1035685" cy="574040"/>
              </a:xfrm>
              <a:custGeom>
                <a:avLst/>
                <a:gdLst/>
                <a:ahLst/>
                <a:cxnLst/>
                <a:rect l="l" t="t" r="r" b="b"/>
                <a:pathLst>
                  <a:path w="1035685" h="574039">
                    <a:moveTo>
                      <a:pt x="923632" y="573595"/>
                    </a:moveTo>
                    <a:lnTo>
                      <a:pt x="0" y="573595"/>
                    </a:lnTo>
                    <a:lnTo>
                      <a:pt x="0" y="0"/>
                    </a:lnTo>
                    <a:lnTo>
                      <a:pt x="1035278" y="0"/>
                    </a:lnTo>
                    <a:lnTo>
                      <a:pt x="1035278" y="377939"/>
                    </a:lnTo>
                    <a:lnTo>
                      <a:pt x="1029589" y="439775"/>
                    </a:lnTo>
                    <a:lnTo>
                      <a:pt x="1013739" y="493483"/>
                    </a:lnTo>
                    <a:lnTo>
                      <a:pt x="989571" y="535838"/>
                    </a:lnTo>
                    <a:lnTo>
                      <a:pt x="958913" y="563626"/>
                    </a:lnTo>
                    <a:lnTo>
                      <a:pt x="923632" y="573595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  <p:txBody>
              <a:bodyPr wrap="square" lIns="0" tIns="0" rIns="0" bIns="0" rtlCol="0"/>
              <a:lstStyle/>
              <a:p>
                <a:endParaRPr sz="160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217" name="object 14">
                <a:extLst>
                  <a:ext uri="{FF2B5EF4-FFF2-40B4-BE49-F238E27FC236}">
                    <a16:creationId xmlns:a16="http://schemas.microsoft.com/office/drawing/2014/main" id="{3474EF28-7C4D-49B8-B6CC-C186C1BB4CAC}"/>
                  </a:ext>
                </a:extLst>
              </p:cNvPr>
              <p:cNvSpPr/>
              <p:nvPr/>
            </p:nvSpPr>
            <p:spPr>
              <a:xfrm>
                <a:off x="2235620" y="1035216"/>
                <a:ext cx="125095" cy="574128"/>
              </a:xfrm>
              <a:custGeom>
                <a:avLst/>
                <a:gdLst/>
                <a:ahLst/>
                <a:cxnLst/>
                <a:rect l="l" t="t" r="r" b="b"/>
                <a:pathLst>
                  <a:path w="125094" h="236219">
                    <a:moveTo>
                      <a:pt x="124967" y="236219"/>
                    </a:moveTo>
                    <a:lnTo>
                      <a:pt x="0" y="236219"/>
                    </a:lnTo>
                    <a:lnTo>
                      <a:pt x="0" y="0"/>
                    </a:lnTo>
                    <a:lnTo>
                      <a:pt x="124967" y="236219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/>
              <a:lstStyle/>
              <a:p>
                <a:endParaRPr sz="160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  <p:sp>
          <p:nvSpPr>
            <p:cNvPr id="214" name="object 28">
              <a:extLst>
                <a:ext uri="{FF2B5EF4-FFF2-40B4-BE49-F238E27FC236}">
                  <a16:creationId xmlns:a16="http://schemas.microsoft.com/office/drawing/2014/main" id="{C91EB4AB-A085-42D0-B4AC-943EBFBA652C}"/>
                </a:ext>
              </a:extLst>
            </p:cNvPr>
            <p:cNvSpPr txBox="1"/>
            <p:nvPr/>
          </p:nvSpPr>
          <p:spPr>
            <a:xfrm>
              <a:off x="1364032" y="3962732"/>
              <a:ext cx="947674" cy="25968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ctr">
                <a:spcBef>
                  <a:spcPts val="105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算力压力</a:t>
              </a:r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sp>
        <p:nvSpPr>
          <p:cNvPr id="215" name="object 29">
            <a:extLst>
              <a:ext uri="{FF2B5EF4-FFF2-40B4-BE49-F238E27FC236}">
                <a16:creationId xmlns:a16="http://schemas.microsoft.com/office/drawing/2014/main" id="{489F4A0A-B170-4B99-ABD1-DC78283BAD9B}"/>
              </a:ext>
            </a:extLst>
          </p:cNvPr>
          <p:cNvSpPr txBox="1"/>
          <p:nvPr/>
        </p:nvSpPr>
        <p:spPr>
          <a:xfrm>
            <a:off x="929602" y="4584880"/>
            <a:ext cx="1697990" cy="65594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80"/>
              </a:spcBef>
            </a:pPr>
            <a:r>
              <a:rPr lang="zh-CN" altLang="en-US" sz="1200" spc="6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如何保障云计算稳定性、低成本算力资源等诸多问题都有待解决。</a:t>
            </a:r>
          </a:p>
        </p:txBody>
      </p:sp>
      <p:sp>
        <p:nvSpPr>
          <p:cNvPr id="219" name="矩形: 圆角 218">
            <a:extLst>
              <a:ext uri="{FF2B5EF4-FFF2-40B4-BE49-F238E27FC236}">
                <a16:creationId xmlns:a16="http://schemas.microsoft.com/office/drawing/2014/main" id="{18A803ED-BCE8-4B1C-8C73-FC50C409D5B3}"/>
              </a:ext>
            </a:extLst>
          </p:cNvPr>
          <p:cNvSpPr>
            <a:spLocks/>
          </p:cNvSpPr>
          <p:nvPr/>
        </p:nvSpPr>
        <p:spPr>
          <a:xfrm>
            <a:off x="2982633" y="4261193"/>
            <a:ext cx="1870075" cy="1378019"/>
          </a:xfrm>
          <a:prstGeom prst="roundRect">
            <a:avLst>
              <a:gd name="adj" fmla="val 2000"/>
            </a:avLst>
          </a:prstGeom>
          <a:ln w="6350">
            <a:solidFill>
              <a:schemeClr val="accent5"/>
            </a:solidFill>
          </a:ln>
          <a:effectLst>
            <a:innerShdw blurRad="190500">
              <a:schemeClr val="tx2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D7D6921-400B-4CAD-8A58-1D2FF1D2F133}"/>
              </a:ext>
            </a:extLst>
          </p:cNvPr>
          <p:cNvGrpSpPr/>
          <p:nvPr/>
        </p:nvGrpSpPr>
        <p:grpSpPr>
          <a:xfrm>
            <a:off x="3435808" y="3923957"/>
            <a:ext cx="1160780" cy="337236"/>
            <a:chOff x="3435808" y="3923957"/>
            <a:chExt cx="1160780" cy="337236"/>
          </a:xfrm>
        </p:grpSpPr>
        <p:grpSp>
          <p:nvGrpSpPr>
            <p:cNvPr id="220" name="组合 219">
              <a:extLst>
                <a:ext uri="{FF2B5EF4-FFF2-40B4-BE49-F238E27FC236}">
                  <a16:creationId xmlns:a16="http://schemas.microsoft.com/office/drawing/2014/main" id="{13EF7192-FB3D-427F-AE3A-F9E6CCF5AB28}"/>
                </a:ext>
              </a:extLst>
            </p:cNvPr>
            <p:cNvGrpSpPr/>
            <p:nvPr/>
          </p:nvGrpSpPr>
          <p:grpSpPr>
            <a:xfrm>
              <a:off x="3435808" y="3923957"/>
              <a:ext cx="1160780" cy="337236"/>
              <a:chOff x="1199935" y="1035216"/>
              <a:chExt cx="1160780" cy="574128"/>
            </a:xfrm>
          </p:grpSpPr>
          <p:sp>
            <p:nvSpPr>
              <p:cNvPr id="223" name="object 10">
                <a:extLst>
                  <a:ext uri="{FF2B5EF4-FFF2-40B4-BE49-F238E27FC236}">
                    <a16:creationId xmlns:a16="http://schemas.microsoft.com/office/drawing/2014/main" id="{B72B1267-0B9C-43F9-9FD8-D323A36D9E48}"/>
                  </a:ext>
                </a:extLst>
              </p:cNvPr>
              <p:cNvSpPr/>
              <p:nvPr/>
            </p:nvSpPr>
            <p:spPr>
              <a:xfrm flipH="1" flipV="1">
                <a:off x="1199935" y="1035304"/>
                <a:ext cx="1035685" cy="574040"/>
              </a:xfrm>
              <a:custGeom>
                <a:avLst/>
                <a:gdLst/>
                <a:ahLst/>
                <a:cxnLst/>
                <a:rect l="l" t="t" r="r" b="b"/>
                <a:pathLst>
                  <a:path w="1035685" h="574039">
                    <a:moveTo>
                      <a:pt x="923632" y="573595"/>
                    </a:moveTo>
                    <a:lnTo>
                      <a:pt x="0" y="573595"/>
                    </a:lnTo>
                    <a:lnTo>
                      <a:pt x="0" y="0"/>
                    </a:lnTo>
                    <a:lnTo>
                      <a:pt x="1035278" y="0"/>
                    </a:lnTo>
                    <a:lnTo>
                      <a:pt x="1035278" y="377939"/>
                    </a:lnTo>
                    <a:lnTo>
                      <a:pt x="1029589" y="439775"/>
                    </a:lnTo>
                    <a:lnTo>
                      <a:pt x="1013739" y="493483"/>
                    </a:lnTo>
                    <a:lnTo>
                      <a:pt x="989571" y="535838"/>
                    </a:lnTo>
                    <a:lnTo>
                      <a:pt x="958913" y="563626"/>
                    </a:lnTo>
                    <a:lnTo>
                      <a:pt x="923632" y="573595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  <p:txBody>
              <a:bodyPr wrap="square" lIns="0" tIns="0" rIns="0" bIns="0" rtlCol="0"/>
              <a:lstStyle/>
              <a:p>
                <a:endParaRPr sz="160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224" name="object 14">
                <a:extLst>
                  <a:ext uri="{FF2B5EF4-FFF2-40B4-BE49-F238E27FC236}">
                    <a16:creationId xmlns:a16="http://schemas.microsoft.com/office/drawing/2014/main" id="{9998A413-736E-4A69-B8C2-8DA858970395}"/>
                  </a:ext>
                </a:extLst>
              </p:cNvPr>
              <p:cNvSpPr/>
              <p:nvPr/>
            </p:nvSpPr>
            <p:spPr>
              <a:xfrm>
                <a:off x="2235620" y="1035216"/>
                <a:ext cx="125095" cy="574128"/>
              </a:xfrm>
              <a:custGeom>
                <a:avLst/>
                <a:gdLst/>
                <a:ahLst/>
                <a:cxnLst/>
                <a:rect l="l" t="t" r="r" b="b"/>
                <a:pathLst>
                  <a:path w="125094" h="236219">
                    <a:moveTo>
                      <a:pt x="124967" y="236219"/>
                    </a:moveTo>
                    <a:lnTo>
                      <a:pt x="0" y="236219"/>
                    </a:lnTo>
                    <a:lnTo>
                      <a:pt x="0" y="0"/>
                    </a:lnTo>
                    <a:lnTo>
                      <a:pt x="124967" y="236219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/>
              <a:lstStyle/>
              <a:p>
                <a:endParaRPr sz="160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  <p:sp>
          <p:nvSpPr>
            <p:cNvPr id="221" name="object 28">
              <a:extLst>
                <a:ext uri="{FF2B5EF4-FFF2-40B4-BE49-F238E27FC236}">
                  <a16:creationId xmlns:a16="http://schemas.microsoft.com/office/drawing/2014/main" id="{A9A01A76-D894-4F39-BFB3-801E8BCF4DD6}"/>
                </a:ext>
              </a:extLst>
            </p:cNvPr>
            <p:cNvSpPr txBox="1"/>
            <p:nvPr/>
          </p:nvSpPr>
          <p:spPr>
            <a:xfrm>
              <a:off x="3542361" y="3962732"/>
              <a:ext cx="947674" cy="25968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ctr">
                <a:spcBef>
                  <a:spcPts val="105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经济风险</a:t>
              </a:r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sp>
        <p:nvSpPr>
          <p:cNvPr id="222" name="object 29">
            <a:extLst>
              <a:ext uri="{FF2B5EF4-FFF2-40B4-BE49-F238E27FC236}">
                <a16:creationId xmlns:a16="http://schemas.microsoft.com/office/drawing/2014/main" id="{8B26B9C8-14E3-45F1-AC64-6B7F61570DFB}"/>
              </a:ext>
            </a:extLst>
          </p:cNvPr>
          <p:cNvSpPr txBox="1"/>
          <p:nvPr/>
        </p:nvSpPr>
        <p:spPr>
          <a:xfrm>
            <a:off x="3107931" y="4584880"/>
            <a:ext cx="1697990" cy="4343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80"/>
              </a:spcBef>
            </a:pPr>
            <a:r>
              <a:rPr lang="zh-CN" altLang="en-US" sz="1200" spc="6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经济风险可能会从虚拟世界传导至现 实世界。</a:t>
            </a:r>
          </a:p>
        </p:txBody>
      </p:sp>
      <p:sp>
        <p:nvSpPr>
          <p:cNvPr id="226" name="矩形: 圆角 225">
            <a:extLst>
              <a:ext uri="{FF2B5EF4-FFF2-40B4-BE49-F238E27FC236}">
                <a16:creationId xmlns:a16="http://schemas.microsoft.com/office/drawing/2014/main" id="{8E0562C8-A8E4-4566-AC21-2E5A3F630BF7}"/>
              </a:ext>
            </a:extLst>
          </p:cNvPr>
          <p:cNvSpPr>
            <a:spLocks/>
          </p:cNvSpPr>
          <p:nvPr/>
        </p:nvSpPr>
        <p:spPr>
          <a:xfrm>
            <a:off x="5160962" y="4261193"/>
            <a:ext cx="1870075" cy="1378019"/>
          </a:xfrm>
          <a:prstGeom prst="roundRect">
            <a:avLst>
              <a:gd name="adj" fmla="val 2000"/>
            </a:avLst>
          </a:prstGeom>
          <a:ln w="6350">
            <a:solidFill>
              <a:schemeClr val="accent5"/>
            </a:solidFill>
          </a:ln>
          <a:effectLst>
            <a:innerShdw blurRad="190500">
              <a:schemeClr val="tx2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DFFBF0F-7EE8-4339-9E42-87DDCE082119}"/>
              </a:ext>
            </a:extLst>
          </p:cNvPr>
          <p:cNvGrpSpPr/>
          <p:nvPr/>
        </p:nvGrpSpPr>
        <p:grpSpPr>
          <a:xfrm>
            <a:off x="5614137" y="3923957"/>
            <a:ext cx="1160780" cy="337236"/>
            <a:chOff x="5614137" y="3923957"/>
            <a:chExt cx="1160780" cy="337236"/>
          </a:xfrm>
        </p:grpSpPr>
        <p:grpSp>
          <p:nvGrpSpPr>
            <p:cNvPr id="227" name="组合 226">
              <a:extLst>
                <a:ext uri="{FF2B5EF4-FFF2-40B4-BE49-F238E27FC236}">
                  <a16:creationId xmlns:a16="http://schemas.microsoft.com/office/drawing/2014/main" id="{826206DE-4929-4A34-B602-65485F2609A2}"/>
                </a:ext>
              </a:extLst>
            </p:cNvPr>
            <p:cNvGrpSpPr/>
            <p:nvPr/>
          </p:nvGrpSpPr>
          <p:grpSpPr>
            <a:xfrm>
              <a:off x="5614137" y="3923957"/>
              <a:ext cx="1160780" cy="337236"/>
              <a:chOff x="1199935" y="1035216"/>
              <a:chExt cx="1160780" cy="574128"/>
            </a:xfrm>
          </p:grpSpPr>
          <p:sp>
            <p:nvSpPr>
              <p:cNvPr id="230" name="object 10">
                <a:extLst>
                  <a:ext uri="{FF2B5EF4-FFF2-40B4-BE49-F238E27FC236}">
                    <a16:creationId xmlns:a16="http://schemas.microsoft.com/office/drawing/2014/main" id="{F21097D2-1373-4B66-91F4-A7F73C808DD0}"/>
                  </a:ext>
                </a:extLst>
              </p:cNvPr>
              <p:cNvSpPr/>
              <p:nvPr/>
            </p:nvSpPr>
            <p:spPr>
              <a:xfrm flipH="1" flipV="1">
                <a:off x="1199935" y="1035304"/>
                <a:ext cx="1035685" cy="574040"/>
              </a:xfrm>
              <a:custGeom>
                <a:avLst/>
                <a:gdLst/>
                <a:ahLst/>
                <a:cxnLst/>
                <a:rect l="l" t="t" r="r" b="b"/>
                <a:pathLst>
                  <a:path w="1035685" h="574039">
                    <a:moveTo>
                      <a:pt x="923632" y="573595"/>
                    </a:moveTo>
                    <a:lnTo>
                      <a:pt x="0" y="573595"/>
                    </a:lnTo>
                    <a:lnTo>
                      <a:pt x="0" y="0"/>
                    </a:lnTo>
                    <a:lnTo>
                      <a:pt x="1035278" y="0"/>
                    </a:lnTo>
                    <a:lnTo>
                      <a:pt x="1035278" y="377939"/>
                    </a:lnTo>
                    <a:lnTo>
                      <a:pt x="1029589" y="439775"/>
                    </a:lnTo>
                    <a:lnTo>
                      <a:pt x="1013739" y="493483"/>
                    </a:lnTo>
                    <a:lnTo>
                      <a:pt x="989571" y="535838"/>
                    </a:lnTo>
                    <a:lnTo>
                      <a:pt x="958913" y="563626"/>
                    </a:lnTo>
                    <a:lnTo>
                      <a:pt x="923632" y="573595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  <p:txBody>
              <a:bodyPr wrap="square" lIns="0" tIns="0" rIns="0" bIns="0" rtlCol="0"/>
              <a:lstStyle/>
              <a:p>
                <a:endParaRPr sz="160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231" name="object 14">
                <a:extLst>
                  <a:ext uri="{FF2B5EF4-FFF2-40B4-BE49-F238E27FC236}">
                    <a16:creationId xmlns:a16="http://schemas.microsoft.com/office/drawing/2014/main" id="{F7456A9A-9BE2-433B-B079-0A2EF11D3764}"/>
                  </a:ext>
                </a:extLst>
              </p:cNvPr>
              <p:cNvSpPr/>
              <p:nvPr/>
            </p:nvSpPr>
            <p:spPr>
              <a:xfrm>
                <a:off x="2235620" y="1035216"/>
                <a:ext cx="125095" cy="574128"/>
              </a:xfrm>
              <a:custGeom>
                <a:avLst/>
                <a:gdLst/>
                <a:ahLst/>
                <a:cxnLst/>
                <a:rect l="l" t="t" r="r" b="b"/>
                <a:pathLst>
                  <a:path w="125094" h="236219">
                    <a:moveTo>
                      <a:pt x="124967" y="236219"/>
                    </a:moveTo>
                    <a:lnTo>
                      <a:pt x="0" y="236219"/>
                    </a:lnTo>
                    <a:lnTo>
                      <a:pt x="0" y="0"/>
                    </a:lnTo>
                    <a:lnTo>
                      <a:pt x="124967" y="236219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/>
              <a:lstStyle/>
              <a:p>
                <a:endParaRPr sz="160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  <p:sp>
          <p:nvSpPr>
            <p:cNvPr id="228" name="object 28">
              <a:extLst>
                <a:ext uri="{FF2B5EF4-FFF2-40B4-BE49-F238E27FC236}">
                  <a16:creationId xmlns:a16="http://schemas.microsoft.com/office/drawing/2014/main" id="{B032CDE3-40B9-4E0A-AD86-EC8670227D71}"/>
                </a:ext>
              </a:extLst>
            </p:cNvPr>
            <p:cNvSpPr txBox="1"/>
            <p:nvPr/>
          </p:nvSpPr>
          <p:spPr>
            <a:xfrm>
              <a:off x="5720690" y="3962732"/>
              <a:ext cx="947674" cy="25968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ctr">
                <a:spcBef>
                  <a:spcPts val="105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沉迷风险</a:t>
              </a:r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sp>
        <p:nvSpPr>
          <p:cNvPr id="229" name="object 29">
            <a:extLst>
              <a:ext uri="{FF2B5EF4-FFF2-40B4-BE49-F238E27FC236}">
                <a16:creationId xmlns:a16="http://schemas.microsoft.com/office/drawing/2014/main" id="{A991C74B-7A82-477E-ACB5-C48200DE45DB}"/>
              </a:ext>
            </a:extLst>
          </p:cNvPr>
          <p:cNvSpPr txBox="1"/>
          <p:nvPr/>
        </p:nvSpPr>
        <p:spPr>
          <a:xfrm>
            <a:off x="5286260" y="4584880"/>
            <a:ext cx="1697990" cy="65594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80"/>
              </a:spcBef>
            </a:pPr>
            <a:r>
              <a:rPr lang="zh-CN" altLang="en-US" sz="1200" spc="6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过度沉浸虚拟世界亦有 可能加剧社交恐惧、社 会疏离等心理问题。</a:t>
            </a:r>
          </a:p>
        </p:txBody>
      </p:sp>
      <p:sp>
        <p:nvSpPr>
          <p:cNvPr id="233" name="矩形: 圆角 232">
            <a:extLst>
              <a:ext uri="{FF2B5EF4-FFF2-40B4-BE49-F238E27FC236}">
                <a16:creationId xmlns:a16="http://schemas.microsoft.com/office/drawing/2014/main" id="{CCD5E0AD-112B-4AD9-9869-1FECAA2C9444}"/>
              </a:ext>
            </a:extLst>
          </p:cNvPr>
          <p:cNvSpPr>
            <a:spLocks/>
          </p:cNvSpPr>
          <p:nvPr/>
        </p:nvSpPr>
        <p:spPr>
          <a:xfrm>
            <a:off x="7339291" y="4261193"/>
            <a:ext cx="1870075" cy="1378019"/>
          </a:xfrm>
          <a:prstGeom prst="roundRect">
            <a:avLst>
              <a:gd name="adj" fmla="val 2000"/>
            </a:avLst>
          </a:prstGeom>
          <a:ln w="6350">
            <a:solidFill>
              <a:schemeClr val="accent5"/>
            </a:solidFill>
          </a:ln>
          <a:effectLst>
            <a:innerShdw blurRad="190500">
              <a:schemeClr val="tx2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A781EF3-3B86-405C-9581-3E2C8C4FD02B}"/>
              </a:ext>
            </a:extLst>
          </p:cNvPr>
          <p:cNvGrpSpPr/>
          <p:nvPr/>
        </p:nvGrpSpPr>
        <p:grpSpPr>
          <a:xfrm>
            <a:off x="7792465" y="3923957"/>
            <a:ext cx="1160780" cy="337236"/>
            <a:chOff x="7792465" y="3923957"/>
            <a:chExt cx="1160780" cy="337236"/>
          </a:xfrm>
        </p:grpSpPr>
        <p:grpSp>
          <p:nvGrpSpPr>
            <p:cNvPr id="234" name="组合 233">
              <a:extLst>
                <a:ext uri="{FF2B5EF4-FFF2-40B4-BE49-F238E27FC236}">
                  <a16:creationId xmlns:a16="http://schemas.microsoft.com/office/drawing/2014/main" id="{6FB07F27-62F8-4F1D-ACC1-E541A22C443B}"/>
                </a:ext>
              </a:extLst>
            </p:cNvPr>
            <p:cNvGrpSpPr/>
            <p:nvPr/>
          </p:nvGrpSpPr>
          <p:grpSpPr>
            <a:xfrm>
              <a:off x="7792465" y="3923957"/>
              <a:ext cx="1160780" cy="337236"/>
              <a:chOff x="1199935" y="1035216"/>
              <a:chExt cx="1160780" cy="574128"/>
            </a:xfrm>
          </p:grpSpPr>
          <p:sp>
            <p:nvSpPr>
              <p:cNvPr id="237" name="object 10">
                <a:extLst>
                  <a:ext uri="{FF2B5EF4-FFF2-40B4-BE49-F238E27FC236}">
                    <a16:creationId xmlns:a16="http://schemas.microsoft.com/office/drawing/2014/main" id="{1140F332-B2AB-4759-A9A8-ED0CEB18F8F2}"/>
                  </a:ext>
                </a:extLst>
              </p:cNvPr>
              <p:cNvSpPr/>
              <p:nvPr/>
            </p:nvSpPr>
            <p:spPr>
              <a:xfrm flipH="1" flipV="1">
                <a:off x="1199935" y="1035304"/>
                <a:ext cx="1035685" cy="574040"/>
              </a:xfrm>
              <a:custGeom>
                <a:avLst/>
                <a:gdLst/>
                <a:ahLst/>
                <a:cxnLst/>
                <a:rect l="l" t="t" r="r" b="b"/>
                <a:pathLst>
                  <a:path w="1035685" h="574039">
                    <a:moveTo>
                      <a:pt x="923632" y="573595"/>
                    </a:moveTo>
                    <a:lnTo>
                      <a:pt x="0" y="573595"/>
                    </a:lnTo>
                    <a:lnTo>
                      <a:pt x="0" y="0"/>
                    </a:lnTo>
                    <a:lnTo>
                      <a:pt x="1035278" y="0"/>
                    </a:lnTo>
                    <a:lnTo>
                      <a:pt x="1035278" y="377939"/>
                    </a:lnTo>
                    <a:lnTo>
                      <a:pt x="1029589" y="439775"/>
                    </a:lnTo>
                    <a:lnTo>
                      <a:pt x="1013739" y="493483"/>
                    </a:lnTo>
                    <a:lnTo>
                      <a:pt x="989571" y="535838"/>
                    </a:lnTo>
                    <a:lnTo>
                      <a:pt x="958913" y="563626"/>
                    </a:lnTo>
                    <a:lnTo>
                      <a:pt x="923632" y="573595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  <p:txBody>
              <a:bodyPr wrap="square" lIns="0" tIns="0" rIns="0" bIns="0" rtlCol="0"/>
              <a:lstStyle/>
              <a:p>
                <a:endParaRPr sz="160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238" name="object 14">
                <a:extLst>
                  <a:ext uri="{FF2B5EF4-FFF2-40B4-BE49-F238E27FC236}">
                    <a16:creationId xmlns:a16="http://schemas.microsoft.com/office/drawing/2014/main" id="{D7EB2525-92AB-4237-90E9-7A71081DB7ED}"/>
                  </a:ext>
                </a:extLst>
              </p:cNvPr>
              <p:cNvSpPr/>
              <p:nvPr/>
            </p:nvSpPr>
            <p:spPr>
              <a:xfrm>
                <a:off x="2235620" y="1035216"/>
                <a:ext cx="125095" cy="574128"/>
              </a:xfrm>
              <a:custGeom>
                <a:avLst/>
                <a:gdLst/>
                <a:ahLst/>
                <a:cxnLst/>
                <a:rect l="l" t="t" r="r" b="b"/>
                <a:pathLst>
                  <a:path w="125094" h="236219">
                    <a:moveTo>
                      <a:pt x="124967" y="236219"/>
                    </a:moveTo>
                    <a:lnTo>
                      <a:pt x="0" y="236219"/>
                    </a:lnTo>
                    <a:lnTo>
                      <a:pt x="0" y="0"/>
                    </a:lnTo>
                    <a:lnTo>
                      <a:pt x="124967" y="236219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/>
              <a:lstStyle/>
              <a:p>
                <a:endParaRPr sz="160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  <p:sp>
          <p:nvSpPr>
            <p:cNvPr id="235" name="object 28">
              <a:extLst>
                <a:ext uri="{FF2B5EF4-FFF2-40B4-BE49-F238E27FC236}">
                  <a16:creationId xmlns:a16="http://schemas.microsoft.com/office/drawing/2014/main" id="{2B195F76-93BB-499C-B004-0108C7A42B42}"/>
                </a:ext>
              </a:extLst>
            </p:cNvPr>
            <p:cNvSpPr txBox="1"/>
            <p:nvPr/>
          </p:nvSpPr>
          <p:spPr>
            <a:xfrm>
              <a:off x="7899018" y="3962732"/>
              <a:ext cx="947674" cy="25968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ctr">
                <a:spcBef>
                  <a:spcPts val="105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隐私风险</a:t>
              </a:r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sp>
        <p:nvSpPr>
          <p:cNvPr id="236" name="object 29">
            <a:extLst>
              <a:ext uri="{FF2B5EF4-FFF2-40B4-BE49-F238E27FC236}">
                <a16:creationId xmlns:a16="http://schemas.microsoft.com/office/drawing/2014/main" id="{1B41DF2B-88A5-4CF1-A54B-C619C92E785E}"/>
              </a:ext>
            </a:extLst>
          </p:cNvPr>
          <p:cNvSpPr txBox="1"/>
          <p:nvPr/>
        </p:nvSpPr>
        <p:spPr>
          <a:xfrm>
            <a:off x="7464589" y="4584880"/>
            <a:ext cx="1697990" cy="4343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80"/>
              </a:spcBef>
            </a:pPr>
            <a:r>
              <a:rPr lang="zh-CN" altLang="en-US" sz="1200" spc="6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隐私数据资源合规收集、储存与管理尚待探讨。</a:t>
            </a:r>
          </a:p>
        </p:txBody>
      </p:sp>
      <p:sp>
        <p:nvSpPr>
          <p:cNvPr id="240" name="矩形: 圆角 239">
            <a:extLst>
              <a:ext uri="{FF2B5EF4-FFF2-40B4-BE49-F238E27FC236}">
                <a16:creationId xmlns:a16="http://schemas.microsoft.com/office/drawing/2014/main" id="{6D159767-42CE-4BC6-B701-B1E0203CCD4D}"/>
              </a:ext>
            </a:extLst>
          </p:cNvPr>
          <p:cNvSpPr>
            <a:spLocks/>
          </p:cNvSpPr>
          <p:nvPr/>
        </p:nvSpPr>
        <p:spPr>
          <a:xfrm>
            <a:off x="9517621" y="4261193"/>
            <a:ext cx="1870075" cy="1378019"/>
          </a:xfrm>
          <a:prstGeom prst="roundRect">
            <a:avLst>
              <a:gd name="adj" fmla="val 1171"/>
            </a:avLst>
          </a:prstGeom>
          <a:ln w="6350">
            <a:solidFill>
              <a:schemeClr val="accent5"/>
            </a:solidFill>
          </a:ln>
          <a:effectLst>
            <a:innerShdw blurRad="190500">
              <a:schemeClr val="tx2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992111B-FB09-4655-A9E2-AEB49C5DBD85}"/>
              </a:ext>
            </a:extLst>
          </p:cNvPr>
          <p:cNvGrpSpPr/>
          <p:nvPr/>
        </p:nvGrpSpPr>
        <p:grpSpPr>
          <a:xfrm>
            <a:off x="9970796" y="3923957"/>
            <a:ext cx="1160780" cy="337236"/>
            <a:chOff x="9970796" y="3923957"/>
            <a:chExt cx="1160780" cy="337236"/>
          </a:xfrm>
        </p:grpSpPr>
        <p:grpSp>
          <p:nvGrpSpPr>
            <p:cNvPr id="241" name="组合 240">
              <a:extLst>
                <a:ext uri="{FF2B5EF4-FFF2-40B4-BE49-F238E27FC236}">
                  <a16:creationId xmlns:a16="http://schemas.microsoft.com/office/drawing/2014/main" id="{F67E3D0D-C192-49A3-BA57-AAFD6DFFB119}"/>
                </a:ext>
              </a:extLst>
            </p:cNvPr>
            <p:cNvGrpSpPr/>
            <p:nvPr/>
          </p:nvGrpSpPr>
          <p:grpSpPr>
            <a:xfrm>
              <a:off x="9970796" y="3923957"/>
              <a:ext cx="1160780" cy="337236"/>
              <a:chOff x="1199935" y="1035216"/>
              <a:chExt cx="1160780" cy="574128"/>
            </a:xfrm>
          </p:grpSpPr>
          <p:sp>
            <p:nvSpPr>
              <p:cNvPr id="244" name="object 10">
                <a:extLst>
                  <a:ext uri="{FF2B5EF4-FFF2-40B4-BE49-F238E27FC236}">
                    <a16:creationId xmlns:a16="http://schemas.microsoft.com/office/drawing/2014/main" id="{DB85E053-D732-42C8-A26B-41E6338FD598}"/>
                  </a:ext>
                </a:extLst>
              </p:cNvPr>
              <p:cNvSpPr/>
              <p:nvPr/>
            </p:nvSpPr>
            <p:spPr>
              <a:xfrm flipH="1" flipV="1">
                <a:off x="1199935" y="1035304"/>
                <a:ext cx="1035685" cy="574040"/>
              </a:xfrm>
              <a:custGeom>
                <a:avLst/>
                <a:gdLst/>
                <a:ahLst/>
                <a:cxnLst/>
                <a:rect l="l" t="t" r="r" b="b"/>
                <a:pathLst>
                  <a:path w="1035685" h="574039">
                    <a:moveTo>
                      <a:pt x="923632" y="573595"/>
                    </a:moveTo>
                    <a:lnTo>
                      <a:pt x="0" y="573595"/>
                    </a:lnTo>
                    <a:lnTo>
                      <a:pt x="0" y="0"/>
                    </a:lnTo>
                    <a:lnTo>
                      <a:pt x="1035278" y="0"/>
                    </a:lnTo>
                    <a:lnTo>
                      <a:pt x="1035278" y="377939"/>
                    </a:lnTo>
                    <a:lnTo>
                      <a:pt x="1029589" y="439775"/>
                    </a:lnTo>
                    <a:lnTo>
                      <a:pt x="1013739" y="493483"/>
                    </a:lnTo>
                    <a:lnTo>
                      <a:pt x="989571" y="535838"/>
                    </a:lnTo>
                    <a:lnTo>
                      <a:pt x="958913" y="563626"/>
                    </a:lnTo>
                    <a:lnTo>
                      <a:pt x="923632" y="573595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  <p:txBody>
              <a:bodyPr wrap="square" lIns="0" tIns="0" rIns="0" bIns="0" rtlCol="0"/>
              <a:lstStyle/>
              <a:p>
                <a:endParaRPr sz="160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  <p:sp>
            <p:nvSpPr>
              <p:cNvPr id="245" name="object 14">
                <a:extLst>
                  <a:ext uri="{FF2B5EF4-FFF2-40B4-BE49-F238E27FC236}">
                    <a16:creationId xmlns:a16="http://schemas.microsoft.com/office/drawing/2014/main" id="{46AE38D3-7B1E-486D-818A-9857617C39FC}"/>
                  </a:ext>
                </a:extLst>
              </p:cNvPr>
              <p:cNvSpPr/>
              <p:nvPr/>
            </p:nvSpPr>
            <p:spPr>
              <a:xfrm>
                <a:off x="2235620" y="1035216"/>
                <a:ext cx="125095" cy="574128"/>
              </a:xfrm>
              <a:custGeom>
                <a:avLst/>
                <a:gdLst/>
                <a:ahLst/>
                <a:cxnLst/>
                <a:rect l="l" t="t" r="r" b="b"/>
                <a:pathLst>
                  <a:path w="125094" h="236219">
                    <a:moveTo>
                      <a:pt x="124967" y="236219"/>
                    </a:moveTo>
                    <a:lnTo>
                      <a:pt x="0" y="236219"/>
                    </a:lnTo>
                    <a:lnTo>
                      <a:pt x="0" y="0"/>
                    </a:lnTo>
                    <a:lnTo>
                      <a:pt x="124967" y="236219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/>
              <a:lstStyle/>
              <a:p>
                <a:endParaRPr sz="160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  <p:sp>
          <p:nvSpPr>
            <p:cNvPr id="242" name="object 28">
              <a:extLst>
                <a:ext uri="{FF2B5EF4-FFF2-40B4-BE49-F238E27FC236}">
                  <a16:creationId xmlns:a16="http://schemas.microsoft.com/office/drawing/2014/main" id="{3F4AB6E9-03B1-4C49-B82B-5565BE307286}"/>
                </a:ext>
              </a:extLst>
            </p:cNvPr>
            <p:cNvSpPr txBox="1"/>
            <p:nvPr/>
          </p:nvSpPr>
          <p:spPr>
            <a:xfrm>
              <a:off x="10077349" y="3962732"/>
              <a:ext cx="947674" cy="25968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ctr">
                <a:spcBef>
                  <a:spcPts val="105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知识产权</a:t>
              </a:r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sp>
        <p:nvSpPr>
          <p:cNvPr id="243" name="object 29">
            <a:extLst>
              <a:ext uri="{FF2B5EF4-FFF2-40B4-BE49-F238E27FC236}">
                <a16:creationId xmlns:a16="http://schemas.microsoft.com/office/drawing/2014/main" id="{5B320361-D955-40ED-B253-3BDC8836C7C3}"/>
              </a:ext>
            </a:extLst>
          </p:cNvPr>
          <p:cNvSpPr txBox="1"/>
          <p:nvPr/>
        </p:nvSpPr>
        <p:spPr>
          <a:xfrm>
            <a:off x="9642919" y="4584880"/>
            <a:ext cx="1697990" cy="65594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80"/>
              </a:spcBef>
            </a:pPr>
            <a:r>
              <a:rPr lang="zh-CN" altLang="en-US" sz="1200" spc="6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多主体协作与跨越虚实边界的改编应用很可能会引发产权纠纷。</a:t>
            </a:r>
          </a:p>
        </p:txBody>
      </p:sp>
    </p:spTree>
    <p:extLst>
      <p:ext uri="{BB962C8B-B14F-4D97-AF65-F5344CB8AC3E}">
        <p14:creationId xmlns:p14="http://schemas.microsoft.com/office/powerpoint/2010/main" val="3075584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5744D3-D330-46E0-9BED-361A8D282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元宇宙产业内卷</a:t>
            </a: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5070D90E-8747-4156-9C5E-687E3F88E2CA}"/>
              </a:ext>
            </a:extLst>
          </p:cNvPr>
          <p:cNvSpPr txBox="1"/>
          <p:nvPr/>
        </p:nvSpPr>
        <p:spPr>
          <a:xfrm>
            <a:off x="609600" y="850900"/>
            <a:ext cx="10972800" cy="4173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ts val="100"/>
              </a:spcBef>
            </a:pPr>
            <a:r>
              <a:rPr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在</a:t>
            </a:r>
            <a:r>
              <a:rPr lang="zh-CN" altLang="en-US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元宇宙</a:t>
            </a:r>
            <a:r>
              <a:rPr dirty="0" err="1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新概念加持下阶段性实现资本配置的帕累托改进，但并未从本质上改变产业内卷的现状</a:t>
            </a:r>
            <a:r>
              <a:rPr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。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FF97FF22-287C-427F-9050-900C93C240E2}"/>
              </a:ext>
            </a:extLst>
          </p:cNvPr>
          <p:cNvGrpSpPr/>
          <p:nvPr/>
        </p:nvGrpSpPr>
        <p:grpSpPr>
          <a:xfrm>
            <a:off x="5044174" y="1481584"/>
            <a:ext cx="6268054" cy="4182616"/>
            <a:chOff x="5044174" y="2154684"/>
            <a:chExt cx="6268054" cy="4182616"/>
          </a:xfrm>
        </p:grpSpPr>
        <p:pic>
          <p:nvPicPr>
            <p:cNvPr id="23" name="Picture 12">
              <a:extLst>
                <a:ext uri="{FF2B5EF4-FFF2-40B4-BE49-F238E27FC236}">
                  <a16:creationId xmlns:a16="http://schemas.microsoft.com/office/drawing/2014/main" id="{A6C38DE0-5DBC-47CA-87DD-ACAD4AA97200}"/>
                </a:ext>
              </a:extLst>
            </p:cNvPr>
            <p:cNvPicPr>
              <a:picLocks/>
            </p:cNvPicPr>
            <p:nvPr/>
          </p:nvPicPr>
          <p:blipFill rotWithShape="1">
            <a:blip r:embed="rId2"/>
            <a:srcRect t="8203" b="2469"/>
            <a:stretch/>
          </p:blipFill>
          <p:spPr>
            <a:xfrm flipH="1">
              <a:off x="5044174" y="2154684"/>
              <a:ext cx="6268054" cy="4182616"/>
            </a:xfrm>
            <a:prstGeom prst="rect">
              <a:avLst/>
            </a:prstGeom>
          </p:spPr>
        </p:pic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C5497E7F-067C-4578-9796-5C80E42962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29382" y="3525465"/>
              <a:ext cx="928800" cy="92741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增量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市场</a:t>
              </a:r>
            </a:p>
          </p:txBody>
        </p:sp>
      </p:grpSp>
      <p:pic>
        <p:nvPicPr>
          <p:cNvPr id="21" name="Picture 12">
            <a:extLst>
              <a:ext uri="{FF2B5EF4-FFF2-40B4-BE49-F238E27FC236}">
                <a16:creationId xmlns:a16="http://schemas.microsoft.com/office/drawing/2014/main" id="{A9086165-7CD5-4B2B-8B20-88CE48AC8C69}"/>
              </a:ext>
            </a:extLst>
          </p:cNvPr>
          <p:cNvPicPr>
            <a:picLocks/>
          </p:cNvPicPr>
          <p:nvPr/>
        </p:nvPicPr>
        <p:blipFill rotWithShape="1">
          <a:blip r:embed="rId3">
            <a:alphaModFix amt="55000"/>
          </a:blip>
          <a:srcRect t="2469" b="8203"/>
          <a:stretch/>
        </p:blipFill>
        <p:spPr>
          <a:xfrm flipV="1">
            <a:off x="609601" y="1481584"/>
            <a:ext cx="6268053" cy="4182615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B00A396F-15CD-49FC-A3E3-45F09A11548D}"/>
              </a:ext>
            </a:extLst>
          </p:cNvPr>
          <p:cNvSpPr>
            <a:spLocks noChangeAspect="1"/>
          </p:cNvSpPr>
          <p:nvPr/>
        </p:nvSpPr>
        <p:spPr>
          <a:xfrm flipH="1">
            <a:off x="4463646" y="2846466"/>
            <a:ext cx="928800" cy="9274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99C0"/>
              </a:gs>
              <a:gs pos="100000">
                <a:srgbClr val="00508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存量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市场</a:t>
            </a:r>
          </a:p>
        </p:txBody>
      </p:sp>
      <p:sp>
        <p:nvSpPr>
          <p:cNvPr id="24" name="object 14">
            <a:extLst>
              <a:ext uri="{FF2B5EF4-FFF2-40B4-BE49-F238E27FC236}">
                <a16:creationId xmlns:a16="http://schemas.microsoft.com/office/drawing/2014/main" id="{82528BFE-A710-4303-AA32-ECBC90129670}"/>
              </a:ext>
            </a:extLst>
          </p:cNvPr>
          <p:cNvSpPr txBox="1"/>
          <p:nvPr/>
        </p:nvSpPr>
        <p:spPr>
          <a:xfrm rot="21530894">
            <a:off x="661680" y="2652690"/>
            <a:ext cx="1835088" cy="3895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33000">
                <a:schemeClr val="accent3"/>
              </a:gs>
            </a:gsLst>
            <a:lin ang="0" scaled="0"/>
            <a:tileRect/>
          </a:gra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zh-CN" altLang="en-US" spc="300" dirty="0">
                <a:latin typeface="+mn-lt"/>
                <a:cs typeface="+mn-ea"/>
                <a:sym typeface="+mn-lt"/>
              </a:rPr>
              <a:t>帕累托解</a:t>
            </a:r>
            <a:endParaRPr spc="300" dirty="0">
              <a:latin typeface="+mn-lt"/>
              <a:cs typeface="+mn-ea"/>
              <a:sym typeface="+mn-lt"/>
            </a:endParaRPr>
          </a:p>
        </p:txBody>
      </p:sp>
      <p:sp>
        <p:nvSpPr>
          <p:cNvPr id="25" name="object 14">
            <a:extLst>
              <a:ext uri="{FF2B5EF4-FFF2-40B4-BE49-F238E27FC236}">
                <a16:creationId xmlns:a16="http://schemas.microsoft.com/office/drawing/2014/main" id="{25C6F4E2-61DD-4383-A889-0CCD41FEBA55}"/>
              </a:ext>
            </a:extLst>
          </p:cNvPr>
          <p:cNvSpPr txBox="1"/>
          <p:nvPr/>
        </p:nvSpPr>
        <p:spPr>
          <a:xfrm rot="21306390">
            <a:off x="646421" y="3497205"/>
            <a:ext cx="1835088" cy="3895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33000">
                <a:schemeClr val="accent3"/>
              </a:gs>
            </a:gsLst>
            <a:lin ang="0" scaled="0"/>
            <a:tileRect/>
          </a:gra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pc="300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存量互割</a:t>
            </a:r>
            <a:endParaRPr dirty="0">
              <a:latin typeface="+mn-lt"/>
              <a:cs typeface="+mn-ea"/>
              <a:sym typeface="+mn-lt"/>
            </a:endParaRPr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F3CC9985-303F-4CB9-8C97-68ECF7DE1983}"/>
              </a:ext>
            </a:extLst>
          </p:cNvPr>
          <p:cNvSpPr txBox="1"/>
          <p:nvPr/>
        </p:nvSpPr>
        <p:spPr>
          <a:xfrm rot="20242532">
            <a:off x="850589" y="4221408"/>
            <a:ext cx="1835088" cy="3895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33000">
                <a:schemeClr val="accent3"/>
              </a:gs>
            </a:gsLst>
            <a:lin ang="0" scaled="0"/>
            <a:tileRect/>
          </a:gra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pc="300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内卷竞争</a:t>
            </a:r>
            <a:endParaRPr dirty="0">
              <a:latin typeface="+mn-lt"/>
              <a:cs typeface="+mn-ea"/>
              <a:sym typeface="+mn-lt"/>
            </a:endParaRPr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0DBB19C2-7B35-4874-B59D-68B7079F497F}"/>
              </a:ext>
            </a:extLst>
          </p:cNvPr>
          <p:cNvSpPr txBox="1"/>
          <p:nvPr/>
        </p:nvSpPr>
        <p:spPr>
          <a:xfrm rot="19559710">
            <a:off x="1293926" y="4878184"/>
            <a:ext cx="1835088" cy="3895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3">
                  <a:alpha val="0"/>
                </a:schemeClr>
              </a:gs>
              <a:gs pos="33000">
                <a:schemeClr val="accent3"/>
              </a:gs>
            </a:gsLst>
            <a:lin ang="0" scaled="0"/>
            <a:tileRect/>
          </a:gra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pc="300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零和博弈</a:t>
            </a:r>
            <a:endParaRPr dirty="0">
              <a:latin typeface="+mn-lt"/>
              <a:cs typeface="+mn-ea"/>
              <a:sym typeface="+mn-lt"/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id="{136FB614-BA72-410F-9766-2A16CF6E2EF6}"/>
              </a:ext>
            </a:extLst>
          </p:cNvPr>
          <p:cNvSpPr txBox="1"/>
          <p:nvPr/>
        </p:nvSpPr>
        <p:spPr>
          <a:xfrm rot="21377980">
            <a:off x="8974570" y="2431683"/>
            <a:ext cx="2453229" cy="3895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89000"/>
                  <a:alpha val="0"/>
                </a:schemeClr>
              </a:gs>
              <a:gs pos="100000">
                <a:schemeClr val="accent2">
                  <a:lumMod val="70000"/>
                </a:schemeClr>
              </a:gs>
            </a:gsLst>
            <a:lin ang="0" scaled="0"/>
            <a:tileRect/>
          </a:gra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+mn-ea"/>
              </a:defRPr>
            </a:lvl1pPr>
          </a:lstStyle>
          <a:p>
            <a:pPr algn="r"/>
            <a:r>
              <a:rPr lang="zh-CN" altLang="en-US" dirty="0">
                <a:latin typeface="+mn-lt"/>
                <a:cs typeface="+mn-ea"/>
                <a:sym typeface="+mn-lt"/>
              </a:rPr>
              <a:t>广阔的市场空间</a:t>
            </a:r>
            <a:endParaRPr dirty="0">
              <a:latin typeface="+mn-lt"/>
              <a:cs typeface="+mn-ea"/>
              <a:sym typeface="+mn-lt"/>
            </a:endParaRPr>
          </a:p>
        </p:txBody>
      </p:sp>
      <p:sp>
        <p:nvSpPr>
          <p:cNvPr id="29" name="object 16">
            <a:extLst>
              <a:ext uri="{FF2B5EF4-FFF2-40B4-BE49-F238E27FC236}">
                <a16:creationId xmlns:a16="http://schemas.microsoft.com/office/drawing/2014/main" id="{F8CE56CE-82BD-4D0F-BA59-ED1CD6E13E51}"/>
              </a:ext>
            </a:extLst>
          </p:cNvPr>
          <p:cNvSpPr txBox="1"/>
          <p:nvPr/>
        </p:nvSpPr>
        <p:spPr>
          <a:xfrm rot="381800">
            <a:off x="9091591" y="3052229"/>
            <a:ext cx="2453229" cy="3895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9000">
                <a:schemeClr val="accent2">
                  <a:lumMod val="89000"/>
                  <a:alpha val="0"/>
                </a:schemeClr>
              </a:gs>
              <a:gs pos="100000">
                <a:schemeClr val="accent2">
                  <a:lumMod val="70000"/>
                </a:schemeClr>
              </a:gs>
            </a:gsLst>
            <a:lin ang="0" scaled="0"/>
            <a:tileRect/>
          </a:gra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+mn-ea"/>
              </a:defRPr>
            </a:lvl1pPr>
          </a:lstStyle>
          <a:p>
            <a:pPr algn="r"/>
            <a:r>
              <a:rPr lang="zh-CN" altLang="en-US" dirty="0">
                <a:latin typeface="+mn-lt"/>
                <a:cs typeface="+mn-ea"/>
                <a:sym typeface="+mn-lt"/>
              </a:rPr>
              <a:t>低边际成本高收益</a:t>
            </a:r>
            <a:endParaRPr dirty="0">
              <a:latin typeface="+mn-lt"/>
              <a:cs typeface="+mn-ea"/>
              <a:sym typeface="+mn-lt"/>
            </a:endParaRPr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id="{29EA08A0-8BD4-45AB-899A-FC2DDE758944}"/>
              </a:ext>
            </a:extLst>
          </p:cNvPr>
          <p:cNvSpPr txBox="1"/>
          <p:nvPr/>
        </p:nvSpPr>
        <p:spPr>
          <a:xfrm rot="585827">
            <a:off x="9194395" y="3688667"/>
            <a:ext cx="2453229" cy="3895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9000">
                <a:schemeClr val="accent2">
                  <a:lumMod val="89000"/>
                  <a:alpha val="0"/>
                </a:schemeClr>
              </a:gs>
              <a:gs pos="100000">
                <a:schemeClr val="accent2">
                  <a:lumMod val="70000"/>
                </a:schemeClr>
              </a:gs>
            </a:gsLst>
            <a:lin ang="0" scaled="0"/>
            <a:tileRect/>
          </a:gra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+mn-ea"/>
              </a:defRPr>
            </a:lvl1pPr>
          </a:lstStyle>
          <a:p>
            <a:pPr algn="r"/>
            <a:r>
              <a:rPr lang="zh-CN" altLang="en-US" dirty="0">
                <a:latin typeface="+mn-lt"/>
                <a:cs typeface="+mn-ea"/>
                <a:sym typeface="+mn-lt"/>
              </a:rPr>
              <a:t>资源配置帕累托改进</a:t>
            </a:r>
            <a:endParaRPr dirty="0">
              <a:latin typeface="+mn-lt"/>
              <a:cs typeface="+mn-ea"/>
              <a:sym typeface="+mn-lt"/>
            </a:endParaRPr>
          </a:p>
        </p:txBody>
      </p:sp>
      <p:sp>
        <p:nvSpPr>
          <p:cNvPr id="31" name="object 16">
            <a:extLst>
              <a:ext uri="{FF2B5EF4-FFF2-40B4-BE49-F238E27FC236}">
                <a16:creationId xmlns:a16="http://schemas.microsoft.com/office/drawing/2014/main" id="{CE50F5EE-BB05-4125-BD2E-3513D36C3BB7}"/>
              </a:ext>
            </a:extLst>
          </p:cNvPr>
          <p:cNvSpPr txBox="1"/>
          <p:nvPr/>
        </p:nvSpPr>
        <p:spPr>
          <a:xfrm rot="957149">
            <a:off x="9083852" y="4334681"/>
            <a:ext cx="2453229" cy="3895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9000">
                <a:schemeClr val="accent2">
                  <a:lumMod val="89000"/>
                  <a:alpha val="0"/>
                </a:schemeClr>
              </a:gs>
              <a:gs pos="100000">
                <a:schemeClr val="accent2">
                  <a:lumMod val="70000"/>
                </a:schemeClr>
              </a:gs>
            </a:gsLst>
            <a:lin ang="0" scaled="0"/>
            <a:tileRect/>
          </a:gra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+mn-ea"/>
              </a:defRPr>
            </a:lvl1pPr>
          </a:lstStyle>
          <a:p>
            <a:pPr algn="r"/>
            <a:r>
              <a:rPr lang="zh-CN" altLang="en-US" dirty="0">
                <a:latin typeface="+mn-lt"/>
                <a:cs typeface="+mn-ea"/>
                <a:sym typeface="+mn-lt"/>
              </a:rPr>
              <a:t>资源流通，打破垄断</a:t>
            </a:r>
            <a:endParaRPr dirty="0">
              <a:latin typeface="+mn-lt"/>
              <a:cs typeface="+mn-ea"/>
              <a:sym typeface="+mn-lt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7C199A95-691B-42BB-9ED7-5D24615A69AE}"/>
              </a:ext>
            </a:extLst>
          </p:cNvPr>
          <p:cNvSpPr txBox="1"/>
          <p:nvPr/>
        </p:nvSpPr>
        <p:spPr>
          <a:xfrm rot="1225187">
            <a:off x="8817185" y="4859060"/>
            <a:ext cx="2453229" cy="3895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9000">
                <a:schemeClr val="accent2">
                  <a:lumMod val="89000"/>
                  <a:alpha val="0"/>
                </a:schemeClr>
              </a:gs>
              <a:gs pos="100000">
                <a:schemeClr val="accent2">
                  <a:lumMod val="70000"/>
                </a:schemeClr>
              </a:gs>
            </a:gsLst>
            <a:lin ang="0" scaled="0"/>
            <a:tileRect/>
          </a:gra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+mn-ea"/>
              </a:defRPr>
            </a:lvl1pPr>
          </a:lstStyle>
          <a:p>
            <a:pPr algn="r"/>
            <a:r>
              <a:rPr lang="zh-CN" altLang="en-US" dirty="0">
                <a:latin typeface="+mn-lt"/>
                <a:cs typeface="+mn-ea"/>
                <a:sym typeface="+mn-lt"/>
              </a:rPr>
              <a:t>互利双赢，正和博弈</a:t>
            </a:r>
            <a:endParaRPr dirty="0"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6708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8F52B37-4B81-40C9-AD38-48D8C78B7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元宇宙潜在的资本剥削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AB95FD3-C0F1-454F-BF61-B3EB8365463C}"/>
              </a:ext>
            </a:extLst>
          </p:cNvPr>
          <p:cNvGrpSpPr/>
          <p:nvPr/>
        </p:nvGrpSpPr>
        <p:grpSpPr>
          <a:xfrm rot="20472110">
            <a:off x="3498850" y="996950"/>
            <a:ext cx="5194300" cy="5194300"/>
            <a:chOff x="3498850" y="996950"/>
            <a:chExt cx="5194300" cy="5194300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080B6885-2EEC-4530-BCA0-5E00ADEBB483}"/>
                </a:ext>
              </a:extLst>
            </p:cNvPr>
            <p:cNvGrpSpPr/>
            <p:nvPr/>
          </p:nvGrpSpPr>
          <p:grpSpPr>
            <a:xfrm>
              <a:off x="3498850" y="996950"/>
              <a:ext cx="5194300" cy="5194300"/>
              <a:chOff x="3498850" y="996950"/>
              <a:chExt cx="5194300" cy="5194300"/>
            </a:xfrm>
          </p:grpSpPr>
          <p:sp>
            <p:nvSpPr>
              <p:cNvPr id="4" name="缺角矩形 3">
                <a:extLst>
                  <a:ext uri="{FF2B5EF4-FFF2-40B4-BE49-F238E27FC236}">
                    <a16:creationId xmlns:a16="http://schemas.microsoft.com/office/drawing/2014/main" id="{05C52BF6-985E-4060-A505-8D5FFB4CC6AB}"/>
                  </a:ext>
                </a:extLst>
              </p:cNvPr>
              <p:cNvSpPr/>
              <p:nvPr/>
            </p:nvSpPr>
            <p:spPr>
              <a:xfrm>
                <a:off x="3498850" y="996950"/>
                <a:ext cx="5194300" cy="5194300"/>
              </a:xfrm>
              <a:prstGeom prst="plaque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6"/>
                  </a:gs>
                  <a:gs pos="70000">
                    <a:schemeClr val="accent2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825500" sx="102000" sy="102000" algn="ctr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缺角矩形 18">
                <a:extLst>
                  <a:ext uri="{FF2B5EF4-FFF2-40B4-BE49-F238E27FC236}">
                    <a16:creationId xmlns:a16="http://schemas.microsoft.com/office/drawing/2014/main" id="{8C44575E-51BE-4058-A7A1-AA0CB6E22A12}"/>
                  </a:ext>
                </a:extLst>
              </p:cNvPr>
              <p:cNvSpPr/>
              <p:nvPr/>
            </p:nvSpPr>
            <p:spPr>
              <a:xfrm rot="2700000">
                <a:off x="5029595" y="2527695"/>
                <a:ext cx="2132810" cy="2132810"/>
              </a:xfrm>
              <a:prstGeom prst="plaque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  <a:effectLst>
                <a:outerShdw blurRad="825500" sx="102000" sy="102000" algn="ctr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3" name="object 25">
              <a:extLst>
                <a:ext uri="{FF2B5EF4-FFF2-40B4-BE49-F238E27FC236}">
                  <a16:creationId xmlns:a16="http://schemas.microsoft.com/office/drawing/2014/main" id="{11CC5BFB-FACE-4D89-BB37-1BDFF8232B68}"/>
                </a:ext>
              </a:extLst>
            </p:cNvPr>
            <p:cNvSpPr txBox="1">
              <a:spLocks/>
            </p:cNvSpPr>
            <p:nvPr/>
          </p:nvSpPr>
          <p:spPr>
            <a:xfrm rot="1127890">
              <a:off x="5727862" y="2289613"/>
              <a:ext cx="720000" cy="720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accent1"/>
                </a:gs>
                <a:gs pos="10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bg1"/>
                  </a:solidFill>
                  <a:latin typeface="+mn-ea"/>
                </a:defRPr>
              </a:lvl1pPr>
            </a:lstStyle>
            <a:p>
              <a:r>
                <a:rPr lang="zh-CN" altLang="en-US" b="1" dirty="0">
                  <a:latin typeface="+mj-ea"/>
                  <a:ea typeface="+mj-ea"/>
                  <a:cs typeface="+mn-ea"/>
                  <a:sym typeface="+mn-lt"/>
                </a:rPr>
                <a:t>内容</a:t>
              </a:r>
              <a:endParaRPr lang="en-US" altLang="zh-CN" b="1" dirty="0">
                <a:latin typeface="+mj-ea"/>
                <a:ea typeface="+mj-ea"/>
                <a:cs typeface="+mn-ea"/>
                <a:sym typeface="+mn-lt"/>
              </a:endParaRPr>
            </a:p>
            <a:p>
              <a:r>
                <a:rPr lang="zh-CN" altLang="en-US" b="1" dirty="0">
                  <a:latin typeface="+mj-ea"/>
                  <a:ea typeface="+mj-ea"/>
                  <a:cs typeface="+mn-ea"/>
                  <a:sym typeface="+mn-lt"/>
                </a:rPr>
                <a:t>生产</a:t>
              </a:r>
              <a:endParaRPr b="1" dirty="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4" name="object 25">
              <a:extLst>
                <a:ext uri="{FF2B5EF4-FFF2-40B4-BE49-F238E27FC236}">
                  <a16:creationId xmlns:a16="http://schemas.microsoft.com/office/drawing/2014/main" id="{D935BA31-479A-4547-9366-275085C3DBE0}"/>
                </a:ext>
              </a:extLst>
            </p:cNvPr>
            <p:cNvSpPr txBox="1">
              <a:spLocks/>
            </p:cNvSpPr>
            <p:nvPr/>
          </p:nvSpPr>
          <p:spPr>
            <a:xfrm rot="1127890">
              <a:off x="6668560" y="3241579"/>
              <a:ext cx="720000" cy="720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accent1"/>
                </a:gs>
                <a:gs pos="10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bg1"/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b="1" dirty="0">
                  <a:cs typeface="+mn-ea"/>
                  <a:sym typeface="+mn-lt"/>
                </a:rPr>
                <a:t>生产资料</a:t>
              </a:r>
              <a:endParaRPr b="1" dirty="0">
                <a:cs typeface="+mn-ea"/>
                <a:sym typeface="+mn-lt"/>
              </a:endParaRPr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8F56E134-103B-4E0E-B140-F96766AD0D56}"/>
                </a:ext>
              </a:extLst>
            </p:cNvPr>
            <p:cNvSpPr txBox="1">
              <a:spLocks/>
            </p:cNvSpPr>
            <p:nvPr/>
          </p:nvSpPr>
          <p:spPr>
            <a:xfrm rot="1127890">
              <a:off x="5727862" y="4177737"/>
              <a:ext cx="720000" cy="720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accent1"/>
                </a:gs>
                <a:gs pos="10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bg1"/>
                  </a:solidFill>
                  <a:latin typeface="+mn-ea"/>
                </a:defRPr>
              </a:lvl1pPr>
            </a:lstStyle>
            <a:p>
              <a:r>
                <a:rPr lang="zh-CN" altLang="en-US" b="1" dirty="0">
                  <a:latin typeface="+mj-ea"/>
                  <a:ea typeface="+mj-ea"/>
                  <a:cs typeface="+mn-ea"/>
                  <a:sym typeface="+mn-lt"/>
                </a:rPr>
                <a:t>甘愿劳动</a:t>
              </a:r>
              <a:endParaRPr b="1" dirty="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6" name="object 25">
              <a:extLst>
                <a:ext uri="{FF2B5EF4-FFF2-40B4-BE49-F238E27FC236}">
                  <a16:creationId xmlns:a16="http://schemas.microsoft.com/office/drawing/2014/main" id="{1FD62D00-5A7A-44CD-B034-3C2F4D1D9EAE}"/>
                </a:ext>
              </a:extLst>
            </p:cNvPr>
            <p:cNvSpPr txBox="1">
              <a:spLocks/>
            </p:cNvSpPr>
            <p:nvPr/>
          </p:nvSpPr>
          <p:spPr>
            <a:xfrm rot="1127890">
              <a:off x="4744579" y="3241579"/>
              <a:ext cx="720000" cy="720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accent1"/>
                </a:gs>
                <a:gs pos="10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bg1"/>
                  </a:solidFill>
                  <a:latin typeface="+mn-ea"/>
                </a:defRPr>
              </a:lvl1pPr>
            </a:lstStyle>
            <a:p>
              <a:r>
                <a:rPr lang="zh-CN" altLang="en-US" b="1" dirty="0">
                  <a:latin typeface="+mj-ea"/>
                  <a:ea typeface="+mj-ea"/>
                  <a:cs typeface="+mn-ea"/>
                  <a:sym typeface="+mn-lt"/>
                </a:rPr>
                <a:t>吸引用户</a:t>
              </a:r>
              <a:endParaRPr b="1" dirty="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7" name="弧形 26">
              <a:extLst>
                <a:ext uri="{FF2B5EF4-FFF2-40B4-BE49-F238E27FC236}">
                  <a16:creationId xmlns:a16="http://schemas.microsoft.com/office/drawing/2014/main" id="{F3A26927-CC42-4C43-A7A1-30AD0D471A78}"/>
                </a:ext>
              </a:extLst>
            </p:cNvPr>
            <p:cNvSpPr/>
            <p:nvPr/>
          </p:nvSpPr>
          <p:spPr>
            <a:xfrm>
              <a:off x="5831249" y="3337061"/>
              <a:ext cx="513227" cy="513227"/>
            </a:xfrm>
            <a:prstGeom prst="arc">
              <a:avLst>
                <a:gd name="adj1" fmla="val 16561939"/>
                <a:gd name="adj2" fmla="val 14619371"/>
              </a:avLst>
            </a:prstGeom>
            <a:ln>
              <a:solidFill>
                <a:schemeClr val="accent1"/>
              </a:solidFill>
              <a:headEnd type="stealth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2" name="object 8">
            <a:extLst>
              <a:ext uri="{FF2B5EF4-FFF2-40B4-BE49-F238E27FC236}">
                <a16:creationId xmlns:a16="http://schemas.microsoft.com/office/drawing/2014/main" id="{48E79F60-6267-4888-9804-5D8FC9DA9525}"/>
              </a:ext>
            </a:extLst>
          </p:cNvPr>
          <p:cNvSpPr txBox="1"/>
          <p:nvPr/>
        </p:nvSpPr>
        <p:spPr>
          <a:xfrm>
            <a:off x="730448" y="1719509"/>
            <a:ext cx="4590026" cy="8748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20000"/>
              </a:lnSpc>
              <a:spcBef>
                <a:spcPts val="105"/>
              </a:spcBef>
            </a:pPr>
            <a:r>
              <a:rPr sz="1600" dirty="0" err="1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每个用户都是玩工Playbor</a:t>
            </a:r>
            <a:r>
              <a:rPr lang="en-US" sz="16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 = Play + Labor</a:t>
            </a:r>
            <a:endParaRPr sz="16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  <a:p>
            <a:pPr marL="12700" marR="5080">
              <a:lnSpc>
                <a:spcPct val="120000"/>
              </a:lnSpc>
            </a:pPr>
            <a:r>
              <a:rPr sz="1600" dirty="0" err="1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用户游玩（Play）的每分每秒都是在劳动Labor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，</a:t>
            </a:r>
            <a:r>
              <a:rPr sz="1600" dirty="0" err="1">
                <a:solidFill>
                  <a:schemeClr val="bg1"/>
                </a:solidFill>
                <a:latin typeface="+mn-ea"/>
                <a:cs typeface="+mn-ea"/>
                <a:sym typeface="+mn-lt"/>
              </a:rPr>
              <a:t>而生产资料被牢牢攥在平台手里</a:t>
            </a:r>
            <a:endParaRPr sz="16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3" name="object 9">
            <a:extLst>
              <a:ext uri="{FF2B5EF4-FFF2-40B4-BE49-F238E27FC236}">
                <a16:creationId xmlns:a16="http://schemas.microsoft.com/office/drawing/2014/main" id="{B434D46A-A0C8-458C-996D-9A0F8B2D505A}"/>
              </a:ext>
            </a:extLst>
          </p:cNvPr>
          <p:cNvSpPr txBox="1"/>
          <p:nvPr/>
        </p:nvSpPr>
        <p:spPr>
          <a:xfrm>
            <a:off x="730448" y="4537737"/>
            <a:ext cx="4590026" cy="5787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600" dirty="0" err="1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千万的普通用户，是数字时代的无产阶级游玩与劳动边界的模糊，遮蔽了资本的剥削性</a:t>
            </a:r>
            <a:endParaRPr sz="16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4" name="object 10">
            <a:extLst>
              <a:ext uri="{FF2B5EF4-FFF2-40B4-BE49-F238E27FC236}">
                <a16:creationId xmlns:a16="http://schemas.microsoft.com/office/drawing/2014/main" id="{26E263F5-2430-40BF-AB4E-1D24869325E0}"/>
              </a:ext>
            </a:extLst>
          </p:cNvPr>
          <p:cNvSpPr txBox="1"/>
          <p:nvPr/>
        </p:nvSpPr>
        <p:spPr>
          <a:xfrm>
            <a:off x="6992374" y="4537737"/>
            <a:ext cx="4590026" cy="6601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20000"/>
              </a:lnSpc>
              <a:spcBef>
                <a:spcPts val="434"/>
              </a:spcBef>
            </a:pPr>
            <a:r>
              <a:rPr sz="1600" dirty="0" err="1">
                <a:solidFill>
                  <a:schemeClr val="bg1"/>
                </a:solidFill>
                <a:latin typeface="+mn-ea"/>
                <a:cs typeface="+mn-ea"/>
                <a:sym typeface="+mn-lt"/>
              </a:rPr>
              <a:t>隐蔽剥削</a:t>
            </a:r>
            <a:r>
              <a:rPr sz="16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：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平台垄断生产资料</a:t>
            </a:r>
            <a:endParaRPr lang="en-US" altLang="zh-CN" sz="16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  <a:p>
            <a:pPr marL="12700">
              <a:lnSpc>
                <a:spcPct val="120000"/>
              </a:lnSpc>
              <a:spcBef>
                <a:spcPts val="335"/>
              </a:spcBef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资本家付出的报酬＜用户劳动创造的价值</a:t>
            </a:r>
          </a:p>
        </p:txBody>
      </p:sp>
      <p:sp>
        <p:nvSpPr>
          <p:cNvPr id="35" name="object 21">
            <a:extLst>
              <a:ext uri="{FF2B5EF4-FFF2-40B4-BE49-F238E27FC236}">
                <a16:creationId xmlns:a16="http://schemas.microsoft.com/office/drawing/2014/main" id="{FC8474CC-583A-433C-A253-167342C6A63C}"/>
              </a:ext>
            </a:extLst>
          </p:cNvPr>
          <p:cNvSpPr txBox="1"/>
          <p:nvPr/>
        </p:nvSpPr>
        <p:spPr>
          <a:xfrm>
            <a:off x="6992374" y="1719509"/>
            <a:ext cx="4590026" cy="593496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215"/>
              </a:spcBef>
            </a:pPr>
            <a:r>
              <a:rPr sz="1600" dirty="0" err="1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基于区块链搭建的去中心化世界，是否能推翻这一循环</a:t>
            </a:r>
            <a:r>
              <a:rPr sz="16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？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B706842E-A8CD-44C0-AC3D-F14149DF46DD}"/>
              </a:ext>
            </a:extLst>
          </p:cNvPr>
          <p:cNvSpPr/>
          <p:nvPr/>
        </p:nvSpPr>
        <p:spPr>
          <a:xfrm>
            <a:off x="609600" y="1770955"/>
            <a:ext cx="36000" cy="95759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1DEBC0D8-7701-4703-AB93-988869743F55}"/>
              </a:ext>
            </a:extLst>
          </p:cNvPr>
          <p:cNvSpPr/>
          <p:nvPr/>
        </p:nvSpPr>
        <p:spPr>
          <a:xfrm>
            <a:off x="11546400" y="1770955"/>
            <a:ext cx="36000" cy="648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973325C1-2743-4110-A2AC-71B24C450332}"/>
              </a:ext>
            </a:extLst>
          </p:cNvPr>
          <p:cNvSpPr/>
          <p:nvPr/>
        </p:nvSpPr>
        <p:spPr>
          <a:xfrm>
            <a:off x="609600" y="4523616"/>
            <a:ext cx="36000" cy="648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85ED5991-95E0-4137-8778-01D70F35E066}"/>
              </a:ext>
            </a:extLst>
          </p:cNvPr>
          <p:cNvSpPr/>
          <p:nvPr/>
        </p:nvSpPr>
        <p:spPr>
          <a:xfrm>
            <a:off x="11546400" y="4523616"/>
            <a:ext cx="36000" cy="648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F5FD44-43F0-4BC1-A052-6DDE17140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元宇宙与国家存在深刻张力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B8FFFCA-9D45-491B-98DE-EF8FC07D6A91}"/>
              </a:ext>
            </a:extLst>
          </p:cNvPr>
          <p:cNvGrpSpPr/>
          <p:nvPr/>
        </p:nvGrpSpPr>
        <p:grpSpPr>
          <a:xfrm>
            <a:off x="609600" y="2019160"/>
            <a:ext cx="4767168" cy="4318140"/>
            <a:chOff x="1626266" y="1586231"/>
            <a:chExt cx="4172301" cy="3779307"/>
          </a:xfrm>
        </p:grpSpPr>
        <p:sp>
          <p:nvSpPr>
            <p:cNvPr id="3" name="object 5">
              <a:extLst>
                <a:ext uri="{FF2B5EF4-FFF2-40B4-BE49-F238E27FC236}">
                  <a16:creationId xmlns:a16="http://schemas.microsoft.com/office/drawing/2014/main" id="{017AC618-D32F-45FA-BA63-F009C32CE3F9}"/>
                </a:ext>
              </a:extLst>
            </p:cNvPr>
            <p:cNvSpPr/>
            <p:nvPr/>
          </p:nvSpPr>
          <p:spPr>
            <a:xfrm>
              <a:off x="2266527" y="2430992"/>
              <a:ext cx="2934546" cy="2934546"/>
            </a:xfrm>
            <a:custGeom>
              <a:avLst/>
              <a:gdLst/>
              <a:ahLst/>
              <a:cxnLst/>
              <a:rect l="l" t="t" r="r" b="b"/>
              <a:pathLst>
                <a:path w="3246120" h="3246120">
                  <a:moveTo>
                    <a:pt x="1623060" y="3246120"/>
                  </a:moveTo>
                  <a:lnTo>
                    <a:pt x="1575206" y="3245421"/>
                  </a:lnTo>
                  <a:lnTo>
                    <a:pt x="1527695" y="3243364"/>
                  </a:lnTo>
                  <a:lnTo>
                    <a:pt x="1480540" y="3239947"/>
                  </a:lnTo>
                  <a:lnTo>
                    <a:pt x="1433779" y="3235198"/>
                  </a:lnTo>
                  <a:lnTo>
                    <a:pt x="1387411" y="3229140"/>
                  </a:lnTo>
                  <a:lnTo>
                    <a:pt x="1341462" y="3221774"/>
                  </a:lnTo>
                  <a:lnTo>
                    <a:pt x="1295958" y="3213150"/>
                  </a:lnTo>
                  <a:lnTo>
                    <a:pt x="1250911" y="3203257"/>
                  </a:lnTo>
                  <a:lnTo>
                    <a:pt x="1206334" y="3192119"/>
                  </a:lnTo>
                  <a:lnTo>
                    <a:pt x="1162253" y="3179775"/>
                  </a:lnTo>
                  <a:lnTo>
                    <a:pt x="1118692" y="3166224"/>
                  </a:lnTo>
                  <a:lnTo>
                    <a:pt x="1075664" y="3151492"/>
                  </a:lnTo>
                  <a:lnTo>
                    <a:pt x="1033195" y="3135604"/>
                  </a:lnTo>
                  <a:lnTo>
                    <a:pt x="991285" y="3118573"/>
                  </a:lnTo>
                  <a:lnTo>
                    <a:pt x="949985" y="3100412"/>
                  </a:lnTo>
                  <a:lnTo>
                    <a:pt x="909281" y="3081147"/>
                  </a:lnTo>
                  <a:lnTo>
                    <a:pt x="869200" y="3060801"/>
                  </a:lnTo>
                  <a:lnTo>
                    <a:pt x="829779" y="3039389"/>
                  </a:lnTo>
                  <a:lnTo>
                    <a:pt x="791032" y="3016923"/>
                  </a:lnTo>
                  <a:lnTo>
                    <a:pt x="752957" y="2993428"/>
                  </a:lnTo>
                  <a:lnTo>
                    <a:pt x="715594" y="2968929"/>
                  </a:lnTo>
                  <a:lnTo>
                    <a:pt x="678954" y="2943440"/>
                  </a:lnTo>
                  <a:lnTo>
                    <a:pt x="643051" y="2916974"/>
                  </a:lnTo>
                  <a:lnTo>
                    <a:pt x="607923" y="2889554"/>
                  </a:lnTo>
                  <a:lnTo>
                    <a:pt x="573570" y="2861208"/>
                  </a:lnTo>
                  <a:lnTo>
                    <a:pt x="540016" y="2831947"/>
                  </a:lnTo>
                  <a:lnTo>
                    <a:pt x="507276" y="2801785"/>
                  </a:lnTo>
                  <a:lnTo>
                    <a:pt x="475386" y="2770746"/>
                  </a:lnTo>
                  <a:lnTo>
                    <a:pt x="444347" y="2738856"/>
                  </a:lnTo>
                  <a:lnTo>
                    <a:pt x="414185" y="2706128"/>
                  </a:lnTo>
                  <a:lnTo>
                    <a:pt x="384911" y="2672575"/>
                  </a:lnTo>
                  <a:lnTo>
                    <a:pt x="356565" y="2638221"/>
                  </a:lnTo>
                  <a:lnTo>
                    <a:pt x="329145" y="2603093"/>
                  </a:lnTo>
                  <a:lnTo>
                    <a:pt x="302691" y="2567190"/>
                  </a:lnTo>
                  <a:lnTo>
                    <a:pt x="277190" y="2530563"/>
                  </a:lnTo>
                  <a:lnTo>
                    <a:pt x="252691" y="2493200"/>
                  </a:lnTo>
                  <a:lnTo>
                    <a:pt x="229196" y="2455125"/>
                  </a:lnTo>
                  <a:lnTo>
                    <a:pt x="206730" y="2416378"/>
                  </a:lnTo>
                  <a:lnTo>
                    <a:pt x="185318" y="2376957"/>
                  </a:lnTo>
                  <a:lnTo>
                    <a:pt x="164973" y="2336888"/>
                  </a:lnTo>
                  <a:lnTo>
                    <a:pt x="145707" y="2296185"/>
                  </a:lnTo>
                  <a:lnTo>
                    <a:pt x="127546" y="2254885"/>
                  </a:lnTo>
                  <a:lnTo>
                    <a:pt x="110515" y="2212987"/>
                  </a:lnTo>
                  <a:lnTo>
                    <a:pt x="94627" y="2170506"/>
                  </a:lnTo>
                  <a:lnTo>
                    <a:pt x="79895" y="2127491"/>
                  </a:lnTo>
                  <a:lnTo>
                    <a:pt x="66344" y="2083930"/>
                  </a:lnTo>
                  <a:lnTo>
                    <a:pt x="54000" y="2039861"/>
                  </a:lnTo>
                  <a:lnTo>
                    <a:pt x="42862" y="1995297"/>
                  </a:lnTo>
                  <a:lnTo>
                    <a:pt x="32969" y="1950250"/>
                  </a:lnTo>
                  <a:lnTo>
                    <a:pt x="24345" y="1904746"/>
                  </a:lnTo>
                  <a:lnTo>
                    <a:pt x="16979" y="1858810"/>
                  </a:lnTo>
                  <a:lnTo>
                    <a:pt x="10922" y="1812442"/>
                  </a:lnTo>
                  <a:lnTo>
                    <a:pt x="6172" y="1765681"/>
                  </a:lnTo>
                  <a:lnTo>
                    <a:pt x="2755" y="1718538"/>
                  </a:lnTo>
                  <a:lnTo>
                    <a:pt x="685" y="1671040"/>
                  </a:lnTo>
                  <a:lnTo>
                    <a:pt x="0" y="1623187"/>
                  </a:lnTo>
                  <a:lnTo>
                    <a:pt x="685" y="1575320"/>
                  </a:lnTo>
                  <a:lnTo>
                    <a:pt x="2755" y="1527810"/>
                  </a:lnTo>
                  <a:lnTo>
                    <a:pt x="6172" y="1480654"/>
                  </a:lnTo>
                  <a:lnTo>
                    <a:pt x="10922" y="1433880"/>
                  </a:lnTo>
                  <a:lnTo>
                    <a:pt x="16979" y="1387500"/>
                  </a:lnTo>
                  <a:lnTo>
                    <a:pt x="24345" y="1341551"/>
                  </a:lnTo>
                  <a:lnTo>
                    <a:pt x="32969" y="1296035"/>
                  </a:lnTo>
                  <a:lnTo>
                    <a:pt x="42862" y="1250988"/>
                  </a:lnTo>
                  <a:lnTo>
                    <a:pt x="54000" y="1206411"/>
                  </a:lnTo>
                  <a:lnTo>
                    <a:pt x="66344" y="1162329"/>
                  </a:lnTo>
                  <a:lnTo>
                    <a:pt x="79895" y="1118755"/>
                  </a:lnTo>
                  <a:lnTo>
                    <a:pt x="94627" y="1075728"/>
                  </a:lnTo>
                  <a:lnTo>
                    <a:pt x="110515" y="1033246"/>
                  </a:lnTo>
                  <a:lnTo>
                    <a:pt x="127546" y="991349"/>
                  </a:lnTo>
                  <a:lnTo>
                    <a:pt x="145707" y="950036"/>
                  </a:lnTo>
                  <a:lnTo>
                    <a:pt x="164973" y="909320"/>
                  </a:lnTo>
                  <a:lnTo>
                    <a:pt x="185318" y="869251"/>
                  </a:lnTo>
                  <a:lnTo>
                    <a:pt x="206730" y="829818"/>
                  </a:lnTo>
                  <a:lnTo>
                    <a:pt x="229196" y="791057"/>
                  </a:lnTo>
                  <a:lnTo>
                    <a:pt x="252691" y="752995"/>
                  </a:lnTo>
                  <a:lnTo>
                    <a:pt x="277190" y="715619"/>
                  </a:lnTo>
                  <a:lnTo>
                    <a:pt x="302691" y="678980"/>
                  </a:lnTo>
                  <a:lnTo>
                    <a:pt x="329145" y="643077"/>
                  </a:lnTo>
                  <a:lnTo>
                    <a:pt x="356565" y="607936"/>
                  </a:lnTo>
                  <a:lnTo>
                    <a:pt x="384911" y="573582"/>
                  </a:lnTo>
                  <a:lnTo>
                    <a:pt x="414185" y="540029"/>
                  </a:lnTo>
                  <a:lnTo>
                    <a:pt x="444347" y="507301"/>
                  </a:lnTo>
                  <a:lnTo>
                    <a:pt x="475386" y="475399"/>
                  </a:lnTo>
                  <a:lnTo>
                    <a:pt x="507276" y="444360"/>
                  </a:lnTo>
                  <a:lnTo>
                    <a:pt x="540016" y="414197"/>
                  </a:lnTo>
                  <a:lnTo>
                    <a:pt x="573570" y="384924"/>
                  </a:lnTo>
                  <a:lnTo>
                    <a:pt x="607923" y="356577"/>
                  </a:lnTo>
                  <a:lnTo>
                    <a:pt x="643051" y="329158"/>
                  </a:lnTo>
                  <a:lnTo>
                    <a:pt x="678954" y="302691"/>
                  </a:lnTo>
                  <a:lnTo>
                    <a:pt x="715594" y="277202"/>
                  </a:lnTo>
                  <a:lnTo>
                    <a:pt x="752957" y="252691"/>
                  </a:lnTo>
                  <a:lnTo>
                    <a:pt x="791032" y="229196"/>
                  </a:lnTo>
                  <a:lnTo>
                    <a:pt x="829779" y="206743"/>
                  </a:lnTo>
                  <a:lnTo>
                    <a:pt x="869200" y="185318"/>
                  </a:lnTo>
                  <a:lnTo>
                    <a:pt x="909281" y="164973"/>
                  </a:lnTo>
                  <a:lnTo>
                    <a:pt x="949985" y="145707"/>
                  </a:lnTo>
                  <a:lnTo>
                    <a:pt x="991285" y="127546"/>
                  </a:lnTo>
                  <a:lnTo>
                    <a:pt x="1033195" y="110515"/>
                  </a:lnTo>
                  <a:lnTo>
                    <a:pt x="1075664" y="94627"/>
                  </a:lnTo>
                  <a:lnTo>
                    <a:pt x="1118692" y="79895"/>
                  </a:lnTo>
                  <a:lnTo>
                    <a:pt x="1162253" y="66344"/>
                  </a:lnTo>
                  <a:lnTo>
                    <a:pt x="1206334" y="54000"/>
                  </a:lnTo>
                  <a:lnTo>
                    <a:pt x="1250911" y="42862"/>
                  </a:lnTo>
                  <a:lnTo>
                    <a:pt x="1295958" y="32969"/>
                  </a:lnTo>
                  <a:lnTo>
                    <a:pt x="1341462" y="24345"/>
                  </a:lnTo>
                  <a:lnTo>
                    <a:pt x="1387411" y="16979"/>
                  </a:lnTo>
                  <a:lnTo>
                    <a:pt x="1433779" y="10922"/>
                  </a:lnTo>
                  <a:lnTo>
                    <a:pt x="1480540" y="6172"/>
                  </a:lnTo>
                  <a:lnTo>
                    <a:pt x="1527695" y="2755"/>
                  </a:lnTo>
                  <a:lnTo>
                    <a:pt x="1575206" y="685"/>
                  </a:lnTo>
                  <a:lnTo>
                    <a:pt x="1623060" y="0"/>
                  </a:lnTo>
                  <a:lnTo>
                    <a:pt x="1670913" y="685"/>
                  </a:lnTo>
                  <a:lnTo>
                    <a:pt x="1718424" y="2755"/>
                  </a:lnTo>
                  <a:lnTo>
                    <a:pt x="1765579" y="6172"/>
                  </a:lnTo>
                  <a:lnTo>
                    <a:pt x="1812340" y="10922"/>
                  </a:lnTo>
                  <a:lnTo>
                    <a:pt x="1858708" y="16979"/>
                  </a:lnTo>
                  <a:lnTo>
                    <a:pt x="1904657" y="24345"/>
                  </a:lnTo>
                  <a:lnTo>
                    <a:pt x="1950161" y="32969"/>
                  </a:lnTo>
                  <a:lnTo>
                    <a:pt x="1995208" y="42862"/>
                  </a:lnTo>
                  <a:lnTo>
                    <a:pt x="2039785" y="54000"/>
                  </a:lnTo>
                  <a:lnTo>
                    <a:pt x="2083866" y="66344"/>
                  </a:lnTo>
                  <a:lnTo>
                    <a:pt x="2127427" y="79895"/>
                  </a:lnTo>
                  <a:lnTo>
                    <a:pt x="2170455" y="94627"/>
                  </a:lnTo>
                  <a:lnTo>
                    <a:pt x="2212924" y="110515"/>
                  </a:lnTo>
                  <a:lnTo>
                    <a:pt x="2254821" y="127546"/>
                  </a:lnTo>
                  <a:lnTo>
                    <a:pt x="2296134" y="145707"/>
                  </a:lnTo>
                  <a:lnTo>
                    <a:pt x="2336838" y="164973"/>
                  </a:lnTo>
                  <a:lnTo>
                    <a:pt x="2376906" y="185318"/>
                  </a:lnTo>
                  <a:lnTo>
                    <a:pt x="2416340" y="206730"/>
                  </a:lnTo>
                  <a:lnTo>
                    <a:pt x="2455087" y="229196"/>
                  </a:lnTo>
                  <a:lnTo>
                    <a:pt x="2493162" y="252691"/>
                  </a:lnTo>
                  <a:lnTo>
                    <a:pt x="2530525" y="277190"/>
                  </a:lnTo>
                  <a:lnTo>
                    <a:pt x="2567165" y="302691"/>
                  </a:lnTo>
                  <a:lnTo>
                    <a:pt x="2603068" y="329145"/>
                  </a:lnTo>
                  <a:lnTo>
                    <a:pt x="2638196" y="356565"/>
                  </a:lnTo>
                  <a:lnTo>
                    <a:pt x="2672549" y="384911"/>
                  </a:lnTo>
                  <a:lnTo>
                    <a:pt x="2706103" y="414185"/>
                  </a:lnTo>
                  <a:lnTo>
                    <a:pt x="2738843" y="444347"/>
                  </a:lnTo>
                  <a:lnTo>
                    <a:pt x="2770733" y="475386"/>
                  </a:lnTo>
                  <a:lnTo>
                    <a:pt x="2801772" y="507276"/>
                  </a:lnTo>
                  <a:lnTo>
                    <a:pt x="2831934" y="540016"/>
                  </a:lnTo>
                  <a:lnTo>
                    <a:pt x="2861195" y="573570"/>
                  </a:lnTo>
                  <a:lnTo>
                    <a:pt x="2889554" y="607923"/>
                  </a:lnTo>
                  <a:lnTo>
                    <a:pt x="2916974" y="643051"/>
                  </a:lnTo>
                  <a:lnTo>
                    <a:pt x="2943428" y="678954"/>
                  </a:lnTo>
                  <a:lnTo>
                    <a:pt x="2968929" y="715594"/>
                  </a:lnTo>
                  <a:lnTo>
                    <a:pt x="2993428" y="752957"/>
                  </a:lnTo>
                  <a:lnTo>
                    <a:pt x="3016923" y="791032"/>
                  </a:lnTo>
                  <a:lnTo>
                    <a:pt x="3039389" y="829779"/>
                  </a:lnTo>
                  <a:lnTo>
                    <a:pt x="3060801" y="869200"/>
                  </a:lnTo>
                  <a:lnTo>
                    <a:pt x="3081147" y="909281"/>
                  </a:lnTo>
                  <a:lnTo>
                    <a:pt x="3100412" y="949985"/>
                  </a:lnTo>
                  <a:lnTo>
                    <a:pt x="3118573" y="991285"/>
                  </a:lnTo>
                  <a:lnTo>
                    <a:pt x="3135604" y="1033195"/>
                  </a:lnTo>
                  <a:lnTo>
                    <a:pt x="3151492" y="1075664"/>
                  </a:lnTo>
                  <a:lnTo>
                    <a:pt x="3166224" y="1118692"/>
                  </a:lnTo>
                  <a:lnTo>
                    <a:pt x="3179775" y="1162253"/>
                  </a:lnTo>
                  <a:lnTo>
                    <a:pt x="3192119" y="1206334"/>
                  </a:lnTo>
                  <a:lnTo>
                    <a:pt x="3203257" y="1250911"/>
                  </a:lnTo>
                  <a:lnTo>
                    <a:pt x="3213150" y="1295958"/>
                  </a:lnTo>
                  <a:lnTo>
                    <a:pt x="3221774" y="1341462"/>
                  </a:lnTo>
                  <a:lnTo>
                    <a:pt x="3229140" y="1387411"/>
                  </a:lnTo>
                  <a:lnTo>
                    <a:pt x="3235198" y="1433779"/>
                  </a:lnTo>
                  <a:lnTo>
                    <a:pt x="3239947" y="1480540"/>
                  </a:lnTo>
                  <a:lnTo>
                    <a:pt x="3243364" y="1527695"/>
                  </a:lnTo>
                  <a:lnTo>
                    <a:pt x="3245421" y="1575206"/>
                  </a:lnTo>
                  <a:lnTo>
                    <a:pt x="3246120" y="1623060"/>
                  </a:lnTo>
                  <a:lnTo>
                    <a:pt x="3245421" y="1670913"/>
                  </a:lnTo>
                  <a:lnTo>
                    <a:pt x="3243364" y="1718424"/>
                  </a:lnTo>
                  <a:lnTo>
                    <a:pt x="3239947" y="1765579"/>
                  </a:lnTo>
                  <a:lnTo>
                    <a:pt x="3235198" y="1812340"/>
                  </a:lnTo>
                  <a:lnTo>
                    <a:pt x="3229140" y="1858708"/>
                  </a:lnTo>
                  <a:lnTo>
                    <a:pt x="3221774" y="1904657"/>
                  </a:lnTo>
                  <a:lnTo>
                    <a:pt x="3213150" y="1950161"/>
                  </a:lnTo>
                  <a:lnTo>
                    <a:pt x="3203257" y="1995208"/>
                  </a:lnTo>
                  <a:lnTo>
                    <a:pt x="3192119" y="2039785"/>
                  </a:lnTo>
                  <a:lnTo>
                    <a:pt x="3179775" y="2083866"/>
                  </a:lnTo>
                  <a:lnTo>
                    <a:pt x="3166224" y="2127427"/>
                  </a:lnTo>
                  <a:lnTo>
                    <a:pt x="3151492" y="2170455"/>
                  </a:lnTo>
                  <a:lnTo>
                    <a:pt x="3135604" y="2212924"/>
                  </a:lnTo>
                  <a:lnTo>
                    <a:pt x="3118573" y="2254821"/>
                  </a:lnTo>
                  <a:lnTo>
                    <a:pt x="3100412" y="2296134"/>
                  </a:lnTo>
                  <a:lnTo>
                    <a:pt x="3081147" y="2336838"/>
                  </a:lnTo>
                  <a:lnTo>
                    <a:pt x="3060801" y="2376906"/>
                  </a:lnTo>
                  <a:lnTo>
                    <a:pt x="3039389" y="2416340"/>
                  </a:lnTo>
                  <a:lnTo>
                    <a:pt x="3016923" y="2455087"/>
                  </a:lnTo>
                  <a:lnTo>
                    <a:pt x="2993428" y="2493162"/>
                  </a:lnTo>
                  <a:lnTo>
                    <a:pt x="2968929" y="2530525"/>
                  </a:lnTo>
                  <a:lnTo>
                    <a:pt x="2943428" y="2567165"/>
                  </a:lnTo>
                  <a:lnTo>
                    <a:pt x="2916974" y="2603068"/>
                  </a:lnTo>
                  <a:lnTo>
                    <a:pt x="2889554" y="2638196"/>
                  </a:lnTo>
                  <a:lnTo>
                    <a:pt x="2861195" y="2672549"/>
                  </a:lnTo>
                  <a:lnTo>
                    <a:pt x="2831934" y="2706103"/>
                  </a:lnTo>
                  <a:lnTo>
                    <a:pt x="2801772" y="2738843"/>
                  </a:lnTo>
                  <a:lnTo>
                    <a:pt x="2770733" y="2770733"/>
                  </a:lnTo>
                  <a:lnTo>
                    <a:pt x="2738843" y="2801772"/>
                  </a:lnTo>
                  <a:lnTo>
                    <a:pt x="2706103" y="2831934"/>
                  </a:lnTo>
                  <a:lnTo>
                    <a:pt x="2672549" y="2861195"/>
                  </a:lnTo>
                  <a:lnTo>
                    <a:pt x="2638196" y="2889554"/>
                  </a:lnTo>
                  <a:lnTo>
                    <a:pt x="2603068" y="2916974"/>
                  </a:lnTo>
                  <a:lnTo>
                    <a:pt x="2567165" y="2943428"/>
                  </a:lnTo>
                  <a:lnTo>
                    <a:pt x="2530525" y="2968929"/>
                  </a:lnTo>
                  <a:lnTo>
                    <a:pt x="2493162" y="2993428"/>
                  </a:lnTo>
                  <a:lnTo>
                    <a:pt x="2455087" y="3016923"/>
                  </a:lnTo>
                  <a:lnTo>
                    <a:pt x="2416340" y="3039389"/>
                  </a:lnTo>
                  <a:lnTo>
                    <a:pt x="2376906" y="3060801"/>
                  </a:lnTo>
                  <a:lnTo>
                    <a:pt x="2336838" y="3081147"/>
                  </a:lnTo>
                  <a:lnTo>
                    <a:pt x="2296134" y="3100412"/>
                  </a:lnTo>
                  <a:lnTo>
                    <a:pt x="2254821" y="3118573"/>
                  </a:lnTo>
                  <a:lnTo>
                    <a:pt x="2212924" y="3135604"/>
                  </a:lnTo>
                  <a:lnTo>
                    <a:pt x="2170455" y="3151492"/>
                  </a:lnTo>
                  <a:lnTo>
                    <a:pt x="2127427" y="3166224"/>
                  </a:lnTo>
                  <a:lnTo>
                    <a:pt x="2083866" y="3179775"/>
                  </a:lnTo>
                  <a:lnTo>
                    <a:pt x="2039785" y="3192119"/>
                  </a:lnTo>
                  <a:lnTo>
                    <a:pt x="1995208" y="3203257"/>
                  </a:lnTo>
                  <a:lnTo>
                    <a:pt x="1950161" y="3213150"/>
                  </a:lnTo>
                  <a:lnTo>
                    <a:pt x="1904657" y="3221774"/>
                  </a:lnTo>
                  <a:lnTo>
                    <a:pt x="1858708" y="3229140"/>
                  </a:lnTo>
                  <a:lnTo>
                    <a:pt x="1812340" y="3235198"/>
                  </a:lnTo>
                  <a:lnTo>
                    <a:pt x="1765579" y="3239947"/>
                  </a:lnTo>
                  <a:lnTo>
                    <a:pt x="1718424" y="3243364"/>
                  </a:lnTo>
                  <a:lnTo>
                    <a:pt x="1670913" y="3245421"/>
                  </a:lnTo>
                  <a:lnTo>
                    <a:pt x="1623060" y="3246120"/>
                  </a:lnTo>
                  <a:close/>
                </a:path>
              </a:pathLst>
            </a:custGeom>
            <a:solidFill>
              <a:schemeClr val="accent6">
                <a:alpha val="40000"/>
              </a:scheme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EDA62159-67EF-4DDC-A89C-1FE0CAA2D4FE}"/>
                </a:ext>
              </a:extLst>
            </p:cNvPr>
            <p:cNvSpPr/>
            <p:nvPr/>
          </p:nvSpPr>
          <p:spPr>
            <a:xfrm>
              <a:off x="1626266" y="1586231"/>
              <a:ext cx="2787588" cy="2787014"/>
            </a:xfrm>
            <a:custGeom>
              <a:avLst/>
              <a:gdLst/>
              <a:ahLst/>
              <a:cxnLst/>
              <a:rect l="l" t="t" r="r" b="b"/>
              <a:pathLst>
                <a:path w="3083560" h="3082925">
                  <a:moveTo>
                    <a:pt x="1542097" y="3082925"/>
                  </a:moveTo>
                  <a:lnTo>
                    <a:pt x="1494078" y="3082188"/>
                  </a:lnTo>
                  <a:lnTo>
                    <a:pt x="1446441" y="3080004"/>
                  </a:lnTo>
                  <a:lnTo>
                    <a:pt x="1399171" y="3076384"/>
                  </a:lnTo>
                  <a:lnTo>
                    <a:pt x="1352321" y="3071355"/>
                  </a:lnTo>
                  <a:lnTo>
                    <a:pt x="1305902" y="3064941"/>
                  </a:lnTo>
                  <a:lnTo>
                    <a:pt x="1259928" y="3057156"/>
                  </a:lnTo>
                  <a:lnTo>
                    <a:pt x="1214424" y="3048025"/>
                  </a:lnTo>
                  <a:lnTo>
                    <a:pt x="1169428" y="3037573"/>
                  </a:lnTo>
                  <a:lnTo>
                    <a:pt x="1124927" y="3025813"/>
                  </a:lnTo>
                  <a:lnTo>
                    <a:pt x="1080973" y="3012770"/>
                  </a:lnTo>
                  <a:lnTo>
                    <a:pt x="1037577" y="2998470"/>
                  </a:lnTo>
                  <a:lnTo>
                    <a:pt x="994752" y="2982925"/>
                  </a:lnTo>
                  <a:lnTo>
                    <a:pt x="952538" y="2966161"/>
                  </a:lnTo>
                  <a:lnTo>
                    <a:pt x="910932" y="2948203"/>
                  </a:lnTo>
                  <a:lnTo>
                    <a:pt x="869975" y="2929064"/>
                  </a:lnTo>
                  <a:lnTo>
                    <a:pt x="829690" y="2908782"/>
                  </a:lnTo>
                  <a:lnTo>
                    <a:pt x="790079" y="2887357"/>
                  </a:lnTo>
                  <a:lnTo>
                    <a:pt x="751179" y="2864827"/>
                  </a:lnTo>
                  <a:lnTo>
                    <a:pt x="713003" y="2841205"/>
                  </a:lnTo>
                  <a:lnTo>
                    <a:pt x="675576" y="2816504"/>
                  </a:lnTo>
                  <a:lnTo>
                    <a:pt x="638924" y="2790761"/>
                  </a:lnTo>
                  <a:lnTo>
                    <a:pt x="603059" y="2764002"/>
                  </a:lnTo>
                  <a:lnTo>
                    <a:pt x="568007" y="2736227"/>
                  </a:lnTo>
                  <a:lnTo>
                    <a:pt x="533793" y="2707462"/>
                  </a:lnTo>
                  <a:lnTo>
                    <a:pt x="500430" y="2677744"/>
                  </a:lnTo>
                  <a:lnTo>
                    <a:pt x="467944" y="2647086"/>
                  </a:lnTo>
                  <a:lnTo>
                    <a:pt x="436359" y="2615501"/>
                  </a:lnTo>
                  <a:lnTo>
                    <a:pt x="405688" y="2583014"/>
                  </a:lnTo>
                  <a:lnTo>
                    <a:pt x="375958" y="2549652"/>
                  </a:lnTo>
                  <a:lnTo>
                    <a:pt x="347192" y="2515438"/>
                  </a:lnTo>
                  <a:lnTo>
                    <a:pt x="319417" y="2480386"/>
                  </a:lnTo>
                  <a:lnTo>
                    <a:pt x="292633" y="2444521"/>
                  </a:lnTo>
                  <a:lnTo>
                    <a:pt x="266877" y="2407869"/>
                  </a:lnTo>
                  <a:lnTo>
                    <a:pt x="242176" y="2370442"/>
                  </a:lnTo>
                  <a:lnTo>
                    <a:pt x="218541" y="2332266"/>
                  </a:lnTo>
                  <a:lnTo>
                    <a:pt x="195986" y="2293353"/>
                  </a:lnTo>
                  <a:lnTo>
                    <a:pt x="174548" y="2253741"/>
                  </a:lnTo>
                  <a:lnTo>
                    <a:pt x="154254" y="2213444"/>
                  </a:lnTo>
                  <a:lnTo>
                    <a:pt x="135089" y="2172487"/>
                  </a:lnTo>
                  <a:lnTo>
                    <a:pt x="117119" y="2130882"/>
                  </a:lnTo>
                  <a:lnTo>
                    <a:pt x="100342" y="2088641"/>
                  </a:lnTo>
                  <a:lnTo>
                    <a:pt x="84772" y="2045817"/>
                  </a:lnTo>
                  <a:lnTo>
                    <a:pt x="70446" y="2002409"/>
                  </a:lnTo>
                  <a:lnTo>
                    <a:pt x="57378" y="1958441"/>
                  </a:lnTo>
                  <a:lnTo>
                    <a:pt x="45592" y="1913940"/>
                  </a:lnTo>
                  <a:lnTo>
                    <a:pt x="35115" y="1868919"/>
                  </a:lnTo>
                  <a:lnTo>
                    <a:pt x="25958" y="1823402"/>
                  </a:lnTo>
                  <a:lnTo>
                    <a:pt x="18148" y="1777415"/>
                  </a:lnTo>
                  <a:lnTo>
                    <a:pt x="11696" y="1730984"/>
                  </a:lnTo>
                  <a:lnTo>
                    <a:pt x="6642" y="1684121"/>
                  </a:lnTo>
                  <a:lnTo>
                    <a:pt x="2984" y="1636839"/>
                  </a:lnTo>
                  <a:lnTo>
                    <a:pt x="761" y="1589176"/>
                  </a:lnTo>
                  <a:lnTo>
                    <a:pt x="0" y="1541145"/>
                  </a:lnTo>
                  <a:lnTo>
                    <a:pt x="761" y="1493151"/>
                  </a:lnTo>
                  <a:lnTo>
                    <a:pt x="2984" y="1445514"/>
                  </a:lnTo>
                  <a:lnTo>
                    <a:pt x="6642" y="1398270"/>
                  </a:lnTo>
                  <a:lnTo>
                    <a:pt x="11696" y="1351445"/>
                  </a:lnTo>
                  <a:lnTo>
                    <a:pt x="18148" y="1305026"/>
                  </a:lnTo>
                  <a:lnTo>
                    <a:pt x="25958" y="1259077"/>
                  </a:lnTo>
                  <a:lnTo>
                    <a:pt x="35115" y="1213586"/>
                  </a:lnTo>
                  <a:lnTo>
                    <a:pt x="45592" y="1168590"/>
                  </a:lnTo>
                  <a:lnTo>
                    <a:pt x="57378" y="1124115"/>
                  </a:lnTo>
                  <a:lnTo>
                    <a:pt x="70446" y="1080173"/>
                  </a:lnTo>
                  <a:lnTo>
                    <a:pt x="84772" y="1036789"/>
                  </a:lnTo>
                  <a:lnTo>
                    <a:pt x="100342" y="993978"/>
                  </a:lnTo>
                  <a:lnTo>
                    <a:pt x="117119" y="951776"/>
                  </a:lnTo>
                  <a:lnTo>
                    <a:pt x="135089" y="910183"/>
                  </a:lnTo>
                  <a:lnTo>
                    <a:pt x="154254" y="869238"/>
                  </a:lnTo>
                  <a:lnTo>
                    <a:pt x="174548" y="828967"/>
                  </a:lnTo>
                  <a:lnTo>
                    <a:pt x="195986" y="789368"/>
                  </a:lnTo>
                  <a:lnTo>
                    <a:pt x="218541" y="750481"/>
                  </a:lnTo>
                  <a:lnTo>
                    <a:pt x="242176" y="712317"/>
                  </a:lnTo>
                  <a:lnTo>
                    <a:pt x="266877" y="674903"/>
                  </a:lnTo>
                  <a:lnTo>
                    <a:pt x="292633" y="638263"/>
                  </a:lnTo>
                  <a:lnTo>
                    <a:pt x="319417" y="602411"/>
                  </a:lnTo>
                  <a:lnTo>
                    <a:pt x="347192" y="567372"/>
                  </a:lnTo>
                  <a:lnTo>
                    <a:pt x="375958" y="533158"/>
                  </a:lnTo>
                  <a:lnTo>
                    <a:pt x="405688" y="499808"/>
                  </a:lnTo>
                  <a:lnTo>
                    <a:pt x="436359" y="467347"/>
                  </a:lnTo>
                  <a:lnTo>
                    <a:pt x="467944" y="435762"/>
                  </a:lnTo>
                  <a:lnTo>
                    <a:pt x="500430" y="405117"/>
                  </a:lnTo>
                  <a:lnTo>
                    <a:pt x="533793" y="375399"/>
                  </a:lnTo>
                  <a:lnTo>
                    <a:pt x="568007" y="346646"/>
                  </a:lnTo>
                  <a:lnTo>
                    <a:pt x="603059" y="318884"/>
                  </a:lnTo>
                  <a:lnTo>
                    <a:pt x="638924" y="292112"/>
                  </a:lnTo>
                  <a:lnTo>
                    <a:pt x="675576" y="266382"/>
                  </a:lnTo>
                  <a:lnTo>
                    <a:pt x="713003" y="241693"/>
                  </a:lnTo>
                  <a:lnTo>
                    <a:pt x="751179" y="218071"/>
                  </a:lnTo>
                  <a:lnTo>
                    <a:pt x="790079" y="195541"/>
                  </a:lnTo>
                  <a:lnTo>
                    <a:pt x="829690" y="174129"/>
                  </a:lnTo>
                  <a:lnTo>
                    <a:pt x="869975" y="153835"/>
                  </a:lnTo>
                  <a:lnTo>
                    <a:pt x="910932" y="134708"/>
                  </a:lnTo>
                  <a:lnTo>
                    <a:pt x="952538" y="116751"/>
                  </a:lnTo>
                  <a:lnTo>
                    <a:pt x="994752" y="99987"/>
                  </a:lnTo>
                  <a:lnTo>
                    <a:pt x="1037577" y="84455"/>
                  </a:lnTo>
                  <a:lnTo>
                    <a:pt x="1080973" y="70154"/>
                  </a:lnTo>
                  <a:lnTo>
                    <a:pt x="1124927" y="57111"/>
                  </a:lnTo>
                  <a:lnTo>
                    <a:pt x="1169428" y="45351"/>
                  </a:lnTo>
                  <a:lnTo>
                    <a:pt x="1214424" y="34899"/>
                  </a:lnTo>
                  <a:lnTo>
                    <a:pt x="1259928" y="25768"/>
                  </a:lnTo>
                  <a:lnTo>
                    <a:pt x="1305902" y="17983"/>
                  </a:lnTo>
                  <a:lnTo>
                    <a:pt x="1352321" y="11569"/>
                  </a:lnTo>
                  <a:lnTo>
                    <a:pt x="1399171" y="6540"/>
                  </a:lnTo>
                  <a:lnTo>
                    <a:pt x="1446441" y="2921"/>
                  </a:lnTo>
                  <a:lnTo>
                    <a:pt x="1494078" y="736"/>
                  </a:lnTo>
                  <a:lnTo>
                    <a:pt x="1542097" y="0"/>
                  </a:lnTo>
                  <a:lnTo>
                    <a:pt x="1590103" y="736"/>
                  </a:lnTo>
                  <a:lnTo>
                    <a:pt x="1637753" y="2921"/>
                  </a:lnTo>
                  <a:lnTo>
                    <a:pt x="1685010" y="6540"/>
                  </a:lnTo>
                  <a:lnTo>
                    <a:pt x="1731873" y="11569"/>
                  </a:lnTo>
                  <a:lnTo>
                    <a:pt x="1778292" y="17983"/>
                  </a:lnTo>
                  <a:lnTo>
                    <a:pt x="1824266" y="25768"/>
                  </a:lnTo>
                  <a:lnTo>
                    <a:pt x="1869757" y="34899"/>
                  </a:lnTo>
                  <a:lnTo>
                    <a:pt x="1914766" y="45351"/>
                  </a:lnTo>
                  <a:lnTo>
                    <a:pt x="1959254" y="57111"/>
                  </a:lnTo>
                  <a:lnTo>
                    <a:pt x="2003209" y="70154"/>
                  </a:lnTo>
                  <a:lnTo>
                    <a:pt x="2046605" y="84455"/>
                  </a:lnTo>
                  <a:lnTo>
                    <a:pt x="2089429" y="99999"/>
                  </a:lnTo>
                  <a:lnTo>
                    <a:pt x="2131644" y="116751"/>
                  </a:lnTo>
                  <a:lnTo>
                    <a:pt x="2173249" y="134708"/>
                  </a:lnTo>
                  <a:lnTo>
                    <a:pt x="2214194" y="153847"/>
                  </a:lnTo>
                  <a:lnTo>
                    <a:pt x="2254491" y="174129"/>
                  </a:lnTo>
                  <a:lnTo>
                    <a:pt x="2294089" y="195554"/>
                  </a:lnTo>
                  <a:lnTo>
                    <a:pt x="2332990" y="218084"/>
                  </a:lnTo>
                  <a:lnTo>
                    <a:pt x="2371166" y="241706"/>
                  </a:lnTo>
                  <a:lnTo>
                    <a:pt x="2408580" y="266395"/>
                  </a:lnTo>
                  <a:lnTo>
                    <a:pt x="2445232" y="292138"/>
                  </a:lnTo>
                  <a:lnTo>
                    <a:pt x="2481084" y="318909"/>
                  </a:lnTo>
                  <a:lnTo>
                    <a:pt x="2516136" y="346671"/>
                  </a:lnTo>
                  <a:lnTo>
                    <a:pt x="2550337" y="375424"/>
                  </a:lnTo>
                  <a:lnTo>
                    <a:pt x="2583700" y="405142"/>
                  </a:lnTo>
                  <a:lnTo>
                    <a:pt x="2616174" y="435800"/>
                  </a:lnTo>
                  <a:lnTo>
                    <a:pt x="2647746" y="467385"/>
                  </a:lnTo>
                  <a:lnTo>
                    <a:pt x="2678417" y="499859"/>
                  </a:lnTo>
                  <a:lnTo>
                    <a:pt x="2708122" y="533209"/>
                  </a:lnTo>
                  <a:lnTo>
                    <a:pt x="2736888" y="567423"/>
                  </a:lnTo>
                  <a:lnTo>
                    <a:pt x="2764650" y="602475"/>
                  </a:lnTo>
                  <a:lnTo>
                    <a:pt x="2791421" y="638327"/>
                  </a:lnTo>
                  <a:lnTo>
                    <a:pt x="2817164" y="674979"/>
                  </a:lnTo>
                  <a:lnTo>
                    <a:pt x="2841853" y="712393"/>
                  </a:lnTo>
                  <a:lnTo>
                    <a:pt x="2865475" y="750569"/>
                  </a:lnTo>
                  <a:lnTo>
                    <a:pt x="2888005" y="789470"/>
                  </a:lnTo>
                  <a:lnTo>
                    <a:pt x="2909430" y="829068"/>
                  </a:lnTo>
                  <a:lnTo>
                    <a:pt x="2929712" y="869365"/>
                  </a:lnTo>
                  <a:lnTo>
                    <a:pt x="2948851" y="910310"/>
                  </a:lnTo>
                  <a:lnTo>
                    <a:pt x="2966796" y="951915"/>
                  </a:lnTo>
                  <a:lnTo>
                    <a:pt x="2983560" y="994130"/>
                  </a:lnTo>
                  <a:lnTo>
                    <a:pt x="2999105" y="1036942"/>
                  </a:lnTo>
                  <a:lnTo>
                    <a:pt x="3013405" y="1080350"/>
                  </a:lnTo>
                  <a:lnTo>
                    <a:pt x="3026448" y="1124305"/>
                  </a:lnTo>
                  <a:lnTo>
                    <a:pt x="3038208" y="1168793"/>
                  </a:lnTo>
                  <a:lnTo>
                    <a:pt x="3048660" y="1213789"/>
                  </a:lnTo>
                  <a:lnTo>
                    <a:pt x="3057791" y="1259293"/>
                  </a:lnTo>
                  <a:lnTo>
                    <a:pt x="3065576" y="1305267"/>
                  </a:lnTo>
                  <a:lnTo>
                    <a:pt x="3071990" y="1351686"/>
                  </a:lnTo>
                  <a:lnTo>
                    <a:pt x="3077019" y="1398536"/>
                  </a:lnTo>
                  <a:lnTo>
                    <a:pt x="3080639" y="1445806"/>
                  </a:lnTo>
                  <a:lnTo>
                    <a:pt x="3082823" y="1493443"/>
                  </a:lnTo>
                  <a:lnTo>
                    <a:pt x="3083560" y="1541462"/>
                  </a:lnTo>
                  <a:lnTo>
                    <a:pt x="3082823" y="1589481"/>
                  </a:lnTo>
                  <a:lnTo>
                    <a:pt x="3080639" y="1637118"/>
                  </a:lnTo>
                  <a:lnTo>
                    <a:pt x="3077019" y="1684375"/>
                  </a:lnTo>
                  <a:lnTo>
                    <a:pt x="3071990" y="1731238"/>
                  </a:lnTo>
                  <a:lnTo>
                    <a:pt x="3065576" y="1777657"/>
                  </a:lnTo>
                  <a:lnTo>
                    <a:pt x="3057791" y="1823631"/>
                  </a:lnTo>
                  <a:lnTo>
                    <a:pt x="3048660" y="1869122"/>
                  </a:lnTo>
                  <a:lnTo>
                    <a:pt x="3038208" y="1914131"/>
                  </a:lnTo>
                  <a:lnTo>
                    <a:pt x="3026448" y="1958619"/>
                  </a:lnTo>
                  <a:lnTo>
                    <a:pt x="3013405" y="2002574"/>
                  </a:lnTo>
                  <a:lnTo>
                    <a:pt x="2999105" y="2045970"/>
                  </a:lnTo>
                  <a:lnTo>
                    <a:pt x="2983560" y="2088794"/>
                  </a:lnTo>
                  <a:lnTo>
                    <a:pt x="2966796" y="2131009"/>
                  </a:lnTo>
                  <a:lnTo>
                    <a:pt x="2948851" y="2172614"/>
                  </a:lnTo>
                  <a:lnTo>
                    <a:pt x="2929712" y="2213559"/>
                  </a:lnTo>
                  <a:lnTo>
                    <a:pt x="2909430" y="2253856"/>
                  </a:lnTo>
                  <a:lnTo>
                    <a:pt x="2888005" y="2293454"/>
                  </a:lnTo>
                  <a:lnTo>
                    <a:pt x="2865475" y="2332354"/>
                  </a:lnTo>
                  <a:lnTo>
                    <a:pt x="2841853" y="2370531"/>
                  </a:lnTo>
                  <a:lnTo>
                    <a:pt x="2817164" y="2407945"/>
                  </a:lnTo>
                  <a:lnTo>
                    <a:pt x="2791421" y="2444597"/>
                  </a:lnTo>
                  <a:lnTo>
                    <a:pt x="2764650" y="2480449"/>
                  </a:lnTo>
                  <a:lnTo>
                    <a:pt x="2736888" y="2515501"/>
                  </a:lnTo>
                  <a:lnTo>
                    <a:pt x="2708122" y="2549702"/>
                  </a:lnTo>
                  <a:lnTo>
                    <a:pt x="2678417" y="2583065"/>
                  </a:lnTo>
                  <a:lnTo>
                    <a:pt x="2647746" y="2615539"/>
                  </a:lnTo>
                  <a:lnTo>
                    <a:pt x="2616174" y="2647111"/>
                  </a:lnTo>
                  <a:lnTo>
                    <a:pt x="2583700" y="2677782"/>
                  </a:lnTo>
                  <a:lnTo>
                    <a:pt x="2550337" y="2707487"/>
                  </a:lnTo>
                  <a:lnTo>
                    <a:pt x="2516136" y="2736253"/>
                  </a:lnTo>
                  <a:lnTo>
                    <a:pt x="2481084" y="2764015"/>
                  </a:lnTo>
                  <a:lnTo>
                    <a:pt x="2445232" y="2790786"/>
                  </a:lnTo>
                  <a:lnTo>
                    <a:pt x="2408580" y="2816529"/>
                  </a:lnTo>
                  <a:lnTo>
                    <a:pt x="2371166" y="2841218"/>
                  </a:lnTo>
                  <a:lnTo>
                    <a:pt x="2332990" y="2864840"/>
                  </a:lnTo>
                  <a:lnTo>
                    <a:pt x="2294089" y="2887370"/>
                  </a:lnTo>
                  <a:lnTo>
                    <a:pt x="2254491" y="2908795"/>
                  </a:lnTo>
                  <a:lnTo>
                    <a:pt x="2214194" y="2929077"/>
                  </a:lnTo>
                  <a:lnTo>
                    <a:pt x="2173249" y="2948216"/>
                  </a:lnTo>
                  <a:lnTo>
                    <a:pt x="2131644" y="2966161"/>
                  </a:lnTo>
                  <a:lnTo>
                    <a:pt x="2089429" y="2982925"/>
                  </a:lnTo>
                  <a:lnTo>
                    <a:pt x="2046605" y="2998470"/>
                  </a:lnTo>
                  <a:lnTo>
                    <a:pt x="2003209" y="3012770"/>
                  </a:lnTo>
                  <a:lnTo>
                    <a:pt x="1959254" y="3025813"/>
                  </a:lnTo>
                  <a:lnTo>
                    <a:pt x="1914766" y="3037573"/>
                  </a:lnTo>
                  <a:lnTo>
                    <a:pt x="1869757" y="3048025"/>
                  </a:lnTo>
                  <a:lnTo>
                    <a:pt x="1824266" y="3057156"/>
                  </a:lnTo>
                  <a:lnTo>
                    <a:pt x="1778292" y="3064941"/>
                  </a:lnTo>
                  <a:lnTo>
                    <a:pt x="1731873" y="3071355"/>
                  </a:lnTo>
                  <a:lnTo>
                    <a:pt x="1685010" y="3076384"/>
                  </a:lnTo>
                  <a:lnTo>
                    <a:pt x="1637753" y="3080004"/>
                  </a:lnTo>
                  <a:lnTo>
                    <a:pt x="1590103" y="3082188"/>
                  </a:lnTo>
                  <a:lnTo>
                    <a:pt x="1542097" y="3082925"/>
                  </a:lnTo>
                  <a:close/>
                </a:path>
              </a:pathLst>
            </a:custGeom>
            <a:solidFill>
              <a:schemeClr val="accent3">
                <a:alpha val="39999"/>
              </a:scheme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5" name="object 7">
              <a:extLst>
                <a:ext uri="{FF2B5EF4-FFF2-40B4-BE49-F238E27FC236}">
                  <a16:creationId xmlns:a16="http://schemas.microsoft.com/office/drawing/2014/main" id="{97C220CA-5330-4506-9B50-9C70E9150E56}"/>
                </a:ext>
              </a:extLst>
            </p:cNvPr>
            <p:cNvSpPr/>
            <p:nvPr/>
          </p:nvSpPr>
          <p:spPr>
            <a:xfrm>
              <a:off x="3011551" y="1586231"/>
              <a:ext cx="2787016" cy="2787014"/>
            </a:xfrm>
            <a:custGeom>
              <a:avLst/>
              <a:gdLst/>
              <a:ahLst/>
              <a:cxnLst/>
              <a:rect l="l" t="t" r="r" b="b"/>
              <a:pathLst>
                <a:path w="3082925" h="3082925">
                  <a:moveTo>
                    <a:pt x="1541081" y="3082925"/>
                  </a:moveTo>
                  <a:lnTo>
                    <a:pt x="1493062" y="3082188"/>
                  </a:lnTo>
                  <a:lnTo>
                    <a:pt x="1445425" y="3080004"/>
                  </a:lnTo>
                  <a:lnTo>
                    <a:pt x="1398155" y="3076384"/>
                  </a:lnTo>
                  <a:lnTo>
                    <a:pt x="1351305" y="3071355"/>
                  </a:lnTo>
                  <a:lnTo>
                    <a:pt x="1304886" y="3064941"/>
                  </a:lnTo>
                  <a:lnTo>
                    <a:pt x="1258912" y="3057156"/>
                  </a:lnTo>
                  <a:lnTo>
                    <a:pt x="1213421" y="3048025"/>
                  </a:lnTo>
                  <a:lnTo>
                    <a:pt x="1168412" y="3037573"/>
                  </a:lnTo>
                  <a:lnTo>
                    <a:pt x="1123924" y="3025813"/>
                  </a:lnTo>
                  <a:lnTo>
                    <a:pt x="1079969" y="3012770"/>
                  </a:lnTo>
                  <a:lnTo>
                    <a:pt x="1036574" y="2998470"/>
                  </a:lnTo>
                  <a:lnTo>
                    <a:pt x="993749" y="2982925"/>
                  </a:lnTo>
                  <a:lnTo>
                    <a:pt x="951534" y="2966161"/>
                  </a:lnTo>
                  <a:lnTo>
                    <a:pt x="909942" y="2948203"/>
                  </a:lnTo>
                  <a:lnTo>
                    <a:pt x="868984" y="2929064"/>
                  </a:lnTo>
                  <a:lnTo>
                    <a:pt x="828700" y="2908782"/>
                  </a:lnTo>
                  <a:lnTo>
                    <a:pt x="789101" y="2887357"/>
                  </a:lnTo>
                  <a:lnTo>
                    <a:pt x="750201" y="2864827"/>
                  </a:lnTo>
                  <a:lnTo>
                    <a:pt x="712038" y="2841205"/>
                  </a:lnTo>
                  <a:lnTo>
                    <a:pt x="674611" y="2816504"/>
                  </a:lnTo>
                  <a:lnTo>
                    <a:pt x="637971" y="2790761"/>
                  </a:lnTo>
                  <a:lnTo>
                    <a:pt x="602119" y="2764002"/>
                  </a:lnTo>
                  <a:lnTo>
                    <a:pt x="567080" y="2736227"/>
                  </a:lnTo>
                  <a:lnTo>
                    <a:pt x="532866" y="2707462"/>
                  </a:lnTo>
                  <a:lnTo>
                    <a:pt x="499516" y="2677744"/>
                  </a:lnTo>
                  <a:lnTo>
                    <a:pt x="467042" y="2647086"/>
                  </a:lnTo>
                  <a:lnTo>
                    <a:pt x="435470" y="2615501"/>
                  </a:lnTo>
                  <a:lnTo>
                    <a:pt x="404825" y="2583014"/>
                  </a:lnTo>
                  <a:lnTo>
                    <a:pt x="375107" y="2549652"/>
                  </a:lnTo>
                  <a:lnTo>
                    <a:pt x="346367" y="2515438"/>
                  </a:lnTo>
                  <a:lnTo>
                    <a:pt x="318604" y="2480386"/>
                  </a:lnTo>
                  <a:lnTo>
                    <a:pt x="291846" y="2444521"/>
                  </a:lnTo>
                  <a:lnTo>
                    <a:pt x="266115" y="2407869"/>
                  </a:lnTo>
                  <a:lnTo>
                    <a:pt x="241427" y="2370442"/>
                  </a:lnTo>
                  <a:lnTo>
                    <a:pt x="217817" y="2332266"/>
                  </a:lnTo>
                  <a:lnTo>
                    <a:pt x="195287" y="2293353"/>
                  </a:lnTo>
                  <a:lnTo>
                    <a:pt x="173875" y="2253741"/>
                  </a:lnTo>
                  <a:lnTo>
                    <a:pt x="153606" y="2213444"/>
                  </a:lnTo>
                  <a:lnTo>
                    <a:pt x="134480" y="2172487"/>
                  </a:lnTo>
                  <a:lnTo>
                    <a:pt x="116535" y="2130882"/>
                  </a:lnTo>
                  <a:lnTo>
                    <a:pt x="99796" y="2088641"/>
                  </a:lnTo>
                  <a:lnTo>
                    <a:pt x="84264" y="2045817"/>
                  </a:lnTo>
                  <a:lnTo>
                    <a:pt x="69977" y="2002409"/>
                  </a:lnTo>
                  <a:lnTo>
                    <a:pt x="56946" y="1958441"/>
                  </a:lnTo>
                  <a:lnTo>
                    <a:pt x="45199" y="1913940"/>
                  </a:lnTo>
                  <a:lnTo>
                    <a:pt x="34759" y="1868919"/>
                  </a:lnTo>
                  <a:lnTo>
                    <a:pt x="25654" y="1823402"/>
                  </a:lnTo>
                  <a:lnTo>
                    <a:pt x="17881" y="1777415"/>
                  </a:lnTo>
                  <a:lnTo>
                    <a:pt x="11480" y="1730984"/>
                  </a:lnTo>
                  <a:lnTo>
                    <a:pt x="6477" y="1684121"/>
                  </a:lnTo>
                  <a:lnTo>
                    <a:pt x="2882" y="1636839"/>
                  </a:lnTo>
                  <a:lnTo>
                    <a:pt x="711" y="1589176"/>
                  </a:lnTo>
                  <a:lnTo>
                    <a:pt x="0" y="1541145"/>
                  </a:lnTo>
                  <a:lnTo>
                    <a:pt x="711" y="1493151"/>
                  </a:lnTo>
                  <a:lnTo>
                    <a:pt x="2882" y="1445514"/>
                  </a:lnTo>
                  <a:lnTo>
                    <a:pt x="6477" y="1398270"/>
                  </a:lnTo>
                  <a:lnTo>
                    <a:pt x="11480" y="1351445"/>
                  </a:lnTo>
                  <a:lnTo>
                    <a:pt x="17881" y="1305026"/>
                  </a:lnTo>
                  <a:lnTo>
                    <a:pt x="25654" y="1259077"/>
                  </a:lnTo>
                  <a:lnTo>
                    <a:pt x="34759" y="1213586"/>
                  </a:lnTo>
                  <a:lnTo>
                    <a:pt x="45199" y="1168590"/>
                  </a:lnTo>
                  <a:lnTo>
                    <a:pt x="56946" y="1124115"/>
                  </a:lnTo>
                  <a:lnTo>
                    <a:pt x="69977" y="1080173"/>
                  </a:lnTo>
                  <a:lnTo>
                    <a:pt x="84264" y="1036789"/>
                  </a:lnTo>
                  <a:lnTo>
                    <a:pt x="99796" y="993978"/>
                  </a:lnTo>
                  <a:lnTo>
                    <a:pt x="116535" y="951776"/>
                  </a:lnTo>
                  <a:lnTo>
                    <a:pt x="134480" y="910183"/>
                  </a:lnTo>
                  <a:lnTo>
                    <a:pt x="153606" y="869238"/>
                  </a:lnTo>
                  <a:lnTo>
                    <a:pt x="173875" y="828967"/>
                  </a:lnTo>
                  <a:lnTo>
                    <a:pt x="195287" y="789368"/>
                  </a:lnTo>
                  <a:lnTo>
                    <a:pt x="217817" y="750481"/>
                  </a:lnTo>
                  <a:lnTo>
                    <a:pt x="241427" y="712317"/>
                  </a:lnTo>
                  <a:lnTo>
                    <a:pt x="266115" y="674903"/>
                  </a:lnTo>
                  <a:lnTo>
                    <a:pt x="291846" y="638263"/>
                  </a:lnTo>
                  <a:lnTo>
                    <a:pt x="318604" y="602411"/>
                  </a:lnTo>
                  <a:lnTo>
                    <a:pt x="346367" y="567372"/>
                  </a:lnTo>
                  <a:lnTo>
                    <a:pt x="375107" y="533158"/>
                  </a:lnTo>
                  <a:lnTo>
                    <a:pt x="404825" y="499808"/>
                  </a:lnTo>
                  <a:lnTo>
                    <a:pt x="435470" y="467347"/>
                  </a:lnTo>
                  <a:lnTo>
                    <a:pt x="467042" y="435762"/>
                  </a:lnTo>
                  <a:lnTo>
                    <a:pt x="499516" y="405117"/>
                  </a:lnTo>
                  <a:lnTo>
                    <a:pt x="532866" y="375399"/>
                  </a:lnTo>
                  <a:lnTo>
                    <a:pt x="567080" y="346646"/>
                  </a:lnTo>
                  <a:lnTo>
                    <a:pt x="602119" y="318884"/>
                  </a:lnTo>
                  <a:lnTo>
                    <a:pt x="637971" y="292112"/>
                  </a:lnTo>
                  <a:lnTo>
                    <a:pt x="674611" y="266382"/>
                  </a:lnTo>
                  <a:lnTo>
                    <a:pt x="712038" y="241693"/>
                  </a:lnTo>
                  <a:lnTo>
                    <a:pt x="750201" y="218071"/>
                  </a:lnTo>
                  <a:lnTo>
                    <a:pt x="789101" y="195541"/>
                  </a:lnTo>
                  <a:lnTo>
                    <a:pt x="828700" y="174129"/>
                  </a:lnTo>
                  <a:lnTo>
                    <a:pt x="868984" y="153835"/>
                  </a:lnTo>
                  <a:lnTo>
                    <a:pt x="909942" y="134708"/>
                  </a:lnTo>
                  <a:lnTo>
                    <a:pt x="951534" y="116751"/>
                  </a:lnTo>
                  <a:lnTo>
                    <a:pt x="993749" y="99987"/>
                  </a:lnTo>
                  <a:lnTo>
                    <a:pt x="1036574" y="84455"/>
                  </a:lnTo>
                  <a:lnTo>
                    <a:pt x="1079969" y="70154"/>
                  </a:lnTo>
                  <a:lnTo>
                    <a:pt x="1123924" y="57111"/>
                  </a:lnTo>
                  <a:lnTo>
                    <a:pt x="1168412" y="45351"/>
                  </a:lnTo>
                  <a:lnTo>
                    <a:pt x="1213421" y="34899"/>
                  </a:lnTo>
                  <a:lnTo>
                    <a:pt x="1258912" y="25768"/>
                  </a:lnTo>
                  <a:lnTo>
                    <a:pt x="1304886" y="17983"/>
                  </a:lnTo>
                  <a:lnTo>
                    <a:pt x="1351305" y="11569"/>
                  </a:lnTo>
                  <a:lnTo>
                    <a:pt x="1398155" y="6540"/>
                  </a:lnTo>
                  <a:lnTo>
                    <a:pt x="1445425" y="2921"/>
                  </a:lnTo>
                  <a:lnTo>
                    <a:pt x="1493062" y="736"/>
                  </a:lnTo>
                  <a:lnTo>
                    <a:pt x="1541081" y="0"/>
                  </a:lnTo>
                  <a:lnTo>
                    <a:pt x="1589087" y="736"/>
                  </a:lnTo>
                  <a:lnTo>
                    <a:pt x="1636737" y="2921"/>
                  </a:lnTo>
                  <a:lnTo>
                    <a:pt x="1683994" y="6540"/>
                  </a:lnTo>
                  <a:lnTo>
                    <a:pt x="1730857" y="11569"/>
                  </a:lnTo>
                  <a:lnTo>
                    <a:pt x="1777276" y="17983"/>
                  </a:lnTo>
                  <a:lnTo>
                    <a:pt x="1823250" y="25768"/>
                  </a:lnTo>
                  <a:lnTo>
                    <a:pt x="1868741" y="34899"/>
                  </a:lnTo>
                  <a:lnTo>
                    <a:pt x="1913750" y="45351"/>
                  </a:lnTo>
                  <a:lnTo>
                    <a:pt x="1958238" y="57111"/>
                  </a:lnTo>
                  <a:lnTo>
                    <a:pt x="2002193" y="70154"/>
                  </a:lnTo>
                  <a:lnTo>
                    <a:pt x="2045589" y="84455"/>
                  </a:lnTo>
                  <a:lnTo>
                    <a:pt x="2088413" y="99999"/>
                  </a:lnTo>
                  <a:lnTo>
                    <a:pt x="2130628" y="116751"/>
                  </a:lnTo>
                  <a:lnTo>
                    <a:pt x="2172233" y="134708"/>
                  </a:lnTo>
                  <a:lnTo>
                    <a:pt x="2213178" y="153847"/>
                  </a:lnTo>
                  <a:lnTo>
                    <a:pt x="2253475" y="174129"/>
                  </a:lnTo>
                  <a:lnTo>
                    <a:pt x="2293073" y="195554"/>
                  </a:lnTo>
                  <a:lnTo>
                    <a:pt x="2331974" y="218084"/>
                  </a:lnTo>
                  <a:lnTo>
                    <a:pt x="2370150" y="241706"/>
                  </a:lnTo>
                  <a:lnTo>
                    <a:pt x="2407564" y="266395"/>
                  </a:lnTo>
                  <a:lnTo>
                    <a:pt x="2444216" y="292138"/>
                  </a:lnTo>
                  <a:lnTo>
                    <a:pt x="2480068" y="318909"/>
                  </a:lnTo>
                  <a:lnTo>
                    <a:pt x="2515120" y="346671"/>
                  </a:lnTo>
                  <a:lnTo>
                    <a:pt x="2549321" y="375424"/>
                  </a:lnTo>
                  <a:lnTo>
                    <a:pt x="2582684" y="405142"/>
                  </a:lnTo>
                  <a:lnTo>
                    <a:pt x="2615158" y="435800"/>
                  </a:lnTo>
                  <a:lnTo>
                    <a:pt x="2646730" y="467385"/>
                  </a:lnTo>
                  <a:lnTo>
                    <a:pt x="2677401" y="499859"/>
                  </a:lnTo>
                  <a:lnTo>
                    <a:pt x="2707106" y="533209"/>
                  </a:lnTo>
                  <a:lnTo>
                    <a:pt x="2735872" y="567423"/>
                  </a:lnTo>
                  <a:lnTo>
                    <a:pt x="2763634" y="602475"/>
                  </a:lnTo>
                  <a:lnTo>
                    <a:pt x="2790405" y="638327"/>
                  </a:lnTo>
                  <a:lnTo>
                    <a:pt x="2816148" y="674979"/>
                  </a:lnTo>
                  <a:lnTo>
                    <a:pt x="2840837" y="712393"/>
                  </a:lnTo>
                  <a:lnTo>
                    <a:pt x="2864459" y="750569"/>
                  </a:lnTo>
                  <a:lnTo>
                    <a:pt x="2886989" y="789470"/>
                  </a:lnTo>
                  <a:lnTo>
                    <a:pt x="2908414" y="829068"/>
                  </a:lnTo>
                  <a:lnTo>
                    <a:pt x="2928696" y="869365"/>
                  </a:lnTo>
                  <a:lnTo>
                    <a:pt x="2947822" y="910310"/>
                  </a:lnTo>
                  <a:lnTo>
                    <a:pt x="2965780" y="951915"/>
                  </a:lnTo>
                  <a:lnTo>
                    <a:pt x="2982544" y="994130"/>
                  </a:lnTo>
                  <a:lnTo>
                    <a:pt x="2998089" y="1036942"/>
                  </a:lnTo>
                  <a:lnTo>
                    <a:pt x="3012389" y="1080350"/>
                  </a:lnTo>
                  <a:lnTo>
                    <a:pt x="3025432" y="1124305"/>
                  </a:lnTo>
                  <a:lnTo>
                    <a:pt x="3037192" y="1168793"/>
                  </a:lnTo>
                  <a:lnTo>
                    <a:pt x="3047644" y="1213789"/>
                  </a:lnTo>
                  <a:lnTo>
                    <a:pt x="3056775" y="1259293"/>
                  </a:lnTo>
                  <a:lnTo>
                    <a:pt x="3064560" y="1305267"/>
                  </a:lnTo>
                  <a:lnTo>
                    <a:pt x="3070974" y="1351686"/>
                  </a:lnTo>
                  <a:lnTo>
                    <a:pt x="3076003" y="1398536"/>
                  </a:lnTo>
                  <a:lnTo>
                    <a:pt x="3079623" y="1445806"/>
                  </a:lnTo>
                  <a:lnTo>
                    <a:pt x="3081807" y="1493443"/>
                  </a:lnTo>
                  <a:lnTo>
                    <a:pt x="3082544" y="1541462"/>
                  </a:lnTo>
                  <a:lnTo>
                    <a:pt x="3081807" y="1589481"/>
                  </a:lnTo>
                  <a:lnTo>
                    <a:pt x="3079623" y="1637118"/>
                  </a:lnTo>
                  <a:lnTo>
                    <a:pt x="3076003" y="1684375"/>
                  </a:lnTo>
                  <a:lnTo>
                    <a:pt x="3070974" y="1731238"/>
                  </a:lnTo>
                  <a:lnTo>
                    <a:pt x="3064560" y="1777657"/>
                  </a:lnTo>
                  <a:lnTo>
                    <a:pt x="3056775" y="1823631"/>
                  </a:lnTo>
                  <a:lnTo>
                    <a:pt x="3047644" y="1869122"/>
                  </a:lnTo>
                  <a:lnTo>
                    <a:pt x="3037192" y="1914131"/>
                  </a:lnTo>
                  <a:lnTo>
                    <a:pt x="3025432" y="1958619"/>
                  </a:lnTo>
                  <a:lnTo>
                    <a:pt x="3012389" y="2002574"/>
                  </a:lnTo>
                  <a:lnTo>
                    <a:pt x="2998089" y="2045970"/>
                  </a:lnTo>
                  <a:lnTo>
                    <a:pt x="2982544" y="2088794"/>
                  </a:lnTo>
                  <a:lnTo>
                    <a:pt x="2965780" y="2131009"/>
                  </a:lnTo>
                  <a:lnTo>
                    <a:pt x="2947822" y="2172614"/>
                  </a:lnTo>
                  <a:lnTo>
                    <a:pt x="2928696" y="2213559"/>
                  </a:lnTo>
                  <a:lnTo>
                    <a:pt x="2908414" y="2253856"/>
                  </a:lnTo>
                  <a:lnTo>
                    <a:pt x="2886989" y="2293454"/>
                  </a:lnTo>
                  <a:lnTo>
                    <a:pt x="2864459" y="2332354"/>
                  </a:lnTo>
                  <a:lnTo>
                    <a:pt x="2840837" y="2370531"/>
                  </a:lnTo>
                  <a:lnTo>
                    <a:pt x="2816148" y="2407945"/>
                  </a:lnTo>
                  <a:lnTo>
                    <a:pt x="2790405" y="2444597"/>
                  </a:lnTo>
                  <a:lnTo>
                    <a:pt x="2763634" y="2480449"/>
                  </a:lnTo>
                  <a:lnTo>
                    <a:pt x="2735872" y="2515501"/>
                  </a:lnTo>
                  <a:lnTo>
                    <a:pt x="2707106" y="2549702"/>
                  </a:lnTo>
                  <a:lnTo>
                    <a:pt x="2677401" y="2583065"/>
                  </a:lnTo>
                  <a:lnTo>
                    <a:pt x="2646730" y="2615539"/>
                  </a:lnTo>
                  <a:lnTo>
                    <a:pt x="2615158" y="2647111"/>
                  </a:lnTo>
                  <a:lnTo>
                    <a:pt x="2582684" y="2677782"/>
                  </a:lnTo>
                  <a:lnTo>
                    <a:pt x="2549321" y="2707487"/>
                  </a:lnTo>
                  <a:lnTo>
                    <a:pt x="2515120" y="2736253"/>
                  </a:lnTo>
                  <a:lnTo>
                    <a:pt x="2480068" y="2764015"/>
                  </a:lnTo>
                  <a:lnTo>
                    <a:pt x="2444216" y="2790786"/>
                  </a:lnTo>
                  <a:lnTo>
                    <a:pt x="2407564" y="2816529"/>
                  </a:lnTo>
                  <a:lnTo>
                    <a:pt x="2370150" y="2841218"/>
                  </a:lnTo>
                  <a:lnTo>
                    <a:pt x="2331974" y="2864840"/>
                  </a:lnTo>
                  <a:lnTo>
                    <a:pt x="2293073" y="2887370"/>
                  </a:lnTo>
                  <a:lnTo>
                    <a:pt x="2253475" y="2908795"/>
                  </a:lnTo>
                  <a:lnTo>
                    <a:pt x="2213178" y="2929077"/>
                  </a:lnTo>
                  <a:lnTo>
                    <a:pt x="2172233" y="2948216"/>
                  </a:lnTo>
                  <a:lnTo>
                    <a:pt x="2130628" y="2966161"/>
                  </a:lnTo>
                  <a:lnTo>
                    <a:pt x="2088413" y="2982925"/>
                  </a:lnTo>
                  <a:lnTo>
                    <a:pt x="2045589" y="2998470"/>
                  </a:lnTo>
                  <a:lnTo>
                    <a:pt x="2002193" y="3012770"/>
                  </a:lnTo>
                  <a:lnTo>
                    <a:pt x="1958238" y="3025813"/>
                  </a:lnTo>
                  <a:lnTo>
                    <a:pt x="1913750" y="3037573"/>
                  </a:lnTo>
                  <a:lnTo>
                    <a:pt x="1868741" y="3048025"/>
                  </a:lnTo>
                  <a:lnTo>
                    <a:pt x="1823250" y="3057156"/>
                  </a:lnTo>
                  <a:lnTo>
                    <a:pt x="1777276" y="3064941"/>
                  </a:lnTo>
                  <a:lnTo>
                    <a:pt x="1730857" y="3071355"/>
                  </a:lnTo>
                  <a:lnTo>
                    <a:pt x="1683994" y="3076384"/>
                  </a:lnTo>
                  <a:lnTo>
                    <a:pt x="1636737" y="3080004"/>
                  </a:lnTo>
                  <a:lnTo>
                    <a:pt x="1589087" y="3082188"/>
                  </a:lnTo>
                  <a:lnTo>
                    <a:pt x="1541081" y="3082925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10" name="object 20">
            <a:extLst>
              <a:ext uri="{FF2B5EF4-FFF2-40B4-BE49-F238E27FC236}">
                <a16:creationId xmlns:a16="http://schemas.microsoft.com/office/drawing/2014/main" id="{0EC03E1A-D4FF-4400-AB01-E9317896805C}"/>
              </a:ext>
            </a:extLst>
          </p:cNvPr>
          <p:cNvSpPr txBox="1"/>
          <p:nvPr/>
        </p:nvSpPr>
        <p:spPr>
          <a:xfrm>
            <a:off x="8472805" y="5906285"/>
            <a:ext cx="12439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去中心化组</a:t>
            </a:r>
            <a:r>
              <a:rPr sz="1600" spc="-5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织</a:t>
            </a:r>
            <a:endParaRPr sz="160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2" name="object 22">
            <a:extLst>
              <a:ext uri="{FF2B5EF4-FFF2-40B4-BE49-F238E27FC236}">
                <a16:creationId xmlns:a16="http://schemas.microsoft.com/office/drawing/2014/main" id="{D2A1B2BD-6307-41E1-9113-DA9B11B9C356}"/>
              </a:ext>
            </a:extLst>
          </p:cNvPr>
          <p:cNvSpPr txBox="1"/>
          <p:nvPr/>
        </p:nvSpPr>
        <p:spPr>
          <a:xfrm>
            <a:off x="8135478" y="3919996"/>
            <a:ext cx="613756" cy="591850"/>
          </a:xfrm>
          <a:prstGeom prst="roundRect">
            <a:avLst>
              <a:gd name="adj" fmla="val 50000"/>
            </a:avLst>
          </a:prstGeom>
          <a:ln w="6350">
            <a:solidFill>
              <a:schemeClr val="accent6"/>
            </a:solidFill>
          </a:ln>
        </p:spPr>
        <p:txBody>
          <a:bodyPr vert="horz" wrap="square" lIns="0" tIns="12700" rIns="0" bIns="0" rtlCol="0" anchor="ctr" anchorCtr="1">
            <a:noAutofit/>
          </a:bodyPr>
          <a:lstStyle/>
          <a:p>
            <a:pPr marL="12700" algn="ctr">
              <a:lnSpc>
                <a:spcPct val="120000"/>
              </a:lnSpc>
              <a:spcBef>
                <a:spcPts val="100"/>
              </a:spcBef>
            </a:pPr>
            <a:r>
              <a:rPr sz="1200" spc="5" dirty="0" err="1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垄断</a:t>
            </a:r>
            <a:endParaRPr lang="en-US" sz="1200" spc="5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  <a:p>
            <a:pPr marL="12700" algn="ctr">
              <a:lnSpc>
                <a:spcPct val="120000"/>
              </a:lnSpc>
              <a:spcBef>
                <a:spcPts val="100"/>
              </a:spcBef>
            </a:pPr>
            <a:r>
              <a:rPr sz="1200" spc="5" dirty="0" err="1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暴</a:t>
            </a:r>
            <a:r>
              <a:rPr sz="1200" dirty="0" err="1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力</a:t>
            </a:r>
            <a:endParaRPr sz="12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3" name="object 23">
            <a:extLst>
              <a:ext uri="{FF2B5EF4-FFF2-40B4-BE49-F238E27FC236}">
                <a16:creationId xmlns:a16="http://schemas.microsoft.com/office/drawing/2014/main" id="{6607755F-88CC-4392-ADE5-CA90DA7F899C}"/>
              </a:ext>
            </a:extLst>
          </p:cNvPr>
          <p:cNvSpPr txBox="1"/>
          <p:nvPr/>
        </p:nvSpPr>
        <p:spPr>
          <a:xfrm>
            <a:off x="9417573" y="3919996"/>
            <a:ext cx="613758" cy="591850"/>
          </a:xfrm>
          <a:prstGeom prst="roundRect">
            <a:avLst>
              <a:gd name="adj" fmla="val 50000"/>
            </a:avLst>
          </a:prstGeom>
          <a:ln w="6350">
            <a:solidFill>
              <a:schemeClr val="accent6"/>
            </a:solidFill>
          </a:ln>
        </p:spPr>
        <p:txBody>
          <a:bodyPr vert="horz" wrap="square" lIns="0" tIns="12700" rIns="0" bIns="0" rtlCol="0" anchor="ctr" anchorCtr="1">
            <a:noAutofit/>
          </a:bodyPr>
          <a:lstStyle/>
          <a:p>
            <a:pPr marL="12700" algn="ctr">
              <a:lnSpc>
                <a:spcPct val="120000"/>
              </a:lnSpc>
              <a:spcBef>
                <a:spcPts val="100"/>
              </a:spcBef>
            </a:pPr>
            <a:r>
              <a:rPr sz="1200" spc="5" dirty="0" err="1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垄断</a:t>
            </a:r>
            <a:endParaRPr lang="en-US" sz="1200" spc="5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  <a:p>
            <a:pPr marL="12700" algn="ctr">
              <a:lnSpc>
                <a:spcPct val="120000"/>
              </a:lnSpc>
              <a:spcBef>
                <a:spcPts val="100"/>
              </a:spcBef>
            </a:pPr>
            <a:r>
              <a:rPr sz="1200" spc="5" dirty="0" err="1">
                <a:solidFill>
                  <a:schemeClr val="bg1"/>
                </a:solidFill>
                <a:latin typeface="+mn-ea"/>
                <a:cs typeface="+mn-ea"/>
                <a:sym typeface="+mn-lt"/>
              </a:rPr>
              <a:t>货</a:t>
            </a:r>
            <a:r>
              <a:rPr sz="1200" dirty="0" err="1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币</a:t>
            </a:r>
            <a:endParaRPr sz="12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6" name="object 26">
            <a:extLst>
              <a:ext uri="{FF2B5EF4-FFF2-40B4-BE49-F238E27FC236}">
                <a16:creationId xmlns:a16="http://schemas.microsoft.com/office/drawing/2014/main" id="{9CB1076B-697A-49E2-B8E2-0F46D9880D3C}"/>
              </a:ext>
            </a:extLst>
          </p:cNvPr>
          <p:cNvSpPr txBox="1"/>
          <p:nvPr/>
        </p:nvSpPr>
        <p:spPr>
          <a:xfrm>
            <a:off x="6977321" y="5383790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虚拟化身</a:t>
            </a:r>
          </a:p>
        </p:txBody>
      </p:sp>
      <p:sp>
        <p:nvSpPr>
          <p:cNvPr id="17" name="object 27">
            <a:extLst>
              <a:ext uri="{FF2B5EF4-FFF2-40B4-BE49-F238E27FC236}">
                <a16:creationId xmlns:a16="http://schemas.microsoft.com/office/drawing/2014/main" id="{B70E38C6-5E77-48C9-B459-52E5109A46A4}"/>
              </a:ext>
            </a:extLst>
          </p:cNvPr>
          <p:cNvSpPr txBox="1"/>
          <p:nvPr/>
        </p:nvSpPr>
        <p:spPr>
          <a:xfrm>
            <a:off x="10067925" y="5383790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虚拟货币</a:t>
            </a:r>
          </a:p>
        </p:txBody>
      </p:sp>
      <p:sp>
        <p:nvSpPr>
          <p:cNvPr id="18" name="object 28">
            <a:extLst>
              <a:ext uri="{FF2B5EF4-FFF2-40B4-BE49-F238E27FC236}">
                <a16:creationId xmlns:a16="http://schemas.microsoft.com/office/drawing/2014/main" id="{617589CF-EDBC-469E-A45C-C51593FB314D}"/>
              </a:ext>
            </a:extLst>
          </p:cNvPr>
          <p:cNvSpPr txBox="1"/>
          <p:nvPr/>
        </p:nvSpPr>
        <p:spPr>
          <a:xfrm>
            <a:off x="6977321" y="2528500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现实肉身</a:t>
            </a:r>
          </a:p>
        </p:txBody>
      </p:sp>
      <p:sp>
        <p:nvSpPr>
          <p:cNvPr id="19" name="object 29">
            <a:extLst>
              <a:ext uri="{FF2B5EF4-FFF2-40B4-BE49-F238E27FC236}">
                <a16:creationId xmlns:a16="http://schemas.microsoft.com/office/drawing/2014/main" id="{A5CBD829-2E05-47AB-A5EE-A33B555EABF2}"/>
              </a:ext>
            </a:extLst>
          </p:cNvPr>
          <p:cNvSpPr txBox="1"/>
          <p:nvPr/>
        </p:nvSpPr>
        <p:spPr>
          <a:xfrm>
            <a:off x="10067925" y="2527864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现实货币</a:t>
            </a:r>
          </a:p>
        </p:txBody>
      </p:sp>
      <p:sp>
        <p:nvSpPr>
          <p:cNvPr id="20" name="object 30">
            <a:extLst>
              <a:ext uri="{FF2B5EF4-FFF2-40B4-BE49-F238E27FC236}">
                <a16:creationId xmlns:a16="http://schemas.microsoft.com/office/drawing/2014/main" id="{FB3B66B1-6EBB-497F-BF2A-1F55F9F48E68}"/>
              </a:ext>
            </a:extLst>
          </p:cNvPr>
          <p:cNvSpPr txBox="1"/>
          <p:nvPr/>
        </p:nvSpPr>
        <p:spPr>
          <a:xfrm>
            <a:off x="8555990" y="1967795"/>
            <a:ext cx="104076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中心化组</a:t>
            </a:r>
            <a:r>
              <a:rPr sz="1600" spc="-5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织</a:t>
            </a:r>
            <a:endParaRPr sz="16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2" name="object 10">
            <a:extLst>
              <a:ext uri="{FF2B5EF4-FFF2-40B4-BE49-F238E27FC236}">
                <a16:creationId xmlns:a16="http://schemas.microsoft.com/office/drawing/2014/main" id="{85D32EC1-810F-473F-90E5-5358AB4CC1AF}"/>
              </a:ext>
            </a:extLst>
          </p:cNvPr>
          <p:cNvSpPr txBox="1"/>
          <p:nvPr/>
        </p:nvSpPr>
        <p:spPr>
          <a:xfrm>
            <a:off x="1412405" y="1048470"/>
            <a:ext cx="3214502" cy="400110"/>
          </a:xfrm>
          <a:prstGeom prst="rect">
            <a:avLst/>
          </a:prstGeom>
          <a:gradFill flip="none" rotWithShape="1">
            <a:gsLst>
              <a:gs pos="90000">
                <a:schemeClr val="accent2">
                  <a:lumMod val="89000"/>
                  <a:alpha val="0"/>
                </a:schemeClr>
              </a:gs>
              <a:gs pos="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sz="2000" dirty="0" err="1">
                <a:latin typeface="+mj-ea"/>
                <a:ea typeface="+mj-ea"/>
                <a:cs typeface="+mn-ea"/>
                <a:sym typeface="+mn-lt"/>
              </a:rPr>
              <a:t>跨国元宇宙的地化空间</a:t>
            </a:r>
            <a:endParaRPr sz="2000" dirty="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3" name="object 31">
            <a:extLst>
              <a:ext uri="{FF2B5EF4-FFF2-40B4-BE49-F238E27FC236}">
                <a16:creationId xmlns:a16="http://schemas.microsoft.com/office/drawing/2014/main" id="{9CA57BDF-3BF5-406B-8EEE-96F1243C5487}"/>
              </a:ext>
            </a:extLst>
          </p:cNvPr>
          <p:cNvSpPr txBox="1"/>
          <p:nvPr/>
        </p:nvSpPr>
        <p:spPr>
          <a:xfrm>
            <a:off x="7478328" y="1048470"/>
            <a:ext cx="3214502" cy="400110"/>
          </a:xfrm>
          <a:prstGeom prst="rect">
            <a:avLst/>
          </a:prstGeom>
          <a:gradFill flip="none" rotWithShape="1">
            <a:gsLst>
              <a:gs pos="90000">
                <a:schemeClr val="accent2">
                  <a:lumMod val="89000"/>
                  <a:alpha val="0"/>
                </a:schemeClr>
              </a:gs>
              <a:gs pos="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sz="2000" dirty="0">
                <a:latin typeface="+mj-ea"/>
                <a:ea typeface="+mj-ea"/>
                <a:cs typeface="+mn-ea"/>
                <a:sym typeface="+mn-lt"/>
              </a:rPr>
              <a:t>元宇宙与现代国家的张力</a:t>
            </a:r>
          </a:p>
        </p:txBody>
      </p:sp>
      <p:sp>
        <p:nvSpPr>
          <p:cNvPr id="24" name="object 28">
            <a:extLst>
              <a:ext uri="{FF2B5EF4-FFF2-40B4-BE49-F238E27FC236}">
                <a16:creationId xmlns:a16="http://schemas.microsoft.com/office/drawing/2014/main" id="{9A2C6345-6EDF-4F57-8652-0560D959066F}"/>
              </a:ext>
            </a:extLst>
          </p:cNvPr>
          <p:cNvSpPr txBox="1"/>
          <p:nvPr/>
        </p:nvSpPr>
        <p:spPr>
          <a:xfrm>
            <a:off x="1668257" y="2145199"/>
            <a:ext cx="821191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b="1" spc="165" dirty="0">
                <a:solidFill>
                  <a:schemeClr val="tx2">
                    <a:lumMod val="50000"/>
                    <a:lumOff val="50000"/>
                    <a:alpha val="60000"/>
                  </a:schemeClr>
                </a:solidFill>
                <a:latin typeface="+mn-ea"/>
                <a:cs typeface="+mn-ea"/>
                <a:sym typeface="+mn-lt"/>
              </a:rPr>
              <a:t>A</a:t>
            </a:r>
            <a:r>
              <a:rPr lang="zh-CN" altLang="en-US" b="1" spc="165" dirty="0">
                <a:solidFill>
                  <a:schemeClr val="tx2">
                    <a:lumMod val="50000"/>
                    <a:lumOff val="50000"/>
                    <a:alpha val="60000"/>
                  </a:schemeClr>
                </a:solidFill>
                <a:latin typeface="+mn-ea"/>
                <a:cs typeface="+mn-ea"/>
                <a:sym typeface="+mn-lt"/>
              </a:rPr>
              <a:t>国家</a:t>
            </a:r>
            <a:endParaRPr dirty="0">
              <a:solidFill>
                <a:schemeClr val="tx2">
                  <a:lumMod val="50000"/>
                  <a:lumOff val="50000"/>
                  <a:alpha val="60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0" name="object 28">
            <a:extLst>
              <a:ext uri="{FF2B5EF4-FFF2-40B4-BE49-F238E27FC236}">
                <a16:creationId xmlns:a16="http://schemas.microsoft.com/office/drawing/2014/main" id="{9C914563-1AB8-4E24-95F8-A859AA314CBB}"/>
              </a:ext>
            </a:extLst>
          </p:cNvPr>
          <p:cNvSpPr txBox="1"/>
          <p:nvPr/>
        </p:nvSpPr>
        <p:spPr>
          <a:xfrm>
            <a:off x="3292080" y="2145199"/>
            <a:ext cx="821191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b="1" spc="165" dirty="0">
                <a:solidFill>
                  <a:schemeClr val="tx2">
                    <a:lumMod val="50000"/>
                    <a:lumOff val="50000"/>
                    <a:alpha val="60000"/>
                  </a:schemeClr>
                </a:solidFill>
                <a:latin typeface="+mn-ea"/>
                <a:cs typeface="+mn-ea"/>
                <a:sym typeface="+mn-lt"/>
              </a:rPr>
              <a:t>B</a:t>
            </a:r>
            <a:r>
              <a:rPr lang="zh-CN" altLang="en-US" b="1" spc="165" dirty="0">
                <a:solidFill>
                  <a:schemeClr val="tx2">
                    <a:lumMod val="50000"/>
                    <a:lumOff val="50000"/>
                    <a:alpha val="60000"/>
                  </a:schemeClr>
                </a:solidFill>
                <a:latin typeface="+mn-ea"/>
                <a:cs typeface="+mn-ea"/>
                <a:sym typeface="+mn-lt"/>
              </a:rPr>
              <a:t>国家</a:t>
            </a:r>
            <a:endParaRPr dirty="0">
              <a:solidFill>
                <a:schemeClr val="tx2">
                  <a:lumMod val="50000"/>
                  <a:lumOff val="50000"/>
                  <a:alpha val="60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30C5E155-57FB-41A4-B456-6BB26070BEAF}"/>
              </a:ext>
            </a:extLst>
          </p:cNvPr>
          <p:cNvSpPr txBox="1"/>
          <p:nvPr/>
        </p:nvSpPr>
        <p:spPr>
          <a:xfrm>
            <a:off x="2414751" y="5381746"/>
            <a:ext cx="1205729" cy="6629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20000"/>
              </a:lnSpc>
              <a:spcBef>
                <a:spcPts val="105"/>
              </a:spcBef>
            </a:pPr>
            <a:r>
              <a:rPr lang="zh-CN" altLang="en-US" spc="165" dirty="0">
                <a:solidFill>
                  <a:schemeClr val="tx2">
                    <a:lumMod val="50000"/>
                    <a:lumOff val="50000"/>
                  </a:schemeClr>
                </a:solidFill>
                <a:latin typeface="+mn-ea"/>
                <a:cs typeface="+mn-ea"/>
                <a:sym typeface="+mn-lt"/>
              </a:rPr>
              <a:t>元宇宙</a:t>
            </a:r>
            <a:endParaRPr lang="en-US" altLang="zh-CN" spc="165" dirty="0">
              <a:solidFill>
                <a:schemeClr val="tx2">
                  <a:lumMod val="50000"/>
                  <a:lumOff val="50000"/>
                </a:schemeClr>
              </a:solidFill>
              <a:latin typeface="+mn-ea"/>
              <a:cs typeface="+mn-ea"/>
              <a:sym typeface="+mn-lt"/>
            </a:endParaRPr>
          </a:p>
          <a:p>
            <a:pPr marL="12700" algn="ctr">
              <a:lnSpc>
                <a:spcPct val="120000"/>
              </a:lnSpc>
              <a:spcBef>
                <a:spcPts val="105"/>
              </a:spcBef>
            </a:pPr>
            <a:r>
              <a:rPr lang="zh-CN" altLang="en-US" spc="165" dirty="0">
                <a:solidFill>
                  <a:schemeClr val="tx2">
                    <a:lumMod val="50000"/>
                    <a:lumOff val="50000"/>
                  </a:schemeClr>
                </a:solidFill>
                <a:latin typeface="+mn-ea"/>
                <a:cs typeface="+mn-ea"/>
                <a:sym typeface="+mn-lt"/>
              </a:rPr>
              <a:t>企业</a:t>
            </a:r>
            <a:endParaRPr dirty="0">
              <a:solidFill>
                <a:schemeClr val="tx2">
                  <a:lumMod val="50000"/>
                  <a:lumOff val="50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2" name="object 28">
            <a:extLst>
              <a:ext uri="{FF2B5EF4-FFF2-40B4-BE49-F238E27FC236}">
                <a16:creationId xmlns:a16="http://schemas.microsoft.com/office/drawing/2014/main" id="{19C3E7EA-DD58-487A-BEEB-7B2A799D28FD}"/>
              </a:ext>
            </a:extLst>
          </p:cNvPr>
          <p:cNvSpPr txBox="1"/>
          <p:nvPr/>
        </p:nvSpPr>
        <p:spPr>
          <a:xfrm>
            <a:off x="1494775" y="4163093"/>
            <a:ext cx="846591" cy="5922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20000"/>
              </a:lnSpc>
              <a:spcBef>
                <a:spcPts val="105"/>
              </a:spcBef>
            </a:pPr>
            <a:r>
              <a:rPr lang="en-US" sz="1600" spc="165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ea"/>
                <a:cs typeface="+mn-ea"/>
                <a:sym typeface="+mn-lt"/>
              </a:rPr>
              <a:t>A</a:t>
            </a:r>
            <a:r>
              <a:rPr lang="zh-CN" altLang="en-US" sz="1600" spc="165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ea"/>
                <a:cs typeface="+mn-ea"/>
                <a:sym typeface="+mn-lt"/>
              </a:rPr>
              <a:t>国</a:t>
            </a:r>
            <a:endParaRPr lang="en-US" altLang="zh-CN" sz="1600" spc="165" dirty="0">
              <a:solidFill>
                <a:schemeClr val="accent6">
                  <a:lumMod val="60000"/>
                  <a:lumOff val="40000"/>
                </a:schemeClr>
              </a:solidFill>
              <a:latin typeface="+mn-ea"/>
              <a:cs typeface="+mn-ea"/>
              <a:sym typeface="+mn-lt"/>
            </a:endParaRPr>
          </a:p>
          <a:p>
            <a:pPr marL="12700" algn="ctr">
              <a:lnSpc>
                <a:spcPct val="120000"/>
              </a:lnSpc>
              <a:spcBef>
                <a:spcPts val="105"/>
              </a:spcBef>
            </a:pPr>
            <a:r>
              <a:rPr lang="zh-CN" altLang="en-US" sz="1600" spc="165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ea"/>
                <a:cs typeface="+mn-ea"/>
                <a:sym typeface="+mn-lt"/>
              </a:rPr>
              <a:t>元宇宙</a:t>
            </a:r>
            <a:endParaRPr sz="1600" dirty="0">
              <a:solidFill>
                <a:schemeClr val="accent6">
                  <a:lumMod val="60000"/>
                  <a:lumOff val="40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3" name="object 28">
            <a:extLst>
              <a:ext uri="{FF2B5EF4-FFF2-40B4-BE49-F238E27FC236}">
                <a16:creationId xmlns:a16="http://schemas.microsoft.com/office/drawing/2014/main" id="{2BF4B5C3-A706-4CD3-B379-895A18524488}"/>
              </a:ext>
            </a:extLst>
          </p:cNvPr>
          <p:cNvSpPr txBox="1"/>
          <p:nvPr/>
        </p:nvSpPr>
        <p:spPr>
          <a:xfrm>
            <a:off x="3645655" y="4163093"/>
            <a:ext cx="846591" cy="5922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20000"/>
              </a:lnSpc>
              <a:spcBef>
                <a:spcPts val="105"/>
              </a:spcBef>
            </a:pPr>
            <a:r>
              <a:rPr lang="en-US" sz="1600" spc="165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ea"/>
                <a:cs typeface="+mn-ea"/>
                <a:sym typeface="+mn-lt"/>
              </a:rPr>
              <a:t>B</a:t>
            </a:r>
            <a:r>
              <a:rPr lang="zh-CN" altLang="en-US" sz="1600" spc="165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ea"/>
                <a:cs typeface="+mn-ea"/>
                <a:sym typeface="+mn-lt"/>
              </a:rPr>
              <a:t>国</a:t>
            </a:r>
            <a:endParaRPr lang="en-US" altLang="zh-CN" sz="1600" spc="165" dirty="0">
              <a:solidFill>
                <a:schemeClr val="accent6">
                  <a:lumMod val="60000"/>
                  <a:lumOff val="40000"/>
                </a:schemeClr>
              </a:solidFill>
              <a:latin typeface="+mn-ea"/>
              <a:cs typeface="+mn-ea"/>
              <a:sym typeface="+mn-lt"/>
            </a:endParaRPr>
          </a:p>
          <a:p>
            <a:pPr marL="12700" algn="ctr">
              <a:lnSpc>
                <a:spcPct val="120000"/>
              </a:lnSpc>
              <a:spcBef>
                <a:spcPts val="105"/>
              </a:spcBef>
            </a:pPr>
            <a:r>
              <a:rPr lang="zh-CN" altLang="en-US" sz="1600" spc="165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ea"/>
                <a:cs typeface="+mn-ea"/>
                <a:sym typeface="+mn-lt"/>
              </a:rPr>
              <a:t>元宇宙</a:t>
            </a:r>
            <a:endParaRPr sz="1600" dirty="0">
              <a:solidFill>
                <a:schemeClr val="accent6">
                  <a:lumMod val="60000"/>
                  <a:lumOff val="40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4" name="object 28">
            <a:extLst>
              <a:ext uri="{FF2B5EF4-FFF2-40B4-BE49-F238E27FC236}">
                <a16:creationId xmlns:a16="http://schemas.microsoft.com/office/drawing/2014/main" id="{C7A7B07F-FE98-4A49-A829-97B3EAA9C686}"/>
              </a:ext>
            </a:extLst>
          </p:cNvPr>
          <p:cNvSpPr txBox="1"/>
          <p:nvPr/>
        </p:nvSpPr>
        <p:spPr>
          <a:xfrm>
            <a:off x="2416220" y="3492431"/>
            <a:ext cx="1229436" cy="8751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20000"/>
              </a:lnSpc>
              <a:spcBef>
                <a:spcPts val="105"/>
              </a:spcBef>
            </a:pPr>
            <a:r>
              <a:rPr lang="zh-CN" altLang="en-US" sz="2400" b="1" spc="165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ea"/>
                <a:cs typeface="+mn-ea"/>
                <a:sym typeface="+mn-lt"/>
              </a:rPr>
              <a:t>跨国</a:t>
            </a:r>
            <a:endParaRPr lang="en-US" altLang="zh-CN" sz="2400" b="1" spc="165" dirty="0">
              <a:solidFill>
                <a:schemeClr val="accent6">
                  <a:lumMod val="60000"/>
                  <a:lumOff val="40000"/>
                </a:schemeClr>
              </a:solidFill>
              <a:latin typeface="+mn-ea"/>
              <a:cs typeface="+mn-ea"/>
              <a:sym typeface="+mn-lt"/>
            </a:endParaRPr>
          </a:p>
          <a:p>
            <a:pPr marL="12700" algn="ctr">
              <a:lnSpc>
                <a:spcPct val="120000"/>
              </a:lnSpc>
              <a:spcBef>
                <a:spcPts val="105"/>
              </a:spcBef>
            </a:pPr>
            <a:r>
              <a:rPr lang="zh-CN" altLang="en-US" sz="2400" b="1" spc="165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ea"/>
                <a:cs typeface="+mn-ea"/>
                <a:sym typeface="+mn-lt"/>
              </a:rPr>
              <a:t>元宇宙</a:t>
            </a:r>
            <a:endParaRPr sz="2400" dirty="0">
              <a:solidFill>
                <a:schemeClr val="accent6">
                  <a:lumMod val="60000"/>
                  <a:lumOff val="40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5" name="object 28">
            <a:extLst>
              <a:ext uri="{FF2B5EF4-FFF2-40B4-BE49-F238E27FC236}">
                <a16:creationId xmlns:a16="http://schemas.microsoft.com/office/drawing/2014/main" id="{C0D09C49-C5F9-4EBF-BB3E-A5D51793BFE8}"/>
              </a:ext>
            </a:extLst>
          </p:cNvPr>
          <p:cNvSpPr txBox="1"/>
          <p:nvPr/>
        </p:nvSpPr>
        <p:spPr>
          <a:xfrm>
            <a:off x="1015391" y="2734206"/>
            <a:ext cx="1261841" cy="6851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20000"/>
              </a:lnSpc>
              <a:spcBef>
                <a:spcPts val="105"/>
              </a:spcBef>
            </a:pPr>
            <a:r>
              <a:rPr lang="zh-CN" altLang="en-US" sz="1200" spc="165" dirty="0">
                <a:solidFill>
                  <a:schemeClr val="bg1">
                    <a:alpha val="70000"/>
                  </a:schemeClr>
                </a:solidFill>
                <a:latin typeface="+mn-ea"/>
                <a:cs typeface="+mn-ea"/>
                <a:sym typeface="+mn-lt"/>
              </a:rPr>
              <a:t>法律法规</a:t>
            </a:r>
            <a:endParaRPr lang="en-US" altLang="zh-CN" sz="1200" spc="165" dirty="0">
              <a:solidFill>
                <a:schemeClr val="bg1">
                  <a:alpha val="70000"/>
                </a:schemeClr>
              </a:solidFill>
              <a:latin typeface="+mn-ea"/>
              <a:cs typeface="+mn-ea"/>
              <a:sym typeface="+mn-lt"/>
            </a:endParaRPr>
          </a:p>
          <a:p>
            <a:pPr marL="12700">
              <a:lnSpc>
                <a:spcPct val="120000"/>
              </a:lnSpc>
              <a:spcBef>
                <a:spcPts val="105"/>
              </a:spcBef>
            </a:pPr>
            <a:r>
              <a:rPr lang="zh-CN" altLang="en-US" sz="1200" spc="165" dirty="0">
                <a:solidFill>
                  <a:schemeClr val="bg1">
                    <a:alpha val="70000"/>
                  </a:schemeClr>
                </a:solidFill>
                <a:latin typeface="+mn-ea"/>
                <a:cs typeface="+mn-ea"/>
                <a:sym typeface="+mn-lt"/>
              </a:rPr>
              <a:t>社会文化</a:t>
            </a:r>
            <a:endParaRPr lang="en-US" altLang="zh-CN" sz="1200" spc="165" dirty="0">
              <a:solidFill>
                <a:schemeClr val="bg1">
                  <a:alpha val="70000"/>
                </a:schemeClr>
              </a:solidFill>
              <a:latin typeface="+mn-ea"/>
              <a:cs typeface="+mn-ea"/>
              <a:sym typeface="+mn-lt"/>
            </a:endParaRPr>
          </a:p>
          <a:p>
            <a:pPr marL="12700">
              <a:lnSpc>
                <a:spcPct val="120000"/>
              </a:lnSpc>
              <a:spcBef>
                <a:spcPts val="105"/>
              </a:spcBef>
            </a:pPr>
            <a:r>
              <a:rPr lang="en-US" altLang="zh-CN" sz="1200" spc="165" dirty="0">
                <a:solidFill>
                  <a:schemeClr val="bg1">
                    <a:alpha val="70000"/>
                  </a:schemeClr>
                </a:solidFill>
                <a:latin typeface="+mn-ea"/>
                <a:cs typeface="+mn-ea"/>
                <a:sym typeface="+mn-lt"/>
              </a:rPr>
              <a:t>……</a:t>
            </a:r>
            <a:endParaRPr sz="1200" dirty="0">
              <a:solidFill>
                <a:schemeClr val="bg1">
                  <a:alpha val="70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6" name="object 28">
            <a:extLst>
              <a:ext uri="{FF2B5EF4-FFF2-40B4-BE49-F238E27FC236}">
                <a16:creationId xmlns:a16="http://schemas.microsoft.com/office/drawing/2014/main" id="{7EF3D661-C2FA-4DBF-9CCF-0F7EA47863CD}"/>
              </a:ext>
            </a:extLst>
          </p:cNvPr>
          <p:cNvSpPr txBox="1"/>
          <p:nvPr/>
        </p:nvSpPr>
        <p:spPr>
          <a:xfrm>
            <a:off x="3457108" y="2734206"/>
            <a:ext cx="1261841" cy="6851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r">
              <a:lnSpc>
                <a:spcPct val="120000"/>
              </a:lnSpc>
              <a:spcBef>
                <a:spcPts val="105"/>
              </a:spcBef>
            </a:pPr>
            <a:r>
              <a:rPr lang="zh-CN" altLang="en-US" sz="1200" spc="165" dirty="0">
                <a:solidFill>
                  <a:schemeClr val="bg1">
                    <a:alpha val="70000"/>
                  </a:schemeClr>
                </a:solidFill>
                <a:latin typeface="+mn-ea"/>
                <a:cs typeface="+mn-ea"/>
                <a:sym typeface="+mn-lt"/>
              </a:rPr>
              <a:t>法律法规</a:t>
            </a:r>
            <a:endParaRPr lang="en-US" altLang="zh-CN" sz="1200" spc="165" dirty="0">
              <a:solidFill>
                <a:schemeClr val="bg1">
                  <a:alpha val="70000"/>
                </a:schemeClr>
              </a:solidFill>
              <a:latin typeface="+mn-ea"/>
              <a:cs typeface="+mn-ea"/>
              <a:sym typeface="+mn-lt"/>
            </a:endParaRPr>
          </a:p>
          <a:p>
            <a:pPr marL="12700" algn="r">
              <a:lnSpc>
                <a:spcPct val="120000"/>
              </a:lnSpc>
              <a:spcBef>
                <a:spcPts val="105"/>
              </a:spcBef>
            </a:pPr>
            <a:r>
              <a:rPr lang="zh-CN" altLang="en-US" sz="1200" spc="165" dirty="0">
                <a:solidFill>
                  <a:schemeClr val="bg1">
                    <a:alpha val="70000"/>
                  </a:schemeClr>
                </a:solidFill>
                <a:latin typeface="+mn-ea"/>
                <a:cs typeface="+mn-ea"/>
                <a:sym typeface="+mn-lt"/>
              </a:rPr>
              <a:t>社会文化</a:t>
            </a:r>
            <a:endParaRPr lang="en-US" altLang="zh-CN" sz="1200" spc="165" dirty="0">
              <a:solidFill>
                <a:schemeClr val="bg1">
                  <a:alpha val="70000"/>
                </a:schemeClr>
              </a:solidFill>
              <a:latin typeface="+mn-ea"/>
              <a:cs typeface="+mn-ea"/>
              <a:sym typeface="+mn-lt"/>
            </a:endParaRPr>
          </a:p>
          <a:p>
            <a:pPr marL="12700" algn="r">
              <a:lnSpc>
                <a:spcPct val="120000"/>
              </a:lnSpc>
              <a:spcBef>
                <a:spcPts val="105"/>
              </a:spcBef>
            </a:pPr>
            <a:r>
              <a:rPr lang="en-US" altLang="zh-CN" sz="1200" spc="165" dirty="0">
                <a:solidFill>
                  <a:schemeClr val="bg1">
                    <a:alpha val="70000"/>
                  </a:schemeClr>
                </a:solidFill>
                <a:latin typeface="+mn-ea"/>
                <a:cs typeface="+mn-ea"/>
                <a:sym typeface="+mn-lt"/>
              </a:rPr>
              <a:t>……</a:t>
            </a:r>
            <a:endParaRPr sz="1200" dirty="0">
              <a:solidFill>
                <a:schemeClr val="bg1">
                  <a:alpha val="70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398804C7-43C6-4966-B569-A7109C6DCA6E}"/>
              </a:ext>
            </a:extLst>
          </p:cNvPr>
          <p:cNvSpPr/>
          <p:nvPr/>
        </p:nvSpPr>
        <p:spPr>
          <a:xfrm>
            <a:off x="8446706" y="5237725"/>
            <a:ext cx="1277746" cy="591850"/>
          </a:xfrm>
          <a:prstGeom prst="roundRect">
            <a:avLst/>
          </a:prstGeom>
          <a:solidFill>
            <a:schemeClr val="accent2">
              <a:alpha val="90000"/>
            </a:schemeClr>
          </a:solidFill>
          <a:ln>
            <a:noFill/>
          </a:ln>
          <a:effectLst>
            <a:reflection blurRad="6350" stA="50000" endA="300" endPos="35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spc="5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元宇</a:t>
            </a:r>
            <a:r>
              <a:rPr lang="zh-CN" altLang="en-US" sz="18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宙</a:t>
            </a:r>
            <a:endParaRPr lang="zh-CN" altLang="en-US" sz="18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BD59D4BE-981B-4EA3-B703-F8617FC645B8}"/>
              </a:ext>
            </a:extLst>
          </p:cNvPr>
          <p:cNvSpPr/>
          <p:nvPr/>
        </p:nvSpPr>
        <p:spPr>
          <a:xfrm>
            <a:off x="8446706" y="2416122"/>
            <a:ext cx="1277746" cy="591850"/>
          </a:xfrm>
          <a:prstGeom prst="roundRect">
            <a:avLst/>
          </a:prstGeom>
          <a:solidFill>
            <a:schemeClr val="accent2">
              <a:alpha val="90000"/>
            </a:schemeClr>
          </a:solidFill>
          <a:ln>
            <a:noFill/>
          </a:ln>
          <a:effectLst>
            <a:reflection blurRad="6350" stA="50000" endA="300" endPos="35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国家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6469C41-4644-4871-AC74-4D70BFA9F730}"/>
              </a:ext>
            </a:extLst>
          </p:cNvPr>
          <p:cNvCxnSpPr>
            <a:cxnSpLocks/>
          </p:cNvCxnSpPr>
          <p:nvPr/>
        </p:nvCxnSpPr>
        <p:spPr>
          <a:xfrm>
            <a:off x="6143740" y="1301750"/>
            <a:ext cx="0" cy="4841907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67000"/>
                    <a:alpha val="0"/>
                  </a:schemeClr>
                </a:gs>
                <a:gs pos="100000">
                  <a:srgbClr val="004C47">
                    <a:alpha val="0"/>
                  </a:srgbClr>
                </a:gs>
                <a:gs pos="50000">
                  <a:schemeClr val="accent2">
                    <a:lumMod val="97000"/>
                    <a:lumOff val="3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27C25B3-9C90-49A5-ABF5-F5B0B98FE2F6}"/>
              </a:ext>
            </a:extLst>
          </p:cNvPr>
          <p:cNvGrpSpPr/>
          <p:nvPr/>
        </p:nvGrpSpPr>
        <p:grpSpPr>
          <a:xfrm>
            <a:off x="8881867" y="3731784"/>
            <a:ext cx="407425" cy="968275"/>
            <a:chOff x="8876722" y="2670831"/>
            <a:chExt cx="407425" cy="968275"/>
          </a:xfrm>
        </p:grpSpPr>
        <p:sp>
          <p:nvSpPr>
            <p:cNvPr id="39" name="箭头: 右 10">
              <a:extLst>
                <a:ext uri="{FF2B5EF4-FFF2-40B4-BE49-F238E27FC236}">
                  <a16:creationId xmlns:a16="http://schemas.microsoft.com/office/drawing/2014/main" id="{94BB8857-F8CB-4C4F-B63B-639D99672779}"/>
                </a:ext>
              </a:extLst>
            </p:cNvPr>
            <p:cNvSpPr/>
            <p:nvPr/>
          </p:nvSpPr>
          <p:spPr>
            <a:xfrm rot="5690706" flipV="1">
              <a:off x="8504157" y="3043396"/>
              <a:ext cx="968275" cy="223145"/>
            </a:xfrm>
            <a:custGeom>
              <a:avLst/>
              <a:gdLst>
                <a:gd name="connsiteX0" fmla="*/ 0 w 3097545"/>
                <a:gd name="connsiteY0" fmla="*/ 438778 h 1755110"/>
                <a:gd name="connsiteX1" fmla="*/ 2219990 w 3097545"/>
                <a:gd name="connsiteY1" fmla="*/ 438778 h 1755110"/>
                <a:gd name="connsiteX2" fmla="*/ 2219990 w 3097545"/>
                <a:gd name="connsiteY2" fmla="*/ 0 h 1755110"/>
                <a:gd name="connsiteX3" fmla="*/ 3097545 w 3097545"/>
                <a:gd name="connsiteY3" fmla="*/ 877555 h 1755110"/>
                <a:gd name="connsiteX4" fmla="*/ 2219990 w 3097545"/>
                <a:gd name="connsiteY4" fmla="*/ 1755110 h 1755110"/>
                <a:gd name="connsiteX5" fmla="*/ 2219990 w 3097545"/>
                <a:gd name="connsiteY5" fmla="*/ 1316333 h 1755110"/>
                <a:gd name="connsiteX6" fmla="*/ 0 w 3097545"/>
                <a:gd name="connsiteY6" fmla="*/ 1316333 h 1755110"/>
                <a:gd name="connsiteX7" fmla="*/ 0 w 3097545"/>
                <a:gd name="connsiteY7" fmla="*/ 438778 h 1755110"/>
                <a:gd name="connsiteX0" fmla="*/ 0 w 3097545"/>
                <a:gd name="connsiteY0" fmla="*/ 438778 h 1755110"/>
                <a:gd name="connsiteX1" fmla="*/ 2219990 w 3097545"/>
                <a:gd name="connsiteY1" fmla="*/ 438778 h 1755110"/>
                <a:gd name="connsiteX2" fmla="*/ 2219990 w 3097545"/>
                <a:gd name="connsiteY2" fmla="*/ 0 h 1755110"/>
                <a:gd name="connsiteX3" fmla="*/ 3097545 w 3097545"/>
                <a:gd name="connsiteY3" fmla="*/ 877555 h 1755110"/>
                <a:gd name="connsiteX4" fmla="*/ 2219990 w 3097545"/>
                <a:gd name="connsiteY4" fmla="*/ 1755110 h 1755110"/>
                <a:gd name="connsiteX5" fmla="*/ 2219990 w 3097545"/>
                <a:gd name="connsiteY5" fmla="*/ 1316333 h 1755110"/>
                <a:gd name="connsiteX6" fmla="*/ 0 w 3097545"/>
                <a:gd name="connsiteY6" fmla="*/ 438778 h 1755110"/>
                <a:gd name="connsiteX0" fmla="*/ 0 w 3097545"/>
                <a:gd name="connsiteY0" fmla="*/ 438778 h 1755110"/>
                <a:gd name="connsiteX1" fmla="*/ 2219990 w 3097545"/>
                <a:gd name="connsiteY1" fmla="*/ 438778 h 1755110"/>
                <a:gd name="connsiteX2" fmla="*/ 2219990 w 3097545"/>
                <a:gd name="connsiteY2" fmla="*/ 0 h 1755110"/>
                <a:gd name="connsiteX3" fmla="*/ 3097545 w 3097545"/>
                <a:gd name="connsiteY3" fmla="*/ 877555 h 1755110"/>
                <a:gd name="connsiteX4" fmla="*/ 2219990 w 3097545"/>
                <a:gd name="connsiteY4" fmla="*/ 1755110 h 1755110"/>
                <a:gd name="connsiteX5" fmla="*/ 0 w 3097545"/>
                <a:gd name="connsiteY5" fmla="*/ 438778 h 1755110"/>
                <a:gd name="connsiteX0" fmla="*/ 0 w 3097545"/>
                <a:gd name="connsiteY0" fmla="*/ 438778 h 877555"/>
                <a:gd name="connsiteX1" fmla="*/ 2219990 w 3097545"/>
                <a:gd name="connsiteY1" fmla="*/ 438778 h 877555"/>
                <a:gd name="connsiteX2" fmla="*/ 2219990 w 3097545"/>
                <a:gd name="connsiteY2" fmla="*/ 0 h 877555"/>
                <a:gd name="connsiteX3" fmla="*/ 3097545 w 3097545"/>
                <a:gd name="connsiteY3" fmla="*/ 877555 h 877555"/>
                <a:gd name="connsiteX4" fmla="*/ 0 w 3097545"/>
                <a:gd name="connsiteY4" fmla="*/ 438778 h 87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7545" h="877555">
                  <a:moveTo>
                    <a:pt x="0" y="438778"/>
                  </a:moveTo>
                  <a:lnTo>
                    <a:pt x="2219990" y="438778"/>
                  </a:lnTo>
                  <a:lnTo>
                    <a:pt x="2219990" y="0"/>
                  </a:lnTo>
                  <a:lnTo>
                    <a:pt x="3097545" y="877555"/>
                  </a:lnTo>
                  <a:lnTo>
                    <a:pt x="0" y="438778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" name="箭头: 右 10">
              <a:extLst>
                <a:ext uri="{FF2B5EF4-FFF2-40B4-BE49-F238E27FC236}">
                  <a16:creationId xmlns:a16="http://schemas.microsoft.com/office/drawing/2014/main" id="{1581D947-A018-4976-9AD3-7CA58E801E5E}"/>
                </a:ext>
              </a:extLst>
            </p:cNvPr>
            <p:cNvSpPr/>
            <p:nvPr/>
          </p:nvSpPr>
          <p:spPr>
            <a:xfrm rot="15909294" flipH="1" flipV="1">
              <a:off x="8688437" y="3043396"/>
              <a:ext cx="968275" cy="223145"/>
            </a:xfrm>
            <a:custGeom>
              <a:avLst/>
              <a:gdLst>
                <a:gd name="connsiteX0" fmla="*/ 0 w 3097545"/>
                <a:gd name="connsiteY0" fmla="*/ 438778 h 1755110"/>
                <a:gd name="connsiteX1" fmla="*/ 2219990 w 3097545"/>
                <a:gd name="connsiteY1" fmla="*/ 438778 h 1755110"/>
                <a:gd name="connsiteX2" fmla="*/ 2219990 w 3097545"/>
                <a:gd name="connsiteY2" fmla="*/ 0 h 1755110"/>
                <a:gd name="connsiteX3" fmla="*/ 3097545 w 3097545"/>
                <a:gd name="connsiteY3" fmla="*/ 877555 h 1755110"/>
                <a:gd name="connsiteX4" fmla="*/ 2219990 w 3097545"/>
                <a:gd name="connsiteY4" fmla="*/ 1755110 h 1755110"/>
                <a:gd name="connsiteX5" fmla="*/ 2219990 w 3097545"/>
                <a:gd name="connsiteY5" fmla="*/ 1316333 h 1755110"/>
                <a:gd name="connsiteX6" fmla="*/ 0 w 3097545"/>
                <a:gd name="connsiteY6" fmla="*/ 1316333 h 1755110"/>
                <a:gd name="connsiteX7" fmla="*/ 0 w 3097545"/>
                <a:gd name="connsiteY7" fmla="*/ 438778 h 1755110"/>
                <a:gd name="connsiteX0" fmla="*/ 0 w 3097545"/>
                <a:gd name="connsiteY0" fmla="*/ 438778 h 1755110"/>
                <a:gd name="connsiteX1" fmla="*/ 2219990 w 3097545"/>
                <a:gd name="connsiteY1" fmla="*/ 438778 h 1755110"/>
                <a:gd name="connsiteX2" fmla="*/ 2219990 w 3097545"/>
                <a:gd name="connsiteY2" fmla="*/ 0 h 1755110"/>
                <a:gd name="connsiteX3" fmla="*/ 3097545 w 3097545"/>
                <a:gd name="connsiteY3" fmla="*/ 877555 h 1755110"/>
                <a:gd name="connsiteX4" fmla="*/ 2219990 w 3097545"/>
                <a:gd name="connsiteY4" fmla="*/ 1755110 h 1755110"/>
                <a:gd name="connsiteX5" fmla="*/ 2219990 w 3097545"/>
                <a:gd name="connsiteY5" fmla="*/ 1316333 h 1755110"/>
                <a:gd name="connsiteX6" fmla="*/ 0 w 3097545"/>
                <a:gd name="connsiteY6" fmla="*/ 438778 h 1755110"/>
                <a:gd name="connsiteX0" fmla="*/ 0 w 3097545"/>
                <a:gd name="connsiteY0" fmla="*/ 438778 h 1755110"/>
                <a:gd name="connsiteX1" fmla="*/ 2219990 w 3097545"/>
                <a:gd name="connsiteY1" fmla="*/ 438778 h 1755110"/>
                <a:gd name="connsiteX2" fmla="*/ 2219990 w 3097545"/>
                <a:gd name="connsiteY2" fmla="*/ 0 h 1755110"/>
                <a:gd name="connsiteX3" fmla="*/ 3097545 w 3097545"/>
                <a:gd name="connsiteY3" fmla="*/ 877555 h 1755110"/>
                <a:gd name="connsiteX4" fmla="*/ 2219990 w 3097545"/>
                <a:gd name="connsiteY4" fmla="*/ 1755110 h 1755110"/>
                <a:gd name="connsiteX5" fmla="*/ 0 w 3097545"/>
                <a:gd name="connsiteY5" fmla="*/ 438778 h 1755110"/>
                <a:gd name="connsiteX0" fmla="*/ 0 w 3097545"/>
                <a:gd name="connsiteY0" fmla="*/ 438778 h 877555"/>
                <a:gd name="connsiteX1" fmla="*/ 2219990 w 3097545"/>
                <a:gd name="connsiteY1" fmla="*/ 438778 h 877555"/>
                <a:gd name="connsiteX2" fmla="*/ 2219990 w 3097545"/>
                <a:gd name="connsiteY2" fmla="*/ 0 h 877555"/>
                <a:gd name="connsiteX3" fmla="*/ 3097545 w 3097545"/>
                <a:gd name="connsiteY3" fmla="*/ 877555 h 877555"/>
                <a:gd name="connsiteX4" fmla="*/ 0 w 3097545"/>
                <a:gd name="connsiteY4" fmla="*/ 438778 h 87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7545" h="877555">
                  <a:moveTo>
                    <a:pt x="0" y="438778"/>
                  </a:moveTo>
                  <a:lnTo>
                    <a:pt x="2219990" y="438778"/>
                  </a:lnTo>
                  <a:lnTo>
                    <a:pt x="2219990" y="0"/>
                  </a:lnTo>
                  <a:lnTo>
                    <a:pt x="3097545" y="877555"/>
                  </a:lnTo>
                  <a:lnTo>
                    <a:pt x="0" y="438778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574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文本框 381">
            <a:extLst>
              <a:ext uri="{FF2B5EF4-FFF2-40B4-BE49-F238E27FC236}">
                <a16:creationId xmlns:a16="http://schemas.microsoft.com/office/drawing/2014/main" id="{F3A46E23-030E-4DE3-B67E-8BFD1F25A379}"/>
              </a:ext>
            </a:extLst>
          </p:cNvPr>
          <p:cNvSpPr txBox="1"/>
          <p:nvPr/>
        </p:nvSpPr>
        <p:spPr>
          <a:xfrm>
            <a:off x="4855417" y="1912193"/>
            <a:ext cx="2681054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元宇宙究竟是什么</a:t>
            </a:r>
          </a:p>
        </p:txBody>
      </p:sp>
      <p:sp>
        <p:nvSpPr>
          <p:cNvPr id="383" name="文本框 382">
            <a:extLst>
              <a:ext uri="{FF2B5EF4-FFF2-40B4-BE49-F238E27FC236}">
                <a16:creationId xmlns:a16="http://schemas.microsoft.com/office/drawing/2014/main" id="{E4A13377-52C3-4729-9E96-4EF6E1B84B95}"/>
              </a:ext>
            </a:extLst>
          </p:cNvPr>
          <p:cNvSpPr txBox="1"/>
          <p:nvPr/>
        </p:nvSpPr>
        <p:spPr>
          <a:xfrm>
            <a:off x="4855417" y="3711493"/>
            <a:ext cx="2681054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元宇宙面临的挑战</a:t>
            </a:r>
          </a:p>
        </p:txBody>
      </p:sp>
      <p:sp>
        <p:nvSpPr>
          <p:cNvPr id="384" name="文本框 383">
            <a:extLst>
              <a:ext uri="{FF2B5EF4-FFF2-40B4-BE49-F238E27FC236}">
                <a16:creationId xmlns:a16="http://schemas.microsoft.com/office/drawing/2014/main" id="{83F51C15-4F47-4558-94F0-A1E671ECA36D}"/>
              </a:ext>
            </a:extLst>
          </p:cNvPr>
          <p:cNvSpPr txBox="1"/>
          <p:nvPr/>
        </p:nvSpPr>
        <p:spPr>
          <a:xfrm>
            <a:off x="4855417" y="4611143"/>
            <a:ext cx="2681054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元宇宙的发展前景</a:t>
            </a:r>
          </a:p>
        </p:txBody>
      </p:sp>
      <p:sp>
        <p:nvSpPr>
          <p:cNvPr id="385" name="文本框 384">
            <a:extLst>
              <a:ext uri="{FF2B5EF4-FFF2-40B4-BE49-F238E27FC236}">
                <a16:creationId xmlns:a16="http://schemas.microsoft.com/office/drawing/2014/main" id="{9A8BB0B5-19DA-433E-8936-962CE3CC4023}"/>
              </a:ext>
            </a:extLst>
          </p:cNvPr>
          <p:cNvSpPr txBox="1"/>
          <p:nvPr/>
        </p:nvSpPr>
        <p:spPr>
          <a:xfrm>
            <a:off x="4855417" y="2811843"/>
            <a:ext cx="2681054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为什么需要元宇宙</a:t>
            </a:r>
          </a:p>
        </p:txBody>
      </p:sp>
      <p:sp>
        <p:nvSpPr>
          <p:cNvPr id="6" name="流程图: 摘录 5">
            <a:extLst>
              <a:ext uri="{FF2B5EF4-FFF2-40B4-BE49-F238E27FC236}">
                <a16:creationId xmlns:a16="http://schemas.microsoft.com/office/drawing/2014/main" id="{B222AB1E-F8A3-4C9A-AEA1-1863946CCD34}"/>
              </a:ext>
            </a:extLst>
          </p:cNvPr>
          <p:cNvSpPr/>
          <p:nvPr/>
        </p:nvSpPr>
        <p:spPr>
          <a:xfrm rot="16200000" flipH="1">
            <a:off x="4293182" y="2033859"/>
            <a:ext cx="252000" cy="126000"/>
          </a:xfrm>
          <a:prstGeom prst="flowChartExtract">
            <a:avLst/>
          </a:prstGeom>
          <a:gradFill>
            <a:gsLst>
              <a:gs pos="100000">
                <a:schemeClr val="accent5"/>
              </a:gs>
              <a:gs pos="33000">
                <a:schemeClr val="tx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395" name="流程图: 摘录 394">
            <a:extLst>
              <a:ext uri="{FF2B5EF4-FFF2-40B4-BE49-F238E27FC236}">
                <a16:creationId xmlns:a16="http://schemas.microsoft.com/office/drawing/2014/main" id="{475E4E93-F5BD-465E-B48E-FEBEC208901C}"/>
              </a:ext>
            </a:extLst>
          </p:cNvPr>
          <p:cNvSpPr/>
          <p:nvPr/>
        </p:nvSpPr>
        <p:spPr>
          <a:xfrm rot="16200000" flipH="1">
            <a:off x="4293182" y="2933509"/>
            <a:ext cx="252000" cy="126000"/>
          </a:xfrm>
          <a:prstGeom prst="flowChartExtract">
            <a:avLst/>
          </a:prstGeom>
          <a:gradFill flip="none" rotWithShape="1">
            <a:gsLst>
              <a:gs pos="100000">
                <a:schemeClr val="accent5">
                  <a:lumMod val="100000"/>
                </a:schemeClr>
              </a:gs>
              <a:gs pos="33000">
                <a:schemeClr val="tx2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6" name="流程图: 摘录 395">
            <a:extLst>
              <a:ext uri="{FF2B5EF4-FFF2-40B4-BE49-F238E27FC236}">
                <a16:creationId xmlns:a16="http://schemas.microsoft.com/office/drawing/2014/main" id="{CD1803FE-BBB7-4AD3-8C7C-273CAF14DB59}"/>
              </a:ext>
            </a:extLst>
          </p:cNvPr>
          <p:cNvSpPr/>
          <p:nvPr/>
        </p:nvSpPr>
        <p:spPr>
          <a:xfrm rot="16200000" flipH="1">
            <a:off x="4293182" y="3833160"/>
            <a:ext cx="252000" cy="126000"/>
          </a:xfrm>
          <a:prstGeom prst="flowChartExtract">
            <a:avLst/>
          </a:prstGeom>
          <a:gradFill flip="none" rotWithShape="1">
            <a:gsLst>
              <a:gs pos="100000">
                <a:schemeClr val="accent5">
                  <a:lumMod val="100000"/>
                </a:schemeClr>
              </a:gs>
              <a:gs pos="33000">
                <a:schemeClr val="tx2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6" name="流程图: 摘录 385">
            <a:extLst>
              <a:ext uri="{FF2B5EF4-FFF2-40B4-BE49-F238E27FC236}">
                <a16:creationId xmlns:a16="http://schemas.microsoft.com/office/drawing/2014/main" id="{E239FBAD-DB0A-486F-9833-EC6C736EFAB8}"/>
              </a:ext>
            </a:extLst>
          </p:cNvPr>
          <p:cNvSpPr/>
          <p:nvPr/>
        </p:nvSpPr>
        <p:spPr>
          <a:xfrm rot="5400000">
            <a:off x="7646818" y="2033859"/>
            <a:ext cx="252000" cy="126000"/>
          </a:xfrm>
          <a:prstGeom prst="flowChartExtract">
            <a:avLst/>
          </a:prstGeom>
          <a:gradFill>
            <a:gsLst>
              <a:gs pos="100000">
                <a:schemeClr val="accent5"/>
              </a:gs>
              <a:gs pos="33000">
                <a:schemeClr val="tx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393" name="流程图: 摘录 392">
            <a:extLst>
              <a:ext uri="{FF2B5EF4-FFF2-40B4-BE49-F238E27FC236}">
                <a16:creationId xmlns:a16="http://schemas.microsoft.com/office/drawing/2014/main" id="{E302EABA-06E5-4F41-911D-C8872B63A4A7}"/>
              </a:ext>
            </a:extLst>
          </p:cNvPr>
          <p:cNvSpPr/>
          <p:nvPr/>
        </p:nvSpPr>
        <p:spPr>
          <a:xfrm rot="16200000" flipH="1">
            <a:off x="4293182" y="4732810"/>
            <a:ext cx="252000" cy="126000"/>
          </a:xfrm>
          <a:prstGeom prst="flowChartExtract">
            <a:avLst/>
          </a:prstGeom>
          <a:gradFill>
            <a:gsLst>
              <a:gs pos="100000">
                <a:schemeClr val="accent5"/>
              </a:gs>
              <a:gs pos="33000">
                <a:schemeClr val="tx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394" name="流程图: 摘录 393">
            <a:extLst>
              <a:ext uri="{FF2B5EF4-FFF2-40B4-BE49-F238E27FC236}">
                <a16:creationId xmlns:a16="http://schemas.microsoft.com/office/drawing/2014/main" id="{21836E08-CC3C-4BA7-9C8C-CF5134BA19E9}"/>
              </a:ext>
            </a:extLst>
          </p:cNvPr>
          <p:cNvSpPr/>
          <p:nvPr/>
        </p:nvSpPr>
        <p:spPr>
          <a:xfrm rot="5400000">
            <a:off x="7646818" y="4732809"/>
            <a:ext cx="252000" cy="126000"/>
          </a:xfrm>
          <a:prstGeom prst="flowChartExtract">
            <a:avLst/>
          </a:prstGeom>
          <a:gradFill>
            <a:gsLst>
              <a:gs pos="100000">
                <a:schemeClr val="accent5"/>
              </a:gs>
              <a:gs pos="33000">
                <a:schemeClr val="tx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397" name="流程图: 摘录 396">
            <a:extLst>
              <a:ext uri="{FF2B5EF4-FFF2-40B4-BE49-F238E27FC236}">
                <a16:creationId xmlns:a16="http://schemas.microsoft.com/office/drawing/2014/main" id="{EA246B30-C588-4600-B696-9DE7DCB4F3D9}"/>
              </a:ext>
            </a:extLst>
          </p:cNvPr>
          <p:cNvSpPr/>
          <p:nvPr/>
        </p:nvSpPr>
        <p:spPr>
          <a:xfrm rot="5400000">
            <a:off x="7646818" y="2933509"/>
            <a:ext cx="252000" cy="126000"/>
          </a:xfrm>
          <a:prstGeom prst="flowChartExtract">
            <a:avLst/>
          </a:prstGeom>
          <a:gradFill flip="none" rotWithShape="1">
            <a:gsLst>
              <a:gs pos="100000">
                <a:schemeClr val="accent5">
                  <a:lumMod val="100000"/>
                </a:schemeClr>
              </a:gs>
              <a:gs pos="33000">
                <a:schemeClr val="tx2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8" name="流程图: 摘录 397">
            <a:extLst>
              <a:ext uri="{FF2B5EF4-FFF2-40B4-BE49-F238E27FC236}">
                <a16:creationId xmlns:a16="http://schemas.microsoft.com/office/drawing/2014/main" id="{585A5FF9-7A79-4A06-BF83-5E5D3CE117D4}"/>
              </a:ext>
            </a:extLst>
          </p:cNvPr>
          <p:cNvSpPr/>
          <p:nvPr/>
        </p:nvSpPr>
        <p:spPr>
          <a:xfrm rot="5400000">
            <a:off x="7646818" y="3833160"/>
            <a:ext cx="252000" cy="126000"/>
          </a:xfrm>
          <a:prstGeom prst="flowChartExtract">
            <a:avLst/>
          </a:prstGeom>
          <a:gradFill flip="none" rotWithShape="1">
            <a:gsLst>
              <a:gs pos="100000">
                <a:schemeClr val="accent5">
                  <a:lumMod val="100000"/>
                </a:schemeClr>
              </a:gs>
              <a:gs pos="33000">
                <a:schemeClr val="tx2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>
                  <a:lumMod val="10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0533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878131-5ACE-40B2-BE47-5127570ED6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FDDF3E5-C97E-486B-B043-D32E33D114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元宇宙的发展前景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29CFC97-B9B0-4D4D-8DB8-9335C95EE5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067" y="4307588"/>
            <a:ext cx="10972800" cy="400110"/>
          </a:xfrm>
        </p:spPr>
        <p:txBody>
          <a:bodyPr/>
          <a:lstStyle/>
          <a:p>
            <a:r>
              <a:rPr lang="en-GB" dirty="0">
                <a:cs typeface="+mn-ea"/>
                <a:sym typeface="+mn-lt"/>
              </a:rPr>
              <a:t>The prospect  of </a:t>
            </a:r>
            <a:r>
              <a:rPr lang="en-US" altLang="zh-CN" dirty="0">
                <a:cs typeface="+mn-ea"/>
                <a:sym typeface="+mn-lt"/>
              </a:rPr>
              <a:t>the metaverse</a:t>
            </a:r>
            <a:endParaRPr lang="en-GB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863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id="{97D2E587-49A9-4871-8E50-5241914E63D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元宇宙的关键路径</a:t>
            </a: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58C6AADF-57F4-4901-926C-61364BED09C9}"/>
              </a:ext>
            </a:extLst>
          </p:cNvPr>
          <p:cNvSpPr>
            <a:spLocks/>
          </p:cNvSpPr>
          <p:nvPr/>
        </p:nvSpPr>
        <p:spPr>
          <a:xfrm>
            <a:off x="322353" y="1872313"/>
            <a:ext cx="4680000" cy="2909972"/>
          </a:xfrm>
          <a:prstGeom prst="roundRect">
            <a:avLst>
              <a:gd name="adj" fmla="val 0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10000"/>
                  </a:schemeClr>
                </a:gs>
                <a:gs pos="100000">
                  <a:schemeClr val="tx2"/>
                </a:gs>
              </a:gsLst>
              <a:lin ang="5400000" scaled="1"/>
            </a:gradFill>
          </a:ln>
          <a:effectLst>
            <a:reflection blurRad="6350" stA="52000" endA="300" endPos="35000" dist="25400" dir="5400000" sy="-100000" algn="bl" rotWithShape="0"/>
          </a:effectLst>
          <a:scene3d>
            <a:camera prst="perspectiveRight" fov="3000000">
              <a:rot lat="0" lon="19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（此处按需配图）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4CE9125A-1D86-47FC-8352-FC8D8541583C}"/>
              </a:ext>
            </a:extLst>
          </p:cNvPr>
          <p:cNvSpPr>
            <a:spLocks/>
          </p:cNvSpPr>
          <p:nvPr/>
        </p:nvSpPr>
        <p:spPr>
          <a:xfrm>
            <a:off x="7649344" y="1872313"/>
            <a:ext cx="4680000" cy="2909972"/>
          </a:xfrm>
          <a:prstGeom prst="roundRect">
            <a:avLst>
              <a:gd name="adj" fmla="val 0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10000"/>
                  </a:schemeClr>
                </a:gs>
                <a:gs pos="100000">
                  <a:schemeClr val="tx2"/>
                </a:gs>
              </a:gsLst>
              <a:lin ang="5400000" scaled="1"/>
            </a:gradFill>
          </a:ln>
          <a:effectLst>
            <a:reflection blurRad="6350" stA="52000" endA="300" endPos="35000" dist="25400" dir="5400000" sy="-100000" algn="bl" rotWithShape="0"/>
          </a:effectLst>
          <a:scene3d>
            <a:camera prst="perspectiveRight" fov="3000000">
              <a:rot lat="0" lon="19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（此处按需配图）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FDFA552A-DFA9-4304-883D-B676CB3316AC}"/>
              </a:ext>
            </a:extLst>
          </p:cNvPr>
          <p:cNvSpPr>
            <a:spLocks/>
          </p:cNvSpPr>
          <p:nvPr/>
        </p:nvSpPr>
        <p:spPr>
          <a:xfrm>
            <a:off x="3539282" y="1872313"/>
            <a:ext cx="4680000" cy="2909972"/>
          </a:xfrm>
          <a:prstGeom prst="roundRect">
            <a:avLst>
              <a:gd name="adj" fmla="val 0"/>
            </a:avLst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10000"/>
                  </a:schemeClr>
                </a:gs>
                <a:gs pos="100000">
                  <a:schemeClr val="tx2"/>
                </a:gs>
              </a:gsLst>
              <a:lin ang="5400000" scaled="1"/>
            </a:gradFill>
          </a:ln>
          <a:effectLst>
            <a:reflection blurRad="6350" stA="52000" endA="300" endPos="35000" dist="25400" dir="5400000" sy="-100000" algn="bl" rotWithShape="0"/>
          </a:effectLst>
          <a:scene3d>
            <a:camera prst="perspectiveLeft" fov="3000000">
              <a:rot lat="0" lon="2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（此处按需配图）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4F6082D-009E-4AA3-9E77-6721A6657176}"/>
              </a:ext>
            </a:extLst>
          </p:cNvPr>
          <p:cNvSpPr txBox="1"/>
          <p:nvPr/>
        </p:nvSpPr>
        <p:spPr>
          <a:xfrm>
            <a:off x="609600" y="4822676"/>
            <a:ext cx="3648740" cy="338554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89000"/>
                  <a:alpha val="0"/>
                </a:schemeClr>
              </a:gs>
              <a:gs pos="39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虚拟现实</a:t>
            </a:r>
            <a:endParaRPr lang="en-GB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922BDDF-D090-47F6-BBDF-0F526C7C07D5}"/>
              </a:ext>
            </a:extLst>
          </p:cNvPr>
          <p:cNvSpPr txBox="1"/>
          <p:nvPr/>
        </p:nvSpPr>
        <p:spPr>
          <a:xfrm>
            <a:off x="4271630" y="4822676"/>
            <a:ext cx="3648740" cy="338554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89000"/>
                  <a:alpha val="0"/>
                </a:schemeClr>
              </a:gs>
              <a:gs pos="39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去中心化</a:t>
            </a:r>
            <a:endParaRPr lang="en-GB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734BCE2-B074-4383-905F-F8FBC2D75B2A}"/>
              </a:ext>
            </a:extLst>
          </p:cNvPr>
          <p:cNvSpPr txBox="1"/>
          <p:nvPr/>
        </p:nvSpPr>
        <p:spPr>
          <a:xfrm>
            <a:off x="7933660" y="4822676"/>
            <a:ext cx="3648740" cy="338554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89000"/>
                  <a:alpha val="0"/>
                </a:schemeClr>
              </a:gs>
              <a:gs pos="39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孪生世界</a:t>
            </a:r>
            <a:endParaRPr lang="en-GB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8686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77C5850D-5B21-4EDE-9984-13441BFF1E9A}"/>
              </a:ext>
            </a:extLst>
          </p:cNvPr>
          <p:cNvSpPr/>
          <p:nvPr/>
        </p:nvSpPr>
        <p:spPr>
          <a:xfrm>
            <a:off x="4366256" y="2019106"/>
            <a:ext cx="3872520" cy="3415860"/>
          </a:xfrm>
          <a:custGeom>
            <a:avLst/>
            <a:gdLst>
              <a:gd name="connsiteX0" fmla="*/ 40254 w 3872520"/>
              <a:gd name="connsiteY0" fmla="*/ 1537541 h 3415860"/>
              <a:gd name="connsiteX1" fmla="*/ 703720 w 3872520"/>
              <a:gd name="connsiteY1" fmla="*/ 210611 h 3415860"/>
              <a:gd name="connsiteX2" fmla="*/ 1044497 w 3872520"/>
              <a:gd name="connsiteY2" fmla="*/ 0 h 3415860"/>
              <a:gd name="connsiteX3" fmla="*/ 2828024 w 3872520"/>
              <a:gd name="connsiteY3" fmla="*/ 0 h 3415860"/>
              <a:gd name="connsiteX4" fmla="*/ 3168801 w 3872520"/>
              <a:gd name="connsiteY4" fmla="*/ 210612 h 3415860"/>
              <a:gd name="connsiteX5" fmla="*/ 3832266 w 3872520"/>
              <a:gd name="connsiteY5" fmla="*/ 1537541 h 3415860"/>
              <a:gd name="connsiteX6" fmla="*/ 3832266 w 3872520"/>
              <a:gd name="connsiteY6" fmla="*/ 1878318 h 3415860"/>
              <a:gd name="connsiteX7" fmla="*/ 3168801 w 3872520"/>
              <a:gd name="connsiteY7" fmla="*/ 3205249 h 3415860"/>
              <a:gd name="connsiteX8" fmla="*/ 2828024 w 3872520"/>
              <a:gd name="connsiteY8" fmla="*/ 3415860 h 3415860"/>
              <a:gd name="connsiteX9" fmla="*/ 1044497 w 3872520"/>
              <a:gd name="connsiteY9" fmla="*/ 3415860 h 3415860"/>
              <a:gd name="connsiteX10" fmla="*/ 703720 w 3872520"/>
              <a:gd name="connsiteY10" fmla="*/ 3205249 h 3415860"/>
              <a:gd name="connsiteX11" fmla="*/ 40254 w 3872520"/>
              <a:gd name="connsiteY11" fmla="*/ 1878318 h 3415860"/>
              <a:gd name="connsiteX12" fmla="*/ 40254 w 3872520"/>
              <a:gd name="connsiteY12" fmla="*/ 1537541 h 341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72520" h="3415860">
                <a:moveTo>
                  <a:pt x="40254" y="1537541"/>
                </a:moveTo>
                <a:lnTo>
                  <a:pt x="703720" y="210611"/>
                </a:lnTo>
                <a:cubicBezTo>
                  <a:pt x="768273" y="81507"/>
                  <a:pt x="900153" y="0"/>
                  <a:pt x="1044497" y="0"/>
                </a:cubicBezTo>
                <a:lnTo>
                  <a:pt x="2828024" y="0"/>
                </a:lnTo>
                <a:cubicBezTo>
                  <a:pt x="2972368" y="0"/>
                  <a:pt x="3104249" y="81507"/>
                  <a:pt x="3168801" y="210612"/>
                </a:cubicBezTo>
                <a:lnTo>
                  <a:pt x="3832266" y="1537541"/>
                </a:lnTo>
                <a:cubicBezTo>
                  <a:pt x="3885938" y="1644886"/>
                  <a:pt x="3885938" y="1770974"/>
                  <a:pt x="3832266" y="1878318"/>
                </a:cubicBezTo>
                <a:lnTo>
                  <a:pt x="3168801" y="3205249"/>
                </a:lnTo>
                <a:cubicBezTo>
                  <a:pt x="3104249" y="3334353"/>
                  <a:pt x="2972368" y="3415860"/>
                  <a:pt x="2828024" y="3415860"/>
                </a:cubicBezTo>
                <a:lnTo>
                  <a:pt x="1044497" y="3415860"/>
                </a:lnTo>
                <a:cubicBezTo>
                  <a:pt x="900153" y="3415860"/>
                  <a:pt x="768273" y="3334353"/>
                  <a:pt x="703720" y="3205249"/>
                </a:cubicBezTo>
                <a:lnTo>
                  <a:pt x="40254" y="1878318"/>
                </a:lnTo>
                <a:cubicBezTo>
                  <a:pt x="-13418" y="1770974"/>
                  <a:pt x="-13418" y="1644886"/>
                  <a:pt x="40254" y="1537541"/>
                </a:cubicBezTo>
              </a:path>
            </a:pathLst>
          </a:custGeom>
          <a:gradFill flip="none" rotWithShape="0">
            <a:gsLst>
              <a:gs pos="0">
                <a:schemeClr val="accent6"/>
              </a:gs>
              <a:gs pos="70000">
                <a:schemeClr val="accent2"/>
              </a:gs>
            </a:gsLst>
            <a:lin ang="5400000" scaled="1"/>
            <a:tileRect/>
          </a:gradFill>
          <a:ln w="6350">
            <a:solidFill>
              <a:schemeClr val="tx2"/>
            </a:solidFill>
          </a:ln>
          <a:effectLst>
            <a:outerShdw blurRad="1028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B95A5C2-C05A-423B-8615-990D5103D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元宇宙的发展路径</a:t>
            </a: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62D897A4-ECBB-44F8-B50C-E32F43E06CCB}"/>
              </a:ext>
            </a:extLst>
          </p:cNvPr>
          <p:cNvSpPr txBox="1">
            <a:spLocks/>
          </p:cNvSpPr>
          <p:nvPr/>
        </p:nvSpPr>
        <p:spPr>
          <a:xfrm>
            <a:off x="7585728" y="1811593"/>
            <a:ext cx="153902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err="1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基础设施</a:t>
            </a:r>
            <a:endParaRPr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01A73D7B-F3FF-42CD-AB39-3833D23DF405}"/>
              </a:ext>
            </a:extLst>
          </p:cNvPr>
          <p:cNvSpPr txBox="1">
            <a:spLocks/>
          </p:cNvSpPr>
          <p:nvPr/>
        </p:nvSpPr>
        <p:spPr>
          <a:xfrm>
            <a:off x="8251710" y="3523981"/>
            <a:ext cx="169676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err="1">
                <a:solidFill>
                  <a:schemeClr val="bg1"/>
                </a:solidFill>
                <a:latin typeface="+mn-ea"/>
                <a:cs typeface="+mn-ea"/>
                <a:sym typeface="+mn-lt"/>
              </a:rPr>
              <a:t>从数据到模型</a:t>
            </a:r>
            <a:endParaRPr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2A61FEAA-80D0-4827-BA93-CA4FAAB0BE5B}"/>
              </a:ext>
            </a:extLst>
          </p:cNvPr>
          <p:cNvSpPr txBox="1">
            <a:spLocks/>
          </p:cNvSpPr>
          <p:nvPr/>
        </p:nvSpPr>
        <p:spPr>
          <a:xfrm>
            <a:off x="7454328" y="5346853"/>
            <a:ext cx="218055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err="1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平台底层设定</a:t>
            </a:r>
            <a:endParaRPr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65733F43-D953-489F-B33A-9B5219E394A4}"/>
              </a:ext>
            </a:extLst>
          </p:cNvPr>
          <p:cNvSpPr txBox="1">
            <a:spLocks/>
          </p:cNvSpPr>
          <p:nvPr/>
        </p:nvSpPr>
        <p:spPr>
          <a:xfrm>
            <a:off x="2843678" y="5326617"/>
            <a:ext cx="209608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err="1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平台创作系统</a:t>
            </a:r>
            <a:endParaRPr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B447F7D4-5B4E-4E19-BE4C-36EB104F6549}"/>
              </a:ext>
            </a:extLst>
          </p:cNvPr>
          <p:cNvSpPr txBox="1">
            <a:spLocks/>
          </p:cNvSpPr>
          <p:nvPr/>
        </p:nvSpPr>
        <p:spPr>
          <a:xfrm>
            <a:off x="2755900" y="1811593"/>
            <a:ext cx="234067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err="1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平台经济系统</a:t>
            </a:r>
            <a:endParaRPr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5CA8D9C0-3811-4DF3-B32D-14A846B45AFE}"/>
              </a:ext>
            </a:extLst>
          </p:cNvPr>
          <p:cNvSpPr txBox="1">
            <a:spLocks/>
          </p:cNvSpPr>
          <p:nvPr/>
        </p:nvSpPr>
        <p:spPr>
          <a:xfrm>
            <a:off x="2197101" y="3523981"/>
            <a:ext cx="209608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err="1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全生命周期管理</a:t>
            </a:r>
            <a:endParaRPr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0519B2DC-D942-4B22-9293-B4F61498A5A9}"/>
              </a:ext>
            </a:extLst>
          </p:cNvPr>
          <p:cNvSpPr txBox="1"/>
          <p:nvPr/>
        </p:nvSpPr>
        <p:spPr>
          <a:xfrm rot="17977800">
            <a:off x="4902622" y="2949789"/>
            <a:ext cx="2017529" cy="133293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prstTxWarp prst="textArchUp">
              <a:avLst>
                <a:gd name="adj" fmla="val 10618718"/>
              </a:avLst>
            </a:prstTxWarp>
            <a:spAutoFit/>
          </a:bodyPr>
          <a:lstStyle/>
          <a:p>
            <a:pPr marL="12700" marR="5080" lvl="0" indent="0" algn="ctr" defTabSz="914400" rtl="0" eaLnBrk="1" fontAlgn="auto" latinLnBrk="0" hangingPunct="1"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生产力的解放</a:t>
            </a:r>
            <a:endParaRPr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7AEAC991-8CBA-47DB-98DC-D294F2C57270}"/>
              </a:ext>
            </a:extLst>
          </p:cNvPr>
          <p:cNvSpPr txBox="1"/>
          <p:nvPr/>
        </p:nvSpPr>
        <p:spPr>
          <a:xfrm rot="3559078">
            <a:off x="5649925" y="2994348"/>
            <a:ext cx="2017529" cy="1223175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prstTxWarp prst="textArchUp">
              <a:avLst/>
            </a:prstTxWarp>
            <a:spAutoFit/>
          </a:bodyPr>
          <a:lstStyle/>
          <a:p>
            <a:pPr marL="12700" marR="5080" lvl="0" indent="0" algn="ctr" defTabSz="914400" rtl="0" eaLnBrk="1" fontAlgn="auto" latinLnBrk="0" hangingPunct="1"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洞察力的飞跃</a:t>
            </a:r>
            <a:endParaRPr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21DF8A63-05FE-4F64-99BB-E136F5FB0EBA}"/>
              </a:ext>
            </a:extLst>
          </p:cNvPr>
          <p:cNvSpPr txBox="1"/>
          <p:nvPr/>
        </p:nvSpPr>
        <p:spPr>
          <a:xfrm>
            <a:off x="5251945" y="3687330"/>
            <a:ext cx="2017529" cy="115380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prstTxWarp prst="textArchDown">
              <a:avLst/>
            </a:prstTxWarp>
            <a:spAutoFit/>
          </a:bodyPr>
          <a:lstStyle/>
          <a:p>
            <a:pPr marL="12700" marR="5080" lvl="0" indent="0" algn="ctr" defTabSz="914400" rtl="0" eaLnBrk="1" fontAlgn="auto" latinLnBrk="0" hangingPunct="1"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决策力的提升</a:t>
            </a:r>
            <a:endParaRPr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E894D9C2-17B8-4BD9-A310-55D6310E1EC7}"/>
              </a:ext>
            </a:extLst>
          </p:cNvPr>
          <p:cNvSpPr/>
          <p:nvPr/>
        </p:nvSpPr>
        <p:spPr>
          <a:xfrm>
            <a:off x="7312952" y="1909042"/>
            <a:ext cx="282756" cy="282754"/>
          </a:xfrm>
          <a:prstGeom prst="ellipse">
            <a:avLst/>
          </a:prstGeom>
          <a:gradFill flip="none" rotWithShape="1">
            <a:gsLst>
              <a:gs pos="42000">
                <a:schemeClr val="accent2"/>
              </a:gs>
              <a:gs pos="0">
                <a:schemeClr val="accent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E49A0724-9C25-4A0B-9594-B7F9455115A8}"/>
              </a:ext>
            </a:extLst>
          </p:cNvPr>
          <p:cNvSpPr/>
          <p:nvPr/>
        </p:nvSpPr>
        <p:spPr>
          <a:xfrm>
            <a:off x="5086591" y="1909042"/>
            <a:ext cx="282756" cy="282754"/>
          </a:xfrm>
          <a:prstGeom prst="ellipse">
            <a:avLst/>
          </a:prstGeom>
          <a:gradFill flip="none" rotWithShape="1">
            <a:gsLst>
              <a:gs pos="42000">
                <a:schemeClr val="accent2"/>
              </a:gs>
              <a:gs pos="0">
                <a:schemeClr val="accent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9D4EE14B-CCBB-4293-A0F9-9EADC873A31C}"/>
              </a:ext>
            </a:extLst>
          </p:cNvPr>
          <p:cNvSpPr/>
          <p:nvPr/>
        </p:nvSpPr>
        <p:spPr>
          <a:xfrm>
            <a:off x="7312952" y="5273220"/>
            <a:ext cx="282756" cy="282754"/>
          </a:xfrm>
          <a:prstGeom prst="ellipse">
            <a:avLst/>
          </a:prstGeom>
          <a:gradFill flip="none" rotWithShape="1">
            <a:gsLst>
              <a:gs pos="42000">
                <a:schemeClr val="accent2"/>
              </a:gs>
              <a:gs pos="0">
                <a:schemeClr val="accent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B8BDFEF1-C8F3-47A0-BC94-16847045A708}"/>
              </a:ext>
            </a:extLst>
          </p:cNvPr>
          <p:cNvSpPr/>
          <p:nvPr/>
        </p:nvSpPr>
        <p:spPr>
          <a:xfrm>
            <a:off x="5086591" y="5273220"/>
            <a:ext cx="282756" cy="282754"/>
          </a:xfrm>
          <a:prstGeom prst="ellipse">
            <a:avLst/>
          </a:prstGeom>
          <a:gradFill flip="none" rotWithShape="1">
            <a:gsLst>
              <a:gs pos="42000">
                <a:schemeClr val="accent2"/>
              </a:gs>
              <a:gs pos="0">
                <a:schemeClr val="accent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EFFC4280-7532-46E6-9387-9AEB82CC7BC0}"/>
              </a:ext>
            </a:extLst>
          </p:cNvPr>
          <p:cNvSpPr/>
          <p:nvPr/>
        </p:nvSpPr>
        <p:spPr>
          <a:xfrm>
            <a:off x="4163281" y="3552210"/>
            <a:ext cx="282756" cy="282754"/>
          </a:xfrm>
          <a:prstGeom prst="ellipse">
            <a:avLst/>
          </a:prstGeom>
          <a:gradFill flip="none" rotWithShape="1">
            <a:gsLst>
              <a:gs pos="42000">
                <a:schemeClr val="accent2"/>
              </a:gs>
              <a:gs pos="0">
                <a:schemeClr val="accent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4954115C-41CD-4B2D-A5E8-5E685A38EA6D}"/>
              </a:ext>
            </a:extLst>
          </p:cNvPr>
          <p:cNvSpPr/>
          <p:nvPr/>
        </p:nvSpPr>
        <p:spPr>
          <a:xfrm>
            <a:off x="8139010" y="3552210"/>
            <a:ext cx="282756" cy="282754"/>
          </a:xfrm>
          <a:prstGeom prst="ellipse">
            <a:avLst/>
          </a:prstGeom>
          <a:gradFill flip="none" rotWithShape="1">
            <a:gsLst>
              <a:gs pos="42000">
                <a:schemeClr val="accent2"/>
              </a:gs>
              <a:gs pos="0">
                <a:schemeClr val="accent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BA05F77F-7525-4356-8E26-509BFB3BA0FF}"/>
              </a:ext>
            </a:extLst>
          </p:cNvPr>
          <p:cNvGrpSpPr/>
          <p:nvPr/>
        </p:nvGrpSpPr>
        <p:grpSpPr>
          <a:xfrm>
            <a:off x="5547821" y="3157446"/>
            <a:ext cx="1425778" cy="1257646"/>
            <a:chOff x="5547821" y="3157446"/>
            <a:chExt cx="1425778" cy="1257646"/>
          </a:xfrm>
        </p:grpSpPr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9CA89718-58D3-48BA-B891-EBE0851DFFB8}"/>
                </a:ext>
              </a:extLst>
            </p:cNvPr>
            <p:cNvSpPr/>
            <p:nvPr/>
          </p:nvSpPr>
          <p:spPr>
            <a:xfrm rot="10800000">
              <a:off x="5547821" y="3157446"/>
              <a:ext cx="1425778" cy="1257646"/>
            </a:xfrm>
            <a:custGeom>
              <a:avLst/>
              <a:gdLst>
                <a:gd name="connsiteX0" fmla="*/ 40254 w 3872520"/>
                <a:gd name="connsiteY0" fmla="*/ 1537541 h 3415860"/>
                <a:gd name="connsiteX1" fmla="*/ 703720 w 3872520"/>
                <a:gd name="connsiteY1" fmla="*/ 210611 h 3415860"/>
                <a:gd name="connsiteX2" fmla="*/ 1044497 w 3872520"/>
                <a:gd name="connsiteY2" fmla="*/ 0 h 3415860"/>
                <a:gd name="connsiteX3" fmla="*/ 2828024 w 3872520"/>
                <a:gd name="connsiteY3" fmla="*/ 0 h 3415860"/>
                <a:gd name="connsiteX4" fmla="*/ 3168801 w 3872520"/>
                <a:gd name="connsiteY4" fmla="*/ 210612 h 3415860"/>
                <a:gd name="connsiteX5" fmla="*/ 3832266 w 3872520"/>
                <a:gd name="connsiteY5" fmla="*/ 1537541 h 3415860"/>
                <a:gd name="connsiteX6" fmla="*/ 3832266 w 3872520"/>
                <a:gd name="connsiteY6" fmla="*/ 1878318 h 3415860"/>
                <a:gd name="connsiteX7" fmla="*/ 3168801 w 3872520"/>
                <a:gd name="connsiteY7" fmla="*/ 3205249 h 3415860"/>
                <a:gd name="connsiteX8" fmla="*/ 2828024 w 3872520"/>
                <a:gd name="connsiteY8" fmla="*/ 3415860 h 3415860"/>
                <a:gd name="connsiteX9" fmla="*/ 1044497 w 3872520"/>
                <a:gd name="connsiteY9" fmla="*/ 3415860 h 3415860"/>
                <a:gd name="connsiteX10" fmla="*/ 703720 w 3872520"/>
                <a:gd name="connsiteY10" fmla="*/ 3205249 h 3415860"/>
                <a:gd name="connsiteX11" fmla="*/ 40254 w 3872520"/>
                <a:gd name="connsiteY11" fmla="*/ 1878318 h 3415860"/>
                <a:gd name="connsiteX12" fmla="*/ 40254 w 3872520"/>
                <a:gd name="connsiteY12" fmla="*/ 1537541 h 341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72520" h="3415860">
                  <a:moveTo>
                    <a:pt x="40254" y="1537541"/>
                  </a:moveTo>
                  <a:lnTo>
                    <a:pt x="703720" y="210611"/>
                  </a:lnTo>
                  <a:cubicBezTo>
                    <a:pt x="768273" y="81507"/>
                    <a:pt x="900153" y="0"/>
                    <a:pt x="1044497" y="0"/>
                  </a:cubicBezTo>
                  <a:lnTo>
                    <a:pt x="2828024" y="0"/>
                  </a:lnTo>
                  <a:cubicBezTo>
                    <a:pt x="2972368" y="0"/>
                    <a:pt x="3104249" y="81507"/>
                    <a:pt x="3168801" y="210612"/>
                  </a:cubicBezTo>
                  <a:lnTo>
                    <a:pt x="3832266" y="1537541"/>
                  </a:lnTo>
                  <a:cubicBezTo>
                    <a:pt x="3885938" y="1644886"/>
                    <a:pt x="3885938" y="1770974"/>
                    <a:pt x="3832266" y="1878318"/>
                  </a:cubicBezTo>
                  <a:lnTo>
                    <a:pt x="3168801" y="3205249"/>
                  </a:lnTo>
                  <a:cubicBezTo>
                    <a:pt x="3104249" y="3334353"/>
                    <a:pt x="2972368" y="3415860"/>
                    <a:pt x="2828024" y="3415860"/>
                  </a:cubicBezTo>
                  <a:lnTo>
                    <a:pt x="1044497" y="3415860"/>
                  </a:lnTo>
                  <a:cubicBezTo>
                    <a:pt x="900153" y="3415860"/>
                    <a:pt x="768273" y="3334353"/>
                    <a:pt x="703720" y="3205249"/>
                  </a:cubicBezTo>
                  <a:lnTo>
                    <a:pt x="40254" y="1878318"/>
                  </a:lnTo>
                  <a:cubicBezTo>
                    <a:pt x="-13418" y="1770974"/>
                    <a:pt x="-13418" y="1644886"/>
                    <a:pt x="40254" y="1537541"/>
                  </a:cubicBezTo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70000">
                  <a:schemeClr val="accent1"/>
                </a:gs>
              </a:gsLst>
              <a:lin ang="5400000" scaled="1"/>
              <a:tileRect/>
            </a:gradFill>
            <a:ln w="6350">
              <a:solidFill>
                <a:schemeClr val="tx2"/>
              </a:solidFill>
            </a:ln>
            <a:effectLst>
              <a:outerShdw blurRad="1028700" sx="102000" sy="102000" algn="ctr" rotWithShape="0">
                <a:schemeClr val="accent1"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1" name="等腰三角形 40">
              <a:extLst>
                <a:ext uri="{FF2B5EF4-FFF2-40B4-BE49-F238E27FC236}">
                  <a16:creationId xmlns:a16="http://schemas.microsoft.com/office/drawing/2014/main" id="{D814606A-942D-4483-A49B-DF15353BE4DC}"/>
                </a:ext>
              </a:extLst>
            </p:cNvPr>
            <p:cNvSpPr/>
            <p:nvPr/>
          </p:nvSpPr>
          <p:spPr>
            <a:xfrm rot="3525970">
              <a:off x="5861944" y="3290840"/>
              <a:ext cx="1015969" cy="875835"/>
            </a:xfrm>
            <a:prstGeom prst="triangle">
              <a:avLst/>
            </a:prstGeom>
            <a:gradFill flip="none" rotWithShape="0">
              <a:gsLst>
                <a:gs pos="0">
                  <a:schemeClr val="accent6"/>
                </a:gs>
                <a:gs pos="70000">
                  <a:schemeClr val="accent1"/>
                </a:gs>
              </a:gsLst>
              <a:lin ang="5400000" scaled="1"/>
              <a:tileRect/>
            </a:gradFill>
            <a:ln w="6350">
              <a:solidFill>
                <a:schemeClr val="tx2"/>
              </a:solidFill>
            </a:ln>
            <a:effectLst>
              <a:outerShdw blurRad="1028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等腰三角形 41">
              <a:extLst>
                <a:ext uri="{FF2B5EF4-FFF2-40B4-BE49-F238E27FC236}">
                  <a16:creationId xmlns:a16="http://schemas.microsoft.com/office/drawing/2014/main" id="{0A166FFA-7B09-4621-87E0-A612C3EA7BC1}"/>
                </a:ext>
              </a:extLst>
            </p:cNvPr>
            <p:cNvSpPr/>
            <p:nvPr/>
          </p:nvSpPr>
          <p:spPr>
            <a:xfrm rot="10800000">
              <a:off x="6026808" y="3632206"/>
              <a:ext cx="465118" cy="400962"/>
            </a:xfrm>
            <a:prstGeom prst="triangle">
              <a:avLst/>
            </a:prstGeom>
            <a:gradFill flip="none" rotWithShape="1">
              <a:gsLst>
                <a:gs pos="0">
                  <a:schemeClr val="accent6"/>
                </a:gs>
                <a:gs pos="70000">
                  <a:schemeClr val="accent1"/>
                </a:gs>
              </a:gsLst>
              <a:lin ang="5400000" scaled="1"/>
              <a:tileRect/>
            </a:gradFill>
            <a:ln w="6350">
              <a:solidFill>
                <a:schemeClr val="tx2"/>
              </a:solidFill>
            </a:ln>
            <a:effectLst>
              <a:outerShdw blurRad="1028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2" name="任意多边形: 形状 61">
            <a:extLst>
              <a:ext uri="{FF2B5EF4-FFF2-40B4-BE49-F238E27FC236}">
                <a16:creationId xmlns:a16="http://schemas.microsoft.com/office/drawing/2014/main" id="{9384FAB1-34AC-4F57-864A-A01EEF055C16}"/>
              </a:ext>
            </a:extLst>
          </p:cNvPr>
          <p:cNvSpPr/>
          <p:nvPr/>
        </p:nvSpPr>
        <p:spPr>
          <a:xfrm>
            <a:off x="5917075" y="469909"/>
            <a:ext cx="629139" cy="671711"/>
          </a:xfrm>
          <a:custGeom>
            <a:avLst/>
            <a:gdLst>
              <a:gd name="connsiteX0" fmla="*/ 182475 w 629139"/>
              <a:gd name="connsiteY0" fmla="*/ 12949 h 671711"/>
              <a:gd name="connsiteX1" fmla="*/ 557653 w 629139"/>
              <a:gd name="connsiteY1" fmla="*/ 195052 h 671711"/>
              <a:gd name="connsiteX2" fmla="*/ 573833 w 629139"/>
              <a:gd name="connsiteY2" fmla="*/ 414173 h 671711"/>
              <a:gd name="connsiteX3" fmla="*/ 229469 w 629139"/>
              <a:gd name="connsiteY3" fmla="*/ 649405 h 671711"/>
              <a:gd name="connsiteX4" fmla="*/ 31179 w 629139"/>
              <a:gd name="connsiteY4" fmla="*/ 553889 h 671711"/>
              <a:gd name="connsiteX5" fmla="*/ 364 w 629139"/>
              <a:gd name="connsiteY5" fmla="*/ 136553 h 671711"/>
              <a:gd name="connsiteX6" fmla="*/ 182475 w 629139"/>
              <a:gd name="connsiteY6" fmla="*/ 12949 h 67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9139" h="671711">
                <a:moveTo>
                  <a:pt x="182475" y="12949"/>
                </a:moveTo>
                <a:lnTo>
                  <a:pt x="557653" y="195052"/>
                </a:lnTo>
                <a:cubicBezTo>
                  <a:pt x="645312" y="237600"/>
                  <a:pt x="654292" y="359212"/>
                  <a:pt x="573833" y="414173"/>
                </a:cubicBezTo>
                <a:lnTo>
                  <a:pt x="229469" y="649405"/>
                </a:lnTo>
                <a:cubicBezTo>
                  <a:pt x="148637" y="704622"/>
                  <a:pt x="38387" y="651514"/>
                  <a:pt x="31179" y="553889"/>
                </a:cubicBezTo>
                <a:lnTo>
                  <a:pt x="364" y="136553"/>
                </a:lnTo>
                <a:cubicBezTo>
                  <a:pt x="-6844" y="38928"/>
                  <a:pt x="94409" y="-29796"/>
                  <a:pt x="182475" y="12949"/>
                </a:cubicBezTo>
              </a:path>
            </a:pathLst>
          </a:custGeom>
          <a:gradFill flip="none" rotWithShape="0">
            <a:gsLst>
              <a:gs pos="0">
                <a:schemeClr val="accent6">
                  <a:alpha val="20000"/>
                </a:schemeClr>
              </a:gs>
              <a:gs pos="70000">
                <a:schemeClr val="accent1">
                  <a:alpha val="10000"/>
                </a:schemeClr>
              </a:gs>
            </a:gsLst>
            <a:lin ang="5400000" scaled="1"/>
            <a:tileRect/>
          </a:gradFill>
          <a:ln w="6350">
            <a:solidFill>
              <a:schemeClr val="tx2"/>
            </a:solidFill>
          </a:ln>
          <a:effectLst>
            <a:outerShdw blurRad="1028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任意多边形: 形状 66">
            <a:extLst>
              <a:ext uri="{FF2B5EF4-FFF2-40B4-BE49-F238E27FC236}">
                <a16:creationId xmlns:a16="http://schemas.microsoft.com/office/drawing/2014/main" id="{093F764D-9D07-4DF6-84FD-A6A42A864CC9}"/>
              </a:ext>
            </a:extLst>
          </p:cNvPr>
          <p:cNvSpPr/>
          <p:nvPr/>
        </p:nvSpPr>
        <p:spPr>
          <a:xfrm rot="20467289">
            <a:off x="884510" y="4200520"/>
            <a:ext cx="1698339" cy="1622577"/>
          </a:xfrm>
          <a:custGeom>
            <a:avLst/>
            <a:gdLst>
              <a:gd name="connsiteX0" fmla="*/ 162375 w 1698339"/>
              <a:gd name="connsiteY0" fmla="*/ 200314 h 1622577"/>
              <a:gd name="connsiteX1" fmla="*/ 1479259 w 1698339"/>
              <a:gd name="connsiteY1" fmla="*/ 2207 h 1622577"/>
              <a:gd name="connsiteX2" fmla="*/ 1685185 w 1698339"/>
              <a:gd name="connsiteY2" fmla="*/ 259531 h 1622577"/>
              <a:gd name="connsiteX3" fmla="*/ 1203236 w 1698339"/>
              <a:gd name="connsiteY3" fmla="*/ 1500963 h 1622577"/>
              <a:gd name="connsiteX4" fmla="*/ 876912 w 1698339"/>
              <a:gd name="connsiteY4" fmla="*/ 1551048 h 1622577"/>
              <a:gd name="connsiteX5" fmla="*/ 41978 w 1698339"/>
              <a:gd name="connsiteY5" fmla="*/ 507722 h 1622577"/>
              <a:gd name="connsiteX6" fmla="*/ 162375 w 1698339"/>
              <a:gd name="connsiteY6" fmla="*/ 200314 h 162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8339" h="1622577">
                <a:moveTo>
                  <a:pt x="162375" y="200314"/>
                </a:moveTo>
                <a:lnTo>
                  <a:pt x="1479259" y="2207"/>
                </a:lnTo>
                <a:cubicBezTo>
                  <a:pt x="1623791" y="-19536"/>
                  <a:pt x="1738080" y="123279"/>
                  <a:pt x="1685185" y="259531"/>
                </a:cubicBezTo>
                <a:lnTo>
                  <a:pt x="1203236" y="1500963"/>
                </a:lnTo>
                <a:cubicBezTo>
                  <a:pt x="1150095" y="1637846"/>
                  <a:pt x="968659" y="1665694"/>
                  <a:pt x="876912" y="1551048"/>
                </a:cubicBezTo>
                <a:lnTo>
                  <a:pt x="41978" y="507722"/>
                </a:lnTo>
                <a:cubicBezTo>
                  <a:pt x="-49769" y="393076"/>
                  <a:pt x="17172" y="222157"/>
                  <a:pt x="162375" y="200314"/>
                </a:cubicBezTo>
              </a:path>
            </a:pathLst>
          </a:custGeom>
          <a:gradFill flip="none" rotWithShape="0">
            <a:gsLst>
              <a:gs pos="0">
                <a:schemeClr val="accent6">
                  <a:alpha val="20000"/>
                </a:schemeClr>
              </a:gs>
              <a:gs pos="70000">
                <a:schemeClr val="accent1">
                  <a:alpha val="10000"/>
                </a:schemeClr>
              </a:gs>
            </a:gsLst>
            <a:lin ang="5400000" scaled="1"/>
            <a:tileRect/>
          </a:gradFill>
          <a:ln w="6350">
            <a:solidFill>
              <a:schemeClr val="tx2"/>
            </a:solidFill>
          </a:ln>
          <a:effectLst>
            <a:outerShdw blurRad="1028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7" name="任意多边形: 形状 86">
            <a:extLst>
              <a:ext uri="{FF2B5EF4-FFF2-40B4-BE49-F238E27FC236}">
                <a16:creationId xmlns:a16="http://schemas.microsoft.com/office/drawing/2014/main" id="{4985B790-7492-4AE4-8C9C-7032EA49D058}"/>
              </a:ext>
            </a:extLst>
          </p:cNvPr>
          <p:cNvSpPr/>
          <p:nvPr/>
        </p:nvSpPr>
        <p:spPr>
          <a:xfrm>
            <a:off x="10238347" y="1832145"/>
            <a:ext cx="364788" cy="360372"/>
          </a:xfrm>
          <a:custGeom>
            <a:avLst/>
            <a:gdLst>
              <a:gd name="connsiteX0" fmla="*/ 49397 w 364788"/>
              <a:gd name="connsiteY0" fmla="*/ 56000 h 360372"/>
              <a:gd name="connsiteX1" fmla="*/ 287064 w 364788"/>
              <a:gd name="connsiteY1" fmla="*/ 1650 h 360372"/>
              <a:gd name="connsiteX2" fmla="*/ 361980 w 364788"/>
              <a:gd name="connsiteY2" fmla="*/ 82003 h 360372"/>
              <a:gd name="connsiteX3" fmla="*/ 291141 w 364788"/>
              <a:gd name="connsiteY3" fmla="*/ 315288 h 360372"/>
              <a:gd name="connsiteX4" fmla="*/ 183936 w 364788"/>
              <a:gd name="connsiteY4" fmla="*/ 340140 h 360372"/>
              <a:gd name="connsiteX5" fmla="*/ 17108 w 364788"/>
              <a:gd name="connsiteY5" fmla="*/ 161205 h 360372"/>
              <a:gd name="connsiteX6" fmla="*/ 49397 w 364788"/>
              <a:gd name="connsiteY6" fmla="*/ 56000 h 36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788" h="360372">
                <a:moveTo>
                  <a:pt x="49397" y="56000"/>
                </a:moveTo>
                <a:lnTo>
                  <a:pt x="287064" y="1650"/>
                </a:lnTo>
                <a:cubicBezTo>
                  <a:pt x="334558" y="-9211"/>
                  <a:pt x="376136" y="35385"/>
                  <a:pt x="361980" y="82003"/>
                </a:cubicBezTo>
                <a:lnTo>
                  <a:pt x="291141" y="315288"/>
                </a:lnTo>
                <a:cubicBezTo>
                  <a:pt x="276920" y="362122"/>
                  <a:pt x="217314" y="375940"/>
                  <a:pt x="183936" y="340140"/>
                </a:cubicBezTo>
                <a:lnTo>
                  <a:pt x="17108" y="161205"/>
                </a:lnTo>
                <a:cubicBezTo>
                  <a:pt x="-16270" y="125405"/>
                  <a:pt x="1683" y="66911"/>
                  <a:pt x="49397" y="56000"/>
                </a:cubicBezTo>
              </a:path>
            </a:pathLst>
          </a:custGeom>
          <a:gradFill flip="none" rotWithShape="0">
            <a:gsLst>
              <a:gs pos="0">
                <a:schemeClr val="accent6"/>
              </a:gs>
              <a:gs pos="70000">
                <a:schemeClr val="accent1"/>
              </a:gs>
            </a:gsLst>
            <a:lin ang="5400000" scaled="1"/>
            <a:tileRect/>
          </a:gradFill>
          <a:ln w="6350">
            <a:solidFill>
              <a:schemeClr val="tx2"/>
            </a:solidFill>
          </a:ln>
          <a:effectLst>
            <a:outerShdw blurRad="1028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任意多边形: 形状 91">
            <a:extLst>
              <a:ext uri="{FF2B5EF4-FFF2-40B4-BE49-F238E27FC236}">
                <a16:creationId xmlns:a16="http://schemas.microsoft.com/office/drawing/2014/main" id="{4DB2B636-16E5-4A25-8F32-CFE4B878C792}"/>
              </a:ext>
            </a:extLst>
          </p:cNvPr>
          <p:cNvSpPr/>
          <p:nvPr/>
        </p:nvSpPr>
        <p:spPr>
          <a:xfrm>
            <a:off x="10501374" y="5122493"/>
            <a:ext cx="629139" cy="671711"/>
          </a:xfrm>
          <a:custGeom>
            <a:avLst/>
            <a:gdLst>
              <a:gd name="connsiteX0" fmla="*/ 182475 w 629139"/>
              <a:gd name="connsiteY0" fmla="*/ 12949 h 671711"/>
              <a:gd name="connsiteX1" fmla="*/ 557653 w 629139"/>
              <a:gd name="connsiteY1" fmla="*/ 195052 h 671711"/>
              <a:gd name="connsiteX2" fmla="*/ 573832 w 629139"/>
              <a:gd name="connsiteY2" fmla="*/ 414173 h 671711"/>
              <a:gd name="connsiteX3" fmla="*/ 229469 w 629139"/>
              <a:gd name="connsiteY3" fmla="*/ 649405 h 671711"/>
              <a:gd name="connsiteX4" fmla="*/ 31179 w 629139"/>
              <a:gd name="connsiteY4" fmla="*/ 553889 h 671711"/>
              <a:gd name="connsiteX5" fmla="*/ 364 w 629139"/>
              <a:gd name="connsiteY5" fmla="*/ 136553 h 671711"/>
              <a:gd name="connsiteX6" fmla="*/ 182475 w 629139"/>
              <a:gd name="connsiteY6" fmla="*/ 12949 h 67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9139" h="671711">
                <a:moveTo>
                  <a:pt x="182475" y="12949"/>
                </a:moveTo>
                <a:lnTo>
                  <a:pt x="557653" y="195052"/>
                </a:lnTo>
                <a:cubicBezTo>
                  <a:pt x="645312" y="237600"/>
                  <a:pt x="654292" y="359212"/>
                  <a:pt x="573832" y="414173"/>
                </a:cubicBezTo>
                <a:lnTo>
                  <a:pt x="229469" y="649405"/>
                </a:lnTo>
                <a:cubicBezTo>
                  <a:pt x="148636" y="704621"/>
                  <a:pt x="38387" y="651514"/>
                  <a:pt x="31179" y="553889"/>
                </a:cubicBezTo>
                <a:lnTo>
                  <a:pt x="364" y="136553"/>
                </a:lnTo>
                <a:cubicBezTo>
                  <a:pt x="-6844" y="38928"/>
                  <a:pt x="94409" y="-29796"/>
                  <a:pt x="182475" y="12949"/>
                </a:cubicBezTo>
              </a:path>
            </a:pathLst>
          </a:custGeom>
          <a:gradFill flip="none" rotWithShape="0">
            <a:gsLst>
              <a:gs pos="0">
                <a:schemeClr val="accent6">
                  <a:alpha val="20000"/>
                </a:schemeClr>
              </a:gs>
              <a:gs pos="70000">
                <a:schemeClr val="accent1">
                  <a:alpha val="10000"/>
                </a:schemeClr>
              </a:gs>
            </a:gsLst>
            <a:lin ang="5400000" scaled="1"/>
            <a:tileRect/>
          </a:gradFill>
          <a:ln w="6350">
            <a:solidFill>
              <a:schemeClr val="tx2"/>
            </a:solidFill>
          </a:ln>
          <a:effectLst>
            <a:outerShdw blurRad="1028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任意多边形: 形状 76">
            <a:extLst>
              <a:ext uri="{FF2B5EF4-FFF2-40B4-BE49-F238E27FC236}">
                <a16:creationId xmlns:a16="http://schemas.microsoft.com/office/drawing/2014/main" id="{3FC4C0F7-84AD-457F-8F9A-0D6DB39C891A}"/>
              </a:ext>
            </a:extLst>
          </p:cNvPr>
          <p:cNvSpPr/>
          <p:nvPr/>
        </p:nvSpPr>
        <p:spPr>
          <a:xfrm>
            <a:off x="1438046" y="1907194"/>
            <a:ext cx="346052" cy="370470"/>
          </a:xfrm>
          <a:custGeom>
            <a:avLst/>
            <a:gdLst>
              <a:gd name="connsiteX0" fmla="*/ 138 w 346052"/>
              <a:gd name="connsiteY0" fmla="*/ 302811 h 370470"/>
              <a:gd name="connsiteX1" fmla="*/ 15724 w 346052"/>
              <a:gd name="connsiteY1" fmla="*/ 59506 h 370470"/>
              <a:gd name="connsiteX2" fmla="*/ 114085 w 346052"/>
              <a:gd name="connsiteY2" fmla="*/ 10576 h 370470"/>
              <a:gd name="connsiteX3" fmla="*/ 317535 w 346052"/>
              <a:gd name="connsiteY3" fmla="*/ 144920 h 370470"/>
              <a:gd name="connsiteX4" fmla="*/ 310827 w 346052"/>
              <a:gd name="connsiteY4" fmla="*/ 254764 h 370470"/>
              <a:gd name="connsiteX5" fmla="*/ 91790 w 346052"/>
              <a:gd name="connsiteY5" fmla="*/ 363724 h 370470"/>
              <a:gd name="connsiteX6" fmla="*/ 138 w 346052"/>
              <a:gd name="connsiteY6" fmla="*/ 302811 h 37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052" h="370470">
                <a:moveTo>
                  <a:pt x="138" y="302811"/>
                </a:moveTo>
                <a:lnTo>
                  <a:pt x="15724" y="59506"/>
                </a:lnTo>
                <a:cubicBezTo>
                  <a:pt x="18839" y="10886"/>
                  <a:pt x="73429" y="-16270"/>
                  <a:pt x="114085" y="10576"/>
                </a:cubicBezTo>
                <a:lnTo>
                  <a:pt x="317535" y="144920"/>
                </a:lnTo>
                <a:cubicBezTo>
                  <a:pt x="358380" y="171891"/>
                  <a:pt x="354650" y="232964"/>
                  <a:pt x="310827" y="254764"/>
                </a:cubicBezTo>
                <a:lnTo>
                  <a:pt x="91790" y="363724"/>
                </a:lnTo>
                <a:cubicBezTo>
                  <a:pt x="47967" y="385524"/>
                  <a:pt x="-2992" y="351656"/>
                  <a:pt x="138" y="302811"/>
                </a:cubicBezTo>
              </a:path>
            </a:pathLst>
          </a:custGeom>
          <a:gradFill flip="none" rotWithShape="0">
            <a:gsLst>
              <a:gs pos="0">
                <a:schemeClr val="accent6"/>
              </a:gs>
              <a:gs pos="70000">
                <a:schemeClr val="accent1"/>
              </a:gs>
            </a:gsLst>
            <a:lin ang="5400000" scaled="1"/>
            <a:tileRect/>
          </a:gradFill>
          <a:ln w="6350">
            <a:solidFill>
              <a:schemeClr val="tx2"/>
            </a:solidFill>
          </a:ln>
          <a:effectLst>
            <a:outerShdw blurRad="1028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5822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95A5C2-C05A-423B-8615-990D5103D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元宇宙的虚实演化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5FBDB5AF-584C-40E9-9A56-256D22E17AF6}"/>
              </a:ext>
            </a:extLst>
          </p:cNvPr>
          <p:cNvSpPr txBox="1"/>
          <p:nvPr/>
        </p:nvSpPr>
        <p:spPr>
          <a:xfrm>
            <a:off x="7174220" y="3364519"/>
            <a:ext cx="2283681" cy="369332"/>
          </a:xfrm>
          <a:prstGeom prst="rect">
            <a:avLst/>
          </a:prstGeom>
          <a:noFill/>
        </p:spPr>
        <p:txBody>
          <a:bodyPr vert="horz" wrap="square" anchor="ctr" anchorCtr="0">
            <a:spAutoFit/>
          </a:bodyPr>
          <a:lstStyle/>
          <a:p>
            <a:pPr algn="ctr"/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产业生产虚拟化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CE88CD35-0AC3-4808-8712-819DDD191547}"/>
              </a:ext>
            </a:extLst>
          </p:cNvPr>
          <p:cNvSpPr txBox="1"/>
          <p:nvPr/>
        </p:nvSpPr>
        <p:spPr>
          <a:xfrm>
            <a:off x="2914063" y="3364519"/>
            <a:ext cx="2283681" cy="369332"/>
          </a:xfrm>
          <a:prstGeom prst="rect">
            <a:avLst/>
          </a:prstGeom>
          <a:noFill/>
        </p:spPr>
        <p:txBody>
          <a:bodyPr vert="horz" wrap="square" anchor="ctr" anchorCtr="0">
            <a:spAutoFit/>
          </a:bodyPr>
          <a:lstStyle/>
          <a:p>
            <a:pPr algn="ctr"/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游戏体验真实化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065416C2-E13B-43E3-B531-9BEBFBE04086}"/>
              </a:ext>
            </a:extLst>
          </p:cNvPr>
          <p:cNvSpPr/>
          <p:nvPr/>
        </p:nvSpPr>
        <p:spPr>
          <a:xfrm>
            <a:off x="9684203" y="3204125"/>
            <a:ext cx="1223982" cy="1079646"/>
          </a:xfrm>
          <a:custGeom>
            <a:avLst/>
            <a:gdLst>
              <a:gd name="connsiteX0" fmla="*/ 1639894 w 2097034"/>
              <a:gd name="connsiteY0" fmla="*/ 30808 h 1849746"/>
              <a:gd name="connsiteX1" fmla="*/ 1715959 w 2097034"/>
              <a:gd name="connsiteY1" fmla="*/ 114050 h 1849746"/>
              <a:gd name="connsiteX2" fmla="*/ 2075236 w 2097034"/>
              <a:gd name="connsiteY2" fmla="*/ 832604 h 1849746"/>
              <a:gd name="connsiteX3" fmla="*/ 2075236 w 2097034"/>
              <a:gd name="connsiteY3" fmla="*/ 1017141 h 1849746"/>
              <a:gd name="connsiteX4" fmla="*/ 1715959 w 2097034"/>
              <a:gd name="connsiteY4" fmla="*/ 1735697 h 1849746"/>
              <a:gd name="connsiteX5" fmla="*/ 1531422 w 2097034"/>
              <a:gd name="connsiteY5" fmla="*/ 1849746 h 1849746"/>
              <a:gd name="connsiteX6" fmla="*/ 565612 w 2097034"/>
              <a:gd name="connsiteY6" fmla="*/ 1849746 h 1849746"/>
              <a:gd name="connsiteX7" fmla="*/ 381076 w 2097034"/>
              <a:gd name="connsiteY7" fmla="*/ 1735698 h 1849746"/>
              <a:gd name="connsiteX8" fmla="*/ 21798 w 2097034"/>
              <a:gd name="connsiteY8" fmla="*/ 1017141 h 1849746"/>
              <a:gd name="connsiteX9" fmla="*/ 21798 w 2097034"/>
              <a:gd name="connsiteY9" fmla="*/ 832605 h 1849746"/>
              <a:gd name="connsiteX10" fmla="*/ 381076 w 2097034"/>
              <a:gd name="connsiteY10" fmla="*/ 114049 h 1849746"/>
              <a:gd name="connsiteX11" fmla="*/ 565612 w 2097034"/>
              <a:gd name="connsiteY11" fmla="*/ 0 h 1849746"/>
              <a:gd name="connsiteX12" fmla="*/ 1531422 w 2097034"/>
              <a:gd name="connsiteY12" fmla="*/ 0 h 1849746"/>
              <a:gd name="connsiteX13" fmla="*/ 1639894 w 2097034"/>
              <a:gd name="connsiteY13" fmla="*/ 30808 h 184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97034" h="1849746">
                <a:moveTo>
                  <a:pt x="1639894" y="30808"/>
                </a:moveTo>
                <a:cubicBezTo>
                  <a:pt x="1671888" y="50582"/>
                  <a:pt x="1698481" y="79094"/>
                  <a:pt x="1715959" y="114050"/>
                </a:cubicBezTo>
                <a:lnTo>
                  <a:pt x="2075236" y="832604"/>
                </a:lnTo>
                <a:cubicBezTo>
                  <a:pt x="2104301" y="890733"/>
                  <a:pt x="2104300" y="959012"/>
                  <a:pt x="2075236" y="1017141"/>
                </a:cubicBezTo>
                <a:lnTo>
                  <a:pt x="1715959" y="1735697"/>
                </a:lnTo>
                <a:cubicBezTo>
                  <a:pt x="1681002" y="1805609"/>
                  <a:pt x="1609587" y="1849746"/>
                  <a:pt x="1531422" y="1849746"/>
                </a:cubicBezTo>
                <a:lnTo>
                  <a:pt x="565612" y="1849746"/>
                </a:lnTo>
                <a:cubicBezTo>
                  <a:pt x="487449" y="1849746"/>
                  <a:pt x="416033" y="1805608"/>
                  <a:pt x="381076" y="1735698"/>
                </a:cubicBezTo>
                <a:lnTo>
                  <a:pt x="21798" y="1017141"/>
                </a:lnTo>
                <a:cubicBezTo>
                  <a:pt x="-7266" y="959012"/>
                  <a:pt x="-7266" y="890734"/>
                  <a:pt x="21798" y="832605"/>
                </a:cubicBezTo>
                <a:lnTo>
                  <a:pt x="381076" y="114049"/>
                </a:lnTo>
                <a:cubicBezTo>
                  <a:pt x="416033" y="44137"/>
                  <a:pt x="487448" y="0"/>
                  <a:pt x="565612" y="0"/>
                </a:cubicBezTo>
                <a:lnTo>
                  <a:pt x="1531422" y="0"/>
                </a:lnTo>
                <a:cubicBezTo>
                  <a:pt x="1570505" y="0"/>
                  <a:pt x="1607900" y="11034"/>
                  <a:pt x="1639894" y="30808"/>
                </a:cubicBezTo>
                <a:close/>
              </a:path>
            </a:pathLst>
          </a:custGeom>
          <a:gradFill flip="none" rotWithShape="0">
            <a:gsLst>
              <a:gs pos="0">
                <a:schemeClr val="accent6"/>
              </a:gs>
              <a:gs pos="70000">
                <a:schemeClr val="accent1"/>
              </a:gs>
            </a:gsLst>
            <a:lin ang="5400000" scaled="1"/>
            <a:tileRect/>
          </a:gradFill>
          <a:ln w="6350">
            <a:solidFill>
              <a:schemeClr val="tx2"/>
            </a:solidFill>
          </a:ln>
          <a:effectLst>
            <a:outerShdw blurRad="1028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dirty="0">
                <a:solidFill>
                  <a:schemeClr val="lt1"/>
                </a:solidFill>
                <a:latin typeface="+mj-ea"/>
                <a:ea typeface="+mj-ea"/>
                <a:cs typeface="+mn-ea"/>
                <a:sym typeface="+mn-lt"/>
              </a:rPr>
              <a:t>产业</a:t>
            </a:r>
          </a:p>
          <a:p>
            <a:pPr algn="ctr"/>
            <a:r>
              <a:rPr lang="zh-CN" altLang="en-US" sz="2000" dirty="0">
                <a:solidFill>
                  <a:schemeClr val="lt1"/>
                </a:solidFill>
                <a:latin typeface="+mj-ea"/>
                <a:ea typeface="+mj-ea"/>
                <a:cs typeface="+mn-ea"/>
                <a:sym typeface="+mn-lt"/>
              </a:rPr>
              <a:t>元宇宙</a:t>
            </a: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1D896542-4202-44AD-9D14-65676FB6A56E}"/>
              </a:ext>
            </a:extLst>
          </p:cNvPr>
          <p:cNvSpPr/>
          <p:nvPr/>
        </p:nvSpPr>
        <p:spPr>
          <a:xfrm>
            <a:off x="1283815" y="3204125"/>
            <a:ext cx="1223982" cy="1079646"/>
          </a:xfrm>
          <a:custGeom>
            <a:avLst/>
            <a:gdLst>
              <a:gd name="connsiteX0" fmla="*/ 1639894 w 2097034"/>
              <a:gd name="connsiteY0" fmla="*/ 30808 h 1849746"/>
              <a:gd name="connsiteX1" fmla="*/ 1715959 w 2097034"/>
              <a:gd name="connsiteY1" fmla="*/ 114050 h 1849746"/>
              <a:gd name="connsiteX2" fmla="*/ 2075236 w 2097034"/>
              <a:gd name="connsiteY2" fmla="*/ 832604 h 1849746"/>
              <a:gd name="connsiteX3" fmla="*/ 2075236 w 2097034"/>
              <a:gd name="connsiteY3" fmla="*/ 1017141 h 1849746"/>
              <a:gd name="connsiteX4" fmla="*/ 1715959 w 2097034"/>
              <a:gd name="connsiteY4" fmla="*/ 1735697 h 1849746"/>
              <a:gd name="connsiteX5" fmla="*/ 1531422 w 2097034"/>
              <a:gd name="connsiteY5" fmla="*/ 1849746 h 1849746"/>
              <a:gd name="connsiteX6" fmla="*/ 565612 w 2097034"/>
              <a:gd name="connsiteY6" fmla="*/ 1849746 h 1849746"/>
              <a:gd name="connsiteX7" fmla="*/ 381076 w 2097034"/>
              <a:gd name="connsiteY7" fmla="*/ 1735698 h 1849746"/>
              <a:gd name="connsiteX8" fmla="*/ 21798 w 2097034"/>
              <a:gd name="connsiteY8" fmla="*/ 1017141 h 1849746"/>
              <a:gd name="connsiteX9" fmla="*/ 21798 w 2097034"/>
              <a:gd name="connsiteY9" fmla="*/ 832605 h 1849746"/>
              <a:gd name="connsiteX10" fmla="*/ 381076 w 2097034"/>
              <a:gd name="connsiteY10" fmla="*/ 114049 h 1849746"/>
              <a:gd name="connsiteX11" fmla="*/ 565612 w 2097034"/>
              <a:gd name="connsiteY11" fmla="*/ 0 h 1849746"/>
              <a:gd name="connsiteX12" fmla="*/ 1531422 w 2097034"/>
              <a:gd name="connsiteY12" fmla="*/ 0 h 1849746"/>
              <a:gd name="connsiteX13" fmla="*/ 1639894 w 2097034"/>
              <a:gd name="connsiteY13" fmla="*/ 30808 h 184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97034" h="1849746">
                <a:moveTo>
                  <a:pt x="1639894" y="30808"/>
                </a:moveTo>
                <a:cubicBezTo>
                  <a:pt x="1671888" y="50582"/>
                  <a:pt x="1698481" y="79094"/>
                  <a:pt x="1715959" y="114050"/>
                </a:cubicBezTo>
                <a:lnTo>
                  <a:pt x="2075236" y="832604"/>
                </a:lnTo>
                <a:cubicBezTo>
                  <a:pt x="2104301" y="890733"/>
                  <a:pt x="2104300" y="959012"/>
                  <a:pt x="2075236" y="1017141"/>
                </a:cubicBezTo>
                <a:lnTo>
                  <a:pt x="1715959" y="1735697"/>
                </a:lnTo>
                <a:cubicBezTo>
                  <a:pt x="1681002" y="1805609"/>
                  <a:pt x="1609587" y="1849746"/>
                  <a:pt x="1531422" y="1849746"/>
                </a:cubicBezTo>
                <a:lnTo>
                  <a:pt x="565612" y="1849746"/>
                </a:lnTo>
                <a:cubicBezTo>
                  <a:pt x="487449" y="1849746"/>
                  <a:pt x="416033" y="1805608"/>
                  <a:pt x="381076" y="1735698"/>
                </a:cubicBezTo>
                <a:lnTo>
                  <a:pt x="21798" y="1017141"/>
                </a:lnTo>
                <a:cubicBezTo>
                  <a:pt x="-7266" y="959012"/>
                  <a:pt x="-7266" y="890734"/>
                  <a:pt x="21798" y="832605"/>
                </a:cubicBezTo>
                <a:lnTo>
                  <a:pt x="381076" y="114049"/>
                </a:lnTo>
                <a:cubicBezTo>
                  <a:pt x="416033" y="44137"/>
                  <a:pt x="487448" y="0"/>
                  <a:pt x="565612" y="0"/>
                </a:cubicBezTo>
                <a:lnTo>
                  <a:pt x="1531422" y="0"/>
                </a:lnTo>
                <a:cubicBezTo>
                  <a:pt x="1570505" y="0"/>
                  <a:pt x="1607900" y="11034"/>
                  <a:pt x="1639894" y="30808"/>
                </a:cubicBezTo>
                <a:close/>
              </a:path>
            </a:pathLst>
          </a:custGeom>
          <a:gradFill flip="none" rotWithShape="0">
            <a:gsLst>
              <a:gs pos="0">
                <a:schemeClr val="accent6"/>
              </a:gs>
              <a:gs pos="70000">
                <a:schemeClr val="accent1"/>
              </a:gs>
            </a:gsLst>
            <a:lin ang="5400000" scaled="1"/>
            <a:tileRect/>
          </a:gradFill>
          <a:ln w="6350">
            <a:solidFill>
              <a:schemeClr val="tx2"/>
            </a:solidFill>
          </a:ln>
          <a:effectLst>
            <a:outerShdw blurRad="1028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dirty="0">
                <a:latin typeface="+mj-ea"/>
                <a:ea typeface="+mj-ea"/>
                <a:cs typeface="+mn-ea"/>
                <a:sym typeface="+mn-lt"/>
              </a:rPr>
              <a:t>游戏</a:t>
            </a:r>
            <a:endParaRPr lang="zh-CN" altLang="en-US" sz="2000" dirty="0">
              <a:solidFill>
                <a:schemeClr val="lt1"/>
              </a:solidFill>
              <a:latin typeface="+mj-ea"/>
              <a:ea typeface="+mj-ea"/>
              <a:cs typeface="+mn-ea"/>
              <a:sym typeface="+mn-lt"/>
            </a:endParaRPr>
          </a:p>
          <a:p>
            <a:pPr algn="ctr"/>
            <a:r>
              <a:rPr lang="zh-CN" altLang="en-US" sz="2000" dirty="0">
                <a:solidFill>
                  <a:schemeClr val="lt1"/>
                </a:solidFill>
                <a:latin typeface="+mj-ea"/>
                <a:ea typeface="+mj-ea"/>
                <a:cs typeface="+mn-ea"/>
                <a:sym typeface="+mn-lt"/>
              </a:rPr>
              <a:t>元宇宙</a:t>
            </a: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FF3FC040-1D23-4327-97C8-E70783221DB4}"/>
              </a:ext>
            </a:extLst>
          </p:cNvPr>
          <p:cNvSpPr/>
          <p:nvPr/>
        </p:nvSpPr>
        <p:spPr>
          <a:xfrm>
            <a:off x="5017780" y="3895322"/>
            <a:ext cx="2156440" cy="2156440"/>
          </a:xfrm>
          <a:prstGeom prst="ellipse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tx2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6F98CDD7-0332-42E9-A509-377FE4F61144}"/>
              </a:ext>
            </a:extLst>
          </p:cNvPr>
          <p:cNvSpPr/>
          <p:nvPr/>
        </p:nvSpPr>
        <p:spPr>
          <a:xfrm>
            <a:off x="5490959" y="4497149"/>
            <a:ext cx="1085850" cy="108585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  <a:lumOff val="25000"/>
                </a:schemeClr>
              </a:gs>
              <a:gs pos="70000">
                <a:schemeClr val="tx2">
                  <a:lumMod val="90000"/>
                  <a:lumOff val="10000"/>
                </a:schemeClr>
              </a:gs>
            </a:gsLst>
            <a:lin ang="54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+mj-ea"/>
                <a:ea typeface="+mj-ea"/>
                <a:cs typeface="+mn-ea"/>
                <a:sym typeface="+mn-lt"/>
              </a:rPr>
              <a:t>虚拟</a:t>
            </a:r>
          </a:p>
          <a:p>
            <a:pPr algn="ctr"/>
            <a:r>
              <a:rPr lang="zh-CN" altLang="en-US" dirty="0">
                <a:latin typeface="+mj-ea"/>
                <a:ea typeface="+mj-ea"/>
                <a:cs typeface="+mn-ea"/>
                <a:sym typeface="+mn-lt"/>
              </a:rPr>
              <a:t>世界</a:t>
            </a: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1D857325-930F-4FD1-A3D1-5F48BC2472B6}"/>
              </a:ext>
            </a:extLst>
          </p:cNvPr>
          <p:cNvSpPr/>
          <p:nvPr/>
        </p:nvSpPr>
        <p:spPr>
          <a:xfrm>
            <a:off x="5017780" y="1136438"/>
            <a:ext cx="2156440" cy="2156440"/>
          </a:xfrm>
          <a:prstGeom prst="ellipse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tx2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781B8535-8CEC-4981-95AC-0A7D9F441FEC}"/>
              </a:ext>
            </a:extLst>
          </p:cNvPr>
          <p:cNvSpPr/>
          <p:nvPr/>
        </p:nvSpPr>
        <p:spPr>
          <a:xfrm>
            <a:off x="5490959" y="1611303"/>
            <a:ext cx="1085850" cy="108585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  <a:lumOff val="25000"/>
                </a:schemeClr>
              </a:gs>
              <a:gs pos="70000">
                <a:schemeClr val="tx2">
                  <a:lumMod val="90000"/>
                  <a:lumOff val="10000"/>
                </a:schemeClr>
              </a:gs>
            </a:gsLst>
            <a:lin ang="54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+mj-ea"/>
                <a:ea typeface="+mj-ea"/>
                <a:cs typeface="+mn-ea"/>
                <a:sym typeface="+mn-lt"/>
              </a:rPr>
              <a:t>现实</a:t>
            </a:r>
          </a:p>
          <a:p>
            <a:pPr algn="ctr"/>
            <a:r>
              <a:rPr lang="zh-CN" altLang="en-US" dirty="0">
                <a:latin typeface="+mj-ea"/>
                <a:ea typeface="+mj-ea"/>
                <a:cs typeface="+mn-ea"/>
                <a:sym typeface="+mn-lt"/>
              </a:rPr>
              <a:t>世界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056FFA6-BB37-46CE-A535-2E10C8A995DA}"/>
              </a:ext>
            </a:extLst>
          </p:cNvPr>
          <p:cNvGrpSpPr/>
          <p:nvPr/>
        </p:nvGrpSpPr>
        <p:grpSpPr>
          <a:xfrm>
            <a:off x="5735297" y="3067520"/>
            <a:ext cx="549394" cy="1171010"/>
            <a:chOff x="5526683" y="2473021"/>
            <a:chExt cx="966622" cy="2060312"/>
          </a:xfrm>
        </p:grpSpPr>
        <p:sp>
          <p:nvSpPr>
            <p:cNvPr id="11" name="箭头: 右 10">
              <a:extLst>
                <a:ext uri="{FF2B5EF4-FFF2-40B4-BE49-F238E27FC236}">
                  <a16:creationId xmlns:a16="http://schemas.microsoft.com/office/drawing/2014/main" id="{FFAE17E3-36C4-4549-BACF-963D4469802A}"/>
                </a:ext>
              </a:extLst>
            </p:cNvPr>
            <p:cNvSpPr/>
            <p:nvPr/>
          </p:nvSpPr>
          <p:spPr>
            <a:xfrm rot="5114484">
              <a:off x="5284806" y="3303476"/>
              <a:ext cx="2038953" cy="378044"/>
            </a:xfrm>
            <a:custGeom>
              <a:avLst/>
              <a:gdLst>
                <a:gd name="connsiteX0" fmla="*/ 0 w 3097545"/>
                <a:gd name="connsiteY0" fmla="*/ 438778 h 1755110"/>
                <a:gd name="connsiteX1" fmla="*/ 2219990 w 3097545"/>
                <a:gd name="connsiteY1" fmla="*/ 438778 h 1755110"/>
                <a:gd name="connsiteX2" fmla="*/ 2219990 w 3097545"/>
                <a:gd name="connsiteY2" fmla="*/ 0 h 1755110"/>
                <a:gd name="connsiteX3" fmla="*/ 3097545 w 3097545"/>
                <a:gd name="connsiteY3" fmla="*/ 877555 h 1755110"/>
                <a:gd name="connsiteX4" fmla="*/ 2219990 w 3097545"/>
                <a:gd name="connsiteY4" fmla="*/ 1755110 h 1755110"/>
                <a:gd name="connsiteX5" fmla="*/ 2219990 w 3097545"/>
                <a:gd name="connsiteY5" fmla="*/ 1316333 h 1755110"/>
                <a:gd name="connsiteX6" fmla="*/ 0 w 3097545"/>
                <a:gd name="connsiteY6" fmla="*/ 1316333 h 1755110"/>
                <a:gd name="connsiteX7" fmla="*/ 0 w 3097545"/>
                <a:gd name="connsiteY7" fmla="*/ 438778 h 1755110"/>
                <a:gd name="connsiteX0" fmla="*/ 0 w 3097545"/>
                <a:gd name="connsiteY0" fmla="*/ 438778 h 1755110"/>
                <a:gd name="connsiteX1" fmla="*/ 2219990 w 3097545"/>
                <a:gd name="connsiteY1" fmla="*/ 438778 h 1755110"/>
                <a:gd name="connsiteX2" fmla="*/ 2219990 w 3097545"/>
                <a:gd name="connsiteY2" fmla="*/ 0 h 1755110"/>
                <a:gd name="connsiteX3" fmla="*/ 3097545 w 3097545"/>
                <a:gd name="connsiteY3" fmla="*/ 877555 h 1755110"/>
                <a:gd name="connsiteX4" fmla="*/ 2219990 w 3097545"/>
                <a:gd name="connsiteY4" fmla="*/ 1755110 h 1755110"/>
                <a:gd name="connsiteX5" fmla="*/ 2219990 w 3097545"/>
                <a:gd name="connsiteY5" fmla="*/ 1316333 h 1755110"/>
                <a:gd name="connsiteX6" fmla="*/ 0 w 3097545"/>
                <a:gd name="connsiteY6" fmla="*/ 438778 h 1755110"/>
                <a:gd name="connsiteX0" fmla="*/ 0 w 3097545"/>
                <a:gd name="connsiteY0" fmla="*/ 438778 h 1755110"/>
                <a:gd name="connsiteX1" fmla="*/ 2219990 w 3097545"/>
                <a:gd name="connsiteY1" fmla="*/ 438778 h 1755110"/>
                <a:gd name="connsiteX2" fmla="*/ 2219990 w 3097545"/>
                <a:gd name="connsiteY2" fmla="*/ 0 h 1755110"/>
                <a:gd name="connsiteX3" fmla="*/ 3097545 w 3097545"/>
                <a:gd name="connsiteY3" fmla="*/ 877555 h 1755110"/>
                <a:gd name="connsiteX4" fmla="*/ 2219990 w 3097545"/>
                <a:gd name="connsiteY4" fmla="*/ 1755110 h 1755110"/>
                <a:gd name="connsiteX5" fmla="*/ 0 w 3097545"/>
                <a:gd name="connsiteY5" fmla="*/ 438778 h 1755110"/>
                <a:gd name="connsiteX0" fmla="*/ 0 w 3097545"/>
                <a:gd name="connsiteY0" fmla="*/ 438778 h 877555"/>
                <a:gd name="connsiteX1" fmla="*/ 2219990 w 3097545"/>
                <a:gd name="connsiteY1" fmla="*/ 438778 h 877555"/>
                <a:gd name="connsiteX2" fmla="*/ 2219990 w 3097545"/>
                <a:gd name="connsiteY2" fmla="*/ 0 h 877555"/>
                <a:gd name="connsiteX3" fmla="*/ 3097545 w 3097545"/>
                <a:gd name="connsiteY3" fmla="*/ 877555 h 877555"/>
                <a:gd name="connsiteX4" fmla="*/ 0 w 3097545"/>
                <a:gd name="connsiteY4" fmla="*/ 438778 h 87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7545" h="877555">
                  <a:moveTo>
                    <a:pt x="0" y="438778"/>
                  </a:moveTo>
                  <a:lnTo>
                    <a:pt x="2219990" y="438778"/>
                  </a:lnTo>
                  <a:lnTo>
                    <a:pt x="2219990" y="0"/>
                  </a:lnTo>
                  <a:lnTo>
                    <a:pt x="3097545" y="877555"/>
                  </a:lnTo>
                  <a:lnTo>
                    <a:pt x="0" y="43877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箭头: 右 10">
              <a:extLst>
                <a:ext uri="{FF2B5EF4-FFF2-40B4-BE49-F238E27FC236}">
                  <a16:creationId xmlns:a16="http://schemas.microsoft.com/office/drawing/2014/main" id="{663E89FE-788E-48E7-83BA-347F40ED57B1}"/>
                </a:ext>
              </a:extLst>
            </p:cNvPr>
            <p:cNvSpPr/>
            <p:nvPr/>
          </p:nvSpPr>
          <p:spPr>
            <a:xfrm rot="5114484" flipH="1" flipV="1">
              <a:off x="4696228" y="3324835"/>
              <a:ext cx="2038953" cy="378044"/>
            </a:xfrm>
            <a:custGeom>
              <a:avLst/>
              <a:gdLst>
                <a:gd name="connsiteX0" fmla="*/ 0 w 3097545"/>
                <a:gd name="connsiteY0" fmla="*/ 438778 h 1755110"/>
                <a:gd name="connsiteX1" fmla="*/ 2219990 w 3097545"/>
                <a:gd name="connsiteY1" fmla="*/ 438778 h 1755110"/>
                <a:gd name="connsiteX2" fmla="*/ 2219990 w 3097545"/>
                <a:gd name="connsiteY2" fmla="*/ 0 h 1755110"/>
                <a:gd name="connsiteX3" fmla="*/ 3097545 w 3097545"/>
                <a:gd name="connsiteY3" fmla="*/ 877555 h 1755110"/>
                <a:gd name="connsiteX4" fmla="*/ 2219990 w 3097545"/>
                <a:gd name="connsiteY4" fmla="*/ 1755110 h 1755110"/>
                <a:gd name="connsiteX5" fmla="*/ 2219990 w 3097545"/>
                <a:gd name="connsiteY5" fmla="*/ 1316333 h 1755110"/>
                <a:gd name="connsiteX6" fmla="*/ 0 w 3097545"/>
                <a:gd name="connsiteY6" fmla="*/ 1316333 h 1755110"/>
                <a:gd name="connsiteX7" fmla="*/ 0 w 3097545"/>
                <a:gd name="connsiteY7" fmla="*/ 438778 h 1755110"/>
                <a:gd name="connsiteX0" fmla="*/ 0 w 3097545"/>
                <a:gd name="connsiteY0" fmla="*/ 438778 h 1755110"/>
                <a:gd name="connsiteX1" fmla="*/ 2219990 w 3097545"/>
                <a:gd name="connsiteY1" fmla="*/ 438778 h 1755110"/>
                <a:gd name="connsiteX2" fmla="*/ 2219990 w 3097545"/>
                <a:gd name="connsiteY2" fmla="*/ 0 h 1755110"/>
                <a:gd name="connsiteX3" fmla="*/ 3097545 w 3097545"/>
                <a:gd name="connsiteY3" fmla="*/ 877555 h 1755110"/>
                <a:gd name="connsiteX4" fmla="*/ 2219990 w 3097545"/>
                <a:gd name="connsiteY4" fmla="*/ 1755110 h 1755110"/>
                <a:gd name="connsiteX5" fmla="*/ 2219990 w 3097545"/>
                <a:gd name="connsiteY5" fmla="*/ 1316333 h 1755110"/>
                <a:gd name="connsiteX6" fmla="*/ 0 w 3097545"/>
                <a:gd name="connsiteY6" fmla="*/ 438778 h 1755110"/>
                <a:gd name="connsiteX0" fmla="*/ 0 w 3097545"/>
                <a:gd name="connsiteY0" fmla="*/ 438778 h 1755110"/>
                <a:gd name="connsiteX1" fmla="*/ 2219990 w 3097545"/>
                <a:gd name="connsiteY1" fmla="*/ 438778 h 1755110"/>
                <a:gd name="connsiteX2" fmla="*/ 2219990 w 3097545"/>
                <a:gd name="connsiteY2" fmla="*/ 0 h 1755110"/>
                <a:gd name="connsiteX3" fmla="*/ 3097545 w 3097545"/>
                <a:gd name="connsiteY3" fmla="*/ 877555 h 1755110"/>
                <a:gd name="connsiteX4" fmla="*/ 2219990 w 3097545"/>
                <a:gd name="connsiteY4" fmla="*/ 1755110 h 1755110"/>
                <a:gd name="connsiteX5" fmla="*/ 0 w 3097545"/>
                <a:gd name="connsiteY5" fmla="*/ 438778 h 1755110"/>
                <a:gd name="connsiteX0" fmla="*/ 0 w 3097545"/>
                <a:gd name="connsiteY0" fmla="*/ 438778 h 877555"/>
                <a:gd name="connsiteX1" fmla="*/ 2219990 w 3097545"/>
                <a:gd name="connsiteY1" fmla="*/ 438778 h 877555"/>
                <a:gd name="connsiteX2" fmla="*/ 2219990 w 3097545"/>
                <a:gd name="connsiteY2" fmla="*/ 0 h 877555"/>
                <a:gd name="connsiteX3" fmla="*/ 3097545 w 3097545"/>
                <a:gd name="connsiteY3" fmla="*/ 877555 h 877555"/>
                <a:gd name="connsiteX4" fmla="*/ 0 w 3097545"/>
                <a:gd name="connsiteY4" fmla="*/ 438778 h 87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7545" h="877555">
                  <a:moveTo>
                    <a:pt x="0" y="438778"/>
                  </a:moveTo>
                  <a:lnTo>
                    <a:pt x="2219990" y="438778"/>
                  </a:lnTo>
                  <a:lnTo>
                    <a:pt x="2219990" y="0"/>
                  </a:lnTo>
                  <a:lnTo>
                    <a:pt x="3097545" y="877555"/>
                  </a:lnTo>
                  <a:lnTo>
                    <a:pt x="0" y="43877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7" name="箭头: 右 10">
            <a:extLst>
              <a:ext uri="{FF2B5EF4-FFF2-40B4-BE49-F238E27FC236}">
                <a16:creationId xmlns:a16="http://schemas.microsoft.com/office/drawing/2014/main" id="{E7E78825-9767-47BA-AC65-B14972966D52}"/>
              </a:ext>
            </a:extLst>
          </p:cNvPr>
          <p:cNvSpPr/>
          <p:nvPr/>
        </p:nvSpPr>
        <p:spPr>
          <a:xfrm flipV="1">
            <a:off x="7258550" y="3771330"/>
            <a:ext cx="2038953" cy="162875"/>
          </a:xfrm>
          <a:custGeom>
            <a:avLst/>
            <a:gdLst>
              <a:gd name="connsiteX0" fmla="*/ 0 w 3097545"/>
              <a:gd name="connsiteY0" fmla="*/ 438778 h 1755110"/>
              <a:gd name="connsiteX1" fmla="*/ 2219990 w 3097545"/>
              <a:gd name="connsiteY1" fmla="*/ 438778 h 1755110"/>
              <a:gd name="connsiteX2" fmla="*/ 2219990 w 3097545"/>
              <a:gd name="connsiteY2" fmla="*/ 0 h 1755110"/>
              <a:gd name="connsiteX3" fmla="*/ 3097545 w 3097545"/>
              <a:gd name="connsiteY3" fmla="*/ 877555 h 1755110"/>
              <a:gd name="connsiteX4" fmla="*/ 2219990 w 3097545"/>
              <a:gd name="connsiteY4" fmla="*/ 1755110 h 1755110"/>
              <a:gd name="connsiteX5" fmla="*/ 2219990 w 3097545"/>
              <a:gd name="connsiteY5" fmla="*/ 1316333 h 1755110"/>
              <a:gd name="connsiteX6" fmla="*/ 0 w 3097545"/>
              <a:gd name="connsiteY6" fmla="*/ 1316333 h 1755110"/>
              <a:gd name="connsiteX7" fmla="*/ 0 w 3097545"/>
              <a:gd name="connsiteY7" fmla="*/ 438778 h 1755110"/>
              <a:gd name="connsiteX0" fmla="*/ 0 w 3097545"/>
              <a:gd name="connsiteY0" fmla="*/ 438778 h 1755110"/>
              <a:gd name="connsiteX1" fmla="*/ 2219990 w 3097545"/>
              <a:gd name="connsiteY1" fmla="*/ 438778 h 1755110"/>
              <a:gd name="connsiteX2" fmla="*/ 2219990 w 3097545"/>
              <a:gd name="connsiteY2" fmla="*/ 0 h 1755110"/>
              <a:gd name="connsiteX3" fmla="*/ 3097545 w 3097545"/>
              <a:gd name="connsiteY3" fmla="*/ 877555 h 1755110"/>
              <a:gd name="connsiteX4" fmla="*/ 2219990 w 3097545"/>
              <a:gd name="connsiteY4" fmla="*/ 1755110 h 1755110"/>
              <a:gd name="connsiteX5" fmla="*/ 2219990 w 3097545"/>
              <a:gd name="connsiteY5" fmla="*/ 1316333 h 1755110"/>
              <a:gd name="connsiteX6" fmla="*/ 0 w 3097545"/>
              <a:gd name="connsiteY6" fmla="*/ 438778 h 1755110"/>
              <a:gd name="connsiteX0" fmla="*/ 0 w 3097545"/>
              <a:gd name="connsiteY0" fmla="*/ 438778 h 1755110"/>
              <a:gd name="connsiteX1" fmla="*/ 2219990 w 3097545"/>
              <a:gd name="connsiteY1" fmla="*/ 438778 h 1755110"/>
              <a:gd name="connsiteX2" fmla="*/ 2219990 w 3097545"/>
              <a:gd name="connsiteY2" fmla="*/ 0 h 1755110"/>
              <a:gd name="connsiteX3" fmla="*/ 3097545 w 3097545"/>
              <a:gd name="connsiteY3" fmla="*/ 877555 h 1755110"/>
              <a:gd name="connsiteX4" fmla="*/ 2219990 w 3097545"/>
              <a:gd name="connsiteY4" fmla="*/ 1755110 h 1755110"/>
              <a:gd name="connsiteX5" fmla="*/ 0 w 3097545"/>
              <a:gd name="connsiteY5" fmla="*/ 438778 h 1755110"/>
              <a:gd name="connsiteX0" fmla="*/ 0 w 3097545"/>
              <a:gd name="connsiteY0" fmla="*/ 438778 h 877555"/>
              <a:gd name="connsiteX1" fmla="*/ 2219990 w 3097545"/>
              <a:gd name="connsiteY1" fmla="*/ 438778 h 877555"/>
              <a:gd name="connsiteX2" fmla="*/ 2219990 w 3097545"/>
              <a:gd name="connsiteY2" fmla="*/ 0 h 877555"/>
              <a:gd name="connsiteX3" fmla="*/ 3097545 w 3097545"/>
              <a:gd name="connsiteY3" fmla="*/ 877555 h 877555"/>
              <a:gd name="connsiteX4" fmla="*/ 0 w 3097545"/>
              <a:gd name="connsiteY4" fmla="*/ 438778 h 87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7545" h="877555">
                <a:moveTo>
                  <a:pt x="0" y="438778"/>
                </a:moveTo>
                <a:lnTo>
                  <a:pt x="2219990" y="438778"/>
                </a:lnTo>
                <a:lnTo>
                  <a:pt x="2219990" y="0"/>
                </a:lnTo>
                <a:lnTo>
                  <a:pt x="3097545" y="877555"/>
                </a:lnTo>
                <a:lnTo>
                  <a:pt x="0" y="438778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0">
                <a:schemeClr val="accent2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箭头: 右 10">
            <a:extLst>
              <a:ext uri="{FF2B5EF4-FFF2-40B4-BE49-F238E27FC236}">
                <a16:creationId xmlns:a16="http://schemas.microsoft.com/office/drawing/2014/main" id="{27CF5F2F-D2B1-4420-BD99-A7BB0ACFB3FC}"/>
              </a:ext>
            </a:extLst>
          </p:cNvPr>
          <p:cNvSpPr/>
          <p:nvPr/>
        </p:nvSpPr>
        <p:spPr>
          <a:xfrm rot="21394723" flipH="1" flipV="1">
            <a:off x="3050293" y="3759881"/>
            <a:ext cx="2038953" cy="162875"/>
          </a:xfrm>
          <a:custGeom>
            <a:avLst/>
            <a:gdLst>
              <a:gd name="connsiteX0" fmla="*/ 0 w 3097545"/>
              <a:gd name="connsiteY0" fmla="*/ 438778 h 1755110"/>
              <a:gd name="connsiteX1" fmla="*/ 2219990 w 3097545"/>
              <a:gd name="connsiteY1" fmla="*/ 438778 h 1755110"/>
              <a:gd name="connsiteX2" fmla="*/ 2219990 w 3097545"/>
              <a:gd name="connsiteY2" fmla="*/ 0 h 1755110"/>
              <a:gd name="connsiteX3" fmla="*/ 3097545 w 3097545"/>
              <a:gd name="connsiteY3" fmla="*/ 877555 h 1755110"/>
              <a:gd name="connsiteX4" fmla="*/ 2219990 w 3097545"/>
              <a:gd name="connsiteY4" fmla="*/ 1755110 h 1755110"/>
              <a:gd name="connsiteX5" fmla="*/ 2219990 w 3097545"/>
              <a:gd name="connsiteY5" fmla="*/ 1316333 h 1755110"/>
              <a:gd name="connsiteX6" fmla="*/ 0 w 3097545"/>
              <a:gd name="connsiteY6" fmla="*/ 1316333 h 1755110"/>
              <a:gd name="connsiteX7" fmla="*/ 0 w 3097545"/>
              <a:gd name="connsiteY7" fmla="*/ 438778 h 1755110"/>
              <a:gd name="connsiteX0" fmla="*/ 0 w 3097545"/>
              <a:gd name="connsiteY0" fmla="*/ 438778 h 1755110"/>
              <a:gd name="connsiteX1" fmla="*/ 2219990 w 3097545"/>
              <a:gd name="connsiteY1" fmla="*/ 438778 h 1755110"/>
              <a:gd name="connsiteX2" fmla="*/ 2219990 w 3097545"/>
              <a:gd name="connsiteY2" fmla="*/ 0 h 1755110"/>
              <a:gd name="connsiteX3" fmla="*/ 3097545 w 3097545"/>
              <a:gd name="connsiteY3" fmla="*/ 877555 h 1755110"/>
              <a:gd name="connsiteX4" fmla="*/ 2219990 w 3097545"/>
              <a:gd name="connsiteY4" fmla="*/ 1755110 h 1755110"/>
              <a:gd name="connsiteX5" fmla="*/ 2219990 w 3097545"/>
              <a:gd name="connsiteY5" fmla="*/ 1316333 h 1755110"/>
              <a:gd name="connsiteX6" fmla="*/ 0 w 3097545"/>
              <a:gd name="connsiteY6" fmla="*/ 438778 h 1755110"/>
              <a:gd name="connsiteX0" fmla="*/ 0 w 3097545"/>
              <a:gd name="connsiteY0" fmla="*/ 438778 h 1755110"/>
              <a:gd name="connsiteX1" fmla="*/ 2219990 w 3097545"/>
              <a:gd name="connsiteY1" fmla="*/ 438778 h 1755110"/>
              <a:gd name="connsiteX2" fmla="*/ 2219990 w 3097545"/>
              <a:gd name="connsiteY2" fmla="*/ 0 h 1755110"/>
              <a:gd name="connsiteX3" fmla="*/ 3097545 w 3097545"/>
              <a:gd name="connsiteY3" fmla="*/ 877555 h 1755110"/>
              <a:gd name="connsiteX4" fmla="*/ 2219990 w 3097545"/>
              <a:gd name="connsiteY4" fmla="*/ 1755110 h 1755110"/>
              <a:gd name="connsiteX5" fmla="*/ 0 w 3097545"/>
              <a:gd name="connsiteY5" fmla="*/ 438778 h 1755110"/>
              <a:gd name="connsiteX0" fmla="*/ 0 w 3097545"/>
              <a:gd name="connsiteY0" fmla="*/ 438778 h 877555"/>
              <a:gd name="connsiteX1" fmla="*/ 2219990 w 3097545"/>
              <a:gd name="connsiteY1" fmla="*/ 438778 h 877555"/>
              <a:gd name="connsiteX2" fmla="*/ 2219990 w 3097545"/>
              <a:gd name="connsiteY2" fmla="*/ 0 h 877555"/>
              <a:gd name="connsiteX3" fmla="*/ 3097545 w 3097545"/>
              <a:gd name="connsiteY3" fmla="*/ 877555 h 877555"/>
              <a:gd name="connsiteX4" fmla="*/ 0 w 3097545"/>
              <a:gd name="connsiteY4" fmla="*/ 438778 h 87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7545" h="877555">
                <a:moveTo>
                  <a:pt x="0" y="438778"/>
                </a:moveTo>
                <a:lnTo>
                  <a:pt x="2219990" y="438778"/>
                </a:lnTo>
                <a:lnTo>
                  <a:pt x="2219990" y="0"/>
                </a:lnTo>
                <a:lnTo>
                  <a:pt x="3097545" y="877555"/>
                </a:lnTo>
                <a:lnTo>
                  <a:pt x="0" y="438778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0">
                <a:schemeClr val="accent2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2480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椭圆 75">
            <a:extLst>
              <a:ext uri="{FF2B5EF4-FFF2-40B4-BE49-F238E27FC236}">
                <a16:creationId xmlns:a16="http://schemas.microsoft.com/office/drawing/2014/main" id="{BAA500F2-E108-4B01-AEA2-DAAA463BDBAB}"/>
              </a:ext>
            </a:extLst>
          </p:cNvPr>
          <p:cNvSpPr/>
          <p:nvPr/>
        </p:nvSpPr>
        <p:spPr>
          <a:xfrm>
            <a:off x="2782148" y="2156335"/>
            <a:ext cx="2908950" cy="2908950"/>
          </a:xfrm>
          <a:prstGeom prst="ellipse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tx2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4D65CB9-33D3-4CB2-BD88-EB9EF9C3F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元宇宙的流动、转化与关联</a:t>
            </a: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DFF02A1C-19F3-4626-8BB2-D2D530B5163B}"/>
              </a:ext>
            </a:extLst>
          </p:cNvPr>
          <p:cNvSpPr txBox="1"/>
          <p:nvPr/>
        </p:nvSpPr>
        <p:spPr>
          <a:xfrm>
            <a:off x="7841638" y="4563377"/>
            <a:ext cx="4826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获得</a:t>
            </a: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11650047-7829-44C3-8D46-63682ECC4BEE}"/>
              </a:ext>
            </a:extLst>
          </p:cNvPr>
          <p:cNvSpPr txBox="1"/>
          <p:nvPr/>
        </p:nvSpPr>
        <p:spPr>
          <a:xfrm>
            <a:off x="8442307" y="5711582"/>
            <a:ext cx="4826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消费</a:t>
            </a: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18F222C2-4A39-4B39-8CAA-9181D91FDCED}"/>
              </a:ext>
            </a:extLst>
          </p:cNvPr>
          <p:cNvSpPr txBox="1"/>
          <p:nvPr/>
        </p:nvSpPr>
        <p:spPr>
          <a:xfrm>
            <a:off x="10298052" y="1968608"/>
            <a:ext cx="4826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组织</a:t>
            </a:r>
          </a:p>
        </p:txBody>
      </p:sp>
      <p:sp>
        <p:nvSpPr>
          <p:cNvPr id="21" name="object 20">
            <a:extLst>
              <a:ext uri="{FF2B5EF4-FFF2-40B4-BE49-F238E27FC236}">
                <a16:creationId xmlns:a16="http://schemas.microsoft.com/office/drawing/2014/main" id="{3B9E4C70-B44E-4940-AB3C-73284472F7DC}"/>
              </a:ext>
            </a:extLst>
          </p:cNvPr>
          <p:cNvSpPr txBox="1"/>
          <p:nvPr/>
        </p:nvSpPr>
        <p:spPr>
          <a:xfrm>
            <a:off x="8442307" y="1023306"/>
            <a:ext cx="4826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加入</a:t>
            </a: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FC057E99-A8E7-4545-95BA-21682FCCC168}"/>
              </a:ext>
            </a:extLst>
          </p:cNvPr>
          <p:cNvSpPr txBox="1"/>
          <p:nvPr/>
        </p:nvSpPr>
        <p:spPr>
          <a:xfrm>
            <a:off x="10298052" y="3317131"/>
            <a:ext cx="4826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赢得</a:t>
            </a:r>
          </a:p>
        </p:txBody>
      </p:sp>
      <p:sp>
        <p:nvSpPr>
          <p:cNvPr id="23" name="object 24">
            <a:extLst>
              <a:ext uri="{FF2B5EF4-FFF2-40B4-BE49-F238E27FC236}">
                <a16:creationId xmlns:a16="http://schemas.microsoft.com/office/drawing/2014/main" id="{9B845ADB-0C9F-44A9-AE52-D0A987B310EF}"/>
              </a:ext>
            </a:extLst>
          </p:cNvPr>
          <p:cNvSpPr txBox="1"/>
          <p:nvPr/>
        </p:nvSpPr>
        <p:spPr>
          <a:xfrm>
            <a:off x="5509239" y="1023306"/>
            <a:ext cx="4826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设计</a:t>
            </a:r>
          </a:p>
        </p:txBody>
      </p:sp>
      <p:sp>
        <p:nvSpPr>
          <p:cNvPr id="24" name="object 27">
            <a:extLst>
              <a:ext uri="{FF2B5EF4-FFF2-40B4-BE49-F238E27FC236}">
                <a16:creationId xmlns:a16="http://schemas.microsoft.com/office/drawing/2014/main" id="{A8008FFA-185D-4392-ABC1-7773A8F3AB52}"/>
              </a:ext>
            </a:extLst>
          </p:cNvPr>
          <p:cNvSpPr txBox="1"/>
          <p:nvPr/>
        </p:nvSpPr>
        <p:spPr>
          <a:xfrm>
            <a:off x="2543151" y="1023306"/>
            <a:ext cx="4826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购买</a:t>
            </a:r>
          </a:p>
        </p:txBody>
      </p:sp>
      <p:sp>
        <p:nvSpPr>
          <p:cNvPr id="25" name="object 29">
            <a:extLst>
              <a:ext uri="{FF2B5EF4-FFF2-40B4-BE49-F238E27FC236}">
                <a16:creationId xmlns:a16="http://schemas.microsoft.com/office/drawing/2014/main" id="{223CA29E-50C4-470B-A93E-5C238309A54A}"/>
              </a:ext>
            </a:extLst>
          </p:cNvPr>
          <p:cNvSpPr txBox="1"/>
          <p:nvPr/>
        </p:nvSpPr>
        <p:spPr>
          <a:xfrm>
            <a:off x="5496987" y="5711582"/>
            <a:ext cx="4826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兑换</a:t>
            </a:r>
            <a:endParaRPr sz="160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object 30">
            <a:extLst>
              <a:ext uri="{FF2B5EF4-FFF2-40B4-BE49-F238E27FC236}">
                <a16:creationId xmlns:a16="http://schemas.microsoft.com/office/drawing/2014/main" id="{57EF8A06-3631-4AA3-B98B-6EF4876AE84E}"/>
              </a:ext>
            </a:extLst>
          </p:cNvPr>
          <p:cNvSpPr txBox="1"/>
          <p:nvPr/>
        </p:nvSpPr>
        <p:spPr>
          <a:xfrm rot="20040689">
            <a:off x="8442307" y="4799040"/>
            <a:ext cx="4826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获得</a:t>
            </a:r>
          </a:p>
        </p:txBody>
      </p:sp>
      <p:sp>
        <p:nvSpPr>
          <p:cNvPr id="27" name="object 38">
            <a:extLst>
              <a:ext uri="{FF2B5EF4-FFF2-40B4-BE49-F238E27FC236}">
                <a16:creationId xmlns:a16="http://schemas.microsoft.com/office/drawing/2014/main" id="{CC63995D-11E0-42F8-9A45-FF9FD6917A29}"/>
              </a:ext>
            </a:extLst>
          </p:cNvPr>
          <p:cNvSpPr txBox="1"/>
          <p:nvPr/>
        </p:nvSpPr>
        <p:spPr>
          <a:xfrm>
            <a:off x="1048250" y="2535939"/>
            <a:ext cx="269304" cy="1821427"/>
          </a:xfrm>
          <a:prstGeom prst="rect">
            <a:avLst/>
          </a:prstGeom>
        </p:spPr>
        <p:txBody>
          <a:bodyPr vert="eaVert" wrap="square" lIns="0" tIns="26670" rIns="0" bIns="0" rtlCol="0">
            <a:spAutoFit/>
          </a:bodyPr>
          <a:lstStyle/>
          <a:p>
            <a:pPr marL="12700" marR="5080" algn="ctr">
              <a:lnSpc>
                <a:spcPts val="2110"/>
              </a:lnSpc>
              <a:spcBef>
                <a:spcPts val="210"/>
              </a:spcBef>
            </a:pPr>
            <a:r>
              <a:rPr sz="1600" dirty="0" err="1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劳动力再生产</a:t>
            </a:r>
            <a:endParaRPr sz="1600" dirty="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object 40">
            <a:extLst>
              <a:ext uri="{FF2B5EF4-FFF2-40B4-BE49-F238E27FC236}">
                <a16:creationId xmlns:a16="http://schemas.microsoft.com/office/drawing/2014/main" id="{D2B02CD3-F02A-43A0-A724-FEB2813E9978}"/>
              </a:ext>
            </a:extLst>
          </p:cNvPr>
          <p:cNvSpPr txBox="1"/>
          <p:nvPr/>
        </p:nvSpPr>
        <p:spPr>
          <a:xfrm>
            <a:off x="7841638" y="2407754"/>
            <a:ext cx="4826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出售</a:t>
            </a:r>
          </a:p>
        </p:txBody>
      </p:sp>
      <p:sp>
        <p:nvSpPr>
          <p:cNvPr id="29" name="object 42">
            <a:extLst>
              <a:ext uri="{FF2B5EF4-FFF2-40B4-BE49-F238E27FC236}">
                <a16:creationId xmlns:a16="http://schemas.microsoft.com/office/drawing/2014/main" id="{8C06AA61-DD27-497C-880E-A474C3F6DE20}"/>
              </a:ext>
            </a:extLst>
          </p:cNvPr>
          <p:cNvSpPr txBox="1"/>
          <p:nvPr/>
        </p:nvSpPr>
        <p:spPr>
          <a:xfrm>
            <a:off x="6554677" y="2353567"/>
            <a:ext cx="4826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完成</a:t>
            </a:r>
            <a:endParaRPr sz="160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object 43">
            <a:extLst>
              <a:ext uri="{FF2B5EF4-FFF2-40B4-BE49-F238E27FC236}">
                <a16:creationId xmlns:a16="http://schemas.microsoft.com/office/drawing/2014/main" id="{8FEC7470-9975-4766-83B2-CFC1EA2ED448}"/>
              </a:ext>
            </a:extLst>
          </p:cNvPr>
          <p:cNvSpPr txBox="1"/>
          <p:nvPr/>
        </p:nvSpPr>
        <p:spPr>
          <a:xfrm>
            <a:off x="6554677" y="4370608"/>
            <a:ext cx="4826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获得</a:t>
            </a: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A27A5015-2F66-4908-89CE-530103B14BC8}"/>
              </a:ext>
            </a:extLst>
          </p:cNvPr>
          <p:cNvSpPr/>
          <p:nvPr/>
        </p:nvSpPr>
        <p:spPr>
          <a:xfrm>
            <a:off x="888983" y="860426"/>
            <a:ext cx="923540" cy="923538"/>
          </a:xfrm>
          <a:prstGeom prst="ellipse">
            <a:avLst/>
          </a:prstGeom>
          <a:gradFill flip="none" rotWithShape="0">
            <a:gsLst>
              <a:gs pos="0">
                <a:schemeClr val="accent6"/>
              </a:gs>
              <a:gs pos="70000">
                <a:schemeClr val="accent1"/>
              </a:gs>
            </a:gsLst>
            <a:lin ang="5400000" scaled="1"/>
            <a:tileRect/>
          </a:gradFill>
          <a:ln w="6350">
            <a:solidFill>
              <a:schemeClr val="tx2"/>
            </a:solidFill>
          </a:ln>
          <a:effectLst>
            <a:outerShdw blurRad="1028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真人</a:t>
            </a: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FE9CA4D6-89C9-4F35-972F-13579D315B3D}"/>
              </a:ext>
            </a:extLst>
          </p:cNvPr>
          <p:cNvSpPr/>
          <p:nvPr/>
        </p:nvSpPr>
        <p:spPr>
          <a:xfrm>
            <a:off x="3756379" y="860426"/>
            <a:ext cx="923540" cy="923538"/>
          </a:xfrm>
          <a:prstGeom prst="ellipse">
            <a:avLst/>
          </a:prstGeom>
          <a:gradFill flip="none" rotWithShape="0">
            <a:gsLst>
              <a:gs pos="0">
                <a:schemeClr val="accent6"/>
              </a:gs>
              <a:gs pos="70000">
                <a:schemeClr val="accent1"/>
              </a:gs>
            </a:gsLst>
            <a:lin ang="5400000" scaled="1"/>
            <a:tileRect/>
          </a:gradFill>
          <a:ln w="6350">
            <a:solidFill>
              <a:schemeClr val="tx2"/>
            </a:solidFill>
          </a:ln>
          <a:effectLst>
            <a:outerShdw blurRad="1028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虚拟</a:t>
            </a:r>
            <a:endParaRPr lang="en-US" altLang="zh-CN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服装</a:t>
            </a: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A39ECEF8-D8C4-48F3-B710-CFF83C7BDB80}"/>
              </a:ext>
            </a:extLst>
          </p:cNvPr>
          <p:cNvSpPr/>
          <p:nvPr/>
        </p:nvSpPr>
        <p:spPr>
          <a:xfrm>
            <a:off x="886607" y="5199257"/>
            <a:ext cx="923540" cy="923538"/>
          </a:xfrm>
          <a:prstGeom prst="ellipse">
            <a:avLst/>
          </a:prstGeom>
          <a:gradFill flip="none" rotWithShape="0">
            <a:gsLst>
              <a:gs pos="0">
                <a:schemeClr val="accent6"/>
              </a:gs>
              <a:gs pos="70000">
                <a:schemeClr val="accent1"/>
              </a:gs>
            </a:gsLst>
            <a:lin ang="5400000" scaled="1"/>
            <a:tileRect/>
          </a:gradFill>
          <a:ln w="6350">
            <a:solidFill>
              <a:schemeClr val="tx2"/>
            </a:solidFill>
          </a:ln>
          <a:effectLst>
            <a:outerShdw blurRad="1028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外卖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A6689C4B-1896-4243-9CB8-E59A8F421D49}"/>
              </a:ext>
            </a:extLst>
          </p:cNvPr>
          <p:cNvSpPr/>
          <p:nvPr/>
        </p:nvSpPr>
        <p:spPr>
          <a:xfrm>
            <a:off x="9642585" y="749300"/>
            <a:ext cx="1145792" cy="1145790"/>
          </a:xfrm>
          <a:prstGeom prst="ellipse">
            <a:avLst/>
          </a:prstGeom>
          <a:gradFill flip="none" rotWithShape="0">
            <a:gsLst>
              <a:gs pos="0">
                <a:schemeClr val="accent6"/>
              </a:gs>
              <a:gs pos="70000">
                <a:schemeClr val="accent1"/>
              </a:gs>
            </a:gsLst>
            <a:lin ang="5400000" scaled="1"/>
            <a:tileRect/>
          </a:gradFill>
          <a:ln w="6350">
            <a:solidFill>
              <a:schemeClr val="tx2"/>
            </a:solidFill>
          </a:ln>
          <a:effectLst>
            <a:outerShdw blurRad="1028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本地虚拟社团</a:t>
            </a: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5B8335E3-1BB6-4851-9A96-8ED86FD23121}"/>
              </a:ext>
            </a:extLst>
          </p:cNvPr>
          <p:cNvSpPr/>
          <p:nvPr/>
        </p:nvSpPr>
        <p:spPr>
          <a:xfrm>
            <a:off x="6588167" y="860426"/>
            <a:ext cx="923540" cy="923538"/>
          </a:xfrm>
          <a:prstGeom prst="ellipse">
            <a:avLst/>
          </a:prstGeom>
          <a:gradFill flip="none" rotWithShape="0">
            <a:gsLst>
              <a:gs pos="0">
                <a:schemeClr val="accent6"/>
              </a:gs>
              <a:gs pos="70000">
                <a:schemeClr val="accent1"/>
              </a:gs>
            </a:gsLst>
            <a:lin ang="5400000" scaled="1"/>
            <a:tileRect/>
          </a:gradFill>
          <a:ln w="6350">
            <a:solidFill>
              <a:schemeClr val="tx2"/>
            </a:solidFill>
          </a:ln>
          <a:effectLst>
            <a:outerShdw blurRad="1028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化身</a:t>
            </a: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416C6B52-625B-49A4-AA4C-4FBB01B2A9A0}"/>
              </a:ext>
            </a:extLst>
          </p:cNvPr>
          <p:cNvSpPr/>
          <p:nvPr/>
        </p:nvSpPr>
        <p:spPr>
          <a:xfrm>
            <a:off x="3737387" y="5199257"/>
            <a:ext cx="923540" cy="923538"/>
          </a:xfrm>
          <a:prstGeom prst="ellipse">
            <a:avLst/>
          </a:prstGeom>
          <a:gradFill flip="none" rotWithShape="0">
            <a:gsLst>
              <a:gs pos="0">
                <a:schemeClr val="accent6"/>
              </a:gs>
              <a:gs pos="70000">
                <a:schemeClr val="accent1"/>
              </a:gs>
            </a:gsLst>
            <a:lin ang="5400000" scaled="1"/>
            <a:tileRect/>
          </a:gradFill>
          <a:ln w="6350">
            <a:solidFill>
              <a:schemeClr val="tx2"/>
            </a:solidFill>
          </a:ln>
          <a:effectLst>
            <a:outerShdw blurRad="1028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法币</a:t>
            </a: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B65EF5C4-259D-4A27-81C0-2517A60AD5EE}"/>
              </a:ext>
            </a:extLst>
          </p:cNvPr>
          <p:cNvSpPr/>
          <p:nvPr/>
        </p:nvSpPr>
        <p:spPr>
          <a:xfrm>
            <a:off x="6588167" y="3029842"/>
            <a:ext cx="923540" cy="923538"/>
          </a:xfrm>
          <a:prstGeom prst="ellipse">
            <a:avLst/>
          </a:prstGeom>
          <a:gradFill flip="none" rotWithShape="0">
            <a:gsLst>
              <a:gs pos="0">
                <a:schemeClr val="accent6"/>
              </a:gs>
              <a:gs pos="70000">
                <a:schemeClr val="accent1"/>
              </a:gs>
            </a:gsLst>
            <a:lin ang="5400000" scaled="1"/>
            <a:tileRect/>
          </a:gradFill>
          <a:ln w="6350">
            <a:solidFill>
              <a:schemeClr val="tx2"/>
            </a:solidFill>
          </a:ln>
          <a:effectLst>
            <a:outerShdw blurRad="1028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任务</a:t>
            </a: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0F222033-C09B-46C7-9951-6A4848F972AC}"/>
              </a:ext>
            </a:extLst>
          </p:cNvPr>
          <p:cNvSpPr/>
          <p:nvPr/>
        </p:nvSpPr>
        <p:spPr>
          <a:xfrm>
            <a:off x="6588167" y="5199257"/>
            <a:ext cx="923540" cy="923538"/>
          </a:xfrm>
          <a:prstGeom prst="ellipse">
            <a:avLst/>
          </a:prstGeom>
          <a:gradFill flip="none" rotWithShape="0">
            <a:gsLst>
              <a:gs pos="0">
                <a:schemeClr val="accent6"/>
              </a:gs>
              <a:gs pos="70000">
                <a:schemeClr val="accent1"/>
              </a:gs>
            </a:gsLst>
            <a:lin ang="5400000" scaled="1"/>
            <a:tileRect/>
          </a:gradFill>
          <a:ln w="6350">
            <a:solidFill>
              <a:schemeClr val="tx2"/>
            </a:solidFill>
          </a:ln>
          <a:effectLst>
            <a:outerShdw blurRad="1028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收入</a:t>
            </a: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CCE8666A-0F44-4E39-9DD7-6097A1B3980F}"/>
              </a:ext>
            </a:extLst>
          </p:cNvPr>
          <p:cNvSpPr/>
          <p:nvPr/>
        </p:nvSpPr>
        <p:spPr>
          <a:xfrm>
            <a:off x="8119226" y="2918715"/>
            <a:ext cx="1145792" cy="1145790"/>
          </a:xfrm>
          <a:prstGeom prst="ellipse">
            <a:avLst/>
          </a:prstGeom>
          <a:gradFill flip="none" rotWithShape="0">
            <a:gsLst>
              <a:gs pos="0">
                <a:schemeClr val="accent6"/>
              </a:gs>
              <a:gs pos="70000">
                <a:schemeClr val="accent1"/>
              </a:gs>
            </a:gsLst>
            <a:lin ang="5400000" scaled="1"/>
            <a:tileRect/>
          </a:gradFill>
          <a:ln w="6350">
            <a:solidFill>
              <a:schemeClr val="tx2"/>
            </a:solidFill>
          </a:ln>
          <a:effectLst>
            <a:outerShdw blurRad="1028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自己设计道具</a:t>
            </a: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B37267B2-1F66-49A4-9C80-57349BD448CE}"/>
              </a:ext>
            </a:extLst>
          </p:cNvPr>
          <p:cNvSpPr/>
          <p:nvPr/>
        </p:nvSpPr>
        <p:spPr>
          <a:xfrm>
            <a:off x="9753711" y="2310623"/>
            <a:ext cx="923540" cy="923538"/>
          </a:xfrm>
          <a:prstGeom prst="ellipse">
            <a:avLst/>
          </a:prstGeom>
          <a:gradFill flip="none" rotWithShape="0">
            <a:gsLst>
              <a:gs pos="0">
                <a:schemeClr val="accent6"/>
              </a:gs>
              <a:gs pos="70000">
                <a:schemeClr val="accent1"/>
              </a:gs>
            </a:gsLst>
            <a:lin ang="5400000" scaled="1"/>
            <a:tileRect/>
          </a:gradFill>
          <a:ln w="6350">
            <a:solidFill>
              <a:schemeClr val="tx2"/>
            </a:solidFill>
          </a:ln>
          <a:effectLst>
            <a:outerShdw blurRad="1028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游戏比赛</a:t>
            </a: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AEFA4099-8FE9-45B8-AB6E-39CC2D7D4E36}"/>
              </a:ext>
            </a:extLst>
          </p:cNvPr>
          <p:cNvSpPr/>
          <p:nvPr/>
        </p:nvSpPr>
        <p:spPr>
          <a:xfrm>
            <a:off x="9753711" y="3678163"/>
            <a:ext cx="923540" cy="923538"/>
          </a:xfrm>
          <a:prstGeom prst="ellipse">
            <a:avLst/>
          </a:prstGeom>
          <a:gradFill flip="none" rotWithShape="0">
            <a:gsLst>
              <a:gs pos="0">
                <a:schemeClr val="accent6"/>
              </a:gs>
              <a:gs pos="70000">
                <a:schemeClr val="accent1"/>
              </a:gs>
            </a:gsLst>
            <a:lin ang="5400000" scaled="1"/>
            <a:tileRect/>
          </a:gradFill>
          <a:ln w="6350">
            <a:solidFill>
              <a:schemeClr val="tx2"/>
            </a:solidFill>
          </a:ln>
          <a:effectLst>
            <a:outerShdw blurRad="1028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奖金</a:t>
            </a: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D8CF00E8-6C86-4E77-A537-FE81E37B2A5E}"/>
              </a:ext>
            </a:extLst>
          </p:cNvPr>
          <p:cNvSpPr/>
          <p:nvPr/>
        </p:nvSpPr>
        <p:spPr>
          <a:xfrm>
            <a:off x="9539206" y="4984752"/>
            <a:ext cx="1352550" cy="1352548"/>
          </a:xfrm>
          <a:prstGeom prst="ellipse">
            <a:avLst/>
          </a:prstGeom>
          <a:gradFill flip="none" rotWithShape="0">
            <a:gsLst>
              <a:gs pos="0">
                <a:schemeClr val="accent6"/>
              </a:gs>
              <a:gs pos="70000">
                <a:schemeClr val="accent1"/>
              </a:gs>
            </a:gsLst>
            <a:lin ang="5400000" scaled="1"/>
            <a:tileRect/>
          </a:gradFill>
          <a:ln w="6350">
            <a:solidFill>
              <a:schemeClr val="tx2"/>
            </a:solidFill>
          </a:ln>
          <a:effectLst>
            <a:outerShdw blurRad="1028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现实艺人虚拟演唱会门票</a:t>
            </a:r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68ED728C-2ACF-4463-8FBB-E26BC77F5A48}"/>
              </a:ext>
            </a:extLst>
          </p:cNvPr>
          <p:cNvCxnSpPr>
            <a:cxnSpLocks/>
            <a:stCxn id="36" idx="6"/>
            <a:endCxn id="37" idx="2"/>
          </p:cNvCxnSpPr>
          <p:nvPr/>
        </p:nvCxnSpPr>
        <p:spPr>
          <a:xfrm>
            <a:off x="1812523" y="1322195"/>
            <a:ext cx="1943856" cy="0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8B83BFC9-A8FA-442D-AB64-2DE06755D881}"/>
              </a:ext>
            </a:extLst>
          </p:cNvPr>
          <p:cNvCxnSpPr>
            <a:cxnSpLocks/>
            <a:stCxn id="38" idx="0"/>
            <a:endCxn id="36" idx="4"/>
          </p:cNvCxnSpPr>
          <p:nvPr/>
        </p:nvCxnSpPr>
        <p:spPr>
          <a:xfrm flipV="1">
            <a:off x="1348377" y="1783964"/>
            <a:ext cx="2376" cy="3415293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17B8198A-61AD-4497-B934-D369050C1086}"/>
              </a:ext>
            </a:extLst>
          </p:cNvPr>
          <p:cNvCxnSpPr>
            <a:cxnSpLocks/>
            <a:stCxn id="37" idx="6"/>
            <a:endCxn id="41" idx="2"/>
          </p:cNvCxnSpPr>
          <p:nvPr/>
        </p:nvCxnSpPr>
        <p:spPr>
          <a:xfrm>
            <a:off x="4679919" y="1322195"/>
            <a:ext cx="1908248" cy="0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FB5297C9-BEA1-4D8D-9B4A-FCE1C877243F}"/>
              </a:ext>
            </a:extLst>
          </p:cNvPr>
          <p:cNvCxnSpPr>
            <a:cxnSpLocks/>
            <a:stCxn id="41" idx="6"/>
            <a:endCxn id="39" idx="2"/>
          </p:cNvCxnSpPr>
          <p:nvPr/>
        </p:nvCxnSpPr>
        <p:spPr>
          <a:xfrm>
            <a:off x="7511707" y="1322195"/>
            <a:ext cx="2130878" cy="0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E94E18F7-3410-4438-8E80-AABCA04F40D8}"/>
              </a:ext>
            </a:extLst>
          </p:cNvPr>
          <p:cNvCxnSpPr>
            <a:cxnSpLocks/>
            <a:stCxn id="41" idx="4"/>
            <a:endCxn id="43" idx="0"/>
          </p:cNvCxnSpPr>
          <p:nvPr/>
        </p:nvCxnSpPr>
        <p:spPr>
          <a:xfrm>
            <a:off x="7049937" y="1783964"/>
            <a:ext cx="0" cy="1245878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DFD611C2-24ED-4B76-863B-1AE3472BAA45}"/>
              </a:ext>
            </a:extLst>
          </p:cNvPr>
          <p:cNvCxnSpPr>
            <a:cxnSpLocks/>
            <a:stCxn id="39" idx="4"/>
            <a:endCxn id="46" idx="0"/>
          </p:cNvCxnSpPr>
          <p:nvPr/>
        </p:nvCxnSpPr>
        <p:spPr>
          <a:xfrm>
            <a:off x="10215481" y="1895090"/>
            <a:ext cx="0" cy="415533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BCC5CAD8-5A46-44D9-8AE6-CACFB52A31F4}"/>
              </a:ext>
            </a:extLst>
          </p:cNvPr>
          <p:cNvCxnSpPr>
            <a:cxnSpLocks/>
            <a:stCxn id="42" idx="2"/>
            <a:endCxn id="38" idx="6"/>
          </p:cNvCxnSpPr>
          <p:nvPr/>
        </p:nvCxnSpPr>
        <p:spPr>
          <a:xfrm flipH="1">
            <a:off x="1810147" y="5661026"/>
            <a:ext cx="1927240" cy="0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0D35BB6D-E472-4F41-AD29-669841D36B55}"/>
              </a:ext>
            </a:extLst>
          </p:cNvPr>
          <p:cNvCxnSpPr>
            <a:cxnSpLocks/>
            <a:stCxn id="43" idx="4"/>
            <a:endCxn id="44" idx="0"/>
          </p:cNvCxnSpPr>
          <p:nvPr/>
        </p:nvCxnSpPr>
        <p:spPr>
          <a:xfrm>
            <a:off x="7049937" y="3953380"/>
            <a:ext cx="0" cy="1245877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94DB0430-24E8-49E2-8ECF-C1DA2DF87054}"/>
              </a:ext>
            </a:extLst>
          </p:cNvPr>
          <p:cNvCxnSpPr>
            <a:cxnSpLocks/>
            <a:stCxn id="46" idx="4"/>
            <a:endCxn id="47" idx="0"/>
          </p:cNvCxnSpPr>
          <p:nvPr/>
        </p:nvCxnSpPr>
        <p:spPr>
          <a:xfrm>
            <a:off x="10215481" y="3234161"/>
            <a:ext cx="0" cy="444002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94CE551E-AA42-4BF1-A34D-E9F905CE3802}"/>
              </a:ext>
            </a:extLst>
          </p:cNvPr>
          <p:cNvCxnSpPr>
            <a:cxnSpLocks/>
            <a:stCxn id="44" idx="6"/>
            <a:endCxn id="48" idx="2"/>
          </p:cNvCxnSpPr>
          <p:nvPr/>
        </p:nvCxnSpPr>
        <p:spPr>
          <a:xfrm>
            <a:off x="7511707" y="5661026"/>
            <a:ext cx="2027499" cy="0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19787BAA-59BF-4B58-A64F-559A0FA06735}"/>
              </a:ext>
            </a:extLst>
          </p:cNvPr>
          <p:cNvCxnSpPr>
            <a:cxnSpLocks/>
            <a:stCxn id="44" idx="2"/>
            <a:endCxn id="42" idx="6"/>
          </p:cNvCxnSpPr>
          <p:nvPr/>
        </p:nvCxnSpPr>
        <p:spPr>
          <a:xfrm flipH="1">
            <a:off x="4660927" y="5661026"/>
            <a:ext cx="1927240" cy="0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7" name="直接箭头连接符 86">
            <a:extLst>
              <a:ext uri="{FF2B5EF4-FFF2-40B4-BE49-F238E27FC236}">
                <a16:creationId xmlns:a16="http://schemas.microsoft.com/office/drawing/2014/main" id="{5E899F4C-294B-425A-8B20-5458EF2E73C7}"/>
              </a:ext>
            </a:extLst>
          </p:cNvPr>
          <p:cNvCxnSpPr>
            <a:cxnSpLocks/>
            <a:stCxn id="47" idx="3"/>
            <a:endCxn id="44" idx="6"/>
          </p:cNvCxnSpPr>
          <p:nvPr/>
        </p:nvCxnSpPr>
        <p:spPr>
          <a:xfrm flipH="1">
            <a:off x="7511707" y="4466452"/>
            <a:ext cx="2377253" cy="1194574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52685FEB-9E5C-4186-A630-6CBEB11FE8CD}"/>
              </a:ext>
            </a:extLst>
          </p:cNvPr>
          <p:cNvCxnSpPr>
            <a:cxnSpLocks/>
            <a:stCxn id="45" idx="3"/>
            <a:endCxn id="44" idx="7"/>
          </p:cNvCxnSpPr>
          <p:nvPr/>
        </p:nvCxnSpPr>
        <p:spPr>
          <a:xfrm flipH="1">
            <a:off x="7376458" y="3896708"/>
            <a:ext cx="910565" cy="1437798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4" name="直接箭头连接符 93">
            <a:extLst>
              <a:ext uri="{FF2B5EF4-FFF2-40B4-BE49-F238E27FC236}">
                <a16:creationId xmlns:a16="http://schemas.microsoft.com/office/drawing/2014/main" id="{B97687FD-0FA9-4453-A6A7-9C6E85B96245}"/>
              </a:ext>
            </a:extLst>
          </p:cNvPr>
          <p:cNvCxnSpPr>
            <a:cxnSpLocks/>
            <a:stCxn id="41" idx="5"/>
            <a:endCxn id="45" idx="1"/>
          </p:cNvCxnSpPr>
          <p:nvPr/>
        </p:nvCxnSpPr>
        <p:spPr>
          <a:xfrm>
            <a:off x="7376458" y="1648715"/>
            <a:ext cx="910565" cy="1437797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7" name="object 50">
            <a:extLst>
              <a:ext uri="{FF2B5EF4-FFF2-40B4-BE49-F238E27FC236}">
                <a16:creationId xmlns:a16="http://schemas.microsoft.com/office/drawing/2014/main" id="{6EAA5160-AAE0-489E-AB43-8B5D977C47E9}"/>
              </a:ext>
            </a:extLst>
          </p:cNvPr>
          <p:cNvSpPr txBox="1"/>
          <p:nvPr/>
        </p:nvSpPr>
        <p:spPr>
          <a:xfrm>
            <a:off x="2543151" y="5711582"/>
            <a:ext cx="4826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购买</a:t>
            </a:r>
          </a:p>
        </p:txBody>
      </p:sp>
      <p:grpSp>
        <p:nvGrpSpPr>
          <p:cNvPr id="292" name="组合 291">
            <a:extLst>
              <a:ext uri="{FF2B5EF4-FFF2-40B4-BE49-F238E27FC236}">
                <a16:creationId xmlns:a16="http://schemas.microsoft.com/office/drawing/2014/main" id="{AAC98BBA-9A01-43B2-A613-1F40FBC53B02}"/>
              </a:ext>
            </a:extLst>
          </p:cNvPr>
          <p:cNvGrpSpPr/>
          <p:nvPr/>
        </p:nvGrpSpPr>
        <p:grpSpPr>
          <a:xfrm>
            <a:off x="3227859" y="2572829"/>
            <a:ext cx="2017529" cy="2075963"/>
            <a:chOff x="2892388" y="2423374"/>
            <a:chExt cx="2017529" cy="2075963"/>
          </a:xfrm>
        </p:grpSpPr>
        <p:grpSp>
          <p:nvGrpSpPr>
            <p:cNvPr id="288" name="组合 287">
              <a:extLst>
                <a:ext uri="{FF2B5EF4-FFF2-40B4-BE49-F238E27FC236}">
                  <a16:creationId xmlns:a16="http://schemas.microsoft.com/office/drawing/2014/main" id="{DEB4B05C-6AA0-4296-81FD-BC6D609AB7EB}"/>
                </a:ext>
              </a:extLst>
            </p:cNvPr>
            <p:cNvGrpSpPr/>
            <p:nvPr/>
          </p:nvGrpSpPr>
          <p:grpSpPr>
            <a:xfrm>
              <a:off x="2892388" y="2423374"/>
              <a:ext cx="2017529" cy="2075963"/>
              <a:chOff x="2882543" y="2466992"/>
              <a:chExt cx="2017529" cy="2075963"/>
            </a:xfrm>
          </p:grpSpPr>
          <p:sp>
            <p:nvSpPr>
              <p:cNvPr id="281" name="object 5">
                <a:extLst>
                  <a:ext uri="{FF2B5EF4-FFF2-40B4-BE49-F238E27FC236}">
                    <a16:creationId xmlns:a16="http://schemas.microsoft.com/office/drawing/2014/main" id="{4FFEC10E-558A-4EFC-9916-F7631EA4D302}"/>
                  </a:ext>
                </a:extLst>
              </p:cNvPr>
              <p:cNvSpPr txBox="1"/>
              <p:nvPr/>
            </p:nvSpPr>
            <p:spPr>
              <a:xfrm rot="17719380">
                <a:off x="2566215" y="2809290"/>
                <a:ext cx="2017529" cy="1332934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rtlCol="0">
                <a:prstTxWarp prst="textArchUp">
                  <a:avLst>
                    <a:gd name="adj" fmla="val 10618718"/>
                  </a:avLst>
                </a:prstTxWarp>
                <a:spAutoFit/>
              </a:bodyPr>
              <a:lstStyle/>
              <a:p>
                <a:pPr marL="12700" marR="5080" lvl="0" indent="0" algn="ctr" defTabSz="914400" rtl="0" eaLnBrk="1" fontAlgn="auto" latinLnBrk="0" hangingPunct="1">
                  <a:spcBef>
                    <a:spcPts val="7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再生产</a:t>
                </a:r>
              </a:p>
            </p:txBody>
          </p:sp>
          <p:sp>
            <p:nvSpPr>
              <p:cNvPr id="282" name="object 5">
                <a:extLst>
                  <a:ext uri="{FF2B5EF4-FFF2-40B4-BE49-F238E27FC236}">
                    <a16:creationId xmlns:a16="http://schemas.microsoft.com/office/drawing/2014/main" id="{89105371-86F5-47B6-9419-5C115B322708}"/>
                  </a:ext>
                </a:extLst>
              </p:cNvPr>
              <p:cNvSpPr txBox="1"/>
              <p:nvPr/>
            </p:nvSpPr>
            <p:spPr>
              <a:xfrm rot="3770848">
                <a:off x="3220021" y="2922603"/>
                <a:ext cx="2017529" cy="1223175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rtlCol="0">
                <a:prstTxWarp prst="textArchUp">
                  <a:avLst/>
                </a:prstTxWarp>
                <a:spAutoFit/>
              </a:bodyPr>
              <a:lstStyle/>
              <a:p>
                <a:pPr marL="12700" marR="5080" lvl="0" indent="0" algn="ctr" defTabSz="914400" rtl="0" eaLnBrk="1" fontAlgn="auto" latinLnBrk="0" hangingPunct="1">
                  <a:spcBef>
                    <a:spcPts val="7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生产</a:t>
                </a:r>
              </a:p>
            </p:txBody>
          </p:sp>
          <p:sp>
            <p:nvSpPr>
              <p:cNvPr id="283" name="object 5">
                <a:extLst>
                  <a:ext uri="{FF2B5EF4-FFF2-40B4-BE49-F238E27FC236}">
                    <a16:creationId xmlns:a16="http://schemas.microsoft.com/office/drawing/2014/main" id="{4CB6DE4C-7F54-4CA4-96B8-F0E61047E7C7}"/>
                  </a:ext>
                </a:extLst>
              </p:cNvPr>
              <p:cNvSpPr txBox="1"/>
              <p:nvPr/>
            </p:nvSpPr>
            <p:spPr>
              <a:xfrm>
                <a:off x="2882543" y="3388960"/>
                <a:ext cx="2017529" cy="1153804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rtlCol="0">
                <a:prstTxWarp prst="textArchDown">
                  <a:avLst/>
                </a:prstTxWarp>
                <a:spAutoFit/>
              </a:bodyPr>
              <a:lstStyle/>
              <a:p>
                <a:pPr marL="12700" marR="5080" lvl="0" indent="0" algn="ctr" defTabSz="914400" rtl="0" eaLnBrk="1" fontAlgn="auto" latinLnBrk="0" hangingPunct="1">
                  <a:spcBef>
                    <a:spcPts val="7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消费</a:t>
                </a:r>
              </a:p>
            </p:txBody>
          </p:sp>
          <p:sp>
            <p:nvSpPr>
              <p:cNvPr id="285" name="任意多边形: 形状 284">
                <a:extLst>
                  <a:ext uri="{FF2B5EF4-FFF2-40B4-BE49-F238E27FC236}">
                    <a16:creationId xmlns:a16="http://schemas.microsoft.com/office/drawing/2014/main" id="{11FFD468-8BA7-4C2D-966E-C73E2BCD19E9}"/>
                  </a:ext>
                </a:extLst>
              </p:cNvPr>
              <p:cNvSpPr/>
              <p:nvPr/>
            </p:nvSpPr>
            <p:spPr>
              <a:xfrm>
                <a:off x="3290879" y="3065673"/>
                <a:ext cx="1105106" cy="974788"/>
              </a:xfrm>
              <a:custGeom>
                <a:avLst/>
                <a:gdLst>
                  <a:gd name="connsiteX0" fmla="*/ 40254 w 3872520"/>
                  <a:gd name="connsiteY0" fmla="*/ 1537541 h 3415860"/>
                  <a:gd name="connsiteX1" fmla="*/ 703720 w 3872520"/>
                  <a:gd name="connsiteY1" fmla="*/ 210611 h 3415860"/>
                  <a:gd name="connsiteX2" fmla="*/ 1044497 w 3872520"/>
                  <a:gd name="connsiteY2" fmla="*/ 0 h 3415860"/>
                  <a:gd name="connsiteX3" fmla="*/ 2828024 w 3872520"/>
                  <a:gd name="connsiteY3" fmla="*/ 0 h 3415860"/>
                  <a:gd name="connsiteX4" fmla="*/ 3168801 w 3872520"/>
                  <a:gd name="connsiteY4" fmla="*/ 210612 h 3415860"/>
                  <a:gd name="connsiteX5" fmla="*/ 3832266 w 3872520"/>
                  <a:gd name="connsiteY5" fmla="*/ 1537541 h 3415860"/>
                  <a:gd name="connsiteX6" fmla="*/ 3832266 w 3872520"/>
                  <a:gd name="connsiteY6" fmla="*/ 1878318 h 3415860"/>
                  <a:gd name="connsiteX7" fmla="*/ 3168801 w 3872520"/>
                  <a:gd name="connsiteY7" fmla="*/ 3205249 h 3415860"/>
                  <a:gd name="connsiteX8" fmla="*/ 2828024 w 3872520"/>
                  <a:gd name="connsiteY8" fmla="*/ 3415860 h 3415860"/>
                  <a:gd name="connsiteX9" fmla="*/ 1044497 w 3872520"/>
                  <a:gd name="connsiteY9" fmla="*/ 3415860 h 3415860"/>
                  <a:gd name="connsiteX10" fmla="*/ 703720 w 3872520"/>
                  <a:gd name="connsiteY10" fmla="*/ 3205249 h 3415860"/>
                  <a:gd name="connsiteX11" fmla="*/ 40254 w 3872520"/>
                  <a:gd name="connsiteY11" fmla="*/ 1878318 h 3415860"/>
                  <a:gd name="connsiteX12" fmla="*/ 40254 w 3872520"/>
                  <a:gd name="connsiteY12" fmla="*/ 1537541 h 341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72520" h="3415860">
                    <a:moveTo>
                      <a:pt x="40254" y="1537541"/>
                    </a:moveTo>
                    <a:lnTo>
                      <a:pt x="703720" y="210611"/>
                    </a:lnTo>
                    <a:cubicBezTo>
                      <a:pt x="768273" y="81507"/>
                      <a:pt x="900153" y="0"/>
                      <a:pt x="1044497" y="0"/>
                    </a:cubicBezTo>
                    <a:lnTo>
                      <a:pt x="2828024" y="0"/>
                    </a:lnTo>
                    <a:cubicBezTo>
                      <a:pt x="2972368" y="0"/>
                      <a:pt x="3104249" y="81507"/>
                      <a:pt x="3168801" y="210612"/>
                    </a:cubicBezTo>
                    <a:lnTo>
                      <a:pt x="3832266" y="1537541"/>
                    </a:lnTo>
                    <a:cubicBezTo>
                      <a:pt x="3885938" y="1644886"/>
                      <a:pt x="3885938" y="1770974"/>
                      <a:pt x="3832266" y="1878318"/>
                    </a:cubicBezTo>
                    <a:lnTo>
                      <a:pt x="3168801" y="3205249"/>
                    </a:lnTo>
                    <a:cubicBezTo>
                      <a:pt x="3104249" y="3334353"/>
                      <a:pt x="2972368" y="3415860"/>
                      <a:pt x="2828024" y="3415860"/>
                    </a:cubicBezTo>
                    <a:lnTo>
                      <a:pt x="1044497" y="3415860"/>
                    </a:lnTo>
                    <a:cubicBezTo>
                      <a:pt x="900153" y="3415860"/>
                      <a:pt x="768273" y="3334353"/>
                      <a:pt x="703720" y="3205249"/>
                    </a:cubicBezTo>
                    <a:lnTo>
                      <a:pt x="40254" y="1878318"/>
                    </a:lnTo>
                    <a:cubicBezTo>
                      <a:pt x="-13418" y="1770974"/>
                      <a:pt x="-13418" y="1644886"/>
                      <a:pt x="40254" y="1537541"/>
                    </a:cubicBezTo>
                  </a:path>
                </a:pathLst>
              </a:custGeom>
              <a:gradFill flip="none" rotWithShape="0">
                <a:gsLst>
                  <a:gs pos="0">
                    <a:schemeClr val="accent2">
                      <a:lumMod val="75000"/>
                      <a:lumOff val="25000"/>
                    </a:schemeClr>
                  </a:gs>
                  <a:gs pos="70000">
                    <a:schemeClr val="accent3"/>
                  </a:gs>
                </a:gsLst>
                <a:lin ang="5400000" scaled="1"/>
                <a:tileRect/>
              </a:gradFill>
              <a:ln w="6350">
                <a:solidFill>
                  <a:schemeClr val="tx2"/>
                </a:solidFill>
              </a:ln>
              <a:effectLst>
                <a:outerShdw blurRad="10287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90" name="椭圆 289">
              <a:extLst>
                <a:ext uri="{FF2B5EF4-FFF2-40B4-BE49-F238E27FC236}">
                  <a16:creationId xmlns:a16="http://schemas.microsoft.com/office/drawing/2014/main" id="{07225D1A-AEE8-42B5-B828-6D0E63B33A3E}"/>
                </a:ext>
              </a:extLst>
            </p:cNvPr>
            <p:cNvSpPr/>
            <p:nvPr/>
          </p:nvSpPr>
          <p:spPr>
            <a:xfrm rot="10975450">
              <a:off x="3485832" y="3139505"/>
              <a:ext cx="740998" cy="7409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  <a:lumOff val="25000"/>
                  </a:schemeClr>
                </a:gs>
                <a:gs pos="70000">
                  <a:schemeClr val="accent3"/>
                </a:gs>
              </a:gsLst>
              <a:lin ang="5400000" scaled="1"/>
              <a:tileRect/>
            </a:gradFill>
            <a:ln w="6350">
              <a:solidFill>
                <a:schemeClr val="tx2"/>
              </a:solidFill>
            </a:ln>
            <a:effectLst>
              <a:outerShdw blurRad="1028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1" name="椭圆 290">
              <a:extLst>
                <a:ext uri="{FF2B5EF4-FFF2-40B4-BE49-F238E27FC236}">
                  <a16:creationId xmlns:a16="http://schemas.microsoft.com/office/drawing/2014/main" id="{DB7DE48C-4519-4580-BEDB-01720FF32030}"/>
                </a:ext>
              </a:extLst>
            </p:cNvPr>
            <p:cNvSpPr/>
            <p:nvPr/>
          </p:nvSpPr>
          <p:spPr>
            <a:xfrm>
              <a:off x="3656458" y="3307106"/>
              <a:ext cx="405796" cy="405796"/>
            </a:xfrm>
            <a:prstGeom prst="ellipse">
              <a:avLst/>
            </a:prstGeom>
            <a:gradFill flip="none" rotWithShape="0">
              <a:gsLst>
                <a:gs pos="0">
                  <a:schemeClr val="accent2">
                    <a:lumMod val="75000"/>
                    <a:lumOff val="25000"/>
                  </a:schemeClr>
                </a:gs>
                <a:gs pos="70000">
                  <a:schemeClr val="accent3"/>
                </a:gs>
              </a:gsLst>
              <a:lin ang="5400000" scaled="1"/>
              <a:tileRect/>
            </a:gradFill>
            <a:ln w="6350">
              <a:solidFill>
                <a:schemeClr val="tx2"/>
              </a:solidFill>
            </a:ln>
            <a:effectLst>
              <a:outerShdw blurRad="1028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520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6FA1B9-FDB5-450E-8FD6-65EEFE01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元宇宙的孪生市场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17C74AD8-3CE5-4214-A287-67D8EDA76BE8}"/>
              </a:ext>
            </a:extLst>
          </p:cNvPr>
          <p:cNvSpPr>
            <a:spLocks/>
          </p:cNvSpPr>
          <p:nvPr/>
        </p:nvSpPr>
        <p:spPr>
          <a:xfrm>
            <a:off x="609600" y="2269475"/>
            <a:ext cx="5703064" cy="3590551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（此处按需配图）</a:t>
            </a: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E04FD5BE-7507-47BA-91D9-8615D062FAF0}"/>
              </a:ext>
            </a:extLst>
          </p:cNvPr>
          <p:cNvSpPr txBox="1"/>
          <p:nvPr/>
        </p:nvSpPr>
        <p:spPr>
          <a:xfrm>
            <a:off x="609600" y="1381148"/>
            <a:ext cx="5889522" cy="6483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" marR="5080">
              <a:lnSpc>
                <a:spcPct val="120000"/>
              </a:lnSpc>
              <a:spcBef>
                <a:spcPts val="95"/>
              </a:spcBef>
            </a:pPr>
            <a:r>
              <a:rPr lang="zh-CN" altLang="en-US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预计数字孪生市场将从</a:t>
            </a:r>
            <a:r>
              <a:rPr lang="en-US" altLang="zh-CN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20XX</a:t>
            </a:r>
            <a:r>
              <a:rPr lang="zh-CN" altLang="en-US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年的</a:t>
            </a:r>
            <a:r>
              <a:rPr lang="en-US" altLang="zh-CN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38</a:t>
            </a:r>
            <a:r>
              <a:rPr lang="zh-CN" altLang="en-US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亿美元增长到</a:t>
            </a:r>
            <a:r>
              <a:rPr lang="en-US" altLang="zh-CN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20XX</a:t>
            </a:r>
            <a:r>
              <a:rPr lang="zh-CN" altLang="en-US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年 的</a:t>
            </a:r>
            <a:r>
              <a:rPr lang="en-US" altLang="zh-CN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358</a:t>
            </a:r>
            <a:r>
              <a:rPr lang="zh-CN" altLang="en-US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亿美元，复合年增长率 为</a:t>
            </a:r>
            <a:r>
              <a:rPr lang="en-US" altLang="zh-CN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45.4%</a:t>
            </a:r>
            <a:r>
              <a:rPr lang="zh-CN" altLang="en-US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。</a:t>
            </a:r>
            <a:endParaRPr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graphicFrame>
        <p:nvGraphicFramePr>
          <p:cNvPr id="18" name="图表 17">
            <a:extLst>
              <a:ext uri="{FF2B5EF4-FFF2-40B4-BE49-F238E27FC236}">
                <a16:creationId xmlns:a16="http://schemas.microsoft.com/office/drawing/2014/main" id="{4BB94FFF-51B2-47CB-8C24-09F1AE3E17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761320"/>
              </p:ext>
            </p:extLst>
          </p:nvPr>
        </p:nvGraphicFramePr>
        <p:xfrm>
          <a:off x="6587614" y="1991321"/>
          <a:ext cx="4994785" cy="4390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object 25">
            <a:extLst>
              <a:ext uri="{FF2B5EF4-FFF2-40B4-BE49-F238E27FC236}">
                <a16:creationId xmlns:a16="http://schemas.microsoft.com/office/drawing/2014/main" id="{C0F3C1A6-803B-43B8-A0A8-1F94EFDDA78E}"/>
              </a:ext>
            </a:extLst>
          </p:cNvPr>
          <p:cNvSpPr txBox="1"/>
          <p:nvPr/>
        </p:nvSpPr>
        <p:spPr>
          <a:xfrm>
            <a:off x="7058126" y="1381148"/>
            <a:ext cx="4053760" cy="3895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0000">
                <a:schemeClr val="accent2">
                  <a:lumMod val="89000"/>
                  <a:alpha val="0"/>
                </a:schemeClr>
              </a:gs>
              <a:gs pos="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altLang="zh-CN" dirty="0">
                <a:cs typeface="+mn-ea"/>
                <a:sym typeface="+mn-lt"/>
              </a:rPr>
              <a:t>20XX</a:t>
            </a:r>
            <a:r>
              <a:rPr lang="zh-CN" altLang="en-US" dirty="0">
                <a:cs typeface="+mn-ea"/>
                <a:sym typeface="+mn-lt"/>
              </a:rPr>
              <a:t>年</a:t>
            </a:r>
            <a:r>
              <a:rPr lang="en-US" altLang="zh-CN" dirty="0">
                <a:cs typeface="+mn-ea"/>
                <a:sym typeface="+mn-lt"/>
              </a:rPr>
              <a:t>NFT</a:t>
            </a:r>
            <a:r>
              <a:rPr lang="zh-CN" altLang="en-US" dirty="0">
                <a:cs typeface="+mn-ea"/>
                <a:sym typeface="+mn-lt"/>
              </a:rPr>
              <a:t>市场各类项目占比情况</a:t>
            </a:r>
          </a:p>
        </p:txBody>
      </p:sp>
    </p:spTree>
    <p:extLst>
      <p:ext uri="{BB962C8B-B14F-4D97-AF65-F5344CB8AC3E}">
        <p14:creationId xmlns:p14="http://schemas.microsoft.com/office/powerpoint/2010/main" val="2642605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/>
          </p:cNvSpPr>
          <p:nvPr/>
        </p:nvSpPr>
        <p:spPr>
          <a:xfrm>
            <a:off x="2220845" y="5812138"/>
            <a:ext cx="2956444" cy="524022"/>
          </a:xfrm>
          <a:custGeom>
            <a:avLst/>
            <a:gdLst/>
            <a:ahLst/>
            <a:cxnLst/>
            <a:rect l="l" t="t" r="r" b="b"/>
            <a:pathLst>
              <a:path w="2281554" h="462279">
                <a:moveTo>
                  <a:pt x="2258568" y="461772"/>
                </a:moveTo>
                <a:lnTo>
                  <a:pt x="22860" y="461772"/>
                </a:lnTo>
                <a:lnTo>
                  <a:pt x="14058" y="459917"/>
                </a:lnTo>
                <a:lnTo>
                  <a:pt x="6845" y="455015"/>
                </a:lnTo>
                <a:lnTo>
                  <a:pt x="1917" y="447776"/>
                </a:lnTo>
                <a:lnTo>
                  <a:pt x="0" y="438911"/>
                </a:lnTo>
                <a:lnTo>
                  <a:pt x="0" y="22860"/>
                </a:lnTo>
                <a:lnTo>
                  <a:pt x="1917" y="14274"/>
                </a:lnTo>
                <a:lnTo>
                  <a:pt x="6845" y="7137"/>
                </a:lnTo>
                <a:lnTo>
                  <a:pt x="14058" y="2133"/>
                </a:lnTo>
                <a:lnTo>
                  <a:pt x="22860" y="0"/>
                </a:lnTo>
                <a:lnTo>
                  <a:pt x="2258568" y="0"/>
                </a:lnTo>
                <a:lnTo>
                  <a:pt x="2267724" y="2133"/>
                </a:lnTo>
                <a:lnTo>
                  <a:pt x="2275052" y="7137"/>
                </a:lnTo>
                <a:lnTo>
                  <a:pt x="2279853" y="14274"/>
                </a:lnTo>
                <a:lnTo>
                  <a:pt x="2281428" y="22860"/>
                </a:lnTo>
                <a:lnTo>
                  <a:pt x="2281428" y="438911"/>
                </a:lnTo>
                <a:lnTo>
                  <a:pt x="2279853" y="447776"/>
                </a:lnTo>
                <a:lnTo>
                  <a:pt x="2275052" y="455015"/>
                </a:lnTo>
                <a:lnTo>
                  <a:pt x="2267724" y="459917"/>
                </a:lnTo>
                <a:lnTo>
                  <a:pt x="2258568" y="46177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 anchor="ctr" anchorCtr="1"/>
          <a:lstStyle/>
          <a:p>
            <a:pPr algn="ctr"/>
            <a:r>
              <a:rPr lang="zh-CN" altLang="en-US" sz="2800" spc="7" baseline="3174" dirty="0">
                <a:solidFill>
                  <a:schemeClr val="bg1">
                    <a:alpha val="60000"/>
                  </a:schemeClr>
                </a:solidFill>
                <a:cs typeface="+mn-ea"/>
                <a:sym typeface="+mn-lt"/>
              </a:rPr>
              <a:t>营销场景</a:t>
            </a:r>
          </a:p>
        </p:txBody>
      </p:sp>
      <p:sp>
        <p:nvSpPr>
          <p:cNvPr id="5" name="object 5"/>
          <p:cNvSpPr>
            <a:spLocks/>
          </p:cNvSpPr>
          <p:nvPr/>
        </p:nvSpPr>
        <p:spPr>
          <a:xfrm>
            <a:off x="6020407" y="4967066"/>
            <a:ext cx="2051876" cy="560013"/>
          </a:xfrm>
          <a:custGeom>
            <a:avLst/>
            <a:gdLst/>
            <a:ahLst/>
            <a:cxnLst/>
            <a:rect l="l" t="t" r="r" b="b"/>
            <a:pathLst>
              <a:path w="3439795" h="494029">
                <a:moveTo>
                  <a:pt x="3404616" y="493775"/>
                </a:moveTo>
                <a:lnTo>
                  <a:pt x="33528" y="493775"/>
                </a:lnTo>
                <a:lnTo>
                  <a:pt x="20713" y="491489"/>
                </a:lnTo>
                <a:lnTo>
                  <a:pt x="10121" y="484403"/>
                </a:lnTo>
                <a:lnTo>
                  <a:pt x="2857" y="473633"/>
                </a:lnTo>
                <a:lnTo>
                  <a:pt x="0" y="460248"/>
                </a:lnTo>
                <a:lnTo>
                  <a:pt x="0" y="33527"/>
                </a:lnTo>
                <a:lnTo>
                  <a:pt x="2857" y="20713"/>
                </a:lnTo>
                <a:lnTo>
                  <a:pt x="10121" y="10134"/>
                </a:lnTo>
                <a:lnTo>
                  <a:pt x="20713" y="2857"/>
                </a:lnTo>
                <a:lnTo>
                  <a:pt x="33528" y="0"/>
                </a:lnTo>
                <a:lnTo>
                  <a:pt x="3404616" y="0"/>
                </a:lnTo>
                <a:lnTo>
                  <a:pt x="3418090" y="2857"/>
                </a:lnTo>
                <a:lnTo>
                  <a:pt x="3429063" y="10134"/>
                </a:lnTo>
                <a:lnTo>
                  <a:pt x="3436569" y="20713"/>
                </a:lnTo>
                <a:lnTo>
                  <a:pt x="3439668" y="33527"/>
                </a:lnTo>
                <a:lnTo>
                  <a:pt x="3439668" y="460248"/>
                </a:lnTo>
                <a:lnTo>
                  <a:pt x="3436569" y="473633"/>
                </a:lnTo>
                <a:lnTo>
                  <a:pt x="3429063" y="484403"/>
                </a:lnTo>
                <a:lnTo>
                  <a:pt x="3418090" y="491489"/>
                </a:lnTo>
                <a:lnTo>
                  <a:pt x="3404616" y="49377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 anchor="ctr" anchorCtr="1"/>
          <a:lstStyle/>
          <a:p>
            <a:pPr algn="ctr"/>
            <a:r>
              <a:rPr lang="zh-CN" altLang="en-US" dirty="0">
                <a:solidFill>
                  <a:srgbClr val="FFFFFF"/>
                </a:solidFill>
                <a:cs typeface="+mn-ea"/>
                <a:sym typeface="+mn-lt"/>
              </a:rPr>
              <a:t>数字孪生</a:t>
            </a:r>
          </a:p>
        </p:txBody>
      </p:sp>
      <p:sp>
        <p:nvSpPr>
          <p:cNvPr id="7" name="object 7"/>
          <p:cNvSpPr>
            <a:spLocks/>
          </p:cNvSpPr>
          <p:nvPr/>
        </p:nvSpPr>
        <p:spPr>
          <a:xfrm>
            <a:off x="5568123" y="5812138"/>
            <a:ext cx="2956444" cy="524022"/>
          </a:xfrm>
          <a:custGeom>
            <a:avLst/>
            <a:gdLst/>
            <a:ahLst/>
            <a:cxnLst/>
            <a:rect l="l" t="t" r="r" b="b"/>
            <a:pathLst>
              <a:path w="2281554" h="462279">
                <a:moveTo>
                  <a:pt x="2258568" y="461772"/>
                </a:moveTo>
                <a:lnTo>
                  <a:pt x="22860" y="461772"/>
                </a:lnTo>
                <a:lnTo>
                  <a:pt x="14058" y="459562"/>
                </a:lnTo>
                <a:lnTo>
                  <a:pt x="6845" y="454545"/>
                </a:lnTo>
                <a:lnTo>
                  <a:pt x="1930" y="447421"/>
                </a:lnTo>
                <a:lnTo>
                  <a:pt x="0" y="438911"/>
                </a:lnTo>
                <a:lnTo>
                  <a:pt x="0" y="22859"/>
                </a:lnTo>
                <a:lnTo>
                  <a:pt x="1930" y="13919"/>
                </a:lnTo>
                <a:lnTo>
                  <a:pt x="6845" y="6654"/>
                </a:lnTo>
                <a:lnTo>
                  <a:pt x="14058" y="1777"/>
                </a:lnTo>
                <a:lnTo>
                  <a:pt x="22860" y="0"/>
                </a:lnTo>
                <a:lnTo>
                  <a:pt x="2258568" y="0"/>
                </a:lnTo>
                <a:lnTo>
                  <a:pt x="2267724" y="1777"/>
                </a:lnTo>
                <a:lnTo>
                  <a:pt x="2275052" y="6654"/>
                </a:lnTo>
                <a:lnTo>
                  <a:pt x="2279865" y="13919"/>
                </a:lnTo>
                <a:lnTo>
                  <a:pt x="2281428" y="22859"/>
                </a:lnTo>
                <a:lnTo>
                  <a:pt x="2281428" y="438911"/>
                </a:lnTo>
                <a:lnTo>
                  <a:pt x="2279865" y="447421"/>
                </a:lnTo>
                <a:lnTo>
                  <a:pt x="2275052" y="454545"/>
                </a:lnTo>
                <a:lnTo>
                  <a:pt x="2267724" y="459562"/>
                </a:lnTo>
                <a:lnTo>
                  <a:pt x="2258568" y="46177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 anchor="ctr" anchorCtr="1"/>
          <a:lstStyle/>
          <a:p>
            <a:pPr algn="ctr"/>
            <a:r>
              <a:rPr lang="zh-CN" altLang="en-US" sz="2800" spc="7" baseline="3174" dirty="0">
                <a:solidFill>
                  <a:schemeClr val="bg1">
                    <a:alpha val="60000"/>
                  </a:schemeClr>
                </a:solidFill>
                <a:cs typeface="+mn-ea"/>
                <a:sym typeface="+mn-lt"/>
              </a:rPr>
              <a:t>生产场景</a:t>
            </a:r>
          </a:p>
        </p:txBody>
      </p:sp>
      <p:sp>
        <p:nvSpPr>
          <p:cNvPr id="9" name="object 9"/>
          <p:cNvSpPr>
            <a:spLocks/>
          </p:cNvSpPr>
          <p:nvPr/>
        </p:nvSpPr>
        <p:spPr>
          <a:xfrm>
            <a:off x="8926137" y="5822575"/>
            <a:ext cx="2656264" cy="503148"/>
          </a:xfrm>
          <a:custGeom>
            <a:avLst/>
            <a:gdLst/>
            <a:ahLst/>
            <a:cxnLst/>
            <a:rect l="l" t="t" r="r" b="b"/>
            <a:pathLst>
              <a:path w="2382520" h="443865">
                <a:moveTo>
                  <a:pt x="2360676" y="443484"/>
                </a:moveTo>
                <a:lnTo>
                  <a:pt x="21336" y="443484"/>
                </a:lnTo>
                <a:lnTo>
                  <a:pt x="12763" y="441998"/>
                </a:lnTo>
                <a:lnTo>
                  <a:pt x="5842" y="437438"/>
                </a:lnTo>
                <a:lnTo>
                  <a:pt x="1346" y="430580"/>
                </a:lnTo>
                <a:lnTo>
                  <a:pt x="0" y="422148"/>
                </a:lnTo>
                <a:lnTo>
                  <a:pt x="0" y="21336"/>
                </a:lnTo>
                <a:lnTo>
                  <a:pt x="1346" y="13119"/>
                </a:lnTo>
                <a:lnTo>
                  <a:pt x="5842" y="6324"/>
                </a:lnTo>
                <a:lnTo>
                  <a:pt x="12763" y="1701"/>
                </a:lnTo>
                <a:lnTo>
                  <a:pt x="21336" y="0"/>
                </a:lnTo>
                <a:lnTo>
                  <a:pt x="2360676" y="0"/>
                </a:lnTo>
                <a:lnTo>
                  <a:pt x="2368829" y="1701"/>
                </a:lnTo>
                <a:lnTo>
                  <a:pt x="2375585" y="6324"/>
                </a:lnTo>
                <a:lnTo>
                  <a:pt x="2380234" y="13119"/>
                </a:lnTo>
                <a:lnTo>
                  <a:pt x="2382012" y="21336"/>
                </a:lnTo>
                <a:lnTo>
                  <a:pt x="2382012" y="422148"/>
                </a:lnTo>
                <a:lnTo>
                  <a:pt x="2380234" y="430580"/>
                </a:lnTo>
                <a:lnTo>
                  <a:pt x="2375585" y="437438"/>
                </a:lnTo>
                <a:lnTo>
                  <a:pt x="2368829" y="441998"/>
                </a:lnTo>
                <a:lnTo>
                  <a:pt x="2360676" y="44348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 anchor="ctr" anchorCtr="1"/>
          <a:lstStyle/>
          <a:p>
            <a:pPr algn="ctr"/>
            <a:r>
              <a:rPr lang="zh-CN" altLang="en-US" sz="2800" spc="7" baseline="3174" dirty="0">
                <a:solidFill>
                  <a:schemeClr val="bg1">
                    <a:alpha val="60000"/>
                  </a:schemeClr>
                </a:solidFill>
                <a:cs typeface="+mn-ea"/>
                <a:sym typeface="+mn-lt"/>
              </a:rPr>
              <a:t>客服场景</a:t>
            </a:r>
          </a:p>
        </p:txBody>
      </p:sp>
      <p:sp>
        <p:nvSpPr>
          <p:cNvPr id="13" name="object 13"/>
          <p:cNvSpPr>
            <a:spLocks/>
          </p:cNvSpPr>
          <p:nvPr/>
        </p:nvSpPr>
        <p:spPr>
          <a:xfrm>
            <a:off x="2220845" y="4975703"/>
            <a:ext cx="2956444" cy="542738"/>
          </a:xfrm>
          <a:custGeom>
            <a:avLst/>
            <a:gdLst/>
            <a:ahLst/>
            <a:cxnLst/>
            <a:rect l="l" t="t" r="r" b="b"/>
            <a:pathLst>
              <a:path w="1397635" h="478789">
                <a:moveTo>
                  <a:pt x="1373124" y="478536"/>
                </a:moveTo>
                <a:lnTo>
                  <a:pt x="24384" y="478536"/>
                </a:lnTo>
                <a:lnTo>
                  <a:pt x="15074" y="476631"/>
                </a:lnTo>
                <a:lnTo>
                  <a:pt x="7467" y="471639"/>
                </a:lnTo>
                <a:lnTo>
                  <a:pt x="2209" y="464388"/>
                </a:lnTo>
                <a:lnTo>
                  <a:pt x="0" y="455676"/>
                </a:lnTo>
                <a:lnTo>
                  <a:pt x="0" y="24384"/>
                </a:lnTo>
                <a:lnTo>
                  <a:pt x="2209" y="14859"/>
                </a:lnTo>
                <a:lnTo>
                  <a:pt x="7467" y="7175"/>
                </a:lnTo>
                <a:lnTo>
                  <a:pt x="15074" y="2006"/>
                </a:lnTo>
                <a:lnTo>
                  <a:pt x="24384" y="0"/>
                </a:lnTo>
                <a:lnTo>
                  <a:pt x="1373124" y="0"/>
                </a:lnTo>
                <a:lnTo>
                  <a:pt x="1382496" y="2006"/>
                </a:lnTo>
                <a:lnTo>
                  <a:pt x="1390129" y="7175"/>
                </a:lnTo>
                <a:lnTo>
                  <a:pt x="1395361" y="14859"/>
                </a:lnTo>
                <a:lnTo>
                  <a:pt x="1397508" y="24384"/>
                </a:lnTo>
                <a:lnTo>
                  <a:pt x="1397508" y="455676"/>
                </a:lnTo>
                <a:lnTo>
                  <a:pt x="1395361" y="464388"/>
                </a:lnTo>
                <a:lnTo>
                  <a:pt x="1390129" y="471639"/>
                </a:lnTo>
                <a:lnTo>
                  <a:pt x="1382496" y="476631"/>
                </a:lnTo>
                <a:lnTo>
                  <a:pt x="1373124" y="47853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 anchor="ctr" anchorCtr="1"/>
          <a:lstStyle/>
          <a:p>
            <a:pPr algn="ctr"/>
            <a:r>
              <a:rPr lang="zh-CN" altLang="en-US" sz="2800" spc="7" baseline="3174" dirty="0">
                <a:solidFill>
                  <a:schemeClr val="bg1">
                    <a:alpha val="60000"/>
                  </a:schemeClr>
                </a:solidFill>
                <a:cs typeface="+mn-ea"/>
                <a:sym typeface="+mn-lt"/>
              </a:rPr>
              <a:t>业务数据</a:t>
            </a:r>
          </a:p>
        </p:txBody>
      </p:sp>
      <p:sp>
        <p:nvSpPr>
          <p:cNvPr id="17" name="object 17"/>
          <p:cNvSpPr>
            <a:spLocks/>
          </p:cNvSpPr>
          <p:nvPr/>
        </p:nvSpPr>
        <p:spPr>
          <a:xfrm>
            <a:off x="8926137" y="4975703"/>
            <a:ext cx="2656264" cy="542738"/>
          </a:xfrm>
          <a:custGeom>
            <a:avLst/>
            <a:gdLst/>
            <a:ahLst/>
            <a:cxnLst/>
            <a:rect l="l" t="t" r="r" b="b"/>
            <a:pathLst>
              <a:path w="1396365" h="478789">
                <a:moveTo>
                  <a:pt x="1373124" y="478536"/>
                </a:moveTo>
                <a:lnTo>
                  <a:pt x="22860" y="478536"/>
                </a:lnTo>
                <a:lnTo>
                  <a:pt x="13792" y="476389"/>
                </a:lnTo>
                <a:lnTo>
                  <a:pt x="6413" y="471157"/>
                </a:lnTo>
                <a:lnTo>
                  <a:pt x="1549" y="463524"/>
                </a:lnTo>
                <a:lnTo>
                  <a:pt x="0" y="454151"/>
                </a:lnTo>
                <a:lnTo>
                  <a:pt x="0" y="22860"/>
                </a:lnTo>
                <a:lnTo>
                  <a:pt x="1549" y="14008"/>
                </a:lnTo>
                <a:lnTo>
                  <a:pt x="6413" y="6705"/>
                </a:lnTo>
                <a:lnTo>
                  <a:pt x="13792" y="1765"/>
                </a:lnTo>
                <a:lnTo>
                  <a:pt x="22860" y="0"/>
                </a:lnTo>
                <a:lnTo>
                  <a:pt x="1373124" y="0"/>
                </a:lnTo>
                <a:lnTo>
                  <a:pt x="1381836" y="1765"/>
                </a:lnTo>
                <a:lnTo>
                  <a:pt x="1389087" y="6705"/>
                </a:lnTo>
                <a:lnTo>
                  <a:pt x="1394078" y="14008"/>
                </a:lnTo>
                <a:lnTo>
                  <a:pt x="1395984" y="22860"/>
                </a:lnTo>
                <a:lnTo>
                  <a:pt x="1395984" y="454151"/>
                </a:lnTo>
                <a:lnTo>
                  <a:pt x="1394078" y="463524"/>
                </a:lnTo>
                <a:lnTo>
                  <a:pt x="1389087" y="471157"/>
                </a:lnTo>
                <a:lnTo>
                  <a:pt x="1381836" y="476389"/>
                </a:lnTo>
                <a:lnTo>
                  <a:pt x="1373124" y="47853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 anchor="ctr" anchorCtr="1"/>
          <a:lstStyle/>
          <a:p>
            <a:pPr algn="ctr"/>
            <a:r>
              <a:rPr lang="zh-CN" altLang="en-US" sz="2800" spc="7" baseline="3174" dirty="0">
                <a:solidFill>
                  <a:schemeClr val="bg1">
                    <a:alpha val="60000"/>
                  </a:schemeClr>
                </a:solidFill>
                <a:cs typeface="+mn-ea"/>
                <a:sym typeface="+mn-lt"/>
              </a:rPr>
              <a:t>外部数据</a:t>
            </a:r>
          </a:p>
        </p:txBody>
      </p:sp>
      <p:sp>
        <p:nvSpPr>
          <p:cNvPr id="21" name="object 21"/>
          <p:cNvSpPr>
            <a:spLocks/>
          </p:cNvSpPr>
          <p:nvPr/>
        </p:nvSpPr>
        <p:spPr>
          <a:xfrm>
            <a:off x="6020407" y="4157224"/>
            <a:ext cx="2051876" cy="521863"/>
          </a:xfrm>
          <a:custGeom>
            <a:avLst/>
            <a:gdLst/>
            <a:ahLst/>
            <a:cxnLst/>
            <a:rect l="l" t="t" r="r" b="b"/>
            <a:pathLst>
              <a:path w="2281554" h="460375">
                <a:moveTo>
                  <a:pt x="2258568" y="460248"/>
                </a:moveTo>
                <a:lnTo>
                  <a:pt x="22860" y="460248"/>
                </a:lnTo>
                <a:lnTo>
                  <a:pt x="14058" y="458749"/>
                </a:lnTo>
                <a:lnTo>
                  <a:pt x="6845" y="453974"/>
                </a:lnTo>
                <a:lnTo>
                  <a:pt x="1930" y="446608"/>
                </a:lnTo>
                <a:lnTo>
                  <a:pt x="0" y="437388"/>
                </a:lnTo>
                <a:lnTo>
                  <a:pt x="0" y="22860"/>
                </a:lnTo>
                <a:lnTo>
                  <a:pt x="1930" y="13779"/>
                </a:lnTo>
                <a:lnTo>
                  <a:pt x="6845" y="6464"/>
                </a:lnTo>
                <a:lnTo>
                  <a:pt x="14058" y="1638"/>
                </a:lnTo>
                <a:lnTo>
                  <a:pt x="22860" y="0"/>
                </a:lnTo>
                <a:lnTo>
                  <a:pt x="2258568" y="0"/>
                </a:lnTo>
                <a:lnTo>
                  <a:pt x="2267724" y="1638"/>
                </a:lnTo>
                <a:lnTo>
                  <a:pt x="2275052" y="6464"/>
                </a:lnTo>
                <a:lnTo>
                  <a:pt x="2279865" y="13779"/>
                </a:lnTo>
                <a:lnTo>
                  <a:pt x="2281428" y="22860"/>
                </a:lnTo>
                <a:lnTo>
                  <a:pt x="2281428" y="437388"/>
                </a:lnTo>
                <a:lnTo>
                  <a:pt x="2279865" y="446608"/>
                </a:lnTo>
                <a:lnTo>
                  <a:pt x="2275052" y="453974"/>
                </a:lnTo>
                <a:lnTo>
                  <a:pt x="2267724" y="458749"/>
                </a:lnTo>
                <a:lnTo>
                  <a:pt x="2258568" y="460248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 anchor="ctr" anchorCtr="1"/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VR</a:t>
            </a:r>
            <a:r>
              <a:rPr lang="zh-CN" altLang="en-US" dirty="0">
                <a:solidFill>
                  <a:srgbClr val="FFFFFF"/>
                </a:solidFill>
                <a:cs typeface="+mn-ea"/>
                <a:sym typeface="+mn-lt"/>
              </a:rPr>
              <a:t>、</a:t>
            </a:r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AR</a:t>
            </a:r>
            <a:r>
              <a:rPr lang="zh-CN" altLang="en-US" dirty="0">
                <a:solidFill>
                  <a:srgbClr val="FFFFFF"/>
                </a:solidFill>
                <a:cs typeface="+mn-ea"/>
                <a:sym typeface="+mn-lt"/>
              </a:rPr>
              <a:t>、</a:t>
            </a:r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MR</a:t>
            </a:r>
          </a:p>
        </p:txBody>
      </p:sp>
      <p:sp>
        <p:nvSpPr>
          <p:cNvPr id="23" name="object 23"/>
          <p:cNvSpPr>
            <a:spLocks/>
          </p:cNvSpPr>
          <p:nvPr/>
        </p:nvSpPr>
        <p:spPr>
          <a:xfrm>
            <a:off x="2220845" y="4156144"/>
            <a:ext cx="3426818" cy="524022"/>
          </a:xfrm>
          <a:custGeom>
            <a:avLst/>
            <a:gdLst/>
            <a:ahLst/>
            <a:cxnLst/>
            <a:rect l="l" t="t" r="r" b="b"/>
            <a:pathLst>
              <a:path w="2283460" h="462279">
                <a:moveTo>
                  <a:pt x="2260092" y="461772"/>
                </a:moveTo>
                <a:lnTo>
                  <a:pt x="22859" y="461772"/>
                </a:lnTo>
                <a:lnTo>
                  <a:pt x="14274" y="459917"/>
                </a:lnTo>
                <a:lnTo>
                  <a:pt x="7137" y="455015"/>
                </a:lnTo>
                <a:lnTo>
                  <a:pt x="2133" y="447776"/>
                </a:lnTo>
                <a:lnTo>
                  <a:pt x="0" y="438912"/>
                </a:lnTo>
                <a:lnTo>
                  <a:pt x="0" y="22860"/>
                </a:lnTo>
                <a:lnTo>
                  <a:pt x="2133" y="14274"/>
                </a:lnTo>
                <a:lnTo>
                  <a:pt x="7137" y="7137"/>
                </a:lnTo>
                <a:lnTo>
                  <a:pt x="14274" y="2133"/>
                </a:lnTo>
                <a:lnTo>
                  <a:pt x="22859" y="0"/>
                </a:lnTo>
                <a:lnTo>
                  <a:pt x="2260092" y="0"/>
                </a:lnTo>
                <a:lnTo>
                  <a:pt x="2268600" y="2133"/>
                </a:lnTo>
                <a:lnTo>
                  <a:pt x="2275725" y="7137"/>
                </a:lnTo>
                <a:lnTo>
                  <a:pt x="2280742" y="14274"/>
                </a:lnTo>
                <a:lnTo>
                  <a:pt x="2282952" y="22860"/>
                </a:lnTo>
                <a:lnTo>
                  <a:pt x="2282952" y="438912"/>
                </a:lnTo>
                <a:lnTo>
                  <a:pt x="2280742" y="447776"/>
                </a:lnTo>
                <a:lnTo>
                  <a:pt x="2275725" y="455015"/>
                </a:lnTo>
                <a:lnTo>
                  <a:pt x="2268600" y="459917"/>
                </a:lnTo>
                <a:lnTo>
                  <a:pt x="2260092" y="46177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 anchor="ctr" anchorCtr="1"/>
          <a:lstStyle/>
          <a:p>
            <a:pPr algn="ctr"/>
            <a:r>
              <a:rPr lang="zh-CN" altLang="en-US" sz="2800" spc="7" baseline="3174" dirty="0">
                <a:solidFill>
                  <a:schemeClr val="bg1">
                    <a:alpha val="60000"/>
                  </a:schemeClr>
                </a:solidFill>
                <a:cs typeface="+mn-ea"/>
                <a:sym typeface="+mn-lt"/>
              </a:rPr>
              <a:t>移动端</a:t>
            </a:r>
          </a:p>
        </p:txBody>
      </p:sp>
      <p:sp>
        <p:nvSpPr>
          <p:cNvPr id="25" name="object 25"/>
          <p:cNvSpPr>
            <a:spLocks/>
          </p:cNvSpPr>
          <p:nvPr/>
        </p:nvSpPr>
        <p:spPr>
          <a:xfrm>
            <a:off x="8444353" y="4166581"/>
            <a:ext cx="3138047" cy="503148"/>
          </a:xfrm>
          <a:custGeom>
            <a:avLst/>
            <a:gdLst/>
            <a:ahLst/>
            <a:cxnLst/>
            <a:rect l="l" t="t" r="r" b="b"/>
            <a:pathLst>
              <a:path w="2281554" h="443864">
                <a:moveTo>
                  <a:pt x="2260091" y="443484"/>
                </a:moveTo>
                <a:lnTo>
                  <a:pt x="21335" y="443484"/>
                </a:lnTo>
                <a:lnTo>
                  <a:pt x="13042" y="442137"/>
                </a:lnTo>
                <a:lnTo>
                  <a:pt x="6223" y="437629"/>
                </a:lnTo>
                <a:lnTo>
                  <a:pt x="1638" y="430720"/>
                </a:lnTo>
                <a:lnTo>
                  <a:pt x="0" y="422148"/>
                </a:lnTo>
                <a:lnTo>
                  <a:pt x="0" y="21336"/>
                </a:lnTo>
                <a:lnTo>
                  <a:pt x="1638" y="13258"/>
                </a:lnTo>
                <a:lnTo>
                  <a:pt x="6223" y="6515"/>
                </a:lnTo>
                <a:lnTo>
                  <a:pt x="13042" y="1841"/>
                </a:lnTo>
                <a:lnTo>
                  <a:pt x="21335" y="0"/>
                </a:lnTo>
                <a:lnTo>
                  <a:pt x="2260091" y="0"/>
                </a:lnTo>
                <a:lnTo>
                  <a:pt x="2268308" y="1841"/>
                </a:lnTo>
                <a:lnTo>
                  <a:pt x="2275103" y="6515"/>
                </a:lnTo>
                <a:lnTo>
                  <a:pt x="2279726" y="13258"/>
                </a:lnTo>
                <a:lnTo>
                  <a:pt x="2281428" y="21336"/>
                </a:lnTo>
                <a:lnTo>
                  <a:pt x="2281428" y="422148"/>
                </a:lnTo>
                <a:lnTo>
                  <a:pt x="2279726" y="430720"/>
                </a:lnTo>
                <a:lnTo>
                  <a:pt x="2275103" y="437629"/>
                </a:lnTo>
                <a:lnTo>
                  <a:pt x="2268308" y="442137"/>
                </a:lnTo>
                <a:lnTo>
                  <a:pt x="2260091" y="44348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 anchor="ctr" anchorCtr="1"/>
          <a:lstStyle/>
          <a:p>
            <a:pPr algn="ctr"/>
            <a:r>
              <a:rPr lang="zh-CN" altLang="en-US" sz="2800" spc="7" baseline="3174" dirty="0">
                <a:solidFill>
                  <a:schemeClr val="bg1">
                    <a:alpha val="60000"/>
                  </a:schemeClr>
                </a:solidFill>
                <a:cs typeface="+mn-ea"/>
                <a:sym typeface="+mn-lt"/>
              </a:rPr>
              <a:t>       类元宇宙</a:t>
            </a:r>
          </a:p>
        </p:txBody>
      </p:sp>
      <p:sp>
        <p:nvSpPr>
          <p:cNvPr id="27" name="object 27"/>
          <p:cNvSpPr txBox="1">
            <a:spLocks/>
          </p:cNvSpPr>
          <p:nvPr/>
        </p:nvSpPr>
        <p:spPr>
          <a:xfrm>
            <a:off x="609599" y="5889483"/>
            <a:ext cx="144166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5" dirty="0">
                <a:solidFill>
                  <a:schemeClr val="bg1"/>
                </a:solidFill>
                <a:cs typeface="+mn-ea"/>
                <a:sym typeface="+mn-lt"/>
              </a:rPr>
              <a:t>品牌方资</a:t>
            </a:r>
            <a:r>
              <a:rPr b="1" dirty="0">
                <a:solidFill>
                  <a:schemeClr val="bg1"/>
                </a:solidFill>
                <a:cs typeface="+mn-ea"/>
                <a:sym typeface="+mn-lt"/>
              </a:rPr>
              <a:t>源</a:t>
            </a:r>
            <a:endParaRPr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object 28"/>
          <p:cNvSpPr txBox="1">
            <a:spLocks/>
          </p:cNvSpPr>
          <p:nvPr/>
        </p:nvSpPr>
        <p:spPr>
          <a:xfrm>
            <a:off x="648335" y="5062406"/>
            <a:ext cx="144166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5" dirty="0" err="1">
                <a:solidFill>
                  <a:schemeClr val="bg1"/>
                </a:solidFill>
                <a:cs typeface="+mn-ea"/>
                <a:sym typeface="+mn-lt"/>
              </a:rPr>
              <a:t>基础设</a:t>
            </a:r>
            <a:r>
              <a:rPr b="1" dirty="0" err="1">
                <a:solidFill>
                  <a:schemeClr val="bg1"/>
                </a:solidFill>
                <a:cs typeface="+mn-ea"/>
                <a:sym typeface="+mn-lt"/>
              </a:rPr>
              <a:t>施</a:t>
            </a:r>
            <a:endParaRPr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object 29"/>
          <p:cNvSpPr txBox="1">
            <a:spLocks/>
          </p:cNvSpPr>
          <p:nvPr/>
        </p:nvSpPr>
        <p:spPr>
          <a:xfrm>
            <a:off x="625474" y="4233489"/>
            <a:ext cx="144166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5" dirty="0">
                <a:solidFill>
                  <a:schemeClr val="bg1"/>
                </a:solidFill>
                <a:cs typeface="+mn-ea"/>
                <a:sym typeface="+mn-lt"/>
              </a:rPr>
              <a:t>元宇宙入</a:t>
            </a:r>
            <a:r>
              <a:rPr b="1" dirty="0">
                <a:solidFill>
                  <a:schemeClr val="bg1"/>
                </a:solidFill>
                <a:cs typeface="+mn-ea"/>
                <a:sym typeface="+mn-lt"/>
              </a:rPr>
              <a:t>口</a:t>
            </a:r>
            <a:endParaRPr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object 30"/>
          <p:cNvSpPr txBox="1">
            <a:spLocks/>
          </p:cNvSpPr>
          <p:nvPr/>
        </p:nvSpPr>
        <p:spPr>
          <a:xfrm>
            <a:off x="615949" y="3430867"/>
            <a:ext cx="144166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5" dirty="0">
                <a:solidFill>
                  <a:schemeClr val="bg1"/>
                </a:solidFill>
                <a:cs typeface="+mn-ea"/>
                <a:sym typeface="+mn-lt"/>
              </a:rPr>
              <a:t>元宇宙要</a:t>
            </a:r>
            <a:r>
              <a:rPr b="1" dirty="0">
                <a:solidFill>
                  <a:schemeClr val="bg1"/>
                </a:solidFill>
                <a:cs typeface="+mn-ea"/>
                <a:sym typeface="+mn-lt"/>
              </a:rPr>
              <a:t>素</a:t>
            </a:r>
            <a:endParaRPr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object 33"/>
          <p:cNvSpPr>
            <a:spLocks/>
          </p:cNvSpPr>
          <p:nvPr/>
        </p:nvSpPr>
        <p:spPr>
          <a:xfrm>
            <a:off x="6020407" y="3353522"/>
            <a:ext cx="2051876" cy="524022"/>
          </a:xfrm>
          <a:custGeom>
            <a:avLst/>
            <a:gdLst/>
            <a:ahLst/>
            <a:cxnLst/>
            <a:rect l="l" t="t" r="r" b="b"/>
            <a:pathLst>
              <a:path w="2281554" h="462279">
                <a:moveTo>
                  <a:pt x="2258568" y="461772"/>
                </a:moveTo>
                <a:lnTo>
                  <a:pt x="22860" y="461772"/>
                </a:lnTo>
                <a:lnTo>
                  <a:pt x="13703" y="459778"/>
                </a:lnTo>
                <a:lnTo>
                  <a:pt x="6375" y="454825"/>
                </a:lnTo>
                <a:lnTo>
                  <a:pt x="1562" y="447636"/>
                </a:lnTo>
                <a:lnTo>
                  <a:pt x="0" y="438912"/>
                </a:lnTo>
                <a:lnTo>
                  <a:pt x="0" y="22860"/>
                </a:lnTo>
                <a:lnTo>
                  <a:pt x="1562" y="14135"/>
                </a:lnTo>
                <a:lnTo>
                  <a:pt x="6375" y="6946"/>
                </a:lnTo>
                <a:lnTo>
                  <a:pt x="13703" y="1993"/>
                </a:lnTo>
                <a:lnTo>
                  <a:pt x="22860" y="0"/>
                </a:lnTo>
                <a:lnTo>
                  <a:pt x="2258568" y="0"/>
                </a:lnTo>
                <a:lnTo>
                  <a:pt x="2267369" y="1993"/>
                </a:lnTo>
                <a:lnTo>
                  <a:pt x="2274582" y="6946"/>
                </a:lnTo>
                <a:lnTo>
                  <a:pt x="2279497" y="14135"/>
                </a:lnTo>
                <a:lnTo>
                  <a:pt x="2281428" y="22860"/>
                </a:lnTo>
                <a:lnTo>
                  <a:pt x="2281428" y="438912"/>
                </a:lnTo>
                <a:lnTo>
                  <a:pt x="2279497" y="447636"/>
                </a:lnTo>
                <a:lnTo>
                  <a:pt x="2274582" y="454825"/>
                </a:lnTo>
                <a:lnTo>
                  <a:pt x="2267369" y="459778"/>
                </a:lnTo>
                <a:lnTo>
                  <a:pt x="2258568" y="46177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 anchor="ctr" anchorCtr="1"/>
          <a:lstStyle/>
          <a:p>
            <a:pPr algn="ctr"/>
            <a:r>
              <a:rPr lang="zh-CN" altLang="en-US" dirty="0">
                <a:solidFill>
                  <a:srgbClr val="FFFFFF"/>
                </a:solidFill>
                <a:cs typeface="+mn-ea"/>
                <a:sym typeface="+mn-lt"/>
              </a:rPr>
              <a:t>虚拟数字人</a:t>
            </a:r>
          </a:p>
        </p:txBody>
      </p:sp>
      <p:sp>
        <p:nvSpPr>
          <p:cNvPr id="35" name="object 35"/>
          <p:cNvSpPr>
            <a:spLocks/>
          </p:cNvSpPr>
          <p:nvPr/>
        </p:nvSpPr>
        <p:spPr>
          <a:xfrm>
            <a:off x="2220845" y="3344164"/>
            <a:ext cx="2956444" cy="542738"/>
          </a:xfrm>
          <a:custGeom>
            <a:avLst/>
            <a:gdLst/>
            <a:ahLst/>
            <a:cxnLst/>
            <a:rect l="l" t="t" r="r" b="b"/>
            <a:pathLst>
              <a:path w="1396364" h="478789">
                <a:moveTo>
                  <a:pt x="1373124" y="478536"/>
                </a:moveTo>
                <a:lnTo>
                  <a:pt x="22860" y="478536"/>
                </a:lnTo>
                <a:lnTo>
                  <a:pt x="13868" y="476529"/>
                </a:lnTo>
                <a:lnTo>
                  <a:pt x="6515" y="471347"/>
                </a:lnTo>
                <a:lnTo>
                  <a:pt x="1625" y="463664"/>
                </a:lnTo>
                <a:lnTo>
                  <a:pt x="0" y="454152"/>
                </a:lnTo>
                <a:lnTo>
                  <a:pt x="0" y="22860"/>
                </a:lnTo>
                <a:lnTo>
                  <a:pt x="1625" y="14147"/>
                </a:lnTo>
                <a:lnTo>
                  <a:pt x="6515" y="6896"/>
                </a:lnTo>
                <a:lnTo>
                  <a:pt x="13868" y="1905"/>
                </a:lnTo>
                <a:lnTo>
                  <a:pt x="22860" y="0"/>
                </a:lnTo>
                <a:lnTo>
                  <a:pt x="1373124" y="0"/>
                </a:lnTo>
                <a:lnTo>
                  <a:pt x="1381899" y="1905"/>
                </a:lnTo>
                <a:lnTo>
                  <a:pt x="1389176" y="6896"/>
                </a:lnTo>
                <a:lnTo>
                  <a:pt x="1394142" y="14147"/>
                </a:lnTo>
                <a:lnTo>
                  <a:pt x="1395984" y="22860"/>
                </a:lnTo>
                <a:lnTo>
                  <a:pt x="1395984" y="454152"/>
                </a:lnTo>
                <a:lnTo>
                  <a:pt x="1394142" y="463664"/>
                </a:lnTo>
                <a:lnTo>
                  <a:pt x="1389176" y="471347"/>
                </a:lnTo>
                <a:lnTo>
                  <a:pt x="1381899" y="476529"/>
                </a:lnTo>
                <a:lnTo>
                  <a:pt x="1373124" y="47853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 anchor="ctr" anchorCtr="1"/>
          <a:lstStyle/>
          <a:p>
            <a:pPr algn="ctr"/>
            <a:r>
              <a:rPr lang="zh-CN" altLang="en-US" sz="2800" spc="7" baseline="3174">
                <a:solidFill>
                  <a:schemeClr val="bg1">
                    <a:alpha val="60000"/>
                  </a:schemeClr>
                </a:solidFill>
                <a:cs typeface="+mn-ea"/>
                <a:sym typeface="+mn-lt"/>
              </a:rPr>
              <a:t>真人</a:t>
            </a:r>
            <a:r>
              <a:rPr lang="en-US" altLang="zh-CN" sz="2800" spc="7" baseline="3174">
                <a:solidFill>
                  <a:schemeClr val="bg1">
                    <a:alpha val="60000"/>
                  </a:schemeClr>
                </a:solidFill>
                <a:cs typeface="+mn-ea"/>
                <a:sym typeface="+mn-lt"/>
              </a:rPr>
              <a:t>IP</a:t>
            </a:r>
            <a:endParaRPr lang="en-US" altLang="zh-CN" sz="2800" spc="7" baseline="3174" dirty="0">
              <a:solidFill>
                <a:schemeClr val="bg1">
                  <a:alpha val="6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object 39"/>
          <p:cNvSpPr>
            <a:spLocks/>
          </p:cNvSpPr>
          <p:nvPr/>
        </p:nvSpPr>
        <p:spPr>
          <a:xfrm>
            <a:off x="8926137" y="3344884"/>
            <a:ext cx="2656264" cy="541298"/>
          </a:xfrm>
          <a:custGeom>
            <a:avLst/>
            <a:gdLst/>
            <a:ahLst/>
            <a:cxnLst/>
            <a:rect l="l" t="t" r="r" b="b"/>
            <a:pathLst>
              <a:path w="1396365" h="477520">
                <a:moveTo>
                  <a:pt x="1373124" y="477012"/>
                </a:moveTo>
                <a:lnTo>
                  <a:pt x="22860" y="477012"/>
                </a:lnTo>
                <a:lnTo>
                  <a:pt x="14147" y="475462"/>
                </a:lnTo>
                <a:lnTo>
                  <a:pt x="6896" y="470585"/>
                </a:lnTo>
                <a:lnTo>
                  <a:pt x="1905" y="463219"/>
                </a:lnTo>
                <a:lnTo>
                  <a:pt x="0" y="454151"/>
                </a:lnTo>
                <a:lnTo>
                  <a:pt x="0" y="22860"/>
                </a:lnTo>
                <a:lnTo>
                  <a:pt x="1905" y="13715"/>
                </a:lnTo>
                <a:lnTo>
                  <a:pt x="6896" y="6324"/>
                </a:lnTo>
                <a:lnTo>
                  <a:pt x="14147" y="1473"/>
                </a:lnTo>
                <a:lnTo>
                  <a:pt x="22860" y="0"/>
                </a:lnTo>
                <a:lnTo>
                  <a:pt x="1373124" y="0"/>
                </a:lnTo>
                <a:lnTo>
                  <a:pt x="1382191" y="1473"/>
                </a:lnTo>
                <a:lnTo>
                  <a:pt x="1389557" y="6324"/>
                </a:lnTo>
                <a:lnTo>
                  <a:pt x="1394434" y="13715"/>
                </a:lnTo>
                <a:lnTo>
                  <a:pt x="1395984" y="22860"/>
                </a:lnTo>
                <a:lnTo>
                  <a:pt x="1395984" y="454151"/>
                </a:lnTo>
                <a:lnTo>
                  <a:pt x="1394434" y="463219"/>
                </a:lnTo>
                <a:lnTo>
                  <a:pt x="1389557" y="470585"/>
                </a:lnTo>
                <a:lnTo>
                  <a:pt x="1382191" y="475462"/>
                </a:lnTo>
                <a:lnTo>
                  <a:pt x="1373124" y="47701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 anchor="ctr" anchorCtr="1"/>
          <a:lstStyle/>
          <a:p>
            <a:pPr algn="ctr"/>
            <a:r>
              <a:rPr lang="zh-CN" altLang="en-US" sz="2800" spc="7" baseline="3174">
                <a:solidFill>
                  <a:schemeClr val="bg1">
                    <a:alpha val="60000"/>
                  </a:schemeClr>
                </a:solidFill>
                <a:cs typeface="+mn-ea"/>
                <a:sym typeface="+mn-lt"/>
              </a:rPr>
              <a:t>虚拟</a:t>
            </a:r>
            <a:r>
              <a:rPr lang="en-US" altLang="zh-CN" sz="2800" spc="7" baseline="3174">
                <a:solidFill>
                  <a:schemeClr val="bg1">
                    <a:alpha val="60000"/>
                  </a:schemeClr>
                </a:solidFill>
                <a:cs typeface="+mn-ea"/>
                <a:sym typeface="+mn-lt"/>
              </a:rPr>
              <a:t>IP</a:t>
            </a:r>
            <a:endParaRPr lang="en-US" altLang="zh-CN" sz="2800" spc="7" baseline="3174" dirty="0">
              <a:solidFill>
                <a:schemeClr val="bg1">
                  <a:alpha val="6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object 43"/>
          <p:cNvSpPr>
            <a:spLocks/>
          </p:cNvSpPr>
          <p:nvPr/>
        </p:nvSpPr>
        <p:spPr>
          <a:xfrm>
            <a:off x="6020407" y="1700340"/>
            <a:ext cx="2051876" cy="521863"/>
          </a:xfrm>
          <a:custGeom>
            <a:avLst/>
            <a:gdLst/>
            <a:ahLst/>
            <a:cxnLst/>
            <a:rect l="l" t="t" r="r" b="b"/>
            <a:pathLst>
              <a:path w="2281554" h="460375">
                <a:moveTo>
                  <a:pt x="2258567" y="460247"/>
                </a:moveTo>
                <a:lnTo>
                  <a:pt x="22860" y="460247"/>
                </a:lnTo>
                <a:lnTo>
                  <a:pt x="13842" y="458609"/>
                </a:lnTo>
                <a:lnTo>
                  <a:pt x="6565" y="453783"/>
                </a:lnTo>
                <a:lnTo>
                  <a:pt x="1714" y="446468"/>
                </a:lnTo>
                <a:lnTo>
                  <a:pt x="0" y="437388"/>
                </a:lnTo>
                <a:lnTo>
                  <a:pt x="0" y="22859"/>
                </a:lnTo>
                <a:lnTo>
                  <a:pt x="1714" y="13627"/>
                </a:lnTo>
                <a:lnTo>
                  <a:pt x="6565" y="6273"/>
                </a:lnTo>
                <a:lnTo>
                  <a:pt x="13842" y="1498"/>
                </a:lnTo>
                <a:lnTo>
                  <a:pt x="22860" y="0"/>
                </a:lnTo>
                <a:lnTo>
                  <a:pt x="2258567" y="0"/>
                </a:lnTo>
                <a:lnTo>
                  <a:pt x="2267508" y="1498"/>
                </a:lnTo>
                <a:lnTo>
                  <a:pt x="2274773" y="6273"/>
                </a:lnTo>
                <a:lnTo>
                  <a:pt x="2279649" y="13627"/>
                </a:lnTo>
                <a:lnTo>
                  <a:pt x="2281428" y="22859"/>
                </a:lnTo>
                <a:lnTo>
                  <a:pt x="2281428" y="437388"/>
                </a:lnTo>
                <a:lnTo>
                  <a:pt x="2279649" y="446468"/>
                </a:lnTo>
                <a:lnTo>
                  <a:pt x="2274773" y="453783"/>
                </a:lnTo>
                <a:lnTo>
                  <a:pt x="2267508" y="458609"/>
                </a:lnTo>
                <a:lnTo>
                  <a:pt x="2258567" y="46024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 anchor="ctr" anchorCtr="1"/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直播／视频营销</a:t>
            </a:r>
          </a:p>
        </p:txBody>
      </p:sp>
      <p:sp>
        <p:nvSpPr>
          <p:cNvPr id="44" name="object 44"/>
          <p:cNvSpPr txBox="1">
            <a:spLocks/>
          </p:cNvSpPr>
          <p:nvPr/>
        </p:nvSpPr>
        <p:spPr>
          <a:xfrm>
            <a:off x="636905" y="1776605"/>
            <a:ext cx="144166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5" dirty="0">
                <a:solidFill>
                  <a:schemeClr val="bg1"/>
                </a:solidFill>
                <a:cs typeface="+mn-ea"/>
                <a:sym typeface="+mn-lt"/>
              </a:rPr>
              <a:t>元宇宙营</a:t>
            </a:r>
            <a:r>
              <a:rPr b="1" dirty="0">
                <a:solidFill>
                  <a:schemeClr val="bg1"/>
                </a:solidFill>
                <a:cs typeface="+mn-ea"/>
                <a:sym typeface="+mn-lt"/>
              </a:rPr>
              <a:t>销</a:t>
            </a:r>
            <a:endParaRPr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object 46"/>
          <p:cNvSpPr>
            <a:spLocks/>
          </p:cNvSpPr>
          <p:nvPr/>
        </p:nvSpPr>
        <p:spPr>
          <a:xfrm>
            <a:off x="2220845" y="1708978"/>
            <a:ext cx="3426818" cy="504586"/>
          </a:xfrm>
          <a:custGeom>
            <a:avLst/>
            <a:gdLst/>
            <a:ahLst/>
            <a:cxnLst/>
            <a:rect l="l" t="t" r="r" b="b"/>
            <a:pathLst>
              <a:path w="1653539" h="445135">
                <a:moveTo>
                  <a:pt x="1630680" y="445008"/>
                </a:moveTo>
                <a:lnTo>
                  <a:pt x="22860" y="445008"/>
                </a:lnTo>
                <a:lnTo>
                  <a:pt x="14046" y="442925"/>
                </a:lnTo>
                <a:lnTo>
                  <a:pt x="6896" y="438010"/>
                </a:lnTo>
                <a:lnTo>
                  <a:pt x="2019" y="430885"/>
                </a:lnTo>
                <a:lnTo>
                  <a:pt x="0" y="422148"/>
                </a:lnTo>
                <a:lnTo>
                  <a:pt x="0" y="21336"/>
                </a:lnTo>
                <a:lnTo>
                  <a:pt x="2019" y="13042"/>
                </a:lnTo>
                <a:lnTo>
                  <a:pt x="6896" y="6235"/>
                </a:lnTo>
                <a:lnTo>
                  <a:pt x="14046" y="1638"/>
                </a:lnTo>
                <a:lnTo>
                  <a:pt x="22860" y="0"/>
                </a:lnTo>
                <a:lnTo>
                  <a:pt x="1630680" y="0"/>
                </a:lnTo>
                <a:lnTo>
                  <a:pt x="1639341" y="1638"/>
                </a:lnTo>
                <a:lnTo>
                  <a:pt x="1646440" y="6235"/>
                </a:lnTo>
                <a:lnTo>
                  <a:pt x="1651381" y="13042"/>
                </a:lnTo>
                <a:lnTo>
                  <a:pt x="1653540" y="21336"/>
                </a:lnTo>
                <a:lnTo>
                  <a:pt x="1653540" y="422148"/>
                </a:lnTo>
                <a:lnTo>
                  <a:pt x="1651381" y="430885"/>
                </a:lnTo>
                <a:lnTo>
                  <a:pt x="1646440" y="438010"/>
                </a:lnTo>
                <a:lnTo>
                  <a:pt x="1639341" y="442925"/>
                </a:lnTo>
                <a:lnTo>
                  <a:pt x="1630680" y="445008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 anchor="ctr" anchorCtr="1"/>
          <a:lstStyle/>
          <a:p>
            <a:r>
              <a:rPr lang="zh-CN" altLang="en-US" dirty="0">
                <a:solidFill>
                  <a:srgbClr val="FFFFFF"/>
                </a:solidFill>
                <a:cs typeface="+mn-ea"/>
                <a:sym typeface="+mn-lt"/>
              </a:rPr>
              <a:t>游戏化营销</a:t>
            </a:r>
          </a:p>
        </p:txBody>
      </p:sp>
      <p:sp>
        <p:nvSpPr>
          <p:cNvPr id="48" name="object 48"/>
          <p:cNvSpPr>
            <a:spLocks/>
          </p:cNvSpPr>
          <p:nvPr/>
        </p:nvSpPr>
        <p:spPr>
          <a:xfrm>
            <a:off x="8444353" y="1708978"/>
            <a:ext cx="3138047" cy="504586"/>
          </a:xfrm>
          <a:custGeom>
            <a:avLst/>
            <a:gdLst/>
            <a:ahLst/>
            <a:cxnLst/>
            <a:rect l="l" t="t" r="r" b="b"/>
            <a:pathLst>
              <a:path w="1653540" h="445135">
                <a:moveTo>
                  <a:pt x="1630679" y="445007"/>
                </a:moveTo>
                <a:lnTo>
                  <a:pt x="22859" y="445007"/>
                </a:lnTo>
                <a:lnTo>
                  <a:pt x="14046" y="442849"/>
                </a:lnTo>
                <a:lnTo>
                  <a:pt x="6896" y="437908"/>
                </a:lnTo>
                <a:lnTo>
                  <a:pt x="2019" y="430809"/>
                </a:lnTo>
                <a:lnTo>
                  <a:pt x="0" y="422148"/>
                </a:lnTo>
                <a:lnTo>
                  <a:pt x="0" y="21336"/>
                </a:lnTo>
                <a:lnTo>
                  <a:pt x="2019" y="12979"/>
                </a:lnTo>
                <a:lnTo>
                  <a:pt x="6896" y="6134"/>
                </a:lnTo>
                <a:lnTo>
                  <a:pt x="14046" y="1562"/>
                </a:lnTo>
                <a:lnTo>
                  <a:pt x="22859" y="0"/>
                </a:lnTo>
                <a:lnTo>
                  <a:pt x="1630679" y="0"/>
                </a:lnTo>
                <a:lnTo>
                  <a:pt x="1639341" y="1562"/>
                </a:lnTo>
                <a:lnTo>
                  <a:pt x="1646440" y="6134"/>
                </a:lnTo>
                <a:lnTo>
                  <a:pt x="1651380" y="12979"/>
                </a:lnTo>
                <a:lnTo>
                  <a:pt x="1653540" y="21336"/>
                </a:lnTo>
                <a:lnTo>
                  <a:pt x="1653540" y="422148"/>
                </a:lnTo>
                <a:lnTo>
                  <a:pt x="1651380" y="430809"/>
                </a:lnTo>
                <a:lnTo>
                  <a:pt x="1646440" y="437908"/>
                </a:lnTo>
                <a:lnTo>
                  <a:pt x="1639341" y="442849"/>
                </a:lnTo>
                <a:lnTo>
                  <a:pt x="1630679" y="44500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 anchor="ctr" anchorCtr="1"/>
          <a:lstStyle/>
          <a:p>
            <a:pPr algn="ctr"/>
            <a:r>
              <a:rPr lang="zh-CN" altLang="en-US" sz="2800" spc="7" baseline="3174" dirty="0">
                <a:solidFill>
                  <a:schemeClr val="bg1"/>
                </a:solidFill>
                <a:cs typeface="+mn-ea"/>
                <a:sym typeface="+mn-lt"/>
              </a:rPr>
              <a:t>     线下共振营销</a:t>
            </a:r>
          </a:p>
        </p:txBody>
      </p:sp>
      <p:sp>
        <p:nvSpPr>
          <p:cNvPr id="51" name="object 51"/>
          <p:cNvSpPr>
            <a:spLocks/>
          </p:cNvSpPr>
          <p:nvPr/>
        </p:nvSpPr>
        <p:spPr>
          <a:xfrm>
            <a:off x="6020407" y="2508979"/>
            <a:ext cx="2051876" cy="521863"/>
          </a:xfrm>
          <a:custGeom>
            <a:avLst/>
            <a:gdLst/>
            <a:ahLst/>
            <a:cxnLst/>
            <a:rect l="l" t="t" r="r" b="b"/>
            <a:pathLst>
              <a:path w="2281554" h="460375">
                <a:moveTo>
                  <a:pt x="2258568" y="460247"/>
                </a:moveTo>
                <a:lnTo>
                  <a:pt x="22860" y="460247"/>
                </a:lnTo>
                <a:lnTo>
                  <a:pt x="13703" y="458533"/>
                </a:lnTo>
                <a:lnTo>
                  <a:pt x="6375" y="453682"/>
                </a:lnTo>
                <a:lnTo>
                  <a:pt x="1562" y="446392"/>
                </a:lnTo>
                <a:lnTo>
                  <a:pt x="0" y="437388"/>
                </a:lnTo>
                <a:lnTo>
                  <a:pt x="0" y="21335"/>
                </a:lnTo>
                <a:lnTo>
                  <a:pt x="1562" y="12915"/>
                </a:lnTo>
                <a:lnTo>
                  <a:pt x="6375" y="5994"/>
                </a:lnTo>
                <a:lnTo>
                  <a:pt x="13703" y="1396"/>
                </a:lnTo>
                <a:lnTo>
                  <a:pt x="22860" y="0"/>
                </a:lnTo>
                <a:lnTo>
                  <a:pt x="2258568" y="0"/>
                </a:lnTo>
                <a:lnTo>
                  <a:pt x="2267369" y="1396"/>
                </a:lnTo>
                <a:lnTo>
                  <a:pt x="2274582" y="5994"/>
                </a:lnTo>
                <a:lnTo>
                  <a:pt x="2279497" y="12915"/>
                </a:lnTo>
                <a:lnTo>
                  <a:pt x="2281428" y="21335"/>
                </a:lnTo>
                <a:lnTo>
                  <a:pt x="2281428" y="437388"/>
                </a:lnTo>
                <a:lnTo>
                  <a:pt x="2279497" y="446392"/>
                </a:lnTo>
                <a:lnTo>
                  <a:pt x="2274582" y="453682"/>
                </a:lnTo>
                <a:lnTo>
                  <a:pt x="2267369" y="458533"/>
                </a:lnTo>
                <a:lnTo>
                  <a:pt x="2258568" y="46024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 anchor="ctr" anchorCtr="1"/>
          <a:lstStyle/>
          <a:p>
            <a:pPr algn="ctr"/>
            <a:r>
              <a:rPr lang="en-US" altLang="zh-CN">
                <a:solidFill>
                  <a:srgbClr val="FFFFFF"/>
                </a:solidFill>
                <a:cs typeface="+mn-ea"/>
                <a:sym typeface="+mn-lt"/>
              </a:rPr>
              <a:t>C2</a:t>
            </a:r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M</a:t>
            </a:r>
            <a:r>
              <a:rPr lang="zh-CN" altLang="en-US" dirty="0">
                <a:solidFill>
                  <a:srgbClr val="FFFFFF"/>
                </a:solidFill>
                <a:cs typeface="+mn-ea"/>
                <a:sym typeface="+mn-lt"/>
              </a:rPr>
              <a:t>定制</a:t>
            </a:r>
          </a:p>
        </p:txBody>
      </p:sp>
      <p:sp>
        <p:nvSpPr>
          <p:cNvPr id="53" name="object 53"/>
          <p:cNvSpPr txBox="1">
            <a:spLocks/>
          </p:cNvSpPr>
          <p:nvPr/>
        </p:nvSpPr>
        <p:spPr>
          <a:xfrm>
            <a:off x="648335" y="2585244"/>
            <a:ext cx="144166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5" dirty="0">
                <a:solidFill>
                  <a:schemeClr val="bg1"/>
                </a:solidFill>
                <a:cs typeface="+mn-ea"/>
                <a:sym typeface="+mn-lt"/>
              </a:rPr>
              <a:t>元宇宙互</a:t>
            </a:r>
            <a:r>
              <a:rPr b="1" dirty="0">
                <a:solidFill>
                  <a:schemeClr val="bg1"/>
                </a:solidFill>
                <a:cs typeface="+mn-ea"/>
                <a:sym typeface="+mn-lt"/>
              </a:rPr>
              <a:t>动</a:t>
            </a:r>
            <a:endParaRPr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5" name="object 55"/>
          <p:cNvSpPr>
            <a:spLocks/>
          </p:cNvSpPr>
          <p:nvPr/>
        </p:nvSpPr>
        <p:spPr>
          <a:xfrm>
            <a:off x="2220845" y="2498541"/>
            <a:ext cx="2956444" cy="542738"/>
          </a:xfrm>
          <a:custGeom>
            <a:avLst/>
            <a:gdLst/>
            <a:ahLst/>
            <a:cxnLst/>
            <a:rect l="l" t="t" r="r" b="b"/>
            <a:pathLst>
              <a:path w="1396364" h="478789">
                <a:moveTo>
                  <a:pt x="1373124" y="478536"/>
                </a:moveTo>
                <a:lnTo>
                  <a:pt x="22860" y="478536"/>
                </a:lnTo>
                <a:lnTo>
                  <a:pt x="14008" y="476465"/>
                </a:lnTo>
                <a:lnTo>
                  <a:pt x="6705" y="471258"/>
                </a:lnTo>
                <a:lnTo>
                  <a:pt x="1765" y="463600"/>
                </a:lnTo>
                <a:lnTo>
                  <a:pt x="0" y="454151"/>
                </a:lnTo>
                <a:lnTo>
                  <a:pt x="0" y="22859"/>
                </a:lnTo>
                <a:lnTo>
                  <a:pt x="1765" y="14084"/>
                </a:lnTo>
                <a:lnTo>
                  <a:pt x="6705" y="6794"/>
                </a:lnTo>
                <a:lnTo>
                  <a:pt x="14008" y="1828"/>
                </a:lnTo>
                <a:lnTo>
                  <a:pt x="22860" y="0"/>
                </a:lnTo>
                <a:lnTo>
                  <a:pt x="1373124" y="0"/>
                </a:lnTo>
                <a:lnTo>
                  <a:pt x="1382039" y="1828"/>
                </a:lnTo>
                <a:lnTo>
                  <a:pt x="1389367" y="6794"/>
                </a:lnTo>
                <a:lnTo>
                  <a:pt x="1394294" y="14084"/>
                </a:lnTo>
                <a:lnTo>
                  <a:pt x="1395983" y="22859"/>
                </a:lnTo>
                <a:lnTo>
                  <a:pt x="1395983" y="454151"/>
                </a:lnTo>
                <a:lnTo>
                  <a:pt x="1394294" y="463600"/>
                </a:lnTo>
                <a:lnTo>
                  <a:pt x="1389367" y="471258"/>
                </a:lnTo>
                <a:lnTo>
                  <a:pt x="1382039" y="476465"/>
                </a:lnTo>
                <a:lnTo>
                  <a:pt x="1373124" y="47853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 anchor="ctr" anchorCtr="1"/>
          <a:lstStyle/>
          <a:p>
            <a:pPr algn="ctr"/>
            <a:r>
              <a:rPr lang="zh-CN" altLang="en-US" sz="2800" spc="7" baseline="3174" dirty="0">
                <a:solidFill>
                  <a:schemeClr val="bg1">
                    <a:alpha val="60000"/>
                  </a:schemeClr>
                </a:solidFill>
                <a:cs typeface="+mn-ea"/>
                <a:sym typeface="+mn-lt"/>
              </a:rPr>
              <a:t>用户表达</a:t>
            </a:r>
          </a:p>
        </p:txBody>
      </p:sp>
      <p:sp>
        <p:nvSpPr>
          <p:cNvPr id="59" name="object 59"/>
          <p:cNvSpPr>
            <a:spLocks/>
          </p:cNvSpPr>
          <p:nvPr/>
        </p:nvSpPr>
        <p:spPr>
          <a:xfrm>
            <a:off x="8926137" y="2499261"/>
            <a:ext cx="2656264" cy="541298"/>
          </a:xfrm>
          <a:custGeom>
            <a:avLst/>
            <a:gdLst/>
            <a:ahLst/>
            <a:cxnLst/>
            <a:rect l="l" t="t" r="r" b="b"/>
            <a:pathLst>
              <a:path w="1396365" h="477520">
                <a:moveTo>
                  <a:pt x="1373124" y="477012"/>
                </a:moveTo>
                <a:lnTo>
                  <a:pt x="22859" y="477012"/>
                </a:lnTo>
                <a:lnTo>
                  <a:pt x="13931" y="475386"/>
                </a:lnTo>
                <a:lnTo>
                  <a:pt x="6603" y="470496"/>
                </a:lnTo>
                <a:lnTo>
                  <a:pt x="1689" y="463143"/>
                </a:lnTo>
                <a:lnTo>
                  <a:pt x="0" y="454151"/>
                </a:lnTo>
                <a:lnTo>
                  <a:pt x="0" y="22860"/>
                </a:lnTo>
                <a:lnTo>
                  <a:pt x="1689" y="13652"/>
                </a:lnTo>
                <a:lnTo>
                  <a:pt x="6603" y="6223"/>
                </a:lnTo>
                <a:lnTo>
                  <a:pt x="13931" y="1409"/>
                </a:lnTo>
                <a:lnTo>
                  <a:pt x="22859" y="0"/>
                </a:lnTo>
                <a:lnTo>
                  <a:pt x="1373124" y="0"/>
                </a:lnTo>
                <a:lnTo>
                  <a:pt x="1381975" y="1409"/>
                </a:lnTo>
                <a:lnTo>
                  <a:pt x="1389278" y="6223"/>
                </a:lnTo>
                <a:lnTo>
                  <a:pt x="1394218" y="13652"/>
                </a:lnTo>
                <a:lnTo>
                  <a:pt x="1395983" y="22860"/>
                </a:lnTo>
                <a:lnTo>
                  <a:pt x="1395983" y="454151"/>
                </a:lnTo>
                <a:lnTo>
                  <a:pt x="1394218" y="463143"/>
                </a:lnTo>
                <a:lnTo>
                  <a:pt x="1389278" y="470496"/>
                </a:lnTo>
                <a:lnTo>
                  <a:pt x="1381975" y="475386"/>
                </a:lnTo>
                <a:lnTo>
                  <a:pt x="1373124" y="47701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 anchor="ctr" anchorCtr="1"/>
          <a:lstStyle/>
          <a:p>
            <a:pPr algn="ctr"/>
            <a:r>
              <a:rPr lang="zh-CN" altLang="en-US" sz="2800" spc="7" baseline="3174" dirty="0">
                <a:solidFill>
                  <a:schemeClr val="bg1">
                    <a:alpha val="60000"/>
                  </a:schemeClr>
                </a:solidFill>
                <a:cs typeface="+mn-ea"/>
                <a:sym typeface="+mn-lt"/>
              </a:rPr>
              <a:t>用户行为</a:t>
            </a:r>
          </a:p>
        </p:txBody>
      </p:sp>
      <p:sp>
        <p:nvSpPr>
          <p:cNvPr id="63" name="object 63"/>
          <p:cNvSpPr>
            <a:spLocks/>
          </p:cNvSpPr>
          <p:nvPr/>
        </p:nvSpPr>
        <p:spPr>
          <a:xfrm>
            <a:off x="6020407" y="883884"/>
            <a:ext cx="2051876" cy="524022"/>
          </a:xfrm>
          <a:custGeom>
            <a:avLst/>
            <a:gdLst/>
            <a:ahLst/>
            <a:cxnLst/>
            <a:rect l="l" t="t" r="r" b="b"/>
            <a:pathLst>
              <a:path w="2281554" h="462280">
                <a:moveTo>
                  <a:pt x="2258568" y="461772"/>
                </a:moveTo>
                <a:lnTo>
                  <a:pt x="22860" y="461772"/>
                </a:lnTo>
                <a:lnTo>
                  <a:pt x="13995" y="459841"/>
                </a:lnTo>
                <a:lnTo>
                  <a:pt x="6756" y="454926"/>
                </a:lnTo>
                <a:lnTo>
                  <a:pt x="1854" y="447713"/>
                </a:lnTo>
                <a:lnTo>
                  <a:pt x="0" y="438912"/>
                </a:lnTo>
                <a:lnTo>
                  <a:pt x="0" y="22860"/>
                </a:lnTo>
                <a:lnTo>
                  <a:pt x="1854" y="14211"/>
                </a:lnTo>
                <a:lnTo>
                  <a:pt x="6756" y="7035"/>
                </a:lnTo>
                <a:lnTo>
                  <a:pt x="13995" y="2070"/>
                </a:lnTo>
                <a:lnTo>
                  <a:pt x="22860" y="0"/>
                </a:lnTo>
                <a:lnTo>
                  <a:pt x="2258568" y="0"/>
                </a:lnTo>
                <a:lnTo>
                  <a:pt x="2267648" y="2070"/>
                </a:lnTo>
                <a:lnTo>
                  <a:pt x="2274963" y="7035"/>
                </a:lnTo>
                <a:lnTo>
                  <a:pt x="2279789" y="14211"/>
                </a:lnTo>
                <a:lnTo>
                  <a:pt x="2281428" y="22860"/>
                </a:lnTo>
                <a:lnTo>
                  <a:pt x="2281428" y="438912"/>
                </a:lnTo>
                <a:lnTo>
                  <a:pt x="2279789" y="447713"/>
                </a:lnTo>
                <a:lnTo>
                  <a:pt x="2274963" y="454926"/>
                </a:lnTo>
                <a:lnTo>
                  <a:pt x="2267648" y="459841"/>
                </a:lnTo>
                <a:lnTo>
                  <a:pt x="2258568" y="46177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 anchor="ctr" anchorCtr="1"/>
          <a:lstStyle/>
          <a:p>
            <a:pPr algn="ctr"/>
            <a:r>
              <a:rPr lang="zh-CN" altLang="en-US" dirty="0">
                <a:solidFill>
                  <a:srgbClr val="FFFFFF"/>
                </a:solidFill>
                <a:cs typeface="+mn-ea"/>
                <a:sym typeface="+mn-lt"/>
              </a:rPr>
              <a:t>虚拟币／</a:t>
            </a:r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NFT</a:t>
            </a:r>
          </a:p>
        </p:txBody>
      </p:sp>
      <p:sp>
        <p:nvSpPr>
          <p:cNvPr id="64" name="object 64"/>
          <p:cNvSpPr>
            <a:spLocks/>
          </p:cNvSpPr>
          <p:nvPr/>
        </p:nvSpPr>
        <p:spPr>
          <a:xfrm>
            <a:off x="8926137" y="874526"/>
            <a:ext cx="2656264" cy="542738"/>
          </a:xfrm>
          <a:custGeom>
            <a:avLst/>
            <a:gdLst/>
            <a:ahLst/>
            <a:cxnLst/>
            <a:rect l="l" t="t" r="r" b="b"/>
            <a:pathLst>
              <a:path w="1396365" h="478789">
                <a:moveTo>
                  <a:pt x="1373124" y="478535"/>
                </a:moveTo>
                <a:lnTo>
                  <a:pt x="22860" y="478535"/>
                </a:lnTo>
                <a:lnTo>
                  <a:pt x="14008" y="476389"/>
                </a:lnTo>
                <a:lnTo>
                  <a:pt x="6705" y="471169"/>
                </a:lnTo>
                <a:lnTo>
                  <a:pt x="1765" y="463524"/>
                </a:lnTo>
                <a:lnTo>
                  <a:pt x="0" y="454151"/>
                </a:lnTo>
                <a:lnTo>
                  <a:pt x="0" y="22859"/>
                </a:lnTo>
                <a:lnTo>
                  <a:pt x="1765" y="14008"/>
                </a:lnTo>
                <a:lnTo>
                  <a:pt x="6705" y="6705"/>
                </a:lnTo>
                <a:lnTo>
                  <a:pt x="14008" y="1765"/>
                </a:lnTo>
                <a:lnTo>
                  <a:pt x="22860" y="0"/>
                </a:lnTo>
                <a:lnTo>
                  <a:pt x="1373124" y="0"/>
                </a:lnTo>
                <a:lnTo>
                  <a:pt x="1382039" y="1765"/>
                </a:lnTo>
                <a:lnTo>
                  <a:pt x="1389367" y="6705"/>
                </a:lnTo>
                <a:lnTo>
                  <a:pt x="1394294" y="14008"/>
                </a:lnTo>
                <a:lnTo>
                  <a:pt x="1395984" y="22859"/>
                </a:lnTo>
                <a:lnTo>
                  <a:pt x="1395984" y="454151"/>
                </a:lnTo>
                <a:lnTo>
                  <a:pt x="1394294" y="463524"/>
                </a:lnTo>
                <a:lnTo>
                  <a:pt x="1389367" y="471169"/>
                </a:lnTo>
                <a:lnTo>
                  <a:pt x="1382039" y="476389"/>
                </a:lnTo>
                <a:lnTo>
                  <a:pt x="1373124" y="47853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 anchor="ctr" anchorCtr="1"/>
          <a:lstStyle/>
          <a:p>
            <a:pPr algn="ctr"/>
            <a:r>
              <a:rPr lang="zh-CN" altLang="en-US" sz="2800" spc="7" baseline="3174" dirty="0">
                <a:solidFill>
                  <a:schemeClr val="bg1">
                    <a:alpha val="60000"/>
                  </a:schemeClr>
                </a:solidFill>
                <a:cs typeface="+mn-ea"/>
                <a:sym typeface="+mn-lt"/>
              </a:rPr>
              <a:t>现实币</a:t>
            </a:r>
          </a:p>
        </p:txBody>
      </p:sp>
      <p:sp>
        <p:nvSpPr>
          <p:cNvPr id="66" name="object 66"/>
          <p:cNvSpPr>
            <a:spLocks/>
          </p:cNvSpPr>
          <p:nvPr/>
        </p:nvSpPr>
        <p:spPr>
          <a:xfrm>
            <a:off x="2220845" y="874526"/>
            <a:ext cx="2956444" cy="542738"/>
          </a:xfrm>
          <a:custGeom>
            <a:avLst/>
            <a:gdLst/>
            <a:ahLst/>
            <a:cxnLst/>
            <a:rect l="l" t="t" r="r" b="b"/>
            <a:pathLst>
              <a:path w="1396364" h="478789">
                <a:moveTo>
                  <a:pt x="1371600" y="478536"/>
                </a:moveTo>
                <a:lnTo>
                  <a:pt x="22860" y="478536"/>
                </a:lnTo>
                <a:lnTo>
                  <a:pt x="13652" y="476389"/>
                </a:lnTo>
                <a:lnTo>
                  <a:pt x="6223" y="471170"/>
                </a:lnTo>
                <a:lnTo>
                  <a:pt x="1409" y="463524"/>
                </a:lnTo>
                <a:lnTo>
                  <a:pt x="0" y="454152"/>
                </a:lnTo>
                <a:lnTo>
                  <a:pt x="0" y="22860"/>
                </a:lnTo>
                <a:lnTo>
                  <a:pt x="1409" y="14008"/>
                </a:lnTo>
                <a:lnTo>
                  <a:pt x="6223" y="6705"/>
                </a:lnTo>
                <a:lnTo>
                  <a:pt x="13652" y="1765"/>
                </a:lnTo>
                <a:lnTo>
                  <a:pt x="22860" y="0"/>
                </a:lnTo>
                <a:lnTo>
                  <a:pt x="1371600" y="0"/>
                </a:lnTo>
                <a:lnTo>
                  <a:pt x="1381048" y="1765"/>
                </a:lnTo>
                <a:lnTo>
                  <a:pt x="1388706" y="6705"/>
                </a:lnTo>
                <a:lnTo>
                  <a:pt x="1393913" y="14008"/>
                </a:lnTo>
                <a:lnTo>
                  <a:pt x="1395983" y="22860"/>
                </a:lnTo>
                <a:lnTo>
                  <a:pt x="1395983" y="454152"/>
                </a:lnTo>
                <a:lnTo>
                  <a:pt x="1393913" y="463524"/>
                </a:lnTo>
                <a:lnTo>
                  <a:pt x="1388706" y="471170"/>
                </a:lnTo>
                <a:lnTo>
                  <a:pt x="1381048" y="476389"/>
                </a:lnTo>
                <a:lnTo>
                  <a:pt x="1371600" y="47853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 anchor="ctr" anchorCtr="1"/>
          <a:lstStyle/>
          <a:p>
            <a:pPr algn="ctr"/>
            <a:r>
              <a:rPr lang="zh-CN" altLang="en-US" sz="2800" spc="7" baseline="3174" dirty="0">
                <a:solidFill>
                  <a:schemeClr val="bg1">
                    <a:alpha val="60000"/>
                  </a:schemeClr>
                </a:solidFill>
                <a:cs typeface="+mn-ea"/>
                <a:sym typeface="+mn-lt"/>
              </a:rPr>
              <a:t>虚拟价</a:t>
            </a:r>
            <a:r>
              <a:rPr lang="zh-CN" altLang="en-US" sz="2800" baseline="3174" dirty="0">
                <a:solidFill>
                  <a:schemeClr val="bg1">
                    <a:alpha val="60000"/>
                  </a:schemeClr>
                </a:solidFill>
                <a:cs typeface="+mn-ea"/>
                <a:sym typeface="+mn-lt"/>
              </a:rPr>
              <a:t>值</a:t>
            </a:r>
            <a:endParaRPr lang="zh-CN" altLang="en-US" sz="2800" baseline="1587" dirty="0">
              <a:solidFill>
                <a:schemeClr val="bg1">
                  <a:alpha val="6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object 67"/>
          <p:cNvSpPr txBox="1">
            <a:spLocks/>
          </p:cNvSpPr>
          <p:nvPr/>
        </p:nvSpPr>
        <p:spPr>
          <a:xfrm>
            <a:off x="628015" y="961229"/>
            <a:ext cx="144166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5" dirty="0">
                <a:solidFill>
                  <a:schemeClr val="bg1"/>
                </a:solidFill>
                <a:cs typeface="+mn-ea"/>
                <a:sym typeface="+mn-lt"/>
              </a:rPr>
              <a:t>元宇宙交</a:t>
            </a:r>
            <a:r>
              <a:rPr b="1" dirty="0">
                <a:solidFill>
                  <a:schemeClr val="bg1"/>
                </a:solidFill>
                <a:cs typeface="+mn-ea"/>
                <a:sym typeface="+mn-lt"/>
              </a:rPr>
              <a:t>易</a:t>
            </a:r>
            <a:endParaRPr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3" name="流程图: 合并 72">
            <a:extLst>
              <a:ext uri="{FF2B5EF4-FFF2-40B4-BE49-F238E27FC236}">
                <a16:creationId xmlns:a16="http://schemas.microsoft.com/office/drawing/2014/main" id="{E0F2AACD-1606-464F-90A6-C8F9EA793735}"/>
              </a:ext>
            </a:extLst>
          </p:cNvPr>
          <p:cNvSpPr>
            <a:spLocks/>
          </p:cNvSpPr>
          <p:nvPr/>
        </p:nvSpPr>
        <p:spPr>
          <a:xfrm rot="16200000">
            <a:off x="5271815" y="1055956"/>
            <a:ext cx="571818" cy="179878"/>
          </a:xfrm>
          <a:prstGeom prst="flowChartMerge">
            <a:avLst/>
          </a:prstGeom>
          <a:gradFill>
            <a:gsLst>
              <a:gs pos="14000">
                <a:schemeClr val="accent1">
                  <a:alpha val="0"/>
                </a:schemeClr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74" name="流程图: 合并 73">
            <a:extLst>
              <a:ext uri="{FF2B5EF4-FFF2-40B4-BE49-F238E27FC236}">
                <a16:creationId xmlns:a16="http://schemas.microsoft.com/office/drawing/2014/main" id="{C027C462-8D40-47D2-8B7F-A4BAFAAA8D6A}"/>
              </a:ext>
            </a:extLst>
          </p:cNvPr>
          <p:cNvSpPr>
            <a:spLocks/>
          </p:cNvSpPr>
          <p:nvPr/>
        </p:nvSpPr>
        <p:spPr>
          <a:xfrm rot="16200000">
            <a:off x="5271815" y="2679971"/>
            <a:ext cx="571818" cy="179878"/>
          </a:xfrm>
          <a:prstGeom prst="flowChartMerge">
            <a:avLst/>
          </a:prstGeom>
          <a:gradFill>
            <a:gsLst>
              <a:gs pos="14000">
                <a:schemeClr val="accent1">
                  <a:alpha val="0"/>
                </a:schemeClr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75" name="流程图: 合并 74">
            <a:extLst>
              <a:ext uri="{FF2B5EF4-FFF2-40B4-BE49-F238E27FC236}">
                <a16:creationId xmlns:a16="http://schemas.microsoft.com/office/drawing/2014/main" id="{A82E2900-D8A6-42E1-AAB7-A783BF2A27B9}"/>
              </a:ext>
            </a:extLst>
          </p:cNvPr>
          <p:cNvSpPr>
            <a:spLocks/>
          </p:cNvSpPr>
          <p:nvPr/>
        </p:nvSpPr>
        <p:spPr>
          <a:xfrm rot="16200000">
            <a:off x="5271815" y="3525595"/>
            <a:ext cx="571818" cy="179878"/>
          </a:xfrm>
          <a:prstGeom prst="flowChartMerge">
            <a:avLst/>
          </a:prstGeom>
          <a:gradFill>
            <a:gsLst>
              <a:gs pos="14000">
                <a:schemeClr val="accent1">
                  <a:alpha val="0"/>
                </a:schemeClr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77" name="流程图: 合并 76">
            <a:extLst>
              <a:ext uri="{FF2B5EF4-FFF2-40B4-BE49-F238E27FC236}">
                <a16:creationId xmlns:a16="http://schemas.microsoft.com/office/drawing/2014/main" id="{406773FB-2CE0-4A90-9F17-13F3D6BB23E1}"/>
              </a:ext>
            </a:extLst>
          </p:cNvPr>
          <p:cNvSpPr>
            <a:spLocks/>
          </p:cNvSpPr>
          <p:nvPr/>
        </p:nvSpPr>
        <p:spPr>
          <a:xfrm rot="5400000" flipH="1">
            <a:off x="8248383" y="1055956"/>
            <a:ext cx="571818" cy="179878"/>
          </a:xfrm>
          <a:prstGeom prst="flowChartMerge">
            <a:avLst/>
          </a:prstGeom>
          <a:gradFill>
            <a:gsLst>
              <a:gs pos="14000">
                <a:schemeClr val="accent1">
                  <a:alpha val="0"/>
                </a:schemeClr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78" name="流程图: 合并 77">
            <a:extLst>
              <a:ext uri="{FF2B5EF4-FFF2-40B4-BE49-F238E27FC236}">
                <a16:creationId xmlns:a16="http://schemas.microsoft.com/office/drawing/2014/main" id="{8AAE6426-2B85-4C40-8CE5-98B2780E3B31}"/>
              </a:ext>
            </a:extLst>
          </p:cNvPr>
          <p:cNvSpPr>
            <a:spLocks/>
          </p:cNvSpPr>
          <p:nvPr/>
        </p:nvSpPr>
        <p:spPr>
          <a:xfrm rot="5400000" flipH="1">
            <a:off x="8248383" y="2679971"/>
            <a:ext cx="571818" cy="179878"/>
          </a:xfrm>
          <a:prstGeom prst="flowChartMerge">
            <a:avLst/>
          </a:prstGeom>
          <a:gradFill>
            <a:gsLst>
              <a:gs pos="14000">
                <a:schemeClr val="accent1">
                  <a:alpha val="0"/>
                </a:schemeClr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79" name="流程图: 合并 78">
            <a:extLst>
              <a:ext uri="{FF2B5EF4-FFF2-40B4-BE49-F238E27FC236}">
                <a16:creationId xmlns:a16="http://schemas.microsoft.com/office/drawing/2014/main" id="{787C8FA2-530B-48B3-AFF2-A8161A15B7ED}"/>
              </a:ext>
            </a:extLst>
          </p:cNvPr>
          <p:cNvSpPr>
            <a:spLocks/>
          </p:cNvSpPr>
          <p:nvPr/>
        </p:nvSpPr>
        <p:spPr>
          <a:xfrm rot="5400000" flipH="1">
            <a:off x="8248383" y="3525594"/>
            <a:ext cx="571818" cy="179878"/>
          </a:xfrm>
          <a:prstGeom prst="flowChartMerge">
            <a:avLst/>
          </a:prstGeom>
          <a:gradFill>
            <a:gsLst>
              <a:gs pos="14000">
                <a:schemeClr val="accent1">
                  <a:alpha val="0"/>
                </a:schemeClr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80" name="流程图: 合并 79">
            <a:extLst>
              <a:ext uri="{FF2B5EF4-FFF2-40B4-BE49-F238E27FC236}">
                <a16:creationId xmlns:a16="http://schemas.microsoft.com/office/drawing/2014/main" id="{5C0BE4FF-E0E7-4BB8-AD7B-EFADF8F2458D}"/>
              </a:ext>
            </a:extLst>
          </p:cNvPr>
          <p:cNvSpPr>
            <a:spLocks/>
          </p:cNvSpPr>
          <p:nvPr/>
        </p:nvSpPr>
        <p:spPr>
          <a:xfrm rot="16200000">
            <a:off x="5271815" y="5157134"/>
            <a:ext cx="571818" cy="179878"/>
          </a:xfrm>
          <a:prstGeom prst="flowChartMerge">
            <a:avLst/>
          </a:prstGeom>
          <a:gradFill>
            <a:gsLst>
              <a:gs pos="14000">
                <a:schemeClr val="accent1">
                  <a:alpha val="0"/>
                </a:schemeClr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82" name="流程图: 合并 81">
            <a:extLst>
              <a:ext uri="{FF2B5EF4-FFF2-40B4-BE49-F238E27FC236}">
                <a16:creationId xmlns:a16="http://schemas.microsoft.com/office/drawing/2014/main" id="{2CDC91D4-39A1-4F97-B108-F109262E3139}"/>
              </a:ext>
            </a:extLst>
          </p:cNvPr>
          <p:cNvSpPr>
            <a:spLocks/>
          </p:cNvSpPr>
          <p:nvPr/>
        </p:nvSpPr>
        <p:spPr>
          <a:xfrm rot="5400000" flipH="1">
            <a:off x="8248383" y="5157133"/>
            <a:ext cx="571818" cy="179878"/>
          </a:xfrm>
          <a:prstGeom prst="flowChartMerge">
            <a:avLst/>
          </a:prstGeom>
          <a:gradFill>
            <a:gsLst>
              <a:gs pos="14000">
                <a:schemeClr val="accent1">
                  <a:alpha val="0"/>
                </a:schemeClr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86" name="流程图: 合并 85">
            <a:extLst>
              <a:ext uri="{FF2B5EF4-FFF2-40B4-BE49-F238E27FC236}">
                <a16:creationId xmlns:a16="http://schemas.microsoft.com/office/drawing/2014/main" id="{7193FA9D-E34C-427A-8D86-4C5781782B27}"/>
              </a:ext>
            </a:extLst>
          </p:cNvPr>
          <p:cNvSpPr>
            <a:spLocks/>
          </p:cNvSpPr>
          <p:nvPr/>
        </p:nvSpPr>
        <p:spPr>
          <a:xfrm rot="10800000" flipH="1">
            <a:off x="6760098" y="1464184"/>
            <a:ext cx="571818" cy="179878"/>
          </a:xfrm>
          <a:prstGeom prst="flowChartMerge">
            <a:avLst/>
          </a:prstGeom>
          <a:gradFill>
            <a:gsLst>
              <a:gs pos="14000">
                <a:schemeClr val="accent1">
                  <a:alpha val="0"/>
                </a:schemeClr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88" name="流程图: 合并 87">
            <a:extLst>
              <a:ext uri="{FF2B5EF4-FFF2-40B4-BE49-F238E27FC236}">
                <a16:creationId xmlns:a16="http://schemas.microsoft.com/office/drawing/2014/main" id="{01D82F3F-D019-462E-B81E-ABBDBFA1D964}"/>
              </a:ext>
            </a:extLst>
          </p:cNvPr>
          <p:cNvSpPr>
            <a:spLocks/>
          </p:cNvSpPr>
          <p:nvPr/>
        </p:nvSpPr>
        <p:spPr>
          <a:xfrm rot="10800000" flipH="1">
            <a:off x="6760098" y="2278481"/>
            <a:ext cx="571818" cy="179878"/>
          </a:xfrm>
          <a:prstGeom prst="flowChartMerge">
            <a:avLst/>
          </a:prstGeom>
          <a:gradFill flip="none" rotWithShape="1">
            <a:gsLst>
              <a:gs pos="14000">
                <a:schemeClr val="accent1">
                  <a:alpha val="0"/>
                  <a:lumMod val="100000"/>
                </a:schemeClr>
              </a:gs>
              <a:gs pos="100000">
                <a:schemeClr val="accent5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9" name="流程图: 合并 88">
            <a:extLst>
              <a:ext uri="{FF2B5EF4-FFF2-40B4-BE49-F238E27FC236}">
                <a16:creationId xmlns:a16="http://schemas.microsoft.com/office/drawing/2014/main" id="{73307505-FFA6-494C-9334-AA01855A83CB}"/>
              </a:ext>
            </a:extLst>
          </p:cNvPr>
          <p:cNvSpPr>
            <a:spLocks/>
          </p:cNvSpPr>
          <p:nvPr/>
        </p:nvSpPr>
        <p:spPr>
          <a:xfrm rot="10800000" flipH="1">
            <a:off x="6760098" y="3092778"/>
            <a:ext cx="571818" cy="179878"/>
          </a:xfrm>
          <a:prstGeom prst="flowChartMerge">
            <a:avLst/>
          </a:prstGeom>
          <a:gradFill flip="none" rotWithShape="1">
            <a:gsLst>
              <a:gs pos="14000">
                <a:schemeClr val="accent1">
                  <a:alpha val="0"/>
                  <a:lumMod val="100000"/>
                </a:schemeClr>
              </a:gs>
              <a:gs pos="100000">
                <a:schemeClr val="accent5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0" name="流程图: 合并 89">
            <a:extLst>
              <a:ext uri="{FF2B5EF4-FFF2-40B4-BE49-F238E27FC236}">
                <a16:creationId xmlns:a16="http://schemas.microsoft.com/office/drawing/2014/main" id="{87153369-FFF7-48D4-84E7-D40595BFAE3B}"/>
              </a:ext>
            </a:extLst>
          </p:cNvPr>
          <p:cNvSpPr>
            <a:spLocks/>
          </p:cNvSpPr>
          <p:nvPr/>
        </p:nvSpPr>
        <p:spPr>
          <a:xfrm rot="10800000" flipH="1">
            <a:off x="6760098" y="3909234"/>
            <a:ext cx="571818" cy="179878"/>
          </a:xfrm>
          <a:prstGeom prst="flowChartMerge">
            <a:avLst/>
          </a:prstGeom>
          <a:gradFill flip="none" rotWithShape="1">
            <a:gsLst>
              <a:gs pos="14000">
                <a:schemeClr val="accent1">
                  <a:alpha val="0"/>
                  <a:lumMod val="100000"/>
                </a:schemeClr>
              </a:gs>
              <a:gs pos="100000">
                <a:schemeClr val="accent5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1" name="流程图: 合并 90">
            <a:extLst>
              <a:ext uri="{FF2B5EF4-FFF2-40B4-BE49-F238E27FC236}">
                <a16:creationId xmlns:a16="http://schemas.microsoft.com/office/drawing/2014/main" id="{138741D1-70A3-4098-B0B2-A756B5AE9C97}"/>
              </a:ext>
            </a:extLst>
          </p:cNvPr>
          <p:cNvSpPr>
            <a:spLocks/>
          </p:cNvSpPr>
          <p:nvPr/>
        </p:nvSpPr>
        <p:spPr>
          <a:xfrm rot="10800000" flipH="1">
            <a:off x="6760098" y="4723531"/>
            <a:ext cx="571818" cy="179878"/>
          </a:xfrm>
          <a:prstGeom prst="flowChartMerge">
            <a:avLst/>
          </a:prstGeom>
          <a:gradFill flip="none" rotWithShape="1">
            <a:gsLst>
              <a:gs pos="14000">
                <a:schemeClr val="accent1">
                  <a:alpha val="0"/>
                  <a:lumMod val="100000"/>
                </a:schemeClr>
              </a:gs>
              <a:gs pos="100000">
                <a:schemeClr val="accent5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7" name="流程图: 合并 86">
            <a:extLst>
              <a:ext uri="{FF2B5EF4-FFF2-40B4-BE49-F238E27FC236}">
                <a16:creationId xmlns:a16="http://schemas.microsoft.com/office/drawing/2014/main" id="{5FAC4FD2-AEF8-4180-A8D8-EF81E90F1D87}"/>
              </a:ext>
            </a:extLst>
          </p:cNvPr>
          <p:cNvSpPr>
            <a:spLocks/>
          </p:cNvSpPr>
          <p:nvPr/>
        </p:nvSpPr>
        <p:spPr>
          <a:xfrm rot="10800000" flipH="1">
            <a:off x="6760098" y="5575978"/>
            <a:ext cx="571818" cy="179878"/>
          </a:xfrm>
          <a:prstGeom prst="flowChartMerge">
            <a:avLst/>
          </a:prstGeom>
          <a:gradFill>
            <a:gsLst>
              <a:gs pos="14000">
                <a:schemeClr val="accent1">
                  <a:alpha val="0"/>
                </a:schemeClr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BFD6CD3C-4A1E-4427-A1D1-3C54EDCA0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企业元宇宙	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EB3CBB40-E826-455E-AAE7-5D6FDDCD3DA7}"/>
              </a:ext>
            </a:extLst>
          </p:cNvPr>
          <p:cNvSpPr/>
          <p:nvPr/>
        </p:nvSpPr>
        <p:spPr>
          <a:xfrm>
            <a:off x="615605" y="877758"/>
            <a:ext cx="10966794" cy="1779122"/>
          </a:xfrm>
          <a:prstGeom prst="roundRect">
            <a:avLst>
              <a:gd name="adj" fmla="val 26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57" name="矩形: 圆角 56">
            <a:extLst>
              <a:ext uri="{FF2B5EF4-FFF2-40B4-BE49-F238E27FC236}">
                <a16:creationId xmlns:a16="http://schemas.microsoft.com/office/drawing/2014/main" id="{064AAE55-94B2-4B52-8598-01CA955894C6}"/>
              </a:ext>
            </a:extLst>
          </p:cNvPr>
          <p:cNvSpPr/>
          <p:nvPr/>
        </p:nvSpPr>
        <p:spPr>
          <a:xfrm>
            <a:off x="615605" y="4627997"/>
            <a:ext cx="10966794" cy="1779122"/>
          </a:xfrm>
          <a:prstGeom prst="roundRect">
            <a:avLst>
              <a:gd name="adj" fmla="val 26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59" name="矩形: 圆角 58">
            <a:extLst>
              <a:ext uri="{FF2B5EF4-FFF2-40B4-BE49-F238E27FC236}">
                <a16:creationId xmlns:a16="http://schemas.microsoft.com/office/drawing/2014/main" id="{83FE7BC3-D8E3-4346-A7FE-B953EE9BB0E2}"/>
              </a:ext>
            </a:extLst>
          </p:cNvPr>
          <p:cNvSpPr/>
          <p:nvPr/>
        </p:nvSpPr>
        <p:spPr>
          <a:xfrm>
            <a:off x="615605" y="2931931"/>
            <a:ext cx="10966794" cy="1423038"/>
          </a:xfrm>
          <a:prstGeom prst="roundRect">
            <a:avLst>
              <a:gd name="adj" fmla="val 26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416E604F-736A-47BB-9E32-D97DBBB1543B}"/>
              </a:ext>
            </a:extLst>
          </p:cNvPr>
          <p:cNvSpPr/>
          <p:nvPr/>
        </p:nvSpPr>
        <p:spPr>
          <a:xfrm>
            <a:off x="2309809" y="3032538"/>
            <a:ext cx="8958761" cy="1221824"/>
          </a:xfrm>
          <a:prstGeom prst="roundRect">
            <a:avLst>
              <a:gd name="adj" fmla="val 26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A263DA1A-C601-43D4-BFC4-9FA879C771FF}"/>
              </a:ext>
            </a:extLst>
          </p:cNvPr>
          <p:cNvSpPr/>
          <p:nvPr/>
        </p:nvSpPr>
        <p:spPr>
          <a:xfrm>
            <a:off x="2309809" y="1003539"/>
            <a:ext cx="4439593" cy="1527559"/>
          </a:xfrm>
          <a:prstGeom prst="roundRect">
            <a:avLst>
              <a:gd name="adj" fmla="val 26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32" name="矩形: 圆角 131">
            <a:extLst>
              <a:ext uri="{FF2B5EF4-FFF2-40B4-BE49-F238E27FC236}">
                <a16:creationId xmlns:a16="http://schemas.microsoft.com/office/drawing/2014/main" id="{AF7D1179-A73C-41CC-ABC9-A88BF2CBFAED}"/>
              </a:ext>
            </a:extLst>
          </p:cNvPr>
          <p:cNvSpPr/>
          <p:nvPr/>
        </p:nvSpPr>
        <p:spPr>
          <a:xfrm>
            <a:off x="6828977" y="1003539"/>
            <a:ext cx="4439593" cy="1527559"/>
          </a:xfrm>
          <a:prstGeom prst="roundRect">
            <a:avLst>
              <a:gd name="adj" fmla="val 26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33" name="矩形: 圆角 132">
            <a:extLst>
              <a:ext uri="{FF2B5EF4-FFF2-40B4-BE49-F238E27FC236}">
                <a16:creationId xmlns:a16="http://schemas.microsoft.com/office/drawing/2014/main" id="{F7C9452D-FCB4-4268-9660-2B1191B80EBA}"/>
              </a:ext>
            </a:extLst>
          </p:cNvPr>
          <p:cNvSpPr/>
          <p:nvPr/>
        </p:nvSpPr>
        <p:spPr>
          <a:xfrm>
            <a:off x="2309809" y="4753778"/>
            <a:ext cx="4439593" cy="1527559"/>
          </a:xfrm>
          <a:prstGeom prst="roundRect">
            <a:avLst>
              <a:gd name="adj" fmla="val 26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34" name="矩形: 圆角 133">
            <a:extLst>
              <a:ext uri="{FF2B5EF4-FFF2-40B4-BE49-F238E27FC236}">
                <a16:creationId xmlns:a16="http://schemas.microsoft.com/office/drawing/2014/main" id="{A0F33015-2E71-49FE-AA5C-893841F47497}"/>
              </a:ext>
            </a:extLst>
          </p:cNvPr>
          <p:cNvSpPr/>
          <p:nvPr/>
        </p:nvSpPr>
        <p:spPr>
          <a:xfrm>
            <a:off x="6828977" y="4753778"/>
            <a:ext cx="4439593" cy="1527559"/>
          </a:xfrm>
          <a:prstGeom prst="roundRect">
            <a:avLst>
              <a:gd name="adj" fmla="val 26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56A9E0E-2B70-4705-BCB3-1457F75A7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元宇宙的生态版图</a:t>
            </a:r>
            <a:endParaRPr lang="en-GB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7C12B117-5B53-4705-990C-C93E3962827D}"/>
              </a:ext>
            </a:extLst>
          </p:cNvPr>
          <p:cNvSpPr txBox="1">
            <a:spLocks/>
          </p:cNvSpPr>
          <p:nvPr/>
        </p:nvSpPr>
        <p:spPr>
          <a:xfrm>
            <a:off x="753533" y="1335348"/>
            <a:ext cx="1277227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600" b="1" spc="5" dirty="0">
                <a:solidFill>
                  <a:schemeClr val="bg1"/>
                </a:solidFill>
                <a:cs typeface="+mn-ea"/>
                <a:sym typeface="+mn-lt"/>
              </a:rPr>
              <a:t>场景内容入口</a:t>
            </a:r>
            <a:endParaRPr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F1866410-B9DF-485A-A36E-71BCC5C4B026}"/>
              </a:ext>
            </a:extLst>
          </p:cNvPr>
          <p:cNvSpPr txBox="1">
            <a:spLocks/>
          </p:cNvSpPr>
          <p:nvPr/>
        </p:nvSpPr>
        <p:spPr>
          <a:xfrm>
            <a:off x="753533" y="3121769"/>
            <a:ext cx="1277227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600" b="1" spc="5" dirty="0">
                <a:solidFill>
                  <a:schemeClr val="bg1"/>
                </a:solidFill>
                <a:cs typeface="+mn-ea"/>
                <a:sym typeface="+mn-lt"/>
              </a:rPr>
              <a:t>前端设备平台</a:t>
            </a:r>
            <a:endParaRPr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7B392A41-33B5-4B81-9A96-769741F79490}"/>
              </a:ext>
            </a:extLst>
          </p:cNvPr>
          <p:cNvSpPr txBox="1">
            <a:spLocks/>
          </p:cNvSpPr>
          <p:nvPr/>
        </p:nvSpPr>
        <p:spPr>
          <a:xfrm>
            <a:off x="753533" y="4997366"/>
            <a:ext cx="1277227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600" b="1" spc="5" dirty="0">
                <a:solidFill>
                  <a:schemeClr val="bg1"/>
                </a:solidFill>
                <a:cs typeface="+mn-ea"/>
                <a:sym typeface="+mn-lt"/>
              </a:rPr>
              <a:t>底层技术支撑</a:t>
            </a:r>
            <a:endParaRPr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object 24">
            <a:extLst>
              <a:ext uri="{FF2B5EF4-FFF2-40B4-BE49-F238E27FC236}">
                <a16:creationId xmlns:a16="http://schemas.microsoft.com/office/drawing/2014/main" id="{BF5A3C27-20AA-40DC-A3E1-23DC68F674F7}"/>
              </a:ext>
            </a:extLst>
          </p:cNvPr>
          <p:cNvSpPr txBox="1">
            <a:spLocks/>
          </p:cNvSpPr>
          <p:nvPr/>
        </p:nvSpPr>
        <p:spPr>
          <a:xfrm>
            <a:off x="2821393" y="3199443"/>
            <a:ext cx="1408747" cy="340519"/>
          </a:xfrm>
          <a:prstGeom prst="roundRect">
            <a:avLst/>
          </a:prstGeom>
          <a:gradFill flip="none" rotWithShape="1">
            <a:gsLst>
              <a:gs pos="0">
                <a:schemeClr val="accent6"/>
              </a:gs>
              <a:gs pos="70000">
                <a:schemeClr val="accent2"/>
              </a:gs>
            </a:gsLst>
            <a:lin ang="5400000" scaled="1"/>
            <a:tileRect/>
          </a:gradFill>
          <a:ln w="6350">
            <a:solidFill>
              <a:schemeClr val="bg1">
                <a:alpha val="1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虚拟主机</a:t>
            </a: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A3B37209-3476-423F-9BC2-B904BEBB0434}"/>
              </a:ext>
            </a:extLst>
          </p:cNvPr>
          <p:cNvSpPr txBox="1">
            <a:spLocks/>
          </p:cNvSpPr>
          <p:nvPr/>
        </p:nvSpPr>
        <p:spPr>
          <a:xfrm>
            <a:off x="5038000" y="3199443"/>
            <a:ext cx="1408747" cy="340519"/>
          </a:xfrm>
          <a:prstGeom prst="roundRect">
            <a:avLst/>
          </a:prstGeom>
          <a:gradFill flip="none" rotWithShape="1">
            <a:gsLst>
              <a:gs pos="0">
                <a:schemeClr val="accent6"/>
              </a:gs>
              <a:gs pos="70000">
                <a:schemeClr val="accent2"/>
              </a:gs>
            </a:gsLst>
            <a:lin ang="5400000" scaled="1"/>
            <a:tileRect/>
          </a:gradFill>
          <a:ln w="6350">
            <a:solidFill>
              <a:schemeClr val="bg1">
                <a:alpha val="1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VR</a:t>
            </a:r>
            <a:r>
              <a:rPr lang="en-US" dirty="0">
                <a:latin typeface="+mn-lt"/>
                <a:cs typeface="+mn-ea"/>
                <a:sym typeface="+mn-lt"/>
              </a:rPr>
              <a:t>/</a:t>
            </a:r>
            <a:r>
              <a:rPr dirty="0">
                <a:latin typeface="+mn-lt"/>
                <a:cs typeface="+mn-ea"/>
                <a:sym typeface="+mn-lt"/>
              </a:rPr>
              <a:t>AR</a:t>
            </a:r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80F080E7-D801-4E76-AC70-5477196869EB}"/>
              </a:ext>
            </a:extLst>
          </p:cNvPr>
          <p:cNvSpPr txBox="1">
            <a:spLocks/>
          </p:cNvSpPr>
          <p:nvPr/>
        </p:nvSpPr>
        <p:spPr>
          <a:xfrm>
            <a:off x="5038000" y="3746188"/>
            <a:ext cx="1408747" cy="340519"/>
          </a:xfrm>
          <a:prstGeom prst="roundRect">
            <a:avLst/>
          </a:prstGeom>
          <a:gradFill flip="none" rotWithShape="1">
            <a:gsLst>
              <a:gs pos="0">
                <a:schemeClr val="accent6"/>
              </a:gs>
              <a:gs pos="70000">
                <a:schemeClr val="accent2"/>
              </a:gs>
            </a:gsLst>
            <a:lin ang="5400000" scaled="1"/>
            <a:tileRect/>
          </a:gradFill>
          <a:ln w="6350">
            <a:solidFill>
              <a:schemeClr val="bg1">
                <a:alpha val="1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智能可穿戴</a:t>
            </a:r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18899B30-53FC-4F01-8ADE-EA91E03E612C}"/>
              </a:ext>
            </a:extLst>
          </p:cNvPr>
          <p:cNvSpPr txBox="1">
            <a:spLocks/>
          </p:cNvSpPr>
          <p:nvPr/>
        </p:nvSpPr>
        <p:spPr>
          <a:xfrm>
            <a:off x="2821393" y="1329791"/>
            <a:ext cx="663834" cy="340519"/>
          </a:xfrm>
          <a:prstGeom prst="roundRect">
            <a:avLst/>
          </a:prstGeom>
          <a:gradFill flip="none" rotWithShape="1">
            <a:gsLst>
              <a:gs pos="0">
                <a:schemeClr val="accent6"/>
              </a:gs>
              <a:gs pos="70000">
                <a:schemeClr val="accent2"/>
              </a:gs>
            </a:gsLst>
            <a:lin ang="5400000" scaled="1"/>
            <a:tileRect/>
          </a:gradFill>
          <a:ln w="6350">
            <a:solidFill>
              <a:schemeClr val="bg1">
                <a:alpha val="1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b="0" i="0" u="none" strike="noStrike" cap="none" spc="0" normalizeH="0" baseline="0">
                <a:ln>
                  <a:noFill/>
                </a:ln>
                <a:solidFill>
                  <a:schemeClr val="bg1">
                    <a:alpha val="69000"/>
                  </a:schemeClr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sz="14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游戏</a:t>
            </a:r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535E3F11-72C7-4FA7-A248-C9EA2D8FFA98}"/>
              </a:ext>
            </a:extLst>
          </p:cNvPr>
          <p:cNvSpPr txBox="1">
            <a:spLocks/>
          </p:cNvSpPr>
          <p:nvPr/>
        </p:nvSpPr>
        <p:spPr>
          <a:xfrm>
            <a:off x="5966432" y="1329791"/>
            <a:ext cx="663834" cy="340519"/>
          </a:xfrm>
          <a:prstGeom prst="roundRect">
            <a:avLst/>
          </a:prstGeom>
          <a:gradFill flip="none" rotWithShape="1">
            <a:gsLst>
              <a:gs pos="0">
                <a:schemeClr val="accent6"/>
              </a:gs>
              <a:gs pos="70000">
                <a:schemeClr val="accent2"/>
              </a:gs>
            </a:gsLst>
            <a:lin ang="5400000" scaled="1"/>
            <a:tileRect/>
          </a:gradFill>
          <a:ln w="6350">
            <a:solidFill>
              <a:schemeClr val="bg1">
                <a:alpha val="1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旅游</a:t>
            </a:r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363E7E20-9095-4A03-BCF1-910D1FC8CE68}"/>
              </a:ext>
            </a:extLst>
          </p:cNvPr>
          <p:cNvSpPr txBox="1">
            <a:spLocks/>
          </p:cNvSpPr>
          <p:nvPr/>
        </p:nvSpPr>
        <p:spPr>
          <a:xfrm>
            <a:off x="2821393" y="1882790"/>
            <a:ext cx="1712180" cy="340519"/>
          </a:xfrm>
          <a:prstGeom prst="roundRect">
            <a:avLst/>
          </a:prstGeom>
          <a:gradFill flip="none" rotWithShape="1">
            <a:gsLst>
              <a:gs pos="0">
                <a:schemeClr val="accent6"/>
              </a:gs>
              <a:gs pos="70000">
                <a:schemeClr val="accent2"/>
              </a:gs>
            </a:gsLst>
            <a:lin ang="5400000" scaled="1"/>
            <a:tileRect/>
          </a:gradFill>
          <a:ln w="6350">
            <a:solidFill>
              <a:schemeClr val="bg1">
                <a:alpha val="1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加密钱包和入口</a:t>
            </a:r>
          </a:p>
        </p:txBody>
      </p:sp>
      <p:sp>
        <p:nvSpPr>
          <p:cNvPr id="39" name="object 36">
            <a:extLst>
              <a:ext uri="{FF2B5EF4-FFF2-40B4-BE49-F238E27FC236}">
                <a16:creationId xmlns:a16="http://schemas.microsoft.com/office/drawing/2014/main" id="{E92C6A31-2A47-4C0B-B83D-40F9AFD1B156}"/>
              </a:ext>
            </a:extLst>
          </p:cNvPr>
          <p:cNvSpPr txBox="1">
            <a:spLocks/>
          </p:cNvSpPr>
          <p:nvPr/>
        </p:nvSpPr>
        <p:spPr>
          <a:xfrm>
            <a:off x="4918084" y="1882790"/>
            <a:ext cx="1712181" cy="340519"/>
          </a:xfrm>
          <a:prstGeom prst="roundRect">
            <a:avLst/>
          </a:prstGeom>
          <a:gradFill flip="none" rotWithShape="1">
            <a:gsLst>
              <a:gs pos="0">
                <a:schemeClr val="accent6"/>
              </a:gs>
              <a:gs pos="70000">
                <a:schemeClr val="accent2"/>
              </a:gs>
            </a:gsLst>
            <a:lin ang="5400000" scaled="1"/>
            <a:tileRect/>
          </a:gradFill>
          <a:ln w="6350">
            <a:solidFill>
              <a:schemeClr val="bg1">
                <a:alpha val="1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交易平台</a:t>
            </a:r>
          </a:p>
        </p:txBody>
      </p:sp>
      <p:sp>
        <p:nvSpPr>
          <p:cNvPr id="41" name="object 38">
            <a:extLst>
              <a:ext uri="{FF2B5EF4-FFF2-40B4-BE49-F238E27FC236}">
                <a16:creationId xmlns:a16="http://schemas.microsoft.com/office/drawing/2014/main" id="{9E58A783-4B22-4D27-A183-535D2E608DFE}"/>
              </a:ext>
            </a:extLst>
          </p:cNvPr>
          <p:cNvSpPr txBox="1">
            <a:spLocks/>
          </p:cNvSpPr>
          <p:nvPr/>
        </p:nvSpPr>
        <p:spPr>
          <a:xfrm>
            <a:off x="7254607" y="1882790"/>
            <a:ext cx="663833" cy="340519"/>
          </a:xfrm>
          <a:prstGeom prst="roundRect">
            <a:avLst/>
          </a:prstGeom>
          <a:gradFill flip="none" rotWithShape="1">
            <a:gsLst>
              <a:gs pos="0">
                <a:schemeClr val="accent6"/>
              </a:gs>
              <a:gs pos="70000">
                <a:schemeClr val="accent2"/>
              </a:gs>
            </a:gsLst>
            <a:lin ang="5400000" scaled="1"/>
            <a:tileRect/>
          </a:gradFill>
          <a:ln w="6350">
            <a:solidFill>
              <a:schemeClr val="bg1">
                <a:alpha val="1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影院</a:t>
            </a:r>
          </a:p>
        </p:txBody>
      </p:sp>
      <p:sp>
        <p:nvSpPr>
          <p:cNvPr id="43" name="object 40">
            <a:extLst>
              <a:ext uri="{FF2B5EF4-FFF2-40B4-BE49-F238E27FC236}">
                <a16:creationId xmlns:a16="http://schemas.microsoft.com/office/drawing/2014/main" id="{B851BC07-2497-4C7D-91B3-18F1275C443E}"/>
              </a:ext>
            </a:extLst>
          </p:cNvPr>
          <p:cNvSpPr txBox="1">
            <a:spLocks/>
          </p:cNvSpPr>
          <p:nvPr/>
        </p:nvSpPr>
        <p:spPr>
          <a:xfrm>
            <a:off x="7254607" y="1329791"/>
            <a:ext cx="663834" cy="340519"/>
          </a:xfrm>
          <a:prstGeom prst="roundRect">
            <a:avLst/>
          </a:prstGeom>
          <a:gradFill flip="none" rotWithShape="1">
            <a:gsLst>
              <a:gs pos="0">
                <a:schemeClr val="accent6"/>
              </a:gs>
              <a:gs pos="70000">
                <a:schemeClr val="accent2"/>
              </a:gs>
            </a:gsLst>
            <a:lin ang="5400000" scaled="1"/>
            <a:tileRect/>
          </a:gradFill>
          <a:ln w="6350">
            <a:solidFill>
              <a:schemeClr val="bg1">
                <a:alpha val="1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会展</a:t>
            </a:r>
          </a:p>
        </p:txBody>
      </p:sp>
      <p:sp>
        <p:nvSpPr>
          <p:cNvPr id="45" name="object 42">
            <a:extLst>
              <a:ext uri="{FF2B5EF4-FFF2-40B4-BE49-F238E27FC236}">
                <a16:creationId xmlns:a16="http://schemas.microsoft.com/office/drawing/2014/main" id="{E7C83E1A-3CB4-4E40-ABC0-18934DCAA080}"/>
              </a:ext>
            </a:extLst>
          </p:cNvPr>
          <p:cNvSpPr txBox="1">
            <a:spLocks/>
          </p:cNvSpPr>
          <p:nvPr/>
        </p:nvSpPr>
        <p:spPr>
          <a:xfrm>
            <a:off x="9910893" y="1329791"/>
            <a:ext cx="969068" cy="340519"/>
          </a:xfrm>
          <a:prstGeom prst="roundRect">
            <a:avLst/>
          </a:prstGeom>
          <a:gradFill flip="none" rotWithShape="1">
            <a:gsLst>
              <a:gs pos="0">
                <a:schemeClr val="accent6"/>
              </a:gs>
              <a:gs pos="70000">
                <a:schemeClr val="accent2"/>
              </a:gs>
            </a:gsLst>
            <a:lin ang="5400000" scaled="1"/>
            <a:tileRect/>
          </a:gradFill>
          <a:ln w="6350">
            <a:solidFill>
              <a:schemeClr val="bg1">
                <a:alpha val="1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经济体系</a:t>
            </a:r>
          </a:p>
        </p:txBody>
      </p:sp>
      <p:sp>
        <p:nvSpPr>
          <p:cNvPr id="49" name="object 46">
            <a:extLst>
              <a:ext uri="{FF2B5EF4-FFF2-40B4-BE49-F238E27FC236}">
                <a16:creationId xmlns:a16="http://schemas.microsoft.com/office/drawing/2014/main" id="{5B4CB868-2DA4-42FB-9EFD-5AE5970FB3B0}"/>
              </a:ext>
            </a:extLst>
          </p:cNvPr>
          <p:cNvSpPr txBox="1">
            <a:spLocks/>
          </p:cNvSpPr>
          <p:nvPr/>
        </p:nvSpPr>
        <p:spPr>
          <a:xfrm>
            <a:off x="3989447" y="4728557"/>
            <a:ext cx="126327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5" dirty="0">
                <a:solidFill>
                  <a:schemeClr val="bg1"/>
                </a:solidFill>
                <a:cs typeface="+mn-ea"/>
                <a:sym typeface="+mn-lt"/>
              </a:rPr>
              <a:t>底层架</a:t>
            </a:r>
            <a:r>
              <a:rPr spc="-5" dirty="0">
                <a:solidFill>
                  <a:schemeClr val="bg1"/>
                </a:solidFill>
                <a:cs typeface="+mn-ea"/>
                <a:sym typeface="+mn-lt"/>
              </a:rPr>
              <a:t>构</a:t>
            </a:r>
            <a:endParaRPr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object 47">
            <a:extLst>
              <a:ext uri="{FF2B5EF4-FFF2-40B4-BE49-F238E27FC236}">
                <a16:creationId xmlns:a16="http://schemas.microsoft.com/office/drawing/2014/main" id="{8118B179-CF8F-4AAE-99D3-E9BBFA6816B7}"/>
              </a:ext>
            </a:extLst>
          </p:cNvPr>
          <p:cNvSpPr txBox="1">
            <a:spLocks/>
          </p:cNvSpPr>
          <p:nvPr/>
        </p:nvSpPr>
        <p:spPr>
          <a:xfrm>
            <a:off x="8620877" y="4728557"/>
            <a:ext cx="1292288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solidFill>
                  <a:schemeClr val="bg1"/>
                </a:solidFill>
                <a:cs typeface="+mn-ea"/>
                <a:sym typeface="+mn-lt"/>
              </a:rPr>
              <a:t>后端基</a:t>
            </a:r>
            <a:r>
              <a:rPr spc="-5" dirty="0">
                <a:solidFill>
                  <a:schemeClr val="bg1"/>
                </a:solidFill>
                <a:cs typeface="+mn-ea"/>
                <a:sym typeface="+mn-lt"/>
              </a:rPr>
              <a:t>建</a:t>
            </a:r>
            <a:endParaRPr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object 49">
            <a:extLst>
              <a:ext uri="{FF2B5EF4-FFF2-40B4-BE49-F238E27FC236}">
                <a16:creationId xmlns:a16="http://schemas.microsoft.com/office/drawing/2014/main" id="{0C713FA8-CA8A-46A2-BDD8-DD2E47D2DFF4}"/>
              </a:ext>
            </a:extLst>
          </p:cNvPr>
          <p:cNvSpPr txBox="1">
            <a:spLocks/>
          </p:cNvSpPr>
          <p:nvPr/>
        </p:nvSpPr>
        <p:spPr>
          <a:xfrm>
            <a:off x="2821392" y="5187872"/>
            <a:ext cx="988785" cy="340519"/>
          </a:xfrm>
          <a:prstGeom prst="roundRect">
            <a:avLst/>
          </a:prstGeom>
          <a:gradFill flip="none" rotWithShape="1">
            <a:gsLst>
              <a:gs pos="0">
                <a:schemeClr val="accent6"/>
              </a:gs>
              <a:gs pos="70000">
                <a:schemeClr val="accent2"/>
              </a:gs>
            </a:gsLst>
            <a:lin ang="5400000" scaled="1"/>
            <a:tileRect/>
          </a:gradFill>
          <a:ln w="6350">
            <a:solidFill>
              <a:schemeClr val="bg1">
                <a:alpha val="1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区块链</a:t>
            </a:r>
          </a:p>
        </p:txBody>
      </p:sp>
      <p:sp>
        <p:nvSpPr>
          <p:cNvPr id="54" name="object 51">
            <a:extLst>
              <a:ext uri="{FF2B5EF4-FFF2-40B4-BE49-F238E27FC236}">
                <a16:creationId xmlns:a16="http://schemas.microsoft.com/office/drawing/2014/main" id="{7D9B9440-BF8D-4F5C-97E1-5BB60B6EE1DF}"/>
              </a:ext>
            </a:extLst>
          </p:cNvPr>
          <p:cNvSpPr txBox="1">
            <a:spLocks/>
          </p:cNvSpPr>
          <p:nvPr/>
        </p:nvSpPr>
        <p:spPr>
          <a:xfrm>
            <a:off x="4139677" y="5187872"/>
            <a:ext cx="988785" cy="340519"/>
          </a:xfrm>
          <a:prstGeom prst="roundRect">
            <a:avLst/>
          </a:prstGeom>
          <a:gradFill flip="none" rotWithShape="1">
            <a:gsLst>
              <a:gs pos="0">
                <a:schemeClr val="accent6"/>
              </a:gs>
              <a:gs pos="70000">
                <a:schemeClr val="accent2"/>
              </a:gs>
            </a:gsLst>
            <a:lin ang="5400000" scaled="1"/>
            <a:tileRect/>
          </a:gradFill>
          <a:ln w="6350">
            <a:solidFill>
              <a:schemeClr val="bg1">
                <a:alpha val="1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NFT</a:t>
            </a:r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A691B60-A858-48B2-9A26-86D340C58B6D}"/>
              </a:ext>
            </a:extLst>
          </p:cNvPr>
          <p:cNvSpPr txBox="1">
            <a:spLocks/>
          </p:cNvSpPr>
          <p:nvPr/>
        </p:nvSpPr>
        <p:spPr>
          <a:xfrm>
            <a:off x="5457962" y="5187872"/>
            <a:ext cx="988785" cy="340519"/>
          </a:xfrm>
          <a:prstGeom prst="roundRect">
            <a:avLst/>
          </a:prstGeom>
          <a:gradFill flip="none" rotWithShape="1">
            <a:gsLst>
              <a:gs pos="0">
                <a:schemeClr val="accent6"/>
              </a:gs>
              <a:gs pos="70000">
                <a:schemeClr val="accent2"/>
              </a:gs>
            </a:gsLst>
            <a:lin ang="5400000" scaled="1"/>
            <a:tileRect/>
          </a:gradFill>
          <a:ln w="6350">
            <a:solidFill>
              <a:schemeClr val="bg1">
                <a:alpha val="1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虚拟货币</a:t>
            </a:r>
          </a:p>
        </p:txBody>
      </p:sp>
      <p:sp>
        <p:nvSpPr>
          <p:cNvPr id="58" name="object 55">
            <a:extLst>
              <a:ext uri="{FF2B5EF4-FFF2-40B4-BE49-F238E27FC236}">
                <a16:creationId xmlns:a16="http://schemas.microsoft.com/office/drawing/2014/main" id="{21CA1CB7-96CB-4F28-94E5-CAA06F29BB62}"/>
              </a:ext>
            </a:extLst>
          </p:cNvPr>
          <p:cNvSpPr txBox="1">
            <a:spLocks/>
          </p:cNvSpPr>
          <p:nvPr/>
        </p:nvSpPr>
        <p:spPr>
          <a:xfrm>
            <a:off x="7254607" y="5186382"/>
            <a:ext cx="663834" cy="340519"/>
          </a:xfrm>
          <a:prstGeom prst="roundRect">
            <a:avLst/>
          </a:prstGeom>
          <a:gradFill flip="none" rotWithShape="1">
            <a:gsLst>
              <a:gs pos="0">
                <a:schemeClr val="accent6"/>
              </a:gs>
              <a:gs pos="70000">
                <a:schemeClr val="accent2"/>
              </a:gs>
            </a:gsLst>
            <a:lin ang="5400000" scaled="1"/>
            <a:tileRect/>
          </a:gradFill>
          <a:ln w="6350">
            <a:solidFill>
              <a:schemeClr val="bg1">
                <a:alpha val="1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5G</a:t>
            </a:r>
          </a:p>
        </p:txBody>
      </p:sp>
      <p:sp>
        <p:nvSpPr>
          <p:cNvPr id="60" name="object 57">
            <a:extLst>
              <a:ext uri="{FF2B5EF4-FFF2-40B4-BE49-F238E27FC236}">
                <a16:creationId xmlns:a16="http://schemas.microsoft.com/office/drawing/2014/main" id="{AC00168D-285B-485C-83C5-530142CEDDEB}"/>
              </a:ext>
            </a:extLst>
          </p:cNvPr>
          <p:cNvSpPr txBox="1">
            <a:spLocks/>
          </p:cNvSpPr>
          <p:nvPr/>
        </p:nvSpPr>
        <p:spPr>
          <a:xfrm>
            <a:off x="8174557" y="5186382"/>
            <a:ext cx="663834" cy="340519"/>
          </a:xfrm>
          <a:prstGeom prst="roundRect">
            <a:avLst/>
          </a:prstGeom>
          <a:gradFill flip="none" rotWithShape="1">
            <a:gsLst>
              <a:gs pos="0">
                <a:schemeClr val="accent6"/>
              </a:gs>
              <a:gs pos="70000">
                <a:schemeClr val="accent2"/>
              </a:gs>
            </a:gsLst>
            <a:lin ang="5400000" scaled="1"/>
            <a:tileRect/>
          </a:gradFill>
          <a:ln w="6350">
            <a:solidFill>
              <a:schemeClr val="bg1">
                <a:alpha val="1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GPU</a:t>
            </a:r>
          </a:p>
        </p:txBody>
      </p:sp>
      <p:sp>
        <p:nvSpPr>
          <p:cNvPr id="62" name="object 59">
            <a:extLst>
              <a:ext uri="{FF2B5EF4-FFF2-40B4-BE49-F238E27FC236}">
                <a16:creationId xmlns:a16="http://schemas.microsoft.com/office/drawing/2014/main" id="{8284006E-58DC-482E-874D-505745C9A511}"/>
              </a:ext>
            </a:extLst>
          </p:cNvPr>
          <p:cNvSpPr txBox="1">
            <a:spLocks/>
          </p:cNvSpPr>
          <p:nvPr/>
        </p:nvSpPr>
        <p:spPr>
          <a:xfrm>
            <a:off x="9094507" y="5186382"/>
            <a:ext cx="663834" cy="340519"/>
          </a:xfrm>
          <a:prstGeom prst="roundRect">
            <a:avLst/>
          </a:prstGeom>
          <a:gradFill flip="none" rotWithShape="1">
            <a:gsLst>
              <a:gs pos="0">
                <a:schemeClr val="accent6"/>
              </a:gs>
              <a:gs pos="70000">
                <a:schemeClr val="accent2"/>
              </a:gs>
            </a:gsLst>
            <a:lin ang="5400000" scaled="1"/>
            <a:tileRect/>
          </a:gradFill>
          <a:ln w="6350">
            <a:solidFill>
              <a:schemeClr val="bg1">
                <a:alpha val="1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云化</a:t>
            </a:r>
          </a:p>
        </p:txBody>
      </p:sp>
      <p:sp>
        <p:nvSpPr>
          <p:cNvPr id="64" name="object 61">
            <a:extLst>
              <a:ext uri="{FF2B5EF4-FFF2-40B4-BE49-F238E27FC236}">
                <a16:creationId xmlns:a16="http://schemas.microsoft.com/office/drawing/2014/main" id="{C73D35B7-CAB8-46C0-ADDE-678EBBA1F616}"/>
              </a:ext>
            </a:extLst>
          </p:cNvPr>
          <p:cNvSpPr txBox="1">
            <a:spLocks/>
          </p:cNvSpPr>
          <p:nvPr/>
        </p:nvSpPr>
        <p:spPr>
          <a:xfrm>
            <a:off x="2821393" y="5784377"/>
            <a:ext cx="988785" cy="340519"/>
          </a:xfrm>
          <a:prstGeom prst="roundRect">
            <a:avLst/>
          </a:prstGeom>
          <a:gradFill flip="none" rotWithShape="1">
            <a:gsLst>
              <a:gs pos="0">
                <a:schemeClr val="accent6"/>
              </a:gs>
              <a:gs pos="70000">
                <a:schemeClr val="accent2"/>
              </a:gs>
            </a:gsLst>
            <a:lin ang="5400000" scaled="1"/>
            <a:tileRect/>
          </a:gradFill>
          <a:ln w="6350">
            <a:solidFill>
              <a:schemeClr val="bg1">
                <a:alpha val="1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人工智能</a:t>
            </a:r>
          </a:p>
        </p:txBody>
      </p:sp>
      <p:sp>
        <p:nvSpPr>
          <p:cNvPr id="66" name="object 63">
            <a:extLst>
              <a:ext uri="{FF2B5EF4-FFF2-40B4-BE49-F238E27FC236}">
                <a16:creationId xmlns:a16="http://schemas.microsoft.com/office/drawing/2014/main" id="{B32D15CF-024F-4E03-AAAA-30C9946C64F2}"/>
              </a:ext>
            </a:extLst>
          </p:cNvPr>
          <p:cNvSpPr txBox="1">
            <a:spLocks/>
          </p:cNvSpPr>
          <p:nvPr/>
        </p:nvSpPr>
        <p:spPr>
          <a:xfrm>
            <a:off x="7254607" y="5784377"/>
            <a:ext cx="1144326" cy="340519"/>
          </a:xfrm>
          <a:prstGeom prst="roundRect">
            <a:avLst/>
          </a:prstGeom>
          <a:gradFill flip="none" rotWithShape="1">
            <a:gsLst>
              <a:gs pos="0">
                <a:schemeClr val="accent6"/>
              </a:gs>
              <a:gs pos="70000">
                <a:schemeClr val="accent2"/>
              </a:gs>
            </a:gsLst>
            <a:lin ang="5400000" scaled="1"/>
            <a:tileRect/>
          </a:gradFill>
          <a:ln w="6350">
            <a:solidFill>
              <a:schemeClr val="bg1">
                <a:alpha val="1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交互技术</a:t>
            </a:r>
          </a:p>
        </p:txBody>
      </p:sp>
      <p:sp>
        <p:nvSpPr>
          <p:cNvPr id="68" name="object 65">
            <a:extLst>
              <a:ext uri="{FF2B5EF4-FFF2-40B4-BE49-F238E27FC236}">
                <a16:creationId xmlns:a16="http://schemas.microsoft.com/office/drawing/2014/main" id="{9CFA4AAF-CEF4-4AD0-99DB-B06083AB506A}"/>
              </a:ext>
            </a:extLst>
          </p:cNvPr>
          <p:cNvSpPr txBox="1">
            <a:spLocks/>
          </p:cNvSpPr>
          <p:nvPr/>
        </p:nvSpPr>
        <p:spPr>
          <a:xfrm>
            <a:off x="4139676" y="5784377"/>
            <a:ext cx="2307071" cy="340519"/>
          </a:xfrm>
          <a:prstGeom prst="roundRect">
            <a:avLst/>
          </a:prstGeom>
          <a:gradFill flip="none" rotWithShape="1">
            <a:gsLst>
              <a:gs pos="0">
                <a:schemeClr val="accent6"/>
              </a:gs>
              <a:gs pos="70000">
                <a:schemeClr val="accent2"/>
              </a:gs>
            </a:gsLst>
            <a:lin ang="5400000" scaled="1"/>
            <a:tileRect/>
          </a:gradFill>
          <a:ln w="6350">
            <a:solidFill>
              <a:schemeClr val="bg1">
                <a:alpha val="1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网络及运算技术</a:t>
            </a:r>
          </a:p>
        </p:txBody>
      </p:sp>
      <p:sp>
        <p:nvSpPr>
          <p:cNvPr id="70" name="object 67">
            <a:extLst>
              <a:ext uri="{FF2B5EF4-FFF2-40B4-BE49-F238E27FC236}">
                <a16:creationId xmlns:a16="http://schemas.microsoft.com/office/drawing/2014/main" id="{19C2EEE8-0184-4B3B-A7B2-EE43DDA18C46}"/>
              </a:ext>
            </a:extLst>
          </p:cNvPr>
          <p:cNvSpPr txBox="1">
            <a:spLocks/>
          </p:cNvSpPr>
          <p:nvPr/>
        </p:nvSpPr>
        <p:spPr>
          <a:xfrm>
            <a:off x="10014457" y="5186382"/>
            <a:ext cx="865504" cy="340519"/>
          </a:xfrm>
          <a:prstGeom prst="roundRect">
            <a:avLst/>
          </a:prstGeom>
          <a:gradFill flip="none" rotWithShape="1">
            <a:gsLst>
              <a:gs pos="0">
                <a:schemeClr val="accent6"/>
              </a:gs>
              <a:gs pos="70000">
                <a:schemeClr val="accent2"/>
              </a:gs>
            </a:gsLst>
            <a:lin ang="5400000" scaled="1"/>
            <a:tileRect/>
          </a:gradFill>
          <a:ln w="6350">
            <a:solidFill>
              <a:schemeClr val="bg1">
                <a:alpha val="1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物联网</a:t>
            </a:r>
          </a:p>
        </p:txBody>
      </p:sp>
      <p:sp>
        <p:nvSpPr>
          <p:cNvPr id="72" name="object 69">
            <a:extLst>
              <a:ext uri="{FF2B5EF4-FFF2-40B4-BE49-F238E27FC236}">
                <a16:creationId xmlns:a16="http://schemas.microsoft.com/office/drawing/2014/main" id="{C3903C2F-ED00-4C47-A174-453E34019FD1}"/>
              </a:ext>
            </a:extLst>
          </p:cNvPr>
          <p:cNvSpPr txBox="1">
            <a:spLocks/>
          </p:cNvSpPr>
          <p:nvPr/>
        </p:nvSpPr>
        <p:spPr>
          <a:xfrm>
            <a:off x="8582750" y="5784377"/>
            <a:ext cx="2297211" cy="340519"/>
          </a:xfrm>
          <a:prstGeom prst="roundRect">
            <a:avLst/>
          </a:prstGeom>
          <a:gradFill flip="none" rotWithShape="1">
            <a:gsLst>
              <a:gs pos="0">
                <a:schemeClr val="accent6"/>
              </a:gs>
              <a:gs pos="70000">
                <a:schemeClr val="accent2"/>
              </a:gs>
            </a:gsLst>
            <a:lin ang="5400000" scaled="1"/>
            <a:tileRect/>
          </a:gradFill>
          <a:ln w="6350">
            <a:solidFill>
              <a:schemeClr val="bg1">
                <a:alpha val="1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dirty="0" err="1">
                <a:latin typeface="+mn-lt"/>
                <a:cs typeface="+mn-ea"/>
                <a:sym typeface="+mn-lt"/>
              </a:rPr>
              <a:t>可视化及数字孪生</a:t>
            </a:r>
            <a:endParaRPr dirty="0">
              <a:latin typeface="+mn-lt"/>
              <a:cs typeface="+mn-ea"/>
              <a:sym typeface="+mn-lt"/>
            </a:endParaRPr>
          </a:p>
        </p:txBody>
      </p:sp>
      <p:sp>
        <p:nvSpPr>
          <p:cNvPr id="74" name="object 71">
            <a:extLst>
              <a:ext uri="{FF2B5EF4-FFF2-40B4-BE49-F238E27FC236}">
                <a16:creationId xmlns:a16="http://schemas.microsoft.com/office/drawing/2014/main" id="{FCD071F7-0635-4FAB-AF12-864AD4F4A57A}"/>
              </a:ext>
            </a:extLst>
          </p:cNvPr>
          <p:cNvSpPr txBox="1">
            <a:spLocks/>
          </p:cNvSpPr>
          <p:nvPr/>
        </p:nvSpPr>
        <p:spPr>
          <a:xfrm>
            <a:off x="3869739" y="1329791"/>
            <a:ext cx="663834" cy="340519"/>
          </a:xfrm>
          <a:prstGeom prst="roundRect">
            <a:avLst/>
          </a:prstGeom>
          <a:gradFill flip="none" rotWithShape="1">
            <a:gsLst>
              <a:gs pos="0">
                <a:schemeClr val="accent6"/>
              </a:gs>
              <a:gs pos="70000">
                <a:schemeClr val="accent2"/>
              </a:gs>
            </a:gsLst>
            <a:lin ang="5400000" scaled="1"/>
            <a:tileRect/>
          </a:gradFill>
          <a:ln w="6350">
            <a:solidFill>
              <a:schemeClr val="bg1">
                <a:alpha val="1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社交</a:t>
            </a:r>
          </a:p>
        </p:txBody>
      </p:sp>
      <p:sp>
        <p:nvSpPr>
          <p:cNvPr id="76" name="object 73">
            <a:extLst>
              <a:ext uri="{FF2B5EF4-FFF2-40B4-BE49-F238E27FC236}">
                <a16:creationId xmlns:a16="http://schemas.microsoft.com/office/drawing/2014/main" id="{0A6AFF65-E48E-4CAE-8097-030EE28205FA}"/>
              </a:ext>
            </a:extLst>
          </p:cNvPr>
          <p:cNvSpPr txBox="1">
            <a:spLocks/>
          </p:cNvSpPr>
          <p:nvPr/>
        </p:nvSpPr>
        <p:spPr>
          <a:xfrm>
            <a:off x="8582750" y="1890170"/>
            <a:ext cx="663833" cy="340519"/>
          </a:xfrm>
          <a:prstGeom prst="roundRect">
            <a:avLst/>
          </a:prstGeom>
          <a:gradFill flip="none" rotWithShape="1">
            <a:gsLst>
              <a:gs pos="0">
                <a:schemeClr val="accent6"/>
              </a:gs>
              <a:gs pos="70000">
                <a:schemeClr val="accent2"/>
              </a:gs>
            </a:gsLst>
            <a:lin ang="5400000" scaled="1"/>
            <a:tileRect/>
          </a:gradFill>
          <a:ln w="6350">
            <a:solidFill>
              <a:schemeClr val="bg1">
                <a:alpha val="1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购物</a:t>
            </a:r>
          </a:p>
        </p:txBody>
      </p:sp>
      <p:sp>
        <p:nvSpPr>
          <p:cNvPr id="78" name="object 75">
            <a:extLst>
              <a:ext uri="{FF2B5EF4-FFF2-40B4-BE49-F238E27FC236}">
                <a16:creationId xmlns:a16="http://schemas.microsoft.com/office/drawing/2014/main" id="{666026BC-54DD-4F49-B64F-93FCCA639434}"/>
              </a:ext>
            </a:extLst>
          </p:cNvPr>
          <p:cNvSpPr txBox="1">
            <a:spLocks/>
          </p:cNvSpPr>
          <p:nvPr/>
        </p:nvSpPr>
        <p:spPr>
          <a:xfrm>
            <a:off x="8582750" y="1329791"/>
            <a:ext cx="663834" cy="340519"/>
          </a:xfrm>
          <a:prstGeom prst="roundRect">
            <a:avLst/>
          </a:prstGeom>
          <a:gradFill flip="none" rotWithShape="1">
            <a:gsLst>
              <a:gs pos="0">
                <a:schemeClr val="accent6"/>
              </a:gs>
              <a:gs pos="70000">
                <a:schemeClr val="accent2"/>
              </a:gs>
            </a:gsLst>
            <a:lin ang="5400000" scaled="1"/>
            <a:tileRect/>
          </a:gradFill>
          <a:ln w="6350">
            <a:solidFill>
              <a:schemeClr val="bg1">
                <a:alpha val="1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教育</a:t>
            </a:r>
          </a:p>
        </p:txBody>
      </p:sp>
      <p:sp>
        <p:nvSpPr>
          <p:cNvPr id="80" name="object 77">
            <a:extLst>
              <a:ext uri="{FF2B5EF4-FFF2-40B4-BE49-F238E27FC236}">
                <a16:creationId xmlns:a16="http://schemas.microsoft.com/office/drawing/2014/main" id="{B787EA4C-46FD-4DD3-AAFF-35021956346A}"/>
              </a:ext>
            </a:extLst>
          </p:cNvPr>
          <p:cNvSpPr txBox="1">
            <a:spLocks/>
          </p:cNvSpPr>
          <p:nvPr/>
        </p:nvSpPr>
        <p:spPr>
          <a:xfrm>
            <a:off x="4918085" y="1329791"/>
            <a:ext cx="663834" cy="340519"/>
          </a:xfrm>
          <a:prstGeom prst="roundRect">
            <a:avLst/>
          </a:prstGeom>
          <a:gradFill flip="none" rotWithShape="1">
            <a:gsLst>
              <a:gs pos="0">
                <a:schemeClr val="accent6"/>
              </a:gs>
              <a:gs pos="70000">
                <a:schemeClr val="accent2"/>
              </a:gs>
            </a:gsLst>
            <a:lin ang="5400000" scaled="1"/>
            <a:tileRect/>
          </a:gradFill>
          <a:ln w="6350">
            <a:solidFill>
              <a:schemeClr val="bg1">
                <a:alpha val="1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体育</a:t>
            </a:r>
          </a:p>
        </p:txBody>
      </p:sp>
      <p:sp>
        <p:nvSpPr>
          <p:cNvPr id="82" name="object 79">
            <a:extLst>
              <a:ext uri="{FF2B5EF4-FFF2-40B4-BE49-F238E27FC236}">
                <a16:creationId xmlns:a16="http://schemas.microsoft.com/office/drawing/2014/main" id="{8B2E0A56-50C6-4694-AFB6-91E408ABBB3E}"/>
              </a:ext>
            </a:extLst>
          </p:cNvPr>
          <p:cNvSpPr txBox="1">
            <a:spLocks/>
          </p:cNvSpPr>
          <p:nvPr/>
        </p:nvSpPr>
        <p:spPr>
          <a:xfrm>
            <a:off x="2821393" y="3746188"/>
            <a:ext cx="1408747" cy="340519"/>
          </a:xfrm>
          <a:prstGeom prst="roundRect">
            <a:avLst/>
          </a:prstGeom>
          <a:gradFill flip="none" rotWithShape="1">
            <a:gsLst>
              <a:gs pos="0">
                <a:schemeClr val="accent6"/>
              </a:gs>
              <a:gs pos="70000">
                <a:schemeClr val="accent2"/>
              </a:gs>
            </a:gsLst>
            <a:lin ang="5400000" scaled="1"/>
            <a:tileRect/>
          </a:gradFill>
          <a:ln w="6350">
            <a:solidFill>
              <a:schemeClr val="bg1">
                <a:alpha val="1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AI计算实体</a:t>
            </a:r>
          </a:p>
        </p:txBody>
      </p:sp>
      <p:sp>
        <p:nvSpPr>
          <p:cNvPr id="84" name="object 81">
            <a:extLst>
              <a:ext uri="{FF2B5EF4-FFF2-40B4-BE49-F238E27FC236}">
                <a16:creationId xmlns:a16="http://schemas.microsoft.com/office/drawing/2014/main" id="{17A2D10F-4A17-42E7-979B-3DFA0351B932}"/>
              </a:ext>
            </a:extLst>
          </p:cNvPr>
          <p:cNvSpPr txBox="1">
            <a:spLocks/>
          </p:cNvSpPr>
          <p:nvPr/>
        </p:nvSpPr>
        <p:spPr>
          <a:xfrm>
            <a:off x="7254607" y="3199443"/>
            <a:ext cx="1408747" cy="340519"/>
          </a:xfrm>
          <a:prstGeom prst="roundRect">
            <a:avLst/>
          </a:prstGeom>
          <a:gradFill flip="none" rotWithShape="1">
            <a:gsLst>
              <a:gs pos="0">
                <a:schemeClr val="accent6"/>
              </a:gs>
              <a:gs pos="70000">
                <a:schemeClr val="accent2"/>
              </a:gs>
            </a:gsLst>
            <a:lin ang="5400000" scaled="1"/>
            <a:tileRect/>
          </a:gradFill>
          <a:ln w="6350">
            <a:solidFill>
              <a:schemeClr val="bg1">
                <a:alpha val="1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触觉</a:t>
            </a:r>
          </a:p>
        </p:txBody>
      </p:sp>
      <p:sp>
        <p:nvSpPr>
          <p:cNvPr id="86" name="object 83">
            <a:extLst>
              <a:ext uri="{FF2B5EF4-FFF2-40B4-BE49-F238E27FC236}">
                <a16:creationId xmlns:a16="http://schemas.microsoft.com/office/drawing/2014/main" id="{A76D301F-FD80-47F5-B3DE-C5CE2D80F382}"/>
              </a:ext>
            </a:extLst>
          </p:cNvPr>
          <p:cNvSpPr txBox="1">
            <a:spLocks/>
          </p:cNvSpPr>
          <p:nvPr/>
        </p:nvSpPr>
        <p:spPr>
          <a:xfrm>
            <a:off x="9471214" y="3199443"/>
            <a:ext cx="1408747" cy="340519"/>
          </a:xfrm>
          <a:prstGeom prst="roundRect">
            <a:avLst/>
          </a:prstGeom>
          <a:gradFill flip="none" rotWithShape="1">
            <a:gsLst>
              <a:gs pos="0">
                <a:schemeClr val="accent6"/>
              </a:gs>
              <a:gs pos="70000">
                <a:schemeClr val="accent2"/>
              </a:gs>
            </a:gsLst>
            <a:lin ang="5400000" scaled="1"/>
            <a:tileRect/>
          </a:gradFill>
          <a:ln w="6350">
            <a:solidFill>
              <a:schemeClr val="bg1">
                <a:alpha val="1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手势</a:t>
            </a:r>
          </a:p>
        </p:txBody>
      </p:sp>
      <p:sp>
        <p:nvSpPr>
          <p:cNvPr id="88" name="object 85">
            <a:extLst>
              <a:ext uri="{FF2B5EF4-FFF2-40B4-BE49-F238E27FC236}">
                <a16:creationId xmlns:a16="http://schemas.microsoft.com/office/drawing/2014/main" id="{CDE57A37-0AD8-49DC-A4BF-960D198C6BB3}"/>
              </a:ext>
            </a:extLst>
          </p:cNvPr>
          <p:cNvSpPr txBox="1">
            <a:spLocks/>
          </p:cNvSpPr>
          <p:nvPr/>
        </p:nvSpPr>
        <p:spPr>
          <a:xfrm>
            <a:off x="7254607" y="3746188"/>
            <a:ext cx="1408747" cy="340519"/>
          </a:xfrm>
          <a:prstGeom prst="roundRect">
            <a:avLst/>
          </a:prstGeom>
          <a:gradFill flip="none" rotWithShape="1">
            <a:gsLst>
              <a:gs pos="0">
                <a:schemeClr val="accent6"/>
              </a:gs>
              <a:gs pos="70000">
                <a:schemeClr val="accent2"/>
              </a:gs>
            </a:gsLst>
            <a:lin ang="5400000" scaled="1"/>
            <a:tileRect/>
          </a:gradFill>
          <a:ln w="6350">
            <a:solidFill>
              <a:schemeClr val="bg1">
                <a:alpha val="1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声控</a:t>
            </a:r>
          </a:p>
        </p:txBody>
      </p:sp>
      <p:sp>
        <p:nvSpPr>
          <p:cNvPr id="90" name="object 87">
            <a:extLst>
              <a:ext uri="{FF2B5EF4-FFF2-40B4-BE49-F238E27FC236}">
                <a16:creationId xmlns:a16="http://schemas.microsoft.com/office/drawing/2014/main" id="{D4214705-078B-4890-8075-B27130ABB35C}"/>
              </a:ext>
            </a:extLst>
          </p:cNvPr>
          <p:cNvSpPr txBox="1">
            <a:spLocks/>
          </p:cNvSpPr>
          <p:nvPr/>
        </p:nvSpPr>
        <p:spPr>
          <a:xfrm>
            <a:off x="9471214" y="3746188"/>
            <a:ext cx="1408747" cy="340519"/>
          </a:xfrm>
          <a:prstGeom prst="roundRect">
            <a:avLst/>
          </a:prstGeom>
          <a:gradFill flip="none" rotWithShape="1">
            <a:gsLst>
              <a:gs pos="0">
                <a:schemeClr val="accent6"/>
              </a:gs>
              <a:gs pos="70000">
                <a:schemeClr val="accent2"/>
              </a:gs>
            </a:gsLst>
            <a:lin ang="5400000" scaled="1"/>
            <a:tileRect/>
          </a:gradFill>
          <a:ln w="6350">
            <a:solidFill>
              <a:schemeClr val="bg1">
                <a:alpha val="1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神经设备</a:t>
            </a:r>
          </a:p>
        </p:txBody>
      </p:sp>
      <p:sp>
        <p:nvSpPr>
          <p:cNvPr id="92" name="object 89">
            <a:extLst>
              <a:ext uri="{FF2B5EF4-FFF2-40B4-BE49-F238E27FC236}">
                <a16:creationId xmlns:a16="http://schemas.microsoft.com/office/drawing/2014/main" id="{16815E8D-8E9B-4157-AF8B-EE769C1F27DE}"/>
              </a:ext>
            </a:extLst>
          </p:cNvPr>
          <p:cNvSpPr txBox="1">
            <a:spLocks/>
          </p:cNvSpPr>
          <p:nvPr/>
        </p:nvSpPr>
        <p:spPr>
          <a:xfrm>
            <a:off x="9910893" y="1876287"/>
            <a:ext cx="969068" cy="340519"/>
          </a:xfrm>
          <a:prstGeom prst="roundRect">
            <a:avLst/>
          </a:prstGeom>
          <a:gradFill flip="none" rotWithShape="1">
            <a:gsLst>
              <a:gs pos="0">
                <a:schemeClr val="accent6"/>
              </a:gs>
              <a:gs pos="70000">
                <a:schemeClr val="accent2"/>
              </a:gs>
            </a:gsLst>
            <a:lin ang="5400000" scaled="1"/>
            <a:tileRect/>
          </a:gradFill>
          <a:ln w="6350">
            <a:solidFill>
              <a:schemeClr val="bg1">
                <a:alpha val="1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defRPr>
            </a:lvl1pPr>
          </a:lstStyle>
          <a:p>
            <a:r>
              <a:rPr dirty="0">
                <a:latin typeface="+mn-lt"/>
                <a:cs typeface="+mn-ea"/>
                <a:sym typeface="+mn-lt"/>
              </a:rPr>
              <a:t>广告网络</a:t>
            </a:r>
          </a:p>
        </p:txBody>
      </p:sp>
      <p:sp>
        <p:nvSpPr>
          <p:cNvPr id="93" name="stage_91046">
            <a:extLst>
              <a:ext uri="{FF2B5EF4-FFF2-40B4-BE49-F238E27FC236}">
                <a16:creationId xmlns:a16="http://schemas.microsoft.com/office/drawing/2014/main" id="{9C669283-E305-4CE5-88B3-99AD321E25E1}"/>
              </a:ext>
            </a:extLst>
          </p:cNvPr>
          <p:cNvSpPr/>
          <p:nvPr/>
        </p:nvSpPr>
        <p:spPr>
          <a:xfrm>
            <a:off x="1087304" y="1706447"/>
            <a:ext cx="609685" cy="589548"/>
          </a:xfrm>
          <a:custGeom>
            <a:avLst/>
            <a:gdLst>
              <a:gd name="T0" fmla="*/ 2701 w 5898"/>
              <a:gd name="T1" fmla="*/ 5711 h 5711"/>
              <a:gd name="T2" fmla="*/ 1893 w 5898"/>
              <a:gd name="T3" fmla="*/ 5591 h 5711"/>
              <a:gd name="T4" fmla="*/ 2701 w 5898"/>
              <a:gd name="T5" fmla="*/ 5471 h 5711"/>
              <a:gd name="T6" fmla="*/ 1518 w 5898"/>
              <a:gd name="T7" fmla="*/ 5471 h 5711"/>
              <a:gd name="T8" fmla="*/ 709 w 5898"/>
              <a:gd name="T9" fmla="*/ 5591 h 5711"/>
              <a:gd name="T10" fmla="*/ 1518 w 5898"/>
              <a:gd name="T11" fmla="*/ 5711 h 5711"/>
              <a:gd name="T12" fmla="*/ 1518 w 5898"/>
              <a:gd name="T13" fmla="*/ 5471 h 5711"/>
              <a:gd name="T14" fmla="*/ 984 w 5898"/>
              <a:gd name="T15" fmla="*/ 1135 h 5711"/>
              <a:gd name="T16" fmla="*/ 1066 w 5898"/>
              <a:gd name="T17" fmla="*/ 927 h 5711"/>
              <a:gd name="T18" fmla="*/ 711 w 5898"/>
              <a:gd name="T19" fmla="*/ 761 h 5711"/>
              <a:gd name="T20" fmla="*/ 903 w 5898"/>
              <a:gd name="T21" fmla="*/ 1103 h 5711"/>
              <a:gd name="T22" fmla="*/ 4996 w 5898"/>
              <a:gd name="T23" fmla="*/ 1103 h 5711"/>
              <a:gd name="T24" fmla="*/ 5187 w 5898"/>
              <a:gd name="T25" fmla="*/ 761 h 5711"/>
              <a:gd name="T26" fmla="*/ 4832 w 5898"/>
              <a:gd name="T27" fmla="*/ 927 h 5711"/>
              <a:gd name="T28" fmla="*/ 4914 w 5898"/>
              <a:gd name="T29" fmla="*/ 1135 h 5711"/>
              <a:gd name="T30" fmla="*/ 3069 w 5898"/>
              <a:gd name="T31" fmla="*/ 354 h 5711"/>
              <a:gd name="T32" fmla="*/ 2949 w 5898"/>
              <a:gd name="T33" fmla="*/ 0 h 5711"/>
              <a:gd name="T34" fmla="*/ 2829 w 5898"/>
              <a:gd name="T35" fmla="*/ 354 h 5711"/>
              <a:gd name="T36" fmla="*/ 2105 w 5898"/>
              <a:gd name="T37" fmla="*/ 5129 h 5711"/>
              <a:gd name="T38" fmla="*/ 2105 w 5898"/>
              <a:gd name="T39" fmla="*/ 4889 h 5711"/>
              <a:gd name="T40" fmla="*/ 1297 w 5898"/>
              <a:gd name="T41" fmla="*/ 5009 h 5711"/>
              <a:gd name="T42" fmla="*/ 2105 w 5898"/>
              <a:gd name="T43" fmla="*/ 5129 h 5711"/>
              <a:gd name="T44" fmla="*/ 5778 w 5898"/>
              <a:gd name="T45" fmla="*/ 4547 h 5711"/>
              <a:gd name="T46" fmla="*/ 0 w 5898"/>
              <a:gd name="T47" fmla="*/ 4427 h 5711"/>
              <a:gd name="T48" fmla="*/ 281 w 5898"/>
              <a:gd name="T49" fmla="*/ 4307 h 5711"/>
              <a:gd name="T50" fmla="*/ 1051 w 5898"/>
              <a:gd name="T51" fmla="*/ 1550 h 5711"/>
              <a:gd name="T52" fmla="*/ 3005 w 5898"/>
              <a:gd name="T53" fmla="*/ 838 h 5711"/>
              <a:gd name="T54" fmla="*/ 5618 w 5898"/>
              <a:gd name="T55" fmla="*/ 3271 h 5711"/>
              <a:gd name="T56" fmla="*/ 5778 w 5898"/>
              <a:gd name="T57" fmla="*/ 4307 h 5711"/>
              <a:gd name="T58" fmla="*/ 521 w 5898"/>
              <a:gd name="T59" fmla="*/ 3719 h 5711"/>
              <a:gd name="T60" fmla="*/ 1294 w 5898"/>
              <a:gd name="T61" fmla="*/ 2906 h 5711"/>
              <a:gd name="T62" fmla="*/ 1228 w 5898"/>
              <a:gd name="T63" fmla="*/ 2676 h 5711"/>
              <a:gd name="T64" fmla="*/ 2699 w 5898"/>
              <a:gd name="T65" fmla="*/ 1763 h 5711"/>
              <a:gd name="T66" fmla="*/ 521 w 5898"/>
              <a:gd name="T67" fmla="*/ 3271 h 5711"/>
              <a:gd name="T68" fmla="*/ 5378 w 5898"/>
              <a:gd name="T69" fmla="*/ 3966 h 5711"/>
              <a:gd name="T70" fmla="*/ 2949 w 5898"/>
              <a:gd name="T71" fmla="*/ 1767 h 5711"/>
              <a:gd name="T72" fmla="*/ 521 w 5898"/>
              <a:gd name="T73" fmla="*/ 3966 h 5711"/>
              <a:gd name="T74" fmla="*/ 5378 w 5898"/>
              <a:gd name="T75" fmla="*/ 4307 h 5711"/>
              <a:gd name="T76" fmla="*/ 5378 w 5898"/>
              <a:gd name="T77" fmla="*/ 3271 h 5711"/>
              <a:gd name="T78" fmla="*/ 3208 w 5898"/>
              <a:gd name="T79" fmla="*/ 1788 h 5711"/>
              <a:gd name="T80" fmla="*/ 4658 w 5898"/>
              <a:gd name="T81" fmla="*/ 2676 h 5711"/>
              <a:gd name="T82" fmla="*/ 4592 w 5898"/>
              <a:gd name="T83" fmla="*/ 2906 h 5711"/>
              <a:gd name="T84" fmla="*/ 5378 w 5898"/>
              <a:gd name="T85" fmla="*/ 3719 h 5711"/>
              <a:gd name="T86" fmla="*/ 5069 w 5898"/>
              <a:gd name="T87" fmla="*/ 5471 h 5711"/>
              <a:gd name="T88" fmla="*/ 4261 w 5898"/>
              <a:gd name="T89" fmla="*/ 5591 h 5711"/>
              <a:gd name="T90" fmla="*/ 5069 w 5898"/>
              <a:gd name="T91" fmla="*/ 5711 h 5711"/>
              <a:gd name="T92" fmla="*/ 5069 w 5898"/>
              <a:gd name="T93" fmla="*/ 5471 h 5711"/>
              <a:gd name="T94" fmla="*/ 3413 w 5898"/>
              <a:gd name="T95" fmla="*/ 5009 h 5711"/>
              <a:gd name="T96" fmla="*/ 2605 w 5898"/>
              <a:gd name="T97" fmla="*/ 4889 h 5711"/>
              <a:gd name="T98" fmla="*/ 2605 w 5898"/>
              <a:gd name="T99" fmla="*/ 5129 h 5711"/>
              <a:gd name="T100" fmla="*/ 4482 w 5898"/>
              <a:gd name="T101" fmla="*/ 5129 h 5711"/>
              <a:gd name="T102" fmla="*/ 4482 w 5898"/>
              <a:gd name="T103" fmla="*/ 4889 h 5711"/>
              <a:gd name="T104" fmla="*/ 3673 w 5898"/>
              <a:gd name="T105" fmla="*/ 5009 h 5711"/>
              <a:gd name="T106" fmla="*/ 4482 w 5898"/>
              <a:gd name="T107" fmla="*/ 5129 h 5711"/>
              <a:gd name="T108" fmla="*/ 3197 w 5898"/>
              <a:gd name="T109" fmla="*/ 5471 h 5711"/>
              <a:gd name="T110" fmla="*/ 3197 w 5898"/>
              <a:gd name="T111" fmla="*/ 5711 h 5711"/>
              <a:gd name="T112" fmla="*/ 4005 w 5898"/>
              <a:gd name="T113" fmla="*/ 5591 h 5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898" h="5711">
                <a:moveTo>
                  <a:pt x="2821" y="5591"/>
                </a:moveTo>
                <a:cubicBezTo>
                  <a:pt x="2821" y="5657"/>
                  <a:pt x="2768" y="5711"/>
                  <a:pt x="2701" y="5711"/>
                </a:cubicBezTo>
                <a:lnTo>
                  <a:pt x="2013" y="5711"/>
                </a:lnTo>
                <a:cubicBezTo>
                  <a:pt x="1947" y="5711"/>
                  <a:pt x="1893" y="5657"/>
                  <a:pt x="1893" y="5591"/>
                </a:cubicBezTo>
                <a:cubicBezTo>
                  <a:pt x="1893" y="5524"/>
                  <a:pt x="1947" y="5471"/>
                  <a:pt x="2013" y="5471"/>
                </a:cubicBezTo>
                <a:lnTo>
                  <a:pt x="2701" y="5471"/>
                </a:lnTo>
                <a:cubicBezTo>
                  <a:pt x="2768" y="5471"/>
                  <a:pt x="2821" y="5524"/>
                  <a:pt x="2821" y="5591"/>
                </a:cubicBezTo>
                <a:close/>
                <a:moveTo>
                  <a:pt x="1518" y="5471"/>
                </a:moveTo>
                <a:lnTo>
                  <a:pt x="829" y="5471"/>
                </a:lnTo>
                <a:cubicBezTo>
                  <a:pt x="763" y="5471"/>
                  <a:pt x="709" y="5524"/>
                  <a:pt x="709" y="5591"/>
                </a:cubicBezTo>
                <a:cubicBezTo>
                  <a:pt x="709" y="5657"/>
                  <a:pt x="763" y="5711"/>
                  <a:pt x="829" y="5711"/>
                </a:cubicBezTo>
                <a:lnTo>
                  <a:pt x="1518" y="5711"/>
                </a:lnTo>
                <a:cubicBezTo>
                  <a:pt x="1584" y="5711"/>
                  <a:pt x="1638" y="5657"/>
                  <a:pt x="1638" y="5591"/>
                </a:cubicBezTo>
                <a:cubicBezTo>
                  <a:pt x="1638" y="5524"/>
                  <a:pt x="1584" y="5471"/>
                  <a:pt x="1518" y="5471"/>
                </a:cubicBezTo>
                <a:close/>
                <a:moveTo>
                  <a:pt x="903" y="1103"/>
                </a:moveTo>
                <a:cubicBezTo>
                  <a:pt x="926" y="1124"/>
                  <a:pt x="955" y="1135"/>
                  <a:pt x="984" y="1135"/>
                </a:cubicBezTo>
                <a:cubicBezTo>
                  <a:pt x="1017" y="1135"/>
                  <a:pt x="1049" y="1122"/>
                  <a:pt x="1072" y="1096"/>
                </a:cubicBezTo>
                <a:cubicBezTo>
                  <a:pt x="1117" y="1048"/>
                  <a:pt x="1115" y="972"/>
                  <a:pt x="1066" y="927"/>
                </a:cubicBezTo>
                <a:lnTo>
                  <a:pt x="881" y="755"/>
                </a:lnTo>
                <a:cubicBezTo>
                  <a:pt x="832" y="710"/>
                  <a:pt x="756" y="713"/>
                  <a:pt x="711" y="761"/>
                </a:cubicBezTo>
                <a:cubicBezTo>
                  <a:pt x="666" y="810"/>
                  <a:pt x="669" y="886"/>
                  <a:pt x="717" y="931"/>
                </a:cubicBezTo>
                <a:lnTo>
                  <a:pt x="903" y="1103"/>
                </a:lnTo>
                <a:close/>
                <a:moveTo>
                  <a:pt x="4914" y="1135"/>
                </a:moveTo>
                <a:cubicBezTo>
                  <a:pt x="4943" y="1135"/>
                  <a:pt x="4972" y="1124"/>
                  <a:pt x="4996" y="1103"/>
                </a:cubicBezTo>
                <a:lnTo>
                  <a:pt x="5181" y="931"/>
                </a:lnTo>
                <a:cubicBezTo>
                  <a:pt x="5229" y="886"/>
                  <a:pt x="5232" y="810"/>
                  <a:pt x="5187" y="761"/>
                </a:cubicBezTo>
                <a:cubicBezTo>
                  <a:pt x="5142" y="713"/>
                  <a:pt x="5066" y="710"/>
                  <a:pt x="5018" y="755"/>
                </a:cubicBezTo>
                <a:lnTo>
                  <a:pt x="4832" y="927"/>
                </a:lnTo>
                <a:cubicBezTo>
                  <a:pt x="4784" y="972"/>
                  <a:pt x="4781" y="1048"/>
                  <a:pt x="4826" y="1096"/>
                </a:cubicBezTo>
                <a:cubicBezTo>
                  <a:pt x="4850" y="1122"/>
                  <a:pt x="4882" y="1135"/>
                  <a:pt x="4914" y="1135"/>
                </a:cubicBezTo>
                <a:close/>
                <a:moveTo>
                  <a:pt x="2949" y="474"/>
                </a:moveTo>
                <a:cubicBezTo>
                  <a:pt x="3015" y="474"/>
                  <a:pt x="3069" y="420"/>
                  <a:pt x="3069" y="354"/>
                </a:cubicBezTo>
                <a:lnTo>
                  <a:pt x="3069" y="120"/>
                </a:lnTo>
                <a:cubicBezTo>
                  <a:pt x="3069" y="53"/>
                  <a:pt x="3015" y="0"/>
                  <a:pt x="2949" y="0"/>
                </a:cubicBezTo>
                <a:cubicBezTo>
                  <a:pt x="2883" y="0"/>
                  <a:pt x="2829" y="53"/>
                  <a:pt x="2829" y="120"/>
                </a:cubicBezTo>
                <a:lnTo>
                  <a:pt x="2829" y="354"/>
                </a:lnTo>
                <a:cubicBezTo>
                  <a:pt x="2829" y="420"/>
                  <a:pt x="2883" y="474"/>
                  <a:pt x="2949" y="474"/>
                </a:cubicBezTo>
                <a:close/>
                <a:moveTo>
                  <a:pt x="2105" y="5129"/>
                </a:moveTo>
                <a:cubicBezTo>
                  <a:pt x="2171" y="5129"/>
                  <a:pt x="2225" y="5075"/>
                  <a:pt x="2225" y="5009"/>
                </a:cubicBezTo>
                <a:cubicBezTo>
                  <a:pt x="2225" y="4943"/>
                  <a:pt x="2171" y="4889"/>
                  <a:pt x="2105" y="4889"/>
                </a:cubicBezTo>
                <a:lnTo>
                  <a:pt x="1417" y="4889"/>
                </a:lnTo>
                <a:cubicBezTo>
                  <a:pt x="1350" y="4889"/>
                  <a:pt x="1297" y="4943"/>
                  <a:pt x="1297" y="5009"/>
                </a:cubicBezTo>
                <a:cubicBezTo>
                  <a:pt x="1297" y="5075"/>
                  <a:pt x="1350" y="5129"/>
                  <a:pt x="1417" y="5129"/>
                </a:cubicBezTo>
                <a:lnTo>
                  <a:pt x="2105" y="5129"/>
                </a:lnTo>
                <a:close/>
                <a:moveTo>
                  <a:pt x="5898" y="4427"/>
                </a:moveTo>
                <a:cubicBezTo>
                  <a:pt x="5898" y="4493"/>
                  <a:pt x="5845" y="4547"/>
                  <a:pt x="5778" y="4547"/>
                </a:cubicBezTo>
                <a:lnTo>
                  <a:pt x="120" y="4547"/>
                </a:lnTo>
                <a:cubicBezTo>
                  <a:pt x="54" y="4547"/>
                  <a:pt x="0" y="4493"/>
                  <a:pt x="0" y="4427"/>
                </a:cubicBezTo>
                <a:cubicBezTo>
                  <a:pt x="0" y="4361"/>
                  <a:pt x="54" y="4307"/>
                  <a:pt x="120" y="4307"/>
                </a:cubicBezTo>
                <a:lnTo>
                  <a:pt x="281" y="4307"/>
                </a:lnTo>
                <a:lnTo>
                  <a:pt x="281" y="3271"/>
                </a:lnTo>
                <a:cubicBezTo>
                  <a:pt x="281" y="2622"/>
                  <a:pt x="554" y="2011"/>
                  <a:pt x="1051" y="1550"/>
                </a:cubicBezTo>
                <a:cubicBezTo>
                  <a:pt x="1546" y="1091"/>
                  <a:pt x="2200" y="838"/>
                  <a:pt x="2894" y="838"/>
                </a:cubicBezTo>
                <a:lnTo>
                  <a:pt x="3005" y="838"/>
                </a:lnTo>
                <a:cubicBezTo>
                  <a:pt x="3698" y="838"/>
                  <a:pt x="4352" y="1091"/>
                  <a:pt x="4847" y="1550"/>
                </a:cubicBezTo>
                <a:cubicBezTo>
                  <a:pt x="5344" y="2011"/>
                  <a:pt x="5618" y="2622"/>
                  <a:pt x="5618" y="3271"/>
                </a:cubicBezTo>
                <a:lnTo>
                  <a:pt x="5618" y="4307"/>
                </a:lnTo>
                <a:lnTo>
                  <a:pt x="5778" y="4307"/>
                </a:lnTo>
                <a:cubicBezTo>
                  <a:pt x="5845" y="4307"/>
                  <a:pt x="5898" y="4361"/>
                  <a:pt x="5898" y="4427"/>
                </a:cubicBezTo>
                <a:close/>
                <a:moveTo>
                  <a:pt x="521" y="3719"/>
                </a:moveTo>
                <a:cubicBezTo>
                  <a:pt x="1335" y="3522"/>
                  <a:pt x="2010" y="3021"/>
                  <a:pt x="2416" y="2369"/>
                </a:cubicBezTo>
                <a:cubicBezTo>
                  <a:pt x="2074" y="2609"/>
                  <a:pt x="1694" y="2792"/>
                  <a:pt x="1294" y="2906"/>
                </a:cubicBezTo>
                <a:cubicBezTo>
                  <a:pt x="1230" y="2925"/>
                  <a:pt x="1164" y="2888"/>
                  <a:pt x="1145" y="2824"/>
                </a:cubicBezTo>
                <a:cubicBezTo>
                  <a:pt x="1127" y="2760"/>
                  <a:pt x="1164" y="2694"/>
                  <a:pt x="1228" y="2676"/>
                </a:cubicBezTo>
                <a:cubicBezTo>
                  <a:pt x="1726" y="2533"/>
                  <a:pt x="2191" y="2277"/>
                  <a:pt x="2581" y="1933"/>
                </a:cubicBezTo>
                <a:cubicBezTo>
                  <a:pt x="2608" y="1910"/>
                  <a:pt x="2688" y="1794"/>
                  <a:pt x="2699" y="1763"/>
                </a:cubicBezTo>
                <a:cubicBezTo>
                  <a:pt x="2770" y="1543"/>
                  <a:pt x="2814" y="1314"/>
                  <a:pt x="2826" y="1079"/>
                </a:cubicBezTo>
                <a:cubicBezTo>
                  <a:pt x="1548" y="1113"/>
                  <a:pt x="521" y="2083"/>
                  <a:pt x="521" y="3271"/>
                </a:cubicBezTo>
                <a:lnTo>
                  <a:pt x="521" y="3719"/>
                </a:lnTo>
                <a:close/>
                <a:moveTo>
                  <a:pt x="5378" y="3966"/>
                </a:moveTo>
                <a:cubicBezTo>
                  <a:pt x="4681" y="3809"/>
                  <a:pt x="4047" y="3437"/>
                  <a:pt x="3587" y="2914"/>
                </a:cubicBezTo>
                <a:cubicBezTo>
                  <a:pt x="3289" y="2576"/>
                  <a:pt x="3073" y="2184"/>
                  <a:pt x="2949" y="1767"/>
                </a:cubicBezTo>
                <a:cubicBezTo>
                  <a:pt x="2826" y="2184"/>
                  <a:pt x="2609" y="2576"/>
                  <a:pt x="2312" y="2914"/>
                </a:cubicBezTo>
                <a:cubicBezTo>
                  <a:pt x="1851" y="3437"/>
                  <a:pt x="1218" y="3809"/>
                  <a:pt x="521" y="3966"/>
                </a:cubicBezTo>
                <a:lnTo>
                  <a:pt x="521" y="4307"/>
                </a:lnTo>
                <a:lnTo>
                  <a:pt x="5378" y="4307"/>
                </a:lnTo>
                <a:lnTo>
                  <a:pt x="5378" y="3966"/>
                </a:lnTo>
                <a:close/>
                <a:moveTo>
                  <a:pt x="5378" y="3271"/>
                </a:moveTo>
                <a:cubicBezTo>
                  <a:pt x="5378" y="2083"/>
                  <a:pt x="4350" y="1113"/>
                  <a:pt x="3073" y="1079"/>
                </a:cubicBezTo>
                <a:cubicBezTo>
                  <a:pt x="3085" y="1323"/>
                  <a:pt x="3132" y="1561"/>
                  <a:pt x="3208" y="1788"/>
                </a:cubicBezTo>
                <a:cubicBezTo>
                  <a:pt x="3218" y="1817"/>
                  <a:pt x="3285" y="1916"/>
                  <a:pt x="3309" y="1937"/>
                </a:cubicBezTo>
                <a:cubicBezTo>
                  <a:pt x="3698" y="2279"/>
                  <a:pt x="4163" y="2533"/>
                  <a:pt x="4658" y="2676"/>
                </a:cubicBezTo>
                <a:cubicBezTo>
                  <a:pt x="4722" y="2694"/>
                  <a:pt x="4759" y="2760"/>
                  <a:pt x="4741" y="2824"/>
                </a:cubicBezTo>
                <a:cubicBezTo>
                  <a:pt x="4722" y="2888"/>
                  <a:pt x="4656" y="2925"/>
                  <a:pt x="4592" y="2906"/>
                </a:cubicBezTo>
                <a:cubicBezTo>
                  <a:pt x="4201" y="2794"/>
                  <a:pt x="3828" y="2616"/>
                  <a:pt x="3492" y="2384"/>
                </a:cubicBezTo>
                <a:cubicBezTo>
                  <a:pt x="3899" y="3029"/>
                  <a:pt x="4570" y="3523"/>
                  <a:pt x="5378" y="3719"/>
                </a:cubicBezTo>
                <a:lnTo>
                  <a:pt x="5378" y="3271"/>
                </a:lnTo>
                <a:close/>
                <a:moveTo>
                  <a:pt x="5069" y="5471"/>
                </a:moveTo>
                <a:lnTo>
                  <a:pt x="4381" y="5471"/>
                </a:lnTo>
                <a:cubicBezTo>
                  <a:pt x="4314" y="5471"/>
                  <a:pt x="4261" y="5524"/>
                  <a:pt x="4261" y="5591"/>
                </a:cubicBezTo>
                <a:cubicBezTo>
                  <a:pt x="4261" y="5657"/>
                  <a:pt x="4314" y="5711"/>
                  <a:pt x="4381" y="5711"/>
                </a:cubicBezTo>
                <a:lnTo>
                  <a:pt x="5069" y="5711"/>
                </a:lnTo>
                <a:cubicBezTo>
                  <a:pt x="5135" y="5711"/>
                  <a:pt x="5189" y="5657"/>
                  <a:pt x="5189" y="5591"/>
                </a:cubicBezTo>
                <a:cubicBezTo>
                  <a:pt x="5189" y="5524"/>
                  <a:pt x="5135" y="5471"/>
                  <a:pt x="5069" y="5471"/>
                </a:cubicBezTo>
                <a:close/>
                <a:moveTo>
                  <a:pt x="3293" y="5129"/>
                </a:moveTo>
                <a:cubicBezTo>
                  <a:pt x="3360" y="5129"/>
                  <a:pt x="3413" y="5075"/>
                  <a:pt x="3413" y="5009"/>
                </a:cubicBezTo>
                <a:cubicBezTo>
                  <a:pt x="3413" y="4943"/>
                  <a:pt x="3360" y="4889"/>
                  <a:pt x="3293" y="4889"/>
                </a:cubicBezTo>
                <a:lnTo>
                  <a:pt x="2605" y="4889"/>
                </a:lnTo>
                <a:cubicBezTo>
                  <a:pt x="2539" y="4889"/>
                  <a:pt x="2485" y="4943"/>
                  <a:pt x="2485" y="5009"/>
                </a:cubicBezTo>
                <a:cubicBezTo>
                  <a:pt x="2485" y="5075"/>
                  <a:pt x="2539" y="5129"/>
                  <a:pt x="2605" y="5129"/>
                </a:cubicBezTo>
                <a:lnTo>
                  <a:pt x="3293" y="5129"/>
                </a:lnTo>
                <a:close/>
                <a:moveTo>
                  <a:pt x="4482" y="5129"/>
                </a:moveTo>
                <a:cubicBezTo>
                  <a:pt x="4548" y="5129"/>
                  <a:pt x="4602" y="5075"/>
                  <a:pt x="4602" y="5009"/>
                </a:cubicBezTo>
                <a:cubicBezTo>
                  <a:pt x="4602" y="4943"/>
                  <a:pt x="4548" y="4889"/>
                  <a:pt x="4482" y="4889"/>
                </a:cubicBezTo>
                <a:lnTo>
                  <a:pt x="3793" y="4889"/>
                </a:lnTo>
                <a:cubicBezTo>
                  <a:pt x="3727" y="4889"/>
                  <a:pt x="3673" y="4943"/>
                  <a:pt x="3673" y="5009"/>
                </a:cubicBezTo>
                <a:cubicBezTo>
                  <a:pt x="3673" y="5075"/>
                  <a:pt x="3727" y="5129"/>
                  <a:pt x="3793" y="5129"/>
                </a:cubicBezTo>
                <a:lnTo>
                  <a:pt x="4482" y="5129"/>
                </a:lnTo>
                <a:close/>
                <a:moveTo>
                  <a:pt x="3885" y="5471"/>
                </a:moveTo>
                <a:lnTo>
                  <a:pt x="3197" y="5471"/>
                </a:lnTo>
                <a:cubicBezTo>
                  <a:pt x="3131" y="5471"/>
                  <a:pt x="3077" y="5524"/>
                  <a:pt x="3077" y="5591"/>
                </a:cubicBezTo>
                <a:cubicBezTo>
                  <a:pt x="3077" y="5657"/>
                  <a:pt x="3131" y="5711"/>
                  <a:pt x="3197" y="5711"/>
                </a:cubicBezTo>
                <a:lnTo>
                  <a:pt x="3885" y="5711"/>
                </a:lnTo>
                <a:cubicBezTo>
                  <a:pt x="3951" y="5711"/>
                  <a:pt x="4005" y="5657"/>
                  <a:pt x="4005" y="5591"/>
                </a:cubicBezTo>
                <a:cubicBezTo>
                  <a:pt x="4005" y="5524"/>
                  <a:pt x="3951" y="5471"/>
                  <a:pt x="3885" y="547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5" name="sound-card_337824">
            <a:extLst>
              <a:ext uri="{FF2B5EF4-FFF2-40B4-BE49-F238E27FC236}">
                <a16:creationId xmlns:a16="http://schemas.microsoft.com/office/drawing/2014/main" id="{1C569CDE-A18E-424F-8C66-19AE954B9756}"/>
              </a:ext>
            </a:extLst>
          </p:cNvPr>
          <p:cNvSpPr/>
          <p:nvPr/>
        </p:nvSpPr>
        <p:spPr>
          <a:xfrm>
            <a:off x="1087304" y="3604169"/>
            <a:ext cx="609685" cy="567751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  <a:gd name="connsiteX32" fmla="*/ 325000 h 606722"/>
              <a:gd name="connsiteY32" fmla="*/ 325000 h 606722"/>
              <a:gd name="connsiteX33" fmla="*/ 325000 h 606722"/>
              <a:gd name="connsiteY33" fmla="*/ 325000 h 606722"/>
              <a:gd name="connsiteX34" fmla="*/ 325000 h 606722"/>
              <a:gd name="connsiteY34" fmla="*/ 325000 h 606722"/>
              <a:gd name="connsiteX35" fmla="*/ 325000 h 606722"/>
              <a:gd name="connsiteY35" fmla="*/ 325000 h 606722"/>
              <a:gd name="connsiteX36" fmla="*/ 325000 h 606722"/>
              <a:gd name="connsiteY36" fmla="*/ 325000 h 606722"/>
              <a:gd name="connsiteX37" fmla="*/ 325000 h 606722"/>
              <a:gd name="connsiteY37" fmla="*/ 325000 h 606722"/>
              <a:gd name="connsiteX38" fmla="*/ 325000 h 606722"/>
              <a:gd name="connsiteY38" fmla="*/ 325000 h 606722"/>
              <a:gd name="connsiteX39" fmla="*/ 325000 h 606722"/>
              <a:gd name="connsiteY39" fmla="*/ 325000 h 606722"/>
              <a:gd name="connsiteX40" fmla="*/ 325000 h 606722"/>
              <a:gd name="connsiteY40" fmla="*/ 325000 h 606722"/>
              <a:gd name="connsiteX41" fmla="*/ 325000 h 606722"/>
              <a:gd name="connsiteY41" fmla="*/ 325000 h 606722"/>
              <a:gd name="connsiteX42" fmla="*/ 325000 h 606722"/>
              <a:gd name="connsiteY42" fmla="*/ 325000 h 606722"/>
              <a:gd name="connsiteX43" fmla="*/ 325000 h 606722"/>
              <a:gd name="connsiteY43" fmla="*/ 325000 h 606722"/>
              <a:gd name="connsiteX44" fmla="*/ 325000 h 606722"/>
              <a:gd name="connsiteY44" fmla="*/ 325000 h 606722"/>
              <a:gd name="connsiteX45" fmla="*/ 325000 h 606722"/>
              <a:gd name="connsiteY45" fmla="*/ 325000 h 606722"/>
              <a:gd name="connsiteX46" fmla="*/ 325000 h 606722"/>
              <a:gd name="connsiteY46" fmla="*/ 325000 h 606722"/>
              <a:gd name="connsiteX47" fmla="*/ 325000 h 606722"/>
              <a:gd name="connsiteY47" fmla="*/ 325000 h 606722"/>
              <a:gd name="connsiteX48" fmla="*/ 325000 h 606722"/>
              <a:gd name="connsiteY48" fmla="*/ 325000 h 606722"/>
              <a:gd name="connsiteX49" fmla="*/ 325000 h 606722"/>
              <a:gd name="connsiteY49" fmla="*/ 325000 h 606722"/>
              <a:gd name="connsiteX50" fmla="*/ 325000 h 606722"/>
              <a:gd name="connsiteY50" fmla="*/ 325000 h 606722"/>
              <a:gd name="connsiteX51" fmla="*/ 325000 h 606722"/>
              <a:gd name="connsiteY51" fmla="*/ 325000 h 606722"/>
              <a:gd name="connsiteX52" fmla="*/ 325000 h 606722"/>
              <a:gd name="connsiteY52" fmla="*/ 325000 h 606722"/>
              <a:gd name="connsiteX53" fmla="*/ 325000 h 606722"/>
              <a:gd name="connsiteY53" fmla="*/ 325000 h 606722"/>
              <a:gd name="connsiteX54" fmla="*/ 325000 h 606722"/>
              <a:gd name="connsiteY54" fmla="*/ 325000 h 606722"/>
              <a:gd name="connsiteX55" fmla="*/ 325000 h 606722"/>
              <a:gd name="connsiteY55" fmla="*/ 325000 h 606722"/>
              <a:gd name="connsiteX56" fmla="*/ 325000 h 606722"/>
              <a:gd name="connsiteY56" fmla="*/ 325000 h 606722"/>
              <a:gd name="connsiteX57" fmla="*/ 325000 h 606722"/>
              <a:gd name="connsiteY57" fmla="*/ 325000 h 606722"/>
              <a:gd name="connsiteX58" fmla="*/ 325000 h 606722"/>
              <a:gd name="connsiteY58" fmla="*/ 325000 h 606722"/>
              <a:gd name="connsiteX59" fmla="*/ 325000 h 606722"/>
              <a:gd name="connsiteY59" fmla="*/ 325000 h 606722"/>
              <a:gd name="connsiteX60" fmla="*/ 325000 h 606722"/>
              <a:gd name="connsiteY60" fmla="*/ 325000 h 606722"/>
              <a:gd name="connsiteX61" fmla="*/ 325000 h 606722"/>
              <a:gd name="connsiteY61" fmla="*/ 325000 h 606722"/>
              <a:gd name="connsiteX62" fmla="*/ 325000 h 606722"/>
              <a:gd name="connsiteY62" fmla="*/ 325000 h 606722"/>
              <a:gd name="connsiteX63" fmla="*/ 325000 h 606722"/>
              <a:gd name="connsiteY63" fmla="*/ 325000 h 606722"/>
              <a:gd name="connsiteX64" fmla="*/ 325000 h 606722"/>
              <a:gd name="connsiteY64" fmla="*/ 325000 h 606722"/>
              <a:gd name="connsiteX65" fmla="*/ 325000 h 606722"/>
              <a:gd name="connsiteY65" fmla="*/ 325000 h 606722"/>
              <a:gd name="connsiteX66" fmla="*/ 325000 h 606722"/>
              <a:gd name="connsiteY66" fmla="*/ 325000 h 606722"/>
              <a:gd name="connsiteX67" fmla="*/ 325000 h 606722"/>
              <a:gd name="connsiteY67" fmla="*/ 325000 h 606722"/>
              <a:gd name="connsiteX68" fmla="*/ 325000 h 606722"/>
              <a:gd name="connsiteY68" fmla="*/ 325000 h 606722"/>
              <a:gd name="connsiteX69" fmla="*/ 325000 h 606722"/>
              <a:gd name="connsiteY69" fmla="*/ 325000 h 606722"/>
              <a:gd name="connsiteX70" fmla="*/ 325000 h 606722"/>
              <a:gd name="connsiteY70" fmla="*/ 325000 h 606722"/>
              <a:gd name="connsiteX71" fmla="*/ 325000 h 606722"/>
              <a:gd name="connsiteY71" fmla="*/ 325000 h 606722"/>
              <a:gd name="connsiteX72" fmla="*/ 325000 h 606722"/>
              <a:gd name="connsiteY72" fmla="*/ 325000 h 606722"/>
              <a:gd name="connsiteX73" fmla="*/ 325000 h 606722"/>
              <a:gd name="connsiteY73" fmla="*/ 325000 h 606722"/>
              <a:gd name="connsiteX74" fmla="*/ 325000 h 606722"/>
              <a:gd name="connsiteY74" fmla="*/ 325000 h 606722"/>
              <a:gd name="connsiteX75" fmla="*/ 325000 h 606722"/>
              <a:gd name="connsiteY75" fmla="*/ 325000 h 606722"/>
              <a:gd name="connsiteX76" fmla="*/ 325000 h 606722"/>
              <a:gd name="connsiteY76" fmla="*/ 325000 h 606722"/>
              <a:gd name="connsiteX77" fmla="*/ 325000 h 606722"/>
              <a:gd name="connsiteY77" fmla="*/ 325000 h 606722"/>
              <a:gd name="connsiteX78" fmla="*/ 325000 h 606722"/>
              <a:gd name="connsiteY78" fmla="*/ 325000 h 606722"/>
              <a:gd name="connsiteX79" fmla="*/ 325000 h 606722"/>
              <a:gd name="connsiteY79" fmla="*/ 325000 h 606722"/>
              <a:gd name="connsiteX80" fmla="*/ 325000 h 606722"/>
              <a:gd name="connsiteY80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07614" h="565823">
                <a:moveTo>
                  <a:pt x="60719" y="404267"/>
                </a:moveTo>
                <a:lnTo>
                  <a:pt x="60719" y="505139"/>
                </a:lnTo>
                <a:lnTo>
                  <a:pt x="161760" y="505139"/>
                </a:lnTo>
                <a:lnTo>
                  <a:pt x="161760" y="404267"/>
                </a:lnTo>
                <a:close/>
                <a:moveTo>
                  <a:pt x="461787" y="343590"/>
                </a:moveTo>
                <a:lnTo>
                  <a:pt x="470901" y="361793"/>
                </a:lnTo>
                <a:lnTo>
                  <a:pt x="480015" y="343590"/>
                </a:lnTo>
                <a:close/>
                <a:moveTo>
                  <a:pt x="60719" y="282917"/>
                </a:moveTo>
                <a:lnTo>
                  <a:pt x="60719" y="383789"/>
                </a:lnTo>
                <a:lnTo>
                  <a:pt x="161760" y="383789"/>
                </a:lnTo>
                <a:lnTo>
                  <a:pt x="161760" y="282917"/>
                </a:lnTo>
                <a:close/>
                <a:moveTo>
                  <a:pt x="60719" y="161568"/>
                </a:moveTo>
                <a:lnTo>
                  <a:pt x="60719" y="262440"/>
                </a:lnTo>
                <a:lnTo>
                  <a:pt x="161760" y="262440"/>
                </a:lnTo>
                <a:lnTo>
                  <a:pt x="161760" y="161568"/>
                </a:lnTo>
                <a:close/>
                <a:moveTo>
                  <a:pt x="222539" y="161556"/>
                </a:moveTo>
                <a:lnTo>
                  <a:pt x="222539" y="505145"/>
                </a:lnTo>
                <a:lnTo>
                  <a:pt x="546853" y="505145"/>
                </a:lnTo>
                <a:lnTo>
                  <a:pt x="546853" y="161556"/>
                </a:lnTo>
                <a:lnTo>
                  <a:pt x="506598" y="161556"/>
                </a:lnTo>
                <a:lnTo>
                  <a:pt x="506598" y="327662"/>
                </a:lnTo>
                <a:cubicBezTo>
                  <a:pt x="506598" y="330696"/>
                  <a:pt x="505839" y="332971"/>
                  <a:pt x="504320" y="335247"/>
                </a:cubicBezTo>
                <a:cubicBezTo>
                  <a:pt x="504320" y="337522"/>
                  <a:pt x="504320" y="340556"/>
                  <a:pt x="502801" y="342831"/>
                </a:cubicBezTo>
                <a:lnTo>
                  <a:pt x="482294" y="383789"/>
                </a:lnTo>
                <a:lnTo>
                  <a:pt x="476217" y="383789"/>
                </a:lnTo>
                <a:lnTo>
                  <a:pt x="476217" y="404268"/>
                </a:lnTo>
                <a:lnTo>
                  <a:pt x="465584" y="404268"/>
                </a:lnTo>
                <a:lnTo>
                  <a:pt x="465584" y="383789"/>
                </a:lnTo>
                <a:lnTo>
                  <a:pt x="459508" y="383789"/>
                </a:lnTo>
                <a:lnTo>
                  <a:pt x="439001" y="342831"/>
                </a:lnTo>
                <a:cubicBezTo>
                  <a:pt x="437482" y="340556"/>
                  <a:pt x="437482" y="337522"/>
                  <a:pt x="437482" y="335247"/>
                </a:cubicBezTo>
                <a:cubicBezTo>
                  <a:pt x="435963" y="332971"/>
                  <a:pt x="435204" y="330696"/>
                  <a:pt x="435204" y="327662"/>
                </a:cubicBezTo>
                <a:lnTo>
                  <a:pt x="435204" y="161556"/>
                </a:lnTo>
                <a:close/>
                <a:moveTo>
                  <a:pt x="40207" y="141090"/>
                </a:moveTo>
                <a:lnTo>
                  <a:pt x="182272" y="141090"/>
                </a:lnTo>
                <a:lnTo>
                  <a:pt x="182272" y="282917"/>
                </a:lnTo>
                <a:lnTo>
                  <a:pt x="182272" y="383789"/>
                </a:lnTo>
                <a:lnTo>
                  <a:pt x="182272" y="525616"/>
                </a:lnTo>
                <a:lnTo>
                  <a:pt x="40207" y="525616"/>
                </a:lnTo>
                <a:lnTo>
                  <a:pt x="40207" y="383789"/>
                </a:lnTo>
                <a:lnTo>
                  <a:pt x="40207" y="282917"/>
                </a:lnTo>
                <a:close/>
                <a:moveTo>
                  <a:pt x="20507" y="121356"/>
                </a:moveTo>
                <a:lnTo>
                  <a:pt x="20507" y="546103"/>
                </a:lnTo>
                <a:lnTo>
                  <a:pt x="587107" y="546103"/>
                </a:lnTo>
                <a:lnTo>
                  <a:pt x="587107" y="121356"/>
                </a:lnTo>
                <a:lnTo>
                  <a:pt x="506598" y="121356"/>
                </a:lnTo>
                <a:lnTo>
                  <a:pt x="506598" y="141077"/>
                </a:lnTo>
                <a:lnTo>
                  <a:pt x="567360" y="141077"/>
                </a:lnTo>
                <a:lnTo>
                  <a:pt x="567360" y="525624"/>
                </a:lnTo>
                <a:lnTo>
                  <a:pt x="202791" y="525624"/>
                </a:lnTo>
                <a:lnTo>
                  <a:pt x="202791" y="141077"/>
                </a:lnTo>
                <a:lnTo>
                  <a:pt x="435204" y="141077"/>
                </a:lnTo>
                <a:lnTo>
                  <a:pt x="435204" y="121356"/>
                </a:lnTo>
                <a:close/>
                <a:moveTo>
                  <a:pt x="455710" y="70539"/>
                </a:moveTo>
                <a:lnTo>
                  <a:pt x="455710" y="100878"/>
                </a:lnTo>
                <a:lnTo>
                  <a:pt x="455710" y="141077"/>
                </a:lnTo>
                <a:lnTo>
                  <a:pt x="455710" y="323111"/>
                </a:lnTo>
                <a:lnTo>
                  <a:pt x="486091" y="323111"/>
                </a:lnTo>
                <a:lnTo>
                  <a:pt x="486091" y="141077"/>
                </a:lnTo>
                <a:lnTo>
                  <a:pt x="486091" y="100878"/>
                </a:lnTo>
                <a:lnTo>
                  <a:pt x="486091" y="70539"/>
                </a:lnTo>
                <a:close/>
                <a:moveTo>
                  <a:pt x="470901" y="19721"/>
                </a:moveTo>
                <a:cubicBezTo>
                  <a:pt x="467863" y="19721"/>
                  <a:pt x="465584" y="21996"/>
                  <a:pt x="465584" y="25030"/>
                </a:cubicBezTo>
                <a:lnTo>
                  <a:pt x="465584" y="50060"/>
                </a:lnTo>
                <a:lnTo>
                  <a:pt x="476217" y="50060"/>
                </a:lnTo>
                <a:lnTo>
                  <a:pt x="476217" y="25030"/>
                </a:lnTo>
                <a:cubicBezTo>
                  <a:pt x="476217" y="21996"/>
                  <a:pt x="473939" y="19721"/>
                  <a:pt x="470901" y="19721"/>
                </a:cubicBezTo>
                <a:close/>
                <a:moveTo>
                  <a:pt x="470901" y="0"/>
                </a:moveTo>
                <a:cubicBezTo>
                  <a:pt x="484572" y="0"/>
                  <a:pt x="495965" y="11377"/>
                  <a:pt x="495965" y="25030"/>
                </a:cubicBezTo>
                <a:lnTo>
                  <a:pt x="495965" y="50060"/>
                </a:lnTo>
                <a:lnTo>
                  <a:pt x="506598" y="50060"/>
                </a:lnTo>
                <a:lnTo>
                  <a:pt x="506598" y="100878"/>
                </a:lnTo>
                <a:lnTo>
                  <a:pt x="607614" y="100878"/>
                </a:lnTo>
                <a:lnTo>
                  <a:pt x="607614" y="565823"/>
                </a:lnTo>
                <a:lnTo>
                  <a:pt x="0" y="565823"/>
                </a:lnTo>
                <a:lnTo>
                  <a:pt x="0" y="100878"/>
                </a:lnTo>
                <a:lnTo>
                  <a:pt x="435204" y="100878"/>
                </a:lnTo>
                <a:lnTo>
                  <a:pt x="435204" y="50060"/>
                </a:lnTo>
                <a:lnTo>
                  <a:pt x="445837" y="50060"/>
                </a:lnTo>
                <a:lnTo>
                  <a:pt x="445837" y="25030"/>
                </a:lnTo>
                <a:cubicBezTo>
                  <a:pt x="445837" y="11377"/>
                  <a:pt x="457230" y="0"/>
                  <a:pt x="47090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6" name="hardware_155143">
            <a:extLst>
              <a:ext uri="{FF2B5EF4-FFF2-40B4-BE49-F238E27FC236}">
                <a16:creationId xmlns:a16="http://schemas.microsoft.com/office/drawing/2014/main" id="{FEA9CDCB-0147-4E95-9CF1-6573967D88E7}"/>
              </a:ext>
            </a:extLst>
          </p:cNvPr>
          <p:cNvSpPr/>
          <p:nvPr/>
        </p:nvSpPr>
        <p:spPr>
          <a:xfrm>
            <a:off x="1087304" y="5449782"/>
            <a:ext cx="609685" cy="608799"/>
          </a:xfrm>
          <a:custGeom>
            <a:avLst/>
            <a:gdLst>
              <a:gd name="connsiteX0" fmla="*/ 385100 w 587145"/>
              <a:gd name="connsiteY0" fmla="*/ 455078 h 586292"/>
              <a:gd name="connsiteX1" fmla="*/ 385100 w 587145"/>
              <a:gd name="connsiteY1" fmla="*/ 475556 h 586292"/>
              <a:gd name="connsiteX2" fmla="*/ 445866 w 587145"/>
              <a:gd name="connsiteY2" fmla="*/ 475556 h 586292"/>
              <a:gd name="connsiteX3" fmla="*/ 445866 w 587145"/>
              <a:gd name="connsiteY3" fmla="*/ 455078 h 586292"/>
              <a:gd name="connsiteX4" fmla="*/ 263570 w 587145"/>
              <a:gd name="connsiteY4" fmla="*/ 455078 h 586292"/>
              <a:gd name="connsiteX5" fmla="*/ 263570 w 587145"/>
              <a:gd name="connsiteY5" fmla="*/ 475556 h 586292"/>
              <a:gd name="connsiteX6" fmla="*/ 324335 w 587145"/>
              <a:gd name="connsiteY6" fmla="*/ 475556 h 586292"/>
              <a:gd name="connsiteX7" fmla="*/ 324335 w 587145"/>
              <a:gd name="connsiteY7" fmla="*/ 455078 h 586292"/>
              <a:gd name="connsiteX8" fmla="*/ 142039 w 587145"/>
              <a:gd name="connsiteY8" fmla="*/ 455078 h 586292"/>
              <a:gd name="connsiteX9" fmla="*/ 142039 w 587145"/>
              <a:gd name="connsiteY9" fmla="*/ 475556 h 586292"/>
              <a:gd name="connsiteX10" fmla="*/ 202804 w 587145"/>
              <a:gd name="connsiteY10" fmla="*/ 475556 h 586292"/>
              <a:gd name="connsiteX11" fmla="*/ 202804 w 587145"/>
              <a:gd name="connsiteY11" fmla="*/ 455078 h 586292"/>
              <a:gd name="connsiteX12" fmla="*/ 465614 w 587145"/>
              <a:gd name="connsiteY12" fmla="*/ 373922 h 586292"/>
              <a:gd name="connsiteX13" fmla="*/ 465614 w 587145"/>
              <a:gd name="connsiteY13" fmla="*/ 434599 h 586292"/>
              <a:gd name="connsiteX14" fmla="*/ 486123 w 587145"/>
              <a:gd name="connsiteY14" fmla="*/ 434599 h 586292"/>
              <a:gd name="connsiteX15" fmla="*/ 486123 w 587145"/>
              <a:gd name="connsiteY15" fmla="*/ 373922 h 586292"/>
              <a:gd name="connsiteX16" fmla="*/ 101022 w 587145"/>
              <a:gd name="connsiteY16" fmla="*/ 373922 h 586292"/>
              <a:gd name="connsiteX17" fmla="*/ 101022 w 587145"/>
              <a:gd name="connsiteY17" fmla="*/ 434599 h 586292"/>
              <a:gd name="connsiteX18" fmla="*/ 121531 w 587145"/>
              <a:gd name="connsiteY18" fmla="*/ 434599 h 586292"/>
              <a:gd name="connsiteX19" fmla="*/ 121531 w 587145"/>
              <a:gd name="connsiteY19" fmla="*/ 373922 h 586292"/>
              <a:gd name="connsiteX20" fmla="*/ 222601 w 587145"/>
              <a:gd name="connsiteY20" fmla="*/ 333719 h 586292"/>
              <a:gd name="connsiteX21" fmla="*/ 344075 w 587145"/>
              <a:gd name="connsiteY21" fmla="*/ 333719 h 586292"/>
              <a:gd name="connsiteX22" fmla="*/ 344075 w 587145"/>
              <a:gd name="connsiteY22" fmla="*/ 354188 h 586292"/>
              <a:gd name="connsiteX23" fmla="*/ 222601 w 587145"/>
              <a:gd name="connsiteY23" fmla="*/ 354188 h 586292"/>
              <a:gd name="connsiteX24" fmla="*/ 222601 w 587145"/>
              <a:gd name="connsiteY24" fmla="*/ 293512 h 586292"/>
              <a:gd name="connsiteX25" fmla="*/ 273408 w 587145"/>
              <a:gd name="connsiteY25" fmla="*/ 293512 h 586292"/>
              <a:gd name="connsiteX26" fmla="*/ 273408 w 587145"/>
              <a:gd name="connsiteY26" fmla="*/ 313250 h 586292"/>
              <a:gd name="connsiteX27" fmla="*/ 222601 w 587145"/>
              <a:gd name="connsiteY27" fmla="*/ 313250 h 586292"/>
              <a:gd name="connsiteX28" fmla="*/ 465614 w 587145"/>
              <a:gd name="connsiteY28" fmla="*/ 263187 h 586292"/>
              <a:gd name="connsiteX29" fmla="*/ 465614 w 587145"/>
              <a:gd name="connsiteY29" fmla="*/ 323864 h 586292"/>
              <a:gd name="connsiteX30" fmla="*/ 486123 w 587145"/>
              <a:gd name="connsiteY30" fmla="*/ 323864 h 586292"/>
              <a:gd name="connsiteX31" fmla="*/ 486123 w 587145"/>
              <a:gd name="connsiteY31" fmla="*/ 263187 h 586292"/>
              <a:gd name="connsiteX32" fmla="*/ 101022 w 587145"/>
              <a:gd name="connsiteY32" fmla="*/ 263187 h 586292"/>
              <a:gd name="connsiteX33" fmla="*/ 101022 w 587145"/>
              <a:gd name="connsiteY33" fmla="*/ 323864 h 586292"/>
              <a:gd name="connsiteX34" fmla="*/ 121531 w 587145"/>
              <a:gd name="connsiteY34" fmla="*/ 323864 h 586292"/>
              <a:gd name="connsiteX35" fmla="*/ 121531 w 587145"/>
              <a:gd name="connsiteY35" fmla="*/ 263187 h 586292"/>
              <a:gd name="connsiteX36" fmla="*/ 192152 w 587145"/>
              <a:gd name="connsiteY36" fmla="*/ 202507 h 586292"/>
              <a:gd name="connsiteX37" fmla="*/ 192152 w 587145"/>
              <a:gd name="connsiteY37" fmla="*/ 384542 h 586292"/>
              <a:gd name="connsiteX38" fmla="*/ 394964 w 587145"/>
              <a:gd name="connsiteY38" fmla="*/ 384542 h 586292"/>
              <a:gd name="connsiteX39" fmla="*/ 394964 w 587145"/>
              <a:gd name="connsiteY39" fmla="*/ 202507 h 586292"/>
              <a:gd name="connsiteX40" fmla="*/ 182278 w 587145"/>
              <a:gd name="connsiteY40" fmla="*/ 182028 h 586292"/>
              <a:gd name="connsiteX41" fmla="*/ 404839 w 587145"/>
              <a:gd name="connsiteY41" fmla="*/ 182028 h 586292"/>
              <a:gd name="connsiteX42" fmla="*/ 415473 w 587145"/>
              <a:gd name="connsiteY42" fmla="*/ 191888 h 586292"/>
              <a:gd name="connsiteX43" fmla="*/ 415473 w 587145"/>
              <a:gd name="connsiteY43" fmla="*/ 394403 h 586292"/>
              <a:gd name="connsiteX44" fmla="*/ 404839 w 587145"/>
              <a:gd name="connsiteY44" fmla="*/ 404263 h 586292"/>
              <a:gd name="connsiteX45" fmla="*/ 182278 w 587145"/>
              <a:gd name="connsiteY45" fmla="*/ 404263 h 586292"/>
              <a:gd name="connsiteX46" fmla="*/ 172403 w 587145"/>
              <a:gd name="connsiteY46" fmla="*/ 394403 h 586292"/>
              <a:gd name="connsiteX47" fmla="*/ 172403 w 587145"/>
              <a:gd name="connsiteY47" fmla="*/ 191888 h 586292"/>
              <a:gd name="connsiteX48" fmla="*/ 182278 w 587145"/>
              <a:gd name="connsiteY48" fmla="*/ 182028 h 586292"/>
              <a:gd name="connsiteX49" fmla="*/ 465614 w 587145"/>
              <a:gd name="connsiteY49" fmla="*/ 151693 h 586292"/>
              <a:gd name="connsiteX50" fmla="*/ 465614 w 587145"/>
              <a:gd name="connsiteY50" fmla="*/ 212370 h 586292"/>
              <a:gd name="connsiteX51" fmla="*/ 486123 w 587145"/>
              <a:gd name="connsiteY51" fmla="*/ 212370 h 586292"/>
              <a:gd name="connsiteX52" fmla="*/ 486123 w 587145"/>
              <a:gd name="connsiteY52" fmla="*/ 151693 h 586292"/>
              <a:gd name="connsiteX53" fmla="*/ 142039 w 587145"/>
              <a:gd name="connsiteY53" fmla="*/ 151693 h 586292"/>
              <a:gd name="connsiteX54" fmla="*/ 142039 w 587145"/>
              <a:gd name="connsiteY54" fmla="*/ 222230 h 586292"/>
              <a:gd name="connsiteX55" fmla="*/ 142039 w 587145"/>
              <a:gd name="connsiteY55" fmla="*/ 252568 h 586292"/>
              <a:gd name="connsiteX56" fmla="*/ 142039 w 587145"/>
              <a:gd name="connsiteY56" fmla="*/ 333724 h 586292"/>
              <a:gd name="connsiteX57" fmla="*/ 142039 w 587145"/>
              <a:gd name="connsiteY57" fmla="*/ 364062 h 586292"/>
              <a:gd name="connsiteX58" fmla="*/ 142039 w 587145"/>
              <a:gd name="connsiteY58" fmla="*/ 434599 h 586292"/>
              <a:gd name="connsiteX59" fmla="*/ 212679 w 587145"/>
              <a:gd name="connsiteY59" fmla="*/ 434599 h 586292"/>
              <a:gd name="connsiteX60" fmla="*/ 252936 w 587145"/>
              <a:gd name="connsiteY60" fmla="*/ 434599 h 586292"/>
              <a:gd name="connsiteX61" fmla="*/ 334209 w 587145"/>
              <a:gd name="connsiteY61" fmla="*/ 434599 h 586292"/>
              <a:gd name="connsiteX62" fmla="*/ 374466 w 587145"/>
              <a:gd name="connsiteY62" fmla="*/ 434599 h 586292"/>
              <a:gd name="connsiteX63" fmla="*/ 445866 w 587145"/>
              <a:gd name="connsiteY63" fmla="*/ 434599 h 586292"/>
              <a:gd name="connsiteX64" fmla="*/ 445866 w 587145"/>
              <a:gd name="connsiteY64" fmla="*/ 364062 h 586292"/>
              <a:gd name="connsiteX65" fmla="*/ 445866 w 587145"/>
              <a:gd name="connsiteY65" fmla="*/ 333724 h 586292"/>
              <a:gd name="connsiteX66" fmla="*/ 445866 w 587145"/>
              <a:gd name="connsiteY66" fmla="*/ 252568 h 586292"/>
              <a:gd name="connsiteX67" fmla="*/ 445866 w 587145"/>
              <a:gd name="connsiteY67" fmla="*/ 222230 h 586292"/>
              <a:gd name="connsiteX68" fmla="*/ 445866 w 587145"/>
              <a:gd name="connsiteY68" fmla="*/ 151693 h 586292"/>
              <a:gd name="connsiteX69" fmla="*/ 374466 w 587145"/>
              <a:gd name="connsiteY69" fmla="*/ 151693 h 586292"/>
              <a:gd name="connsiteX70" fmla="*/ 334209 w 587145"/>
              <a:gd name="connsiteY70" fmla="*/ 151693 h 586292"/>
              <a:gd name="connsiteX71" fmla="*/ 252936 w 587145"/>
              <a:gd name="connsiteY71" fmla="*/ 151693 h 586292"/>
              <a:gd name="connsiteX72" fmla="*/ 212679 w 587145"/>
              <a:gd name="connsiteY72" fmla="*/ 151693 h 586292"/>
              <a:gd name="connsiteX73" fmla="*/ 101022 w 587145"/>
              <a:gd name="connsiteY73" fmla="*/ 151693 h 586292"/>
              <a:gd name="connsiteX74" fmla="*/ 101022 w 587145"/>
              <a:gd name="connsiteY74" fmla="*/ 212370 h 586292"/>
              <a:gd name="connsiteX75" fmla="*/ 121531 w 587145"/>
              <a:gd name="connsiteY75" fmla="*/ 212370 h 586292"/>
              <a:gd name="connsiteX76" fmla="*/ 121531 w 587145"/>
              <a:gd name="connsiteY76" fmla="*/ 151693 h 586292"/>
              <a:gd name="connsiteX77" fmla="*/ 385100 w 587145"/>
              <a:gd name="connsiteY77" fmla="*/ 111494 h 586292"/>
              <a:gd name="connsiteX78" fmla="*/ 385100 w 587145"/>
              <a:gd name="connsiteY78" fmla="*/ 131214 h 586292"/>
              <a:gd name="connsiteX79" fmla="*/ 445866 w 587145"/>
              <a:gd name="connsiteY79" fmla="*/ 131214 h 586292"/>
              <a:gd name="connsiteX80" fmla="*/ 445866 w 587145"/>
              <a:gd name="connsiteY80" fmla="*/ 111494 h 586292"/>
              <a:gd name="connsiteX81" fmla="*/ 263570 w 587145"/>
              <a:gd name="connsiteY81" fmla="*/ 111494 h 586292"/>
              <a:gd name="connsiteX82" fmla="*/ 263570 w 587145"/>
              <a:gd name="connsiteY82" fmla="*/ 131214 h 586292"/>
              <a:gd name="connsiteX83" fmla="*/ 324335 w 587145"/>
              <a:gd name="connsiteY83" fmla="*/ 131214 h 586292"/>
              <a:gd name="connsiteX84" fmla="*/ 324335 w 587145"/>
              <a:gd name="connsiteY84" fmla="*/ 111494 h 586292"/>
              <a:gd name="connsiteX85" fmla="*/ 142039 w 587145"/>
              <a:gd name="connsiteY85" fmla="*/ 111494 h 586292"/>
              <a:gd name="connsiteX86" fmla="*/ 142039 w 587145"/>
              <a:gd name="connsiteY86" fmla="*/ 131214 h 586292"/>
              <a:gd name="connsiteX87" fmla="*/ 202804 w 587145"/>
              <a:gd name="connsiteY87" fmla="*/ 131214 h 586292"/>
              <a:gd name="connsiteX88" fmla="*/ 202804 w 587145"/>
              <a:gd name="connsiteY88" fmla="*/ 111494 h 586292"/>
              <a:gd name="connsiteX89" fmla="*/ 161788 w 587145"/>
              <a:gd name="connsiteY89" fmla="*/ 0 h 586292"/>
              <a:gd name="connsiteX90" fmla="*/ 182296 w 587145"/>
              <a:gd name="connsiteY90" fmla="*/ 0 h 586292"/>
              <a:gd name="connsiteX91" fmla="*/ 182296 w 587145"/>
              <a:gd name="connsiteY91" fmla="*/ 91016 h 586292"/>
              <a:gd name="connsiteX92" fmla="*/ 212679 w 587145"/>
              <a:gd name="connsiteY92" fmla="*/ 91016 h 586292"/>
              <a:gd name="connsiteX93" fmla="*/ 222553 w 587145"/>
              <a:gd name="connsiteY93" fmla="*/ 100876 h 586292"/>
              <a:gd name="connsiteX94" fmla="*/ 222553 w 587145"/>
              <a:gd name="connsiteY94" fmla="*/ 131214 h 586292"/>
              <a:gd name="connsiteX95" fmla="*/ 243061 w 587145"/>
              <a:gd name="connsiteY95" fmla="*/ 131214 h 586292"/>
              <a:gd name="connsiteX96" fmla="*/ 243061 w 587145"/>
              <a:gd name="connsiteY96" fmla="*/ 100876 h 586292"/>
              <a:gd name="connsiteX97" fmla="*/ 252936 w 587145"/>
              <a:gd name="connsiteY97" fmla="*/ 91016 h 586292"/>
              <a:gd name="connsiteX98" fmla="*/ 283318 w 587145"/>
              <a:gd name="connsiteY98" fmla="*/ 91016 h 586292"/>
              <a:gd name="connsiteX99" fmla="*/ 283318 w 587145"/>
              <a:gd name="connsiteY99" fmla="*/ 0 h 586292"/>
              <a:gd name="connsiteX100" fmla="*/ 303827 w 587145"/>
              <a:gd name="connsiteY100" fmla="*/ 0 h 586292"/>
              <a:gd name="connsiteX101" fmla="*/ 303827 w 587145"/>
              <a:gd name="connsiteY101" fmla="*/ 91016 h 586292"/>
              <a:gd name="connsiteX102" fmla="*/ 334209 w 587145"/>
              <a:gd name="connsiteY102" fmla="*/ 91016 h 586292"/>
              <a:gd name="connsiteX103" fmla="*/ 344084 w 587145"/>
              <a:gd name="connsiteY103" fmla="*/ 100876 h 586292"/>
              <a:gd name="connsiteX104" fmla="*/ 344084 w 587145"/>
              <a:gd name="connsiteY104" fmla="*/ 131214 h 586292"/>
              <a:gd name="connsiteX105" fmla="*/ 364592 w 587145"/>
              <a:gd name="connsiteY105" fmla="*/ 131214 h 586292"/>
              <a:gd name="connsiteX106" fmla="*/ 364592 w 587145"/>
              <a:gd name="connsiteY106" fmla="*/ 100876 h 586292"/>
              <a:gd name="connsiteX107" fmla="*/ 374466 w 587145"/>
              <a:gd name="connsiteY107" fmla="*/ 91016 h 586292"/>
              <a:gd name="connsiteX108" fmla="*/ 404849 w 587145"/>
              <a:gd name="connsiteY108" fmla="*/ 91016 h 586292"/>
              <a:gd name="connsiteX109" fmla="*/ 404849 w 587145"/>
              <a:gd name="connsiteY109" fmla="*/ 0 h 586292"/>
              <a:gd name="connsiteX110" fmla="*/ 425357 w 587145"/>
              <a:gd name="connsiteY110" fmla="*/ 0 h 586292"/>
              <a:gd name="connsiteX111" fmla="*/ 425357 w 587145"/>
              <a:gd name="connsiteY111" fmla="*/ 91016 h 586292"/>
              <a:gd name="connsiteX112" fmla="*/ 455740 w 587145"/>
              <a:gd name="connsiteY112" fmla="*/ 91016 h 586292"/>
              <a:gd name="connsiteX113" fmla="*/ 465614 w 587145"/>
              <a:gd name="connsiteY113" fmla="*/ 100876 h 586292"/>
              <a:gd name="connsiteX114" fmla="*/ 465614 w 587145"/>
              <a:gd name="connsiteY114" fmla="*/ 131214 h 586292"/>
              <a:gd name="connsiteX115" fmla="*/ 495997 w 587145"/>
              <a:gd name="connsiteY115" fmla="*/ 131214 h 586292"/>
              <a:gd name="connsiteX116" fmla="*/ 506631 w 587145"/>
              <a:gd name="connsiteY116" fmla="*/ 141833 h 586292"/>
              <a:gd name="connsiteX117" fmla="*/ 506631 w 587145"/>
              <a:gd name="connsiteY117" fmla="*/ 172171 h 586292"/>
              <a:gd name="connsiteX118" fmla="*/ 587145 w 587145"/>
              <a:gd name="connsiteY118" fmla="*/ 172171 h 586292"/>
              <a:gd name="connsiteX119" fmla="*/ 587145 w 587145"/>
              <a:gd name="connsiteY119" fmla="*/ 191891 h 586292"/>
              <a:gd name="connsiteX120" fmla="*/ 506631 w 587145"/>
              <a:gd name="connsiteY120" fmla="*/ 191891 h 586292"/>
              <a:gd name="connsiteX121" fmla="*/ 506631 w 587145"/>
              <a:gd name="connsiteY121" fmla="*/ 222230 h 586292"/>
              <a:gd name="connsiteX122" fmla="*/ 495997 w 587145"/>
              <a:gd name="connsiteY122" fmla="*/ 232848 h 586292"/>
              <a:gd name="connsiteX123" fmla="*/ 465614 w 587145"/>
              <a:gd name="connsiteY123" fmla="*/ 232848 h 586292"/>
              <a:gd name="connsiteX124" fmla="*/ 465614 w 587145"/>
              <a:gd name="connsiteY124" fmla="*/ 242708 h 586292"/>
              <a:gd name="connsiteX125" fmla="*/ 495997 w 587145"/>
              <a:gd name="connsiteY125" fmla="*/ 242708 h 586292"/>
              <a:gd name="connsiteX126" fmla="*/ 506631 w 587145"/>
              <a:gd name="connsiteY126" fmla="*/ 252568 h 586292"/>
              <a:gd name="connsiteX127" fmla="*/ 506631 w 587145"/>
              <a:gd name="connsiteY127" fmla="*/ 282907 h 586292"/>
              <a:gd name="connsiteX128" fmla="*/ 587145 w 587145"/>
              <a:gd name="connsiteY128" fmla="*/ 282907 h 586292"/>
              <a:gd name="connsiteX129" fmla="*/ 587145 w 587145"/>
              <a:gd name="connsiteY129" fmla="*/ 303385 h 586292"/>
              <a:gd name="connsiteX130" fmla="*/ 506631 w 587145"/>
              <a:gd name="connsiteY130" fmla="*/ 303385 h 586292"/>
              <a:gd name="connsiteX131" fmla="*/ 506631 w 587145"/>
              <a:gd name="connsiteY131" fmla="*/ 333724 h 586292"/>
              <a:gd name="connsiteX132" fmla="*/ 495997 w 587145"/>
              <a:gd name="connsiteY132" fmla="*/ 343584 h 586292"/>
              <a:gd name="connsiteX133" fmla="*/ 465614 w 587145"/>
              <a:gd name="connsiteY133" fmla="*/ 343584 h 586292"/>
              <a:gd name="connsiteX134" fmla="*/ 465614 w 587145"/>
              <a:gd name="connsiteY134" fmla="*/ 354202 h 586292"/>
              <a:gd name="connsiteX135" fmla="*/ 495997 w 587145"/>
              <a:gd name="connsiteY135" fmla="*/ 354202 h 586292"/>
              <a:gd name="connsiteX136" fmla="*/ 506631 w 587145"/>
              <a:gd name="connsiteY136" fmla="*/ 364062 h 586292"/>
              <a:gd name="connsiteX137" fmla="*/ 506631 w 587145"/>
              <a:gd name="connsiteY137" fmla="*/ 394401 h 586292"/>
              <a:gd name="connsiteX138" fmla="*/ 587145 w 587145"/>
              <a:gd name="connsiteY138" fmla="*/ 394401 h 586292"/>
              <a:gd name="connsiteX139" fmla="*/ 587145 w 587145"/>
              <a:gd name="connsiteY139" fmla="*/ 414879 h 586292"/>
              <a:gd name="connsiteX140" fmla="*/ 506631 w 587145"/>
              <a:gd name="connsiteY140" fmla="*/ 414879 h 586292"/>
              <a:gd name="connsiteX141" fmla="*/ 506631 w 587145"/>
              <a:gd name="connsiteY141" fmla="*/ 445218 h 586292"/>
              <a:gd name="connsiteX142" fmla="*/ 495997 w 587145"/>
              <a:gd name="connsiteY142" fmla="*/ 455078 h 586292"/>
              <a:gd name="connsiteX143" fmla="*/ 465614 w 587145"/>
              <a:gd name="connsiteY143" fmla="*/ 455078 h 586292"/>
              <a:gd name="connsiteX144" fmla="*/ 465614 w 587145"/>
              <a:gd name="connsiteY144" fmla="*/ 485416 h 586292"/>
              <a:gd name="connsiteX145" fmla="*/ 455740 w 587145"/>
              <a:gd name="connsiteY145" fmla="*/ 495276 h 586292"/>
              <a:gd name="connsiteX146" fmla="*/ 425357 w 587145"/>
              <a:gd name="connsiteY146" fmla="*/ 495276 h 586292"/>
              <a:gd name="connsiteX147" fmla="*/ 425357 w 587145"/>
              <a:gd name="connsiteY147" fmla="*/ 586292 h 586292"/>
              <a:gd name="connsiteX148" fmla="*/ 404849 w 587145"/>
              <a:gd name="connsiteY148" fmla="*/ 586292 h 586292"/>
              <a:gd name="connsiteX149" fmla="*/ 404849 w 587145"/>
              <a:gd name="connsiteY149" fmla="*/ 495276 h 586292"/>
              <a:gd name="connsiteX150" fmla="*/ 374466 w 587145"/>
              <a:gd name="connsiteY150" fmla="*/ 495276 h 586292"/>
              <a:gd name="connsiteX151" fmla="*/ 364592 w 587145"/>
              <a:gd name="connsiteY151" fmla="*/ 485416 h 586292"/>
              <a:gd name="connsiteX152" fmla="*/ 364592 w 587145"/>
              <a:gd name="connsiteY152" fmla="*/ 455078 h 586292"/>
              <a:gd name="connsiteX153" fmla="*/ 344084 w 587145"/>
              <a:gd name="connsiteY153" fmla="*/ 455078 h 586292"/>
              <a:gd name="connsiteX154" fmla="*/ 344084 w 587145"/>
              <a:gd name="connsiteY154" fmla="*/ 485416 h 586292"/>
              <a:gd name="connsiteX155" fmla="*/ 334209 w 587145"/>
              <a:gd name="connsiteY155" fmla="*/ 495276 h 586292"/>
              <a:gd name="connsiteX156" fmla="*/ 303827 w 587145"/>
              <a:gd name="connsiteY156" fmla="*/ 495276 h 586292"/>
              <a:gd name="connsiteX157" fmla="*/ 303827 w 587145"/>
              <a:gd name="connsiteY157" fmla="*/ 586292 h 586292"/>
              <a:gd name="connsiteX158" fmla="*/ 283318 w 587145"/>
              <a:gd name="connsiteY158" fmla="*/ 586292 h 586292"/>
              <a:gd name="connsiteX159" fmla="*/ 283318 w 587145"/>
              <a:gd name="connsiteY159" fmla="*/ 495276 h 586292"/>
              <a:gd name="connsiteX160" fmla="*/ 252936 w 587145"/>
              <a:gd name="connsiteY160" fmla="*/ 495276 h 586292"/>
              <a:gd name="connsiteX161" fmla="*/ 243061 w 587145"/>
              <a:gd name="connsiteY161" fmla="*/ 485416 h 586292"/>
              <a:gd name="connsiteX162" fmla="*/ 243061 w 587145"/>
              <a:gd name="connsiteY162" fmla="*/ 455078 h 586292"/>
              <a:gd name="connsiteX163" fmla="*/ 222553 w 587145"/>
              <a:gd name="connsiteY163" fmla="*/ 455078 h 586292"/>
              <a:gd name="connsiteX164" fmla="*/ 222553 w 587145"/>
              <a:gd name="connsiteY164" fmla="*/ 485416 h 586292"/>
              <a:gd name="connsiteX165" fmla="*/ 212679 w 587145"/>
              <a:gd name="connsiteY165" fmla="*/ 495276 h 586292"/>
              <a:gd name="connsiteX166" fmla="*/ 182296 w 587145"/>
              <a:gd name="connsiteY166" fmla="*/ 495276 h 586292"/>
              <a:gd name="connsiteX167" fmla="*/ 182296 w 587145"/>
              <a:gd name="connsiteY167" fmla="*/ 586292 h 586292"/>
              <a:gd name="connsiteX168" fmla="*/ 161788 w 587145"/>
              <a:gd name="connsiteY168" fmla="*/ 586292 h 586292"/>
              <a:gd name="connsiteX169" fmla="*/ 161788 w 587145"/>
              <a:gd name="connsiteY169" fmla="*/ 495276 h 586292"/>
              <a:gd name="connsiteX170" fmla="*/ 131405 w 587145"/>
              <a:gd name="connsiteY170" fmla="*/ 495276 h 586292"/>
              <a:gd name="connsiteX171" fmla="*/ 121531 w 587145"/>
              <a:gd name="connsiteY171" fmla="*/ 485416 h 586292"/>
              <a:gd name="connsiteX172" fmla="*/ 121531 w 587145"/>
              <a:gd name="connsiteY172" fmla="*/ 455078 h 586292"/>
              <a:gd name="connsiteX173" fmla="*/ 91148 w 587145"/>
              <a:gd name="connsiteY173" fmla="*/ 455078 h 586292"/>
              <a:gd name="connsiteX174" fmla="*/ 81274 w 587145"/>
              <a:gd name="connsiteY174" fmla="*/ 445218 h 586292"/>
              <a:gd name="connsiteX175" fmla="*/ 81274 w 587145"/>
              <a:gd name="connsiteY175" fmla="*/ 414879 h 586292"/>
              <a:gd name="connsiteX176" fmla="*/ 0 w 587145"/>
              <a:gd name="connsiteY176" fmla="*/ 414879 h 586292"/>
              <a:gd name="connsiteX177" fmla="*/ 0 w 587145"/>
              <a:gd name="connsiteY177" fmla="*/ 394401 h 586292"/>
              <a:gd name="connsiteX178" fmla="*/ 81274 w 587145"/>
              <a:gd name="connsiteY178" fmla="*/ 394401 h 586292"/>
              <a:gd name="connsiteX179" fmla="*/ 81274 w 587145"/>
              <a:gd name="connsiteY179" fmla="*/ 364062 h 586292"/>
              <a:gd name="connsiteX180" fmla="*/ 91148 w 587145"/>
              <a:gd name="connsiteY180" fmla="*/ 354202 h 586292"/>
              <a:gd name="connsiteX181" fmla="*/ 121531 w 587145"/>
              <a:gd name="connsiteY181" fmla="*/ 354202 h 586292"/>
              <a:gd name="connsiteX182" fmla="*/ 121531 w 587145"/>
              <a:gd name="connsiteY182" fmla="*/ 343584 h 586292"/>
              <a:gd name="connsiteX183" fmla="*/ 91148 w 587145"/>
              <a:gd name="connsiteY183" fmla="*/ 343584 h 586292"/>
              <a:gd name="connsiteX184" fmla="*/ 81274 w 587145"/>
              <a:gd name="connsiteY184" fmla="*/ 333724 h 586292"/>
              <a:gd name="connsiteX185" fmla="*/ 81274 w 587145"/>
              <a:gd name="connsiteY185" fmla="*/ 303385 h 586292"/>
              <a:gd name="connsiteX186" fmla="*/ 0 w 587145"/>
              <a:gd name="connsiteY186" fmla="*/ 303385 h 586292"/>
              <a:gd name="connsiteX187" fmla="*/ 0 w 587145"/>
              <a:gd name="connsiteY187" fmla="*/ 282907 h 586292"/>
              <a:gd name="connsiteX188" fmla="*/ 81274 w 587145"/>
              <a:gd name="connsiteY188" fmla="*/ 282907 h 586292"/>
              <a:gd name="connsiteX189" fmla="*/ 81274 w 587145"/>
              <a:gd name="connsiteY189" fmla="*/ 252568 h 586292"/>
              <a:gd name="connsiteX190" fmla="*/ 91148 w 587145"/>
              <a:gd name="connsiteY190" fmla="*/ 242708 h 586292"/>
              <a:gd name="connsiteX191" fmla="*/ 121531 w 587145"/>
              <a:gd name="connsiteY191" fmla="*/ 242708 h 586292"/>
              <a:gd name="connsiteX192" fmla="*/ 121531 w 587145"/>
              <a:gd name="connsiteY192" fmla="*/ 232848 h 586292"/>
              <a:gd name="connsiteX193" fmla="*/ 91148 w 587145"/>
              <a:gd name="connsiteY193" fmla="*/ 232848 h 586292"/>
              <a:gd name="connsiteX194" fmla="*/ 81274 w 587145"/>
              <a:gd name="connsiteY194" fmla="*/ 222230 h 586292"/>
              <a:gd name="connsiteX195" fmla="*/ 81274 w 587145"/>
              <a:gd name="connsiteY195" fmla="*/ 191891 h 586292"/>
              <a:gd name="connsiteX196" fmla="*/ 0 w 587145"/>
              <a:gd name="connsiteY196" fmla="*/ 191891 h 586292"/>
              <a:gd name="connsiteX197" fmla="*/ 0 w 587145"/>
              <a:gd name="connsiteY197" fmla="*/ 172171 h 586292"/>
              <a:gd name="connsiteX198" fmla="*/ 81274 w 587145"/>
              <a:gd name="connsiteY198" fmla="*/ 172171 h 586292"/>
              <a:gd name="connsiteX199" fmla="*/ 81274 w 587145"/>
              <a:gd name="connsiteY199" fmla="*/ 141833 h 586292"/>
              <a:gd name="connsiteX200" fmla="*/ 91148 w 587145"/>
              <a:gd name="connsiteY200" fmla="*/ 131214 h 586292"/>
              <a:gd name="connsiteX201" fmla="*/ 121531 w 587145"/>
              <a:gd name="connsiteY201" fmla="*/ 131214 h 586292"/>
              <a:gd name="connsiteX202" fmla="*/ 121531 w 587145"/>
              <a:gd name="connsiteY202" fmla="*/ 100876 h 586292"/>
              <a:gd name="connsiteX203" fmla="*/ 131405 w 587145"/>
              <a:gd name="connsiteY203" fmla="*/ 91016 h 586292"/>
              <a:gd name="connsiteX204" fmla="*/ 161788 w 587145"/>
              <a:gd name="connsiteY204" fmla="*/ 91016 h 58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587145" h="586292">
                <a:moveTo>
                  <a:pt x="385100" y="455078"/>
                </a:moveTo>
                <a:lnTo>
                  <a:pt x="385100" y="475556"/>
                </a:lnTo>
                <a:lnTo>
                  <a:pt x="445866" y="475556"/>
                </a:lnTo>
                <a:lnTo>
                  <a:pt x="445866" y="455078"/>
                </a:lnTo>
                <a:close/>
                <a:moveTo>
                  <a:pt x="263570" y="455078"/>
                </a:moveTo>
                <a:lnTo>
                  <a:pt x="263570" y="475556"/>
                </a:lnTo>
                <a:lnTo>
                  <a:pt x="324335" y="475556"/>
                </a:lnTo>
                <a:lnTo>
                  <a:pt x="324335" y="455078"/>
                </a:lnTo>
                <a:close/>
                <a:moveTo>
                  <a:pt x="142039" y="455078"/>
                </a:moveTo>
                <a:lnTo>
                  <a:pt x="142039" y="475556"/>
                </a:lnTo>
                <a:lnTo>
                  <a:pt x="202804" y="475556"/>
                </a:lnTo>
                <a:lnTo>
                  <a:pt x="202804" y="455078"/>
                </a:lnTo>
                <a:close/>
                <a:moveTo>
                  <a:pt x="465614" y="373922"/>
                </a:moveTo>
                <a:lnTo>
                  <a:pt x="465614" y="434599"/>
                </a:lnTo>
                <a:lnTo>
                  <a:pt x="486123" y="434599"/>
                </a:lnTo>
                <a:lnTo>
                  <a:pt x="486123" y="373922"/>
                </a:lnTo>
                <a:close/>
                <a:moveTo>
                  <a:pt x="101022" y="373922"/>
                </a:moveTo>
                <a:lnTo>
                  <a:pt x="101022" y="434599"/>
                </a:lnTo>
                <a:lnTo>
                  <a:pt x="121531" y="434599"/>
                </a:lnTo>
                <a:lnTo>
                  <a:pt x="121531" y="373922"/>
                </a:lnTo>
                <a:close/>
                <a:moveTo>
                  <a:pt x="222601" y="333719"/>
                </a:moveTo>
                <a:lnTo>
                  <a:pt x="344075" y="333719"/>
                </a:lnTo>
                <a:lnTo>
                  <a:pt x="344075" y="354188"/>
                </a:lnTo>
                <a:lnTo>
                  <a:pt x="222601" y="354188"/>
                </a:lnTo>
                <a:close/>
                <a:moveTo>
                  <a:pt x="222601" y="293512"/>
                </a:moveTo>
                <a:lnTo>
                  <a:pt x="273408" y="293512"/>
                </a:lnTo>
                <a:lnTo>
                  <a:pt x="273408" y="313250"/>
                </a:lnTo>
                <a:lnTo>
                  <a:pt x="222601" y="313250"/>
                </a:lnTo>
                <a:close/>
                <a:moveTo>
                  <a:pt x="465614" y="263187"/>
                </a:moveTo>
                <a:lnTo>
                  <a:pt x="465614" y="323864"/>
                </a:lnTo>
                <a:lnTo>
                  <a:pt x="486123" y="323864"/>
                </a:lnTo>
                <a:lnTo>
                  <a:pt x="486123" y="263187"/>
                </a:lnTo>
                <a:close/>
                <a:moveTo>
                  <a:pt x="101022" y="263187"/>
                </a:moveTo>
                <a:lnTo>
                  <a:pt x="101022" y="323864"/>
                </a:lnTo>
                <a:lnTo>
                  <a:pt x="121531" y="323864"/>
                </a:lnTo>
                <a:lnTo>
                  <a:pt x="121531" y="263187"/>
                </a:lnTo>
                <a:close/>
                <a:moveTo>
                  <a:pt x="192152" y="202507"/>
                </a:moveTo>
                <a:lnTo>
                  <a:pt x="192152" y="384542"/>
                </a:lnTo>
                <a:lnTo>
                  <a:pt x="394964" y="384542"/>
                </a:lnTo>
                <a:lnTo>
                  <a:pt x="394964" y="202507"/>
                </a:lnTo>
                <a:close/>
                <a:moveTo>
                  <a:pt x="182278" y="182028"/>
                </a:moveTo>
                <a:lnTo>
                  <a:pt x="404839" y="182028"/>
                </a:lnTo>
                <a:cubicBezTo>
                  <a:pt x="410915" y="182028"/>
                  <a:pt x="415473" y="185820"/>
                  <a:pt x="415473" y="191888"/>
                </a:cubicBezTo>
                <a:lnTo>
                  <a:pt x="415473" y="394403"/>
                </a:lnTo>
                <a:cubicBezTo>
                  <a:pt x="415473" y="400471"/>
                  <a:pt x="410915" y="404263"/>
                  <a:pt x="404839" y="404263"/>
                </a:cubicBezTo>
                <a:lnTo>
                  <a:pt x="182278" y="404263"/>
                </a:lnTo>
                <a:cubicBezTo>
                  <a:pt x="176201" y="404263"/>
                  <a:pt x="172403" y="400471"/>
                  <a:pt x="172403" y="394403"/>
                </a:cubicBezTo>
                <a:lnTo>
                  <a:pt x="172403" y="191888"/>
                </a:lnTo>
                <a:cubicBezTo>
                  <a:pt x="172403" y="185820"/>
                  <a:pt x="176201" y="182028"/>
                  <a:pt x="182278" y="182028"/>
                </a:cubicBezTo>
                <a:close/>
                <a:moveTo>
                  <a:pt x="465614" y="151693"/>
                </a:moveTo>
                <a:lnTo>
                  <a:pt x="465614" y="212370"/>
                </a:lnTo>
                <a:lnTo>
                  <a:pt x="486123" y="212370"/>
                </a:lnTo>
                <a:lnTo>
                  <a:pt x="486123" y="151693"/>
                </a:lnTo>
                <a:close/>
                <a:moveTo>
                  <a:pt x="142039" y="151693"/>
                </a:moveTo>
                <a:lnTo>
                  <a:pt x="142039" y="222230"/>
                </a:lnTo>
                <a:lnTo>
                  <a:pt x="142039" y="252568"/>
                </a:lnTo>
                <a:lnTo>
                  <a:pt x="142039" y="333724"/>
                </a:lnTo>
                <a:lnTo>
                  <a:pt x="142039" y="364062"/>
                </a:lnTo>
                <a:lnTo>
                  <a:pt x="142039" y="434599"/>
                </a:lnTo>
                <a:lnTo>
                  <a:pt x="212679" y="434599"/>
                </a:lnTo>
                <a:lnTo>
                  <a:pt x="252936" y="434599"/>
                </a:lnTo>
                <a:lnTo>
                  <a:pt x="334209" y="434599"/>
                </a:lnTo>
                <a:lnTo>
                  <a:pt x="374466" y="434599"/>
                </a:lnTo>
                <a:lnTo>
                  <a:pt x="445866" y="434599"/>
                </a:lnTo>
                <a:lnTo>
                  <a:pt x="445866" y="364062"/>
                </a:lnTo>
                <a:lnTo>
                  <a:pt x="445866" y="333724"/>
                </a:lnTo>
                <a:lnTo>
                  <a:pt x="445866" y="252568"/>
                </a:lnTo>
                <a:lnTo>
                  <a:pt x="445866" y="222230"/>
                </a:lnTo>
                <a:lnTo>
                  <a:pt x="445866" y="151693"/>
                </a:lnTo>
                <a:lnTo>
                  <a:pt x="374466" y="151693"/>
                </a:lnTo>
                <a:lnTo>
                  <a:pt x="334209" y="151693"/>
                </a:lnTo>
                <a:lnTo>
                  <a:pt x="252936" y="151693"/>
                </a:lnTo>
                <a:lnTo>
                  <a:pt x="212679" y="151693"/>
                </a:lnTo>
                <a:close/>
                <a:moveTo>
                  <a:pt x="101022" y="151693"/>
                </a:moveTo>
                <a:lnTo>
                  <a:pt x="101022" y="212370"/>
                </a:lnTo>
                <a:lnTo>
                  <a:pt x="121531" y="212370"/>
                </a:lnTo>
                <a:lnTo>
                  <a:pt x="121531" y="151693"/>
                </a:lnTo>
                <a:close/>
                <a:moveTo>
                  <a:pt x="385100" y="111494"/>
                </a:moveTo>
                <a:lnTo>
                  <a:pt x="385100" y="131214"/>
                </a:lnTo>
                <a:lnTo>
                  <a:pt x="445866" y="131214"/>
                </a:lnTo>
                <a:lnTo>
                  <a:pt x="445866" y="111494"/>
                </a:lnTo>
                <a:close/>
                <a:moveTo>
                  <a:pt x="263570" y="111494"/>
                </a:moveTo>
                <a:lnTo>
                  <a:pt x="263570" y="131214"/>
                </a:lnTo>
                <a:lnTo>
                  <a:pt x="324335" y="131214"/>
                </a:lnTo>
                <a:lnTo>
                  <a:pt x="324335" y="111494"/>
                </a:lnTo>
                <a:close/>
                <a:moveTo>
                  <a:pt x="142039" y="111494"/>
                </a:moveTo>
                <a:lnTo>
                  <a:pt x="142039" y="131214"/>
                </a:lnTo>
                <a:lnTo>
                  <a:pt x="202804" y="131214"/>
                </a:lnTo>
                <a:lnTo>
                  <a:pt x="202804" y="111494"/>
                </a:lnTo>
                <a:close/>
                <a:moveTo>
                  <a:pt x="161788" y="0"/>
                </a:moveTo>
                <a:lnTo>
                  <a:pt x="182296" y="0"/>
                </a:lnTo>
                <a:lnTo>
                  <a:pt x="182296" y="91016"/>
                </a:lnTo>
                <a:lnTo>
                  <a:pt x="212679" y="91016"/>
                </a:lnTo>
                <a:cubicBezTo>
                  <a:pt x="218755" y="91016"/>
                  <a:pt x="222553" y="94808"/>
                  <a:pt x="222553" y="100876"/>
                </a:cubicBezTo>
                <a:lnTo>
                  <a:pt x="222553" y="131214"/>
                </a:lnTo>
                <a:lnTo>
                  <a:pt x="243061" y="131214"/>
                </a:lnTo>
                <a:lnTo>
                  <a:pt x="243061" y="100876"/>
                </a:lnTo>
                <a:cubicBezTo>
                  <a:pt x="243061" y="94808"/>
                  <a:pt x="246859" y="91016"/>
                  <a:pt x="252936" y="91016"/>
                </a:cubicBezTo>
                <a:lnTo>
                  <a:pt x="283318" y="91016"/>
                </a:lnTo>
                <a:lnTo>
                  <a:pt x="283318" y="0"/>
                </a:lnTo>
                <a:lnTo>
                  <a:pt x="303827" y="0"/>
                </a:lnTo>
                <a:lnTo>
                  <a:pt x="303827" y="91016"/>
                </a:lnTo>
                <a:lnTo>
                  <a:pt x="334209" y="91016"/>
                </a:lnTo>
                <a:cubicBezTo>
                  <a:pt x="340286" y="91016"/>
                  <a:pt x="344084" y="94808"/>
                  <a:pt x="344084" y="100876"/>
                </a:cubicBezTo>
                <a:lnTo>
                  <a:pt x="344084" y="131214"/>
                </a:lnTo>
                <a:lnTo>
                  <a:pt x="364592" y="131214"/>
                </a:lnTo>
                <a:lnTo>
                  <a:pt x="364592" y="100876"/>
                </a:lnTo>
                <a:cubicBezTo>
                  <a:pt x="364592" y="94808"/>
                  <a:pt x="368390" y="91016"/>
                  <a:pt x="374466" y="91016"/>
                </a:cubicBezTo>
                <a:lnTo>
                  <a:pt x="404849" y="91016"/>
                </a:lnTo>
                <a:lnTo>
                  <a:pt x="404849" y="0"/>
                </a:lnTo>
                <a:lnTo>
                  <a:pt x="425357" y="0"/>
                </a:lnTo>
                <a:lnTo>
                  <a:pt x="425357" y="91016"/>
                </a:lnTo>
                <a:lnTo>
                  <a:pt x="455740" y="91016"/>
                </a:lnTo>
                <a:cubicBezTo>
                  <a:pt x="461816" y="91016"/>
                  <a:pt x="465614" y="94808"/>
                  <a:pt x="465614" y="100876"/>
                </a:cubicBezTo>
                <a:lnTo>
                  <a:pt x="465614" y="131214"/>
                </a:lnTo>
                <a:lnTo>
                  <a:pt x="495997" y="131214"/>
                </a:lnTo>
                <a:cubicBezTo>
                  <a:pt x="502074" y="131214"/>
                  <a:pt x="506631" y="135765"/>
                  <a:pt x="506631" y="141833"/>
                </a:cubicBezTo>
                <a:lnTo>
                  <a:pt x="506631" y="172171"/>
                </a:lnTo>
                <a:lnTo>
                  <a:pt x="587145" y="172171"/>
                </a:lnTo>
                <a:lnTo>
                  <a:pt x="587145" y="191891"/>
                </a:lnTo>
                <a:lnTo>
                  <a:pt x="506631" y="191891"/>
                </a:lnTo>
                <a:lnTo>
                  <a:pt x="506631" y="222230"/>
                </a:lnTo>
                <a:cubicBezTo>
                  <a:pt x="506631" y="228297"/>
                  <a:pt x="502074" y="232848"/>
                  <a:pt x="495997" y="232848"/>
                </a:cubicBezTo>
                <a:lnTo>
                  <a:pt x="465614" y="232848"/>
                </a:lnTo>
                <a:lnTo>
                  <a:pt x="465614" y="242708"/>
                </a:lnTo>
                <a:lnTo>
                  <a:pt x="495997" y="242708"/>
                </a:lnTo>
                <a:cubicBezTo>
                  <a:pt x="502074" y="242708"/>
                  <a:pt x="506631" y="246501"/>
                  <a:pt x="506631" y="252568"/>
                </a:cubicBezTo>
                <a:lnTo>
                  <a:pt x="506631" y="282907"/>
                </a:lnTo>
                <a:lnTo>
                  <a:pt x="587145" y="282907"/>
                </a:lnTo>
                <a:lnTo>
                  <a:pt x="587145" y="303385"/>
                </a:lnTo>
                <a:lnTo>
                  <a:pt x="506631" y="303385"/>
                </a:lnTo>
                <a:lnTo>
                  <a:pt x="506631" y="333724"/>
                </a:lnTo>
                <a:cubicBezTo>
                  <a:pt x="506631" y="339791"/>
                  <a:pt x="502074" y="343584"/>
                  <a:pt x="495997" y="343584"/>
                </a:cubicBezTo>
                <a:lnTo>
                  <a:pt x="465614" y="343584"/>
                </a:lnTo>
                <a:lnTo>
                  <a:pt x="465614" y="354202"/>
                </a:lnTo>
                <a:lnTo>
                  <a:pt x="495997" y="354202"/>
                </a:lnTo>
                <a:cubicBezTo>
                  <a:pt x="502074" y="354202"/>
                  <a:pt x="506631" y="357995"/>
                  <a:pt x="506631" y="364062"/>
                </a:cubicBezTo>
                <a:lnTo>
                  <a:pt x="506631" y="394401"/>
                </a:lnTo>
                <a:lnTo>
                  <a:pt x="587145" y="394401"/>
                </a:lnTo>
                <a:lnTo>
                  <a:pt x="587145" y="414879"/>
                </a:lnTo>
                <a:lnTo>
                  <a:pt x="506631" y="414879"/>
                </a:lnTo>
                <a:lnTo>
                  <a:pt x="506631" y="445218"/>
                </a:lnTo>
                <a:cubicBezTo>
                  <a:pt x="506631" y="451286"/>
                  <a:pt x="502074" y="455078"/>
                  <a:pt x="495997" y="455078"/>
                </a:cubicBezTo>
                <a:lnTo>
                  <a:pt x="465614" y="455078"/>
                </a:lnTo>
                <a:lnTo>
                  <a:pt x="465614" y="485416"/>
                </a:lnTo>
                <a:cubicBezTo>
                  <a:pt x="465614" y="491484"/>
                  <a:pt x="461816" y="495276"/>
                  <a:pt x="455740" y="495276"/>
                </a:cubicBezTo>
                <a:lnTo>
                  <a:pt x="425357" y="495276"/>
                </a:lnTo>
                <a:lnTo>
                  <a:pt x="425357" y="586292"/>
                </a:lnTo>
                <a:lnTo>
                  <a:pt x="404849" y="586292"/>
                </a:lnTo>
                <a:lnTo>
                  <a:pt x="404849" y="495276"/>
                </a:lnTo>
                <a:lnTo>
                  <a:pt x="374466" y="495276"/>
                </a:lnTo>
                <a:cubicBezTo>
                  <a:pt x="368390" y="495276"/>
                  <a:pt x="364592" y="491484"/>
                  <a:pt x="364592" y="485416"/>
                </a:cubicBezTo>
                <a:lnTo>
                  <a:pt x="364592" y="455078"/>
                </a:lnTo>
                <a:lnTo>
                  <a:pt x="344084" y="455078"/>
                </a:lnTo>
                <a:lnTo>
                  <a:pt x="344084" y="485416"/>
                </a:lnTo>
                <a:cubicBezTo>
                  <a:pt x="344084" y="491484"/>
                  <a:pt x="340286" y="495276"/>
                  <a:pt x="334209" y="495276"/>
                </a:cubicBezTo>
                <a:lnTo>
                  <a:pt x="303827" y="495276"/>
                </a:lnTo>
                <a:lnTo>
                  <a:pt x="303827" y="586292"/>
                </a:lnTo>
                <a:lnTo>
                  <a:pt x="283318" y="586292"/>
                </a:lnTo>
                <a:lnTo>
                  <a:pt x="283318" y="495276"/>
                </a:lnTo>
                <a:lnTo>
                  <a:pt x="252936" y="495276"/>
                </a:lnTo>
                <a:cubicBezTo>
                  <a:pt x="246859" y="495276"/>
                  <a:pt x="243061" y="491484"/>
                  <a:pt x="243061" y="485416"/>
                </a:cubicBezTo>
                <a:lnTo>
                  <a:pt x="243061" y="455078"/>
                </a:lnTo>
                <a:lnTo>
                  <a:pt x="222553" y="455078"/>
                </a:lnTo>
                <a:lnTo>
                  <a:pt x="222553" y="485416"/>
                </a:lnTo>
                <a:cubicBezTo>
                  <a:pt x="222553" y="491484"/>
                  <a:pt x="218755" y="495276"/>
                  <a:pt x="212679" y="495276"/>
                </a:cubicBezTo>
                <a:lnTo>
                  <a:pt x="182296" y="495276"/>
                </a:lnTo>
                <a:lnTo>
                  <a:pt x="182296" y="586292"/>
                </a:lnTo>
                <a:lnTo>
                  <a:pt x="161788" y="586292"/>
                </a:lnTo>
                <a:lnTo>
                  <a:pt x="161788" y="495276"/>
                </a:lnTo>
                <a:lnTo>
                  <a:pt x="131405" y="495276"/>
                </a:lnTo>
                <a:cubicBezTo>
                  <a:pt x="125328" y="495276"/>
                  <a:pt x="121531" y="491484"/>
                  <a:pt x="121531" y="485416"/>
                </a:cubicBezTo>
                <a:lnTo>
                  <a:pt x="121531" y="455078"/>
                </a:lnTo>
                <a:lnTo>
                  <a:pt x="91148" y="455078"/>
                </a:lnTo>
                <a:cubicBezTo>
                  <a:pt x="85071" y="455078"/>
                  <a:pt x="81274" y="451286"/>
                  <a:pt x="81274" y="445218"/>
                </a:cubicBezTo>
                <a:lnTo>
                  <a:pt x="81274" y="414879"/>
                </a:lnTo>
                <a:lnTo>
                  <a:pt x="0" y="414879"/>
                </a:lnTo>
                <a:lnTo>
                  <a:pt x="0" y="394401"/>
                </a:lnTo>
                <a:lnTo>
                  <a:pt x="81274" y="394401"/>
                </a:lnTo>
                <a:lnTo>
                  <a:pt x="81274" y="364062"/>
                </a:lnTo>
                <a:cubicBezTo>
                  <a:pt x="81274" y="357995"/>
                  <a:pt x="85071" y="354202"/>
                  <a:pt x="91148" y="354202"/>
                </a:cubicBezTo>
                <a:lnTo>
                  <a:pt x="121531" y="354202"/>
                </a:lnTo>
                <a:lnTo>
                  <a:pt x="121531" y="343584"/>
                </a:lnTo>
                <a:lnTo>
                  <a:pt x="91148" y="343584"/>
                </a:lnTo>
                <a:cubicBezTo>
                  <a:pt x="85071" y="343584"/>
                  <a:pt x="81274" y="339791"/>
                  <a:pt x="81274" y="333724"/>
                </a:cubicBezTo>
                <a:lnTo>
                  <a:pt x="81274" y="303385"/>
                </a:lnTo>
                <a:lnTo>
                  <a:pt x="0" y="303385"/>
                </a:lnTo>
                <a:lnTo>
                  <a:pt x="0" y="282907"/>
                </a:lnTo>
                <a:lnTo>
                  <a:pt x="81274" y="282907"/>
                </a:lnTo>
                <a:lnTo>
                  <a:pt x="81274" y="252568"/>
                </a:lnTo>
                <a:cubicBezTo>
                  <a:pt x="81274" y="246501"/>
                  <a:pt x="85071" y="242708"/>
                  <a:pt x="91148" y="242708"/>
                </a:cubicBezTo>
                <a:lnTo>
                  <a:pt x="121531" y="242708"/>
                </a:lnTo>
                <a:lnTo>
                  <a:pt x="121531" y="232848"/>
                </a:lnTo>
                <a:lnTo>
                  <a:pt x="91148" y="232848"/>
                </a:lnTo>
                <a:cubicBezTo>
                  <a:pt x="85071" y="232848"/>
                  <a:pt x="81274" y="228297"/>
                  <a:pt x="81274" y="222230"/>
                </a:cubicBezTo>
                <a:lnTo>
                  <a:pt x="81274" y="191891"/>
                </a:lnTo>
                <a:lnTo>
                  <a:pt x="0" y="191891"/>
                </a:lnTo>
                <a:lnTo>
                  <a:pt x="0" y="172171"/>
                </a:lnTo>
                <a:lnTo>
                  <a:pt x="81274" y="172171"/>
                </a:lnTo>
                <a:lnTo>
                  <a:pt x="81274" y="141833"/>
                </a:lnTo>
                <a:cubicBezTo>
                  <a:pt x="81274" y="135765"/>
                  <a:pt x="85071" y="131214"/>
                  <a:pt x="91148" y="131214"/>
                </a:cubicBezTo>
                <a:lnTo>
                  <a:pt x="121531" y="131214"/>
                </a:lnTo>
                <a:lnTo>
                  <a:pt x="121531" y="100876"/>
                </a:lnTo>
                <a:cubicBezTo>
                  <a:pt x="121531" y="94808"/>
                  <a:pt x="125328" y="91016"/>
                  <a:pt x="131405" y="91016"/>
                </a:cubicBezTo>
                <a:lnTo>
                  <a:pt x="161788" y="9101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FDD2023C-B41F-4564-9019-8A3D3B52BE71}"/>
              </a:ext>
            </a:extLst>
          </p:cNvPr>
          <p:cNvGrpSpPr/>
          <p:nvPr/>
        </p:nvGrpSpPr>
        <p:grpSpPr>
          <a:xfrm>
            <a:off x="5880829" y="2559422"/>
            <a:ext cx="1791000" cy="2181344"/>
            <a:chOff x="5880829" y="2509544"/>
            <a:chExt cx="1791000" cy="2181344"/>
          </a:xfrm>
        </p:grpSpPr>
        <p:sp>
          <p:nvSpPr>
            <p:cNvPr id="128" name="流程图: 合并 127">
              <a:extLst>
                <a:ext uri="{FF2B5EF4-FFF2-40B4-BE49-F238E27FC236}">
                  <a16:creationId xmlns:a16="http://schemas.microsoft.com/office/drawing/2014/main" id="{03717D1F-3258-4C91-B61A-4FD307C35039}"/>
                </a:ext>
              </a:extLst>
            </p:cNvPr>
            <p:cNvSpPr/>
            <p:nvPr/>
          </p:nvSpPr>
          <p:spPr>
            <a:xfrm rot="10800000">
              <a:off x="5880829" y="2509544"/>
              <a:ext cx="1791000" cy="433548"/>
            </a:xfrm>
            <a:prstGeom prst="flowChartMerge">
              <a:avLst/>
            </a:prstGeom>
            <a:gradFill>
              <a:gsLst>
                <a:gs pos="14000">
                  <a:schemeClr val="accent1">
                    <a:alpha val="0"/>
                  </a:schemeClr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+mn-ea"/>
                <a:sym typeface="+mn-lt"/>
              </a:endParaRPr>
            </a:p>
          </p:txBody>
        </p:sp>
        <p:sp>
          <p:nvSpPr>
            <p:cNvPr id="129" name="流程图: 合并 128">
              <a:extLst>
                <a:ext uri="{FF2B5EF4-FFF2-40B4-BE49-F238E27FC236}">
                  <a16:creationId xmlns:a16="http://schemas.microsoft.com/office/drawing/2014/main" id="{3AD5FBDC-E111-4E5C-B5C5-4E66FC8DCBE8}"/>
                </a:ext>
              </a:extLst>
            </p:cNvPr>
            <p:cNvSpPr/>
            <p:nvPr/>
          </p:nvSpPr>
          <p:spPr>
            <a:xfrm rot="10800000">
              <a:off x="5880829" y="4257340"/>
              <a:ext cx="1791000" cy="433548"/>
            </a:xfrm>
            <a:prstGeom prst="flowChartMerge">
              <a:avLst/>
            </a:prstGeom>
            <a:gradFill>
              <a:gsLst>
                <a:gs pos="14000">
                  <a:schemeClr val="accent1">
                    <a:alpha val="0"/>
                  </a:schemeClr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78224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CB3A5E24-A56B-4F35-8344-C731261C4B28}"/>
              </a:ext>
            </a:extLst>
          </p:cNvPr>
          <p:cNvSpPr/>
          <p:nvPr/>
        </p:nvSpPr>
        <p:spPr>
          <a:xfrm>
            <a:off x="609600" y="2014537"/>
            <a:ext cx="10972800" cy="146367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>
            <a:outerShdw blurRad="381000" sx="102000" sy="102000" algn="ctr" rotWithShape="0">
              <a:schemeClr val="tx2">
                <a:alpha val="7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857937"/>
              </p:ext>
            </p:extLst>
          </p:nvPr>
        </p:nvGraphicFramePr>
        <p:xfrm>
          <a:off x="609599" y="850899"/>
          <a:ext cx="10972799" cy="5486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7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912">
                  <a:extLst>
                    <a:ext uri="{9D8B030D-6E8A-4147-A177-3AD203B41FA5}">
                      <a16:colId xmlns:a16="http://schemas.microsoft.com/office/drawing/2014/main" val="1804182053"/>
                    </a:ext>
                  </a:extLst>
                </a:gridCol>
                <a:gridCol w="1962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3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2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612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dirty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zh-CN" altLang="en-US" sz="24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概述</a:t>
                      </a:r>
                      <a:endParaRPr sz="2400" dirty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651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4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技术发展度</a:t>
                      </a:r>
                    </a:p>
                  </a:txBody>
                  <a:tcPr marL="0" marR="0" marT="1651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4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资本活跃度</a:t>
                      </a:r>
                    </a:p>
                  </a:txBody>
                  <a:tcPr marL="0" marR="0" marT="1651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4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市场规模</a:t>
                      </a:r>
                    </a:p>
                  </a:txBody>
                  <a:tcPr marL="0" marR="0" marT="1651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4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产业健全度</a:t>
                      </a:r>
                    </a:p>
                  </a:txBody>
                  <a:tcPr marL="0" marR="0" marT="1651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5570">
                <a:tc>
                  <a:txBody>
                    <a:bodyPr/>
                    <a:lstStyle/>
                    <a:p>
                      <a:pPr marL="90805" algn="ctr">
                        <a:lnSpc>
                          <a:spcPts val="1900"/>
                        </a:lnSpc>
                      </a:pPr>
                      <a:r>
                        <a:rPr lang="en-US" sz="2000" b="1" dirty="0" err="1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A</a:t>
                      </a:r>
                      <a:r>
                        <a:rPr sz="2000" b="1" dirty="0" err="1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国</a:t>
                      </a:r>
                      <a:endParaRPr sz="2000" b="1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ts val="1900"/>
                        </a:lnSpc>
                      </a:pPr>
                      <a:r>
                        <a:rPr lang="zh-CN" altLang="en-US" sz="16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理念上的开拓者</a:t>
                      </a:r>
                      <a:endParaRPr lang="en-US" altLang="zh-CN" sz="16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90170" algn="ctr">
                        <a:lnSpc>
                          <a:spcPts val="1900"/>
                        </a:lnSpc>
                      </a:pPr>
                      <a:r>
                        <a:rPr lang="zh-CN" altLang="en-US" sz="16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正处于投资风口</a:t>
                      </a:r>
                      <a:endParaRPr sz="16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ts val="1900"/>
                        </a:lnSpc>
                      </a:pPr>
                      <a:r>
                        <a:rPr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★★★★★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ts val="1900"/>
                        </a:lnSpc>
                      </a:pPr>
                      <a:r>
                        <a:rPr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★★★★★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ts val="1900"/>
                        </a:lnSpc>
                      </a:pPr>
                      <a:r>
                        <a:rPr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★★★★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ts val="1900"/>
                        </a:lnSpc>
                      </a:pPr>
                      <a:r>
                        <a:rPr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★★★★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359"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US" sz="2000" b="1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C</a:t>
                      </a:r>
                      <a:r>
                        <a:rPr sz="2000" b="1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国</a:t>
                      </a:r>
                      <a:endParaRPr sz="2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651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zh-CN" alt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理念上的追随</a:t>
                      </a:r>
                      <a:endParaRPr lang="en-US" altLang="zh-CN" sz="1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901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zh-CN" alt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者，市场广阔</a:t>
                      </a:r>
                      <a:endParaRPr sz="1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651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★★★★</a:t>
                      </a:r>
                    </a:p>
                  </a:txBody>
                  <a:tcPr marL="0" marR="0" marT="1651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★★★★</a:t>
                      </a:r>
                    </a:p>
                  </a:txBody>
                  <a:tcPr marL="0" marR="0" marT="1651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★★★★</a:t>
                      </a:r>
                    </a:p>
                  </a:txBody>
                  <a:tcPr marL="0" marR="0" marT="1651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★★★</a:t>
                      </a:r>
                    </a:p>
                  </a:txBody>
                  <a:tcPr marL="0" marR="0" marT="1651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743"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US" sz="2000" b="1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J</a:t>
                      </a:r>
                      <a:r>
                        <a:rPr sz="2000" b="1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本</a:t>
                      </a:r>
                      <a:endParaRPr sz="2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651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zh-CN" alt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政府引领，</a:t>
                      </a:r>
                      <a:endParaRPr lang="en-US" altLang="zh-CN" sz="1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901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zh-CN" alt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偶像工业驱动</a:t>
                      </a:r>
                      <a:endParaRPr sz="1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651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★★</a:t>
                      </a:r>
                    </a:p>
                  </a:txBody>
                  <a:tcPr marL="0" marR="0" marT="1651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★★</a:t>
                      </a:r>
                    </a:p>
                  </a:txBody>
                  <a:tcPr marL="0" marR="0" marT="1651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★</a:t>
                      </a:r>
                    </a:p>
                  </a:txBody>
                  <a:tcPr marL="0" marR="0" marT="1651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★★</a:t>
                      </a:r>
                    </a:p>
                  </a:txBody>
                  <a:tcPr marL="0" marR="0" marT="1651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8449"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US" sz="2000" b="1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K</a:t>
                      </a:r>
                      <a:r>
                        <a:rPr sz="2000" b="1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国</a:t>
                      </a:r>
                      <a:endParaRPr sz="2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651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US" altLang="zh-CN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ACG</a:t>
                      </a:r>
                      <a:r>
                        <a:rPr lang="zh-CN" alt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产业积累深</a:t>
                      </a:r>
                      <a:endParaRPr lang="en-US" altLang="zh-CN" sz="1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901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zh-CN" alt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厚，</a:t>
                      </a:r>
                      <a:r>
                        <a:rPr lang="en-US" altLang="zh-CN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IP</a:t>
                      </a:r>
                      <a:r>
                        <a:rPr lang="zh-CN" altLang="en-US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资源丰富</a:t>
                      </a:r>
                      <a:endParaRPr sz="1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0" marR="0" marT="1651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★★★</a:t>
                      </a:r>
                    </a:p>
                  </a:txBody>
                  <a:tcPr marL="0" marR="0" marT="1651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★★</a:t>
                      </a:r>
                    </a:p>
                  </a:txBody>
                  <a:tcPr marL="0" marR="0" marT="1651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★</a:t>
                      </a:r>
                    </a:p>
                  </a:txBody>
                  <a:tcPr marL="0" marR="0" marT="1651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★★</a:t>
                      </a:r>
                    </a:p>
                  </a:txBody>
                  <a:tcPr marL="0" marR="0" marT="1651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标题 13">
            <a:extLst>
              <a:ext uri="{FF2B5EF4-FFF2-40B4-BE49-F238E27FC236}">
                <a16:creationId xmlns:a16="http://schemas.microsoft.com/office/drawing/2014/main" id="{F030C666-861E-48CF-83B3-100DD3DFF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ACJK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四国元宇宙发展对比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1C7F45B6-D1DE-410E-B662-844D9F158497}"/>
              </a:ext>
            </a:extLst>
          </p:cNvPr>
          <p:cNvSpPr>
            <a:spLocks/>
          </p:cNvSpPr>
          <p:nvPr/>
        </p:nvSpPr>
        <p:spPr>
          <a:xfrm>
            <a:off x="589783" y="841712"/>
            <a:ext cx="4235532" cy="246292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（此处按需配图）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3B4A07F4-AE22-417E-9847-B9611E5B7F72}"/>
              </a:ext>
            </a:extLst>
          </p:cNvPr>
          <p:cNvSpPr>
            <a:spLocks/>
          </p:cNvSpPr>
          <p:nvPr/>
        </p:nvSpPr>
        <p:spPr>
          <a:xfrm>
            <a:off x="7363352" y="850900"/>
            <a:ext cx="4235532" cy="246292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（此处按需配图）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F2EC9227-F9FB-478A-B18D-EADFD78577BC}"/>
              </a:ext>
            </a:extLst>
          </p:cNvPr>
          <p:cNvSpPr>
            <a:spLocks/>
          </p:cNvSpPr>
          <p:nvPr/>
        </p:nvSpPr>
        <p:spPr>
          <a:xfrm>
            <a:off x="7363354" y="3883966"/>
            <a:ext cx="4235532" cy="246292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（此处按需配图）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CA00543-F9B7-47B1-A2AC-8ED33E6BF560}"/>
              </a:ext>
            </a:extLst>
          </p:cNvPr>
          <p:cNvSpPr>
            <a:spLocks/>
          </p:cNvSpPr>
          <p:nvPr/>
        </p:nvSpPr>
        <p:spPr>
          <a:xfrm>
            <a:off x="609600" y="4003478"/>
            <a:ext cx="4235532" cy="23430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（此处按需配图）</a:t>
            </a:r>
          </a:p>
        </p:txBody>
      </p:sp>
      <p:sp>
        <p:nvSpPr>
          <p:cNvPr id="31" name="标题 30">
            <a:extLst>
              <a:ext uri="{FF2B5EF4-FFF2-40B4-BE49-F238E27FC236}">
                <a16:creationId xmlns:a16="http://schemas.microsoft.com/office/drawing/2014/main" id="{43277852-7A91-4E70-BF08-E78C4FC3F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元宇宙领域的显著成果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BCC46F7-8983-450D-A133-ED42D0AA2ED8}"/>
              </a:ext>
            </a:extLst>
          </p:cNvPr>
          <p:cNvSpPr txBox="1"/>
          <p:nvPr/>
        </p:nvSpPr>
        <p:spPr>
          <a:xfrm>
            <a:off x="589784" y="2964388"/>
            <a:ext cx="4235532" cy="338554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89000"/>
                  <a:alpha val="0"/>
                </a:schemeClr>
              </a:gs>
              <a:gs pos="39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游戏生态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4AC6F90-A163-4B91-9098-5B5290B103F4}"/>
              </a:ext>
            </a:extLst>
          </p:cNvPr>
          <p:cNvSpPr txBox="1"/>
          <p:nvPr/>
        </p:nvSpPr>
        <p:spPr>
          <a:xfrm>
            <a:off x="609599" y="6007934"/>
            <a:ext cx="4235532" cy="338554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89000"/>
                  <a:alpha val="0"/>
                </a:schemeClr>
              </a:gs>
              <a:gs pos="39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增强现实眼镜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2DBA27A-BBE1-4045-8F5A-86D3098B4EB1}"/>
              </a:ext>
            </a:extLst>
          </p:cNvPr>
          <p:cNvSpPr txBox="1"/>
          <p:nvPr/>
        </p:nvSpPr>
        <p:spPr>
          <a:xfrm>
            <a:off x="7363354" y="6007934"/>
            <a:ext cx="4235532" cy="338554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89000"/>
                  <a:alpha val="0"/>
                </a:schemeClr>
              </a:gs>
              <a:gs pos="39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混合现实协作平台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DA4825F-1B05-496D-B78A-783D6D4B90D8}"/>
              </a:ext>
            </a:extLst>
          </p:cNvPr>
          <p:cNvSpPr txBox="1"/>
          <p:nvPr/>
        </p:nvSpPr>
        <p:spPr>
          <a:xfrm>
            <a:off x="7363352" y="2975266"/>
            <a:ext cx="4235532" cy="338554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89000"/>
                  <a:alpha val="0"/>
                </a:schemeClr>
              </a:gs>
              <a:gs pos="39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云计算服务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87E4A480-EDB2-4170-A496-8C808A091475}"/>
              </a:ext>
            </a:extLst>
          </p:cNvPr>
          <p:cNvSpPr/>
          <p:nvPr/>
        </p:nvSpPr>
        <p:spPr>
          <a:xfrm rot="20946814">
            <a:off x="3537750" y="2705151"/>
            <a:ext cx="5128840" cy="1778697"/>
          </a:xfrm>
          <a:prstGeom prst="ellipse">
            <a:avLst/>
          </a:prstGeom>
          <a:gradFill flip="none" rotWithShape="1">
            <a:gsLst>
              <a:gs pos="35000">
                <a:schemeClr val="accent6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弧形 59">
            <a:extLst>
              <a:ext uri="{FF2B5EF4-FFF2-40B4-BE49-F238E27FC236}">
                <a16:creationId xmlns:a16="http://schemas.microsoft.com/office/drawing/2014/main" id="{A5F70DF8-1766-4078-B3CA-AC9A6575BCF0}"/>
              </a:ext>
            </a:extLst>
          </p:cNvPr>
          <p:cNvSpPr/>
          <p:nvPr/>
        </p:nvSpPr>
        <p:spPr>
          <a:xfrm rot="20876568">
            <a:off x="3121784" y="2749609"/>
            <a:ext cx="5561814" cy="1859020"/>
          </a:xfrm>
          <a:prstGeom prst="arc">
            <a:avLst>
              <a:gd name="adj1" fmla="val 12846008"/>
              <a:gd name="adj2" fmla="val 1456204"/>
            </a:avLst>
          </a:prstGeom>
          <a:ln>
            <a:solidFill>
              <a:schemeClr val="accent5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FAB81AF7-B4EA-4446-8F19-848D2DAD8D01}"/>
              </a:ext>
            </a:extLst>
          </p:cNvPr>
          <p:cNvSpPr/>
          <p:nvPr/>
        </p:nvSpPr>
        <p:spPr>
          <a:xfrm>
            <a:off x="4805502" y="2066794"/>
            <a:ext cx="2577666" cy="2577664"/>
          </a:xfrm>
          <a:prstGeom prst="ellipse">
            <a:avLst/>
          </a:prstGeom>
          <a:gradFill flip="none" rotWithShape="1">
            <a:gsLst>
              <a:gs pos="0">
                <a:schemeClr val="accent6"/>
              </a:gs>
              <a:gs pos="70000">
                <a:schemeClr val="tx2"/>
              </a:gs>
            </a:gsLst>
            <a:lin ang="5400000" scaled="1"/>
            <a:tileRect/>
          </a:gradFill>
          <a:ln>
            <a:noFill/>
          </a:ln>
          <a:effectLst>
            <a:outerShdw blurRad="419100" sx="140000" sy="140000" algn="ctr" rotWithShape="0">
              <a:schemeClr val="accent6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35761" y="3237602"/>
            <a:ext cx="1920478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spcBef>
                <a:spcPts val="105"/>
              </a:spcBef>
              <a:defRPr sz="1600">
                <a:solidFill>
                  <a:schemeClr val="bg1"/>
                </a:solidFill>
                <a:latin typeface="+mn-ea"/>
                <a:cs typeface="宋体"/>
              </a:defRPr>
            </a:lvl1pPr>
          </a:lstStyle>
          <a:p>
            <a:pPr algn="ctr"/>
            <a:r>
              <a:rPr lang="en-US" sz="2400" dirty="0" err="1">
                <a:latin typeface="+mn-lt"/>
                <a:cs typeface="+mn-ea"/>
                <a:sym typeface="+mn-lt"/>
              </a:rPr>
              <a:t>OfficePLUS</a:t>
            </a:r>
            <a:endParaRPr lang="zh-CN" altLang="en-US" sz="2400" dirty="0">
              <a:latin typeface="+mn-lt"/>
              <a:cs typeface="+mn-ea"/>
              <a:sym typeface="+mn-lt"/>
            </a:endParaRPr>
          </a:p>
        </p:txBody>
      </p:sp>
      <p:sp>
        <p:nvSpPr>
          <p:cNvPr id="49" name="弧形 48">
            <a:extLst>
              <a:ext uri="{FF2B5EF4-FFF2-40B4-BE49-F238E27FC236}">
                <a16:creationId xmlns:a16="http://schemas.microsoft.com/office/drawing/2014/main" id="{08034D50-B090-4977-BD6E-1E77AE17C332}"/>
              </a:ext>
            </a:extLst>
          </p:cNvPr>
          <p:cNvSpPr/>
          <p:nvPr/>
        </p:nvSpPr>
        <p:spPr>
          <a:xfrm rot="20876568" flipH="1" flipV="1">
            <a:off x="3508402" y="2579571"/>
            <a:ext cx="5561814" cy="1859020"/>
          </a:xfrm>
          <a:prstGeom prst="arc">
            <a:avLst>
              <a:gd name="adj1" fmla="val 12846008"/>
              <a:gd name="adj2" fmla="val 1456204"/>
            </a:avLst>
          </a:prstGeom>
          <a:ln>
            <a:solidFill>
              <a:schemeClr val="accent5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8E0AD0C6-8E08-401F-97A8-FDD0DFED86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6916A38-C29D-4153-97C2-BB2D6B0A3E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元宇宙究竟是什么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23A7487-D801-44B2-BA95-FF1E1269C8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ln>
                  <a:noFill/>
                </a:ln>
                <a:cs typeface="+mn-ea"/>
                <a:sym typeface="+mn-lt"/>
              </a:rPr>
              <a:t>What is the </a:t>
            </a:r>
            <a:r>
              <a:rPr lang="en-US" altLang="zh-CN" dirty="0">
                <a:ln>
                  <a:noFill/>
                </a:ln>
                <a:cs typeface="+mn-ea"/>
                <a:sym typeface="+mn-lt"/>
              </a:rPr>
              <a:t>meta</a:t>
            </a:r>
            <a:r>
              <a:rPr lang="en-GB" dirty="0">
                <a:ln>
                  <a:noFill/>
                </a:ln>
                <a:cs typeface="+mn-ea"/>
                <a:sym typeface="+mn-lt"/>
              </a:rPr>
              <a:t>verse </a:t>
            </a:r>
            <a:r>
              <a:rPr lang="en-US" altLang="zh-CN" dirty="0">
                <a:ln>
                  <a:noFill/>
                </a:ln>
                <a:cs typeface="+mn-ea"/>
                <a:sym typeface="+mn-lt"/>
              </a:rPr>
              <a:t>e</a:t>
            </a:r>
            <a:r>
              <a:rPr lang="en-GB" dirty="0" err="1">
                <a:ln>
                  <a:noFill/>
                </a:ln>
                <a:cs typeface="+mn-ea"/>
                <a:sym typeface="+mn-lt"/>
              </a:rPr>
              <a:t>xactly</a:t>
            </a:r>
            <a:endParaRPr lang="en-GB" dirty="0">
              <a:ln>
                <a:noFill/>
              </a:ln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297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C3D7FD56-6FFB-4B9D-984E-857987DF548E}"/>
              </a:ext>
            </a:extLst>
          </p:cNvPr>
          <p:cNvGrpSpPr/>
          <p:nvPr/>
        </p:nvGrpSpPr>
        <p:grpSpPr>
          <a:xfrm>
            <a:off x="3495675" y="2185260"/>
            <a:ext cx="6083717" cy="2584667"/>
            <a:chOff x="3495675" y="2185260"/>
            <a:chExt cx="6083717" cy="258466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127DEBA-B4AF-47C9-A226-CF576C7F3319}"/>
                </a:ext>
              </a:extLst>
            </p:cNvPr>
            <p:cNvSpPr txBox="1"/>
            <p:nvPr/>
          </p:nvSpPr>
          <p:spPr>
            <a:xfrm>
              <a:off x="3495675" y="2185260"/>
              <a:ext cx="6083717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500" dirty="0">
                  <a:solidFill>
                    <a:schemeClr val="bg1"/>
                  </a:solidFill>
                  <a:cs typeface="+mn-ea"/>
                  <a:sym typeface="+mn-lt"/>
                </a:rPr>
                <a:t>感谢聆听</a:t>
              </a:r>
              <a:endParaRPr lang="en-GB" sz="11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A0F2B098-1BC5-4756-995E-1C7B15398392}"/>
                </a:ext>
              </a:extLst>
            </p:cNvPr>
            <p:cNvSpPr txBox="1"/>
            <p:nvPr/>
          </p:nvSpPr>
          <p:spPr>
            <a:xfrm>
              <a:off x="3495675" y="4308262"/>
              <a:ext cx="5200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未来已来</a:t>
              </a: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·</a:t>
              </a: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你何时来</a:t>
              </a:r>
              <a:endParaRPr lang="en-GB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ED2F9EC2-92E2-40DC-A913-6001971DF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6117127"/>
            <a:ext cx="908050" cy="12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D078352-88DD-4B05-B969-79C2E5E737BB}"/>
              </a:ext>
            </a:extLst>
          </p:cNvPr>
          <p:cNvSpPr/>
          <p:nvPr/>
        </p:nvSpPr>
        <p:spPr>
          <a:xfrm>
            <a:off x="12192000" y="0"/>
            <a:ext cx="253390" cy="198438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D844A07-8E12-4DF3-815E-66953139FED3}"/>
              </a:ext>
            </a:extLst>
          </p:cNvPr>
          <p:cNvSpPr>
            <a:spLocks/>
          </p:cNvSpPr>
          <p:nvPr/>
        </p:nvSpPr>
        <p:spPr>
          <a:xfrm>
            <a:off x="12192000" y="213254"/>
            <a:ext cx="253390" cy="198438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89465BE-01A8-4468-B442-F795A4E6C941}"/>
              </a:ext>
            </a:extLst>
          </p:cNvPr>
          <p:cNvSpPr/>
          <p:nvPr/>
        </p:nvSpPr>
        <p:spPr>
          <a:xfrm>
            <a:off x="12192000" y="426508"/>
            <a:ext cx="253390" cy="198438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D5AE52CB-FAB3-4966-94FB-3932356D37D9}"/>
              </a:ext>
            </a:extLst>
          </p:cNvPr>
          <p:cNvSpPr>
            <a:spLocks/>
          </p:cNvSpPr>
          <p:nvPr/>
        </p:nvSpPr>
        <p:spPr>
          <a:xfrm>
            <a:off x="12192000" y="639763"/>
            <a:ext cx="253390" cy="19843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pic>
        <p:nvPicPr>
          <p:cNvPr id="14" name="图片 13">
            <a:hlinkClick r:id="rId3"/>
            <a:extLst>
              <a:ext uri="{FF2B5EF4-FFF2-40B4-BE49-F238E27FC236}">
                <a16:creationId xmlns:a16="http://schemas.microsoft.com/office/drawing/2014/main" id="{7335FA20-EFD9-4565-BC5D-F42AB286A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159" y="1473019"/>
            <a:ext cx="2387682" cy="31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3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D094EC-491C-2649-AF07-6B22837C9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FB47E1-7AF0-204F-89F0-4C0DE2B37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中文 微软雅黑</a:t>
            </a:r>
            <a:endParaRPr kumimoji="1" lang="en" altLang="zh-CN" dirty="0"/>
          </a:p>
          <a:p>
            <a:r>
              <a:rPr kumimoji="1" lang="zh-CN" altLang="en-US" dirty="0"/>
              <a:t>英文 </a:t>
            </a:r>
            <a:r>
              <a:rPr kumimoji="1" lang="en" altLang="zh-CN" dirty="0" err="1"/>
              <a:t>Arail</a:t>
            </a:r>
            <a:endParaRPr kumimoji="1" lang="en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1.2</a:t>
            </a:r>
          </a:p>
          <a:p>
            <a:r>
              <a:rPr kumimoji="1" lang="zh-CN" altLang="en-US" dirty="0"/>
              <a:t>无</a:t>
            </a:r>
            <a:endParaRPr kumimoji="1" lang="en" altLang="zh-CN" dirty="0"/>
          </a:p>
          <a:p>
            <a:endParaRPr kumimoji="1" lang="en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墨鲜声</a:t>
            </a:r>
            <a:endParaRPr kumimoji="1" lang="en" altLang="zh-CN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79F369-F966-CC4F-9150-5720C0654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标注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2037C6C-C3D0-B143-999B-9FBD7AAF90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317903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EC9D8FE7-04A7-44CE-BC7E-17F619D48B86}"/>
              </a:ext>
            </a:extLst>
          </p:cNvPr>
          <p:cNvGrpSpPr/>
          <p:nvPr/>
        </p:nvGrpSpPr>
        <p:grpSpPr>
          <a:xfrm>
            <a:off x="2356290" y="2437508"/>
            <a:ext cx="1566022" cy="598463"/>
            <a:chOff x="2356290" y="2437508"/>
            <a:chExt cx="1566022" cy="598463"/>
          </a:xfrm>
        </p:grpSpPr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BFB4E793-4BA9-4493-8BF3-573012944E1E}"/>
                </a:ext>
              </a:extLst>
            </p:cNvPr>
            <p:cNvSpPr/>
            <p:nvPr/>
          </p:nvSpPr>
          <p:spPr>
            <a:xfrm>
              <a:off x="2356290" y="2437508"/>
              <a:ext cx="1566022" cy="598463"/>
            </a:xfrm>
            <a:prstGeom prst="roundRect">
              <a:avLst>
                <a:gd name="adj" fmla="val 12565"/>
              </a:avLst>
            </a:prstGeom>
            <a:gradFill>
              <a:gsLst>
                <a:gs pos="0">
                  <a:schemeClr val="accent5"/>
                </a:gs>
                <a:gs pos="74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outerShdw blurRad="406400" dist="203200" dir="5400000" algn="ctr" rotWithShape="0">
                <a:srgbClr val="0E1046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31520"/>
              <a:endParaRPr lang="zh-CN" altLang="en-US" sz="144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5" name="Object37">
              <a:extLst>
                <a:ext uri="{FF2B5EF4-FFF2-40B4-BE49-F238E27FC236}">
                  <a16:creationId xmlns:a16="http://schemas.microsoft.com/office/drawing/2014/main" id="{C50F4F18-20AD-4FC8-9637-31265D21B2DE}"/>
                </a:ext>
              </a:extLst>
            </p:cNvPr>
            <p:cNvSpPr/>
            <p:nvPr/>
          </p:nvSpPr>
          <p:spPr>
            <a:xfrm>
              <a:off x="2881496" y="2537460"/>
              <a:ext cx="884002" cy="2438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 defTabSz="731520">
                <a:lnSpc>
                  <a:spcPts val="1920"/>
                </a:lnSpc>
              </a:pPr>
              <a:r>
                <a:rPr lang="zh-CN" altLang="en-US" sz="2000" dirty="0">
                  <a:solidFill>
                    <a:srgbClr val="FFFFFF"/>
                  </a:solidFill>
                  <a:cs typeface="+mn-ea"/>
                  <a:sym typeface="+mn-lt"/>
                </a:rPr>
                <a:t>特征</a:t>
              </a:r>
              <a:endParaRPr lang="en-US" sz="2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1E3C8DB-C780-425A-AA0E-F753C2C1BBDE}"/>
              </a:ext>
            </a:extLst>
          </p:cNvPr>
          <p:cNvGrpSpPr/>
          <p:nvPr/>
        </p:nvGrpSpPr>
        <p:grpSpPr>
          <a:xfrm>
            <a:off x="5916515" y="2437508"/>
            <a:ext cx="1566022" cy="598463"/>
            <a:chOff x="5916515" y="2437508"/>
            <a:chExt cx="1566022" cy="598463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7843E204-C3BE-4E49-AF49-EE2B87D48D8D}"/>
                </a:ext>
              </a:extLst>
            </p:cNvPr>
            <p:cNvSpPr/>
            <p:nvPr/>
          </p:nvSpPr>
          <p:spPr>
            <a:xfrm>
              <a:off x="5916515" y="2437508"/>
              <a:ext cx="1566022" cy="598463"/>
            </a:xfrm>
            <a:prstGeom prst="roundRect">
              <a:avLst>
                <a:gd name="adj" fmla="val 12565"/>
              </a:avLst>
            </a:prstGeom>
            <a:gradFill>
              <a:gsLst>
                <a:gs pos="0">
                  <a:schemeClr val="accent5"/>
                </a:gs>
                <a:gs pos="74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outerShdw blurRad="406400" dist="203200" dir="5400000" algn="ctr" rotWithShape="0">
                <a:srgbClr val="0E1046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31520"/>
              <a:endParaRPr lang="zh-CN" altLang="en-US" sz="144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6" name="Object37">
              <a:extLst>
                <a:ext uri="{FF2B5EF4-FFF2-40B4-BE49-F238E27FC236}">
                  <a16:creationId xmlns:a16="http://schemas.microsoft.com/office/drawing/2014/main" id="{DF9A7709-AF54-4A19-BE44-2522821F598F}"/>
                </a:ext>
              </a:extLst>
            </p:cNvPr>
            <p:cNvSpPr/>
            <p:nvPr/>
          </p:nvSpPr>
          <p:spPr>
            <a:xfrm>
              <a:off x="6418465" y="2537460"/>
              <a:ext cx="884002" cy="2438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 defTabSz="731520">
                <a:lnSpc>
                  <a:spcPts val="1920"/>
                </a:lnSpc>
              </a:pPr>
              <a:r>
                <a:rPr lang="zh-CN" altLang="en-US" sz="2000" dirty="0">
                  <a:solidFill>
                    <a:srgbClr val="FFFFFF"/>
                  </a:solidFill>
                  <a:cs typeface="+mn-ea"/>
                  <a:sym typeface="+mn-lt"/>
                </a:rPr>
                <a:t>要素</a:t>
              </a:r>
              <a:endParaRPr lang="en-US" sz="2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EF91628-4337-4368-9746-E939A2E8D4AC}"/>
              </a:ext>
            </a:extLst>
          </p:cNvPr>
          <p:cNvGrpSpPr/>
          <p:nvPr/>
        </p:nvGrpSpPr>
        <p:grpSpPr>
          <a:xfrm>
            <a:off x="9476740" y="2437508"/>
            <a:ext cx="1566022" cy="598463"/>
            <a:chOff x="9476740" y="2437508"/>
            <a:chExt cx="1566022" cy="598463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5187718D-5608-440A-923C-20B4F1574F2F}"/>
                </a:ext>
              </a:extLst>
            </p:cNvPr>
            <p:cNvSpPr/>
            <p:nvPr/>
          </p:nvSpPr>
          <p:spPr>
            <a:xfrm>
              <a:off x="9476740" y="2437508"/>
              <a:ext cx="1566022" cy="598463"/>
            </a:xfrm>
            <a:prstGeom prst="roundRect">
              <a:avLst>
                <a:gd name="adj" fmla="val 12565"/>
              </a:avLst>
            </a:prstGeom>
            <a:gradFill>
              <a:gsLst>
                <a:gs pos="0">
                  <a:schemeClr val="accent5"/>
                </a:gs>
                <a:gs pos="74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outerShdw blurRad="406400" dist="203200" dir="5400000" algn="ctr" rotWithShape="0">
                <a:srgbClr val="0E1046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31520"/>
              <a:endParaRPr lang="zh-CN" altLang="en-US" sz="144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7" name="Object37">
              <a:extLst>
                <a:ext uri="{FF2B5EF4-FFF2-40B4-BE49-F238E27FC236}">
                  <a16:creationId xmlns:a16="http://schemas.microsoft.com/office/drawing/2014/main" id="{54A5BE5A-5164-41BE-A666-1246EAB394A8}"/>
                </a:ext>
              </a:extLst>
            </p:cNvPr>
            <p:cNvSpPr/>
            <p:nvPr/>
          </p:nvSpPr>
          <p:spPr>
            <a:xfrm>
              <a:off x="9955433" y="2537460"/>
              <a:ext cx="884002" cy="2438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 defTabSz="731520">
                <a:lnSpc>
                  <a:spcPts val="1920"/>
                </a:lnSpc>
              </a:pPr>
              <a:r>
                <a:rPr lang="zh-CN" altLang="en-US" sz="2000" dirty="0">
                  <a:solidFill>
                    <a:srgbClr val="FFFFFF"/>
                  </a:solidFill>
                  <a:cs typeface="+mn-ea"/>
                  <a:sym typeface="+mn-lt"/>
                </a:rPr>
                <a:t>构造</a:t>
              </a:r>
              <a:endParaRPr lang="en-US" sz="20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9" name="图片 18" hidden="1">
            <a:extLst>
              <a:ext uri="{FF2B5EF4-FFF2-40B4-BE49-F238E27FC236}">
                <a16:creationId xmlns:a16="http://schemas.microsoft.com/office/drawing/2014/main" id="{3A4C294A-353F-433F-AE7B-5CF6361914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A6B1B72-3BE3-400F-B859-F9EC0841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元宇宙是什么</a:t>
            </a: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CA5615E2-2994-42BB-A130-EC4CC9BE67DF}"/>
              </a:ext>
            </a:extLst>
          </p:cNvPr>
          <p:cNvSpPr txBox="1"/>
          <p:nvPr/>
        </p:nvSpPr>
        <p:spPr>
          <a:xfrm>
            <a:off x="609600" y="1140803"/>
            <a:ext cx="965923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chemeClr val="bg1"/>
                </a:solidFill>
                <a:cs typeface="+mn-ea"/>
                <a:sym typeface="+mn-lt"/>
              </a:rPr>
              <a:t>Metaverse</a:t>
            </a:r>
            <a:r>
              <a:rPr lang="en-US" sz="28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sz="2800" b="1" dirty="0">
                <a:solidFill>
                  <a:schemeClr val="bg1"/>
                </a:solidFill>
                <a:cs typeface="+mn-ea"/>
                <a:sym typeface="+mn-lt"/>
              </a:rPr>
              <a:t>=</a:t>
            </a:r>
            <a:r>
              <a:rPr lang="en-US" sz="28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sz="2800" b="1" dirty="0">
                <a:solidFill>
                  <a:schemeClr val="bg1"/>
                </a:solidFill>
                <a:cs typeface="+mn-ea"/>
                <a:sym typeface="+mn-lt"/>
              </a:rPr>
              <a:t>Meta</a:t>
            </a: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（超越）</a:t>
            </a:r>
            <a:r>
              <a:rPr sz="2800" b="1" dirty="0">
                <a:solidFill>
                  <a:schemeClr val="bg1"/>
                </a:solidFill>
                <a:cs typeface="+mn-ea"/>
                <a:sym typeface="+mn-lt"/>
              </a:rPr>
              <a:t>+</a:t>
            </a:r>
            <a:r>
              <a:rPr lang="en-US" sz="28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sz="2800" b="1" dirty="0">
                <a:solidFill>
                  <a:schemeClr val="bg1"/>
                </a:solidFill>
                <a:cs typeface="+mn-ea"/>
                <a:sym typeface="+mn-lt"/>
              </a:rPr>
              <a:t>Universe</a:t>
            </a: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（宇宙）</a:t>
            </a:r>
            <a:endParaRPr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Object 4" descr="preencoded.png">
            <a:extLst>
              <a:ext uri="{FF2B5EF4-FFF2-40B4-BE49-F238E27FC236}">
                <a16:creationId xmlns:a16="http://schemas.microsoft.com/office/drawing/2014/main" id="{2A7D637D-6B5F-4CDC-99BE-0C2AE8272190}"/>
              </a:ext>
            </a:extLst>
          </p:cNvPr>
          <p:cNvSpPr/>
          <p:nvPr/>
        </p:nvSpPr>
        <p:spPr>
          <a:xfrm>
            <a:off x="1140959" y="2442226"/>
            <a:ext cx="2773075" cy="3505166"/>
          </a:xfrm>
          <a:custGeom>
            <a:avLst/>
            <a:gdLst>
              <a:gd name="connsiteX0" fmla="*/ 0 w 3200343"/>
              <a:gd name="connsiteY0" fmla="*/ 84953 h 4381458"/>
              <a:gd name="connsiteX1" fmla="*/ 85021 w 3200343"/>
              <a:gd name="connsiteY1" fmla="*/ 0 h 4381458"/>
              <a:gd name="connsiteX2" fmla="*/ 1534254 w 3200343"/>
              <a:gd name="connsiteY2" fmla="*/ 0 h 4381458"/>
              <a:gd name="connsiteX3" fmla="*/ 1614024 w 3200343"/>
              <a:gd name="connsiteY3" fmla="*/ 55554 h 4381458"/>
              <a:gd name="connsiteX4" fmla="*/ 1783346 w 3200343"/>
              <a:gd name="connsiteY4" fmla="*/ 514247 h 4381458"/>
              <a:gd name="connsiteX5" fmla="*/ 1881038 w 3200343"/>
              <a:gd name="connsiteY5" fmla="*/ 582285 h 4381458"/>
              <a:gd name="connsiteX6" fmla="*/ 3115320 w 3200343"/>
              <a:gd name="connsiteY6" fmla="*/ 582285 h 4381458"/>
              <a:gd name="connsiteX7" fmla="*/ 3200344 w 3200343"/>
              <a:gd name="connsiteY7" fmla="*/ 667239 h 4381458"/>
              <a:gd name="connsiteX8" fmla="*/ 3200344 w 3200343"/>
              <a:gd name="connsiteY8" fmla="*/ 4296503 h 4381458"/>
              <a:gd name="connsiteX9" fmla="*/ 3115320 w 3200343"/>
              <a:gd name="connsiteY9" fmla="*/ 4381459 h 4381458"/>
              <a:gd name="connsiteX10" fmla="*/ 85021 w 3200343"/>
              <a:gd name="connsiteY10" fmla="*/ 4381459 h 4381458"/>
              <a:gd name="connsiteX11" fmla="*/ 0 w 3200343"/>
              <a:gd name="connsiteY11" fmla="*/ 4296503 h 4381458"/>
              <a:gd name="connsiteX12" fmla="*/ 0 w 3200343"/>
              <a:gd name="connsiteY12" fmla="*/ 84953 h 438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0343" h="4381458">
                <a:moveTo>
                  <a:pt x="0" y="84953"/>
                </a:moveTo>
                <a:cubicBezTo>
                  <a:pt x="0" y="38035"/>
                  <a:pt x="38065" y="0"/>
                  <a:pt x="85021" y="0"/>
                </a:cubicBezTo>
                <a:lnTo>
                  <a:pt x="1534254" y="0"/>
                </a:lnTo>
                <a:cubicBezTo>
                  <a:pt x="1569859" y="0"/>
                  <a:pt x="1601700" y="22172"/>
                  <a:pt x="1614024" y="55554"/>
                </a:cubicBezTo>
                <a:lnTo>
                  <a:pt x="1783346" y="514247"/>
                </a:lnTo>
                <a:cubicBezTo>
                  <a:pt x="1798440" y="555130"/>
                  <a:pt x="1837427" y="582285"/>
                  <a:pt x="1881038" y="582285"/>
                </a:cubicBezTo>
                <a:lnTo>
                  <a:pt x="3115320" y="582285"/>
                </a:lnTo>
                <a:cubicBezTo>
                  <a:pt x="3162274" y="582285"/>
                  <a:pt x="3200344" y="620320"/>
                  <a:pt x="3200344" y="667239"/>
                </a:cubicBezTo>
                <a:lnTo>
                  <a:pt x="3200344" y="4296503"/>
                </a:lnTo>
                <a:cubicBezTo>
                  <a:pt x="3200344" y="4343429"/>
                  <a:pt x="3162283" y="4381459"/>
                  <a:pt x="3115320" y="4381459"/>
                </a:cubicBezTo>
                <a:lnTo>
                  <a:pt x="85021" y="4381459"/>
                </a:lnTo>
                <a:cubicBezTo>
                  <a:pt x="38065" y="4381459"/>
                  <a:pt x="0" y="4343429"/>
                  <a:pt x="0" y="4296503"/>
                </a:cubicBezTo>
                <a:lnTo>
                  <a:pt x="0" y="84953"/>
                </a:lnTo>
                <a:close/>
              </a:path>
            </a:pathLst>
          </a:custGeom>
          <a:solidFill>
            <a:schemeClr val="accent1"/>
          </a:solidFill>
          <a:ln w="1910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pPr defTabSz="731520"/>
            <a:endParaRPr lang="zh-CN" altLang="en-US" sz="144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5" name="Object30">
            <a:extLst>
              <a:ext uri="{FF2B5EF4-FFF2-40B4-BE49-F238E27FC236}">
                <a16:creationId xmlns:a16="http://schemas.microsoft.com/office/drawing/2014/main" id="{579E073C-0CC3-495A-A860-293BB6378BEB}"/>
              </a:ext>
            </a:extLst>
          </p:cNvPr>
          <p:cNvSpPr/>
          <p:nvPr/>
        </p:nvSpPr>
        <p:spPr>
          <a:xfrm>
            <a:off x="1470120" y="3161182"/>
            <a:ext cx="2164272" cy="19657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defTabSz="731520">
              <a:lnSpc>
                <a:spcPct val="120000"/>
              </a:lnSpc>
            </a:pPr>
            <a:r>
              <a:rPr lang="zh-CN" altLang="en-US" dirty="0">
                <a:solidFill>
                  <a:srgbClr val="FFFFFF">
                    <a:alpha val="80000"/>
                  </a:srgbClr>
                </a:solidFill>
                <a:cs typeface="+mn-ea"/>
                <a:sym typeface="+mn-lt"/>
              </a:rPr>
              <a:t>元宇宙，是一个平行于现实世界，又独立于现实世界的数字虚拟空间，强调生态的完整性和用户的主观能动性</a:t>
            </a:r>
          </a:p>
        </p:txBody>
      </p:sp>
      <p:sp>
        <p:nvSpPr>
          <p:cNvPr id="37" name="Object 4" descr="preencoded.png">
            <a:extLst>
              <a:ext uri="{FF2B5EF4-FFF2-40B4-BE49-F238E27FC236}">
                <a16:creationId xmlns:a16="http://schemas.microsoft.com/office/drawing/2014/main" id="{BE127552-8836-43CC-A8F5-0A54A8F12288}"/>
              </a:ext>
            </a:extLst>
          </p:cNvPr>
          <p:cNvSpPr/>
          <p:nvPr/>
        </p:nvSpPr>
        <p:spPr>
          <a:xfrm>
            <a:off x="4701184" y="2442226"/>
            <a:ext cx="2773075" cy="3505166"/>
          </a:xfrm>
          <a:custGeom>
            <a:avLst/>
            <a:gdLst>
              <a:gd name="connsiteX0" fmla="*/ 0 w 3200343"/>
              <a:gd name="connsiteY0" fmla="*/ 84953 h 4381458"/>
              <a:gd name="connsiteX1" fmla="*/ 85021 w 3200343"/>
              <a:gd name="connsiteY1" fmla="*/ 0 h 4381458"/>
              <a:gd name="connsiteX2" fmla="*/ 1534254 w 3200343"/>
              <a:gd name="connsiteY2" fmla="*/ 0 h 4381458"/>
              <a:gd name="connsiteX3" fmla="*/ 1614024 w 3200343"/>
              <a:gd name="connsiteY3" fmla="*/ 55554 h 4381458"/>
              <a:gd name="connsiteX4" fmla="*/ 1783346 w 3200343"/>
              <a:gd name="connsiteY4" fmla="*/ 514247 h 4381458"/>
              <a:gd name="connsiteX5" fmla="*/ 1881038 w 3200343"/>
              <a:gd name="connsiteY5" fmla="*/ 582285 h 4381458"/>
              <a:gd name="connsiteX6" fmla="*/ 3115320 w 3200343"/>
              <a:gd name="connsiteY6" fmla="*/ 582285 h 4381458"/>
              <a:gd name="connsiteX7" fmla="*/ 3200344 w 3200343"/>
              <a:gd name="connsiteY7" fmla="*/ 667239 h 4381458"/>
              <a:gd name="connsiteX8" fmla="*/ 3200344 w 3200343"/>
              <a:gd name="connsiteY8" fmla="*/ 4296503 h 4381458"/>
              <a:gd name="connsiteX9" fmla="*/ 3115320 w 3200343"/>
              <a:gd name="connsiteY9" fmla="*/ 4381459 h 4381458"/>
              <a:gd name="connsiteX10" fmla="*/ 85021 w 3200343"/>
              <a:gd name="connsiteY10" fmla="*/ 4381459 h 4381458"/>
              <a:gd name="connsiteX11" fmla="*/ 0 w 3200343"/>
              <a:gd name="connsiteY11" fmla="*/ 4296503 h 4381458"/>
              <a:gd name="connsiteX12" fmla="*/ 0 w 3200343"/>
              <a:gd name="connsiteY12" fmla="*/ 84953 h 438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0343" h="4381458">
                <a:moveTo>
                  <a:pt x="0" y="84953"/>
                </a:moveTo>
                <a:cubicBezTo>
                  <a:pt x="0" y="38035"/>
                  <a:pt x="38065" y="0"/>
                  <a:pt x="85021" y="0"/>
                </a:cubicBezTo>
                <a:lnTo>
                  <a:pt x="1534254" y="0"/>
                </a:lnTo>
                <a:cubicBezTo>
                  <a:pt x="1569859" y="0"/>
                  <a:pt x="1601700" y="22172"/>
                  <a:pt x="1614024" y="55554"/>
                </a:cubicBezTo>
                <a:lnTo>
                  <a:pt x="1783346" y="514247"/>
                </a:lnTo>
                <a:cubicBezTo>
                  <a:pt x="1798440" y="555130"/>
                  <a:pt x="1837427" y="582285"/>
                  <a:pt x="1881038" y="582285"/>
                </a:cubicBezTo>
                <a:lnTo>
                  <a:pt x="3115320" y="582285"/>
                </a:lnTo>
                <a:cubicBezTo>
                  <a:pt x="3162274" y="582285"/>
                  <a:pt x="3200344" y="620320"/>
                  <a:pt x="3200344" y="667239"/>
                </a:cubicBezTo>
                <a:lnTo>
                  <a:pt x="3200344" y="4296503"/>
                </a:lnTo>
                <a:cubicBezTo>
                  <a:pt x="3200344" y="4343429"/>
                  <a:pt x="3162283" y="4381459"/>
                  <a:pt x="3115320" y="4381459"/>
                </a:cubicBezTo>
                <a:lnTo>
                  <a:pt x="85021" y="4381459"/>
                </a:lnTo>
                <a:cubicBezTo>
                  <a:pt x="38065" y="4381459"/>
                  <a:pt x="0" y="4343429"/>
                  <a:pt x="0" y="4296503"/>
                </a:cubicBezTo>
                <a:lnTo>
                  <a:pt x="0" y="84953"/>
                </a:lnTo>
                <a:close/>
              </a:path>
            </a:pathLst>
          </a:custGeom>
          <a:solidFill>
            <a:schemeClr val="accent1"/>
          </a:solidFill>
          <a:ln w="1910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pPr defTabSz="731520"/>
            <a:endParaRPr lang="zh-CN" altLang="en-US" sz="144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8" name="Object30">
            <a:extLst>
              <a:ext uri="{FF2B5EF4-FFF2-40B4-BE49-F238E27FC236}">
                <a16:creationId xmlns:a16="http://schemas.microsoft.com/office/drawing/2014/main" id="{C916EC77-1742-4BDC-BBA7-6CF0924D173D}"/>
              </a:ext>
            </a:extLst>
          </p:cNvPr>
          <p:cNvSpPr/>
          <p:nvPr/>
        </p:nvSpPr>
        <p:spPr>
          <a:xfrm>
            <a:off x="5091701" y="3147332"/>
            <a:ext cx="2041560" cy="16333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defTabSz="731520">
              <a:lnSpc>
                <a:spcPct val="120000"/>
              </a:lnSpc>
            </a:pPr>
            <a:r>
              <a:rPr lang="zh-CN" altLang="en-US" dirty="0">
                <a:solidFill>
                  <a:srgbClr val="FFFFFF">
                    <a:alpha val="80000"/>
                  </a:srgbClr>
                </a:solidFill>
                <a:cs typeface="+mn-ea"/>
                <a:sym typeface="+mn-lt"/>
              </a:rPr>
              <a:t>元宇宙至少包括以下要素：身份、朋友、沉浸感、低延迟、多元化、随地、经济系统和文明。</a:t>
            </a:r>
          </a:p>
        </p:txBody>
      </p:sp>
      <p:sp>
        <p:nvSpPr>
          <p:cNvPr id="40" name="Object 4" descr="preencoded.png">
            <a:extLst>
              <a:ext uri="{FF2B5EF4-FFF2-40B4-BE49-F238E27FC236}">
                <a16:creationId xmlns:a16="http://schemas.microsoft.com/office/drawing/2014/main" id="{940937B0-ADCE-4A2C-9701-952FEAE085AF}"/>
              </a:ext>
            </a:extLst>
          </p:cNvPr>
          <p:cNvSpPr/>
          <p:nvPr/>
        </p:nvSpPr>
        <p:spPr>
          <a:xfrm>
            <a:off x="8261409" y="2442226"/>
            <a:ext cx="2773075" cy="3505166"/>
          </a:xfrm>
          <a:custGeom>
            <a:avLst/>
            <a:gdLst>
              <a:gd name="connsiteX0" fmla="*/ 0 w 3200343"/>
              <a:gd name="connsiteY0" fmla="*/ 84953 h 4381458"/>
              <a:gd name="connsiteX1" fmla="*/ 85021 w 3200343"/>
              <a:gd name="connsiteY1" fmla="*/ 0 h 4381458"/>
              <a:gd name="connsiteX2" fmla="*/ 1534254 w 3200343"/>
              <a:gd name="connsiteY2" fmla="*/ 0 h 4381458"/>
              <a:gd name="connsiteX3" fmla="*/ 1614024 w 3200343"/>
              <a:gd name="connsiteY3" fmla="*/ 55554 h 4381458"/>
              <a:gd name="connsiteX4" fmla="*/ 1783346 w 3200343"/>
              <a:gd name="connsiteY4" fmla="*/ 514247 h 4381458"/>
              <a:gd name="connsiteX5" fmla="*/ 1881038 w 3200343"/>
              <a:gd name="connsiteY5" fmla="*/ 582285 h 4381458"/>
              <a:gd name="connsiteX6" fmla="*/ 3115320 w 3200343"/>
              <a:gd name="connsiteY6" fmla="*/ 582285 h 4381458"/>
              <a:gd name="connsiteX7" fmla="*/ 3200344 w 3200343"/>
              <a:gd name="connsiteY7" fmla="*/ 667239 h 4381458"/>
              <a:gd name="connsiteX8" fmla="*/ 3200344 w 3200343"/>
              <a:gd name="connsiteY8" fmla="*/ 4296503 h 4381458"/>
              <a:gd name="connsiteX9" fmla="*/ 3115320 w 3200343"/>
              <a:gd name="connsiteY9" fmla="*/ 4381459 h 4381458"/>
              <a:gd name="connsiteX10" fmla="*/ 85021 w 3200343"/>
              <a:gd name="connsiteY10" fmla="*/ 4381459 h 4381458"/>
              <a:gd name="connsiteX11" fmla="*/ 0 w 3200343"/>
              <a:gd name="connsiteY11" fmla="*/ 4296503 h 4381458"/>
              <a:gd name="connsiteX12" fmla="*/ 0 w 3200343"/>
              <a:gd name="connsiteY12" fmla="*/ 84953 h 438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0343" h="4381458">
                <a:moveTo>
                  <a:pt x="0" y="84953"/>
                </a:moveTo>
                <a:cubicBezTo>
                  <a:pt x="0" y="38035"/>
                  <a:pt x="38065" y="0"/>
                  <a:pt x="85021" y="0"/>
                </a:cubicBezTo>
                <a:lnTo>
                  <a:pt x="1534254" y="0"/>
                </a:lnTo>
                <a:cubicBezTo>
                  <a:pt x="1569859" y="0"/>
                  <a:pt x="1601700" y="22172"/>
                  <a:pt x="1614024" y="55554"/>
                </a:cubicBezTo>
                <a:lnTo>
                  <a:pt x="1783346" y="514247"/>
                </a:lnTo>
                <a:cubicBezTo>
                  <a:pt x="1798440" y="555130"/>
                  <a:pt x="1837427" y="582285"/>
                  <a:pt x="1881038" y="582285"/>
                </a:cubicBezTo>
                <a:lnTo>
                  <a:pt x="3115320" y="582285"/>
                </a:lnTo>
                <a:cubicBezTo>
                  <a:pt x="3162274" y="582285"/>
                  <a:pt x="3200344" y="620320"/>
                  <a:pt x="3200344" y="667239"/>
                </a:cubicBezTo>
                <a:lnTo>
                  <a:pt x="3200344" y="4296503"/>
                </a:lnTo>
                <a:cubicBezTo>
                  <a:pt x="3200344" y="4343429"/>
                  <a:pt x="3162283" y="4381459"/>
                  <a:pt x="3115320" y="4381459"/>
                </a:cubicBezTo>
                <a:lnTo>
                  <a:pt x="85021" y="4381459"/>
                </a:lnTo>
                <a:cubicBezTo>
                  <a:pt x="38065" y="4381459"/>
                  <a:pt x="0" y="4343429"/>
                  <a:pt x="0" y="4296503"/>
                </a:cubicBezTo>
                <a:lnTo>
                  <a:pt x="0" y="84953"/>
                </a:lnTo>
                <a:close/>
              </a:path>
            </a:pathLst>
          </a:custGeom>
          <a:solidFill>
            <a:schemeClr val="accent1"/>
          </a:solidFill>
          <a:ln w="1910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pPr defTabSz="731520"/>
            <a:endParaRPr lang="zh-CN" altLang="en-US" sz="144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1" name="Object30">
            <a:extLst>
              <a:ext uri="{FF2B5EF4-FFF2-40B4-BE49-F238E27FC236}">
                <a16:creationId xmlns:a16="http://schemas.microsoft.com/office/drawing/2014/main" id="{0E0BCE5A-8267-488C-A230-AAD0F0DD3C9A}"/>
              </a:ext>
            </a:extLst>
          </p:cNvPr>
          <p:cNvSpPr/>
          <p:nvPr/>
        </p:nvSpPr>
        <p:spPr>
          <a:xfrm>
            <a:off x="8631811" y="3108010"/>
            <a:ext cx="2081790" cy="16333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defTabSz="731520">
              <a:lnSpc>
                <a:spcPct val="120000"/>
              </a:lnSpc>
            </a:pPr>
            <a:r>
              <a:rPr lang="zh-CN" altLang="en-US" dirty="0">
                <a:solidFill>
                  <a:srgbClr val="FFFFFF">
                    <a:alpha val="80000"/>
                  </a:srgbClr>
                </a:solidFill>
                <a:cs typeface="+mn-ea"/>
                <a:sym typeface="+mn-lt"/>
              </a:rPr>
              <a:t>元宇宙构造的七个层面：体验、发现、创作者经济、空间计算、去中心化、人机互动、基础设施。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1473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椭圆 121">
            <a:extLst>
              <a:ext uri="{FF2B5EF4-FFF2-40B4-BE49-F238E27FC236}">
                <a16:creationId xmlns:a16="http://schemas.microsoft.com/office/drawing/2014/main" id="{754FE374-C569-41A1-B79A-6813C43AF3C3}"/>
              </a:ext>
            </a:extLst>
          </p:cNvPr>
          <p:cNvSpPr/>
          <p:nvPr/>
        </p:nvSpPr>
        <p:spPr>
          <a:xfrm>
            <a:off x="2426526" y="-75374"/>
            <a:ext cx="7338948" cy="7338948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90000">
                <a:schemeClr val="tx2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pic>
        <p:nvPicPr>
          <p:cNvPr id="120" name="图片 119">
            <a:extLst>
              <a:ext uri="{FF2B5EF4-FFF2-40B4-BE49-F238E27FC236}">
                <a16:creationId xmlns:a16="http://schemas.microsoft.com/office/drawing/2014/main" id="{A72B0147-465F-4C6B-92C9-A5A50ED67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0012" y="0"/>
            <a:ext cx="1901592" cy="6858000"/>
          </a:xfrm>
          <a:prstGeom prst="rect">
            <a:avLst/>
          </a:prstGeom>
        </p:spPr>
      </p:pic>
      <p:pic>
        <p:nvPicPr>
          <p:cNvPr id="121" name="图片 120">
            <a:extLst>
              <a:ext uri="{FF2B5EF4-FFF2-40B4-BE49-F238E27FC236}">
                <a16:creationId xmlns:a16="http://schemas.microsoft.com/office/drawing/2014/main" id="{34011919-8B56-4A5E-9800-AA9CFA4D8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969794" y="0"/>
            <a:ext cx="1901592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079835F-F6DB-40BE-8068-AE1F2BCFE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元宇宙六大准则</a:t>
            </a:r>
          </a:p>
        </p:txBody>
      </p: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413915A3-D42F-4718-A313-CEA56CAE4519}"/>
              </a:ext>
            </a:extLst>
          </p:cNvPr>
          <p:cNvGrpSpPr/>
          <p:nvPr/>
        </p:nvGrpSpPr>
        <p:grpSpPr>
          <a:xfrm>
            <a:off x="5511800" y="3051175"/>
            <a:ext cx="1168400" cy="1085850"/>
            <a:chOff x="5511800" y="2933700"/>
            <a:chExt cx="1168400" cy="1085850"/>
          </a:xfrm>
        </p:grpSpPr>
        <p:sp>
          <p:nvSpPr>
            <p:cNvPr id="113" name="椭圆 112">
              <a:extLst>
                <a:ext uri="{FF2B5EF4-FFF2-40B4-BE49-F238E27FC236}">
                  <a16:creationId xmlns:a16="http://schemas.microsoft.com/office/drawing/2014/main" id="{311117F1-5E6B-44F5-A071-E3B64A04FD82}"/>
                </a:ext>
              </a:extLst>
            </p:cNvPr>
            <p:cNvSpPr/>
            <p:nvPr/>
          </p:nvSpPr>
          <p:spPr>
            <a:xfrm>
              <a:off x="5553075" y="2933700"/>
              <a:ext cx="1085850" cy="1085850"/>
            </a:xfrm>
            <a:prstGeom prst="ellipse">
              <a:avLst/>
            </a:prstGeom>
            <a:gradFill flip="none" rotWithShape="1">
              <a:gsLst>
                <a:gs pos="0">
                  <a:schemeClr val="accent5"/>
                </a:gs>
                <a:gs pos="70000">
                  <a:schemeClr val="tx2"/>
                </a:gs>
              </a:gsLst>
              <a:lin ang="5400000" scaled="1"/>
              <a:tileRect/>
            </a:gra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C29AE9F2-6154-4203-9DBB-BBA4AC68F478}"/>
                </a:ext>
              </a:extLst>
            </p:cNvPr>
            <p:cNvSpPr txBox="1"/>
            <p:nvPr/>
          </p:nvSpPr>
          <p:spPr>
            <a:xfrm>
              <a:off x="5511800" y="3245793"/>
              <a:ext cx="11684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元宇宙</a:t>
              </a:r>
              <a:endParaRPr lang="en-GB" sz="2400" b="1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sp>
        <p:nvSpPr>
          <p:cNvPr id="115" name="椭圆 114">
            <a:extLst>
              <a:ext uri="{FF2B5EF4-FFF2-40B4-BE49-F238E27FC236}">
                <a16:creationId xmlns:a16="http://schemas.microsoft.com/office/drawing/2014/main" id="{6B8414D2-D77D-4D62-B47F-FA1934FAB7BA}"/>
              </a:ext>
            </a:extLst>
          </p:cNvPr>
          <p:cNvSpPr/>
          <p:nvPr/>
        </p:nvSpPr>
        <p:spPr>
          <a:xfrm>
            <a:off x="4967993" y="1545848"/>
            <a:ext cx="139019" cy="1390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3" name="椭圆 122">
            <a:extLst>
              <a:ext uri="{FF2B5EF4-FFF2-40B4-BE49-F238E27FC236}">
                <a16:creationId xmlns:a16="http://schemas.microsoft.com/office/drawing/2014/main" id="{22E4E3BB-7367-476D-94B1-57433847D037}"/>
              </a:ext>
            </a:extLst>
          </p:cNvPr>
          <p:cNvSpPr/>
          <p:nvPr/>
        </p:nvSpPr>
        <p:spPr>
          <a:xfrm>
            <a:off x="4967993" y="5144181"/>
            <a:ext cx="139019" cy="1390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2715027E-5090-499C-BC70-5FC90C391765}"/>
              </a:ext>
            </a:extLst>
          </p:cNvPr>
          <p:cNvSpPr/>
          <p:nvPr/>
        </p:nvSpPr>
        <p:spPr>
          <a:xfrm>
            <a:off x="5318823" y="3499871"/>
            <a:ext cx="139019" cy="1390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D405C56D-AEDA-4A70-9D1A-0E5151C00E48}"/>
              </a:ext>
            </a:extLst>
          </p:cNvPr>
          <p:cNvSpPr/>
          <p:nvPr/>
        </p:nvSpPr>
        <p:spPr>
          <a:xfrm>
            <a:off x="7084988" y="1545848"/>
            <a:ext cx="139019" cy="1390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426F4294-3E38-46B3-93E4-218B09589855}"/>
              </a:ext>
            </a:extLst>
          </p:cNvPr>
          <p:cNvSpPr/>
          <p:nvPr/>
        </p:nvSpPr>
        <p:spPr>
          <a:xfrm>
            <a:off x="7084988" y="5144181"/>
            <a:ext cx="139019" cy="1390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7" name="椭圆 126">
            <a:extLst>
              <a:ext uri="{FF2B5EF4-FFF2-40B4-BE49-F238E27FC236}">
                <a16:creationId xmlns:a16="http://schemas.microsoft.com/office/drawing/2014/main" id="{8C5E2FC6-7089-4719-BB15-48436C75AB12}"/>
              </a:ext>
            </a:extLst>
          </p:cNvPr>
          <p:cNvSpPr/>
          <p:nvPr/>
        </p:nvSpPr>
        <p:spPr>
          <a:xfrm>
            <a:off x="6740459" y="3499871"/>
            <a:ext cx="139019" cy="1390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8" name="object 10">
            <a:extLst>
              <a:ext uri="{FF2B5EF4-FFF2-40B4-BE49-F238E27FC236}">
                <a16:creationId xmlns:a16="http://schemas.microsoft.com/office/drawing/2014/main" id="{67F91F90-27C3-495F-9C09-9C25D6E22044}"/>
              </a:ext>
            </a:extLst>
          </p:cNvPr>
          <p:cNvSpPr txBox="1">
            <a:spLocks/>
          </p:cNvSpPr>
          <p:nvPr/>
        </p:nvSpPr>
        <p:spPr>
          <a:xfrm>
            <a:off x="3628427" y="1210657"/>
            <a:ext cx="1205919" cy="43279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lIns="0" tIns="0" rIns="0" bIns="0" rtlCol="0" anchor="ctr" anchorCtr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000" b="1" dirty="0">
                <a:cs typeface="+mn-ea"/>
                <a:sym typeface="+mn-lt"/>
              </a:rPr>
              <a:t>持续性</a:t>
            </a:r>
            <a:endParaRPr sz="2000" b="1" dirty="0">
              <a:cs typeface="+mn-ea"/>
              <a:sym typeface="+mn-lt"/>
            </a:endParaRPr>
          </a:p>
        </p:txBody>
      </p:sp>
      <p:sp>
        <p:nvSpPr>
          <p:cNvPr id="129" name="object 10">
            <a:extLst>
              <a:ext uri="{FF2B5EF4-FFF2-40B4-BE49-F238E27FC236}">
                <a16:creationId xmlns:a16="http://schemas.microsoft.com/office/drawing/2014/main" id="{28F69D3D-707E-4FA5-8985-5B8CC615122A}"/>
              </a:ext>
            </a:extLst>
          </p:cNvPr>
          <p:cNvSpPr txBox="1"/>
          <p:nvPr/>
        </p:nvSpPr>
        <p:spPr>
          <a:xfrm>
            <a:off x="609598" y="1576533"/>
            <a:ext cx="4497414" cy="38286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ts val="415"/>
              </a:spcBef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zh-CN" altLang="en-US" sz="1600" dirty="0">
                <a:cs typeface="+mn-ea"/>
                <a:sym typeface="+mn-lt"/>
              </a:rPr>
              <a:t>这个世界能够永久存在，不会停止。</a:t>
            </a:r>
            <a:endParaRPr sz="1600" dirty="0">
              <a:cs typeface="+mn-ea"/>
              <a:sym typeface="+mn-lt"/>
            </a:endParaRPr>
          </a:p>
        </p:txBody>
      </p:sp>
      <p:sp>
        <p:nvSpPr>
          <p:cNvPr id="130" name="object 13">
            <a:extLst>
              <a:ext uri="{FF2B5EF4-FFF2-40B4-BE49-F238E27FC236}">
                <a16:creationId xmlns:a16="http://schemas.microsoft.com/office/drawing/2014/main" id="{965B1AA5-026A-4174-955B-11D28621842E}"/>
              </a:ext>
            </a:extLst>
          </p:cNvPr>
          <p:cNvSpPr txBox="1">
            <a:spLocks/>
          </p:cNvSpPr>
          <p:nvPr/>
        </p:nvSpPr>
        <p:spPr>
          <a:xfrm>
            <a:off x="4112904" y="2841448"/>
            <a:ext cx="1205919" cy="43279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lIns="0" tIns="0" rIns="0" bIns="0" rtlCol="0" anchor="ctr" anchorCtr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b="1" dirty="0">
                <a:cs typeface="+mn-ea"/>
                <a:sym typeface="+mn-lt"/>
              </a:rPr>
              <a:t>可创造性</a:t>
            </a:r>
            <a:endParaRPr b="1" dirty="0">
              <a:cs typeface="+mn-ea"/>
              <a:sym typeface="+mn-lt"/>
            </a:endParaRPr>
          </a:p>
        </p:txBody>
      </p:sp>
      <p:sp>
        <p:nvSpPr>
          <p:cNvPr id="131" name="object 13">
            <a:extLst>
              <a:ext uri="{FF2B5EF4-FFF2-40B4-BE49-F238E27FC236}">
                <a16:creationId xmlns:a16="http://schemas.microsoft.com/office/drawing/2014/main" id="{8BF96C7F-7504-4FED-A250-F5DDFEE81BD0}"/>
              </a:ext>
            </a:extLst>
          </p:cNvPr>
          <p:cNvSpPr txBox="1"/>
          <p:nvPr/>
        </p:nvSpPr>
        <p:spPr>
          <a:xfrm>
            <a:off x="609598" y="3249391"/>
            <a:ext cx="4780920" cy="3643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ts val="415"/>
              </a:spcBef>
              <a:defRPr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虚拟世界的内容可以被任何个人用户或者团体创造</a:t>
            </a:r>
            <a:endParaRPr sz="1600" dirty="0">
              <a:cs typeface="+mn-ea"/>
              <a:sym typeface="+mn-lt"/>
            </a:endParaRPr>
          </a:p>
        </p:txBody>
      </p:sp>
      <p:sp>
        <p:nvSpPr>
          <p:cNvPr id="132" name="object 15">
            <a:extLst>
              <a:ext uri="{FF2B5EF4-FFF2-40B4-BE49-F238E27FC236}">
                <a16:creationId xmlns:a16="http://schemas.microsoft.com/office/drawing/2014/main" id="{5403E3ED-958C-45E3-B002-C632995DE2E5}"/>
              </a:ext>
            </a:extLst>
          </p:cNvPr>
          <p:cNvSpPr txBox="1">
            <a:spLocks/>
          </p:cNvSpPr>
          <p:nvPr/>
        </p:nvSpPr>
        <p:spPr>
          <a:xfrm>
            <a:off x="3910125" y="4535155"/>
            <a:ext cx="1205919" cy="43279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lIns="0" tIns="0" rIns="0" bIns="0" rtlCol="0" anchor="ctr" anchorCtr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b="1" dirty="0">
                <a:cs typeface="+mn-ea"/>
                <a:sym typeface="+mn-lt"/>
              </a:rPr>
              <a:t>可连接性</a:t>
            </a:r>
            <a:endParaRPr b="1" dirty="0">
              <a:cs typeface="+mn-ea"/>
              <a:sym typeface="+mn-lt"/>
            </a:endParaRPr>
          </a:p>
        </p:txBody>
      </p:sp>
      <p:sp>
        <p:nvSpPr>
          <p:cNvPr id="133" name="object 15">
            <a:extLst>
              <a:ext uri="{FF2B5EF4-FFF2-40B4-BE49-F238E27FC236}">
                <a16:creationId xmlns:a16="http://schemas.microsoft.com/office/drawing/2014/main" id="{4CA0B380-4341-4B28-86DA-69A487BFDDC0}"/>
              </a:ext>
            </a:extLst>
          </p:cNvPr>
          <p:cNvSpPr txBox="1"/>
          <p:nvPr/>
        </p:nvSpPr>
        <p:spPr>
          <a:xfrm>
            <a:off x="609598" y="4988962"/>
            <a:ext cx="4291093" cy="65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120000"/>
              </a:lnSpc>
              <a:spcBef>
                <a:spcPts val="415"/>
              </a:spcBef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数字资产、社交关系、物品等，都可以贯穿于各个虚拟世界之间，并和“真实世界”间转换</a:t>
            </a:r>
            <a:endParaRPr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5" name="object 12">
            <a:extLst>
              <a:ext uri="{FF2B5EF4-FFF2-40B4-BE49-F238E27FC236}">
                <a16:creationId xmlns:a16="http://schemas.microsoft.com/office/drawing/2014/main" id="{2E9C117E-9F96-459C-892E-A3C7D8118984}"/>
              </a:ext>
            </a:extLst>
          </p:cNvPr>
          <p:cNvSpPr txBox="1">
            <a:spLocks/>
          </p:cNvSpPr>
          <p:nvPr/>
        </p:nvSpPr>
        <p:spPr>
          <a:xfrm>
            <a:off x="7080528" y="4535155"/>
            <a:ext cx="1205919" cy="43279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lIns="0" tIns="0" rIns="0" bIns="0" rtlCol="0" anchor="ctr" anchorCtr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b="1" dirty="0">
                <a:cs typeface="+mn-ea"/>
                <a:sym typeface="+mn-lt"/>
              </a:rPr>
              <a:t>经济属性</a:t>
            </a:r>
            <a:endParaRPr b="1" dirty="0">
              <a:cs typeface="+mn-ea"/>
              <a:sym typeface="+mn-lt"/>
            </a:endParaRPr>
          </a:p>
        </p:txBody>
      </p:sp>
      <p:sp>
        <p:nvSpPr>
          <p:cNvPr id="136" name="object 12">
            <a:extLst>
              <a:ext uri="{FF2B5EF4-FFF2-40B4-BE49-F238E27FC236}">
                <a16:creationId xmlns:a16="http://schemas.microsoft.com/office/drawing/2014/main" id="{168D746F-F98C-4B8E-A22C-6D8D0ED97573}"/>
              </a:ext>
            </a:extLst>
          </p:cNvPr>
          <p:cNvSpPr txBox="1"/>
          <p:nvPr/>
        </p:nvSpPr>
        <p:spPr>
          <a:xfrm>
            <a:off x="7307604" y="4988962"/>
            <a:ext cx="4274797" cy="65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ts val="415"/>
              </a:spcBef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可以完整运行的经济系统， 可以支持交易、支付、由劳动创造收入等</a:t>
            </a:r>
            <a:endParaRPr sz="1600" dirty="0">
              <a:cs typeface="+mn-ea"/>
              <a:sym typeface="+mn-lt"/>
            </a:endParaRPr>
          </a:p>
        </p:txBody>
      </p:sp>
      <p:sp>
        <p:nvSpPr>
          <p:cNvPr id="137" name="object 2">
            <a:extLst>
              <a:ext uri="{FF2B5EF4-FFF2-40B4-BE49-F238E27FC236}">
                <a16:creationId xmlns:a16="http://schemas.microsoft.com/office/drawing/2014/main" id="{81530DAD-0F91-43A6-A464-42FFD4847CA1}"/>
              </a:ext>
            </a:extLst>
          </p:cNvPr>
          <p:cNvSpPr txBox="1">
            <a:spLocks/>
          </p:cNvSpPr>
          <p:nvPr/>
        </p:nvSpPr>
        <p:spPr>
          <a:xfrm>
            <a:off x="6881490" y="2841448"/>
            <a:ext cx="1205919" cy="43279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lIns="0" tIns="0" rIns="0" bIns="0" rtlCol="0" anchor="ctr" anchorCtr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b="1" dirty="0">
                <a:cs typeface="+mn-ea"/>
                <a:sym typeface="+mn-lt"/>
              </a:rPr>
              <a:t>兼容性</a:t>
            </a:r>
            <a:endParaRPr b="1" dirty="0">
              <a:cs typeface="+mn-ea"/>
              <a:sym typeface="+mn-lt"/>
            </a:endParaRPr>
          </a:p>
        </p:txBody>
      </p:sp>
      <p:sp>
        <p:nvSpPr>
          <p:cNvPr id="138" name="object 2">
            <a:extLst>
              <a:ext uri="{FF2B5EF4-FFF2-40B4-BE49-F238E27FC236}">
                <a16:creationId xmlns:a16="http://schemas.microsoft.com/office/drawing/2014/main" id="{1C406C24-0246-42B8-9628-58D81BBB3579}"/>
              </a:ext>
            </a:extLst>
          </p:cNvPr>
          <p:cNvSpPr txBox="1"/>
          <p:nvPr/>
        </p:nvSpPr>
        <p:spPr>
          <a:xfrm>
            <a:off x="6922765" y="3249391"/>
            <a:ext cx="4659635" cy="3643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ts val="415"/>
              </a:spcBef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可容纳任何规模的人群以及事物，任何人都可进入</a:t>
            </a:r>
            <a:endParaRPr sz="1600" dirty="0">
              <a:cs typeface="+mn-ea"/>
              <a:sym typeface="+mn-lt"/>
            </a:endParaRPr>
          </a:p>
        </p:txBody>
      </p:sp>
      <p:sp>
        <p:nvSpPr>
          <p:cNvPr id="139" name="object 11">
            <a:extLst>
              <a:ext uri="{FF2B5EF4-FFF2-40B4-BE49-F238E27FC236}">
                <a16:creationId xmlns:a16="http://schemas.microsoft.com/office/drawing/2014/main" id="{257B33EA-E936-4C98-A248-D157C39CB0E6}"/>
              </a:ext>
            </a:extLst>
          </p:cNvPr>
          <p:cNvSpPr txBox="1">
            <a:spLocks/>
          </p:cNvSpPr>
          <p:nvPr/>
        </p:nvSpPr>
        <p:spPr>
          <a:xfrm>
            <a:off x="7331189" y="1210657"/>
            <a:ext cx="1205919" cy="43279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lIns="0" tIns="0" rIns="0" bIns="0" rtlCol="0" anchor="ctr" anchorCtr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b="1" dirty="0">
                <a:cs typeface="+mn-ea"/>
                <a:sym typeface="+mn-lt"/>
              </a:rPr>
              <a:t>实时性</a:t>
            </a:r>
            <a:endParaRPr b="1" dirty="0">
              <a:cs typeface="+mn-ea"/>
              <a:sym typeface="+mn-lt"/>
            </a:endParaRPr>
          </a:p>
        </p:txBody>
      </p:sp>
      <p:sp>
        <p:nvSpPr>
          <p:cNvPr id="140" name="object 11">
            <a:extLst>
              <a:ext uri="{FF2B5EF4-FFF2-40B4-BE49-F238E27FC236}">
                <a16:creationId xmlns:a16="http://schemas.microsoft.com/office/drawing/2014/main" id="{8D7C8B52-6255-459A-A346-180A2821B056}"/>
              </a:ext>
            </a:extLst>
          </p:cNvPr>
          <p:cNvSpPr txBox="1"/>
          <p:nvPr/>
        </p:nvSpPr>
        <p:spPr>
          <a:xfrm>
            <a:off x="7307604" y="1576533"/>
            <a:ext cx="4274797" cy="6578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ts val="415"/>
              </a:spcBef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与现实世界保持实时和同步， 拥有现实世界的一切形态</a:t>
            </a:r>
            <a:endParaRPr sz="1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0314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C53D2-04E8-4852-9D40-94B89F02F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元宇宙产业链的七层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C3DB175-A33F-49E4-918F-5052B0283399}"/>
              </a:ext>
            </a:extLst>
          </p:cNvPr>
          <p:cNvSpPr txBox="1"/>
          <p:nvPr/>
        </p:nvSpPr>
        <p:spPr>
          <a:xfrm>
            <a:off x="8385681" y="1429598"/>
            <a:ext cx="3196719" cy="33041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zh-CN" altLang="en-US" sz="1400" dirty="0">
                <a:latin typeface="+mn-lt"/>
                <a:cs typeface="+mn-ea"/>
                <a:sym typeface="+mn-lt"/>
              </a:rPr>
              <a:t>游戏，社交，运动，电影，购物等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18C0B48-62DF-40C3-A20E-2676F5583A51}"/>
              </a:ext>
            </a:extLst>
          </p:cNvPr>
          <p:cNvSpPr txBox="1"/>
          <p:nvPr/>
        </p:nvSpPr>
        <p:spPr>
          <a:xfrm>
            <a:off x="8385681" y="1977036"/>
            <a:ext cx="3196719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zh-CN" altLang="en-US" sz="1400" dirty="0">
                <a:latin typeface="+mn-lt"/>
                <a:cs typeface="+mn-ea"/>
                <a:sym typeface="+mn-lt"/>
              </a:rPr>
              <a:t>广告网络，社交，策展互评，商店，代理商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E633EE6-4490-47C5-B9A1-EF59664F5AB5}"/>
              </a:ext>
            </a:extLst>
          </p:cNvPr>
          <p:cNvSpPr txBox="1"/>
          <p:nvPr/>
        </p:nvSpPr>
        <p:spPr>
          <a:xfrm>
            <a:off x="8385681" y="2783007"/>
            <a:ext cx="3196719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zh-CN" altLang="en-US" sz="1400" dirty="0">
                <a:latin typeface="+mn-lt"/>
                <a:cs typeface="+mn-ea"/>
                <a:sym typeface="+mn-lt"/>
              </a:rPr>
              <a:t>设计工具，资产市场、工作流，商业贸易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FC77619-0832-45E8-BDD5-B8C9F46465AD}"/>
              </a:ext>
            </a:extLst>
          </p:cNvPr>
          <p:cNvSpPr txBox="1"/>
          <p:nvPr/>
        </p:nvSpPr>
        <p:spPr>
          <a:xfrm>
            <a:off x="8385681" y="3588978"/>
            <a:ext cx="3196719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zh-CN" altLang="en-US" sz="1400" dirty="0">
                <a:latin typeface="+mn-lt"/>
                <a:cs typeface="+mn-ea"/>
                <a:sym typeface="+mn-lt"/>
              </a:rPr>
              <a:t>3D引擎，</a:t>
            </a:r>
            <a:r>
              <a:rPr lang="en-US" altLang="zh-CN" sz="1400" dirty="0">
                <a:latin typeface="+mn-lt"/>
                <a:cs typeface="+mn-ea"/>
                <a:sym typeface="+mn-lt"/>
              </a:rPr>
              <a:t>V</a:t>
            </a:r>
            <a:r>
              <a:rPr lang="zh-CN" altLang="en-US" sz="1400" dirty="0">
                <a:latin typeface="+mn-lt"/>
                <a:cs typeface="+mn-ea"/>
                <a:sym typeface="+mn-lt"/>
              </a:rPr>
              <a:t>R</a:t>
            </a:r>
            <a:r>
              <a:rPr lang="en-US" altLang="zh-CN" sz="1400" dirty="0">
                <a:latin typeface="+mn-lt"/>
                <a:cs typeface="+mn-ea"/>
                <a:sym typeface="+mn-lt"/>
              </a:rPr>
              <a:t>/</a:t>
            </a:r>
            <a:r>
              <a:rPr lang="zh-CN" altLang="en-US" sz="1400" dirty="0">
                <a:latin typeface="+mn-lt"/>
                <a:cs typeface="+mn-ea"/>
                <a:sym typeface="+mn-lt"/>
              </a:rPr>
              <a:t>AR</a:t>
            </a:r>
            <a:r>
              <a:rPr lang="en-US" altLang="zh-CN" sz="1400" dirty="0">
                <a:latin typeface="+mn-lt"/>
                <a:cs typeface="+mn-ea"/>
                <a:sym typeface="+mn-lt"/>
              </a:rPr>
              <a:t>/X</a:t>
            </a:r>
            <a:r>
              <a:rPr lang="zh-CN" altLang="en-US" sz="1400" dirty="0">
                <a:latin typeface="+mn-lt"/>
                <a:cs typeface="+mn-ea"/>
                <a:sym typeface="+mn-lt"/>
              </a:rPr>
              <a:t>R，多任务界面，地理空间制图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1A0DED6-7024-433E-A3FD-CA5F266BD896}"/>
              </a:ext>
            </a:extLst>
          </p:cNvPr>
          <p:cNvSpPr txBox="1"/>
          <p:nvPr/>
        </p:nvSpPr>
        <p:spPr>
          <a:xfrm>
            <a:off x="8385681" y="4394949"/>
            <a:ext cx="3196719" cy="33041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zh-CN" altLang="en-US" sz="1400" dirty="0">
                <a:latin typeface="+mn-lt"/>
                <a:cs typeface="+mn-ea"/>
                <a:sym typeface="+mn-lt"/>
              </a:rPr>
              <a:t>边缘计算，AI代理、微服务，区块链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47A0EC5-1E5D-45CF-A044-AEA8F6844CAF}"/>
              </a:ext>
            </a:extLst>
          </p:cNvPr>
          <p:cNvSpPr txBox="1"/>
          <p:nvPr/>
        </p:nvSpPr>
        <p:spPr>
          <a:xfrm>
            <a:off x="8385681" y="4942387"/>
            <a:ext cx="3196719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zh-CN" altLang="en-US" sz="1400" dirty="0">
                <a:latin typeface="+mn-lt"/>
                <a:cs typeface="+mn-ea"/>
                <a:sym typeface="+mn-lt"/>
              </a:rPr>
              <a:t>便携，智能眼镜，可佩带，触摸，手势交互，声控交互，交互式神经网络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F456ED6-48B8-4603-AFB6-9B48AD53C2B5}"/>
              </a:ext>
            </a:extLst>
          </p:cNvPr>
          <p:cNvSpPr txBox="1"/>
          <p:nvPr/>
        </p:nvSpPr>
        <p:spPr>
          <a:xfrm>
            <a:off x="8385681" y="5748356"/>
            <a:ext cx="3196719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zh-CN" altLang="en-US" sz="1400" dirty="0">
                <a:latin typeface="+mn-lt"/>
                <a:cs typeface="+mn-ea"/>
                <a:sym typeface="+mn-lt"/>
              </a:rPr>
              <a:t>5G，WIFI6，云计算，7nm/11nm工艺，微机电，图形处理，基础材料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1D7D0F3-4785-405D-B962-3BC9CF15257F}"/>
              </a:ext>
            </a:extLst>
          </p:cNvPr>
          <p:cNvGrpSpPr/>
          <p:nvPr/>
        </p:nvGrpSpPr>
        <p:grpSpPr>
          <a:xfrm>
            <a:off x="3968804" y="2079756"/>
            <a:ext cx="4254392" cy="4254392"/>
            <a:chOff x="3968804" y="2079756"/>
            <a:chExt cx="4254392" cy="4254392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5101C65A-4D44-441D-A2CE-AFD6D3A1A89E}"/>
                </a:ext>
              </a:extLst>
            </p:cNvPr>
            <p:cNvSpPr/>
            <p:nvPr/>
          </p:nvSpPr>
          <p:spPr>
            <a:xfrm>
              <a:off x="3968804" y="2079756"/>
              <a:ext cx="4254392" cy="42543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A10AF22C-8DA2-49A8-B217-6743E9847CEC}"/>
                </a:ext>
              </a:extLst>
            </p:cNvPr>
            <p:cNvSpPr txBox="1"/>
            <p:nvPr/>
          </p:nvSpPr>
          <p:spPr>
            <a:xfrm>
              <a:off x="5492528" y="2164391"/>
              <a:ext cx="120694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体验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C0463E2-9107-45CF-9AF4-2B85910A6D29}"/>
              </a:ext>
            </a:extLst>
          </p:cNvPr>
          <p:cNvGrpSpPr/>
          <p:nvPr/>
        </p:nvGrpSpPr>
        <p:grpSpPr>
          <a:xfrm>
            <a:off x="4235099" y="2615498"/>
            <a:ext cx="3721802" cy="3721802"/>
            <a:chOff x="4235099" y="2615498"/>
            <a:chExt cx="3721802" cy="3721802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9DAA0D49-E284-40D9-AF54-9CB8E963116E}"/>
                </a:ext>
              </a:extLst>
            </p:cNvPr>
            <p:cNvSpPr/>
            <p:nvPr/>
          </p:nvSpPr>
          <p:spPr>
            <a:xfrm>
              <a:off x="4235099" y="2615498"/>
              <a:ext cx="3721802" cy="3721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052BE37-A9D8-479F-B3BA-021C661F83A1}"/>
                </a:ext>
              </a:extLst>
            </p:cNvPr>
            <p:cNvSpPr txBox="1"/>
            <p:nvPr/>
          </p:nvSpPr>
          <p:spPr>
            <a:xfrm>
              <a:off x="5492528" y="2709716"/>
              <a:ext cx="120694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发现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CCCA844-FB18-4CF6-BDC0-B77D3DA8BED3}"/>
              </a:ext>
            </a:extLst>
          </p:cNvPr>
          <p:cNvGrpSpPr/>
          <p:nvPr/>
        </p:nvGrpSpPr>
        <p:grpSpPr>
          <a:xfrm>
            <a:off x="4502026" y="3145563"/>
            <a:ext cx="3187948" cy="3187948"/>
            <a:chOff x="4502026" y="3145563"/>
            <a:chExt cx="3187948" cy="3187948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06DB5860-44AF-47E1-9FA2-2CF4F03475A1}"/>
                </a:ext>
              </a:extLst>
            </p:cNvPr>
            <p:cNvSpPr/>
            <p:nvPr/>
          </p:nvSpPr>
          <p:spPr>
            <a:xfrm>
              <a:off x="4502026" y="3145563"/>
              <a:ext cx="3187948" cy="31879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404DF041-43C5-41C1-989E-D7B50EAB9E41}"/>
                </a:ext>
              </a:extLst>
            </p:cNvPr>
            <p:cNvSpPr txBox="1"/>
            <p:nvPr/>
          </p:nvSpPr>
          <p:spPr>
            <a:xfrm>
              <a:off x="5378450" y="3255041"/>
              <a:ext cx="14351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创作者经济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29406AE-3FBE-4F40-82C2-897F0E1AFE7E}"/>
              </a:ext>
            </a:extLst>
          </p:cNvPr>
          <p:cNvGrpSpPr/>
          <p:nvPr/>
        </p:nvGrpSpPr>
        <p:grpSpPr>
          <a:xfrm>
            <a:off x="4763273" y="3668054"/>
            <a:ext cx="2665453" cy="2665453"/>
            <a:chOff x="4763273" y="3668054"/>
            <a:chExt cx="2665453" cy="2665453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DD3BA95C-63CD-4598-8E39-665137A578A0}"/>
                </a:ext>
              </a:extLst>
            </p:cNvPr>
            <p:cNvSpPr/>
            <p:nvPr/>
          </p:nvSpPr>
          <p:spPr>
            <a:xfrm>
              <a:off x="4763273" y="3668054"/>
              <a:ext cx="2665453" cy="26654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68691023-0ED8-4801-805F-30F407E6F5C6}"/>
                </a:ext>
              </a:extLst>
            </p:cNvPr>
            <p:cNvSpPr txBox="1"/>
            <p:nvPr/>
          </p:nvSpPr>
          <p:spPr>
            <a:xfrm>
              <a:off x="5492528" y="3800366"/>
              <a:ext cx="120694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空间计算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ACC331A-6F87-4099-A730-979836EEF192}"/>
              </a:ext>
            </a:extLst>
          </p:cNvPr>
          <p:cNvGrpSpPr/>
          <p:nvPr/>
        </p:nvGrpSpPr>
        <p:grpSpPr>
          <a:xfrm>
            <a:off x="5035875" y="4213259"/>
            <a:ext cx="2120249" cy="2120249"/>
            <a:chOff x="5035875" y="4213259"/>
            <a:chExt cx="2120249" cy="2120249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7C36C71B-0443-4E0E-8941-92808D3DB7EC}"/>
                </a:ext>
              </a:extLst>
            </p:cNvPr>
            <p:cNvSpPr/>
            <p:nvPr/>
          </p:nvSpPr>
          <p:spPr>
            <a:xfrm>
              <a:off x="5035875" y="4213259"/>
              <a:ext cx="2120249" cy="21202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5ED06C9A-654B-4018-9F71-F4B1979CC905}"/>
                </a:ext>
              </a:extLst>
            </p:cNvPr>
            <p:cNvSpPr txBox="1"/>
            <p:nvPr/>
          </p:nvSpPr>
          <p:spPr>
            <a:xfrm>
              <a:off x="5492528" y="4345691"/>
              <a:ext cx="120694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去中心化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3877093-7920-468C-9DD1-A3FC86157CE0}"/>
              </a:ext>
            </a:extLst>
          </p:cNvPr>
          <p:cNvGrpSpPr/>
          <p:nvPr/>
        </p:nvGrpSpPr>
        <p:grpSpPr>
          <a:xfrm>
            <a:off x="5300906" y="4743323"/>
            <a:ext cx="1590187" cy="1590187"/>
            <a:chOff x="5300906" y="4743323"/>
            <a:chExt cx="1590187" cy="1590187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8AF27ED2-2674-4463-BA30-0855621DF0B9}"/>
                </a:ext>
              </a:extLst>
            </p:cNvPr>
            <p:cNvSpPr/>
            <p:nvPr/>
          </p:nvSpPr>
          <p:spPr>
            <a:xfrm>
              <a:off x="5300906" y="4743323"/>
              <a:ext cx="1590187" cy="15901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50665DC-2E03-4401-8430-D4C1A83BE550}"/>
                </a:ext>
              </a:extLst>
            </p:cNvPr>
            <p:cNvSpPr txBox="1"/>
            <p:nvPr/>
          </p:nvSpPr>
          <p:spPr>
            <a:xfrm>
              <a:off x="5492528" y="4891015"/>
              <a:ext cx="120694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人机交互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7935672-1DA2-43E0-BF2C-06C56085B16A}"/>
              </a:ext>
            </a:extLst>
          </p:cNvPr>
          <p:cNvGrpSpPr/>
          <p:nvPr/>
        </p:nvGrpSpPr>
        <p:grpSpPr>
          <a:xfrm>
            <a:off x="5492528" y="5273385"/>
            <a:ext cx="1206943" cy="1060124"/>
            <a:chOff x="5492528" y="5273385"/>
            <a:chExt cx="1206943" cy="1060124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95D4E667-7416-4D2A-85C7-C7811AC8EDA8}"/>
                </a:ext>
              </a:extLst>
            </p:cNvPr>
            <p:cNvSpPr/>
            <p:nvPr/>
          </p:nvSpPr>
          <p:spPr>
            <a:xfrm>
              <a:off x="5565938" y="5273385"/>
              <a:ext cx="1060124" cy="106012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FEE37FB8-1B99-4FD9-9450-3413C377DBA8}"/>
                </a:ext>
              </a:extLst>
            </p:cNvPr>
            <p:cNvSpPr txBox="1"/>
            <p:nvPr/>
          </p:nvSpPr>
          <p:spPr>
            <a:xfrm>
              <a:off x="5492528" y="5646631"/>
              <a:ext cx="120694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基础设施</a:t>
              </a:r>
            </a:p>
          </p:txBody>
        </p: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id="{49025E66-90C1-4752-9B9E-E2B2C6772B4F}"/>
              </a:ext>
            </a:extLst>
          </p:cNvPr>
          <p:cNvSpPr txBox="1">
            <a:spLocks/>
          </p:cNvSpPr>
          <p:nvPr/>
        </p:nvSpPr>
        <p:spPr>
          <a:xfrm>
            <a:off x="609600" y="1429598"/>
            <a:ext cx="3196719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是我们实际参与的社交、游戏、现场音乐等非物质化的体验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5DC79967-0179-46B0-81F9-AD0CFB6BD2DB}"/>
              </a:ext>
            </a:extLst>
          </p:cNvPr>
          <p:cNvSpPr txBox="1">
            <a:spLocks/>
          </p:cNvSpPr>
          <p:nvPr/>
        </p:nvSpPr>
        <p:spPr>
          <a:xfrm>
            <a:off x="603077" y="2239341"/>
            <a:ext cx="3196719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人们了解到体验层的途径，包括各种应用商店等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B93C717E-29DD-4240-9738-03D4A0B4D35C}"/>
              </a:ext>
            </a:extLst>
          </p:cNvPr>
          <p:cNvSpPr txBox="1">
            <a:spLocks/>
          </p:cNvSpPr>
          <p:nvPr/>
        </p:nvSpPr>
        <p:spPr>
          <a:xfrm>
            <a:off x="609600" y="3049084"/>
            <a:ext cx="3196719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帮助创作者制作并将成果货币化，包括设计工具、货币化技术等。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555F61EE-5155-4F9B-B649-301BEFBAD3DA}"/>
              </a:ext>
            </a:extLst>
          </p:cNvPr>
          <p:cNvSpPr txBox="1">
            <a:spLocks/>
          </p:cNvSpPr>
          <p:nvPr/>
        </p:nvSpPr>
        <p:spPr>
          <a:xfrm>
            <a:off x="609600" y="3858827"/>
            <a:ext cx="3196719" cy="330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3D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化层，包括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3D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引擎、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VR/AR/XR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等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0AAAC764-7D8E-436A-A732-235FBEA816CD}"/>
              </a:ext>
            </a:extLst>
          </p:cNvPr>
          <p:cNvSpPr txBox="1">
            <a:spLocks/>
          </p:cNvSpPr>
          <p:nvPr/>
        </p:nvSpPr>
        <p:spPr>
          <a:xfrm>
            <a:off x="609600" y="4410037"/>
            <a:ext cx="3196719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边缘计算、 区块链等帮助生态系统构建分布式架构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CF5A6CFC-B849-4A07-A92F-EC16F5561BF7}"/>
              </a:ext>
            </a:extLst>
          </p:cNvPr>
          <p:cNvSpPr txBox="1">
            <a:spLocks/>
          </p:cNvSpPr>
          <p:nvPr/>
        </p:nvSpPr>
        <p:spPr>
          <a:xfrm>
            <a:off x="609600" y="5219780"/>
            <a:ext cx="3196719" cy="5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硬件层，包括手机、智能眼镜等可穿戴设备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929A340D-65E9-4B2C-9676-7E0E8B349DC5}"/>
              </a:ext>
            </a:extLst>
          </p:cNvPr>
          <p:cNvSpPr txBox="1">
            <a:spLocks/>
          </p:cNvSpPr>
          <p:nvPr/>
        </p:nvSpPr>
        <p:spPr>
          <a:xfrm>
            <a:off x="609600" y="6029523"/>
            <a:ext cx="31967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包括网络设施与芯片等</a:t>
            </a:r>
            <a:endParaRPr lang="zh-CN" altLang="en-US" sz="1400" dirty="0">
              <a:cs typeface="+mn-ea"/>
              <a:sym typeface="+mn-lt"/>
            </a:endParaRP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E7ED783A-D863-44C5-82A9-1F10EF8960C8}"/>
              </a:ext>
            </a:extLst>
          </p:cNvPr>
          <p:cNvCxnSpPr>
            <a:cxnSpLocks/>
            <a:stCxn id="15" idx="1"/>
            <a:endCxn id="10" idx="7"/>
          </p:cNvCxnSpPr>
          <p:nvPr/>
        </p:nvCxnSpPr>
        <p:spPr>
          <a:xfrm flipH="1">
            <a:off x="7600155" y="1594804"/>
            <a:ext cx="785526" cy="1107993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806109BC-8B5F-464B-9003-7C8931E266EB}"/>
              </a:ext>
            </a:extLst>
          </p:cNvPr>
          <p:cNvCxnSpPr>
            <a:cxnSpLocks/>
            <a:stCxn id="56" idx="3"/>
            <a:endCxn id="9" idx="1"/>
          </p:cNvCxnSpPr>
          <p:nvPr/>
        </p:nvCxnSpPr>
        <p:spPr>
          <a:xfrm>
            <a:off x="3799796" y="2532883"/>
            <a:ext cx="980348" cy="62766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D070A19B-F632-4C7D-8ECA-BF16B2333BDD}"/>
              </a:ext>
            </a:extLst>
          </p:cNvPr>
          <p:cNvCxnSpPr>
            <a:cxnSpLocks/>
            <a:stCxn id="17" idx="1"/>
            <a:endCxn id="9" idx="7"/>
          </p:cNvCxnSpPr>
          <p:nvPr/>
        </p:nvCxnSpPr>
        <p:spPr>
          <a:xfrm flipH="1">
            <a:off x="7411856" y="2270578"/>
            <a:ext cx="973825" cy="889965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C4B63D8A-A347-40E5-94EF-3324BD2D7C26}"/>
              </a:ext>
            </a:extLst>
          </p:cNvPr>
          <p:cNvCxnSpPr>
            <a:cxnSpLocks/>
            <a:stCxn id="58" idx="3"/>
            <a:endCxn id="8" idx="1"/>
          </p:cNvCxnSpPr>
          <p:nvPr/>
        </p:nvCxnSpPr>
        <p:spPr>
          <a:xfrm>
            <a:off x="3806319" y="3342626"/>
            <a:ext cx="1162571" cy="269801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C31A8D4F-83A8-4D9E-B1B5-B97E4AE76473}"/>
              </a:ext>
            </a:extLst>
          </p:cNvPr>
          <p:cNvCxnSpPr>
            <a:cxnSpLocks/>
            <a:stCxn id="19" idx="1"/>
            <a:endCxn id="8" idx="7"/>
          </p:cNvCxnSpPr>
          <p:nvPr/>
        </p:nvCxnSpPr>
        <p:spPr>
          <a:xfrm flipH="1">
            <a:off x="7223110" y="3076549"/>
            <a:ext cx="1162571" cy="535878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86326FDF-C46D-4DF8-9EBF-3FC1EECA446C}"/>
              </a:ext>
            </a:extLst>
          </p:cNvPr>
          <p:cNvCxnSpPr>
            <a:cxnSpLocks/>
            <a:stCxn id="60" idx="3"/>
            <a:endCxn id="7" idx="1"/>
          </p:cNvCxnSpPr>
          <p:nvPr/>
        </p:nvCxnSpPr>
        <p:spPr>
          <a:xfrm>
            <a:off x="3806319" y="4024033"/>
            <a:ext cx="1347301" cy="34368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E9D82C4E-3709-49DF-B67D-14258F995C65}"/>
              </a:ext>
            </a:extLst>
          </p:cNvPr>
          <p:cNvCxnSpPr>
            <a:cxnSpLocks/>
            <a:stCxn id="21" idx="1"/>
            <a:endCxn id="7" idx="7"/>
          </p:cNvCxnSpPr>
          <p:nvPr/>
        </p:nvCxnSpPr>
        <p:spPr>
          <a:xfrm flipH="1">
            <a:off x="7038379" y="3882520"/>
            <a:ext cx="1347302" cy="175881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CA916733-1B7F-4B62-B6A2-E78EE536F754}"/>
              </a:ext>
            </a:extLst>
          </p:cNvPr>
          <p:cNvCxnSpPr>
            <a:cxnSpLocks/>
            <a:stCxn id="62" idx="3"/>
            <a:endCxn id="6" idx="1"/>
          </p:cNvCxnSpPr>
          <p:nvPr/>
        </p:nvCxnSpPr>
        <p:spPr>
          <a:xfrm flipV="1">
            <a:off x="3806319" y="4523762"/>
            <a:ext cx="1540059" cy="179817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6F6A7AA0-ADAC-4B76-AD63-5507D9B385DE}"/>
              </a:ext>
            </a:extLst>
          </p:cNvPr>
          <p:cNvCxnSpPr>
            <a:cxnSpLocks/>
            <a:stCxn id="23" idx="1"/>
            <a:endCxn id="6" idx="7"/>
          </p:cNvCxnSpPr>
          <p:nvPr/>
        </p:nvCxnSpPr>
        <p:spPr>
          <a:xfrm flipH="1" flipV="1">
            <a:off x="6845621" y="4523762"/>
            <a:ext cx="1540060" cy="36393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0" name="直接连接符 109">
            <a:extLst>
              <a:ext uri="{FF2B5EF4-FFF2-40B4-BE49-F238E27FC236}">
                <a16:creationId xmlns:a16="http://schemas.microsoft.com/office/drawing/2014/main" id="{999B7025-7F5D-447D-9579-06569EF658DF}"/>
              </a:ext>
            </a:extLst>
          </p:cNvPr>
          <p:cNvCxnSpPr>
            <a:cxnSpLocks/>
            <a:stCxn id="64" idx="3"/>
            <a:endCxn id="35" idx="1"/>
          </p:cNvCxnSpPr>
          <p:nvPr/>
        </p:nvCxnSpPr>
        <p:spPr>
          <a:xfrm flipV="1">
            <a:off x="3806319" y="5029515"/>
            <a:ext cx="1686209" cy="483807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1" name="直接连接符 110">
            <a:extLst>
              <a:ext uri="{FF2B5EF4-FFF2-40B4-BE49-F238E27FC236}">
                <a16:creationId xmlns:a16="http://schemas.microsoft.com/office/drawing/2014/main" id="{7E8D044B-F670-4318-94D4-8028AC60E01E}"/>
              </a:ext>
            </a:extLst>
          </p:cNvPr>
          <p:cNvCxnSpPr>
            <a:cxnSpLocks/>
            <a:stCxn id="25" idx="1"/>
            <a:endCxn id="35" idx="3"/>
          </p:cNvCxnSpPr>
          <p:nvPr/>
        </p:nvCxnSpPr>
        <p:spPr>
          <a:xfrm flipH="1" flipV="1">
            <a:off x="6699471" y="5029515"/>
            <a:ext cx="1686210" cy="206414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4" name="直接连接符 113">
            <a:extLst>
              <a:ext uri="{FF2B5EF4-FFF2-40B4-BE49-F238E27FC236}">
                <a16:creationId xmlns:a16="http://schemas.microsoft.com/office/drawing/2014/main" id="{F0123A1F-E40C-4FB3-ADC8-103F4114A47C}"/>
              </a:ext>
            </a:extLst>
          </p:cNvPr>
          <p:cNvCxnSpPr>
            <a:cxnSpLocks/>
            <a:stCxn id="66" idx="3"/>
            <a:endCxn id="4" idx="1"/>
          </p:cNvCxnSpPr>
          <p:nvPr/>
        </p:nvCxnSpPr>
        <p:spPr>
          <a:xfrm flipV="1">
            <a:off x="3806319" y="5428637"/>
            <a:ext cx="1914871" cy="754775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1CEA3E07-7DAC-4707-AC5D-C7E85C0AFC01}"/>
              </a:ext>
            </a:extLst>
          </p:cNvPr>
          <p:cNvCxnSpPr>
            <a:cxnSpLocks/>
            <a:endCxn id="4" idx="7"/>
          </p:cNvCxnSpPr>
          <p:nvPr/>
        </p:nvCxnSpPr>
        <p:spPr>
          <a:xfrm flipH="1" flipV="1">
            <a:off x="6470810" y="5428637"/>
            <a:ext cx="2077358" cy="570112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2" name="直接连接符 151">
            <a:extLst>
              <a:ext uri="{FF2B5EF4-FFF2-40B4-BE49-F238E27FC236}">
                <a16:creationId xmlns:a16="http://schemas.microsoft.com/office/drawing/2014/main" id="{29684030-8A3E-49D9-9B86-CB39BB1CCEEC}"/>
              </a:ext>
            </a:extLst>
          </p:cNvPr>
          <p:cNvCxnSpPr>
            <a:cxnSpLocks/>
          </p:cNvCxnSpPr>
          <p:nvPr/>
        </p:nvCxnSpPr>
        <p:spPr>
          <a:xfrm>
            <a:off x="705395" y="2182433"/>
            <a:ext cx="2882536" cy="0"/>
          </a:xfrm>
          <a:prstGeom prst="line">
            <a:avLst/>
          </a:prstGeom>
          <a:ln>
            <a:solidFill>
              <a:schemeClr val="accent5">
                <a:alpha val="50000"/>
              </a:schemeClr>
            </a:solidFill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9" name="文本框 168">
            <a:extLst>
              <a:ext uri="{FF2B5EF4-FFF2-40B4-BE49-F238E27FC236}">
                <a16:creationId xmlns:a16="http://schemas.microsoft.com/office/drawing/2014/main" id="{FD23F957-2242-4342-9F33-0FF74D3478FA}"/>
              </a:ext>
            </a:extLst>
          </p:cNvPr>
          <p:cNvSpPr txBox="1"/>
          <p:nvPr/>
        </p:nvSpPr>
        <p:spPr>
          <a:xfrm>
            <a:off x="609600" y="993111"/>
            <a:ext cx="3196719" cy="369332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89000"/>
                  <a:alpha val="0"/>
                </a:schemeClr>
              </a:gs>
              <a:gs pos="39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释义解读</a:t>
            </a:r>
          </a:p>
        </p:txBody>
      </p:sp>
      <p:sp>
        <p:nvSpPr>
          <p:cNvPr id="170" name="文本框 169">
            <a:extLst>
              <a:ext uri="{FF2B5EF4-FFF2-40B4-BE49-F238E27FC236}">
                <a16:creationId xmlns:a16="http://schemas.microsoft.com/office/drawing/2014/main" id="{465E891A-A405-4E85-B7F7-A55A2B904B17}"/>
              </a:ext>
            </a:extLst>
          </p:cNvPr>
          <p:cNvSpPr txBox="1"/>
          <p:nvPr/>
        </p:nvSpPr>
        <p:spPr>
          <a:xfrm>
            <a:off x="8385681" y="993111"/>
            <a:ext cx="3196719" cy="369332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89000"/>
                  <a:alpha val="0"/>
                </a:schemeClr>
              </a:gs>
              <a:gs pos="39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核心价值</a:t>
            </a:r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9483AA42-A052-4DE0-9790-B82924B7E806}"/>
              </a:ext>
            </a:extLst>
          </p:cNvPr>
          <p:cNvSpPr txBox="1"/>
          <p:nvPr/>
        </p:nvSpPr>
        <p:spPr>
          <a:xfrm>
            <a:off x="4497640" y="993111"/>
            <a:ext cx="3196719" cy="40011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89000"/>
                  <a:alpha val="0"/>
                </a:schemeClr>
              </a:gs>
              <a:gs pos="39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七层产业链</a:t>
            </a:r>
          </a:p>
        </p:txBody>
      </p:sp>
      <p:cxnSp>
        <p:nvCxnSpPr>
          <p:cNvPr id="182" name="直接连接符 181">
            <a:extLst>
              <a:ext uri="{FF2B5EF4-FFF2-40B4-BE49-F238E27FC236}">
                <a16:creationId xmlns:a16="http://schemas.microsoft.com/office/drawing/2014/main" id="{8FE243D5-5B87-46A4-B249-4F460E10C9E0}"/>
              </a:ext>
            </a:extLst>
          </p:cNvPr>
          <p:cNvCxnSpPr>
            <a:cxnSpLocks/>
          </p:cNvCxnSpPr>
          <p:nvPr/>
        </p:nvCxnSpPr>
        <p:spPr>
          <a:xfrm>
            <a:off x="705395" y="2986715"/>
            <a:ext cx="2882536" cy="0"/>
          </a:xfrm>
          <a:prstGeom prst="line">
            <a:avLst/>
          </a:prstGeom>
          <a:ln>
            <a:solidFill>
              <a:schemeClr val="accent5">
                <a:alpha val="50000"/>
              </a:schemeClr>
            </a:solidFill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3" name="直接连接符 182">
            <a:extLst>
              <a:ext uri="{FF2B5EF4-FFF2-40B4-BE49-F238E27FC236}">
                <a16:creationId xmlns:a16="http://schemas.microsoft.com/office/drawing/2014/main" id="{0E144921-6AE0-4B6B-99A8-06C5BBE3D578}"/>
              </a:ext>
            </a:extLst>
          </p:cNvPr>
          <p:cNvCxnSpPr>
            <a:cxnSpLocks/>
          </p:cNvCxnSpPr>
          <p:nvPr/>
        </p:nvCxnSpPr>
        <p:spPr>
          <a:xfrm>
            <a:off x="705395" y="3754183"/>
            <a:ext cx="2882536" cy="0"/>
          </a:xfrm>
          <a:prstGeom prst="line">
            <a:avLst/>
          </a:prstGeom>
          <a:ln>
            <a:solidFill>
              <a:schemeClr val="accent5">
                <a:alpha val="50000"/>
              </a:schemeClr>
            </a:solidFill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4" name="直接连接符 183">
            <a:extLst>
              <a:ext uri="{FF2B5EF4-FFF2-40B4-BE49-F238E27FC236}">
                <a16:creationId xmlns:a16="http://schemas.microsoft.com/office/drawing/2014/main" id="{87285F1E-AAC8-42CA-ACF7-94DFE331C1E8}"/>
              </a:ext>
            </a:extLst>
          </p:cNvPr>
          <p:cNvCxnSpPr>
            <a:cxnSpLocks/>
          </p:cNvCxnSpPr>
          <p:nvPr/>
        </p:nvCxnSpPr>
        <p:spPr>
          <a:xfrm>
            <a:off x="705395" y="4345691"/>
            <a:ext cx="2882536" cy="0"/>
          </a:xfrm>
          <a:prstGeom prst="line">
            <a:avLst/>
          </a:prstGeom>
          <a:ln>
            <a:solidFill>
              <a:schemeClr val="accent5">
                <a:alpha val="50000"/>
              </a:schemeClr>
            </a:solidFill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5" name="直接连接符 184">
            <a:extLst>
              <a:ext uri="{FF2B5EF4-FFF2-40B4-BE49-F238E27FC236}">
                <a16:creationId xmlns:a16="http://schemas.microsoft.com/office/drawing/2014/main" id="{57B3D758-9B36-4062-8E71-D1D001523905}"/>
              </a:ext>
            </a:extLst>
          </p:cNvPr>
          <p:cNvCxnSpPr>
            <a:cxnSpLocks/>
          </p:cNvCxnSpPr>
          <p:nvPr/>
        </p:nvCxnSpPr>
        <p:spPr>
          <a:xfrm>
            <a:off x="705395" y="5150680"/>
            <a:ext cx="2882536" cy="0"/>
          </a:xfrm>
          <a:prstGeom prst="line">
            <a:avLst/>
          </a:prstGeom>
          <a:ln>
            <a:solidFill>
              <a:schemeClr val="accent5">
                <a:alpha val="50000"/>
              </a:schemeClr>
            </a:solidFill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6" name="直接连接符 185">
            <a:extLst>
              <a:ext uri="{FF2B5EF4-FFF2-40B4-BE49-F238E27FC236}">
                <a16:creationId xmlns:a16="http://schemas.microsoft.com/office/drawing/2014/main" id="{8A4EB94F-E28D-4196-B66A-D74557673267}"/>
              </a:ext>
            </a:extLst>
          </p:cNvPr>
          <p:cNvCxnSpPr>
            <a:cxnSpLocks/>
          </p:cNvCxnSpPr>
          <p:nvPr/>
        </p:nvCxnSpPr>
        <p:spPr>
          <a:xfrm>
            <a:off x="705395" y="5923630"/>
            <a:ext cx="2882536" cy="0"/>
          </a:xfrm>
          <a:prstGeom prst="line">
            <a:avLst/>
          </a:prstGeom>
          <a:ln>
            <a:solidFill>
              <a:schemeClr val="accent5">
                <a:alpha val="50000"/>
              </a:schemeClr>
            </a:solidFill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7" name="直接连接符 186">
            <a:extLst>
              <a:ext uri="{FF2B5EF4-FFF2-40B4-BE49-F238E27FC236}">
                <a16:creationId xmlns:a16="http://schemas.microsoft.com/office/drawing/2014/main" id="{D6A2AC6C-463E-412D-A6C0-F56EEC0DE80D}"/>
              </a:ext>
            </a:extLst>
          </p:cNvPr>
          <p:cNvCxnSpPr>
            <a:cxnSpLocks/>
          </p:cNvCxnSpPr>
          <p:nvPr/>
        </p:nvCxnSpPr>
        <p:spPr>
          <a:xfrm>
            <a:off x="8466888" y="1901500"/>
            <a:ext cx="2882536" cy="0"/>
          </a:xfrm>
          <a:prstGeom prst="line">
            <a:avLst/>
          </a:prstGeom>
          <a:ln>
            <a:solidFill>
              <a:schemeClr val="accent5">
                <a:alpha val="50000"/>
              </a:schemeClr>
            </a:solidFill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8" name="直接连接符 187">
            <a:extLst>
              <a:ext uri="{FF2B5EF4-FFF2-40B4-BE49-F238E27FC236}">
                <a16:creationId xmlns:a16="http://schemas.microsoft.com/office/drawing/2014/main" id="{DCC9700E-0F84-48E9-BAA9-9686CFBC9128}"/>
              </a:ext>
            </a:extLst>
          </p:cNvPr>
          <p:cNvCxnSpPr>
            <a:cxnSpLocks/>
          </p:cNvCxnSpPr>
          <p:nvPr/>
        </p:nvCxnSpPr>
        <p:spPr>
          <a:xfrm>
            <a:off x="8466888" y="2649739"/>
            <a:ext cx="2882536" cy="0"/>
          </a:xfrm>
          <a:prstGeom prst="line">
            <a:avLst/>
          </a:prstGeom>
          <a:ln>
            <a:solidFill>
              <a:schemeClr val="accent5">
                <a:alpha val="50000"/>
              </a:schemeClr>
            </a:solidFill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9" name="直接连接符 188">
            <a:extLst>
              <a:ext uri="{FF2B5EF4-FFF2-40B4-BE49-F238E27FC236}">
                <a16:creationId xmlns:a16="http://schemas.microsoft.com/office/drawing/2014/main" id="{6D5AF6EF-9545-415C-85FE-B5CC4E9B727E}"/>
              </a:ext>
            </a:extLst>
          </p:cNvPr>
          <p:cNvCxnSpPr>
            <a:cxnSpLocks/>
          </p:cNvCxnSpPr>
          <p:nvPr/>
        </p:nvCxnSpPr>
        <p:spPr>
          <a:xfrm>
            <a:off x="8466888" y="3477991"/>
            <a:ext cx="2882536" cy="0"/>
          </a:xfrm>
          <a:prstGeom prst="line">
            <a:avLst/>
          </a:prstGeom>
          <a:ln>
            <a:solidFill>
              <a:schemeClr val="accent5">
                <a:alpha val="50000"/>
              </a:schemeClr>
            </a:solidFill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0" name="直接连接符 189">
            <a:extLst>
              <a:ext uri="{FF2B5EF4-FFF2-40B4-BE49-F238E27FC236}">
                <a16:creationId xmlns:a16="http://schemas.microsoft.com/office/drawing/2014/main" id="{7FFF6125-895E-414A-8D11-6E7F78397BBB}"/>
              </a:ext>
            </a:extLst>
          </p:cNvPr>
          <p:cNvCxnSpPr>
            <a:cxnSpLocks/>
          </p:cNvCxnSpPr>
          <p:nvPr/>
        </p:nvCxnSpPr>
        <p:spPr>
          <a:xfrm>
            <a:off x="8466888" y="4343857"/>
            <a:ext cx="2882536" cy="0"/>
          </a:xfrm>
          <a:prstGeom prst="line">
            <a:avLst/>
          </a:prstGeom>
          <a:ln>
            <a:solidFill>
              <a:schemeClr val="accent5">
                <a:alpha val="50000"/>
              </a:schemeClr>
            </a:solidFill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1" name="直接连接符 190">
            <a:extLst>
              <a:ext uri="{FF2B5EF4-FFF2-40B4-BE49-F238E27FC236}">
                <a16:creationId xmlns:a16="http://schemas.microsoft.com/office/drawing/2014/main" id="{B063CC8D-B687-42CA-B8A4-66D182838846}"/>
              </a:ext>
            </a:extLst>
          </p:cNvPr>
          <p:cNvCxnSpPr>
            <a:cxnSpLocks/>
          </p:cNvCxnSpPr>
          <p:nvPr/>
        </p:nvCxnSpPr>
        <p:spPr>
          <a:xfrm>
            <a:off x="8466888" y="4894456"/>
            <a:ext cx="2882536" cy="0"/>
          </a:xfrm>
          <a:prstGeom prst="line">
            <a:avLst/>
          </a:prstGeom>
          <a:ln>
            <a:solidFill>
              <a:schemeClr val="accent5">
                <a:alpha val="50000"/>
              </a:schemeClr>
            </a:solidFill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2" name="直接连接符 191">
            <a:extLst>
              <a:ext uri="{FF2B5EF4-FFF2-40B4-BE49-F238E27FC236}">
                <a16:creationId xmlns:a16="http://schemas.microsoft.com/office/drawing/2014/main" id="{D4A39845-09F9-4642-8182-7452DB72AF28}"/>
              </a:ext>
            </a:extLst>
          </p:cNvPr>
          <p:cNvCxnSpPr>
            <a:cxnSpLocks/>
          </p:cNvCxnSpPr>
          <p:nvPr/>
        </p:nvCxnSpPr>
        <p:spPr>
          <a:xfrm>
            <a:off x="8466888" y="5642697"/>
            <a:ext cx="2882536" cy="0"/>
          </a:xfrm>
          <a:prstGeom prst="line">
            <a:avLst/>
          </a:prstGeom>
          <a:ln>
            <a:solidFill>
              <a:schemeClr val="accent5">
                <a:alpha val="50000"/>
              </a:schemeClr>
            </a:solidFill>
            <a:tailEnd type="non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9DB01A50-498C-48C1-BB3C-3CA3C6694787}"/>
              </a:ext>
            </a:extLst>
          </p:cNvPr>
          <p:cNvCxnSpPr>
            <a:cxnSpLocks/>
            <a:stCxn id="54" idx="3"/>
            <a:endCxn id="10" idx="1"/>
          </p:cNvCxnSpPr>
          <p:nvPr/>
        </p:nvCxnSpPr>
        <p:spPr>
          <a:xfrm>
            <a:off x="3806319" y="1723140"/>
            <a:ext cx="785526" cy="979657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67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486523-3F37-42DA-844F-1C2C5BBF3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元宇宙是什么</a:t>
            </a:r>
            <a:endParaRPr lang="en-GB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FA8E91B-F57D-4D22-83D3-DA7D8D6193B3}"/>
              </a:ext>
            </a:extLst>
          </p:cNvPr>
          <p:cNvGrpSpPr/>
          <p:nvPr/>
        </p:nvGrpSpPr>
        <p:grpSpPr>
          <a:xfrm>
            <a:off x="4006669" y="3067575"/>
            <a:ext cx="1854020" cy="1526105"/>
            <a:chOff x="4006669" y="3067575"/>
            <a:chExt cx="1854020" cy="1526105"/>
          </a:xfrm>
        </p:grpSpPr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0AAD97D6-8664-496B-AADC-933C0718B2DC}"/>
                </a:ext>
              </a:extLst>
            </p:cNvPr>
            <p:cNvSpPr/>
            <p:nvPr/>
          </p:nvSpPr>
          <p:spPr>
            <a:xfrm rot="15120000">
              <a:off x="4170626" y="2903618"/>
              <a:ext cx="1526105" cy="1854020"/>
            </a:xfrm>
            <a:custGeom>
              <a:avLst/>
              <a:gdLst>
                <a:gd name="connsiteX0" fmla="*/ 700403 w 1400806"/>
                <a:gd name="connsiteY0" fmla="*/ 0 h 2074331"/>
                <a:gd name="connsiteX1" fmla="*/ 1400806 w 1400806"/>
                <a:gd name="connsiteY1" fmla="*/ 1250445 h 2074331"/>
                <a:gd name="connsiteX2" fmla="*/ 704213 w 1400806"/>
                <a:gd name="connsiteY2" fmla="*/ 2074331 h 2074331"/>
                <a:gd name="connsiteX3" fmla="*/ 0 w 1400806"/>
                <a:gd name="connsiteY3" fmla="*/ 1250444 h 2074331"/>
                <a:gd name="connsiteX4" fmla="*/ 700403 w 1400806"/>
                <a:gd name="connsiteY4" fmla="*/ 0 h 2074331"/>
                <a:gd name="connsiteX0" fmla="*/ 700403 w 1400806"/>
                <a:gd name="connsiteY0" fmla="*/ 0 h 1693331"/>
                <a:gd name="connsiteX1" fmla="*/ 1400806 w 1400806"/>
                <a:gd name="connsiteY1" fmla="*/ 1250445 h 1693331"/>
                <a:gd name="connsiteX2" fmla="*/ 687280 w 1400806"/>
                <a:gd name="connsiteY2" fmla="*/ 1693331 h 1693331"/>
                <a:gd name="connsiteX3" fmla="*/ 0 w 1400806"/>
                <a:gd name="connsiteY3" fmla="*/ 1250444 h 1693331"/>
                <a:gd name="connsiteX4" fmla="*/ 700403 w 1400806"/>
                <a:gd name="connsiteY4" fmla="*/ 0 h 1693331"/>
                <a:gd name="connsiteX0" fmla="*/ 700403 w 1400806"/>
                <a:gd name="connsiteY0" fmla="*/ 0 h 1697564"/>
                <a:gd name="connsiteX1" fmla="*/ 1400806 w 1400806"/>
                <a:gd name="connsiteY1" fmla="*/ 1250445 h 1697564"/>
                <a:gd name="connsiteX2" fmla="*/ 708446 w 1400806"/>
                <a:gd name="connsiteY2" fmla="*/ 1697564 h 1697564"/>
                <a:gd name="connsiteX3" fmla="*/ 0 w 1400806"/>
                <a:gd name="connsiteY3" fmla="*/ 1250444 h 1697564"/>
                <a:gd name="connsiteX4" fmla="*/ 700403 w 1400806"/>
                <a:gd name="connsiteY4" fmla="*/ 0 h 1697564"/>
                <a:gd name="connsiteX0" fmla="*/ 700403 w 1400806"/>
                <a:gd name="connsiteY0" fmla="*/ 0 h 1701797"/>
                <a:gd name="connsiteX1" fmla="*/ 1400806 w 1400806"/>
                <a:gd name="connsiteY1" fmla="*/ 1250445 h 1701797"/>
                <a:gd name="connsiteX2" fmla="*/ 699980 w 1400806"/>
                <a:gd name="connsiteY2" fmla="*/ 1701797 h 1701797"/>
                <a:gd name="connsiteX3" fmla="*/ 0 w 1400806"/>
                <a:gd name="connsiteY3" fmla="*/ 1250444 h 1701797"/>
                <a:gd name="connsiteX4" fmla="*/ 700403 w 1400806"/>
                <a:gd name="connsiteY4" fmla="*/ 0 h 170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0806" h="1701797">
                  <a:moveTo>
                    <a:pt x="700403" y="0"/>
                  </a:moveTo>
                  <a:lnTo>
                    <a:pt x="1400806" y="1250445"/>
                  </a:lnTo>
                  <a:lnTo>
                    <a:pt x="699980" y="1701797"/>
                  </a:lnTo>
                  <a:lnTo>
                    <a:pt x="0" y="1250444"/>
                  </a:lnTo>
                  <a:lnTo>
                    <a:pt x="700403" y="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2">
                    <a:alpha val="50000"/>
                  </a:schemeClr>
                </a:gs>
                <a:gs pos="50000">
                  <a:schemeClr val="tx2">
                    <a:alpha val="90000"/>
                  </a:schemeClr>
                </a:gs>
              </a:gsLst>
              <a:lin ang="0" scaled="0"/>
            </a:gradFill>
            <a:ln w="6350" cap="flat">
              <a:solidFill>
                <a:schemeClr val="accent5"/>
              </a:solidFill>
              <a:prstDash val="solid"/>
              <a:miter/>
            </a:ln>
            <a:effectLst>
              <a:outerShdw blurRad="406400" dir="5400000" sx="101000" sy="101000" algn="ctr" rotWithShape="0">
                <a:schemeClr val="accent6">
                  <a:alpha val="44000"/>
                </a:scheme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defTabSz="731520"/>
              <a:endParaRPr lang="zh-CN" altLang="en-US" sz="144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E06C2133-FE68-4818-A010-FA814D584ABB}"/>
                </a:ext>
              </a:extLst>
            </p:cNvPr>
            <p:cNvSpPr txBox="1"/>
            <p:nvPr/>
          </p:nvSpPr>
          <p:spPr>
            <a:xfrm rot="20580000">
              <a:off x="4617532" y="3658194"/>
              <a:ext cx="939927" cy="2331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810"/>
                </a:lnSpc>
              </a:pPr>
              <a:r>
                <a:rPr dirty="0">
                  <a:solidFill>
                    <a:schemeClr val="bg1"/>
                  </a:solidFill>
                  <a:cs typeface="+mn-ea"/>
                  <a:sym typeface="+mn-lt"/>
                </a:rPr>
                <a:t>虚实融合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BF785772-4AE8-42F7-95B2-345C0F4BA091}"/>
              </a:ext>
            </a:extLst>
          </p:cNvPr>
          <p:cNvGrpSpPr/>
          <p:nvPr/>
        </p:nvGrpSpPr>
        <p:grpSpPr>
          <a:xfrm>
            <a:off x="4642219" y="1452206"/>
            <a:ext cx="1526105" cy="1854020"/>
            <a:chOff x="4642219" y="1452206"/>
            <a:chExt cx="1526105" cy="1854020"/>
          </a:xfrm>
        </p:grpSpPr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06C7B542-7337-4994-AEA7-C2B7F3707A50}"/>
                </a:ext>
              </a:extLst>
            </p:cNvPr>
            <p:cNvSpPr/>
            <p:nvPr/>
          </p:nvSpPr>
          <p:spPr>
            <a:xfrm rot="19440000">
              <a:off x="4642219" y="1452206"/>
              <a:ext cx="1526105" cy="1854020"/>
            </a:xfrm>
            <a:custGeom>
              <a:avLst/>
              <a:gdLst>
                <a:gd name="connsiteX0" fmla="*/ 700403 w 1400806"/>
                <a:gd name="connsiteY0" fmla="*/ 0 h 2074331"/>
                <a:gd name="connsiteX1" fmla="*/ 1400806 w 1400806"/>
                <a:gd name="connsiteY1" fmla="*/ 1250445 h 2074331"/>
                <a:gd name="connsiteX2" fmla="*/ 704213 w 1400806"/>
                <a:gd name="connsiteY2" fmla="*/ 2074331 h 2074331"/>
                <a:gd name="connsiteX3" fmla="*/ 0 w 1400806"/>
                <a:gd name="connsiteY3" fmla="*/ 1250444 h 2074331"/>
                <a:gd name="connsiteX4" fmla="*/ 700403 w 1400806"/>
                <a:gd name="connsiteY4" fmla="*/ 0 h 2074331"/>
                <a:gd name="connsiteX0" fmla="*/ 700403 w 1400806"/>
                <a:gd name="connsiteY0" fmla="*/ 0 h 1693331"/>
                <a:gd name="connsiteX1" fmla="*/ 1400806 w 1400806"/>
                <a:gd name="connsiteY1" fmla="*/ 1250445 h 1693331"/>
                <a:gd name="connsiteX2" fmla="*/ 687280 w 1400806"/>
                <a:gd name="connsiteY2" fmla="*/ 1693331 h 1693331"/>
                <a:gd name="connsiteX3" fmla="*/ 0 w 1400806"/>
                <a:gd name="connsiteY3" fmla="*/ 1250444 h 1693331"/>
                <a:gd name="connsiteX4" fmla="*/ 700403 w 1400806"/>
                <a:gd name="connsiteY4" fmla="*/ 0 h 1693331"/>
                <a:gd name="connsiteX0" fmla="*/ 700403 w 1400806"/>
                <a:gd name="connsiteY0" fmla="*/ 0 h 1697564"/>
                <a:gd name="connsiteX1" fmla="*/ 1400806 w 1400806"/>
                <a:gd name="connsiteY1" fmla="*/ 1250445 h 1697564"/>
                <a:gd name="connsiteX2" fmla="*/ 708446 w 1400806"/>
                <a:gd name="connsiteY2" fmla="*/ 1697564 h 1697564"/>
                <a:gd name="connsiteX3" fmla="*/ 0 w 1400806"/>
                <a:gd name="connsiteY3" fmla="*/ 1250444 h 1697564"/>
                <a:gd name="connsiteX4" fmla="*/ 700403 w 1400806"/>
                <a:gd name="connsiteY4" fmla="*/ 0 h 1697564"/>
                <a:gd name="connsiteX0" fmla="*/ 700403 w 1400806"/>
                <a:gd name="connsiteY0" fmla="*/ 0 h 1701797"/>
                <a:gd name="connsiteX1" fmla="*/ 1400806 w 1400806"/>
                <a:gd name="connsiteY1" fmla="*/ 1250445 h 1701797"/>
                <a:gd name="connsiteX2" fmla="*/ 699980 w 1400806"/>
                <a:gd name="connsiteY2" fmla="*/ 1701797 h 1701797"/>
                <a:gd name="connsiteX3" fmla="*/ 0 w 1400806"/>
                <a:gd name="connsiteY3" fmla="*/ 1250444 h 1701797"/>
                <a:gd name="connsiteX4" fmla="*/ 700403 w 1400806"/>
                <a:gd name="connsiteY4" fmla="*/ 0 h 170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0806" h="1701797">
                  <a:moveTo>
                    <a:pt x="700403" y="0"/>
                  </a:moveTo>
                  <a:lnTo>
                    <a:pt x="1400806" y="1250445"/>
                  </a:lnTo>
                  <a:lnTo>
                    <a:pt x="699980" y="1701797"/>
                  </a:lnTo>
                  <a:lnTo>
                    <a:pt x="0" y="1250444"/>
                  </a:lnTo>
                  <a:lnTo>
                    <a:pt x="700403" y="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2">
                    <a:alpha val="50000"/>
                  </a:schemeClr>
                </a:gs>
                <a:gs pos="50000">
                  <a:schemeClr val="tx2">
                    <a:alpha val="90000"/>
                  </a:schemeClr>
                </a:gs>
              </a:gsLst>
              <a:lin ang="0" scaled="0"/>
            </a:gradFill>
            <a:ln w="6350" cap="flat">
              <a:solidFill>
                <a:schemeClr val="accent5"/>
              </a:solidFill>
              <a:prstDash val="solid"/>
              <a:miter/>
            </a:ln>
            <a:effectLst>
              <a:outerShdw blurRad="406400" dir="5400000" sx="101000" sy="101000" algn="ctr" rotWithShape="0">
                <a:schemeClr val="accent6">
                  <a:alpha val="44000"/>
                </a:scheme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defTabSz="731520"/>
              <a:endParaRPr lang="zh-CN" altLang="en-US" sz="144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3E7C1957-00D6-444E-A8FF-42FD7A05DF63}"/>
                </a:ext>
              </a:extLst>
            </p:cNvPr>
            <p:cNvSpPr txBox="1"/>
            <p:nvPr/>
          </p:nvSpPr>
          <p:spPr>
            <a:xfrm rot="2940000">
              <a:off x="5013306" y="2368168"/>
              <a:ext cx="1007960" cy="2331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810"/>
                </a:lnSpc>
              </a:pPr>
              <a:r>
                <a:rPr dirty="0" err="1">
                  <a:solidFill>
                    <a:schemeClr val="bg1"/>
                  </a:solidFill>
                  <a:cs typeface="+mn-ea"/>
                  <a:sym typeface="+mn-lt"/>
                </a:rPr>
                <a:t>具身互</a:t>
              </a: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动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7FB4B713-33C6-4AB0-A7C8-9EDAAFF0806E}"/>
              </a:ext>
            </a:extLst>
          </p:cNvPr>
          <p:cNvGrpSpPr/>
          <p:nvPr/>
        </p:nvGrpSpPr>
        <p:grpSpPr>
          <a:xfrm>
            <a:off x="6168324" y="1452206"/>
            <a:ext cx="1526105" cy="1854020"/>
            <a:chOff x="6168324" y="1452206"/>
            <a:chExt cx="1526105" cy="1854020"/>
          </a:xfrm>
        </p:grpSpPr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CCB78B00-A9A9-46B9-9C6A-A01E309CAD3B}"/>
                </a:ext>
              </a:extLst>
            </p:cNvPr>
            <p:cNvSpPr/>
            <p:nvPr/>
          </p:nvSpPr>
          <p:spPr>
            <a:xfrm rot="2160000">
              <a:off x="6168324" y="1452206"/>
              <a:ext cx="1526105" cy="1854020"/>
            </a:xfrm>
            <a:custGeom>
              <a:avLst/>
              <a:gdLst>
                <a:gd name="connsiteX0" fmla="*/ 700403 w 1400806"/>
                <a:gd name="connsiteY0" fmla="*/ 0 h 2074331"/>
                <a:gd name="connsiteX1" fmla="*/ 1400806 w 1400806"/>
                <a:gd name="connsiteY1" fmla="*/ 1250445 h 2074331"/>
                <a:gd name="connsiteX2" fmla="*/ 704213 w 1400806"/>
                <a:gd name="connsiteY2" fmla="*/ 2074331 h 2074331"/>
                <a:gd name="connsiteX3" fmla="*/ 0 w 1400806"/>
                <a:gd name="connsiteY3" fmla="*/ 1250444 h 2074331"/>
                <a:gd name="connsiteX4" fmla="*/ 700403 w 1400806"/>
                <a:gd name="connsiteY4" fmla="*/ 0 h 2074331"/>
                <a:gd name="connsiteX0" fmla="*/ 700403 w 1400806"/>
                <a:gd name="connsiteY0" fmla="*/ 0 h 1693331"/>
                <a:gd name="connsiteX1" fmla="*/ 1400806 w 1400806"/>
                <a:gd name="connsiteY1" fmla="*/ 1250445 h 1693331"/>
                <a:gd name="connsiteX2" fmla="*/ 687280 w 1400806"/>
                <a:gd name="connsiteY2" fmla="*/ 1693331 h 1693331"/>
                <a:gd name="connsiteX3" fmla="*/ 0 w 1400806"/>
                <a:gd name="connsiteY3" fmla="*/ 1250444 h 1693331"/>
                <a:gd name="connsiteX4" fmla="*/ 700403 w 1400806"/>
                <a:gd name="connsiteY4" fmla="*/ 0 h 1693331"/>
                <a:gd name="connsiteX0" fmla="*/ 700403 w 1400806"/>
                <a:gd name="connsiteY0" fmla="*/ 0 h 1697564"/>
                <a:gd name="connsiteX1" fmla="*/ 1400806 w 1400806"/>
                <a:gd name="connsiteY1" fmla="*/ 1250445 h 1697564"/>
                <a:gd name="connsiteX2" fmla="*/ 708446 w 1400806"/>
                <a:gd name="connsiteY2" fmla="*/ 1697564 h 1697564"/>
                <a:gd name="connsiteX3" fmla="*/ 0 w 1400806"/>
                <a:gd name="connsiteY3" fmla="*/ 1250444 h 1697564"/>
                <a:gd name="connsiteX4" fmla="*/ 700403 w 1400806"/>
                <a:gd name="connsiteY4" fmla="*/ 0 h 1697564"/>
                <a:gd name="connsiteX0" fmla="*/ 700403 w 1400806"/>
                <a:gd name="connsiteY0" fmla="*/ 0 h 1701797"/>
                <a:gd name="connsiteX1" fmla="*/ 1400806 w 1400806"/>
                <a:gd name="connsiteY1" fmla="*/ 1250445 h 1701797"/>
                <a:gd name="connsiteX2" fmla="*/ 699980 w 1400806"/>
                <a:gd name="connsiteY2" fmla="*/ 1701797 h 1701797"/>
                <a:gd name="connsiteX3" fmla="*/ 0 w 1400806"/>
                <a:gd name="connsiteY3" fmla="*/ 1250444 h 1701797"/>
                <a:gd name="connsiteX4" fmla="*/ 700403 w 1400806"/>
                <a:gd name="connsiteY4" fmla="*/ 0 h 170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0806" h="1701797">
                  <a:moveTo>
                    <a:pt x="700403" y="0"/>
                  </a:moveTo>
                  <a:lnTo>
                    <a:pt x="1400806" y="1250445"/>
                  </a:lnTo>
                  <a:lnTo>
                    <a:pt x="699980" y="1701797"/>
                  </a:lnTo>
                  <a:lnTo>
                    <a:pt x="0" y="1250444"/>
                  </a:lnTo>
                  <a:lnTo>
                    <a:pt x="700403" y="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2">
                    <a:alpha val="50000"/>
                  </a:schemeClr>
                </a:gs>
                <a:gs pos="50000">
                  <a:schemeClr val="tx2">
                    <a:alpha val="90000"/>
                  </a:schemeClr>
                </a:gs>
              </a:gsLst>
              <a:lin ang="0" scaled="0"/>
            </a:gradFill>
            <a:ln w="6350" cap="flat">
              <a:solidFill>
                <a:schemeClr val="accent5"/>
              </a:solidFill>
              <a:prstDash val="solid"/>
              <a:miter/>
            </a:ln>
            <a:effectLst>
              <a:outerShdw blurRad="406400" dir="5400000" sx="101000" sy="101000" algn="ctr" rotWithShape="0">
                <a:schemeClr val="accent6">
                  <a:alpha val="44000"/>
                </a:scheme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defTabSz="731520"/>
              <a:endParaRPr lang="zh-CN" altLang="en-US" sz="144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object 25">
              <a:extLst>
                <a:ext uri="{FF2B5EF4-FFF2-40B4-BE49-F238E27FC236}">
                  <a16:creationId xmlns:a16="http://schemas.microsoft.com/office/drawing/2014/main" id="{138C4FB4-CF4F-4E71-92F1-25D4EFDC2DB5}"/>
                </a:ext>
              </a:extLst>
            </p:cNvPr>
            <p:cNvSpPr txBox="1"/>
            <p:nvPr/>
          </p:nvSpPr>
          <p:spPr>
            <a:xfrm rot="18540000">
              <a:off x="6574928" y="2341312"/>
              <a:ext cx="556225" cy="2331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750"/>
                </a:lnSpc>
              </a:pPr>
              <a:r>
                <a:rPr dirty="0">
                  <a:solidFill>
                    <a:schemeClr val="bg1"/>
                  </a:solidFill>
                  <a:cs typeface="+mn-ea"/>
                  <a:sym typeface="+mn-lt"/>
                </a:rPr>
                <a:t>UGC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28B7722-FCFF-4B31-ADE2-C42CBD5460ED}"/>
              </a:ext>
            </a:extLst>
          </p:cNvPr>
          <p:cNvGrpSpPr/>
          <p:nvPr/>
        </p:nvGrpSpPr>
        <p:grpSpPr>
          <a:xfrm>
            <a:off x="6475960" y="3067575"/>
            <a:ext cx="1854020" cy="1526105"/>
            <a:chOff x="6475960" y="3067575"/>
            <a:chExt cx="1854020" cy="1526105"/>
          </a:xfrm>
        </p:grpSpPr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62873C14-EC12-4183-9A2F-9E9EC079F088}"/>
                </a:ext>
              </a:extLst>
            </p:cNvPr>
            <p:cNvSpPr/>
            <p:nvPr/>
          </p:nvSpPr>
          <p:spPr>
            <a:xfrm rot="6480000">
              <a:off x="6639917" y="2903618"/>
              <a:ext cx="1526105" cy="1854020"/>
            </a:xfrm>
            <a:custGeom>
              <a:avLst/>
              <a:gdLst>
                <a:gd name="connsiteX0" fmla="*/ 700403 w 1400806"/>
                <a:gd name="connsiteY0" fmla="*/ 0 h 2074331"/>
                <a:gd name="connsiteX1" fmla="*/ 1400806 w 1400806"/>
                <a:gd name="connsiteY1" fmla="*/ 1250445 h 2074331"/>
                <a:gd name="connsiteX2" fmla="*/ 704213 w 1400806"/>
                <a:gd name="connsiteY2" fmla="*/ 2074331 h 2074331"/>
                <a:gd name="connsiteX3" fmla="*/ 0 w 1400806"/>
                <a:gd name="connsiteY3" fmla="*/ 1250444 h 2074331"/>
                <a:gd name="connsiteX4" fmla="*/ 700403 w 1400806"/>
                <a:gd name="connsiteY4" fmla="*/ 0 h 2074331"/>
                <a:gd name="connsiteX0" fmla="*/ 700403 w 1400806"/>
                <a:gd name="connsiteY0" fmla="*/ 0 h 1693331"/>
                <a:gd name="connsiteX1" fmla="*/ 1400806 w 1400806"/>
                <a:gd name="connsiteY1" fmla="*/ 1250445 h 1693331"/>
                <a:gd name="connsiteX2" fmla="*/ 687280 w 1400806"/>
                <a:gd name="connsiteY2" fmla="*/ 1693331 h 1693331"/>
                <a:gd name="connsiteX3" fmla="*/ 0 w 1400806"/>
                <a:gd name="connsiteY3" fmla="*/ 1250444 h 1693331"/>
                <a:gd name="connsiteX4" fmla="*/ 700403 w 1400806"/>
                <a:gd name="connsiteY4" fmla="*/ 0 h 1693331"/>
                <a:gd name="connsiteX0" fmla="*/ 700403 w 1400806"/>
                <a:gd name="connsiteY0" fmla="*/ 0 h 1697564"/>
                <a:gd name="connsiteX1" fmla="*/ 1400806 w 1400806"/>
                <a:gd name="connsiteY1" fmla="*/ 1250445 h 1697564"/>
                <a:gd name="connsiteX2" fmla="*/ 708446 w 1400806"/>
                <a:gd name="connsiteY2" fmla="*/ 1697564 h 1697564"/>
                <a:gd name="connsiteX3" fmla="*/ 0 w 1400806"/>
                <a:gd name="connsiteY3" fmla="*/ 1250444 h 1697564"/>
                <a:gd name="connsiteX4" fmla="*/ 700403 w 1400806"/>
                <a:gd name="connsiteY4" fmla="*/ 0 h 1697564"/>
                <a:gd name="connsiteX0" fmla="*/ 700403 w 1400806"/>
                <a:gd name="connsiteY0" fmla="*/ 0 h 1701797"/>
                <a:gd name="connsiteX1" fmla="*/ 1400806 w 1400806"/>
                <a:gd name="connsiteY1" fmla="*/ 1250445 h 1701797"/>
                <a:gd name="connsiteX2" fmla="*/ 699980 w 1400806"/>
                <a:gd name="connsiteY2" fmla="*/ 1701797 h 1701797"/>
                <a:gd name="connsiteX3" fmla="*/ 0 w 1400806"/>
                <a:gd name="connsiteY3" fmla="*/ 1250444 h 1701797"/>
                <a:gd name="connsiteX4" fmla="*/ 700403 w 1400806"/>
                <a:gd name="connsiteY4" fmla="*/ 0 h 170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0806" h="1701797">
                  <a:moveTo>
                    <a:pt x="700403" y="0"/>
                  </a:moveTo>
                  <a:lnTo>
                    <a:pt x="1400806" y="1250445"/>
                  </a:lnTo>
                  <a:lnTo>
                    <a:pt x="699980" y="1701797"/>
                  </a:lnTo>
                  <a:lnTo>
                    <a:pt x="0" y="1250444"/>
                  </a:lnTo>
                  <a:lnTo>
                    <a:pt x="700403" y="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2">
                    <a:alpha val="50000"/>
                  </a:schemeClr>
                </a:gs>
                <a:gs pos="50000">
                  <a:schemeClr val="tx2">
                    <a:alpha val="90000"/>
                  </a:schemeClr>
                </a:gs>
              </a:gsLst>
              <a:lin ang="0" scaled="0"/>
            </a:gradFill>
            <a:ln w="6350" cap="flat">
              <a:solidFill>
                <a:schemeClr val="accent5"/>
              </a:solidFill>
              <a:prstDash val="solid"/>
              <a:miter/>
            </a:ln>
            <a:effectLst>
              <a:outerShdw blurRad="406400" dir="5400000" sx="101000" sy="101000" algn="ctr" rotWithShape="0">
                <a:schemeClr val="accent6">
                  <a:alpha val="44000"/>
                </a:scheme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defTabSz="731520"/>
              <a:endParaRPr lang="zh-CN" altLang="en-US" sz="144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object 29">
              <a:extLst>
                <a:ext uri="{FF2B5EF4-FFF2-40B4-BE49-F238E27FC236}">
                  <a16:creationId xmlns:a16="http://schemas.microsoft.com/office/drawing/2014/main" id="{3FCC275A-A6DA-466F-905C-D1EE5D05B62C}"/>
                </a:ext>
              </a:extLst>
            </p:cNvPr>
            <p:cNvSpPr txBox="1"/>
            <p:nvPr/>
          </p:nvSpPr>
          <p:spPr>
            <a:xfrm rot="720000">
              <a:off x="6860583" y="3647141"/>
              <a:ext cx="925909" cy="2331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760"/>
                </a:lnSpc>
              </a:pPr>
              <a:r>
                <a:rPr dirty="0">
                  <a:solidFill>
                    <a:schemeClr val="bg1"/>
                  </a:solidFill>
                  <a:cs typeface="+mn-ea"/>
                  <a:sym typeface="+mn-lt"/>
                </a:rPr>
                <a:t>经济系统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634569A5-179C-4D8B-8F34-8B8EC6DDCB23}"/>
              </a:ext>
            </a:extLst>
          </p:cNvPr>
          <p:cNvGrpSpPr/>
          <p:nvPr/>
        </p:nvGrpSpPr>
        <p:grpSpPr>
          <a:xfrm>
            <a:off x="5405271" y="3800641"/>
            <a:ext cx="1526105" cy="1854020"/>
            <a:chOff x="5405271" y="3800641"/>
            <a:chExt cx="1526105" cy="1854020"/>
          </a:xfrm>
        </p:grpSpPr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51CBA32D-ECF9-46E7-959E-5294CA1E0F70}"/>
                </a:ext>
              </a:extLst>
            </p:cNvPr>
            <p:cNvSpPr/>
            <p:nvPr/>
          </p:nvSpPr>
          <p:spPr>
            <a:xfrm rot="10800000">
              <a:off x="5405271" y="3800641"/>
              <a:ext cx="1526105" cy="1854020"/>
            </a:xfrm>
            <a:custGeom>
              <a:avLst/>
              <a:gdLst>
                <a:gd name="connsiteX0" fmla="*/ 700403 w 1400806"/>
                <a:gd name="connsiteY0" fmla="*/ 0 h 2074331"/>
                <a:gd name="connsiteX1" fmla="*/ 1400806 w 1400806"/>
                <a:gd name="connsiteY1" fmla="*/ 1250445 h 2074331"/>
                <a:gd name="connsiteX2" fmla="*/ 704213 w 1400806"/>
                <a:gd name="connsiteY2" fmla="*/ 2074331 h 2074331"/>
                <a:gd name="connsiteX3" fmla="*/ 0 w 1400806"/>
                <a:gd name="connsiteY3" fmla="*/ 1250444 h 2074331"/>
                <a:gd name="connsiteX4" fmla="*/ 700403 w 1400806"/>
                <a:gd name="connsiteY4" fmla="*/ 0 h 2074331"/>
                <a:gd name="connsiteX0" fmla="*/ 700403 w 1400806"/>
                <a:gd name="connsiteY0" fmla="*/ 0 h 1693331"/>
                <a:gd name="connsiteX1" fmla="*/ 1400806 w 1400806"/>
                <a:gd name="connsiteY1" fmla="*/ 1250445 h 1693331"/>
                <a:gd name="connsiteX2" fmla="*/ 687280 w 1400806"/>
                <a:gd name="connsiteY2" fmla="*/ 1693331 h 1693331"/>
                <a:gd name="connsiteX3" fmla="*/ 0 w 1400806"/>
                <a:gd name="connsiteY3" fmla="*/ 1250444 h 1693331"/>
                <a:gd name="connsiteX4" fmla="*/ 700403 w 1400806"/>
                <a:gd name="connsiteY4" fmla="*/ 0 h 1693331"/>
                <a:gd name="connsiteX0" fmla="*/ 700403 w 1400806"/>
                <a:gd name="connsiteY0" fmla="*/ 0 h 1697564"/>
                <a:gd name="connsiteX1" fmla="*/ 1400806 w 1400806"/>
                <a:gd name="connsiteY1" fmla="*/ 1250445 h 1697564"/>
                <a:gd name="connsiteX2" fmla="*/ 708446 w 1400806"/>
                <a:gd name="connsiteY2" fmla="*/ 1697564 h 1697564"/>
                <a:gd name="connsiteX3" fmla="*/ 0 w 1400806"/>
                <a:gd name="connsiteY3" fmla="*/ 1250444 h 1697564"/>
                <a:gd name="connsiteX4" fmla="*/ 700403 w 1400806"/>
                <a:gd name="connsiteY4" fmla="*/ 0 h 1697564"/>
                <a:gd name="connsiteX0" fmla="*/ 700403 w 1400806"/>
                <a:gd name="connsiteY0" fmla="*/ 0 h 1701797"/>
                <a:gd name="connsiteX1" fmla="*/ 1400806 w 1400806"/>
                <a:gd name="connsiteY1" fmla="*/ 1250445 h 1701797"/>
                <a:gd name="connsiteX2" fmla="*/ 699980 w 1400806"/>
                <a:gd name="connsiteY2" fmla="*/ 1701797 h 1701797"/>
                <a:gd name="connsiteX3" fmla="*/ 0 w 1400806"/>
                <a:gd name="connsiteY3" fmla="*/ 1250444 h 1701797"/>
                <a:gd name="connsiteX4" fmla="*/ 700403 w 1400806"/>
                <a:gd name="connsiteY4" fmla="*/ 0 h 170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0806" h="1701797">
                  <a:moveTo>
                    <a:pt x="700403" y="0"/>
                  </a:moveTo>
                  <a:lnTo>
                    <a:pt x="1400806" y="1250445"/>
                  </a:lnTo>
                  <a:lnTo>
                    <a:pt x="699980" y="1701797"/>
                  </a:lnTo>
                  <a:lnTo>
                    <a:pt x="0" y="1250444"/>
                  </a:lnTo>
                  <a:lnTo>
                    <a:pt x="700403" y="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2">
                    <a:alpha val="50000"/>
                  </a:schemeClr>
                </a:gs>
                <a:gs pos="50000">
                  <a:schemeClr val="tx2">
                    <a:alpha val="90000"/>
                  </a:schemeClr>
                </a:gs>
              </a:gsLst>
              <a:lin ang="0" scaled="0"/>
            </a:gradFill>
            <a:ln w="6350" cap="flat">
              <a:solidFill>
                <a:schemeClr val="accent5"/>
              </a:solidFill>
              <a:prstDash val="solid"/>
              <a:miter/>
            </a:ln>
            <a:effectLst>
              <a:outerShdw blurRad="406400" dir="5400000" sx="101000" sy="101000" algn="ctr" rotWithShape="0">
                <a:schemeClr val="accent6">
                  <a:alpha val="44000"/>
                </a:scheme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defTabSz="731520"/>
              <a:endParaRPr lang="zh-CN" altLang="en-US" sz="144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object 33">
              <a:extLst>
                <a:ext uri="{FF2B5EF4-FFF2-40B4-BE49-F238E27FC236}">
                  <a16:creationId xmlns:a16="http://schemas.microsoft.com/office/drawing/2014/main" id="{15C00695-71F6-4C63-80C9-7654343D5CBC}"/>
                </a:ext>
              </a:extLst>
            </p:cNvPr>
            <p:cNvSpPr txBox="1"/>
            <p:nvPr/>
          </p:nvSpPr>
          <p:spPr>
            <a:xfrm>
              <a:off x="6037518" y="4038071"/>
              <a:ext cx="261610" cy="1002232"/>
            </a:xfrm>
            <a:prstGeom prst="rect">
              <a:avLst/>
            </a:prstGeom>
          </p:spPr>
          <p:txBody>
            <a:bodyPr vert="eaVert" wrap="square" lIns="0" tIns="0" rIns="0" bIns="0" rtlCol="0">
              <a:spAutoFit/>
            </a:bodyPr>
            <a:lstStyle/>
            <a:p>
              <a:pPr marL="12700">
                <a:lnSpc>
                  <a:spcPts val="1950"/>
                </a:lnSpc>
              </a:pPr>
              <a:r>
                <a:rPr dirty="0" err="1">
                  <a:solidFill>
                    <a:schemeClr val="bg1"/>
                  </a:solidFill>
                  <a:cs typeface="+mn-ea"/>
                  <a:sym typeface="+mn-lt"/>
                </a:rPr>
                <a:t>统一身份</a:t>
              </a:r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object 39">
            <a:extLst>
              <a:ext uri="{FF2B5EF4-FFF2-40B4-BE49-F238E27FC236}">
                <a16:creationId xmlns:a16="http://schemas.microsoft.com/office/drawing/2014/main" id="{DD67DB46-D91B-4ABF-BADB-7A4281FAC052}"/>
              </a:ext>
            </a:extLst>
          </p:cNvPr>
          <p:cNvSpPr txBox="1"/>
          <p:nvPr/>
        </p:nvSpPr>
        <p:spPr>
          <a:xfrm>
            <a:off x="7788493" y="1644348"/>
            <a:ext cx="3600498" cy="2677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563" indent="-18256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sz="1400" dirty="0">
                <a:solidFill>
                  <a:schemeClr val="bg1"/>
                </a:solidFill>
                <a:cs typeface="+mn-ea"/>
                <a:sym typeface="+mn-lt"/>
              </a:rPr>
              <a:t>PGC（Platform Generated Content）</a:t>
            </a:r>
          </a:p>
        </p:txBody>
      </p:sp>
      <p:sp>
        <p:nvSpPr>
          <p:cNvPr id="21" name="object 40">
            <a:extLst>
              <a:ext uri="{FF2B5EF4-FFF2-40B4-BE49-F238E27FC236}">
                <a16:creationId xmlns:a16="http://schemas.microsoft.com/office/drawing/2014/main" id="{F65A6515-5AE5-4C5A-B6C1-828115937613}"/>
              </a:ext>
            </a:extLst>
          </p:cNvPr>
          <p:cNvSpPr txBox="1"/>
          <p:nvPr/>
        </p:nvSpPr>
        <p:spPr>
          <a:xfrm>
            <a:off x="7788493" y="1368009"/>
            <a:ext cx="3600498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563" indent="-169863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1400" dirty="0">
                <a:solidFill>
                  <a:schemeClr val="bg1"/>
                </a:solidFill>
                <a:cs typeface="+mn-ea"/>
                <a:sym typeface="+mn-lt"/>
              </a:rPr>
              <a:t>UGC（User Generated Content）</a:t>
            </a:r>
          </a:p>
        </p:txBody>
      </p:sp>
      <p:sp>
        <p:nvSpPr>
          <p:cNvPr id="22" name="object 42">
            <a:extLst>
              <a:ext uri="{FF2B5EF4-FFF2-40B4-BE49-F238E27FC236}">
                <a16:creationId xmlns:a16="http://schemas.microsoft.com/office/drawing/2014/main" id="{D51AE4F2-EECC-406A-BFDE-EFE98AB0677F}"/>
              </a:ext>
            </a:extLst>
          </p:cNvPr>
          <p:cNvSpPr txBox="1"/>
          <p:nvPr/>
        </p:nvSpPr>
        <p:spPr>
          <a:xfrm>
            <a:off x="8308635" y="3717788"/>
            <a:ext cx="2062480" cy="5082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zh-CN"/>
            </a:defPPr>
            <a:lvl1pPr marL="182563" indent="-182563">
              <a:lnSpc>
                <a:spcPct val="130000"/>
              </a:lnSpc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dirty="0" err="1">
                <a:cs typeface="+mn-ea"/>
                <a:sym typeface="+mn-lt"/>
              </a:rPr>
              <a:t>底层框架去中心化</a:t>
            </a:r>
            <a:endParaRPr lang="en-US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dirty="0" err="1">
                <a:cs typeface="+mn-ea"/>
                <a:sym typeface="+mn-lt"/>
              </a:rPr>
              <a:t>分配结果再中心化</a:t>
            </a:r>
            <a:endParaRPr dirty="0">
              <a:cs typeface="+mn-ea"/>
              <a:sym typeface="+mn-lt"/>
            </a:endParaRPr>
          </a:p>
        </p:txBody>
      </p:sp>
      <p:sp>
        <p:nvSpPr>
          <p:cNvPr id="23" name="object 41">
            <a:extLst>
              <a:ext uri="{FF2B5EF4-FFF2-40B4-BE49-F238E27FC236}">
                <a16:creationId xmlns:a16="http://schemas.microsoft.com/office/drawing/2014/main" id="{1D9EF378-EB02-40F8-A7E0-676714A6A496}"/>
              </a:ext>
            </a:extLst>
          </p:cNvPr>
          <p:cNvSpPr txBox="1"/>
          <p:nvPr/>
        </p:nvSpPr>
        <p:spPr>
          <a:xfrm>
            <a:off x="1127334" y="3717788"/>
            <a:ext cx="3845560" cy="5082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zh-CN"/>
            </a:defPPr>
            <a:lvl1pPr marL="182563" indent="-182563">
              <a:lnSpc>
                <a:spcPct val="130000"/>
              </a:lnSpc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dirty="0" err="1">
                <a:cs typeface="+mn-ea"/>
                <a:sym typeface="+mn-lt"/>
              </a:rPr>
              <a:t>元宇宙是融宇宙，融合现实与虚拟</a:t>
            </a:r>
            <a:endParaRPr lang="en-US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dirty="0" err="1">
                <a:cs typeface="+mn-ea"/>
                <a:sym typeface="+mn-lt"/>
              </a:rPr>
              <a:t>元宇宙是超宇宙，超越于现实宇宙</a:t>
            </a:r>
            <a:endParaRPr dirty="0">
              <a:cs typeface="+mn-ea"/>
              <a:sym typeface="+mn-lt"/>
            </a:endParaRPr>
          </a:p>
        </p:txBody>
      </p:sp>
      <p:sp>
        <p:nvSpPr>
          <p:cNvPr id="32" name="object 50">
            <a:extLst>
              <a:ext uri="{FF2B5EF4-FFF2-40B4-BE49-F238E27FC236}">
                <a16:creationId xmlns:a16="http://schemas.microsoft.com/office/drawing/2014/main" id="{CEA11487-E45B-4F5C-B93B-405BEFB20F65}"/>
              </a:ext>
            </a:extLst>
          </p:cNvPr>
          <p:cNvSpPr txBox="1"/>
          <p:nvPr/>
        </p:nvSpPr>
        <p:spPr>
          <a:xfrm>
            <a:off x="5657786" y="5705010"/>
            <a:ext cx="1859280" cy="5082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zh-CN"/>
            </a:defPPr>
            <a:lvl1pPr marL="182563" indent="-182563">
              <a:lnSpc>
                <a:spcPct val="130000"/>
              </a:lnSpc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dirty="0" err="1">
                <a:cs typeface="+mn-ea"/>
                <a:sym typeface="+mn-lt"/>
              </a:rPr>
              <a:t>前台匿名</a:t>
            </a:r>
            <a:endParaRPr lang="en-US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dirty="0" err="1">
                <a:cs typeface="+mn-ea"/>
                <a:sym typeface="+mn-lt"/>
              </a:rPr>
              <a:t>后台实名</a:t>
            </a:r>
            <a:endParaRPr dirty="0">
              <a:cs typeface="+mn-ea"/>
              <a:sym typeface="+mn-lt"/>
            </a:endParaRPr>
          </a:p>
        </p:txBody>
      </p:sp>
      <p:sp>
        <p:nvSpPr>
          <p:cNvPr id="33" name="object 38">
            <a:extLst>
              <a:ext uri="{FF2B5EF4-FFF2-40B4-BE49-F238E27FC236}">
                <a16:creationId xmlns:a16="http://schemas.microsoft.com/office/drawing/2014/main" id="{437C7103-A2EA-440C-9148-8AF5D4553DDA}"/>
              </a:ext>
            </a:extLst>
          </p:cNvPr>
          <p:cNvSpPr txBox="1"/>
          <p:nvPr/>
        </p:nvSpPr>
        <p:spPr>
          <a:xfrm>
            <a:off x="3691889" y="1368009"/>
            <a:ext cx="1316991" cy="7667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zh-CN"/>
            </a:defPPr>
            <a:lvl1pPr marL="182563" indent="-182563">
              <a:lnSpc>
                <a:spcPct val="130000"/>
              </a:lnSpc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dirty="0" err="1">
                <a:cs typeface="+mn-ea"/>
                <a:sym typeface="+mn-lt"/>
              </a:rPr>
              <a:t>手机</a:t>
            </a:r>
            <a:endParaRPr lang="en-US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dirty="0">
                <a:cs typeface="+mn-ea"/>
                <a:sym typeface="+mn-lt"/>
              </a:rPr>
              <a:t>XR</a:t>
            </a:r>
            <a:endParaRPr lang="en-US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dirty="0" err="1">
                <a:cs typeface="+mn-ea"/>
                <a:sym typeface="+mn-lt"/>
              </a:rPr>
              <a:t>脑机接口</a:t>
            </a:r>
            <a:endParaRPr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0609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弧形 42">
            <a:extLst>
              <a:ext uri="{FF2B5EF4-FFF2-40B4-BE49-F238E27FC236}">
                <a16:creationId xmlns:a16="http://schemas.microsoft.com/office/drawing/2014/main" id="{D17F17C3-AC63-4120-BD36-66C3E8B9889D}"/>
              </a:ext>
            </a:extLst>
          </p:cNvPr>
          <p:cNvSpPr/>
          <p:nvPr/>
        </p:nvSpPr>
        <p:spPr>
          <a:xfrm rot="7902055" flipH="1">
            <a:off x="5048205" y="430197"/>
            <a:ext cx="6327806" cy="6327806"/>
          </a:xfrm>
          <a:prstGeom prst="arc">
            <a:avLst>
              <a:gd name="adj1" fmla="val 16033723"/>
              <a:gd name="adj2" fmla="val 8148"/>
            </a:avLst>
          </a:prstGeom>
          <a:solidFill>
            <a:schemeClr val="accent1">
              <a:alpha val="40000"/>
            </a:schemeClr>
          </a:solidFill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F826EBF0-8774-458B-8C19-D78A8D1E7AA4}"/>
              </a:ext>
            </a:extLst>
          </p:cNvPr>
          <p:cNvSpPr/>
          <p:nvPr/>
        </p:nvSpPr>
        <p:spPr>
          <a:xfrm>
            <a:off x="1947617" y="2650891"/>
            <a:ext cx="1886418" cy="1886418"/>
          </a:xfrm>
          <a:prstGeom prst="ellipse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tx2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DD686D35-6A91-49FB-A69F-2D7CECCC4B96}"/>
              </a:ext>
            </a:extLst>
          </p:cNvPr>
          <p:cNvSpPr/>
          <p:nvPr/>
        </p:nvSpPr>
        <p:spPr>
          <a:xfrm>
            <a:off x="8762842" y="3192840"/>
            <a:ext cx="2632438" cy="2632438"/>
          </a:xfrm>
          <a:prstGeom prst="ellipse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tx2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EC8ADC1F-C0E5-4E43-AA46-0FE5AE92B57E}"/>
              </a:ext>
            </a:extLst>
          </p:cNvPr>
          <p:cNvSpPr/>
          <p:nvPr/>
        </p:nvSpPr>
        <p:spPr>
          <a:xfrm>
            <a:off x="8762842" y="1359426"/>
            <a:ext cx="2632438" cy="2632438"/>
          </a:xfrm>
          <a:prstGeom prst="ellipse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tx2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42" name="弧形 41">
            <a:extLst>
              <a:ext uri="{FF2B5EF4-FFF2-40B4-BE49-F238E27FC236}">
                <a16:creationId xmlns:a16="http://schemas.microsoft.com/office/drawing/2014/main" id="{D83CFE15-C7DB-4890-815D-4B91962EA8A2}"/>
              </a:ext>
            </a:extLst>
          </p:cNvPr>
          <p:cNvSpPr/>
          <p:nvPr/>
        </p:nvSpPr>
        <p:spPr>
          <a:xfrm rot="13697945">
            <a:off x="689024" y="1331777"/>
            <a:ext cx="4496396" cy="4496396"/>
          </a:xfrm>
          <a:prstGeom prst="arc">
            <a:avLst>
              <a:gd name="adj1" fmla="val 16033723"/>
              <a:gd name="adj2" fmla="val 8148"/>
            </a:avLst>
          </a:prstGeom>
          <a:solidFill>
            <a:schemeClr val="accent1">
              <a:alpha val="40000"/>
            </a:schemeClr>
          </a:solidFill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291CD9FA-40F9-4664-976D-881C21E7DA1D}"/>
              </a:ext>
            </a:extLst>
          </p:cNvPr>
          <p:cNvSpPr/>
          <p:nvPr/>
        </p:nvSpPr>
        <p:spPr>
          <a:xfrm>
            <a:off x="3954087" y="1355651"/>
            <a:ext cx="4476898" cy="4476898"/>
          </a:xfrm>
          <a:prstGeom prst="ellipse">
            <a:avLst/>
          </a:prstGeom>
          <a:gradFill flip="none" rotWithShape="1">
            <a:gsLst>
              <a:gs pos="0">
                <a:srgbClr val="007782">
                  <a:alpha val="72000"/>
                </a:srgbClr>
              </a:gs>
              <a:gs pos="70000">
                <a:srgbClr val="003F43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003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F7E762BE-1DD4-46DB-9F95-0594E167650A}"/>
              </a:ext>
            </a:extLst>
          </p:cNvPr>
          <p:cNvSpPr/>
          <p:nvPr/>
        </p:nvSpPr>
        <p:spPr>
          <a:xfrm>
            <a:off x="4731156" y="2132720"/>
            <a:ext cx="2922760" cy="2922760"/>
          </a:xfrm>
          <a:prstGeom prst="ellipse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6929ED8-92E1-4A8B-9D0D-0F3BF10D4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元宇宙不是什么？	</a:t>
            </a:r>
            <a:endParaRPr lang="en-GB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EC18B6DC-9406-4426-B275-20E5ACB61CE2}"/>
              </a:ext>
            </a:extLst>
          </p:cNvPr>
          <p:cNvSpPr/>
          <p:nvPr/>
        </p:nvSpPr>
        <p:spPr>
          <a:xfrm>
            <a:off x="5653192" y="3051175"/>
            <a:ext cx="1085850" cy="1085850"/>
          </a:xfrm>
          <a:prstGeom prst="ellipse">
            <a:avLst/>
          </a:prstGeom>
          <a:gradFill flip="none" rotWithShape="1">
            <a:gsLst>
              <a:gs pos="0">
                <a:schemeClr val="accent5"/>
              </a:gs>
              <a:gs pos="70000">
                <a:schemeClr val="tx2"/>
              </a:gs>
            </a:gsLst>
            <a:lin ang="54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元宇宙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A47ADB41-9AED-42D1-BBD3-FD7D95AF9360}"/>
              </a:ext>
            </a:extLst>
          </p:cNvPr>
          <p:cNvSpPr/>
          <p:nvPr/>
        </p:nvSpPr>
        <p:spPr>
          <a:xfrm>
            <a:off x="9474020" y="4032666"/>
            <a:ext cx="1085850" cy="1085850"/>
          </a:xfrm>
          <a:prstGeom prst="ellipse">
            <a:avLst/>
          </a:prstGeom>
          <a:gradFill flip="none" rotWithShape="1">
            <a:gsLst>
              <a:gs pos="0">
                <a:schemeClr val="accent5"/>
              </a:gs>
              <a:gs pos="70000">
                <a:schemeClr val="tx2"/>
              </a:gs>
            </a:gsLst>
            <a:lin ang="54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虚拟</a:t>
            </a:r>
          </a:p>
          <a:p>
            <a:pPr algn="ctr"/>
            <a:r>
              <a:rPr lang="zh-CN" altLang="en-US" sz="2000" dirty="0">
                <a:cs typeface="+mn-ea"/>
                <a:sym typeface="+mn-lt"/>
              </a:rPr>
              <a:t>世界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B897D452-656A-4AB7-B8F4-E9F9C1E9CBDC}"/>
              </a:ext>
            </a:extLst>
          </p:cNvPr>
          <p:cNvSpPr/>
          <p:nvPr/>
        </p:nvSpPr>
        <p:spPr>
          <a:xfrm>
            <a:off x="2330872" y="3051175"/>
            <a:ext cx="1085850" cy="1085850"/>
          </a:xfrm>
          <a:prstGeom prst="ellipse">
            <a:avLst/>
          </a:prstGeom>
          <a:gradFill flip="none" rotWithShape="1">
            <a:gsLst>
              <a:gs pos="0">
                <a:schemeClr val="accent5"/>
              </a:gs>
              <a:gs pos="70000">
                <a:schemeClr val="tx2"/>
              </a:gs>
            </a:gsLst>
            <a:lin ang="54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电子</a:t>
            </a:r>
          </a:p>
          <a:p>
            <a:pPr algn="ctr"/>
            <a:r>
              <a:rPr lang="zh-CN" altLang="en-US" sz="2000" dirty="0">
                <a:cs typeface="+mn-ea"/>
                <a:sym typeface="+mn-lt"/>
              </a:rPr>
              <a:t>游戏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E5ECB1C-1B8A-42D2-BAB8-4A2AFA915867}"/>
              </a:ext>
            </a:extLst>
          </p:cNvPr>
          <p:cNvSpPr txBox="1"/>
          <p:nvPr/>
        </p:nvSpPr>
        <p:spPr>
          <a:xfrm>
            <a:off x="5369804" y="2650891"/>
            <a:ext cx="1645464" cy="238036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1">
                <a:alpha val="50000"/>
              </a:schemeClr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1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/>
                <a:ea typeface="微软雅黑 Light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大型多人在线游戏</a:t>
            </a:r>
            <a:endParaRPr lang="en-GB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ADA5D8B-40A6-4D3A-A872-800724AE988E}"/>
              </a:ext>
            </a:extLst>
          </p:cNvPr>
          <p:cNvSpPr txBox="1"/>
          <p:nvPr/>
        </p:nvSpPr>
        <p:spPr>
          <a:xfrm>
            <a:off x="5740221" y="2245858"/>
            <a:ext cx="904630" cy="238036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1">
                <a:alpha val="50000"/>
              </a:schemeClr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1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/>
                <a:ea typeface="微软雅黑 Light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开放式任务</a:t>
            </a:r>
            <a:endParaRPr lang="en-GB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2913F04-D967-4692-BCB4-CB6C9F22B9E8}"/>
              </a:ext>
            </a:extLst>
          </p:cNvPr>
          <p:cNvSpPr txBox="1"/>
          <p:nvPr/>
        </p:nvSpPr>
        <p:spPr>
          <a:xfrm>
            <a:off x="4920662" y="3055924"/>
            <a:ext cx="786229" cy="238036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1">
                <a:alpha val="50000"/>
              </a:schemeClr>
            </a:solidFill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12700" marR="5080">
              <a:lnSpc>
                <a:spcPct val="100000"/>
              </a:lnSpc>
              <a:spcBef>
                <a:spcPts val="100"/>
              </a:spcBef>
              <a:defRPr kumimoji="0" sz="11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/>
                <a:ea typeface="微软雅黑 Light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可编辑世界</a:t>
            </a:r>
            <a:endParaRPr lang="en-GB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F7963E0-B39F-435E-BE57-DAB76E6F9B03}"/>
              </a:ext>
            </a:extLst>
          </p:cNvPr>
          <p:cNvSpPr txBox="1"/>
          <p:nvPr/>
        </p:nvSpPr>
        <p:spPr>
          <a:xfrm>
            <a:off x="6699369" y="3055924"/>
            <a:ext cx="713882" cy="238036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1">
                <a:alpha val="50000"/>
              </a:schemeClr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1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/>
                <a:ea typeface="微软雅黑 Light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XR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入口</a:t>
            </a:r>
            <a:endParaRPr lang="en-GB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BA70567-792A-4B32-BC0A-B0C05EF56298}"/>
              </a:ext>
            </a:extLst>
          </p:cNvPr>
          <p:cNvSpPr txBox="1"/>
          <p:nvPr/>
        </p:nvSpPr>
        <p:spPr>
          <a:xfrm>
            <a:off x="4789663" y="3460957"/>
            <a:ext cx="782676" cy="238036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1">
                <a:alpha val="50000"/>
              </a:schemeClr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1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/>
                <a:ea typeface="微软雅黑 Light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AI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内容生成</a:t>
            </a:r>
            <a:endParaRPr lang="en-GB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3ED9479-2C67-476F-9FDA-0E23CC8929C7}"/>
              </a:ext>
            </a:extLst>
          </p:cNvPr>
          <p:cNvSpPr txBox="1"/>
          <p:nvPr/>
        </p:nvSpPr>
        <p:spPr>
          <a:xfrm>
            <a:off x="6857323" y="3460957"/>
            <a:ext cx="713882" cy="238036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1">
                <a:alpha val="50000"/>
              </a:schemeClr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1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/>
                <a:ea typeface="微软雅黑 Light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经济系统</a:t>
            </a:r>
            <a:endParaRPr lang="en-GB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EBB2360-D02A-4112-AC1F-81B42B3E0341}"/>
              </a:ext>
            </a:extLst>
          </p:cNvPr>
          <p:cNvSpPr txBox="1"/>
          <p:nvPr/>
        </p:nvSpPr>
        <p:spPr>
          <a:xfrm>
            <a:off x="4897654" y="3865990"/>
            <a:ext cx="713882" cy="238036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1">
                <a:alpha val="50000"/>
              </a:schemeClr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1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/>
                <a:ea typeface="微软雅黑 Light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社交系统</a:t>
            </a:r>
            <a:endParaRPr lang="en-GB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2BC84FD-6FE7-4BD9-957B-FC977575ADE9}"/>
              </a:ext>
            </a:extLst>
          </p:cNvPr>
          <p:cNvSpPr txBox="1"/>
          <p:nvPr/>
        </p:nvSpPr>
        <p:spPr>
          <a:xfrm>
            <a:off x="6770634" y="3865990"/>
            <a:ext cx="713882" cy="238036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1">
                <a:alpha val="50000"/>
              </a:schemeClr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12700" marR="5080" algn="ctr">
              <a:lnSpc>
                <a:spcPct val="100000"/>
              </a:lnSpc>
              <a:spcBef>
                <a:spcPts val="100"/>
              </a:spcBef>
              <a:defRPr kumimoji="0" sz="11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/>
                <a:ea typeface="微软雅黑 Light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化身系统</a:t>
            </a:r>
            <a:endParaRPr lang="en-GB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57F8B7A-3C87-445B-B3F3-85DCF289C457}"/>
              </a:ext>
            </a:extLst>
          </p:cNvPr>
          <p:cNvSpPr txBox="1"/>
          <p:nvPr/>
        </p:nvSpPr>
        <p:spPr>
          <a:xfrm>
            <a:off x="6074111" y="4271023"/>
            <a:ext cx="1212994" cy="238036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1">
                <a:alpha val="50000"/>
              </a:schemeClr>
            </a:solidFill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marL="12700" marR="5080">
              <a:lnSpc>
                <a:spcPct val="119800"/>
              </a:lnSpc>
              <a:spcBef>
                <a:spcPts val="100"/>
              </a:spcBef>
              <a:defRPr kumimoji="0" sz="11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/>
                <a:ea typeface="微软雅黑 Light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去中心化认证系统</a:t>
            </a:r>
            <a:endParaRPr lang="en-GB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FBCF823-85A7-442F-9AB2-A8F198DC1CDA}"/>
              </a:ext>
            </a:extLst>
          </p:cNvPr>
          <p:cNvSpPr txBox="1"/>
          <p:nvPr/>
        </p:nvSpPr>
        <p:spPr>
          <a:xfrm>
            <a:off x="5124936" y="4271023"/>
            <a:ext cx="713882" cy="238036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1">
                <a:alpha val="50000"/>
              </a:schemeClr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12700" marR="5080">
              <a:lnSpc>
                <a:spcPct val="100000"/>
              </a:lnSpc>
              <a:spcBef>
                <a:spcPts val="100"/>
              </a:spcBef>
              <a:defRPr kumimoji="0" sz="11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/>
                <a:ea typeface="微软雅黑 Light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现实元素</a:t>
            </a:r>
            <a:endParaRPr lang="en-GB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409F064-75F0-46BC-9AC5-0B31517710C4}"/>
              </a:ext>
            </a:extLst>
          </p:cNvPr>
          <p:cNvSpPr txBox="1"/>
          <p:nvPr/>
        </p:nvSpPr>
        <p:spPr>
          <a:xfrm>
            <a:off x="5838817" y="4676058"/>
            <a:ext cx="651518" cy="238036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1">
                <a:alpha val="50000"/>
              </a:schemeClr>
            </a:solidFill>
          </a:ln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12700" marR="5080">
              <a:lnSpc>
                <a:spcPct val="119800"/>
              </a:lnSpc>
              <a:spcBef>
                <a:spcPts val="100"/>
              </a:spcBef>
              <a:defRPr kumimoji="0" sz="11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 Light"/>
                <a:ea typeface="微软雅黑 Light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en-GB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5AD6FAF7-FDFD-4CB6-8668-2DBA9489B6F7}"/>
              </a:ext>
            </a:extLst>
          </p:cNvPr>
          <p:cNvSpPr txBox="1"/>
          <p:nvPr/>
        </p:nvSpPr>
        <p:spPr>
          <a:xfrm rot="14747707">
            <a:off x="4162738" y="4254775"/>
            <a:ext cx="1170940" cy="299720"/>
          </a:xfrm>
          <a:prstGeom prst="rect">
            <a:avLst/>
          </a:prstGeom>
        </p:spPr>
        <p:txBody>
          <a:bodyPr vert="horz" wrap="square" lIns="0" tIns="12700" rIns="0" bIns="0" rtlCol="0">
            <a:prstTxWarp prst="textArchUp">
              <a:avLst/>
            </a:prstTxWarp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bg1"/>
                </a:solidFill>
                <a:cs typeface="+mn-ea"/>
                <a:sym typeface="+mn-lt"/>
              </a:rPr>
              <a:t>创造性游玩</a:t>
            </a:r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4F20FA4A-0CD6-4BB1-AED3-A879735E796B}"/>
              </a:ext>
            </a:extLst>
          </p:cNvPr>
          <p:cNvSpPr txBox="1"/>
          <p:nvPr/>
        </p:nvSpPr>
        <p:spPr>
          <a:xfrm>
            <a:off x="5611917" y="1789497"/>
            <a:ext cx="1170940" cy="299720"/>
          </a:xfrm>
          <a:prstGeom prst="rect">
            <a:avLst/>
          </a:prstGeom>
        </p:spPr>
        <p:txBody>
          <a:bodyPr vert="horz" wrap="square" lIns="0" tIns="12700" rIns="0" bIns="0" rtlCol="0">
            <a:prstTxWarp prst="textArchUp">
              <a:avLst/>
            </a:prstTxWarp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bg1"/>
                </a:solidFill>
                <a:cs typeface="+mn-ea"/>
                <a:sym typeface="+mn-lt"/>
              </a:rPr>
              <a:t>开放式探索</a:t>
            </a:r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857109DC-F3BD-426D-BB15-4C434195DD6E}"/>
              </a:ext>
            </a:extLst>
          </p:cNvPr>
          <p:cNvSpPr txBox="1"/>
          <p:nvPr/>
        </p:nvSpPr>
        <p:spPr>
          <a:xfrm rot="7629195">
            <a:off x="6985734" y="4369223"/>
            <a:ext cx="1170940" cy="299720"/>
          </a:xfrm>
          <a:prstGeom prst="rect">
            <a:avLst/>
          </a:prstGeom>
        </p:spPr>
        <p:txBody>
          <a:bodyPr vert="horz" wrap="square" lIns="0" tIns="12700" rIns="0" bIns="0" rtlCol="0">
            <a:prstTxWarp prst="textArchUp">
              <a:avLst/>
            </a:prstTxWarp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bg1"/>
                </a:solidFill>
                <a:cs typeface="+mn-ea"/>
                <a:sym typeface="+mn-lt"/>
              </a:rPr>
              <a:t>与现实连通</a:t>
            </a:r>
          </a:p>
        </p:txBody>
      </p:sp>
      <p:sp>
        <p:nvSpPr>
          <p:cNvPr id="38" name="object 11">
            <a:extLst>
              <a:ext uri="{FF2B5EF4-FFF2-40B4-BE49-F238E27FC236}">
                <a16:creationId xmlns:a16="http://schemas.microsoft.com/office/drawing/2014/main" id="{3CA5751D-5160-4A48-B378-A2D933806793}"/>
              </a:ext>
            </a:extLst>
          </p:cNvPr>
          <p:cNvSpPr txBox="1"/>
          <p:nvPr/>
        </p:nvSpPr>
        <p:spPr>
          <a:xfrm rot="1252704">
            <a:off x="1316985" y="2671240"/>
            <a:ext cx="1264034" cy="307777"/>
          </a:xfrm>
          <a:prstGeom prst="rect">
            <a:avLst/>
          </a:prstGeom>
          <a:gradFill>
            <a:gsLst>
              <a:gs pos="62000">
                <a:schemeClr val="tx2">
                  <a:alpha val="0"/>
                </a:schemeClr>
              </a:gs>
              <a:gs pos="0">
                <a:schemeClr val="accent1"/>
              </a:gs>
            </a:gsLst>
            <a:lin ang="0" scaled="0"/>
          </a:gradFill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spcBef>
                <a:spcPts val="100"/>
              </a:spcBef>
              <a:defRPr sz="1400">
                <a:solidFill>
                  <a:schemeClr val="bg1"/>
                </a:solidFill>
              </a:defRPr>
            </a:lvl1pPr>
          </a:lstStyle>
          <a:p>
            <a:r>
              <a:rPr dirty="0">
                <a:cs typeface="+mn-ea"/>
                <a:sym typeface="+mn-lt"/>
              </a:rPr>
              <a:t>被动消费</a:t>
            </a:r>
          </a:p>
        </p:txBody>
      </p:sp>
      <p:sp>
        <p:nvSpPr>
          <p:cNvPr id="39" name="object 12">
            <a:extLst>
              <a:ext uri="{FF2B5EF4-FFF2-40B4-BE49-F238E27FC236}">
                <a16:creationId xmlns:a16="http://schemas.microsoft.com/office/drawing/2014/main" id="{CBDD7CB9-FF38-4A48-815E-CD4F0B1C19AA}"/>
              </a:ext>
            </a:extLst>
          </p:cNvPr>
          <p:cNvSpPr txBox="1"/>
          <p:nvPr/>
        </p:nvSpPr>
        <p:spPr>
          <a:xfrm>
            <a:off x="1086144" y="3382784"/>
            <a:ext cx="1264034" cy="307777"/>
          </a:xfrm>
          <a:prstGeom prst="rect">
            <a:avLst/>
          </a:prstGeom>
          <a:gradFill>
            <a:gsLst>
              <a:gs pos="62000">
                <a:schemeClr val="tx2">
                  <a:alpha val="0"/>
                </a:schemeClr>
              </a:gs>
              <a:gs pos="0">
                <a:schemeClr val="accent1"/>
              </a:gs>
            </a:gsLst>
            <a:lin ang="0" scaled="0"/>
          </a:gradFill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spcBef>
                <a:spcPts val="10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sz="1400" dirty="0">
                <a:cs typeface="+mn-ea"/>
                <a:sym typeface="+mn-lt"/>
              </a:rPr>
              <a:t>给定任务</a:t>
            </a:r>
          </a:p>
        </p:txBody>
      </p:sp>
      <p:sp>
        <p:nvSpPr>
          <p:cNvPr id="40" name="object 14">
            <a:extLst>
              <a:ext uri="{FF2B5EF4-FFF2-40B4-BE49-F238E27FC236}">
                <a16:creationId xmlns:a16="http://schemas.microsoft.com/office/drawing/2014/main" id="{BBBC26EB-3966-43F4-9D0D-17E9493A5A29}"/>
              </a:ext>
            </a:extLst>
          </p:cNvPr>
          <p:cNvSpPr txBox="1"/>
          <p:nvPr/>
        </p:nvSpPr>
        <p:spPr>
          <a:xfrm rot="20448110">
            <a:off x="1281293" y="4094328"/>
            <a:ext cx="1264034" cy="307777"/>
          </a:xfrm>
          <a:prstGeom prst="rect">
            <a:avLst/>
          </a:prstGeom>
          <a:gradFill>
            <a:gsLst>
              <a:gs pos="62000">
                <a:schemeClr val="tx2">
                  <a:alpha val="0"/>
                </a:schemeClr>
              </a:gs>
              <a:gs pos="0">
                <a:schemeClr val="accent1"/>
              </a:gs>
            </a:gsLst>
            <a:lin ang="0" scaled="0"/>
          </a:gradFill>
        </p:spPr>
        <p:txBody>
          <a:bodyPr vert="horz" wrap="square" lIns="91440" tIns="45720" rIns="91440" bIns="45720" rtlCol="0">
            <a:spAutoFit/>
          </a:bodyPr>
          <a:lstStyle>
            <a:defPPr>
              <a:defRPr lang="zh-CN"/>
            </a:defPPr>
            <a:lvl1pPr marL="12700">
              <a:lnSpc>
                <a:spcPct val="100000"/>
              </a:lnSpc>
              <a:spcBef>
                <a:spcPts val="10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sz="1400" dirty="0">
                <a:cs typeface="+mn-ea"/>
                <a:sym typeface="+mn-lt"/>
              </a:rPr>
              <a:t>逃避现实</a:t>
            </a: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7425A69F-3756-4240-BC69-721F6F39F706}"/>
              </a:ext>
            </a:extLst>
          </p:cNvPr>
          <p:cNvSpPr/>
          <p:nvPr/>
        </p:nvSpPr>
        <p:spPr>
          <a:xfrm>
            <a:off x="9474020" y="2072290"/>
            <a:ext cx="1085850" cy="1085850"/>
          </a:xfrm>
          <a:prstGeom prst="ellipse">
            <a:avLst/>
          </a:prstGeom>
          <a:gradFill flip="none" rotWithShape="1">
            <a:gsLst>
              <a:gs pos="0">
                <a:schemeClr val="accent5"/>
              </a:gs>
              <a:gs pos="70000">
                <a:schemeClr val="tx2"/>
              </a:gs>
            </a:gsLst>
            <a:lin ang="54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现实</a:t>
            </a:r>
          </a:p>
          <a:p>
            <a:pPr algn="ctr"/>
            <a:r>
              <a:rPr lang="zh-CN" altLang="en-US" sz="2000" dirty="0">
                <a:cs typeface="+mn-ea"/>
                <a:sym typeface="+mn-lt"/>
              </a:rPr>
              <a:t>世界</a:t>
            </a: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85D27E3F-6A30-4AA8-A043-FC778BF40055}"/>
              </a:ext>
            </a:extLst>
          </p:cNvPr>
          <p:cNvSpPr/>
          <p:nvPr/>
        </p:nvSpPr>
        <p:spPr>
          <a:xfrm>
            <a:off x="8107584" y="3293960"/>
            <a:ext cx="606630" cy="606630"/>
          </a:xfrm>
          <a:prstGeom prst="ellipse">
            <a:avLst/>
          </a:prstGeom>
          <a:gradFill flip="none" rotWithShape="1">
            <a:gsLst>
              <a:gs pos="0">
                <a:schemeClr val="accent5"/>
              </a:gs>
              <a:gs pos="70000">
                <a:schemeClr val="tx2"/>
              </a:gs>
            </a:gsLst>
            <a:lin ang="54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=</a:t>
            </a:r>
            <a:endParaRPr lang="en-GB" sz="3600" dirty="0">
              <a:cs typeface="+mn-ea"/>
              <a:sym typeface="+mn-lt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C3CCBF7C-9925-4E5A-BBA0-47B4BD2F93EE}"/>
              </a:ext>
            </a:extLst>
          </p:cNvPr>
          <p:cNvSpPr/>
          <p:nvPr/>
        </p:nvSpPr>
        <p:spPr>
          <a:xfrm>
            <a:off x="9713630" y="3293960"/>
            <a:ext cx="606630" cy="606630"/>
          </a:xfrm>
          <a:prstGeom prst="ellipse">
            <a:avLst/>
          </a:prstGeom>
          <a:gradFill flip="none" rotWithShape="1">
            <a:gsLst>
              <a:gs pos="0">
                <a:schemeClr val="accent5"/>
              </a:gs>
              <a:gs pos="70000">
                <a:schemeClr val="tx2"/>
              </a:gs>
            </a:gsLst>
            <a:lin ang="54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>
                <a:cs typeface="+mn-ea"/>
                <a:sym typeface="+mn-lt"/>
              </a:rPr>
              <a:t>X</a:t>
            </a:r>
            <a:endParaRPr lang="en-GB" sz="2000" dirty="0">
              <a:cs typeface="+mn-ea"/>
              <a:sym typeface="+mn-lt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F9CEBE30-67E9-4F9E-9BA5-5AC6115E8C2E}"/>
              </a:ext>
            </a:extLst>
          </p:cNvPr>
          <p:cNvSpPr/>
          <p:nvPr/>
        </p:nvSpPr>
        <p:spPr>
          <a:xfrm>
            <a:off x="3663508" y="3293960"/>
            <a:ext cx="606630" cy="606630"/>
          </a:xfrm>
          <a:prstGeom prst="ellipse">
            <a:avLst/>
          </a:prstGeom>
          <a:gradFill flip="none" rotWithShape="1">
            <a:gsLst>
              <a:gs pos="0">
                <a:schemeClr val="accent5"/>
              </a:gs>
              <a:gs pos="70000">
                <a:schemeClr val="tx2"/>
              </a:gs>
            </a:gsLst>
            <a:lin ang="54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800" dirty="0">
                <a:cs typeface="+mn-ea"/>
                <a:sym typeface="+mn-lt"/>
              </a:rPr>
              <a:t>≠</a:t>
            </a:r>
            <a:endParaRPr lang="en-GB" sz="28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57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029D012-4817-472B-AC5D-E82162B239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8D30AFC-CF8C-49FA-9293-4E555E6876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067" y="3627342"/>
            <a:ext cx="10972800" cy="707886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为什么需要元宇宙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323637-DE89-4326-AB91-BA1CEA2996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067" y="4456444"/>
            <a:ext cx="10972800" cy="400110"/>
          </a:xfrm>
        </p:spPr>
        <p:txBody>
          <a:bodyPr/>
          <a:lstStyle/>
          <a:p>
            <a:r>
              <a:rPr lang="en-US" dirty="0">
                <a:cs typeface="+mn-ea"/>
                <a:sym typeface="+mn-lt"/>
              </a:rPr>
              <a:t>Why do we need a metaverse</a:t>
            </a:r>
            <a:endParaRPr lang="en-GB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90502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50015c73-d785-4f48-b4fb-9700dc336c05&quot;,&quot;Name&quot;:&quot;微软模板&quot;,&quot;Kind&quot;:&quot;Custom&quot;,&quot;OldGuidesSetting&quot;:{&quot;HeaderHeight&quot;:10.0,&quot;FooterHeight&quot;:6.0,&quot;SideMargin&quot;:5.0,&quot;TopMargin&quot;:1.0,&quot;BottomMargin&quot;:0.0,&quot;IntervalMargin&quot;:1.5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66249;#91962;#65995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2095;#176190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63028;#154614;#155104;#34501;"/>
</p:tagLst>
</file>

<file path=ppt/theme/theme1.xml><?xml version="1.0" encoding="utf-8"?>
<a:theme xmlns:a="http://schemas.openxmlformats.org/drawingml/2006/main" name="Office 主题">
  <a:themeElements>
    <a:clrScheme name="微软模板">
      <a:dk1>
        <a:srgbClr val="000000"/>
      </a:dk1>
      <a:lt1>
        <a:srgbClr val="FFFFFF"/>
      </a:lt1>
      <a:dk2>
        <a:srgbClr val="003F43"/>
      </a:dk2>
      <a:lt2>
        <a:srgbClr val="F2F2F2"/>
      </a:lt2>
      <a:accent1>
        <a:srgbClr val="004A50"/>
      </a:accent1>
      <a:accent2>
        <a:srgbClr val="00545A"/>
      </a:accent2>
      <a:accent3>
        <a:srgbClr val="005D64"/>
      </a:accent3>
      <a:accent4>
        <a:srgbClr val="00666E"/>
      </a:accent4>
      <a:accent5>
        <a:srgbClr val="007982"/>
      </a:accent5>
      <a:accent6>
        <a:srgbClr val="00838C"/>
      </a:accent6>
      <a:hlink>
        <a:srgbClr val="2BB7B3"/>
      </a:hlink>
      <a:folHlink>
        <a:srgbClr val="01605A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defRPr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1804</TotalTime>
  <Words>1750</Words>
  <Application>Microsoft Office PowerPoint</Application>
  <PresentationFormat>宽屏</PresentationFormat>
  <Paragraphs>493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7" baseType="lpstr">
      <vt:lpstr>Microsoft YaHei Light</vt:lpstr>
      <vt:lpstr>微软雅黑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元宇宙是什么</vt:lpstr>
      <vt:lpstr>元宇宙六大准则</vt:lpstr>
      <vt:lpstr>元宇宙产业链的七层</vt:lpstr>
      <vt:lpstr>元宇宙是什么</vt:lpstr>
      <vt:lpstr>元宇宙不是什么？ </vt:lpstr>
      <vt:lpstr>PowerPoint 演示文稿</vt:lpstr>
      <vt:lpstr>20XX：人类社会虚拟化的临界点 </vt:lpstr>
      <vt:lpstr>当前互联网产业面临发展瓶颈</vt:lpstr>
      <vt:lpstr>当前元宇宙处于亚健康</vt:lpstr>
      <vt:lpstr>人类社会呼唤元宇宙的到来</vt:lpstr>
      <vt:lpstr>PowerPoint 演示文稿</vt:lpstr>
      <vt:lpstr>元宇宙面临的诸多挑战</vt:lpstr>
      <vt:lpstr>元宇宙产业发展十大风险</vt:lpstr>
      <vt:lpstr>元宇宙产业内卷</vt:lpstr>
      <vt:lpstr>元宇宙潜在的资本剥削</vt:lpstr>
      <vt:lpstr>元宇宙与国家存在深刻张力</vt:lpstr>
      <vt:lpstr>PowerPoint 演示文稿</vt:lpstr>
      <vt:lpstr>元宇宙的关键路径</vt:lpstr>
      <vt:lpstr>元宇宙的发展路径</vt:lpstr>
      <vt:lpstr>元宇宙的虚实演化</vt:lpstr>
      <vt:lpstr>元宇宙的流动、转化与关联</vt:lpstr>
      <vt:lpstr>元宇宙的孪生市场</vt:lpstr>
      <vt:lpstr>企业元宇宙 </vt:lpstr>
      <vt:lpstr>元宇宙的生态版图</vt:lpstr>
      <vt:lpstr>ACJK四国元宇宙发展对比</vt:lpstr>
      <vt:lpstr>元宇宙领域的显著成果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Jacky Duan</dc:creator>
  <cp:lastModifiedBy>Jacky Duan</cp:lastModifiedBy>
  <cp:revision>2368</cp:revision>
  <dcterms:created xsi:type="dcterms:W3CDTF">2021-11-07T04:26:00Z</dcterms:created>
  <dcterms:modified xsi:type="dcterms:W3CDTF">2022-03-21T15:04:33Z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8C6B7058638A4BED981460A69B40A08F</vt:lpwstr>
  </property>
  <property fmtid="{D5CDD505-2E9C-101B-9397-08002B2CF9AE}" pid="3" name="KSOProductBuildVer">
    <vt:lpwstr>2052-11.1.0.11045</vt:lpwstr>
  </property>
</Properties>
</file>