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78" r:id="rId2"/>
    <p:sldId id="332" r:id="rId3"/>
    <p:sldId id="259" r:id="rId4"/>
    <p:sldId id="260" r:id="rId5"/>
    <p:sldId id="298" r:id="rId6"/>
    <p:sldId id="261" r:id="rId7"/>
    <p:sldId id="287" r:id="rId8"/>
    <p:sldId id="263" r:id="rId9"/>
    <p:sldId id="289" r:id="rId10"/>
    <p:sldId id="279" r:id="rId11"/>
    <p:sldId id="288" r:id="rId12"/>
    <p:sldId id="325" r:id="rId13"/>
    <p:sldId id="326" r:id="rId14"/>
    <p:sldId id="328" r:id="rId15"/>
    <p:sldId id="268" r:id="rId16"/>
    <p:sldId id="292" r:id="rId17"/>
    <p:sldId id="309" r:id="rId18"/>
    <p:sldId id="311" r:id="rId19"/>
    <p:sldId id="313" r:id="rId20"/>
    <p:sldId id="307" r:id="rId21"/>
    <p:sldId id="306" r:id="rId22"/>
    <p:sldId id="304" r:id="rId23"/>
    <p:sldId id="320" r:id="rId24"/>
    <p:sldId id="327" r:id="rId25"/>
    <p:sldId id="315" r:id="rId26"/>
    <p:sldId id="316" r:id="rId27"/>
    <p:sldId id="319" r:id="rId28"/>
    <p:sldId id="323" r:id="rId29"/>
    <p:sldId id="324" r:id="rId30"/>
    <p:sldId id="322" r:id="rId31"/>
    <p:sldId id="318" r:id="rId32"/>
    <p:sldId id="290" r:id="rId33"/>
    <p:sldId id="314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665" userDrawn="1">
          <p15:clr>
            <a:srgbClr val="A4A3A4"/>
          </p15:clr>
        </p15:guide>
        <p15:guide id="4" orient="horz" pos="3339" userDrawn="1">
          <p15:clr>
            <a:srgbClr val="A4A3A4"/>
          </p15:clr>
        </p15:guide>
        <p15:guide id="5" pos="7083" userDrawn="1">
          <p15:clr>
            <a:srgbClr val="A4A3A4"/>
          </p15:clr>
        </p15:guide>
        <p15:guide id="6" pos="937" userDrawn="1">
          <p15:clr>
            <a:srgbClr val="A4A3A4"/>
          </p15:clr>
        </p15:guide>
        <p15:guide id="7" orient="horz" pos="39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C8F2"/>
    <a:srgbClr val="185EDA"/>
    <a:srgbClr val="FFFFFF"/>
    <a:srgbClr val="B3CBF7"/>
    <a:srgbClr val="EE7A5D"/>
    <a:srgbClr val="248DE4"/>
    <a:srgbClr val="07B2C4"/>
    <a:srgbClr val="F47121"/>
    <a:srgbClr val="FCBA03"/>
    <a:srgbClr val="814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3135D4-2FB4-44CA-9090-F09B9F18EE20}" v="3" dt="2022-01-27T09:12:38.2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27" autoAdjust="0"/>
    <p:restoredTop sz="85276" autoAdjust="0"/>
  </p:normalViewPr>
  <p:slideViewPr>
    <p:cSldViewPr snapToGrid="0" showGuides="1">
      <p:cViewPr varScale="1">
        <p:scale>
          <a:sx n="66" d="100"/>
          <a:sy n="66" d="100"/>
        </p:scale>
        <p:origin x="686" y="58"/>
      </p:cViewPr>
      <p:guideLst>
        <p:guide orient="horz" pos="686"/>
        <p:guide pos="3840"/>
        <p:guide pos="665"/>
        <p:guide orient="horz" pos="3339"/>
        <p:guide pos="7083"/>
        <p:guide pos="937"/>
        <p:guide orient="horz" pos="39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 Zhang (FA Talent)" userId="474f572f-8271-4f60-858e-cee871e0aec6" providerId="ADAL" clId="{003135D4-2FB4-44CA-9090-F09B9F18EE20}"/>
    <pc:docChg chg="undo custSel addSld delSld modSld delSection modSection">
      <pc:chgData name="Xin Zhang (FA Talent)" userId="474f572f-8271-4f60-858e-cee871e0aec6" providerId="ADAL" clId="{003135D4-2FB4-44CA-9090-F09B9F18EE20}" dt="2022-01-27T09:13:28.111" v="24" actId="478"/>
      <pc:docMkLst>
        <pc:docMk/>
      </pc:docMkLst>
      <pc:sldChg chg="delSp mod">
        <pc:chgData name="Xin Zhang (FA Talent)" userId="474f572f-8271-4f60-858e-cee871e0aec6" providerId="ADAL" clId="{003135D4-2FB4-44CA-9090-F09B9F18EE20}" dt="2022-01-27T09:13:07.767" v="19" actId="478"/>
        <pc:sldMkLst>
          <pc:docMk/>
          <pc:sldMk cId="951296478" sldId="259"/>
        </pc:sldMkLst>
        <pc:picChg chg="del">
          <ac:chgData name="Xin Zhang (FA Talent)" userId="474f572f-8271-4f60-858e-cee871e0aec6" providerId="ADAL" clId="{003135D4-2FB4-44CA-9090-F09B9F18EE20}" dt="2022-01-27T09:13:07.767" v="19" actId="478"/>
          <ac:picMkLst>
            <pc:docMk/>
            <pc:sldMk cId="951296478" sldId="259"/>
            <ac:picMk id="23" creationId="{DB95ED60-5751-4B56-BCAA-D4419418D8C9}"/>
          </ac:picMkLst>
        </pc:picChg>
      </pc:sldChg>
      <pc:sldChg chg="addSp delSp modSp mod">
        <pc:chgData name="Xin Zhang (FA Talent)" userId="474f572f-8271-4f60-858e-cee871e0aec6" providerId="ADAL" clId="{003135D4-2FB4-44CA-9090-F09B9F18EE20}" dt="2022-01-27T09:12:11.342" v="2" actId="1076"/>
        <pc:sldMkLst>
          <pc:docMk/>
          <pc:sldMk cId="961170304" sldId="278"/>
        </pc:sldMkLst>
        <pc:picChg chg="add mod">
          <ac:chgData name="Xin Zhang (FA Talent)" userId="474f572f-8271-4f60-858e-cee871e0aec6" providerId="ADAL" clId="{003135D4-2FB4-44CA-9090-F09B9F18EE20}" dt="2022-01-27T09:12:11.342" v="2" actId="1076"/>
          <ac:picMkLst>
            <pc:docMk/>
            <pc:sldMk cId="961170304" sldId="278"/>
            <ac:picMk id="29" creationId="{61A8A64E-FDB1-43B6-84FC-6DD244EB773C}"/>
          </ac:picMkLst>
        </pc:picChg>
        <pc:picChg chg="del">
          <ac:chgData name="Xin Zhang (FA Talent)" userId="474f572f-8271-4f60-858e-cee871e0aec6" providerId="ADAL" clId="{003135D4-2FB4-44CA-9090-F09B9F18EE20}" dt="2022-01-27T09:12:01.728" v="0" actId="478"/>
          <ac:picMkLst>
            <pc:docMk/>
            <pc:sldMk cId="961170304" sldId="278"/>
            <ac:picMk id="30" creationId="{F68AC572-A3CB-4461-8CD9-E17564BD0DC3}"/>
          </ac:picMkLst>
        </pc:picChg>
      </pc:sldChg>
      <pc:sldChg chg="delSp mod">
        <pc:chgData name="Xin Zhang (FA Talent)" userId="474f572f-8271-4f60-858e-cee871e0aec6" providerId="ADAL" clId="{003135D4-2FB4-44CA-9090-F09B9F18EE20}" dt="2022-01-27T09:13:14.173" v="20" actId="478"/>
        <pc:sldMkLst>
          <pc:docMk/>
          <pc:sldMk cId="3781931936" sldId="289"/>
        </pc:sldMkLst>
        <pc:picChg chg="del">
          <ac:chgData name="Xin Zhang (FA Talent)" userId="474f572f-8271-4f60-858e-cee871e0aec6" providerId="ADAL" clId="{003135D4-2FB4-44CA-9090-F09B9F18EE20}" dt="2022-01-27T09:13:14.173" v="20" actId="478"/>
          <ac:picMkLst>
            <pc:docMk/>
            <pc:sldMk cId="3781931936" sldId="289"/>
            <ac:picMk id="28" creationId="{ED55B9FB-8528-4F06-AD87-A8C9A16C2103}"/>
          </ac:picMkLst>
        </pc:picChg>
      </pc:sldChg>
      <pc:sldChg chg="addSp delSp modSp mod">
        <pc:chgData name="Xin Zhang (FA Talent)" userId="474f572f-8271-4f60-858e-cee871e0aec6" providerId="ADAL" clId="{003135D4-2FB4-44CA-9090-F09B9F18EE20}" dt="2022-01-27T09:12:20.978" v="4"/>
        <pc:sldMkLst>
          <pc:docMk/>
          <pc:sldMk cId="2000011939" sldId="290"/>
        </pc:sldMkLst>
        <pc:picChg chg="add mod">
          <ac:chgData name="Xin Zhang (FA Talent)" userId="474f572f-8271-4f60-858e-cee871e0aec6" providerId="ADAL" clId="{003135D4-2FB4-44CA-9090-F09B9F18EE20}" dt="2022-01-27T09:12:20.978" v="4"/>
          <ac:picMkLst>
            <pc:docMk/>
            <pc:sldMk cId="2000011939" sldId="290"/>
            <ac:picMk id="29" creationId="{4853C034-BDB7-429D-AD66-A1E0FD5FDE98}"/>
          </ac:picMkLst>
        </pc:picChg>
        <pc:picChg chg="del">
          <ac:chgData name="Xin Zhang (FA Talent)" userId="474f572f-8271-4f60-858e-cee871e0aec6" providerId="ADAL" clId="{003135D4-2FB4-44CA-9090-F09B9F18EE20}" dt="2022-01-27T09:12:20.763" v="3" actId="478"/>
          <ac:picMkLst>
            <pc:docMk/>
            <pc:sldMk cId="2000011939" sldId="290"/>
            <ac:picMk id="30" creationId="{CD3EC60C-D381-4E48-A1B9-ED780E019044}"/>
          </ac:picMkLst>
        </pc:picChg>
      </pc:sldChg>
      <pc:sldChg chg="delSp mod">
        <pc:chgData name="Xin Zhang (FA Talent)" userId="474f572f-8271-4f60-858e-cee871e0aec6" providerId="ADAL" clId="{003135D4-2FB4-44CA-9090-F09B9F18EE20}" dt="2022-01-27T09:13:19.260" v="21" actId="478"/>
        <pc:sldMkLst>
          <pc:docMk/>
          <pc:sldMk cId="1264187322" sldId="292"/>
        </pc:sldMkLst>
        <pc:picChg chg="del">
          <ac:chgData name="Xin Zhang (FA Talent)" userId="474f572f-8271-4f60-858e-cee871e0aec6" providerId="ADAL" clId="{003135D4-2FB4-44CA-9090-F09B9F18EE20}" dt="2022-01-27T09:13:19.260" v="21" actId="478"/>
          <ac:picMkLst>
            <pc:docMk/>
            <pc:sldMk cId="1264187322" sldId="292"/>
            <ac:picMk id="27" creationId="{456A2AFE-C37E-44C9-895D-FDDC3DF49DBD}"/>
          </ac:picMkLst>
        </pc:picChg>
      </pc:sldChg>
      <pc:sldChg chg="delSp modSp mod">
        <pc:chgData name="Xin Zhang (FA Talent)" userId="474f572f-8271-4f60-858e-cee871e0aec6" providerId="ADAL" clId="{003135D4-2FB4-44CA-9090-F09B9F18EE20}" dt="2022-01-27T09:13:23.160" v="23" actId="478"/>
        <pc:sldMkLst>
          <pc:docMk/>
          <pc:sldMk cId="3466933747" sldId="306"/>
        </pc:sldMkLst>
        <pc:picChg chg="del mod">
          <ac:chgData name="Xin Zhang (FA Talent)" userId="474f572f-8271-4f60-858e-cee871e0aec6" providerId="ADAL" clId="{003135D4-2FB4-44CA-9090-F09B9F18EE20}" dt="2022-01-27T09:13:23.160" v="23" actId="478"/>
          <ac:picMkLst>
            <pc:docMk/>
            <pc:sldMk cId="3466933747" sldId="306"/>
            <ac:picMk id="27" creationId="{8871C928-8B62-46B6-878F-5439BC547B2B}"/>
          </ac:picMkLst>
        </pc:picChg>
      </pc:sldChg>
      <pc:sldChg chg="modSp add mod">
        <pc:chgData name="Xin Zhang (FA Talent)" userId="474f572f-8271-4f60-858e-cee871e0aec6" providerId="ADAL" clId="{003135D4-2FB4-44CA-9090-F09B9F18EE20}" dt="2022-01-27T09:12:51.936" v="18" actId="20577"/>
        <pc:sldMkLst>
          <pc:docMk/>
          <pc:sldMk cId="3179033524" sldId="314"/>
        </pc:sldMkLst>
        <pc:spChg chg="mod">
          <ac:chgData name="Xin Zhang (FA Talent)" userId="474f572f-8271-4f60-858e-cee871e0aec6" providerId="ADAL" clId="{003135D4-2FB4-44CA-9090-F09B9F18EE20}" dt="2022-01-27T09:12:51.936" v="18" actId="20577"/>
          <ac:spMkLst>
            <pc:docMk/>
            <pc:sldMk cId="3179033524" sldId="314"/>
            <ac:spMk id="3" creationId="{9AFB47E1-7AF0-204F-89F0-4C0DE2B37BF5}"/>
          </ac:spMkLst>
        </pc:spChg>
      </pc:sldChg>
      <pc:sldChg chg="delSp mod">
        <pc:chgData name="Xin Zhang (FA Talent)" userId="474f572f-8271-4f60-858e-cee871e0aec6" providerId="ADAL" clId="{003135D4-2FB4-44CA-9090-F09B9F18EE20}" dt="2022-01-27T09:13:28.111" v="24" actId="478"/>
        <pc:sldMkLst>
          <pc:docMk/>
          <pc:sldMk cId="2971642386" sldId="319"/>
        </pc:sldMkLst>
        <pc:picChg chg="del">
          <ac:chgData name="Xin Zhang (FA Talent)" userId="474f572f-8271-4f60-858e-cee871e0aec6" providerId="ADAL" clId="{003135D4-2FB4-44CA-9090-F09B9F18EE20}" dt="2022-01-27T09:13:28.111" v="24" actId="478"/>
          <ac:picMkLst>
            <pc:docMk/>
            <pc:sldMk cId="2971642386" sldId="319"/>
            <ac:picMk id="27" creationId="{CB16754B-8F1C-47FF-9A5C-0E64F9A520BA}"/>
          </ac:picMkLst>
        </pc:picChg>
      </pc:sldChg>
      <pc:sldChg chg="add del">
        <pc:chgData name="Xin Zhang (FA Talent)" userId="474f572f-8271-4f60-858e-cee871e0aec6" providerId="ADAL" clId="{003135D4-2FB4-44CA-9090-F09B9F18EE20}" dt="2022-01-27T09:12:47.412" v="14" actId="47"/>
        <pc:sldMkLst>
          <pc:docMk/>
          <pc:sldMk cId="2928616956" sldId="329"/>
        </pc:sldMkLst>
      </pc:sldChg>
      <pc:sldChg chg="del">
        <pc:chgData name="Xin Zhang (FA Talent)" userId="474f572f-8271-4f60-858e-cee871e0aec6" providerId="ADAL" clId="{003135D4-2FB4-44CA-9090-F09B9F18EE20}" dt="2022-01-27T09:12:28.263" v="8" actId="47"/>
        <pc:sldMkLst>
          <pc:docMk/>
          <pc:sldMk cId="2020611324" sldId="330"/>
        </pc:sldMkLst>
      </pc:sldChg>
      <pc:sldChg chg="del">
        <pc:chgData name="Xin Zhang (FA Talent)" userId="474f572f-8271-4f60-858e-cee871e0aec6" providerId="ADAL" clId="{003135D4-2FB4-44CA-9090-F09B9F18EE20}" dt="2022-01-27T09:12:25.454" v="5" actId="47"/>
        <pc:sldMkLst>
          <pc:docMk/>
          <pc:sldMk cId="1017731531" sldId="331"/>
        </pc:sldMkLst>
      </pc:sldChg>
      <pc:sldMasterChg chg="delSldLayout">
        <pc:chgData name="Xin Zhang (FA Talent)" userId="474f572f-8271-4f60-858e-cee871e0aec6" providerId="ADAL" clId="{003135D4-2FB4-44CA-9090-F09B9F18EE20}" dt="2022-01-27T09:12:47.412" v="14" actId="47"/>
        <pc:sldMasterMkLst>
          <pc:docMk/>
          <pc:sldMasterMk cId="2328803534" sldId="2147483648"/>
        </pc:sldMasterMkLst>
        <pc:sldLayoutChg chg="del">
          <pc:chgData name="Xin Zhang (FA Talent)" userId="474f572f-8271-4f60-858e-cee871e0aec6" providerId="ADAL" clId="{003135D4-2FB4-44CA-9090-F09B9F18EE20}" dt="2022-01-27T09:12:47.412" v="14" actId="47"/>
          <pc:sldLayoutMkLst>
            <pc:docMk/>
            <pc:sldMasterMk cId="2328803534" sldId="2147483648"/>
            <pc:sldLayoutMk cId="3108638663" sldId="2147483654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热度</c:v>
                </c:pt>
              </c:strCache>
            </c:strRef>
          </c:tx>
          <c:spPr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100000">
                  <a:schemeClr val="accent1"/>
                </a:gs>
              </a:gsLst>
              <a:lin ang="162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中国</c:v>
                </c:pt>
                <c:pt idx="1">
                  <c:v>韩国</c:v>
                </c:pt>
                <c:pt idx="2">
                  <c:v>新加坡</c:v>
                </c:pt>
                <c:pt idx="3">
                  <c:v>中国香港</c:v>
                </c:pt>
                <c:pt idx="4">
                  <c:v>塞浦路斯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100</c:v>
                </c:pt>
                <c:pt idx="1">
                  <c:v>34</c:v>
                </c:pt>
                <c:pt idx="2">
                  <c:v>27</c:v>
                </c:pt>
                <c:pt idx="3">
                  <c:v>21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AB-45F9-9CA1-B2C0437EA7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74651584"/>
        <c:axId val="674655744"/>
        <c:axId val="0"/>
      </c:bar3DChart>
      <c:catAx>
        <c:axId val="674651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674655744"/>
        <c:crosses val="autoZero"/>
        <c:auto val="1"/>
        <c:lblAlgn val="ctr"/>
        <c:lblOffset val="100"/>
        <c:noMultiLvlLbl val="0"/>
      </c:catAx>
      <c:valAx>
        <c:axId val="674655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674651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B4C7F-CBA3-4DBA-BE38-84CE3FD6C2BD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A6748-8D59-4824-B9F4-DCA41D866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903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A6748-8D59-4824-B9F4-DCA41D86647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126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A6748-8D59-4824-B9F4-DCA41D86647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835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A6748-8D59-4824-B9F4-DCA41D86647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709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A6748-8D59-4824-B9F4-DCA41D86647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120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身着宇航服的宇航员在白色的未来派隧道">
            <a:extLst>
              <a:ext uri="{FF2B5EF4-FFF2-40B4-BE49-F238E27FC236}">
                <a16:creationId xmlns:a16="http://schemas.microsoft.com/office/drawing/2014/main" id="{362AB12E-6471-4319-BFDF-17B7F5DCB4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3" t="22820" r="36765" b="38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1558993-62AE-4EDD-BA78-BC7428B5B6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562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32283B-1E60-4DD0-B94E-F9607B142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879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房间的摆设布局&#10;&#10;中度可信度描述已自动生成">
            <a:extLst>
              <a:ext uri="{FF2B5EF4-FFF2-40B4-BE49-F238E27FC236}">
                <a16:creationId xmlns:a16="http://schemas.microsoft.com/office/drawing/2014/main" id="{7CE97D0E-6843-4EEA-BEAD-8CD9A11879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A8FA06-D177-4B0C-9126-5CDF7CA32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950" y="6356350"/>
            <a:ext cx="2743200" cy="365125"/>
          </a:xfrm>
        </p:spPr>
        <p:txBody>
          <a:bodyPr/>
          <a:lstStyle/>
          <a:p>
            <a:fld id="{A25FAE2F-E712-4C15-9E7E-4D828CB319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264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身着宇航服的宇航员在白色的未来派隧道">
            <a:extLst>
              <a:ext uri="{FF2B5EF4-FFF2-40B4-BE49-F238E27FC236}">
                <a16:creationId xmlns:a16="http://schemas.microsoft.com/office/drawing/2014/main" id="{45088EE8-E6E9-4DA2-9EAE-45646EEC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9" t="21612" r="14899" b="394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210752-90A6-AF41-B0A5-16A33FDB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A13-1D35-FB4C-A00C-0558FB41B5A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40061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9772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身着宇航服的宇航员在白色的未来派隧道">
            <a:extLst>
              <a:ext uri="{FF2B5EF4-FFF2-40B4-BE49-F238E27FC236}">
                <a16:creationId xmlns:a16="http://schemas.microsoft.com/office/drawing/2014/main" id="{134D1D8F-072D-441A-B3F5-87BC0A930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" t="52066" r="58240" b="15505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A26594-A885-4933-9219-C4CC8980A8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138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FAE2F-E712-4C15-9E7E-4D828CB319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80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3" r:id="rId4"/>
    <p:sldLayoutId id="2147483655" r:id="rId5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5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C2A7036F-D2CA-4F1A-BA78-B3BF6F610EAF}"/>
              </a:ext>
            </a:extLst>
          </p:cNvPr>
          <p:cNvSpPr txBox="1"/>
          <p:nvPr/>
        </p:nvSpPr>
        <p:spPr>
          <a:xfrm>
            <a:off x="973202" y="1501552"/>
            <a:ext cx="4673074" cy="116955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000" b="1">
                <a:ln w="12700">
                  <a:gradFill>
                    <a:gsLst>
                      <a:gs pos="0">
                        <a:schemeClr val="accent1"/>
                      </a:gs>
                      <a:gs pos="100000">
                        <a:schemeClr val="accent6"/>
                      </a:gs>
                    </a:gsLst>
                    <a:lin ang="2700000" scaled="0"/>
                  </a:gradFill>
                </a:ln>
                <a:noFill/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给忙碌者的</a:t>
            </a:r>
            <a:endParaRPr lang="en-US" altLang="zh-CN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7C2669F-479B-4BF3-9E61-2BB11D388277}"/>
              </a:ext>
            </a:extLst>
          </p:cNvPr>
          <p:cNvSpPr txBox="1"/>
          <p:nvPr/>
        </p:nvSpPr>
        <p:spPr>
          <a:xfrm>
            <a:off x="973202" y="4199597"/>
            <a:ext cx="2877711" cy="116955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000" b="1">
                <a:ln w="12700">
                  <a:gradFill>
                    <a:gsLst>
                      <a:gs pos="0">
                        <a:schemeClr val="accent1"/>
                      </a:gs>
                      <a:gs pos="100000">
                        <a:schemeClr val="accent6"/>
                      </a:gs>
                    </a:gsLst>
                    <a:lin ang="2700000" scaled="0"/>
                  </a:gradFill>
                </a:ln>
                <a:noFill/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介绍课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4FC37BE-FFDA-476C-943B-5935D524B336}"/>
              </a:ext>
            </a:extLst>
          </p:cNvPr>
          <p:cNvSpPr/>
          <p:nvPr/>
        </p:nvSpPr>
        <p:spPr>
          <a:xfrm>
            <a:off x="1042210" y="2720077"/>
            <a:ext cx="1307707" cy="1307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0" b="1" dirty="0">
                <a:latin typeface="+mj-ea"/>
                <a:ea typeface="+mj-ea"/>
              </a:rPr>
              <a:t>元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24F4BEE-E82E-4A3A-A0D3-3B2A653AD1B7}"/>
              </a:ext>
            </a:extLst>
          </p:cNvPr>
          <p:cNvSpPr/>
          <p:nvPr/>
        </p:nvSpPr>
        <p:spPr>
          <a:xfrm>
            <a:off x="2578700" y="2720077"/>
            <a:ext cx="1307707" cy="1307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0" b="1">
                <a:latin typeface="+mj-ea"/>
                <a:ea typeface="+mj-ea"/>
              </a:rPr>
              <a:t>宇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C4C4660-CF6D-4B40-BF06-C93A3DBE330A}"/>
              </a:ext>
            </a:extLst>
          </p:cNvPr>
          <p:cNvSpPr/>
          <p:nvPr/>
        </p:nvSpPr>
        <p:spPr>
          <a:xfrm>
            <a:off x="4115191" y="2720077"/>
            <a:ext cx="1307707" cy="1307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0" b="1" dirty="0">
                <a:latin typeface="+mj-ea"/>
                <a:ea typeface="+mj-ea"/>
              </a:rPr>
              <a:t>宙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8712630-2C1E-4008-A63E-9D1CFB0FC519}"/>
              </a:ext>
            </a:extLst>
          </p:cNvPr>
          <p:cNvGrpSpPr/>
          <p:nvPr/>
        </p:nvGrpSpPr>
        <p:grpSpPr>
          <a:xfrm>
            <a:off x="10602733" y="1116991"/>
            <a:ext cx="717663" cy="893136"/>
            <a:chOff x="5915366" y="410391"/>
            <a:chExt cx="2195580" cy="2732412"/>
          </a:xfrm>
        </p:grpSpPr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7594160C-359A-4FBA-8BB6-757B1D13B0D5}"/>
                </a:ext>
              </a:extLst>
            </p:cNvPr>
            <p:cNvSpPr/>
            <p:nvPr/>
          </p:nvSpPr>
          <p:spPr>
            <a:xfrm>
              <a:off x="7617460" y="410391"/>
              <a:ext cx="493486" cy="4934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A96F029E-B856-4E25-B858-719B68F5D80F}"/>
                </a:ext>
              </a:extLst>
            </p:cNvPr>
            <p:cNvSpPr/>
            <p:nvPr/>
          </p:nvSpPr>
          <p:spPr>
            <a:xfrm>
              <a:off x="6954798" y="447365"/>
              <a:ext cx="419538" cy="4195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2077D167-E507-4EE9-8546-0D839B42448C}"/>
                </a:ext>
              </a:extLst>
            </p:cNvPr>
            <p:cNvSpPr/>
            <p:nvPr/>
          </p:nvSpPr>
          <p:spPr>
            <a:xfrm>
              <a:off x="6394298" y="498446"/>
              <a:ext cx="317376" cy="3173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807D6BB-DA59-4514-A7B7-32E4FE65746A}"/>
                </a:ext>
              </a:extLst>
            </p:cNvPr>
            <p:cNvSpPr/>
            <p:nvPr/>
          </p:nvSpPr>
          <p:spPr>
            <a:xfrm>
              <a:off x="5915366" y="539230"/>
              <a:ext cx="235808" cy="2358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2963DD67-DD77-43E9-8975-D6045F62787A}"/>
                </a:ext>
              </a:extLst>
            </p:cNvPr>
            <p:cNvSpPr/>
            <p:nvPr/>
          </p:nvSpPr>
          <p:spPr>
            <a:xfrm>
              <a:off x="7617460" y="1118606"/>
              <a:ext cx="493486" cy="4934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54BB70AA-ED97-470F-8641-D1B632982DF0}"/>
                </a:ext>
              </a:extLst>
            </p:cNvPr>
            <p:cNvSpPr/>
            <p:nvPr/>
          </p:nvSpPr>
          <p:spPr>
            <a:xfrm>
              <a:off x="6954798" y="1155580"/>
              <a:ext cx="419538" cy="4195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8A63C53B-966E-4116-9F79-8E1C49216332}"/>
                </a:ext>
              </a:extLst>
            </p:cNvPr>
            <p:cNvSpPr/>
            <p:nvPr/>
          </p:nvSpPr>
          <p:spPr>
            <a:xfrm>
              <a:off x="6394298" y="1206661"/>
              <a:ext cx="317376" cy="3173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8AF8F70B-6FAB-40EC-89CA-4863D156B74E}"/>
                </a:ext>
              </a:extLst>
            </p:cNvPr>
            <p:cNvSpPr/>
            <p:nvPr/>
          </p:nvSpPr>
          <p:spPr>
            <a:xfrm>
              <a:off x="5915366" y="1247445"/>
              <a:ext cx="235808" cy="2358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9A9905AE-91CC-408F-9B37-23E61078A81F}"/>
                </a:ext>
              </a:extLst>
            </p:cNvPr>
            <p:cNvSpPr/>
            <p:nvPr/>
          </p:nvSpPr>
          <p:spPr>
            <a:xfrm>
              <a:off x="7617460" y="1900769"/>
              <a:ext cx="493486" cy="4934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BD7BB34D-3505-4301-9D46-0E5C6B90533C}"/>
                </a:ext>
              </a:extLst>
            </p:cNvPr>
            <p:cNvSpPr/>
            <p:nvPr/>
          </p:nvSpPr>
          <p:spPr>
            <a:xfrm>
              <a:off x="6954798" y="1937743"/>
              <a:ext cx="419538" cy="4195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07DE98D6-8BB3-4F29-94B5-9A6F75593F48}"/>
                </a:ext>
              </a:extLst>
            </p:cNvPr>
            <p:cNvSpPr/>
            <p:nvPr/>
          </p:nvSpPr>
          <p:spPr>
            <a:xfrm>
              <a:off x="6394298" y="1988824"/>
              <a:ext cx="317376" cy="3173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59B37A4E-E3E6-40DA-AD34-B4EE51218C02}"/>
                </a:ext>
              </a:extLst>
            </p:cNvPr>
            <p:cNvSpPr/>
            <p:nvPr/>
          </p:nvSpPr>
          <p:spPr>
            <a:xfrm>
              <a:off x="5915366" y="2029608"/>
              <a:ext cx="235808" cy="2358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0ED58C72-2247-446C-BF40-3B764694477A}"/>
                </a:ext>
              </a:extLst>
            </p:cNvPr>
            <p:cNvSpPr/>
            <p:nvPr/>
          </p:nvSpPr>
          <p:spPr>
            <a:xfrm>
              <a:off x="7617460" y="2649317"/>
              <a:ext cx="493486" cy="4934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FAFD9FCB-87EA-46BE-9CEB-CF2B83A78B02}"/>
                </a:ext>
              </a:extLst>
            </p:cNvPr>
            <p:cNvSpPr/>
            <p:nvPr/>
          </p:nvSpPr>
          <p:spPr>
            <a:xfrm>
              <a:off x="6954798" y="2686291"/>
              <a:ext cx="419538" cy="4195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EFDCF8D-69E9-4E09-9D9B-A1C36987F897}"/>
                </a:ext>
              </a:extLst>
            </p:cNvPr>
            <p:cNvSpPr/>
            <p:nvPr/>
          </p:nvSpPr>
          <p:spPr>
            <a:xfrm>
              <a:off x="6394298" y="2737372"/>
              <a:ext cx="317376" cy="3173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D1D89127-8970-4173-89BA-78F2B3C9DD1C}"/>
                </a:ext>
              </a:extLst>
            </p:cNvPr>
            <p:cNvSpPr/>
            <p:nvPr/>
          </p:nvSpPr>
          <p:spPr>
            <a:xfrm>
              <a:off x="5915366" y="2778156"/>
              <a:ext cx="235808" cy="2358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PortFolio">
            <a:extLst>
              <a:ext uri="{FF2B5EF4-FFF2-40B4-BE49-F238E27FC236}">
                <a16:creationId xmlns:a16="http://schemas.microsoft.com/office/drawing/2014/main" id="{69ED8040-7EE7-4B8E-AF8D-FF1999658885}"/>
              </a:ext>
            </a:extLst>
          </p:cNvPr>
          <p:cNvSpPr txBox="1"/>
          <p:nvPr/>
        </p:nvSpPr>
        <p:spPr>
          <a:xfrm>
            <a:off x="8328026" y="5959693"/>
            <a:ext cx="3166829" cy="348813"/>
          </a:xfrm>
          <a:prstGeom prst="rect">
            <a:avLst/>
          </a:prstGeom>
          <a:ln w="12700">
            <a:miter lim="400000"/>
          </a:ln>
          <a:effectLst>
            <a:outerShdw blurRad="50800" dist="190500" dir="5400000" rotWithShape="0">
              <a:srgbClr val="000000">
                <a:alpha val="1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3000" b="1" spc="989">
                <a:solidFill>
                  <a:srgbClr val="FFFFFF">
                    <a:alpha val="5000"/>
                  </a:srgbClr>
                </a:solidFill>
                <a:latin typeface="Futura LT Medium"/>
                <a:ea typeface="Futura LT Medium"/>
                <a:cs typeface="Futura LT Medium"/>
                <a:sym typeface="Futura LT Medium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</a:rPr>
              <a:t>OfficePLUS.CN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FB5E4CC-C13F-438A-86B1-3FC79A42BB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1</a:t>
            </a:fld>
            <a:endParaRPr lang="zh-CN" altLang="en-US"/>
          </a:p>
        </p:txBody>
      </p:sp>
      <p:pic>
        <p:nvPicPr>
          <p:cNvPr id="29" name="OfficePLUS.cn-14">
            <a:hlinkClick r:id="rId2"/>
            <a:extLst>
              <a:ext uri="{FF2B5EF4-FFF2-40B4-BE49-F238E27FC236}">
                <a16:creationId xmlns:a16="http://schemas.microsoft.com/office/drawing/2014/main" id="{61A8A64E-FDB1-43B6-84FC-6DD244EB77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0" y="825766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70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396CF42-665E-4BC7-BA87-30E9F422B35E}"/>
              </a:ext>
            </a:extLst>
          </p:cNvPr>
          <p:cNvSpPr txBox="1"/>
          <p:nvPr/>
        </p:nvSpPr>
        <p:spPr>
          <a:xfrm>
            <a:off x="1432560" y="162113"/>
            <a:ext cx="2272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noFill/>
                <a:latin typeface="+mj-ea"/>
                <a:ea typeface="+mj-ea"/>
              </a:defRPr>
            </a:lvl1pPr>
          </a:lstStyle>
          <a:p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2DB5826-8BA5-4DFB-B1C1-84AD8B4B2C94}"/>
              </a:ext>
            </a:extLst>
          </p:cNvPr>
          <p:cNvSpPr txBox="1"/>
          <p:nvPr/>
        </p:nvSpPr>
        <p:spPr>
          <a:xfrm>
            <a:off x="1387825" y="44247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latin typeface="+mj-ea"/>
                <a:ea typeface="+mj-ea"/>
              </a:rPr>
              <a:t>三大系统</a:t>
            </a:r>
            <a:endParaRPr lang="zh-CN" altLang="en-US" sz="4000" b="1" dirty="0">
              <a:solidFill>
                <a:schemeClr val="accent1"/>
              </a:solidFill>
              <a:effectLst/>
              <a:latin typeface="+mj-ea"/>
              <a:ea typeface="+mj-ea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0C9EF998-A977-40A1-9501-8E178AA988C0}"/>
              </a:ext>
            </a:extLst>
          </p:cNvPr>
          <p:cNvGrpSpPr/>
          <p:nvPr/>
        </p:nvGrpSpPr>
        <p:grpSpPr>
          <a:xfrm>
            <a:off x="124227" y="446024"/>
            <a:ext cx="1308333" cy="576829"/>
            <a:chOff x="124227" y="446024"/>
            <a:chExt cx="1477187" cy="576829"/>
          </a:xfrm>
        </p:grpSpPr>
        <p:sp>
          <p:nvSpPr>
            <p:cNvPr id="5" name="平行四边形 4">
              <a:extLst>
                <a:ext uri="{FF2B5EF4-FFF2-40B4-BE49-F238E27FC236}">
                  <a16:creationId xmlns:a16="http://schemas.microsoft.com/office/drawing/2014/main" id="{CE3AFE27-7924-4A24-AB3B-E5323ED7B642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F8DC7905-B11A-48AE-B4D0-CD29BB372400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>
              <a:extLst>
                <a:ext uri="{FF2B5EF4-FFF2-40B4-BE49-F238E27FC236}">
                  <a16:creationId xmlns:a16="http://schemas.microsoft.com/office/drawing/2014/main" id="{8D856D9C-2165-4601-8974-4011954313A9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668A1432-D353-4E14-8DF3-084F1C42A0D4}"/>
              </a:ext>
            </a:extLst>
          </p:cNvPr>
          <p:cNvSpPr/>
          <p:nvPr/>
        </p:nvSpPr>
        <p:spPr>
          <a:xfrm>
            <a:off x="7965090" y="1451446"/>
            <a:ext cx="3315685" cy="4887780"/>
          </a:xfrm>
          <a:prstGeom prst="roundRect">
            <a:avLst>
              <a:gd name="adj" fmla="val 4899"/>
            </a:avLst>
          </a:prstGeom>
          <a:solidFill>
            <a:schemeClr val="bg1">
              <a:alpha val="77000"/>
            </a:schemeClr>
          </a:solidFill>
          <a:ln>
            <a:noFill/>
          </a:ln>
          <a:effectLst>
            <a:outerShdw blurRad="444500" dist="6223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j-ea"/>
              <a:cs typeface="+mn-cs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53A55AE4-06FE-496B-AED7-5E9E80CCBE2A}"/>
              </a:ext>
            </a:extLst>
          </p:cNvPr>
          <p:cNvSpPr txBox="1"/>
          <p:nvPr/>
        </p:nvSpPr>
        <p:spPr>
          <a:xfrm>
            <a:off x="8621946" y="3933552"/>
            <a:ext cx="2078172" cy="1254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accent1"/>
                </a:solidFill>
              </a:rPr>
              <a:t>VR/AR</a:t>
            </a:r>
            <a:r>
              <a:rPr lang="zh-CN" altLang="en-US" sz="2000" dirty="0">
                <a:solidFill>
                  <a:schemeClr val="accent1"/>
                </a:solidFill>
              </a:rPr>
              <a:t>眼镜</a:t>
            </a:r>
            <a:endParaRPr lang="en-US" altLang="zh-CN" sz="2000" dirty="0">
              <a:solidFill>
                <a:schemeClr val="accent1"/>
              </a:solidFill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accent1"/>
                </a:solidFill>
              </a:rPr>
              <a:t>传感设备</a:t>
            </a:r>
            <a:endParaRPr lang="en-US" altLang="zh-CN" sz="2000" dirty="0">
              <a:solidFill>
                <a:schemeClr val="accent1"/>
              </a:solidFill>
              <a:effectLst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accent1"/>
                </a:solidFill>
              </a:rPr>
              <a:t>脑机接口</a:t>
            </a:r>
            <a:endParaRPr lang="en-US" altLang="zh-CN" sz="20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03C3DA45-7670-4789-A257-30728D61354E}"/>
              </a:ext>
            </a:extLst>
          </p:cNvPr>
          <p:cNvSpPr/>
          <p:nvPr/>
        </p:nvSpPr>
        <p:spPr>
          <a:xfrm>
            <a:off x="8159188" y="1692449"/>
            <a:ext cx="2927489" cy="618989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chemeClr val="accent1"/>
              </a:gs>
              <a:gs pos="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317500" dist="3175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   体验系统</a:t>
            </a: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738D1EBE-4382-4E96-A3D9-D58EED4407A4}"/>
              </a:ext>
            </a:extLst>
          </p:cNvPr>
          <p:cNvSpPr/>
          <p:nvPr/>
        </p:nvSpPr>
        <p:spPr>
          <a:xfrm>
            <a:off x="4432509" y="1451446"/>
            <a:ext cx="3315685" cy="4887780"/>
          </a:xfrm>
          <a:prstGeom prst="roundRect">
            <a:avLst>
              <a:gd name="adj" fmla="val 4899"/>
            </a:avLst>
          </a:prstGeom>
          <a:solidFill>
            <a:schemeClr val="bg1">
              <a:alpha val="77000"/>
            </a:schemeClr>
          </a:solidFill>
          <a:ln>
            <a:noFill/>
          </a:ln>
          <a:effectLst>
            <a:outerShdw blurRad="444500" dist="6223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j-ea"/>
              <a:cs typeface="+mn-cs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CDACCE4A-AC58-4EA0-B012-264201857DAC}"/>
              </a:ext>
            </a:extLst>
          </p:cNvPr>
          <p:cNvSpPr txBox="1"/>
          <p:nvPr/>
        </p:nvSpPr>
        <p:spPr>
          <a:xfrm>
            <a:off x="5082442" y="3933552"/>
            <a:ext cx="2100142" cy="12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accent1"/>
                </a:solidFill>
              </a:rPr>
              <a:t>去中心化</a:t>
            </a:r>
            <a:endParaRPr lang="en-US" altLang="zh-CN" sz="2000" dirty="0">
              <a:solidFill>
                <a:schemeClr val="accent1"/>
              </a:solidFill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accent1"/>
                </a:solidFill>
              </a:rPr>
              <a:t>区块链技术</a:t>
            </a:r>
            <a:endParaRPr lang="en-US" altLang="zh-CN" sz="2000" dirty="0">
              <a:solidFill>
                <a:schemeClr val="accent1"/>
              </a:solidFill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accent1"/>
                </a:solidFill>
                <a:effectLst/>
              </a:rPr>
              <a:t>NFT</a:t>
            </a:r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5973FEBC-3F83-41DE-A8C7-D0B1E6214188}"/>
              </a:ext>
            </a:extLst>
          </p:cNvPr>
          <p:cNvSpPr/>
          <p:nvPr/>
        </p:nvSpPr>
        <p:spPr>
          <a:xfrm>
            <a:off x="4626607" y="1692449"/>
            <a:ext cx="2927489" cy="618989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chemeClr val="accent1"/>
              </a:gs>
              <a:gs pos="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317500" dist="3175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   价值系统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8F01162E-51B0-4075-AE59-CB9D70AC8914}"/>
              </a:ext>
            </a:extLst>
          </p:cNvPr>
          <p:cNvSpPr/>
          <p:nvPr/>
        </p:nvSpPr>
        <p:spPr>
          <a:xfrm>
            <a:off x="921898" y="1451446"/>
            <a:ext cx="3315685" cy="4887780"/>
          </a:xfrm>
          <a:prstGeom prst="roundRect">
            <a:avLst>
              <a:gd name="adj" fmla="val 4899"/>
            </a:avLst>
          </a:prstGeom>
          <a:solidFill>
            <a:schemeClr val="bg1">
              <a:alpha val="77000"/>
            </a:schemeClr>
          </a:solidFill>
          <a:ln>
            <a:noFill/>
          </a:ln>
          <a:effectLst>
            <a:outerShdw blurRad="444500" dist="6223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j-ea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9297C5E-4A0A-4DAF-9AA3-63A83ED0F7A2}"/>
              </a:ext>
            </a:extLst>
          </p:cNvPr>
          <p:cNvSpPr txBox="1"/>
          <p:nvPr/>
        </p:nvSpPr>
        <p:spPr>
          <a:xfrm>
            <a:off x="1196435" y="3933552"/>
            <a:ext cx="2535814" cy="1254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accent1"/>
                </a:solidFill>
              </a:rPr>
              <a:t>人格特征</a:t>
            </a:r>
            <a:endParaRPr lang="en-US" altLang="zh-CN" sz="2000" dirty="0">
              <a:solidFill>
                <a:schemeClr val="accent1"/>
              </a:solidFill>
            </a:endParaRPr>
          </a:p>
          <a:p>
            <a:pPr marL="342900" indent="-342900" algn="ctr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accent1"/>
                </a:solidFill>
                <a:effectLst/>
              </a:rPr>
              <a:t>高自</a:t>
            </a:r>
            <a:r>
              <a:rPr lang="zh-CN" altLang="en-US" sz="2000" dirty="0">
                <a:solidFill>
                  <a:schemeClr val="accent1"/>
                </a:solidFill>
              </a:rPr>
              <a:t>由</a:t>
            </a:r>
            <a:r>
              <a:rPr lang="zh-CN" altLang="en-US" sz="2000" dirty="0">
                <a:solidFill>
                  <a:schemeClr val="accent1"/>
                </a:solidFill>
                <a:effectLst/>
              </a:rPr>
              <a:t>度</a:t>
            </a:r>
            <a:endParaRPr lang="en-US" altLang="zh-CN" sz="2000" dirty="0">
              <a:solidFill>
                <a:schemeClr val="accent1"/>
              </a:solidFill>
              <a:effectLst/>
            </a:endParaRPr>
          </a:p>
          <a:p>
            <a:pPr marL="342900" indent="-342900" algn="ctr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accent1"/>
                </a:solidFill>
              </a:rPr>
              <a:t>没有剧情</a:t>
            </a:r>
            <a:endParaRPr lang="en-US" altLang="zh-CN" sz="20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F402FC2A-15C5-455F-9208-76E5411590D4}"/>
              </a:ext>
            </a:extLst>
          </p:cNvPr>
          <p:cNvSpPr/>
          <p:nvPr/>
        </p:nvSpPr>
        <p:spPr>
          <a:xfrm>
            <a:off x="1115997" y="1692449"/>
            <a:ext cx="2927489" cy="618989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chemeClr val="accent1"/>
              </a:gs>
              <a:gs pos="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317500" dist="3175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身份系统</a:t>
            </a:r>
          </a:p>
        </p:txBody>
      </p:sp>
      <p:pic>
        <p:nvPicPr>
          <p:cNvPr id="56" name="图片 55" descr="穿着蓝色衣服的男人在打电话&#10;&#10;描述已自动生成">
            <a:extLst>
              <a:ext uri="{FF2B5EF4-FFF2-40B4-BE49-F238E27FC236}">
                <a16:creationId xmlns:a16="http://schemas.microsoft.com/office/drawing/2014/main" id="{E1DC735D-0C0E-4413-9CC4-99F96EB611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0" b="99879" l="1321" r="98975">
                        <a14:foregroundMark x1="35868" y1="31111" x2="29099" y2="41374"/>
                        <a14:foregroundMark x1="29099" y1="41374" x2="26294" y2="54384"/>
                        <a14:foregroundMark x1="26294" y1="54384" x2="8765" y2="92768"/>
                        <a14:foregroundMark x1="8765" y1="92768" x2="15076" y2="99071"/>
                        <a14:foregroundMark x1="15076" y1="99071" x2="37810" y2="93212"/>
                        <a14:foregroundMark x1="37810" y1="93212" x2="86300" y2="99434"/>
                        <a14:foregroundMark x1="86300" y1="99434" x2="93797" y2="92485"/>
                        <a14:foregroundMark x1="93797" y1="92485" x2="74137" y2="39273"/>
                        <a14:foregroundMark x1="74137" y1="39273" x2="66721" y2="28404"/>
                        <a14:foregroundMark x1="66721" y1="28404" x2="61516" y2="27960"/>
                        <a14:foregroundMark x1="25216" y1="95677" x2="40750" y2="98788"/>
                        <a14:foregroundMark x1="40750" y1="98788" x2="73031" y2="94384"/>
                        <a14:foregroundMark x1="97276" y1="95152" x2="99029" y2="99879"/>
                        <a14:foregroundMark x1="6041" y1="94384" x2="4639" y2="98545"/>
                        <a14:foregroundMark x1="1834" y1="98303" x2="1321" y2="99596"/>
                        <a14:backgroundMark x1="15615" y1="99596" x2="17017" y2="98303"/>
                        <a14:backgroundMark x1="15804" y1="98545" x2="16855" y2="98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778715" y="4291556"/>
            <a:ext cx="1502060" cy="2064924"/>
          </a:xfrm>
          <a:prstGeom prst="rect">
            <a:avLst/>
          </a:prstGeom>
        </p:spPr>
      </p:pic>
      <p:pic>
        <p:nvPicPr>
          <p:cNvPr id="57" name="图片 56" descr="穿着蓝色衣服的男人在打电话&#10;&#10;描述已自动生成">
            <a:extLst>
              <a:ext uri="{FF2B5EF4-FFF2-40B4-BE49-F238E27FC236}">
                <a16:creationId xmlns:a16="http://schemas.microsoft.com/office/drawing/2014/main" id="{7DCECA49-359B-4252-9713-57955C4C1B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0" b="99879" l="1321" r="98975">
                        <a14:foregroundMark x1="35868" y1="31111" x2="29099" y2="41374"/>
                        <a14:foregroundMark x1="29099" y1="41374" x2="26294" y2="54384"/>
                        <a14:foregroundMark x1="26294" y1="54384" x2="8765" y2="92768"/>
                        <a14:foregroundMark x1="8765" y1="92768" x2="15076" y2="99071"/>
                        <a14:foregroundMark x1="15076" y1="99071" x2="37810" y2="93212"/>
                        <a14:foregroundMark x1="37810" y1="93212" x2="86300" y2="99434"/>
                        <a14:foregroundMark x1="86300" y1="99434" x2="93797" y2="92485"/>
                        <a14:foregroundMark x1="93797" y1="92485" x2="74137" y2="39273"/>
                        <a14:foregroundMark x1="74137" y1="39273" x2="66721" y2="28404"/>
                        <a14:foregroundMark x1="66721" y1="28404" x2="61516" y2="27960"/>
                        <a14:foregroundMark x1="25216" y1="95677" x2="40750" y2="98788"/>
                        <a14:foregroundMark x1="40750" y1="98788" x2="73031" y2="94384"/>
                        <a14:foregroundMark x1="97276" y1="95152" x2="99029" y2="99879"/>
                        <a14:foregroundMark x1="6041" y1="94384" x2="4639" y2="98545"/>
                        <a14:foregroundMark x1="1834" y1="98303" x2="1321" y2="99596"/>
                        <a14:backgroundMark x1="15615" y1="99596" x2="17017" y2="98303"/>
                        <a14:backgroundMark x1="15804" y1="98545" x2="16855" y2="98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flipH="1">
            <a:off x="921784" y="4291556"/>
            <a:ext cx="1502060" cy="2064924"/>
          </a:xfrm>
          <a:prstGeom prst="rect">
            <a:avLst/>
          </a:prstGeom>
        </p:spPr>
      </p:pic>
      <p:pic>
        <p:nvPicPr>
          <p:cNvPr id="63" name="图形 62" descr="Ui Ux 纯色填充">
            <a:extLst>
              <a:ext uri="{FF2B5EF4-FFF2-40B4-BE49-F238E27FC236}">
                <a16:creationId xmlns:a16="http://schemas.microsoft.com/office/drawing/2014/main" id="{B34A39BE-FAC9-4F12-9452-FE9AC9B1F0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3832" y="2736369"/>
            <a:ext cx="914400" cy="914400"/>
          </a:xfrm>
          <a:prstGeom prst="rect">
            <a:avLst/>
          </a:prstGeom>
        </p:spPr>
      </p:pic>
      <p:pic>
        <p:nvPicPr>
          <p:cNvPr id="65" name="图形 64" descr="菱形 纯色填充">
            <a:extLst>
              <a:ext uri="{FF2B5EF4-FFF2-40B4-BE49-F238E27FC236}">
                <a16:creationId xmlns:a16="http://schemas.microsoft.com/office/drawing/2014/main" id="{74297701-1380-4FE1-835D-7D5F6C6B93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3151" y="2667783"/>
            <a:ext cx="914400" cy="914400"/>
          </a:xfrm>
          <a:prstGeom prst="rect">
            <a:avLst/>
          </a:prstGeom>
        </p:spPr>
      </p:pic>
      <p:pic>
        <p:nvPicPr>
          <p:cNvPr id="67" name="图形 66" descr="眼球扫描 纯色填充">
            <a:extLst>
              <a:ext uri="{FF2B5EF4-FFF2-40B4-BE49-F238E27FC236}">
                <a16:creationId xmlns:a16="http://schemas.microsoft.com/office/drawing/2014/main" id="{83AE747C-69E9-4740-9969-08C48D1634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11440" y="2613899"/>
            <a:ext cx="914400" cy="914400"/>
          </a:xfrm>
          <a:prstGeom prst="rect">
            <a:avLst/>
          </a:prstGeom>
        </p:spPr>
      </p:pic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7BD0E359-1DED-4E12-835F-6D04F25AB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939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8F01162E-51B0-4075-AE59-CB9D70AC8914}"/>
              </a:ext>
            </a:extLst>
          </p:cNvPr>
          <p:cNvSpPr/>
          <p:nvPr/>
        </p:nvSpPr>
        <p:spPr>
          <a:xfrm>
            <a:off x="911225" y="1878263"/>
            <a:ext cx="10369550" cy="4235165"/>
          </a:xfrm>
          <a:prstGeom prst="roundRect">
            <a:avLst>
              <a:gd name="adj" fmla="val 4899"/>
            </a:avLst>
          </a:prstGeom>
          <a:solidFill>
            <a:schemeClr val="bg1"/>
          </a:solidFill>
          <a:ln>
            <a:noFill/>
          </a:ln>
          <a:effectLst>
            <a:outerShdw blurRad="444500" dist="6223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j-ea"/>
              <a:cs typeface="+mn-cs"/>
            </a:endParaRPr>
          </a:p>
        </p:txBody>
      </p:sp>
      <p:pic>
        <p:nvPicPr>
          <p:cNvPr id="18" name="图片 17" descr="穿着蓝色衣服的人拿着手机&#10;&#10;中度可信度描述已自动生成">
            <a:extLst>
              <a:ext uri="{FF2B5EF4-FFF2-40B4-BE49-F238E27FC236}">
                <a16:creationId xmlns:a16="http://schemas.microsoft.com/office/drawing/2014/main" id="{337B8975-CAD7-424B-B3C0-571AB5BB02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6" b="97859" l="9989" r="89955">
                        <a14:foregroundMark x1="39160" y1="89176" x2="37117" y2="97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9" t="32903" r="13665"/>
          <a:stretch/>
        </p:blipFill>
        <p:spPr>
          <a:xfrm flipH="1">
            <a:off x="4152410" y="1225647"/>
            <a:ext cx="3792591" cy="4887780"/>
          </a:xfrm>
          <a:prstGeom prst="rect">
            <a:avLst/>
          </a:prstGeom>
          <a:noFill/>
          <a:effectLst>
            <a:outerShdw blurRad="317500" dist="317500" dir="10380000" algn="r" rotWithShape="0">
              <a:schemeClr val="accent1">
                <a:lumMod val="50000"/>
                <a:alpha val="24000"/>
              </a:scheme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396CF42-665E-4BC7-BA87-30E9F422B35E}"/>
              </a:ext>
            </a:extLst>
          </p:cNvPr>
          <p:cNvSpPr txBox="1"/>
          <p:nvPr/>
        </p:nvSpPr>
        <p:spPr>
          <a:xfrm>
            <a:off x="1432560" y="162113"/>
            <a:ext cx="5330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noFill/>
                <a:latin typeface="+mj-ea"/>
                <a:ea typeface="+mj-ea"/>
              </a:defRPr>
            </a:lvl1pPr>
          </a:lstStyle>
          <a:p>
            <a:r>
              <a:rPr lang="en-US" altLang="zh-CN" dirty="0"/>
              <a:t>INDUSTRIAL CHAIN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2DB5826-8BA5-4DFB-B1C1-84AD8B4B2C94}"/>
              </a:ext>
            </a:extLst>
          </p:cNvPr>
          <p:cNvSpPr txBox="1"/>
          <p:nvPr/>
        </p:nvSpPr>
        <p:spPr>
          <a:xfrm>
            <a:off x="1387825" y="442471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latin typeface="+mj-ea"/>
                <a:ea typeface="+mj-ea"/>
              </a:rPr>
              <a:t>四大产业链</a:t>
            </a:r>
            <a:endParaRPr lang="zh-CN" altLang="en-US" sz="4000" b="1" dirty="0">
              <a:solidFill>
                <a:schemeClr val="accent1"/>
              </a:solidFill>
              <a:effectLst/>
              <a:latin typeface="+mj-ea"/>
              <a:ea typeface="+mj-ea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0C9EF998-A977-40A1-9501-8E178AA988C0}"/>
              </a:ext>
            </a:extLst>
          </p:cNvPr>
          <p:cNvGrpSpPr/>
          <p:nvPr/>
        </p:nvGrpSpPr>
        <p:grpSpPr>
          <a:xfrm>
            <a:off x="124227" y="446024"/>
            <a:ext cx="1308333" cy="576829"/>
            <a:chOff x="124227" y="446024"/>
            <a:chExt cx="1477187" cy="576829"/>
          </a:xfrm>
        </p:grpSpPr>
        <p:sp>
          <p:nvSpPr>
            <p:cNvPr id="5" name="平行四边形 4">
              <a:extLst>
                <a:ext uri="{FF2B5EF4-FFF2-40B4-BE49-F238E27FC236}">
                  <a16:creationId xmlns:a16="http://schemas.microsoft.com/office/drawing/2014/main" id="{CE3AFE27-7924-4A24-AB3B-E5323ED7B642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F8DC7905-B11A-48AE-B4D0-CD29BB372400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>
              <a:extLst>
                <a:ext uri="{FF2B5EF4-FFF2-40B4-BE49-F238E27FC236}">
                  <a16:creationId xmlns:a16="http://schemas.microsoft.com/office/drawing/2014/main" id="{8D856D9C-2165-4601-8974-4011954313A9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C9297C5E-4A0A-4DAF-9AA3-63A83ED0F7A2}"/>
              </a:ext>
            </a:extLst>
          </p:cNvPr>
          <p:cNvSpPr txBox="1"/>
          <p:nvPr/>
        </p:nvSpPr>
        <p:spPr>
          <a:xfrm>
            <a:off x="1409264" y="2922495"/>
            <a:ext cx="3215710" cy="854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</a:rPr>
              <a:t>交互设备、</a:t>
            </a:r>
            <a:r>
              <a:rPr lang="en-US" altLang="zh-CN" sz="2000" dirty="0">
                <a:solidFill>
                  <a:schemeClr val="accent1"/>
                </a:solidFill>
              </a:rPr>
              <a:t>VR</a:t>
            </a:r>
            <a:r>
              <a:rPr lang="zh-CN" altLang="en-US" sz="2000" dirty="0">
                <a:solidFill>
                  <a:schemeClr val="accent1"/>
                </a:solidFill>
              </a:rPr>
              <a:t>输出设备和网络基础设施</a:t>
            </a:r>
            <a:endParaRPr lang="en-US" altLang="zh-CN" sz="20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F402FC2A-15C5-455F-9208-76E5411590D4}"/>
              </a:ext>
            </a:extLst>
          </p:cNvPr>
          <p:cNvSpPr/>
          <p:nvPr/>
        </p:nvSpPr>
        <p:spPr>
          <a:xfrm>
            <a:off x="1291187" y="2317789"/>
            <a:ext cx="2388964" cy="514805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chemeClr val="accent1"/>
              </a:gs>
              <a:gs pos="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317500" dist="3175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硬件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4F2298C8-AAE9-4BE9-95EC-28BCCD57C480}"/>
              </a:ext>
            </a:extLst>
          </p:cNvPr>
          <p:cNvSpPr/>
          <p:nvPr/>
        </p:nvSpPr>
        <p:spPr>
          <a:xfrm>
            <a:off x="8520593" y="2317789"/>
            <a:ext cx="2388964" cy="514805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chemeClr val="accent1"/>
              </a:gs>
              <a:gs pos="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317500" dist="3175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服务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A928EC76-5644-4DB9-867F-B1FD6659E223}"/>
              </a:ext>
            </a:extLst>
          </p:cNvPr>
          <p:cNvSpPr/>
          <p:nvPr/>
        </p:nvSpPr>
        <p:spPr>
          <a:xfrm>
            <a:off x="1291187" y="4186107"/>
            <a:ext cx="2388964" cy="514805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chemeClr val="accent1"/>
              </a:gs>
              <a:gs pos="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317500" dist="3175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软件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CD6BBC16-291E-4D47-A948-733C1D4B8EE9}"/>
              </a:ext>
            </a:extLst>
          </p:cNvPr>
          <p:cNvSpPr/>
          <p:nvPr/>
        </p:nvSpPr>
        <p:spPr>
          <a:xfrm>
            <a:off x="8534292" y="4186107"/>
            <a:ext cx="2388964" cy="514805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chemeClr val="accent1"/>
              </a:gs>
              <a:gs pos="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317500" dist="3175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应用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633ACD5-5F79-423F-9908-EF18AED05B20}"/>
              </a:ext>
            </a:extLst>
          </p:cNvPr>
          <p:cNvSpPr txBox="1"/>
          <p:nvPr/>
        </p:nvSpPr>
        <p:spPr>
          <a:xfrm>
            <a:off x="1409264" y="4769259"/>
            <a:ext cx="3215710" cy="854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</a:rPr>
              <a:t>包括信息处理和系统平台，主要是操作系统</a:t>
            </a:r>
            <a:endParaRPr lang="en-US" altLang="zh-CN" sz="20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6EE0F1C-810E-4A14-A3C4-D49D097C43C1}"/>
              </a:ext>
            </a:extLst>
          </p:cNvPr>
          <p:cNvSpPr txBox="1"/>
          <p:nvPr/>
        </p:nvSpPr>
        <p:spPr>
          <a:xfrm>
            <a:off x="7785477" y="4769259"/>
            <a:ext cx="3044260" cy="854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</a:rPr>
              <a:t>分为</a:t>
            </a:r>
            <a:r>
              <a:rPr lang="en-US" altLang="zh-CN" sz="2000" dirty="0">
                <a:solidFill>
                  <a:schemeClr val="accent1"/>
                </a:solidFill>
              </a:rPr>
              <a:t>2B</a:t>
            </a:r>
            <a:r>
              <a:rPr lang="zh-CN" altLang="en-US" sz="2000" dirty="0">
                <a:solidFill>
                  <a:schemeClr val="accent1"/>
                </a:solidFill>
              </a:rPr>
              <a:t>、</a:t>
            </a:r>
            <a:r>
              <a:rPr lang="en-US" altLang="zh-CN" sz="2000" dirty="0">
                <a:solidFill>
                  <a:schemeClr val="accent1"/>
                </a:solidFill>
              </a:rPr>
              <a:t>2C </a:t>
            </a:r>
            <a:r>
              <a:rPr lang="zh-CN" altLang="en-US" sz="2000" dirty="0">
                <a:solidFill>
                  <a:schemeClr val="accent1"/>
                </a:solidFill>
              </a:rPr>
              <a:t>两类，是前景最广阔的产业链环节</a:t>
            </a:r>
            <a:endParaRPr lang="en-US" altLang="zh-CN" sz="20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DA9ABBF-2653-4956-8881-31C9CA4D142E}"/>
              </a:ext>
            </a:extLst>
          </p:cNvPr>
          <p:cNvSpPr txBox="1"/>
          <p:nvPr/>
        </p:nvSpPr>
        <p:spPr>
          <a:xfrm>
            <a:off x="8083826" y="2922495"/>
            <a:ext cx="2745911" cy="854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</a:rPr>
              <a:t>分发、销售和内容生产运营等相关服务</a:t>
            </a:r>
            <a:endParaRPr lang="en-US" altLang="zh-CN" sz="20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B5FE5B73-1D0E-4790-9AB9-3CC531436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774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图片 72">
            <a:extLst>
              <a:ext uri="{FF2B5EF4-FFF2-40B4-BE49-F238E27FC236}">
                <a16:creationId xmlns:a16="http://schemas.microsoft.com/office/drawing/2014/main" id="{226641D6-C8B6-42CC-939D-BAEE534679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061"/>
          <a:stretch/>
        </p:blipFill>
        <p:spPr>
          <a:xfrm>
            <a:off x="-235439" y="5169651"/>
            <a:ext cx="6754953" cy="1642630"/>
          </a:xfrm>
          <a:prstGeom prst="rect">
            <a:avLst/>
          </a:prstGeom>
        </p:spPr>
      </p:pic>
      <p:sp>
        <p:nvSpPr>
          <p:cNvPr id="3" name="Freeform 40">
            <a:extLst>
              <a:ext uri="{FF2B5EF4-FFF2-40B4-BE49-F238E27FC236}">
                <a16:creationId xmlns:a16="http://schemas.microsoft.com/office/drawing/2014/main" id="{44CA3140-5F91-4396-BA18-9F6C558AB46B}"/>
              </a:ext>
            </a:extLst>
          </p:cNvPr>
          <p:cNvSpPr>
            <a:spLocks/>
          </p:cNvSpPr>
          <p:nvPr/>
        </p:nvSpPr>
        <p:spPr bwMode="auto">
          <a:xfrm rot="10800000">
            <a:off x="5792926" y="5895519"/>
            <a:ext cx="606147" cy="522951"/>
          </a:xfrm>
          <a:prstGeom prst="triangle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  <p:sp>
        <p:nvSpPr>
          <p:cNvPr id="4" name="Freeform 41">
            <a:extLst>
              <a:ext uri="{FF2B5EF4-FFF2-40B4-BE49-F238E27FC236}">
                <a16:creationId xmlns:a16="http://schemas.microsoft.com/office/drawing/2014/main" id="{551E99CD-2E70-43CD-B0B9-BA8DE821B2FE}"/>
              </a:ext>
            </a:extLst>
          </p:cNvPr>
          <p:cNvSpPr>
            <a:spLocks noEditPoints="1"/>
          </p:cNvSpPr>
          <p:nvPr/>
        </p:nvSpPr>
        <p:spPr bwMode="auto">
          <a:xfrm>
            <a:off x="5788044" y="5809352"/>
            <a:ext cx="615911" cy="154918"/>
          </a:xfrm>
          <a:prstGeom prst="ellipse">
            <a:avLst/>
          </a:prstGeom>
          <a:gradFill flip="none" rotWithShape="1">
            <a:gsLst>
              <a:gs pos="23000">
                <a:schemeClr val="accent1"/>
              </a:gs>
              <a:gs pos="95000">
                <a:schemeClr val="accent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" name="Freeform 42">
            <a:extLst>
              <a:ext uri="{FF2B5EF4-FFF2-40B4-BE49-F238E27FC236}">
                <a16:creationId xmlns:a16="http://schemas.microsoft.com/office/drawing/2014/main" id="{E9F6C521-926D-4F28-A738-3E375962D528}"/>
              </a:ext>
            </a:extLst>
          </p:cNvPr>
          <p:cNvSpPr>
            <a:spLocks/>
          </p:cNvSpPr>
          <p:nvPr/>
        </p:nvSpPr>
        <p:spPr bwMode="auto">
          <a:xfrm>
            <a:off x="5535096" y="5376299"/>
            <a:ext cx="1121807" cy="490212"/>
          </a:xfrm>
          <a:custGeom>
            <a:avLst/>
            <a:gdLst>
              <a:gd name="T0" fmla="*/ 153 w 744"/>
              <a:gd name="T1" fmla="*/ 269 h 325"/>
              <a:gd name="T2" fmla="*/ 0 w 744"/>
              <a:gd name="T3" fmla="*/ 0 h 325"/>
              <a:gd name="T4" fmla="*/ 35 w 744"/>
              <a:gd name="T5" fmla="*/ 28 h 325"/>
              <a:gd name="T6" fmla="*/ 537 w 744"/>
              <a:gd name="T7" fmla="*/ 72 h 325"/>
              <a:gd name="T8" fmla="*/ 744 w 744"/>
              <a:gd name="T9" fmla="*/ 1 h 325"/>
              <a:gd name="T10" fmla="*/ 589 w 744"/>
              <a:gd name="T11" fmla="*/ 270 h 325"/>
              <a:gd name="T12" fmla="*/ 468 w 744"/>
              <a:gd name="T13" fmla="*/ 311 h 325"/>
              <a:gd name="T14" fmla="*/ 174 w 744"/>
              <a:gd name="T15" fmla="*/ 286 h 325"/>
              <a:gd name="T16" fmla="*/ 153 w 744"/>
              <a:gd name="T17" fmla="*/ 269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4" h="325">
                <a:moveTo>
                  <a:pt x="153" y="269"/>
                </a:moveTo>
                <a:cubicBezTo>
                  <a:pt x="0" y="0"/>
                  <a:pt x="0" y="0"/>
                  <a:pt x="0" y="0"/>
                </a:cubicBezTo>
                <a:cubicBezTo>
                  <a:pt x="6" y="10"/>
                  <a:pt x="17" y="19"/>
                  <a:pt x="35" y="28"/>
                </a:cubicBezTo>
                <a:cubicBezTo>
                  <a:pt x="126" y="75"/>
                  <a:pt x="351" y="95"/>
                  <a:pt x="537" y="72"/>
                </a:cubicBezTo>
                <a:cubicBezTo>
                  <a:pt x="653" y="58"/>
                  <a:pt x="727" y="31"/>
                  <a:pt x="744" y="1"/>
                </a:cubicBezTo>
                <a:cubicBezTo>
                  <a:pt x="589" y="270"/>
                  <a:pt x="589" y="270"/>
                  <a:pt x="589" y="270"/>
                </a:cubicBezTo>
                <a:cubicBezTo>
                  <a:pt x="579" y="287"/>
                  <a:pt x="536" y="303"/>
                  <a:pt x="468" y="311"/>
                </a:cubicBezTo>
                <a:cubicBezTo>
                  <a:pt x="359" y="325"/>
                  <a:pt x="227" y="313"/>
                  <a:pt x="174" y="286"/>
                </a:cubicBezTo>
                <a:cubicBezTo>
                  <a:pt x="163" y="280"/>
                  <a:pt x="156" y="275"/>
                  <a:pt x="153" y="269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17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" name="Freeform 43">
            <a:extLst>
              <a:ext uri="{FF2B5EF4-FFF2-40B4-BE49-F238E27FC236}">
                <a16:creationId xmlns:a16="http://schemas.microsoft.com/office/drawing/2014/main" id="{BC08EBEC-C27E-44E9-9E4A-0642C6E08D35}"/>
              </a:ext>
            </a:extLst>
          </p:cNvPr>
          <p:cNvSpPr>
            <a:spLocks/>
          </p:cNvSpPr>
          <p:nvPr/>
        </p:nvSpPr>
        <p:spPr bwMode="auto">
          <a:xfrm>
            <a:off x="5528202" y="5215548"/>
            <a:ext cx="1135594" cy="285295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10FEB400-BD54-4A82-A8CC-78EFB59E06FD}"/>
              </a:ext>
            </a:extLst>
          </p:cNvPr>
          <p:cNvGrpSpPr/>
          <p:nvPr/>
        </p:nvGrpSpPr>
        <p:grpSpPr>
          <a:xfrm>
            <a:off x="5204669" y="4627387"/>
            <a:ext cx="1782661" cy="802884"/>
            <a:chOff x="5951488" y="3243173"/>
            <a:chExt cx="2779762" cy="1251964"/>
          </a:xfrm>
        </p:grpSpPr>
        <p:sp>
          <p:nvSpPr>
            <p:cNvPr id="9" name="Freeform 45">
              <a:extLst>
                <a:ext uri="{FF2B5EF4-FFF2-40B4-BE49-F238E27FC236}">
                  <a16:creationId xmlns:a16="http://schemas.microsoft.com/office/drawing/2014/main" id="{26BFD60F-46D0-4FBA-8726-1F161F3E9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650" y="3602431"/>
              <a:ext cx="2759438" cy="892706"/>
            </a:xfrm>
            <a:custGeom>
              <a:avLst/>
              <a:gdLst>
                <a:gd name="T0" fmla="*/ 153 w 1173"/>
                <a:gd name="T1" fmla="*/ 269 h 380"/>
                <a:gd name="T2" fmla="*/ 0 w 1173"/>
                <a:gd name="T3" fmla="*/ 0 h 380"/>
                <a:gd name="T4" fmla="*/ 55 w 1173"/>
                <a:gd name="T5" fmla="*/ 45 h 380"/>
                <a:gd name="T6" fmla="*/ 848 w 1173"/>
                <a:gd name="T7" fmla="*/ 114 h 380"/>
                <a:gd name="T8" fmla="*/ 1173 w 1173"/>
                <a:gd name="T9" fmla="*/ 2 h 380"/>
                <a:gd name="T10" fmla="*/ 1019 w 1173"/>
                <a:gd name="T11" fmla="*/ 271 h 380"/>
                <a:gd name="T12" fmla="*/ 779 w 1173"/>
                <a:gd name="T13" fmla="*/ 353 h 380"/>
                <a:gd name="T14" fmla="*/ 194 w 1173"/>
                <a:gd name="T15" fmla="*/ 302 h 380"/>
                <a:gd name="T16" fmla="*/ 153 w 1173"/>
                <a:gd name="T17" fmla="*/ 269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3" h="380">
                  <a:moveTo>
                    <a:pt x="153" y="269"/>
                  </a:moveTo>
                  <a:cubicBezTo>
                    <a:pt x="102" y="180"/>
                    <a:pt x="51" y="90"/>
                    <a:pt x="0" y="0"/>
                  </a:cubicBezTo>
                  <a:cubicBezTo>
                    <a:pt x="9" y="16"/>
                    <a:pt x="27" y="31"/>
                    <a:pt x="55" y="45"/>
                  </a:cubicBezTo>
                  <a:cubicBezTo>
                    <a:pt x="199" y="119"/>
                    <a:pt x="554" y="150"/>
                    <a:pt x="848" y="114"/>
                  </a:cubicBezTo>
                  <a:cubicBezTo>
                    <a:pt x="1030" y="92"/>
                    <a:pt x="1146" y="49"/>
                    <a:pt x="1173" y="2"/>
                  </a:cubicBezTo>
                  <a:cubicBezTo>
                    <a:pt x="1019" y="271"/>
                    <a:pt x="1019" y="271"/>
                    <a:pt x="1019" y="271"/>
                  </a:cubicBezTo>
                  <a:cubicBezTo>
                    <a:pt x="999" y="305"/>
                    <a:pt x="913" y="337"/>
                    <a:pt x="779" y="353"/>
                  </a:cubicBezTo>
                  <a:cubicBezTo>
                    <a:pt x="562" y="380"/>
                    <a:pt x="300" y="357"/>
                    <a:pt x="194" y="302"/>
                  </a:cubicBezTo>
                  <a:cubicBezTo>
                    <a:pt x="173" y="292"/>
                    <a:pt x="160" y="281"/>
                    <a:pt x="153" y="269"/>
                  </a:cubicBezTo>
                </a:path>
              </a:pathLst>
            </a:custGeom>
            <a:gradFill>
              <a:gsLst>
                <a:gs pos="33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48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10" name="Freeform 46">
              <a:extLst>
                <a:ext uri="{FF2B5EF4-FFF2-40B4-BE49-F238E27FC236}">
                  <a16:creationId xmlns:a16="http://schemas.microsoft.com/office/drawing/2014/main" id="{5F002759-BFA9-4B63-9001-559693CF3E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1488" y="3243173"/>
              <a:ext cx="2779762" cy="664194"/>
            </a:xfrm>
            <a:prstGeom prst="ellipse">
              <a:avLst/>
            </a:prstGeom>
            <a:gradFill flip="none" rotWithShape="1">
              <a:gsLst>
                <a:gs pos="33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1" name="Freeform 49">
            <a:extLst>
              <a:ext uri="{FF2B5EF4-FFF2-40B4-BE49-F238E27FC236}">
                <a16:creationId xmlns:a16="http://schemas.microsoft.com/office/drawing/2014/main" id="{856057A0-B01C-41A6-A1F7-4BB41AE5B419}"/>
              </a:ext>
            </a:extLst>
          </p:cNvPr>
          <p:cNvSpPr>
            <a:spLocks/>
          </p:cNvSpPr>
          <p:nvPr/>
        </p:nvSpPr>
        <p:spPr bwMode="auto">
          <a:xfrm>
            <a:off x="4894229" y="4344950"/>
            <a:ext cx="2403541" cy="616530"/>
          </a:xfrm>
          <a:custGeom>
            <a:avLst/>
            <a:gdLst>
              <a:gd name="T0" fmla="*/ 1591 w 1594"/>
              <a:gd name="T1" fmla="*/ 9 h 409"/>
              <a:gd name="T2" fmla="*/ 1493 w 1594"/>
              <a:gd name="T3" fmla="*/ 73 h 409"/>
              <a:gd name="T4" fmla="*/ 1399 w 1594"/>
              <a:gd name="T5" fmla="*/ 104 h 409"/>
              <a:gd name="T6" fmla="*/ 1284 w 1594"/>
              <a:gd name="T7" fmla="*/ 132 h 409"/>
              <a:gd name="T8" fmla="*/ 1284 w 1594"/>
              <a:gd name="T9" fmla="*/ 132 h 409"/>
              <a:gd name="T10" fmla="*/ 1187 w 1594"/>
              <a:gd name="T11" fmla="*/ 148 h 409"/>
              <a:gd name="T12" fmla="*/ 687 w 1594"/>
              <a:gd name="T13" fmla="*/ 170 h 409"/>
              <a:gd name="T14" fmla="*/ 684 w 1594"/>
              <a:gd name="T15" fmla="*/ 170 h 409"/>
              <a:gd name="T16" fmla="*/ 635 w 1594"/>
              <a:gd name="T17" fmla="*/ 168 h 409"/>
              <a:gd name="T18" fmla="*/ 454 w 1594"/>
              <a:gd name="T19" fmla="*/ 152 h 409"/>
              <a:gd name="T20" fmla="*/ 380 w 1594"/>
              <a:gd name="T21" fmla="*/ 142 h 409"/>
              <a:gd name="T22" fmla="*/ 334 w 1594"/>
              <a:gd name="T23" fmla="*/ 135 h 409"/>
              <a:gd name="T24" fmla="*/ 313 w 1594"/>
              <a:gd name="T25" fmla="*/ 131 h 409"/>
              <a:gd name="T26" fmla="*/ 312 w 1594"/>
              <a:gd name="T27" fmla="*/ 131 h 409"/>
              <a:gd name="T28" fmla="*/ 311 w 1594"/>
              <a:gd name="T29" fmla="*/ 130 h 409"/>
              <a:gd name="T30" fmla="*/ 295 w 1594"/>
              <a:gd name="T31" fmla="*/ 127 h 409"/>
              <a:gd name="T32" fmla="*/ 150 w 1594"/>
              <a:gd name="T33" fmla="*/ 88 h 409"/>
              <a:gd name="T34" fmla="*/ 91 w 1594"/>
              <a:gd name="T35" fmla="*/ 66 h 409"/>
              <a:gd name="T36" fmla="*/ 37 w 1594"/>
              <a:gd name="T37" fmla="*/ 34 h 409"/>
              <a:gd name="T38" fmla="*/ 0 w 1594"/>
              <a:gd name="T39" fmla="*/ 0 h 409"/>
              <a:gd name="T40" fmla="*/ 55 w 1594"/>
              <a:gd name="T41" fmla="*/ 100 h 409"/>
              <a:gd name="T42" fmla="*/ 133 w 1594"/>
              <a:gd name="T43" fmla="*/ 239 h 409"/>
              <a:gd name="T44" fmla="*/ 218 w 1594"/>
              <a:gd name="T45" fmla="*/ 317 h 409"/>
              <a:gd name="T46" fmla="*/ 470 w 1594"/>
              <a:gd name="T47" fmla="*/ 385 h 409"/>
              <a:gd name="T48" fmla="*/ 615 w 1594"/>
              <a:gd name="T49" fmla="*/ 399 h 409"/>
              <a:gd name="T50" fmla="*/ 926 w 1594"/>
              <a:gd name="T51" fmla="*/ 403 h 409"/>
              <a:gd name="T52" fmla="*/ 1081 w 1594"/>
              <a:gd name="T53" fmla="*/ 390 h 409"/>
              <a:gd name="T54" fmla="*/ 1154 w 1594"/>
              <a:gd name="T55" fmla="*/ 381 h 409"/>
              <a:gd name="T56" fmla="*/ 1229 w 1594"/>
              <a:gd name="T57" fmla="*/ 364 h 409"/>
              <a:gd name="T58" fmla="*/ 1292 w 1594"/>
              <a:gd name="T59" fmla="*/ 350 h 409"/>
              <a:gd name="T60" fmla="*/ 1418 w 1594"/>
              <a:gd name="T61" fmla="*/ 290 h 409"/>
              <a:gd name="T62" fmla="*/ 1486 w 1594"/>
              <a:gd name="T63" fmla="*/ 196 h 409"/>
              <a:gd name="T64" fmla="*/ 1544 w 1594"/>
              <a:gd name="T65" fmla="*/ 95 h 409"/>
              <a:gd name="T66" fmla="*/ 1592 w 1594"/>
              <a:gd name="T67" fmla="*/ 9 h 409"/>
              <a:gd name="T68" fmla="*/ 1594 w 1594"/>
              <a:gd name="T69" fmla="*/ 5 h 409"/>
              <a:gd name="T70" fmla="*/ 1591 w 1594"/>
              <a:gd name="T71" fmla="*/ 9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594" h="409">
                <a:moveTo>
                  <a:pt x="1591" y="9"/>
                </a:moveTo>
                <a:cubicBezTo>
                  <a:pt x="1566" y="37"/>
                  <a:pt x="1529" y="57"/>
                  <a:pt x="1493" y="73"/>
                </a:cubicBezTo>
                <a:cubicBezTo>
                  <a:pt x="1463" y="86"/>
                  <a:pt x="1431" y="95"/>
                  <a:pt x="1399" y="104"/>
                </a:cubicBezTo>
                <a:cubicBezTo>
                  <a:pt x="1383" y="109"/>
                  <a:pt x="1290" y="131"/>
                  <a:pt x="1284" y="132"/>
                </a:cubicBezTo>
                <a:cubicBezTo>
                  <a:pt x="1284" y="132"/>
                  <a:pt x="1284" y="132"/>
                  <a:pt x="1284" y="132"/>
                </a:cubicBezTo>
                <a:cubicBezTo>
                  <a:pt x="1252" y="138"/>
                  <a:pt x="1219" y="145"/>
                  <a:pt x="1187" y="148"/>
                </a:cubicBezTo>
                <a:cubicBezTo>
                  <a:pt x="1022" y="171"/>
                  <a:pt x="854" y="177"/>
                  <a:pt x="687" y="170"/>
                </a:cubicBezTo>
                <a:cubicBezTo>
                  <a:pt x="684" y="170"/>
                  <a:pt x="684" y="170"/>
                  <a:pt x="684" y="170"/>
                </a:cubicBezTo>
                <a:cubicBezTo>
                  <a:pt x="668" y="170"/>
                  <a:pt x="651" y="169"/>
                  <a:pt x="635" y="168"/>
                </a:cubicBezTo>
                <a:cubicBezTo>
                  <a:pt x="574" y="163"/>
                  <a:pt x="514" y="160"/>
                  <a:pt x="454" y="152"/>
                </a:cubicBezTo>
                <a:cubicBezTo>
                  <a:pt x="429" y="150"/>
                  <a:pt x="404" y="146"/>
                  <a:pt x="380" y="142"/>
                </a:cubicBezTo>
                <a:cubicBezTo>
                  <a:pt x="365" y="140"/>
                  <a:pt x="349" y="138"/>
                  <a:pt x="334" y="135"/>
                </a:cubicBezTo>
                <a:cubicBezTo>
                  <a:pt x="327" y="133"/>
                  <a:pt x="320" y="132"/>
                  <a:pt x="313" y="131"/>
                </a:cubicBezTo>
                <a:cubicBezTo>
                  <a:pt x="313" y="131"/>
                  <a:pt x="312" y="131"/>
                  <a:pt x="312" y="131"/>
                </a:cubicBezTo>
                <a:cubicBezTo>
                  <a:pt x="311" y="130"/>
                  <a:pt x="311" y="130"/>
                  <a:pt x="311" y="130"/>
                </a:cubicBezTo>
                <a:cubicBezTo>
                  <a:pt x="306" y="129"/>
                  <a:pt x="300" y="128"/>
                  <a:pt x="295" y="127"/>
                </a:cubicBezTo>
                <a:cubicBezTo>
                  <a:pt x="246" y="117"/>
                  <a:pt x="196" y="106"/>
                  <a:pt x="150" y="88"/>
                </a:cubicBezTo>
                <a:cubicBezTo>
                  <a:pt x="130" y="81"/>
                  <a:pt x="110" y="75"/>
                  <a:pt x="91" y="66"/>
                </a:cubicBezTo>
                <a:cubicBezTo>
                  <a:pt x="72" y="57"/>
                  <a:pt x="54" y="46"/>
                  <a:pt x="37" y="34"/>
                </a:cubicBezTo>
                <a:cubicBezTo>
                  <a:pt x="24" y="24"/>
                  <a:pt x="9" y="13"/>
                  <a:pt x="0" y="0"/>
                </a:cubicBezTo>
                <a:cubicBezTo>
                  <a:pt x="22" y="32"/>
                  <a:pt x="37" y="67"/>
                  <a:pt x="55" y="100"/>
                </a:cubicBezTo>
                <a:cubicBezTo>
                  <a:pt x="80" y="147"/>
                  <a:pt x="107" y="193"/>
                  <a:pt x="133" y="239"/>
                </a:cubicBezTo>
                <a:cubicBezTo>
                  <a:pt x="151" y="272"/>
                  <a:pt x="181" y="300"/>
                  <a:pt x="218" y="317"/>
                </a:cubicBezTo>
                <a:cubicBezTo>
                  <a:pt x="297" y="355"/>
                  <a:pt x="382" y="374"/>
                  <a:pt x="470" y="385"/>
                </a:cubicBezTo>
                <a:cubicBezTo>
                  <a:pt x="518" y="392"/>
                  <a:pt x="567" y="395"/>
                  <a:pt x="615" y="399"/>
                </a:cubicBezTo>
                <a:cubicBezTo>
                  <a:pt x="719" y="407"/>
                  <a:pt x="823" y="409"/>
                  <a:pt x="926" y="403"/>
                </a:cubicBezTo>
                <a:cubicBezTo>
                  <a:pt x="978" y="401"/>
                  <a:pt x="1030" y="396"/>
                  <a:pt x="1081" y="390"/>
                </a:cubicBezTo>
                <a:cubicBezTo>
                  <a:pt x="1106" y="387"/>
                  <a:pt x="1130" y="384"/>
                  <a:pt x="1154" y="381"/>
                </a:cubicBezTo>
                <a:cubicBezTo>
                  <a:pt x="1179" y="377"/>
                  <a:pt x="1205" y="369"/>
                  <a:pt x="1229" y="364"/>
                </a:cubicBezTo>
                <a:cubicBezTo>
                  <a:pt x="1250" y="360"/>
                  <a:pt x="1272" y="356"/>
                  <a:pt x="1292" y="350"/>
                </a:cubicBezTo>
                <a:cubicBezTo>
                  <a:pt x="1338" y="338"/>
                  <a:pt x="1384" y="320"/>
                  <a:pt x="1418" y="290"/>
                </a:cubicBezTo>
                <a:cubicBezTo>
                  <a:pt x="1449" y="264"/>
                  <a:pt x="1468" y="230"/>
                  <a:pt x="1486" y="196"/>
                </a:cubicBezTo>
                <a:cubicBezTo>
                  <a:pt x="1504" y="162"/>
                  <a:pt x="1524" y="129"/>
                  <a:pt x="1544" y="95"/>
                </a:cubicBezTo>
                <a:cubicBezTo>
                  <a:pt x="1560" y="67"/>
                  <a:pt x="1577" y="38"/>
                  <a:pt x="1592" y="9"/>
                </a:cubicBezTo>
                <a:cubicBezTo>
                  <a:pt x="1593" y="8"/>
                  <a:pt x="1593" y="6"/>
                  <a:pt x="1594" y="5"/>
                </a:cubicBezTo>
                <a:cubicBezTo>
                  <a:pt x="1593" y="6"/>
                  <a:pt x="1592" y="7"/>
                  <a:pt x="1591" y="9"/>
                </a:cubicBezTo>
              </a:path>
            </a:pathLst>
          </a:custGeom>
          <a:gradFill>
            <a:gsLst>
              <a:gs pos="28000">
                <a:schemeClr val="accent1">
                  <a:lumMod val="60000"/>
                  <a:lumOff val="40000"/>
                </a:schemeClr>
              </a:gs>
              <a:gs pos="87000">
                <a:schemeClr val="accent1">
                  <a:lumMod val="40000"/>
                  <a:lumOff val="60000"/>
                </a:schemeClr>
              </a:gs>
            </a:gsLst>
            <a:lin ang="48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  <p:sp>
        <p:nvSpPr>
          <p:cNvPr id="12" name="Freeform 50">
            <a:extLst>
              <a:ext uri="{FF2B5EF4-FFF2-40B4-BE49-F238E27FC236}">
                <a16:creationId xmlns:a16="http://schemas.microsoft.com/office/drawing/2014/main" id="{7CFD4CDE-A377-493D-8312-0DF8BA0EE5ED}"/>
              </a:ext>
            </a:extLst>
          </p:cNvPr>
          <p:cNvSpPr>
            <a:spLocks/>
          </p:cNvSpPr>
          <p:nvPr/>
        </p:nvSpPr>
        <p:spPr bwMode="auto">
          <a:xfrm>
            <a:off x="4884840" y="4026449"/>
            <a:ext cx="2422319" cy="582165"/>
          </a:xfrm>
          <a:prstGeom prst="ellipse">
            <a:avLst/>
          </a:prstGeom>
          <a:gradFill>
            <a:gsLst>
              <a:gs pos="28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3" name="Freeform 55">
            <a:extLst>
              <a:ext uri="{FF2B5EF4-FFF2-40B4-BE49-F238E27FC236}">
                <a16:creationId xmlns:a16="http://schemas.microsoft.com/office/drawing/2014/main" id="{973FB6C6-4827-4B24-B5FB-C69F82079ABB}"/>
              </a:ext>
            </a:extLst>
          </p:cNvPr>
          <p:cNvSpPr>
            <a:spLocks/>
          </p:cNvSpPr>
          <p:nvPr/>
        </p:nvSpPr>
        <p:spPr bwMode="auto">
          <a:xfrm>
            <a:off x="4563945" y="3786794"/>
            <a:ext cx="3064109" cy="691858"/>
          </a:xfrm>
          <a:custGeom>
            <a:avLst/>
            <a:gdLst>
              <a:gd name="T0" fmla="*/ 2025 w 2032"/>
              <a:gd name="T1" fmla="*/ 14 h 459"/>
              <a:gd name="T2" fmla="*/ 2014 w 2032"/>
              <a:gd name="T3" fmla="*/ 27 h 459"/>
              <a:gd name="T4" fmla="*/ 2001 w 2032"/>
              <a:gd name="T5" fmla="*/ 39 h 459"/>
              <a:gd name="T6" fmla="*/ 1986 w 2032"/>
              <a:gd name="T7" fmla="*/ 51 h 459"/>
              <a:gd name="T8" fmla="*/ 1970 w 2032"/>
              <a:gd name="T9" fmla="*/ 62 h 459"/>
              <a:gd name="T10" fmla="*/ 1951 w 2032"/>
              <a:gd name="T11" fmla="*/ 73 h 459"/>
              <a:gd name="T12" fmla="*/ 1928 w 2032"/>
              <a:gd name="T13" fmla="*/ 85 h 459"/>
              <a:gd name="T14" fmla="*/ 1922 w 2032"/>
              <a:gd name="T15" fmla="*/ 88 h 459"/>
              <a:gd name="T16" fmla="*/ 1902 w 2032"/>
              <a:gd name="T17" fmla="*/ 97 h 459"/>
              <a:gd name="T18" fmla="*/ 1874 w 2032"/>
              <a:gd name="T19" fmla="*/ 109 h 459"/>
              <a:gd name="T20" fmla="*/ 1847 w 2032"/>
              <a:gd name="T21" fmla="*/ 119 h 459"/>
              <a:gd name="T22" fmla="*/ 1818 w 2032"/>
              <a:gd name="T23" fmla="*/ 128 h 459"/>
              <a:gd name="T24" fmla="*/ 1799 w 2032"/>
              <a:gd name="T25" fmla="*/ 134 h 459"/>
              <a:gd name="T26" fmla="*/ 1771 w 2032"/>
              <a:gd name="T27" fmla="*/ 142 h 459"/>
              <a:gd name="T28" fmla="*/ 1736 w 2032"/>
              <a:gd name="T29" fmla="*/ 151 h 459"/>
              <a:gd name="T30" fmla="*/ 1700 w 2032"/>
              <a:gd name="T31" fmla="*/ 160 h 459"/>
              <a:gd name="T32" fmla="*/ 1663 w 2032"/>
              <a:gd name="T33" fmla="*/ 168 h 459"/>
              <a:gd name="T34" fmla="*/ 1623 w 2032"/>
              <a:gd name="T35" fmla="*/ 176 h 459"/>
              <a:gd name="T36" fmla="*/ 1579 w 2032"/>
              <a:gd name="T37" fmla="*/ 183 h 459"/>
              <a:gd name="T38" fmla="*/ 1535 w 2032"/>
              <a:gd name="T39" fmla="*/ 190 h 459"/>
              <a:gd name="T40" fmla="*/ 1511 w 2032"/>
              <a:gd name="T41" fmla="*/ 193 h 459"/>
              <a:gd name="T42" fmla="*/ 518 w 2032"/>
              <a:gd name="T43" fmla="*/ 191 h 459"/>
              <a:gd name="T44" fmla="*/ 110 w 2032"/>
              <a:gd name="T45" fmla="*/ 85 h 459"/>
              <a:gd name="T46" fmla="*/ 82 w 2032"/>
              <a:gd name="T47" fmla="*/ 70 h 459"/>
              <a:gd name="T48" fmla="*/ 62 w 2032"/>
              <a:gd name="T49" fmla="*/ 59 h 459"/>
              <a:gd name="T50" fmla="*/ 43 w 2032"/>
              <a:gd name="T51" fmla="*/ 46 h 459"/>
              <a:gd name="T52" fmla="*/ 29 w 2032"/>
              <a:gd name="T53" fmla="*/ 34 h 459"/>
              <a:gd name="T54" fmla="*/ 16 w 2032"/>
              <a:gd name="T55" fmla="*/ 21 h 459"/>
              <a:gd name="T56" fmla="*/ 6 w 2032"/>
              <a:gd name="T57" fmla="*/ 9 h 459"/>
              <a:gd name="T58" fmla="*/ 152 w 2032"/>
              <a:gd name="T59" fmla="*/ 267 h 459"/>
              <a:gd name="T60" fmla="*/ 156 w 2032"/>
              <a:gd name="T61" fmla="*/ 273 h 459"/>
              <a:gd name="T62" fmla="*/ 161 w 2032"/>
              <a:gd name="T63" fmla="*/ 281 h 459"/>
              <a:gd name="T64" fmla="*/ 168 w 2032"/>
              <a:gd name="T65" fmla="*/ 289 h 459"/>
              <a:gd name="T66" fmla="*/ 177 w 2032"/>
              <a:gd name="T67" fmla="*/ 297 h 459"/>
              <a:gd name="T68" fmla="*/ 188 w 2032"/>
              <a:gd name="T69" fmla="*/ 306 h 459"/>
              <a:gd name="T70" fmla="*/ 198 w 2032"/>
              <a:gd name="T71" fmla="*/ 314 h 459"/>
              <a:gd name="T72" fmla="*/ 210 w 2032"/>
              <a:gd name="T73" fmla="*/ 322 h 459"/>
              <a:gd name="T74" fmla="*/ 218 w 2032"/>
              <a:gd name="T75" fmla="*/ 326 h 459"/>
              <a:gd name="T76" fmla="*/ 234 w 2032"/>
              <a:gd name="T77" fmla="*/ 335 h 459"/>
              <a:gd name="T78" fmla="*/ 953 w 2032"/>
              <a:gd name="T79" fmla="*/ 458 h 459"/>
              <a:gd name="T80" fmla="*/ 1094 w 2032"/>
              <a:gd name="T81" fmla="*/ 458 h 459"/>
              <a:gd name="T82" fmla="*/ 1429 w 2032"/>
              <a:gd name="T83" fmla="*/ 433 h 459"/>
              <a:gd name="T84" fmla="*/ 1474 w 2032"/>
              <a:gd name="T85" fmla="*/ 426 h 459"/>
              <a:gd name="T86" fmla="*/ 1522 w 2032"/>
              <a:gd name="T87" fmla="*/ 418 h 459"/>
              <a:gd name="T88" fmla="*/ 1563 w 2032"/>
              <a:gd name="T89" fmla="*/ 411 h 459"/>
              <a:gd name="T90" fmla="*/ 1606 w 2032"/>
              <a:gd name="T91" fmla="*/ 401 h 459"/>
              <a:gd name="T92" fmla="*/ 1642 w 2032"/>
              <a:gd name="T93" fmla="*/ 393 h 459"/>
              <a:gd name="T94" fmla="*/ 1679 w 2032"/>
              <a:gd name="T95" fmla="*/ 382 h 459"/>
              <a:gd name="T96" fmla="*/ 1706 w 2032"/>
              <a:gd name="T97" fmla="*/ 374 h 459"/>
              <a:gd name="T98" fmla="*/ 1739 w 2032"/>
              <a:gd name="T99" fmla="*/ 363 h 459"/>
              <a:gd name="T100" fmla="*/ 1764 w 2032"/>
              <a:gd name="T101" fmla="*/ 352 h 459"/>
              <a:gd name="T102" fmla="*/ 1792 w 2032"/>
              <a:gd name="T103" fmla="*/ 340 h 459"/>
              <a:gd name="T104" fmla="*/ 1812 w 2032"/>
              <a:gd name="T105" fmla="*/ 329 h 459"/>
              <a:gd name="T106" fmla="*/ 1822 w 2032"/>
              <a:gd name="T107" fmla="*/ 323 h 459"/>
              <a:gd name="T108" fmla="*/ 1841 w 2032"/>
              <a:gd name="T109" fmla="*/ 311 h 459"/>
              <a:gd name="T110" fmla="*/ 1856 w 2032"/>
              <a:gd name="T111" fmla="*/ 299 h 459"/>
              <a:gd name="T112" fmla="*/ 1868 w 2032"/>
              <a:gd name="T113" fmla="*/ 285 h 459"/>
              <a:gd name="T114" fmla="*/ 1877 w 2032"/>
              <a:gd name="T115" fmla="*/ 273 h 459"/>
              <a:gd name="T116" fmla="*/ 2032 w 2032"/>
              <a:gd name="T117" fmla="*/ 3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032" h="459">
                <a:moveTo>
                  <a:pt x="2029" y="8"/>
                </a:moveTo>
                <a:cubicBezTo>
                  <a:pt x="2029" y="9"/>
                  <a:pt x="2029" y="9"/>
                  <a:pt x="2029" y="9"/>
                </a:cubicBezTo>
                <a:cubicBezTo>
                  <a:pt x="2028" y="11"/>
                  <a:pt x="2026" y="12"/>
                  <a:pt x="2025" y="14"/>
                </a:cubicBezTo>
                <a:cubicBezTo>
                  <a:pt x="2025" y="14"/>
                  <a:pt x="2025" y="14"/>
                  <a:pt x="2025" y="14"/>
                </a:cubicBezTo>
                <a:cubicBezTo>
                  <a:pt x="2023" y="16"/>
                  <a:pt x="2022" y="18"/>
                  <a:pt x="2021" y="20"/>
                </a:cubicBezTo>
                <a:cubicBezTo>
                  <a:pt x="2020" y="20"/>
                  <a:pt x="2020" y="21"/>
                  <a:pt x="2020" y="21"/>
                </a:cubicBezTo>
                <a:cubicBezTo>
                  <a:pt x="2018" y="23"/>
                  <a:pt x="2016" y="24"/>
                  <a:pt x="2015" y="26"/>
                </a:cubicBezTo>
                <a:cubicBezTo>
                  <a:pt x="2014" y="27"/>
                  <a:pt x="2014" y="27"/>
                  <a:pt x="2014" y="27"/>
                </a:cubicBezTo>
                <a:cubicBezTo>
                  <a:pt x="2013" y="28"/>
                  <a:pt x="2011" y="30"/>
                  <a:pt x="2009" y="32"/>
                </a:cubicBezTo>
                <a:cubicBezTo>
                  <a:pt x="2009" y="32"/>
                  <a:pt x="2009" y="32"/>
                  <a:pt x="2008" y="33"/>
                </a:cubicBezTo>
                <a:cubicBezTo>
                  <a:pt x="2006" y="34"/>
                  <a:pt x="2005" y="36"/>
                  <a:pt x="2003" y="38"/>
                </a:cubicBezTo>
                <a:cubicBezTo>
                  <a:pt x="2002" y="38"/>
                  <a:pt x="2002" y="39"/>
                  <a:pt x="2001" y="39"/>
                </a:cubicBezTo>
                <a:cubicBezTo>
                  <a:pt x="1999" y="41"/>
                  <a:pt x="1997" y="42"/>
                  <a:pt x="1995" y="44"/>
                </a:cubicBezTo>
                <a:cubicBezTo>
                  <a:pt x="1995" y="44"/>
                  <a:pt x="1995" y="44"/>
                  <a:pt x="1995" y="44"/>
                </a:cubicBezTo>
                <a:cubicBezTo>
                  <a:pt x="1993" y="46"/>
                  <a:pt x="1990" y="48"/>
                  <a:pt x="1988" y="50"/>
                </a:cubicBezTo>
                <a:cubicBezTo>
                  <a:pt x="1988" y="50"/>
                  <a:pt x="1987" y="50"/>
                  <a:pt x="1986" y="51"/>
                </a:cubicBezTo>
                <a:cubicBezTo>
                  <a:pt x="1984" y="52"/>
                  <a:pt x="1982" y="54"/>
                  <a:pt x="1979" y="56"/>
                </a:cubicBezTo>
                <a:cubicBezTo>
                  <a:pt x="1978" y="56"/>
                  <a:pt x="1978" y="56"/>
                  <a:pt x="1978" y="56"/>
                </a:cubicBezTo>
                <a:cubicBezTo>
                  <a:pt x="1976" y="58"/>
                  <a:pt x="1974" y="60"/>
                  <a:pt x="1971" y="61"/>
                </a:cubicBezTo>
                <a:cubicBezTo>
                  <a:pt x="1971" y="61"/>
                  <a:pt x="1970" y="62"/>
                  <a:pt x="1970" y="62"/>
                </a:cubicBezTo>
                <a:cubicBezTo>
                  <a:pt x="1967" y="64"/>
                  <a:pt x="1964" y="65"/>
                  <a:pt x="1962" y="67"/>
                </a:cubicBezTo>
                <a:cubicBezTo>
                  <a:pt x="1961" y="67"/>
                  <a:pt x="1960" y="68"/>
                  <a:pt x="1960" y="68"/>
                </a:cubicBezTo>
                <a:cubicBezTo>
                  <a:pt x="1957" y="70"/>
                  <a:pt x="1954" y="71"/>
                  <a:pt x="1951" y="73"/>
                </a:cubicBezTo>
                <a:cubicBezTo>
                  <a:pt x="1951" y="73"/>
                  <a:pt x="1951" y="73"/>
                  <a:pt x="1951" y="73"/>
                </a:cubicBezTo>
                <a:cubicBezTo>
                  <a:pt x="1948" y="75"/>
                  <a:pt x="1945" y="76"/>
                  <a:pt x="1942" y="78"/>
                </a:cubicBezTo>
                <a:cubicBezTo>
                  <a:pt x="1941" y="78"/>
                  <a:pt x="1940" y="79"/>
                  <a:pt x="1940" y="79"/>
                </a:cubicBezTo>
                <a:cubicBezTo>
                  <a:pt x="1936" y="81"/>
                  <a:pt x="1933" y="82"/>
                  <a:pt x="1930" y="84"/>
                </a:cubicBezTo>
                <a:cubicBezTo>
                  <a:pt x="1930" y="84"/>
                  <a:pt x="1929" y="84"/>
                  <a:pt x="1928" y="85"/>
                </a:cubicBezTo>
                <a:cubicBezTo>
                  <a:pt x="1927" y="85"/>
                  <a:pt x="1926" y="86"/>
                  <a:pt x="1925" y="86"/>
                </a:cubicBezTo>
                <a:cubicBezTo>
                  <a:pt x="1925" y="87"/>
                  <a:pt x="1924" y="87"/>
                  <a:pt x="1924" y="87"/>
                </a:cubicBezTo>
                <a:cubicBezTo>
                  <a:pt x="1923" y="87"/>
                  <a:pt x="1923" y="87"/>
                  <a:pt x="1923" y="87"/>
                </a:cubicBezTo>
                <a:cubicBezTo>
                  <a:pt x="1923" y="88"/>
                  <a:pt x="1922" y="88"/>
                  <a:pt x="1922" y="88"/>
                </a:cubicBezTo>
                <a:cubicBezTo>
                  <a:pt x="1921" y="88"/>
                  <a:pt x="1920" y="89"/>
                  <a:pt x="1919" y="89"/>
                </a:cubicBezTo>
                <a:cubicBezTo>
                  <a:pt x="1917" y="90"/>
                  <a:pt x="1916" y="91"/>
                  <a:pt x="1914" y="92"/>
                </a:cubicBezTo>
                <a:cubicBezTo>
                  <a:pt x="1913" y="92"/>
                  <a:pt x="1913" y="92"/>
                  <a:pt x="1912" y="93"/>
                </a:cubicBezTo>
                <a:cubicBezTo>
                  <a:pt x="1909" y="94"/>
                  <a:pt x="1905" y="96"/>
                  <a:pt x="1902" y="97"/>
                </a:cubicBezTo>
                <a:cubicBezTo>
                  <a:pt x="1901" y="98"/>
                  <a:pt x="1900" y="98"/>
                  <a:pt x="1899" y="98"/>
                </a:cubicBezTo>
                <a:cubicBezTo>
                  <a:pt x="1896" y="100"/>
                  <a:pt x="1892" y="101"/>
                  <a:pt x="1888" y="103"/>
                </a:cubicBezTo>
                <a:cubicBezTo>
                  <a:pt x="1884" y="105"/>
                  <a:pt x="1881" y="106"/>
                  <a:pt x="1877" y="108"/>
                </a:cubicBezTo>
                <a:cubicBezTo>
                  <a:pt x="1876" y="108"/>
                  <a:pt x="1875" y="108"/>
                  <a:pt x="1874" y="109"/>
                </a:cubicBezTo>
                <a:cubicBezTo>
                  <a:pt x="1870" y="110"/>
                  <a:pt x="1866" y="112"/>
                  <a:pt x="1862" y="113"/>
                </a:cubicBezTo>
                <a:cubicBezTo>
                  <a:pt x="1862" y="113"/>
                  <a:pt x="1861" y="114"/>
                  <a:pt x="1860" y="114"/>
                </a:cubicBezTo>
                <a:cubicBezTo>
                  <a:pt x="1857" y="115"/>
                  <a:pt x="1853" y="117"/>
                  <a:pt x="1849" y="118"/>
                </a:cubicBezTo>
                <a:cubicBezTo>
                  <a:pt x="1848" y="118"/>
                  <a:pt x="1848" y="118"/>
                  <a:pt x="1847" y="119"/>
                </a:cubicBezTo>
                <a:cubicBezTo>
                  <a:pt x="1843" y="120"/>
                  <a:pt x="1839" y="122"/>
                  <a:pt x="1834" y="123"/>
                </a:cubicBezTo>
                <a:cubicBezTo>
                  <a:pt x="1834" y="123"/>
                  <a:pt x="1833" y="124"/>
                  <a:pt x="1832" y="124"/>
                </a:cubicBezTo>
                <a:cubicBezTo>
                  <a:pt x="1827" y="125"/>
                  <a:pt x="1823" y="127"/>
                  <a:pt x="1818" y="128"/>
                </a:cubicBezTo>
                <a:cubicBezTo>
                  <a:pt x="1818" y="128"/>
                  <a:pt x="1818" y="128"/>
                  <a:pt x="1818" y="128"/>
                </a:cubicBezTo>
                <a:cubicBezTo>
                  <a:pt x="1813" y="130"/>
                  <a:pt x="1809" y="131"/>
                  <a:pt x="1804" y="133"/>
                </a:cubicBezTo>
                <a:cubicBezTo>
                  <a:pt x="1803" y="133"/>
                  <a:pt x="1803" y="133"/>
                  <a:pt x="1803" y="133"/>
                </a:cubicBezTo>
                <a:cubicBezTo>
                  <a:pt x="1803" y="133"/>
                  <a:pt x="1802" y="133"/>
                  <a:pt x="1801" y="133"/>
                </a:cubicBezTo>
                <a:cubicBezTo>
                  <a:pt x="1801" y="134"/>
                  <a:pt x="1800" y="134"/>
                  <a:pt x="1799" y="134"/>
                </a:cubicBezTo>
                <a:cubicBezTo>
                  <a:pt x="1795" y="135"/>
                  <a:pt x="1791" y="136"/>
                  <a:pt x="1787" y="138"/>
                </a:cubicBezTo>
                <a:cubicBezTo>
                  <a:pt x="1787" y="138"/>
                  <a:pt x="1786" y="138"/>
                  <a:pt x="1785" y="138"/>
                </a:cubicBezTo>
                <a:cubicBezTo>
                  <a:pt x="1785" y="138"/>
                  <a:pt x="1785" y="138"/>
                  <a:pt x="1785" y="138"/>
                </a:cubicBezTo>
                <a:cubicBezTo>
                  <a:pt x="1780" y="140"/>
                  <a:pt x="1776" y="141"/>
                  <a:pt x="1771" y="142"/>
                </a:cubicBezTo>
                <a:cubicBezTo>
                  <a:pt x="1771" y="142"/>
                  <a:pt x="1770" y="142"/>
                  <a:pt x="1770" y="143"/>
                </a:cubicBezTo>
                <a:cubicBezTo>
                  <a:pt x="1765" y="144"/>
                  <a:pt x="1760" y="145"/>
                  <a:pt x="1755" y="147"/>
                </a:cubicBezTo>
                <a:cubicBezTo>
                  <a:pt x="1754" y="147"/>
                  <a:pt x="1752" y="147"/>
                  <a:pt x="1751" y="147"/>
                </a:cubicBezTo>
                <a:cubicBezTo>
                  <a:pt x="1746" y="149"/>
                  <a:pt x="1741" y="150"/>
                  <a:pt x="1736" y="151"/>
                </a:cubicBezTo>
                <a:cubicBezTo>
                  <a:pt x="1735" y="152"/>
                  <a:pt x="1735" y="152"/>
                  <a:pt x="1734" y="152"/>
                </a:cubicBezTo>
                <a:cubicBezTo>
                  <a:pt x="1729" y="153"/>
                  <a:pt x="1724" y="154"/>
                  <a:pt x="1719" y="155"/>
                </a:cubicBezTo>
                <a:cubicBezTo>
                  <a:pt x="1718" y="156"/>
                  <a:pt x="1717" y="156"/>
                  <a:pt x="1716" y="156"/>
                </a:cubicBezTo>
                <a:cubicBezTo>
                  <a:pt x="1711" y="157"/>
                  <a:pt x="1706" y="159"/>
                  <a:pt x="1700" y="160"/>
                </a:cubicBezTo>
                <a:cubicBezTo>
                  <a:pt x="1699" y="160"/>
                  <a:pt x="1698" y="160"/>
                  <a:pt x="1697" y="161"/>
                </a:cubicBezTo>
                <a:cubicBezTo>
                  <a:pt x="1692" y="162"/>
                  <a:pt x="1687" y="163"/>
                  <a:pt x="1681" y="164"/>
                </a:cubicBezTo>
                <a:cubicBezTo>
                  <a:pt x="1681" y="164"/>
                  <a:pt x="1680" y="164"/>
                  <a:pt x="1680" y="164"/>
                </a:cubicBezTo>
                <a:cubicBezTo>
                  <a:pt x="1674" y="166"/>
                  <a:pt x="1668" y="167"/>
                  <a:pt x="1663" y="168"/>
                </a:cubicBezTo>
                <a:cubicBezTo>
                  <a:pt x="1661" y="168"/>
                  <a:pt x="1660" y="168"/>
                  <a:pt x="1659" y="169"/>
                </a:cubicBezTo>
                <a:cubicBezTo>
                  <a:pt x="1653" y="170"/>
                  <a:pt x="1647" y="171"/>
                  <a:pt x="1641" y="172"/>
                </a:cubicBezTo>
                <a:cubicBezTo>
                  <a:pt x="1641" y="172"/>
                  <a:pt x="1640" y="172"/>
                  <a:pt x="1639" y="173"/>
                </a:cubicBezTo>
                <a:cubicBezTo>
                  <a:pt x="1634" y="174"/>
                  <a:pt x="1628" y="175"/>
                  <a:pt x="1623" y="176"/>
                </a:cubicBezTo>
                <a:cubicBezTo>
                  <a:pt x="1622" y="176"/>
                  <a:pt x="1620" y="176"/>
                  <a:pt x="1619" y="176"/>
                </a:cubicBezTo>
                <a:cubicBezTo>
                  <a:pt x="1613" y="177"/>
                  <a:pt x="1607" y="178"/>
                  <a:pt x="1601" y="179"/>
                </a:cubicBezTo>
                <a:cubicBezTo>
                  <a:pt x="1600" y="180"/>
                  <a:pt x="1599" y="180"/>
                  <a:pt x="1597" y="180"/>
                </a:cubicBezTo>
                <a:cubicBezTo>
                  <a:pt x="1591" y="181"/>
                  <a:pt x="1585" y="182"/>
                  <a:pt x="1579" y="183"/>
                </a:cubicBezTo>
                <a:cubicBezTo>
                  <a:pt x="1578" y="183"/>
                  <a:pt x="1578" y="183"/>
                  <a:pt x="1578" y="183"/>
                </a:cubicBezTo>
                <a:cubicBezTo>
                  <a:pt x="1572" y="184"/>
                  <a:pt x="1565" y="185"/>
                  <a:pt x="1559" y="186"/>
                </a:cubicBezTo>
                <a:cubicBezTo>
                  <a:pt x="1558" y="187"/>
                  <a:pt x="1556" y="187"/>
                  <a:pt x="1555" y="187"/>
                </a:cubicBezTo>
                <a:cubicBezTo>
                  <a:pt x="1548" y="188"/>
                  <a:pt x="1542" y="189"/>
                  <a:pt x="1535" y="190"/>
                </a:cubicBezTo>
                <a:cubicBezTo>
                  <a:pt x="1534" y="190"/>
                  <a:pt x="1533" y="190"/>
                  <a:pt x="1532" y="190"/>
                </a:cubicBezTo>
                <a:cubicBezTo>
                  <a:pt x="1531" y="191"/>
                  <a:pt x="1530" y="191"/>
                  <a:pt x="1529" y="191"/>
                </a:cubicBezTo>
                <a:cubicBezTo>
                  <a:pt x="1524" y="192"/>
                  <a:pt x="1519" y="192"/>
                  <a:pt x="1514" y="193"/>
                </a:cubicBezTo>
                <a:cubicBezTo>
                  <a:pt x="1513" y="193"/>
                  <a:pt x="1512" y="193"/>
                  <a:pt x="1511" y="193"/>
                </a:cubicBezTo>
                <a:cubicBezTo>
                  <a:pt x="1504" y="194"/>
                  <a:pt x="1497" y="195"/>
                  <a:pt x="1491" y="196"/>
                </a:cubicBezTo>
                <a:cubicBezTo>
                  <a:pt x="1489" y="196"/>
                  <a:pt x="1488" y="197"/>
                  <a:pt x="1486" y="197"/>
                </a:cubicBezTo>
                <a:cubicBezTo>
                  <a:pt x="1479" y="198"/>
                  <a:pt x="1472" y="199"/>
                  <a:pt x="1465" y="199"/>
                </a:cubicBezTo>
                <a:cubicBezTo>
                  <a:pt x="1153" y="237"/>
                  <a:pt x="800" y="232"/>
                  <a:pt x="518" y="191"/>
                </a:cubicBezTo>
                <a:cubicBezTo>
                  <a:pt x="513" y="191"/>
                  <a:pt x="507" y="190"/>
                  <a:pt x="502" y="189"/>
                </a:cubicBezTo>
                <a:cubicBezTo>
                  <a:pt x="407" y="175"/>
                  <a:pt x="321" y="157"/>
                  <a:pt x="247" y="136"/>
                </a:cubicBezTo>
                <a:cubicBezTo>
                  <a:pt x="246" y="136"/>
                  <a:pt x="246" y="136"/>
                  <a:pt x="246" y="136"/>
                </a:cubicBezTo>
                <a:cubicBezTo>
                  <a:pt x="194" y="120"/>
                  <a:pt x="148" y="103"/>
                  <a:pt x="110" y="85"/>
                </a:cubicBezTo>
                <a:cubicBezTo>
                  <a:pt x="108" y="84"/>
                  <a:pt x="107" y="83"/>
                  <a:pt x="105" y="82"/>
                </a:cubicBezTo>
                <a:cubicBezTo>
                  <a:pt x="102" y="81"/>
                  <a:pt x="98" y="79"/>
                  <a:pt x="95" y="77"/>
                </a:cubicBezTo>
                <a:cubicBezTo>
                  <a:pt x="91" y="75"/>
                  <a:pt x="88" y="74"/>
                  <a:pt x="85" y="72"/>
                </a:cubicBezTo>
                <a:cubicBezTo>
                  <a:pt x="84" y="71"/>
                  <a:pt x="83" y="71"/>
                  <a:pt x="82" y="70"/>
                </a:cubicBezTo>
                <a:cubicBezTo>
                  <a:pt x="79" y="69"/>
                  <a:pt x="77" y="67"/>
                  <a:pt x="75" y="66"/>
                </a:cubicBezTo>
                <a:cubicBezTo>
                  <a:pt x="74" y="66"/>
                  <a:pt x="73" y="65"/>
                  <a:pt x="71" y="64"/>
                </a:cubicBezTo>
                <a:cubicBezTo>
                  <a:pt x="69" y="63"/>
                  <a:pt x="67" y="62"/>
                  <a:pt x="65" y="60"/>
                </a:cubicBezTo>
                <a:cubicBezTo>
                  <a:pt x="64" y="60"/>
                  <a:pt x="63" y="59"/>
                  <a:pt x="62" y="59"/>
                </a:cubicBezTo>
                <a:cubicBezTo>
                  <a:pt x="59" y="57"/>
                  <a:pt x="57" y="55"/>
                  <a:pt x="54" y="53"/>
                </a:cubicBezTo>
                <a:cubicBezTo>
                  <a:pt x="53" y="53"/>
                  <a:pt x="53" y="52"/>
                  <a:pt x="52" y="52"/>
                </a:cubicBezTo>
                <a:cubicBezTo>
                  <a:pt x="50" y="51"/>
                  <a:pt x="48" y="49"/>
                  <a:pt x="46" y="48"/>
                </a:cubicBezTo>
                <a:cubicBezTo>
                  <a:pt x="45" y="47"/>
                  <a:pt x="44" y="46"/>
                  <a:pt x="43" y="46"/>
                </a:cubicBezTo>
                <a:cubicBezTo>
                  <a:pt x="42" y="44"/>
                  <a:pt x="40" y="43"/>
                  <a:pt x="38" y="42"/>
                </a:cubicBezTo>
                <a:cubicBezTo>
                  <a:pt x="37" y="41"/>
                  <a:pt x="37" y="41"/>
                  <a:pt x="36" y="40"/>
                </a:cubicBezTo>
                <a:cubicBezTo>
                  <a:pt x="34" y="38"/>
                  <a:pt x="32" y="37"/>
                  <a:pt x="30" y="35"/>
                </a:cubicBezTo>
                <a:cubicBezTo>
                  <a:pt x="29" y="34"/>
                  <a:pt x="29" y="34"/>
                  <a:pt x="29" y="34"/>
                </a:cubicBezTo>
                <a:cubicBezTo>
                  <a:pt x="27" y="32"/>
                  <a:pt x="25" y="31"/>
                  <a:pt x="23" y="29"/>
                </a:cubicBezTo>
                <a:cubicBezTo>
                  <a:pt x="23" y="28"/>
                  <a:pt x="22" y="28"/>
                  <a:pt x="21" y="27"/>
                </a:cubicBezTo>
                <a:cubicBezTo>
                  <a:pt x="20" y="26"/>
                  <a:pt x="19" y="24"/>
                  <a:pt x="18" y="23"/>
                </a:cubicBezTo>
                <a:cubicBezTo>
                  <a:pt x="17" y="22"/>
                  <a:pt x="16" y="22"/>
                  <a:pt x="16" y="21"/>
                </a:cubicBezTo>
                <a:cubicBezTo>
                  <a:pt x="14" y="20"/>
                  <a:pt x="13" y="18"/>
                  <a:pt x="12" y="17"/>
                </a:cubicBezTo>
                <a:cubicBezTo>
                  <a:pt x="12" y="16"/>
                  <a:pt x="11" y="16"/>
                  <a:pt x="11" y="15"/>
                </a:cubicBezTo>
                <a:cubicBezTo>
                  <a:pt x="9" y="13"/>
                  <a:pt x="8" y="12"/>
                  <a:pt x="6" y="10"/>
                </a:cubicBezTo>
                <a:cubicBezTo>
                  <a:pt x="6" y="9"/>
                  <a:pt x="6" y="9"/>
                  <a:pt x="6" y="9"/>
                </a:cubicBezTo>
                <a:cubicBezTo>
                  <a:pt x="4" y="7"/>
                  <a:pt x="3" y="5"/>
                  <a:pt x="2" y="4"/>
                </a:cubicBezTo>
                <a:cubicBezTo>
                  <a:pt x="2" y="3"/>
                  <a:pt x="2" y="3"/>
                  <a:pt x="1" y="2"/>
                </a:cubicBezTo>
                <a:cubicBezTo>
                  <a:pt x="1" y="1"/>
                  <a:pt x="1" y="1"/>
                  <a:pt x="0" y="0"/>
                </a:cubicBezTo>
                <a:cubicBezTo>
                  <a:pt x="51" y="89"/>
                  <a:pt x="101" y="178"/>
                  <a:pt x="152" y="267"/>
                </a:cubicBezTo>
                <a:cubicBezTo>
                  <a:pt x="153" y="268"/>
                  <a:pt x="153" y="268"/>
                  <a:pt x="153" y="268"/>
                </a:cubicBezTo>
                <a:cubicBezTo>
                  <a:pt x="153" y="269"/>
                  <a:pt x="153" y="269"/>
                  <a:pt x="153" y="269"/>
                </a:cubicBezTo>
                <a:cubicBezTo>
                  <a:pt x="153" y="269"/>
                  <a:pt x="154" y="270"/>
                  <a:pt x="154" y="270"/>
                </a:cubicBezTo>
                <a:cubicBezTo>
                  <a:pt x="154" y="271"/>
                  <a:pt x="155" y="272"/>
                  <a:pt x="156" y="273"/>
                </a:cubicBezTo>
                <a:cubicBezTo>
                  <a:pt x="156" y="273"/>
                  <a:pt x="156" y="274"/>
                  <a:pt x="157" y="274"/>
                </a:cubicBezTo>
                <a:cubicBezTo>
                  <a:pt x="157" y="275"/>
                  <a:pt x="158" y="276"/>
                  <a:pt x="158" y="277"/>
                </a:cubicBezTo>
                <a:cubicBezTo>
                  <a:pt x="159" y="277"/>
                  <a:pt x="159" y="278"/>
                  <a:pt x="159" y="278"/>
                </a:cubicBezTo>
                <a:cubicBezTo>
                  <a:pt x="160" y="279"/>
                  <a:pt x="161" y="280"/>
                  <a:pt x="161" y="281"/>
                </a:cubicBezTo>
                <a:cubicBezTo>
                  <a:pt x="162" y="281"/>
                  <a:pt x="162" y="282"/>
                  <a:pt x="163" y="282"/>
                </a:cubicBezTo>
                <a:cubicBezTo>
                  <a:pt x="163" y="283"/>
                  <a:pt x="164" y="284"/>
                  <a:pt x="165" y="285"/>
                </a:cubicBezTo>
                <a:cubicBezTo>
                  <a:pt x="165" y="285"/>
                  <a:pt x="165" y="286"/>
                  <a:pt x="166" y="286"/>
                </a:cubicBezTo>
                <a:cubicBezTo>
                  <a:pt x="167" y="287"/>
                  <a:pt x="167" y="288"/>
                  <a:pt x="168" y="289"/>
                </a:cubicBezTo>
                <a:cubicBezTo>
                  <a:pt x="169" y="289"/>
                  <a:pt x="169" y="290"/>
                  <a:pt x="170" y="290"/>
                </a:cubicBezTo>
                <a:cubicBezTo>
                  <a:pt x="171" y="291"/>
                  <a:pt x="171" y="292"/>
                  <a:pt x="172" y="293"/>
                </a:cubicBezTo>
                <a:cubicBezTo>
                  <a:pt x="173" y="293"/>
                  <a:pt x="173" y="294"/>
                  <a:pt x="174" y="294"/>
                </a:cubicBezTo>
                <a:cubicBezTo>
                  <a:pt x="175" y="295"/>
                  <a:pt x="176" y="296"/>
                  <a:pt x="177" y="297"/>
                </a:cubicBezTo>
                <a:cubicBezTo>
                  <a:pt x="177" y="297"/>
                  <a:pt x="178" y="298"/>
                  <a:pt x="178" y="298"/>
                </a:cubicBezTo>
                <a:cubicBezTo>
                  <a:pt x="179" y="299"/>
                  <a:pt x="181" y="301"/>
                  <a:pt x="183" y="302"/>
                </a:cubicBezTo>
                <a:cubicBezTo>
                  <a:pt x="183" y="303"/>
                  <a:pt x="183" y="303"/>
                  <a:pt x="183" y="303"/>
                </a:cubicBezTo>
                <a:cubicBezTo>
                  <a:pt x="185" y="304"/>
                  <a:pt x="186" y="305"/>
                  <a:pt x="188" y="306"/>
                </a:cubicBezTo>
                <a:cubicBezTo>
                  <a:pt x="188" y="306"/>
                  <a:pt x="189" y="307"/>
                  <a:pt x="189" y="307"/>
                </a:cubicBezTo>
                <a:cubicBezTo>
                  <a:pt x="190" y="308"/>
                  <a:pt x="192" y="309"/>
                  <a:pt x="193" y="310"/>
                </a:cubicBezTo>
                <a:cubicBezTo>
                  <a:pt x="193" y="310"/>
                  <a:pt x="194" y="311"/>
                  <a:pt x="195" y="311"/>
                </a:cubicBezTo>
                <a:cubicBezTo>
                  <a:pt x="196" y="312"/>
                  <a:pt x="197" y="313"/>
                  <a:pt x="198" y="314"/>
                </a:cubicBezTo>
                <a:cubicBezTo>
                  <a:pt x="199" y="314"/>
                  <a:pt x="200" y="315"/>
                  <a:pt x="201" y="315"/>
                </a:cubicBezTo>
                <a:cubicBezTo>
                  <a:pt x="202" y="316"/>
                  <a:pt x="203" y="317"/>
                  <a:pt x="204" y="318"/>
                </a:cubicBezTo>
                <a:cubicBezTo>
                  <a:pt x="205" y="318"/>
                  <a:pt x="206" y="319"/>
                  <a:pt x="207" y="319"/>
                </a:cubicBezTo>
                <a:cubicBezTo>
                  <a:pt x="208" y="320"/>
                  <a:pt x="209" y="321"/>
                  <a:pt x="210" y="322"/>
                </a:cubicBezTo>
                <a:cubicBezTo>
                  <a:pt x="211" y="322"/>
                  <a:pt x="211" y="322"/>
                  <a:pt x="212" y="322"/>
                </a:cubicBezTo>
                <a:cubicBezTo>
                  <a:pt x="212" y="323"/>
                  <a:pt x="213" y="323"/>
                  <a:pt x="213" y="323"/>
                </a:cubicBezTo>
                <a:cubicBezTo>
                  <a:pt x="214" y="324"/>
                  <a:pt x="216" y="325"/>
                  <a:pt x="217" y="325"/>
                </a:cubicBezTo>
                <a:cubicBezTo>
                  <a:pt x="218" y="326"/>
                  <a:pt x="218" y="326"/>
                  <a:pt x="218" y="326"/>
                </a:cubicBezTo>
                <a:cubicBezTo>
                  <a:pt x="218" y="326"/>
                  <a:pt x="219" y="327"/>
                  <a:pt x="220" y="327"/>
                </a:cubicBezTo>
                <a:cubicBezTo>
                  <a:pt x="221" y="328"/>
                  <a:pt x="223" y="329"/>
                  <a:pt x="224" y="330"/>
                </a:cubicBezTo>
                <a:cubicBezTo>
                  <a:pt x="225" y="330"/>
                  <a:pt x="226" y="330"/>
                  <a:pt x="226" y="331"/>
                </a:cubicBezTo>
                <a:cubicBezTo>
                  <a:pt x="229" y="332"/>
                  <a:pt x="231" y="333"/>
                  <a:pt x="234" y="335"/>
                </a:cubicBezTo>
                <a:cubicBezTo>
                  <a:pt x="326" y="382"/>
                  <a:pt x="478" y="418"/>
                  <a:pt x="655" y="438"/>
                </a:cubicBezTo>
                <a:cubicBezTo>
                  <a:pt x="744" y="448"/>
                  <a:pt x="839" y="455"/>
                  <a:pt x="937" y="457"/>
                </a:cubicBezTo>
                <a:cubicBezTo>
                  <a:pt x="938" y="457"/>
                  <a:pt x="940" y="457"/>
                  <a:pt x="941" y="457"/>
                </a:cubicBezTo>
                <a:cubicBezTo>
                  <a:pt x="945" y="458"/>
                  <a:pt x="949" y="458"/>
                  <a:pt x="953" y="458"/>
                </a:cubicBezTo>
                <a:cubicBezTo>
                  <a:pt x="994" y="458"/>
                  <a:pt x="1036" y="459"/>
                  <a:pt x="1077" y="458"/>
                </a:cubicBezTo>
                <a:cubicBezTo>
                  <a:pt x="1081" y="458"/>
                  <a:pt x="1086" y="458"/>
                  <a:pt x="1090" y="458"/>
                </a:cubicBezTo>
                <a:cubicBezTo>
                  <a:pt x="1091" y="458"/>
                  <a:pt x="1092" y="458"/>
                  <a:pt x="1093" y="458"/>
                </a:cubicBezTo>
                <a:cubicBezTo>
                  <a:pt x="1094" y="458"/>
                  <a:pt x="1094" y="458"/>
                  <a:pt x="1094" y="458"/>
                </a:cubicBezTo>
                <a:cubicBezTo>
                  <a:pt x="1189" y="456"/>
                  <a:pt x="1284" y="450"/>
                  <a:pt x="1375" y="439"/>
                </a:cubicBezTo>
                <a:cubicBezTo>
                  <a:pt x="1383" y="438"/>
                  <a:pt x="1391" y="438"/>
                  <a:pt x="1399" y="437"/>
                </a:cubicBezTo>
                <a:cubicBezTo>
                  <a:pt x="1407" y="436"/>
                  <a:pt x="1414" y="435"/>
                  <a:pt x="1422" y="434"/>
                </a:cubicBezTo>
                <a:cubicBezTo>
                  <a:pt x="1424" y="433"/>
                  <a:pt x="1427" y="433"/>
                  <a:pt x="1429" y="433"/>
                </a:cubicBezTo>
                <a:cubicBezTo>
                  <a:pt x="1434" y="432"/>
                  <a:pt x="1439" y="431"/>
                  <a:pt x="1445" y="431"/>
                </a:cubicBezTo>
                <a:cubicBezTo>
                  <a:pt x="1447" y="430"/>
                  <a:pt x="1450" y="430"/>
                  <a:pt x="1452" y="429"/>
                </a:cubicBezTo>
                <a:cubicBezTo>
                  <a:pt x="1457" y="429"/>
                  <a:pt x="1462" y="428"/>
                  <a:pt x="1467" y="427"/>
                </a:cubicBezTo>
                <a:cubicBezTo>
                  <a:pt x="1470" y="427"/>
                  <a:pt x="1472" y="427"/>
                  <a:pt x="1474" y="426"/>
                </a:cubicBezTo>
                <a:cubicBezTo>
                  <a:pt x="1481" y="425"/>
                  <a:pt x="1487" y="424"/>
                  <a:pt x="1494" y="423"/>
                </a:cubicBezTo>
                <a:cubicBezTo>
                  <a:pt x="1494" y="423"/>
                  <a:pt x="1495" y="423"/>
                  <a:pt x="1495" y="423"/>
                </a:cubicBezTo>
                <a:cubicBezTo>
                  <a:pt x="1502" y="422"/>
                  <a:pt x="1509" y="421"/>
                  <a:pt x="1516" y="419"/>
                </a:cubicBezTo>
                <a:cubicBezTo>
                  <a:pt x="1518" y="419"/>
                  <a:pt x="1520" y="419"/>
                  <a:pt x="1522" y="418"/>
                </a:cubicBezTo>
                <a:cubicBezTo>
                  <a:pt x="1527" y="417"/>
                  <a:pt x="1532" y="417"/>
                  <a:pt x="1536" y="416"/>
                </a:cubicBezTo>
                <a:cubicBezTo>
                  <a:pt x="1539" y="415"/>
                  <a:pt x="1541" y="415"/>
                  <a:pt x="1543" y="414"/>
                </a:cubicBezTo>
                <a:cubicBezTo>
                  <a:pt x="1548" y="414"/>
                  <a:pt x="1552" y="413"/>
                  <a:pt x="1557" y="412"/>
                </a:cubicBezTo>
                <a:cubicBezTo>
                  <a:pt x="1559" y="411"/>
                  <a:pt x="1561" y="411"/>
                  <a:pt x="1563" y="411"/>
                </a:cubicBezTo>
                <a:cubicBezTo>
                  <a:pt x="1569" y="409"/>
                  <a:pt x="1574" y="408"/>
                  <a:pt x="1579" y="407"/>
                </a:cubicBezTo>
                <a:cubicBezTo>
                  <a:pt x="1580" y="407"/>
                  <a:pt x="1581" y="407"/>
                  <a:pt x="1582" y="407"/>
                </a:cubicBezTo>
                <a:cubicBezTo>
                  <a:pt x="1588" y="405"/>
                  <a:pt x="1594" y="404"/>
                  <a:pt x="1600" y="403"/>
                </a:cubicBezTo>
                <a:cubicBezTo>
                  <a:pt x="1602" y="402"/>
                  <a:pt x="1604" y="402"/>
                  <a:pt x="1606" y="401"/>
                </a:cubicBezTo>
                <a:cubicBezTo>
                  <a:pt x="1610" y="400"/>
                  <a:pt x="1614" y="399"/>
                  <a:pt x="1618" y="398"/>
                </a:cubicBezTo>
                <a:cubicBezTo>
                  <a:pt x="1621" y="398"/>
                  <a:pt x="1623" y="397"/>
                  <a:pt x="1625" y="397"/>
                </a:cubicBezTo>
                <a:cubicBezTo>
                  <a:pt x="1629" y="396"/>
                  <a:pt x="1632" y="395"/>
                  <a:pt x="1636" y="394"/>
                </a:cubicBezTo>
                <a:cubicBezTo>
                  <a:pt x="1638" y="394"/>
                  <a:pt x="1640" y="393"/>
                  <a:pt x="1642" y="393"/>
                </a:cubicBezTo>
                <a:cubicBezTo>
                  <a:pt x="1647" y="391"/>
                  <a:pt x="1651" y="390"/>
                  <a:pt x="1656" y="389"/>
                </a:cubicBezTo>
                <a:cubicBezTo>
                  <a:pt x="1657" y="389"/>
                  <a:pt x="1658" y="388"/>
                  <a:pt x="1659" y="388"/>
                </a:cubicBezTo>
                <a:cubicBezTo>
                  <a:pt x="1664" y="387"/>
                  <a:pt x="1669" y="385"/>
                  <a:pt x="1675" y="384"/>
                </a:cubicBezTo>
                <a:cubicBezTo>
                  <a:pt x="1676" y="383"/>
                  <a:pt x="1678" y="383"/>
                  <a:pt x="1679" y="382"/>
                </a:cubicBezTo>
                <a:cubicBezTo>
                  <a:pt x="1681" y="382"/>
                  <a:pt x="1682" y="382"/>
                  <a:pt x="1683" y="381"/>
                </a:cubicBezTo>
                <a:cubicBezTo>
                  <a:pt x="1686" y="380"/>
                  <a:pt x="1688" y="380"/>
                  <a:pt x="1690" y="379"/>
                </a:cubicBezTo>
                <a:cubicBezTo>
                  <a:pt x="1692" y="378"/>
                  <a:pt x="1694" y="378"/>
                  <a:pt x="1696" y="377"/>
                </a:cubicBezTo>
                <a:cubicBezTo>
                  <a:pt x="1699" y="376"/>
                  <a:pt x="1702" y="375"/>
                  <a:pt x="1706" y="374"/>
                </a:cubicBezTo>
                <a:cubicBezTo>
                  <a:pt x="1707" y="374"/>
                  <a:pt x="1709" y="373"/>
                  <a:pt x="1711" y="372"/>
                </a:cubicBezTo>
                <a:cubicBezTo>
                  <a:pt x="1714" y="371"/>
                  <a:pt x="1718" y="370"/>
                  <a:pt x="1722" y="369"/>
                </a:cubicBezTo>
                <a:cubicBezTo>
                  <a:pt x="1723" y="368"/>
                  <a:pt x="1724" y="368"/>
                  <a:pt x="1725" y="368"/>
                </a:cubicBezTo>
                <a:cubicBezTo>
                  <a:pt x="1730" y="366"/>
                  <a:pt x="1734" y="364"/>
                  <a:pt x="1739" y="363"/>
                </a:cubicBezTo>
                <a:cubicBezTo>
                  <a:pt x="1740" y="362"/>
                  <a:pt x="1741" y="362"/>
                  <a:pt x="1742" y="361"/>
                </a:cubicBezTo>
                <a:cubicBezTo>
                  <a:pt x="1745" y="360"/>
                  <a:pt x="1748" y="359"/>
                  <a:pt x="1752" y="358"/>
                </a:cubicBezTo>
                <a:cubicBezTo>
                  <a:pt x="1753" y="357"/>
                  <a:pt x="1755" y="356"/>
                  <a:pt x="1756" y="356"/>
                </a:cubicBezTo>
                <a:cubicBezTo>
                  <a:pt x="1759" y="355"/>
                  <a:pt x="1762" y="354"/>
                  <a:pt x="1764" y="352"/>
                </a:cubicBezTo>
                <a:cubicBezTo>
                  <a:pt x="1766" y="352"/>
                  <a:pt x="1767" y="351"/>
                  <a:pt x="1769" y="351"/>
                </a:cubicBezTo>
                <a:cubicBezTo>
                  <a:pt x="1772" y="349"/>
                  <a:pt x="1775" y="348"/>
                  <a:pt x="1778" y="347"/>
                </a:cubicBezTo>
                <a:cubicBezTo>
                  <a:pt x="1779" y="346"/>
                  <a:pt x="1780" y="346"/>
                  <a:pt x="1780" y="345"/>
                </a:cubicBezTo>
                <a:cubicBezTo>
                  <a:pt x="1784" y="344"/>
                  <a:pt x="1788" y="342"/>
                  <a:pt x="1792" y="340"/>
                </a:cubicBezTo>
                <a:cubicBezTo>
                  <a:pt x="1792" y="340"/>
                  <a:pt x="1793" y="339"/>
                  <a:pt x="1794" y="339"/>
                </a:cubicBezTo>
                <a:cubicBezTo>
                  <a:pt x="1797" y="338"/>
                  <a:pt x="1799" y="336"/>
                  <a:pt x="1802" y="335"/>
                </a:cubicBezTo>
                <a:cubicBezTo>
                  <a:pt x="1803" y="334"/>
                  <a:pt x="1804" y="334"/>
                  <a:pt x="1806" y="333"/>
                </a:cubicBezTo>
                <a:cubicBezTo>
                  <a:pt x="1808" y="332"/>
                  <a:pt x="1810" y="330"/>
                  <a:pt x="1812" y="329"/>
                </a:cubicBezTo>
                <a:cubicBezTo>
                  <a:pt x="1813" y="329"/>
                  <a:pt x="1813" y="329"/>
                  <a:pt x="1813" y="329"/>
                </a:cubicBezTo>
                <a:cubicBezTo>
                  <a:pt x="1814" y="328"/>
                  <a:pt x="1815" y="328"/>
                  <a:pt x="1816" y="327"/>
                </a:cubicBezTo>
                <a:cubicBezTo>
                  <a:pt x="1817" y="327"/>
                  <a:pt x="1818" y="326"/>
                  <a:pt x="1820" y="325"/>
                </a:cubicBezTo>
                <a:cubicBezTo>
                  <a:pt x="1820" y="324"/>
                  <a:pt x="1821" y="324"/>
                  <a:pt x="1822" y="323"/>
                </a:cubicBezTo>
                <a:cubicBezTo>
                  <a:pt x="1823" y="323"/>
                  <a:pt x="1824" y="322"/>
                  <a:pt x="1825" y="322"/>
                </a:cubicBezTo>
                <a:cubicBezTo>
                  <a:pt x="1828" y="320"/>
                  <a:pt x="1830" y="318"/>
                  <a:pt x="1833" y="316"/>
                </a:cubicBezTo>
                <a:cubicBezTo>
                  <a:pt x="1834" y="316"/>
                  <a:pt x="1834" y="315"/>
                  <a:pt x="1835" y="315"/>
                </a:cubicBezTo>
                <a:cubicBezTo>
                  <a:pt x="1837" y="314"/>
                  <a:pt x="1839" y="312"/>
                  <a:pt x="1841" y="311"/>
                </a:cubicBezTo>
                <a:cubicBezTo>
                  <a:pt x="1842" y="310"/>
                  <a:pt x="1843" y="309"/>
                  <a:pt x="1844" y="309"/>
                </a:cubicBezTo>
                <a:cubicBezTo>
                  <a:pt x="1845" y="307"/>
                  <a:pt x="1847" y="306"/>
                  <a:pt x="1849" y="305"/>
                </a:cubicBezTo>
                <a:cubicBezTo>
                  <a:pt x="1849" y="304"/>
                  <a:pt x="1850" y="303"/>
                  <a:pt x="1851" y="303"/>
                </a:cubicBezTo>
                <a:cubicBezTo>
                  <a:pt x="1853" y="301"/>
                  <a:pt x="1854" y="300"/>
                  <a:pt x="1856" y="299"/>
                </a:cubicBezTo>
                <a:cubicBezTo>
                  <a:pt x="1856" y="298"/>
                  <a:pt x="1857" y="298"/>
                  <a:pt x="1857" y="297"/>
                </a:cubicBezTo>
                <a:cubicBezTo>
                  <a:pt x="1860" y="295"/>
                  <a:pt x="1861" y="293"/>
                  <a:pt x="1863" y="291"/>
                </a:cubicBezTo>
                <a:cubicBezTo>
                  <a:pt x="1864" y="290"/>
                  <a:pt x="1864" y="290"/>
                  <a:pt x="1864" y="290"/>
                </a:cubicBezTo>
                <a:cubicBezTo>
                  <a:pt x="1866" y="289"/>
                  <a:pt x="1867" y="287"/>
                  <a:pt x="1868" y="285"/>
                </a:cubicBezTo>
                <a:cubicBezTo>
                  <a:pt x="1869" y="285"/>
                  <a:pt x="1869" y="284"/>
                  <a:pt x="1870" y="283"/>
                </a:cubicBezTo>
                <a:cubicBezTo>
                  <a:pt x="1871" y="282"/>
                  <a:pt x="1872" y="281"/>
                  <a:pt x="1873" y="279"/>
                </a:cubicBezTo>
                <a:cubicBezTo>
                  <a:pt x="1874" y="279"/>
                  <a:pt x="1874" y="278"/>
                  <a:pt x="1875" y="277"/>
                </a:cubicBezTo>
                <a:cubicBezTo>
                  <a:pt x="1875" y="276"/>
                  <a:pt x="1876" y="274"/>
                  <a:pt x="1877" y="273"/>
                </a:cubicBezTo>
                <a:cubicBezTo>
                  <a:pt x="1878" y="272"/>
                  <a:pt x="1878" y="272"/>
                  <a:pt x="1878" y="272"/>
                </a:cubicBezTo>
                <a:cubicBezTo>
                  <a:pt x="1878" y="272"/>
                  <a:pt x="1878" y="272"/>
                  <a:pt x="1878" y="271"/>
                </a:cubicBezTo>
                <a:cubicBezTo>
                  <a:pt x="1879" y="271"/>
                  <a:pt x="1879" y="270"/>
                  <a:pt x="1879" y="270"/>
                </a:cubicBezTo>
                <a:cubicBezTo>
                  <a:pt x="1930" y="181"/>
                  <a:pt x="1981" y="92"/>
                  <a:pt x="2032" y="3"/>
                </a:cubicBezTo>
                <a:cubicBezTo>
                  <a:pt x="2031" y="5"/>
                  <a:pt x="2030" y="6"/>
                  <a:pt x="2029" y="8"/>
                </a:cubicBezTo>
                <a:close/>
              </a:path>
            </a:pathLst>
          </a:custGeom>
          <a:gradFill flip="none" rotWithShape="1">
            <a:gsLst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48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" name="Freeform 56">
            <a:extLst>
              <a:ext uri="{FF2B5EF4-FFF2-40B4-BE49-F238E27FC236}">
                <a16:creationId xmlns:a16="http://schemas.microsoft.com/office/drawing/2014/main" id="{403ED95F-C01F-4ADF-A198-6F76BCA985F7}"/>
              </a:ext>
            </a:extLst>
          </p:cNvPr>
          <p:cNvSpPr>
            <a:spLocks noEditPoints="1"/>
          </p:cNvSpPr>
          <p:nvPr/>
        </p:nvSpPr>
        <p:spPr bwMode="auto">
          <a:xfrm>
            <a:off x="4541926" y="3310160"/>
            <a:ext cx="3108147" cy="82661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88000">
                <a:schemeClr val="accent1">
                  <a:lumMod val="40000"/>
                  <a:lumOff val="6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C7FC16-858B-460F-B1E0-EDFA220CEE6B}"/>
              </a:ext>
            </a:extLst>
          </p:cNvPr>
          <p:cNvGrpSpPr/>
          <p:nvPr/>
        </p:nvGrpSpPr>
        <p:grpSpPr>
          <a:xfrm>
            <a:off x="4141469" y="2440063"/>
            <a:ext cx="3909060" cy="1525650"/>
            <a:chOff x="5020498" y="0"/>
            <a:chExt cx="5032338" cy="1891883"/>
          </a:xfrm>
        </p:grpSpPr>
        <p:sp>
          <p:nvSpPr>
            <p:cNvPr id="23" name="Freeform 55">
              <a:extLst>
                <a:ext uri="{FF2B5EF4-FFF2-40B4-BE49-F238E27FC236}">
                  <a16:creationId xmlns:a16="http://schemas.microsoft.com/office/drawing/2014/main" id="{B6D9A527-2A72-4132-A4EF-D9F5FF85E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272" y="771710"/>
              <a:ext cx="4961037" cy="1120173"/>
            </a:xfrm>
            <a:custGeom>
              <a:avLst/>
              <a:gdLst>
                <a:gd name="T0" fmla="*/ 2025 w 2032"/>
                <a:gd name="T1" fmla="*/ 14 h 459"/>
                <a:gd name="T2" fmla="*/ 2014 w 2032"/>
                <a:gd name="T3" fmla="*/ 27 h 459"/>
                <a:gd name="T4" fmla="*/ 2001 w 2032"/>
                <a:gd name="T5" fmla="*/ 39 h 459"/>
                <a:gd name="T6" fmla="*/ 1986 w 2032"/>
                <a:gd name="T7" fmla="*/ 51 h 459"/>
                <a:gd name="T8" fmla="*/ 1970 w 2032"/>
                <a:gd name="T9" fmla="*/ 62 h 459"/>
                <a:gd name="T10" fmla="*/ 1951 w 2032"/>
                <a:gd name="T11" fmla="*/ 73 h 459"/>
                <a:gd name="T12" fmla="*/ 1928 w 2032"/>
                <a:gd name="T13" fmla="*/ 85 h 459"/>
                <a:gd name="T14" fmla="*/ 1922 w 2032"/>
                <a:gd name="T15" fmla="*/ 88 h 459"/>
                <a:gd name="T16" fmla="*/ 1902 w 2032"/>
                <a:gd name="T17" fmla="*/ 97 h 459"/>
                <a:gd name="T18" fmla="*/ 1874 w 2032"/>
                <a:gd name="T19" fmla="*/ 109 h 459"/>
                <a:gd name="T20" fmla="*/ 1847 w 2032"/>
                <a:gd name="T21" fmla="*/ 119 h 459"/>
                <a:gd name="T22" fmla="*/ 1818 w 2032"/>
                <a:gd name="T23" fmla="*/ 128 h 459"/>
                <a:gd name="T24" fmla="*/ 1799 w 2032"/>
                <a:gd name="T25" fmla="*/ 134 h 459"/>
                <a:gd name="T26" fmla="*/ 1771 w 2032"/>
                <a:gd name="T27" fmla="*/ 142 h 459"/>
                <a:gd name="T28" fmla="*/ 1736 w 2032"/>
                <a:gd name="T29" fmla="*/ 151 h 459"/>
                <a:gd name="T30" fmla="*/ 1700 w 2032"/>
                <a:gd name="T31" fmla="*/ 160 h 459"/>
                <a:gd name="T32" fmla="*/ 1663 w 2032"/>
                <a:gd name="T33" fmla="*/ 168 h 459"/>
                <a:gd name="T34" fmla="*/ 1623 w 2032"/>
                <a:gd name="T35" fmla="*/ 176 h 459"/>
                <a:gd name="T36" fmla="*/ 1579 w 2032"/>
                <a:gd name="T37" fmla="*/ 183 h 459"/>
                <a:gd name="T38" fmla="*/ 1535 w 2032"/>
                <a:gd name="T39" fmla="*/ 190 h 459"/>
                <a:gd name="T40" fmla="*/ 1511 w 2032"/>
                <a:gd name="T41" fmla="*/ 193 h 459"/>
                <a:gd name="T42" fmla="*/ 518 w 2032"/>
                <a:gd name="T43" fmla="*/ 191 h 459"/>
                <a:gd name="T44" fmla="*/ 110 w 2032"/>
                <a:gd name="T45" fmla="*/ 85 h 459"/>
                <a:gd name="T46" fmla="*/ 82 w 2032"/>
                <a:gd name="T47" fmla="*/ 70 h 459"/>
                <a:gd name="T48" fmla="*/ 62 w 2032"/>
                <a:gd name="T49" fmla="*/ 59 h 459"/>
                <a:gd name="T50" fmla="*/ 43 w 2032"/>
                <a:gd name="T51" fmla="*/ 46 h 459"/>
                <a:gd name="T52" fmla="*/ 29 w 2032"/>
                <a:gd name="T53" fmla="*/ 34 h 459"/>
                <a:gd name="T54" fmla="*/ 16 w 2032"/>
                <a:gd name="T55" fmla="*/ 21 h 459"/>
                <a:gd name="T56" fmla="*/ 6 w 2032"/>
                <a:gd name="T57" fmla="*/ 9 h 459"/>
                <a:gd name="T58" fmla="*/ 152 w 2032"/>
                <a:gd name="T59" fmla="*/ 267 h 459"/>
                <a:gd name="T60" fmla="*/ 156 w 2032"/>
                <a:gd name="T61" fmla="*/ 273 h 459"/>
                <a:gd name="T62" fmla="*/ 161 w 2032"/>
                <a:gd name="T63" fmla="*/ 281 h 459"/>
                <a:gd name="T64" fmla="*/ 168 w 2032"/>
                <a:gd name="T65" fmla="*/ 289 h 459"/>
                <a:gd name="T66" fmla="*/ 177 w 2032"/>
                <a:gd name="T67" fmla="*/ 297 h 459"/>
                <a:gd name="T68" fmla="*/ 188 w 2032"/>
                <a:gd name="T69" fmla="*/ 306 h 459"/>
                <a:gd name="T70" fmla="*/ 198 w 2032"/>
                <a:gd name="T71" fmla="*/ 314 h 459"/>
                <a:gd name="T72" fmla="*/ 210 w 2032"/>
                <a:gd name="T73" fmla="*/ 322 h 459"/>
                <a:gd name="T74" fmla="*/ 218 w 2032"/>
                <a:gd name="T75" fmla="*/ 326 h 459"/>
                <a:gd name="T76" fmla="*/ 234 w 2032"/>
                <a:gd name="T77" fmla="*/ 335 h 459"/>
                <a:gd name="T78" fmla="*/ 953 w 2032"/>
                <a:gd name="T79" fmla="*/ 458 h 459"/>
                <a:gd name="T80" fmla="*/ 1094 w 2032"/>
                <a:gd name="T81" fmla="*/ 458 h 459"/>
                <a:gd name="T82" fmla="*/ 1429 w 2032"/>
                <a:gd name="T83" fmla="*/ 433 h 459"/>
                <a:gd name="T84" fmla="*/ 1474 w 2032"/>
                <a:gd name="T85" fmla="*/ 426 h 459"/>
                <a:gd name="T86" fmla="*/ 1522 w 2032"/>
                <a:gd name="T87" fmla="*/ 418 h 459"/>
                <a:gd name="T88" fmla="*/ 1563 w 2032"/>
                <a:gd name="T89" fmla="*/ 411 h 459"/>
                <a:gd name="T90" fmla="*/ 1606 w 2032"/>
                <a:gd name="T91" fmla="*/ 401 h 459"/>
                <a:gd name="T92" fmla="*/ 1642 w 2032"/>
                <a:gd name="T93" fmla="*/ 393 h 459"/>
                <a:gd name="T94" fmla="*/ 1679 w 2032"/>
                <a:gd name="T95" fmla="*/ 382 h 459"/>
                <a:gd name="T96" fmla="*/ 1706 w 2032"/>
                <a:gd name="T97" fmla="*/ 374 h 459"/>
                <a:gd name="T98" fmla="*/ 1739 w 2032"/>
                <a:gd name="T99" fmla="*/ 363 h 459"/>
                <a:gd name="T100" fmla="*/ 1764 w 2032"/>
                <a:gd name="T101" fmla="*/ 352 h 459"/>
                <a:gd name="T102" fmla="*/ 1792 w 2032"/>
                <a:gd name="T103" fmla="*/ 340 h 459"/>
                <a:gd name="T104" fmla="*/ 1812 w 2032"/>
                <a:gd name="T105" fmla="*/ 329 h 459"/>
                <a:gd name="T106" fmla="*/ 1822 w 2032"/>
                <a:gd name="T107" fmla="*/ 323 h 459"/>
                <a:gd name="T108" fmla="*/ 1841 w 2032"/>
                <a:gd name="T109" fmla="*/ 311 h 459"/>
                <a:gd name="T110" fmla="*/ 1856 w 2032"/>
                <a:gd name="T111" fmla="*/ 299 h 459"/>
                <a:gd name="T112" fmla="*/ 1868 w 2032"/>
                <a:gd name="T113" fmla="*/ 285 h 459"/>
                <a:gd name="T114" fmla="*/ 1877 w 2032"/>
                <a:gd name="T115" fmla="*/ 273 h 459"/>
                <a:gd name="T116" fmla="*/ 2032 w 2032"/>
                <a:gd name="T117" fmla="*/ 3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2" h="459">
                  <a:moveTo>
                    <a:pt x="2029" y="8"/>
                  </a:moveTo>
                  <a:cubicBezTo>
                    <a:pt x="2029" y="9"/>
                    <a:pt x="2029" y="9"/>
                    <a:pt x="2029" y="9"/>
                  </a:cubicBezTo>
                  <a:cubicBezTo>
                    <a:pt x="2028" y="11"/>
                    <a:pt x="2026" y="12"/>
                    <a:pt x="2025" y="14"/>
                  </a:cubicBezTo>
                  <a:cubicBezTo>
                    <a:pt x="2025" y="14"/>
                    <a:pt x="2025" y="14"/>
                    <a:pt x="2025" y="14"/>
                  </a:cubicBezTo>
                  <a:cubicBezTo>
                    <a:pt x="2023" y="16"/>
                    <a:pt x="2022" y="18"/>
                    <a:pt x="2021" y="20"/>
                  </a:cubicBezTo>
                  <a:cubicBezTo>
                    <a:pt x="2020" y="20"/>
                    <a:pt x="2020" y="21"/>
                    <a:pt x="2020" y="21"/>
                  </a:cubicBezTo>
                  <a:cubicBezTo>
                    <a:pt x="2018" y="23"/>
                    <a:pt x="2016" y="24"/>
                    <a:pt x="2015" y="26"/>
                  </a:cubicBezTo>
                  <a:cubicBezTo>
                    <a:pt x="2014" y="27"/>
                    <a:pt x="2014" y="27"/>
                    <a:pt x="2014" y="27"/>
                  </a:cubicBezTo>
                  <a:cubicBezTo>
                    <a:pt x="2013" y="28"/>
                    <a:pt x="2011" y="30"/>
                    <a:pt x="2009" y="32"/>
                  </a:cubicBezTo>
                  <a:cubicBezTo>
                    <a:pt x="2009" y="32"/>
                    <a:pt x="2009" y="32"/>
                    <a:pt x="2008" y="33"/>
                  </a:cubicBezTo>
                  <a:cubicBezTo>
                    <a:pt x="2006" y="34"/>
                    <a:pt x="2005" y="36"/>
                    <a:pt x="2003" y="38"/>
                  </a:cubicBezTo>
                  <a:cubicBezTo>
                    <a:pt x="2002" y="38"/>
                    <a:pt x="2002" y="39"/>
                    <a:pt x="2001" y="39"/>
                  </a:cubicBezTo>
                  <a:cubicBezTo>
                    <a:pt x="1999" y="41"/>
                    <a:pt x="1997" y="42"/>
                    <a:pt x="1995" y="44"/>
                  </a:cubicBezTo>
                  <a:cubicBezTo>
                    <a:pt x="1995" y="44"/>
                    <a:pt x="1995" y="44"/>
                    <a:pt x="1995" y="44"/>
                  </a:cubicBezTo>
                  <a:cubicBezTo>
                    <a:pt x="1993" y="46"/>
                    <a:pt x="1990" y="48"/>
                    <a:pt x="1988" y="50"/>
                  </a:cubicBezTo>
                  <a:cubicBezTo>
                    <a:pt x="1988" y="50"/>
                    <a:pt x="1987" y="50"/>
                    <a:pt x="1986" y="51"/>
                  </a:cubicBezTo>
                  <a:cubicBezTo>
                    <a:pt x="1984" y="52"/>
                    <a:pt x="1982" y="54"/>
                    <a:pt x="1979" y="56"/>
                  </a:cubicBezTo>
                  <a:cubicBezTo>
                    <a:pt x="1978" y="56"/>
                    <a:pt x="1978" y="56"/>
                    <a:pt x="1978" y="56"/>
                  </a:cubicBezTo>
                  <a:cubicBezTo>
                    <a:pt x="1976" y="58"/>
                    <a:pt x="1974" y="60"/>
                    <a:pt x="1971" y="61"/>
                  </a:cubicBezTo>
                  <a:cubicBezTo>
                    <a:pt x="1971" y="61"/>
                    <a:pt x="1970" y="62"/>
                    <a:pt x="1970" y="62"/>
                  </a:cubicBezTo>
                  <a:cubicBezTo>
                    <a:pt x="1967" y="64"/>
                    <a:pt x="1964" y="65"/>
                    <a:pt x="1962" y="67"/>
                  </a:cubicBezTo>
                  <a:cubicBezTo>
                    <a:pt x="1961" y="67"/>
                    <a:pt x="1960" y="68"/>
                    <a:pt x="1960" y="68"/>
                  </a:cubicBezTo>
                  <a:cubicBezTo>
                    <a:pt x="1957" y="70"/>
                    <a:pt x="1954" y="71"/>
                    <a:pt x="1951" y="73"/>
                  </a:cubicBezTo>
                  <a:cubicBezTo>
                    <a:pt x="1951" y="73"/>
                    <a:pt x="1951" y="73"/>
                    <a:pt x="1951" y="73"/>
                  </a:cubicBezTo>
                  <a:cubicBezTo>
                    <a:pt x="1948" y="75"/>
                    <a:pt x="1945" y="76"/>
                    <a:pt x="1942" y="78"/>
                  </a:cubicBezTo>
                  <a:cubicBezTo>
                    <a:pt x="1941" y="78"/>
                    <a:pt x="1940" y="79"/>
                    <a:pt x="1940" y="79"/>
                  </a:cubicBezTo>
                  <a:cubicBezTo>
                    <a:pt x="1936" y="81"/>
                    <a:pt x="1933" y="82"/>
                    <a:pt x="1930" y="84"/>
                  </a:cubicBezTo>
                  <a:cubicBezTo>
                    <a:pt x="1930" y="84"/>
                    <a:pt x="1929" y="84"/>
                    <a:pt x="1928" y="85"/>
                  </a:cubicBezTo>
                  <a:cubicBezTo>
                    <a:pt x="1927" y="85"/>
                    <a:pt x="1926" y="86"/>
                    <a:pt x="1925" y="86"/>
                  </a:cubicBezTo>
                  <a:cubicBezTo>
                    <a:pt x="1925" y="87"/>
                    <a:pt x="1924" y="87"/>
                    <a:pt x="1924" y="87"/>
                  </a:cubicBezTo>
                  <a:cubicBezTo>
                    <a:pt x="1923" y="87"/>
                    <a:pt x="1923" y="87"/>
                    <a:pt x="1923" y="87"/>
                  </a:cubicBezTo>
                  <a:cubicBezTo>
                    <a:pt x="1923" y="88"/>
                    <a:pt x="1922" y="88"/>
                    <a:pt x="1922" y="88"/>
                  </a:cubicBezTo>
                  <a:cubicBezTo>
                    <a:pt x="1921" y="88"/>
                    <a:pt x="1920" y="89"/>
                    <a:pt x="1919" y="89"/>
                  </a:cubicBezTo>
                  <a:cubicBezTo>
                    <a:pt x="1917" y="90"/>
                    <a:pt x="1916" y="91"/>
                    <a:pt x="1914" y="92"/>
                  </a:cubicBezTo>
                  <a:cubicBezTo>
                    <a:pt x="1913" y="92"/>
                    <a:pt x="1913" y="92"/>
                    <a:pt x="1912" y="93"/>
                  </a:cubicBezTo>
                  <a:cubicBezTo>
                    <a:pt x="1909" y="94"/>
                    <a:pt x="1905" y="96"/>
                    <a:pt x="1902" y="97"/>
                  </a:cubicBezTo>
                  <a:cubicBezTo>
                    <a:pt x="1901" y="98"/>
                    <a:pt x="1900" y="98"/>
                    <a:pt x="1899" y="98"/>
                  </a:cubicBezTo>
                  <a:cubicBezTo>
                    <a:pt x="1896" y="100"/>
                    <a:pt x="1892" y="101"/>
                    <a:pt x="1888" y="103"/>
                  </a:cubicBezTo>
                  <a:cubicBezTo>
                    <a:pt x="1884" y="105"/>
                    <a:pt x="1881" y="106"/>
                    <a:pt x="1877" y="108"/>
                  </a:cubicBezTo>
                  <a:cubicBezTo>
                    <a:pt x="1876" y="108"/>
                    <a:pt x="1875" y="108"/>
                    <a:pt x="1874" y="109"/>
                  </a:cubicBezTo>
                  <a:cubicBezTo>
                    <a:pt x="1870" y="110"/>
                    <a:pt x="1866" y="112"/>
                    <a:pt x="1862" y="113"/>
                  </a:cubicBezTo>
                  <a:cubicBezTo>
                    <a:pt x="1862" y="113"/>
                    <a:pt x="1861" y="114"/>
                    <a:pt x="1860" y="114"/>
                  </a:cubicBezTo>
                  <a:cubicBezTo>
                    <a:pt x="1857" y="115"/>
                    <a:pt x="1853" y="117"/>
                    <a:pt x="1849" y="118"/>
                  </a:cubicBezTo>
                  <a:cubicBezTo>
                    <a:pt x="1848" y="118"/>
                    <a:pt x="1848" y="118"/>
                    <a:pt x="1847" y="119"/>
                  </a:cubicBezTo>
                  <a:cubicBezTo>
                    <a:pt x="1843" y="120"/>
                    <a:pt x="1839" y="122"/>
                    <a:pt x="1834" y="123"/>
                  </a:cubicBezTo>
                  <a:cubicBezTo>
                    <a:pt x="1834" y="123"/>
                    <a:pt x="1833" y="124"/>
                    <a:pt x="1832" y="124"/>
                  </a:cubicBezTo>
                  <a:cubicBezTo>
                    <a:pt x="1827" y="125"/>
                    <a:pt x="1823" y="127"/>
                    <a:pt x="1818" y="128"/>
                  </a:cubicBezTo>
                  <a:cubicBezTo>
                    <a:pt x="1818" y="128"/>
                    <a:pt x="1818" y="128"/>
                    <a:pt x="1818" y="128"/>
                  </a:cubicBezTo>
                  <a:cubicBezTo>
                    <a:pt x="1813" y="130"/>
                    <a:pt x="1809" y="131"/>
                    <a:pt x="1804" y="133"/>
                  </a:cubicBezTo>
                  <a:cubicBezTo>
                    <a:pt x="1803" y="133"/>
                    <a:pt x="1803" y="133"/>
                    <a:pt x="1803" y="133"/>
                  </a:cubicBezTo>
                  <a:cubicBezTo>
                    <a:pt x="1803" y="133"/>
                    <a:pt x="1802" y="133"/>
                    <a:pt x="1801" y="133"/>
                  </a:cubicBezTo>
                  <a:cubicBezTo>
                    <a:pt x="1801" y="134"/>
                    <a:pt x="1800" y="134"/>
                    <a:pt x="1799" y="134"/>
                  </a:cubicBezTo>
                  <a:cubicBezTo>
                    <a:pt x="1795" y="135"/>
                    <a:pt x="1791" y="136"/>
                    <a:pt x="1787" y="138"/>
                  </a:cubicBezTo>
                  <a:cubicBezTo>
                    <a:pt x="1787" y="138"/>
                    <a:pt x="1786" y="138"/>
                    <a:pt x="1785" y="138"/>
                  </a:cubicBezTo>
                  <a:cubicBezTo>
                    <a:pt x="1785" y="138"/>
                    <a:pt x="1785" y="138"/>
                    <a:pt x="1785" y="138"/>
                  </a:cubicBezTo>
                  <a:cubicBezTo>
                    <a:pt x="1780" y="140"/>
                    <a:pt x="1776" y="141"/>
                    <a:pt x="1771" y="142"/>
                  </a:cubicBezTo>
                  <a:cubicBezTo>
                    <a:pt x="1771" y="142"/>
                    <a:pt x="1770" y="142"/>
                    <a:pt x="1770" y="143"/>
                  </a:cubicBezTo>
                  <a:cubicBezTo>
                    <a:pt x="1765" y="144"/>
                    <a:pt x="1760" y="145"/>
                    <a:pt x="1755" y="147"/>
                  </a:cubicBezTo>
                  <a:cubicBezTo>
                    <a:pt x="1754" y="147"/>
                    <a:pt x="1752" y="147"/>
                    <a:pt x="1751" y="147"/>
                  </a:cubicBezTo>
                  <a:cubicBezTo>
                    <a:pt x="1746" y="149"/>
                    <a:pt x="1741" y="150"/>
                    <a:pt x="1736" y="151"/>
                  </a:cubicBezTo>
                  <a:cubicBezTo>
                    <a:pt x="1735" y="152"/>
                    <a:pt x="1735" y="152"/>
                    <a:pt x="1734" y="152"/>
                  </a:cubicBezTo>
                  <a:cubicBezTo>
                    <a:pt x="1729" y="153"/>
                    <a:pt x="1724" y="154"/>
                    <a:pt x="1719" y="155"/>
                  </a:cubicBezTo>
                  <a:cubicBezTo>
                    <a:pt x="1718" y="156"/>
                    <a:pt x="1717" y="156"/>
                    <a:pt x="1716" y="156"/>
                  </a:cubicBezTo>
                  <a:cubicBezTo>
                    <a:pt x="1711" y="157"/>
                    <a:pt x="1706" y="159"/>
                    <a:pt x="1700" y="160"/>
                  </a:cubicBezTo>
                  <a:cubicBezTo>
                    <a:pt x="1699" y="160"/>
                    <a:pt x="1698" y="160"/>
                    <a:pt x="1697" y="161"/>
                  </a:cubicBezTo>
                  <a:cubicBezTo>
                    <a:pt x="1692" y="162"/>
                    <a:pt x="1687" y="163"/>
                    <a:pt x="1681" y="164"/>
                  </a:cubicBezTo>
                  <a:cubicBezTo>
                    <a:pt x="1681" y="164"/>
                    <a:pt x="1680" y="164"/>
                    <a:pt x="1680" y="164"/>
                  </a:cubicBezTo>
                  <a:cubicBezTo>
                    <a:pt x="1674" y="166"/>
                    <a:pt x="1668" y="167"/>
                    <a:pt x="1663" y="168"/>
                  </a:cubicBezTo>
                  <a:cubicBezTo>
                    <a:pt x="1661" y="168"/>
                    <a:pt x="1660" y="168"/>
                    <a:pt x="1659" y="169"/>
                  </a:cubicBezTo>
                  <a:cubicBezTo>
                    <a:pt x="1653" y="170"/>
                    <a:pt x="1647" y="171"/>
                    <a:pt x="1641" y="172"/>
                  </a:cubicBezTo>
                  <a:cubicBezTo>
                    <a:pt x="1641" y="172"/>
                    <a:pt x="1640" y="172"/>
                    <a:pt x="1639" y="173"/>
                  </a:cubicBezTo>
                  <a:cubicBezTo>
                    <a:pt x="1634" y="174"/>
                    <a:pt x="1628" y="175"/>
                    <a:pt x="1623" y="176"/>
                  </a:cubicBezTo>
                  <a:cubicBezTo>
                    <a:pt x="1622" y="176"/>
                    <a:pt x="1620" y="176"/>
                    <a:pt x="1619" y="176"/>
                  </a:cubicBezTo>
                  <a:cubicBezTo>
                    <a:pt x="1613" y="177"/>
                    <a:pt x="1607" y="178"/>
                    <a:pt x="1601" y="179"/>
                  </a:cubicBezTo>
                  <a:cubicBezTo>
                    <a:pt x="1600" y="180"/>
                    <a:pt x="1599" y="180"/>
                    <a:pt x="1597" y="180"/>
                  </a:cubicBezTo>
                  <a:cubicBezTo>
                    <a:pt x="1591" y="181"/>
                    <a:pt x="1585" y="182"/>
                    <a:pt x="1579" y="183"/>
                  </a:cubicBezTo>
                  <a:cubicBezTo>
                    <a:pt x="1578" y="183"/>
                    <a:pt x="1578" y="183"/>
                    <a:pt x="1578" y="183"/>
                  </a:cubicBezTo>
                  <a:cubicBezTo>
                    <a:pt x="1572" y="184"/>
                    <a:pt x="1565" y="185"/>
                    <a:pt x="1559" y="186"/>
                  </a:cubicBezTo>
                  <a:cubicBezTo>
                    <a:pt x="1558" y="187"/>
                    <a:pt x="1556" y="187"/>
                    <a:pt x="1555" y="187"/>
                  </a:cubicBezTo>
                  <a:cubicBezTo>
                    <a:pt x="1548" y="188"/>
                    <a:pt x="1542" y="189"/>
                    <a:pt x="1535" y="190"/>
                  </a:cubicBezTo>
                  <a:cubicBezTo>
                    <a:pt x="1534" y="190"/>
                    <a:pt x="1533" y="190"/>
                    <a:pt x="1532" y="190"/>
                  </a:cubicBezTo>
                  <a:cubicBezTo>
                    <a:pt x="1531" y="191"/>
                    <a:pt x="1530" y="191"/>
                    <a:pt x="1529" y="191"/>
                  </a:cubicBezTo>
                  <a:cubicBezTo>
                    <a:pt x="1524" y="192"/>
                    <a:pt x="1519" y="192"/>
                    <a:pt x="1514" y="193"/>
                  </a:cubicBezTo>
                  <a:cubicBezTo>
                    <a:pt x="1513" y="193"/>
                    <a:pt x="1512" y="193"/>
                    <a:pt x="1511" y="193"/>
                  </a:cubicBezTo>
                  <a:cubicBezTo>
                    <a:pt x="1504" y="194"/>
                    <a:pt x="1497" y="195"/>
                    <a:pt x="1491" y="196"/>
                  </a:cubicBezTo>
                  <a:cubicBezTo>
                    <a:pt x="1489" y="196"/>
                    <a:pt x="1488" y="197"/>
                    <a:pt x="1486" y="197"/>
                  </a:cubicBezTo>
                  <a:cubicBezTo>
                    <a:pt x="1479" y="198"/>
                    <a:pt x="1472" y="199"/>
                    <a:pt x="1465" y="199"/>
                  </a:cubicBezTo>
                  <a:cubicBezTo>
                    <a:pt x="1153" y="237"/>
                    <a:pt x="800" y="232"/>
                    <a:pt x="518" y="191"/>
                  </a:cubicBezTo>
                  <a:cubicBezTo>
                    <a:pt x="513" y="191"/>
                    <a:pt x="507" y="190"/>
                    <a:pt x="502" y="189"/>
                  </a:cubicBezTo>
                  <a:cubicBezTo>
                    <a:pt x="407" y="175"/>
                    <a:pt x="321" y="157"/>
                    <a:pt x="247" y="136"/>
                  </a:cubicBezTo>
                  <a:cubicBezTo>
                    <a:pt x="246" y="136"/>
                    <a:pt x="246" y="136"/>
                    <a:pt x="246" y="136"/>
                  </a:cubicBezTo>
                  <a:cubicBezTo>
                    <a:pt x="194" y="120"/>
                    <a:pt x="148" y="103"/>
                    <a:pt x="110" y="85"/>
                  </a:cubicBezTo>
                  <a:cubicBezTo>
                    <a:pt x="108" y="84"/>
                    <a:pt x="107" y="83"/>
                    <a:pt x="105" y="82"/>
                  </a:cubicBezTo>
                  <a:cubicBezTo>
                    <a:pt x="102" y="81"/>
                    <a:pt x="98" y="79"/>
                    <a:pt x="95" y="77"/>
                  </a:cubicBezTo>
                  <a:cubicBezTo>
                    <a:pt x="91" y="75"/>
                    <a:pt x="88" y="74"/>
                    <a:pt x="85" y="72"/>
                  </a:cubicBezTo>
                  <a:cubicBezTo>
                    <a:pt x="84" y="71"/>
                    <a:pt x="83" y="71"/>
                    <a:pt x="82" y="70"/>
                  </a:cubicBezTo>
                  <a:cubicBezTo>
                    <a:pt x="79" y="69"/>
                    <a:pt x="77" y="67"/>
                    <a:pt x="75" y="66"/>
                  </a:cubicBezTo>
                  <a:cubicBezTo>
                    <a:pt x="74" y="66"/>
                    <a:pt x="73" y="65"/>
                    <a:pt x="71" y="64"/>
                  </a:cubicBezTo>
                  <a:cubicBezTo>
                    <a:pt x="69" y="63"/>
                    <a:pt x="67" y="62"/>
                    <a:pt x="65" y="60"/>
                  </a:cubicBezTo>
                  <a:cubicBezTo>
                    <a:pt x="64" y="60"/>
                    <a:pt x="63" y="59"/>
                    <a:pt x="62" y="59"/>
                  </a:cubicBezTo>
                  <a:cubicBezTo>
                    <a:pt x="59" y="57"/>
                    <a:pt x="57" y="55"/>
                    <a:pt x="54" y="53"/>
                  </a:cubicBezTo>
                  <a:cubicBezTo>
                    <a:pt x="53" y="53"/>
                    <a:pt x="53" y="52"/>
                    <a:pt x="52" y="52"/>
                  </a:cubicBezTo>
                  <a:cubicBezTo>
                    <a:pt x="50" y="51"/>
                    <a:pt x="48" y="49"/>
                    <a:pt x="46" y="48"/>
                  </a:cubicBezTo>
                  <a:cubicBezTo>
                    <a:pt x="45" y="47"/>
                    <a:pt x="44" y="46"/>
                    <a:pt x="43" y="46"/>
                  </a:cubicBezTo>
                  <a:cubicBezTo>
                    <a:pt x="42" y="44"/>
                    <a:pt x="40" y="43"/>
                    <a:pt x="38" y="42"/>
                  </a:cubicBezTo>
                  <a:cubicBezTo>
                    <a:pt x="37" y="41"/>
                    <a:pt x="37" y="41"/>
                    <a:pt x="36" y="40"/>
                  </a:cubicBezTo>
                  <a:cubicBezTo>
                    <a:pt x="34" y="38"/>
                    <a:pt x="32" y="37"/>
                    <a:pt x="30" y="35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7" y="32"/>
                    <a:pt x="25" y="31"/>
                    <a:pt x="23" y="29"/>
                  </a:cubicBezTo>
                  <a:cubicBezTo>
                    <a:pt x="23" y="28"/>
                    <a:pt x="22" y="28"/>
                    <a:pt x="21" y="27"/>
                  </a:cubicBezTo>
                  <a:cubicBezTo>
                    <a:pt x="20" y="26"/>
                    <a:pt x="19" y="24"/>
                    <a:pt x="18" y="23"/>
                  </a:cubicBezTo>
                  <a:cubicBezTo>
                    <a:pt x="17" y="22"/>
                    <a:pt x="16" y="22"/>
                    <a:pt x="16" y="21"/>
                  </a:cubicBezTo>
                  <a:cubicBezTo>
                    <a:pt x="14" y="20"/>
                    <a:pt x="13" y="18"/>
                    <a:pt x="12" y="17"/>
                  </a:cubicBezTo>
                  <a:cubicBezTo>
                    <a:pt x="12" y="16"/>
                    <a:pt x="11" y="16"/>
                    <a:pt x="11" y="15"/>
                  </a:cubicBezTo>
                  <a:cubicBezTo>
                    <a:pt x="9" y="13"/>
                    <a:pt x="8" y="12"/>
                    <a:pt x="6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7"/>
                    <a:pt x="3" y="5"/>
                    <a:pt x="2" y="4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1" y="1"/>
                    <a:pt x="1" y="1"/>
                    <a:pt x="0" y="0"/>
                  </a:cubicBezTo>
                  <a:cubicBezTo>
                    <a:pt x="51" y="89"/>
                    <a:pt x="101" y="178"/>
                    <a:pt x="152" y="267"/>
                  </a:cubicBezTo>
                  <a:cubicBezTo>
                    <a:pt x="153" y="268"/>
                    <a:pt x="153" y="268"/>
                    <a:pt x="153" y="268"/>
                  </a:cubicBezTo>
                  <a:cubicBezTo>
                    <a:pt x="153" y="269"/>
                    <a:pt x="153" y="269"/>
                    <a:pt x="153" y="269"/>
                  </a:cubicBezTo>
                  <a:cubicBezTo>
                    <a:pt x="153" y="269"/>
                    <a:pt x="154" y="270"/>
                    <a:pt x="154" y="270"/>
                  </a:cubicBezTo>
                  <a:cubicBezTo>
                    <a:pt x="154" y="271"/>
                    <a:pt x="155" y="272"/>
                    <a:pt x="156" y="273"/>
                  </a:cubicBezTo>
                  <a:cubicBezTo>
                    <a:pt x="156" y="273"/>
                    <a:pt x="156" y="274"/>
                    <a:pt x="157" y="274"/>
                  </a:cubicBezTo>
                  <a:cubicBezTo>
                    <a:pt x="157" y="275"/>
                    <a:pt x="158" y="276"/>
                    <a:pt x="158" y="277"/>
                  </a:cubicBezTo>
                  <a:cubicBezTo>
                    <a:pt x="159" y="277"/>
                    <a:pt x="159" y="278"/>
                    <a:pt x="159" y="278"/>
                  </a:cubicBezTo>
                  <a:cubicBezTo>
                    <a:pt x="160" y="279"/>
                    <a:pt x="161" y="280"/>
                    <a:pt x="161" y="281"/>
                  </a:cubicBezTo>
                  <a:cubicBezTo>
                    <a:pt x="162" y="281"/>
                    <a:pt x="162" y="282"/>
                    <a:pt x="163" y="282"/>
                  </a:cubicBezTo>
                  <a:cubicBezTo>
                    <a:pt x="163" y="283"/>
                    <a:pt x="164" y="284"/>
                    <a:pt x="165" y="285"/>
                  </a:cubicBezTo>
                  <a:cubicBezTo>
                    <a:pt x="165" y="285"/>
                    <a:pt x="165" y="286"/>
                    <a:pt x="166" y="286"/>
                  </a:cubicBezTo>
                  <a:cubicBezTo>
                    <a:pt x="167" y="287"/>
                    <a:pt x="167" y="288"/>
                    <a:pt x="168" y="289"/>
                  </a:cubicBezTo>
                  <a:cubicBezTo>
                    <a:pt x="169" y="289"/>
                    <a:pt x="169" y="290"/>
                    <a:pt x="170" y="290"/>
                  </a:cubicBezTo>
                  <a:cubicBezTo>
                    <a:pt x="171" y="291"/>
                    <a:pt x="171" y="292"/>
                    <a:pt x="172" y="293"/>
                  </a:cubicBezTo>
                  <a:cubicBezTo>
                    <a:pt x="173" y="293"/>
                    <a:pt x="173" y="294"/>
                    <a:pt x="174" y="294"/>
                  </a:cubicBezTo>
                  <a:cubicBezTo>
                    <a:pt x="175" y="295"/>
                    <a:pt x="176" y="296"/>
                    <a:pt x="177" y="297"/>
                  </a:cubicBezTo>
                  <a:cubicBezTo>
                    <a:pt x="177" y="297"/>
                    <a:pt x="178" y="298"/>
                    <a:pt x="178" y="298"/>
                  </a:cubicBezTo>
                  <a:cubicBezTo>
                    <a:pt x="179" y="299"/>
                    <a:pt x="181" y="301"/>
                    <a:pt x="183" y="302"/>
                  </a:cubicBezTo>
                  <a:cubicBezTo>
                    <a:pt x="183" y="303"/>
                    <a:pt x="183" y="303"/>
                    <a:pt x="183" y="303"/>
                  </a:cubicBezTo>
                  <a:cubicBezTo>
                    <a:pt x="185" y="304"/>
                    <a:pt x="186" y="305"/>
                    <a:pt x="188" y="306"/>
                  </a:cubicBezTo>
                  <a:cubicBezTo>
                    <a:pt x="188" y="306"/>
                    <a:pt x="189" y="307"/>
                    <a:pt x="189" y="307"/>
                  </a:cubicBezTo>
                  <a:cubicBezTo>
                    <a:pt x="190" y="308"/>
                    <a:pt x="192" y="309"/>
                    <a:pt x="193" y="310"/>
                  </a:cubicBezTo>
                  <a:cubicBezTo>
                    <a:pt x="193" y="310"/>
                    <a:pt x="194" y="311"/>
                    <a:pt x="195" y="311"/>
                  </a:cubicBezTo>
                  <a:cubicBezTo>
                    <a:pt x="196" y="312"/>
                    <a:pt x="197" y="313"/>
                    <a:pt x="198" y="314"/>
                  </a:cubicBezTo>
                  <a:cubicBezTo>
                    <a:pt x="199" y="314"/>
                    <a:pt x="200" y="315"/>
                    <a:pt x="201" y="315"/>
                  </a:cubicBezTo>
                  <a:cubicBezTo>
                    <a:pt x="202" y="316"/>
                    <a:pt x="203" y="317"/>
                    <a:pt x="204" y="318"/>
                  </a:cubicBezTo>
                  <a:cubicBezTo>
                    <a:pt x="205" y="318"/>
                    <a:pt x="206" y="319"/>
                    <a:pt x="207" y="319"/>
                  </a:cubicBezTo>
                  <a:cubicBezTo>
                    <a:pt x="208" y="320"/>
                    <a:pt x="209" y="321"/>
                    <a:pt x="210" y="322"/>
                  </a:cubicBezTo>
                  <a:cubicBezTo>
                    <a:pt x="211" y="322"/>
                    <a:pt x="211" y="322"/>
                    <a:pt x="212" y="322"/>
                  </a:cubicBezTo>
                  <a:cubicBezTo>
                    <a:pt x="212" y="323"/>
                    <a:pt x="213" y="323"/>
                    <a:pt x="213" y="323"/>
                  </a:cubicBezTo>
                  <a:cubicBezTo>
                    <a:pt x="214" y="324"/>
                    <a:pt x="216" y="325"/>
                    <a:pt x="217" y="325"/>
                  </a:cubicBezTo>
                  <a:cubicBezTo>
                    <a:pt x="218" y="326"/>
                    <a:pt x="218" y="326"/>
                    <a:pt x="218" y="326"/>
                  </a:cubicBezTo>
                  <a:cubicBezTo>
                    <a:pt x="218" y="326"/>
                    <a:pt x="219" y="327"/>
                    <a:pt x="220" y="327"/>
                  </a:cubicBezTo>
                  <a:cubicBezTo>
                    <a:pt x="221" y="328"/>
                    <a:pt x="223" y="329"/>
                    <a:pt x="224" y="330"/>
                  </a:cubicBezTo>
                  <a:cubicBezTo>
                    <a:pt x="225" y="330"/>
                    <a:pt x="226" y="330"/>
                    <a:pt x="226" y="331"/>
                  </a:cubicBezTo>
                  <a:cubicBezTo>
                    <a:pt x="229" y="332"/>
                    <a:pt x="231" y="333"/>
                    <a:pt x="234" y="335"/>
                  </a:cubicBezTo>
                  <a:cubicBezTo>
                    <a:pt x="326" y="382"/>
                    <a:pt x="478" y="418"/>
                    <a:pt x="655" y="438"/>
                  </a:cubicBezTo>
                  <a:cubicBezTo>
                    <a:pt x="744" y="448"/>
                    <a:pt x="839" y="455"/>
                    <a:pt x="937" y="457"/>
                  </a:cubicBezTo>
                  <a:cubicBezTo>
                    <a:pt x="938" y="457"/>
                    <a:pt x="940" y="457"/>
                    <a:pt x="941" y="457"/>
                  </a:cubicBezTo>
                  <a:cubicBezTo>
                    <a:pt x="945" y="458"/>
                    <a:pt x="949" y="458"/>
                    <a:pt x="953" y="458"/>
                  </a:cubicBezTo>
                  <a:cubicBezTo>
                    <a:pt x="994" y="458"/>
                    <a:pt x="1036" y="459"/>
                    <a:pt x="1077" y="458"/>
                  </a:cubicBezTo>
                  <a:cubicBezTo>
                    <a:pt x="1081" y="458"/>
                    <a:pt x="1086" y="458"/>
                    <a:pt x="1090" y="458"/>
                  </a:cubicBezTo>
                  <a:cubicBezTo>
                    <a:pt x="1091" y="458"/>
                    <a:pt x="1092" y="458"/>
                    <a:pt x="1093" y="458"/>
                  </a:cubicBezTo>
                  <a:cubicBezTo>
                    <a:pt x="1094" y="458"/>
                    <a:pt x="1094" y="458"/>
                    <a:pt x="1094" y="458"/>
                  </a:cubicBezTo>
                  <a:cubicBezTo>
                    <a:pt x="1189" y="456"/>
                    <a:pt x="1284" y="450"/>
                    <a:pt x="1375" y="439"/>
                  </a:cubicBezTo>
                  <a:cubicBezTo>
                    <a:pt x="1383" y="438"/>
                    <a:pt x="1391" y="438"/>
                    <a:pt x="1399" y="437"/>
                  </a:cubicBezTo>
                  <a:cubicBezTo>
                    <a:pt x="1407" y="436"/>
                    <a:pt x="1414" y="435"/>
                    <a:pt x="1422" y="434"/>
                  </a:cubicBezTo>
                  <a:cubicBezTo>
                    <a:pt x="1424" y="433"/>
                    <a:pt x="1427" y="433"/>
                    <a:pt x="1429" y="433"/>
                  </a:cubicBezTo>
                  <a:cubicBezTo>
                    <a:pt x="1434" y="432"/>
                    <a:pt x="1439" y="431"/>
                    <a:pt x="1445" y="431"/>
                  </a:cubicBezTo>
                  <a:cubicBezTo>
                    <a:pt x="1447" y="430"/>
                    <a:pt x="1450" y="430"/>
                    <a:pt x="1452" y="429"/>
                  </a:cubicBezTo>
                  <a:cubicBezTo>
                    <a:pt x="1457" y="429"/>
                    <a:pt x="1462" y="428"/>
                    <a:pt x="1467" y="427"/>
                  </a:cubicBezTo>
                  <a:cubicBezTo>
                    <a:pt x="1470" y="427"/>
                    <a:pt x="1472" y="427"/>
                    <a:pt x="1474" y="426"/>
                  </a:cubicBezTo>
                  <a:cubicBezTo>
                    <a:pt x="1481" y="425"/>
                    <a:pt x="1487" y="424"/>
                    <a:pt x="1494" y="423"/>
                  </a:cubicBezTo>
                  <a:cubicBezTo>
                    <a:pt x="1494" y="423"/>
                    <a:pt x="1495" y="423"/>
                    <a:pt x="1495" y="423"/>
                  </a:cubicBezTo>
                  <a:cubicBezTo>
                    <a:pt x="1502" y="422"/>
                    <a:pt x="1509" y="421"/>
                    <a:pt x="1516" y="419"/>
                  </a:cubicBezTo>
                  <a:cubicBezTo>
                    <a:pt x="1518" y="419"/>
                    <a:pt x="1520" y="419"/>
                    <a:pt x="1522" y="418"/>
                  </a:cubicBezTo>
                  <a:cubicBezTo>
                    <a:pt x="1527" y="417"/>
                    <a:pt x="1532" y="417"/>
                    <a:pt x="1536" y="416"/>
                  </a:cubicBezTo>
                  <a:cubicBezTo>
                    <a:pt x="1539" y="415"/>
                    <a:pt x="1541" y="415"/>
                    <a:pt x="1543" y="414"/>
                  </a:cubicBezTo>
                  <a:cubicBezTo>
                    <a:pt x="1548" y="414"/>
                    <a:pt x="1552" y="413"/>
                    <a:pt x="1557" y="412"/>
                  </a:cubicBezTo>
                  <a:cubicBezTo>
                    <a:pt x="1559" y="411"/>
                    <a:pt x="1561" y="411"/>
                    <a:pt x="1563" y="411"/>
                  </a:cubicBezTo>
                  <a:cubicBezTo>
                    <a:pt x="1569" y="409"/>
                    <a:pt x="1574" y="408"/>
                    <a:pt x="1579" y="407"/>
                  </a:cubicBezTo>
                  <a:cubicBezTo>
                    <a:pt x="1580" y="407"/>
                    <a:pt x="1581" y="407"/>
                    <a:pt x="1582" y="407"/>
                  </a:cubicBezTo>
                  <a:cubicBezTo>
                    <a:pt x="1588" y="405"/>
                    <a:pt x="1594" y="404"/>
                    <a:pt x="1600" y="403"/>
                  </a:cubicBezTo>
                  <a:cubicBezTo>
                    <a:pt x="1602" y="402"/>
                    <a:pt x="1604" y="402"/>
                    <a:pt x="1606" y="401"/>
                  </a:cubicBezTo>
                  <a:cubicBezTo>
                    <a:pt x="1610" y="400"/>
                    <a:pt x="1614" y="399"/>
                    <a:pt x="1618" y="398"/>
                  </a:cubicBezTo>
                  <a:cubicBezTo>
                    <a:pt x="1621" y="398"/>
                    <a:pt x="1623" y="397"/>
                    <a:pt x="1625" y="397"/>
                  </a:cubicBezTo>
                  <a:cubicBezTo>
                    <a:pt x="1629" y="396"/>
                    <a:pt x="1632" y="395"/>
                    <a:pt x="1636" y="394"/>
                  </a:cubicBezTo>
                  <a:cubicBezTo>
                    <a:pt x="1638" y="394"/>
                    <a:pt x="1640" y="393"/>
                    <a:pt x="1642" y="393"/>
                  </a:cubicBezTo>
                  <a:cubicBezTo>
                    <a:pt x="1647" y="391"/>
                    <a:pt x="1651" y="390"/>
                    <a:pt x="1656" y="389"/>
                  </a:cubicBezTo>
                  <a:cubicBezTo>
                    <a:pt x="1657" y="389"/>
                    <a:pt x="1658" y="388"/>
                    <a:pt x="1659" y="388"/>
                  </a:cubicBezTo>
                  <a:cubicBezTo>
                    <a:pt x="1664" y="387"/>
                    <a:pt x="1669" y="385"/>
                    <a:pt x="1675" y="384"/>
                  </a:cubicBezTo>
                  <a:cubicBezTo>
                    <a:pt x="1676" y="383"/>
                    <a:pt x="1678" y="383"/>
                    <a:pt x="1679" y="382"/>
                  </a:cubicBezTo>
                  <a:cubicBezTo>
                    <a:pt x="1681" y="382"/>
                    <a:pt x="1682" y="382"/>
                    <a:pt x="1683" y="381"/>
                  </a:cubicBezTo>
                  <a:cubicBezTo>
                    <a:pt x="1686" y="380"/>
                    <a:pt x="1688" y="380"/>
                    <a:pt x="1690" y="379"/>
                  </a:cubicBezTo>
                  <a:cubicBezTo>
                    <a:pt x="1692" y="378"/>
                    <a:pt x="1694" y="378"/>
                    <a:pt x="1696" y="377"/>
                  </a:cubicBezTo>
                  <a:cubicBezTo>
                    <a:pt x="1699" y="376"/>
                    <a:pt x="1702" y="375"/>
                    <a:pt x="1706" y="374"/>
                  </a:cubicBezTo>
                  <a:cubicBezTo>
                    <a:pt x="1707" y="374"/>
                    <a:pt x="1709" y="373"/>
                    <a:pt x="1711" y="372"/>
                  </a:cubicBezTo>
                  <a:cubicBezTo>
                    <a:pt x="1714" y="371"/>
                    <a:pt x="1718" y="370"/>
                    <a:pt x="1722" y="369"/>
                  </a:cubicBezTo>
                  <a:cubicBezTo>
                    <a:pt x="1723" y="368"/>
                    <a:pt x="1724" y="368"/>
                    <a:pt x="1725" y="368"/>
                  </a:cubicBezTo>
                  <a:cubicBezTo>
                    <a:pt x="1730" y="366"/>
                    <a:pt x="1734" y="364"/>
                    <a:pt x="1739" y="363"/>
                  </a:cubicBezTo>
                  <a:cubicBezTo>
                    <a:pt x="1740" y="362"/>
                    <a:pt x="1741" y="362"/>
                    <a:pt x="1742" y="361"/>
                  </a:cubicBezTo>
                  <a:cubicBezTo>
                    <a:pt x="1745" y="360"/>
                    <a:pt x="1748" y="359"/>
                    <a:pt x="1752" y="358"/>
                  </a:cubicBezTo>
                  <a:cubicBezTo>
                    <a:pt x="1753" y="357"/>
                    <a:pt x="1755" y="356"/>
                    <a:pt x="1756" y="356"/>
                  </a:cubicBezTo>
                  <a:cubicBezTo>
                    <a:pt x="1759" y="355"/>
                    <a:pt x="1762" y="354"/>
                    <a:pt x="1764" y="352"/>
                  </a:cubicBezTo>
                  <a:cubicBezTo>
                    <a:pt x="1766" y="352"/>
                    <a:pt x="1767" y="351"/>
                    <a:pt x="1769" y="351"/>
                  </a:cubicBezTo>
                  <a:cubicBezTo>
                    <a:pt x="1772" y="349"/>
                    <a:pt x="1775" y="348"/>
                    <a:pt x="1778" y="347"/>
                  </a:cubicBezTo>
                  <a:cubicBezTo>
                    <a:pt x="1779" y="346"/>
                    <a:pt x="1780" y="346"/>
                    <a:pt x="1780" y="345"/>
                  </a:cubicBezTo>
                  <a:cubicBezTo>
                    <a:pt x="1784" y="344"/>
                    <a:pt x="1788" y="342"/>
                    <a:pt x="1792" y="340"/>
                  </a:cubicBezTo>
                  <a:cubicBezTo>
                    <a:pt x="1792" y="340"/>
                    <a:pt x="1793" y="339"/>
                    <a:pt x="1794" y="339"/>
                  </a:cubicBezTo>
                  <a:cubicBezTo>
                    <a:pt x="1797" y="338"/>
                    <a:pt x="1799" y="336"/>
                    <a:pt x="1802" y="335"/>
                  </a:cubicBezTo>
                  <a:cubicBezTo>
                    <a:pt x="1803" y="334"/>
                    <a:pt x="1804" y="334"/>
                    <a:pt x="1806" y="333"/>
                  </a:cubicBezTo>
                  <a:cubicBezTo>
                    <a:pt x="1808" y="332"/>
                    <a:pt x="1810" y="330"/>
                    <a:pt x="1812" y="329"/>
                  </a:cubicBezTo>
                  <a:cubicBezTo>
                    <a:pt x="1813" y="329"/>
                    <a:pt x="1813" y="329"/>
                    <a:pt x="1813" y="329"/>
                  </a:cubicBezTo>
                  <a:cubicBezTo>
                    <a:pt x="1814" y="328"/>
                    <a:pt x="1815" y="328"/>
                    <a:pt x="1816" y="327"/>
                  </a:cubicBezTo>
                  <a:cubicBezTo>
                    <a:pt x="1817" y="327"/>
                    <a:pt x="1818" y="326"/>
                    <a:pt x="1820" y="325"/>
                  </a:cubicBezTo>
                  <a:cubicBezTo>
                    <a:pt x="1820" y="324"/>
                    <a:pt x="1821" y="324"/>
                    <a:pt x="1822" y="323"/>
                  </a:cubicBezTo>
                  <a:cubicBezTo>
                    <a:pt x="1823" y="323"/>
                    <a:pt x="1824" y="322"/>
                    <a:pt x="1825" y="322"/>
                  </a:cubicBezTo>
                  <a:cubicBezTo>
                    <a:pt x="1828" y="320"/>
                    <a:pt x="1830" y="318"/>
                    <a:pt x="1833" y="316"/>
                  </a:cubicBezTo>
                  <a:cubicBezTo>
                    <a:pt x="1834" y="316"/>
                    <a:pt x="1834" y="315"/>
                    <a:pt x="1835" y="315"/>
                  </a:cubicBezTo>
                  <a:cubicBezTo>
                    <a:pt x="1837" y="314"/>
                    <a:pt x="1839" y="312"/>
                    <a:pt x="1841" y="311"/>
                  </a:cubicBezTo>
                  <a:cubicBezTo>
                    <a:pt x="1842" y="310"/>
                    <a:pt x="1843" y="309"/>
                    <a:pt x="1844" y="309"/>
                  </a:cubicBezTo>
                  <a:cubicBezTo>
                    <a:pt x="1845" y="307"/>
                    <a:pt x="1847" y="306"/>
                    <a:pt x="1849" y="305"/>
                  </a:cubicBezTo>
                  <a:cubicBezTo>
                    <a:pt x="1849" y="304"/>
                    <a:pt x="1850" y="303"/>
                    <a:pt x="1851" y="303"/>
                  </a:cubicBezTo>
                  <a:cubicBezTo>
                    <a:pt x="1853" y="301"/>
                    <a:pt x="1854" y="300"/>
                    <a:pt x="1856" y="299"/>
                  </a:cubicBezTo>
                  <a:cubicBezTo>
                    <a:pt x="1856" y="298"/>
                    <a:pt x="1857" y="298"/>
                    <a:pt x="1857" y="297"/>
                  </a:cubicBezTo>
                  <a:cubicBezTo>
                    <a:pt x="1860" y="295"/>
                    <a:pt x="1861" y="293"/>
                    <a:pt x="1863" y="291"/>
                  </a:cubicBezTo>
                  <a:cubicBezTo>
                    <a:pt x="1864" y="290"/>
                    <a:pt x="1864" y="290"/>
                    <a:pt x="1864" y="290"/>
                  </a:cubicBezTo>
                  <a:cubicBezTo>
                    <a:pt x="1866" y="289"/>
                    <a:pt x="1867" y="287"/>
                    <a:pt x="1868" y="285"/>
                  </a:cubicBezTo>
                  <a:cubicBezTo>
                    <a:pt x="1869" y="285"/>
                    <a:pt x="1869" y="284"/>
                    <a:pt x="1870" y="283"/>
                  </a:cubicBezTo>
                  <a:cubicBezTo>
                    <a:pt x="1871" y="282"/>
                    <a:pt x="1872" y="281"/>
                    <a:pt x="1873" y="279"/>
                  </a:cubicBezTo>
                  <a:cubicBezTo>
                    <a:pt x="1874" y="279"/>
                    <a:pt x="1874" y="278"/>
                    <a:pt x="1875" y="277"/>
                  </a:cubicBezTo>
                  <a:cubicBezTo>
                    <a:pt x="1875" y="276"/>
                    <a:pt x="1876" y="274"/>
                    <a:pt x="1877" y="273"/>
                  </a:cubicBezTo>
                  <a:cubicBezTo>
                    <a:pt x="1878" y="272"/>
                    <a:pt x="1878" y="272"/>
                    <a:pt x="1878" y="272"/>
                  </a:cubicBezTo>
                  <a:cubicBezTo>
                    <a:pt x="1878" y="272"/>
                    <a:pt x="1878" y="272"/>
                    <a:pt x="1878" y="271"/>
                  </a:cubicBezTo>
                  <a:cubicBezTo>
                    <a:pt x="1879" y="271"/>
                    <a:pt x="1879" y="270"/>
                    <a:pt x="1879" y="270"/>
                  </a:cubicBezTo>
                  <a:cubicBezTo>
                    <a:pt x="1930" y="181"/>
                    <a:pt x="1981" y="92"/>
                    <a:pt x="2032" y="3"/>
                  </a:cubicBezTo>
                  <a:cubicBezTo>
                    <a:pt x="2031" y="5"/>
                    <a:pt x="2030" y="6"/>
                    <a:pt x="2029" y="8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4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56">
              <a:extLst>
                <a:ext uri="{FF2B5EF4-FFF2-40B4-BE49-F238E27FC236}">
                  <a16:creationId xmlns:a16="http://schemas.microsoft.com/office/drawing/2014/main" id="{F0133D2B-64CA-4368-BE13-4C02E487CE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20498" y="0"/>
              <a:ext cx="5032338" cy="1338362"/>
            </a:xfrm>
            <a:prstGeom prst="ellipse">
              <a:avLst/>
            </a:prstGeom>
            <a:gradFill flip="none" rotWithShape="1">
              <a:gsLst>
                <a:gs pos="28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05DB27A8-2E8D-4A1C-BD4A-B98DDF233F22}"/>
              </a:ext>
            </a:extLst>
          </p:cNvPr>
          <p:cNvGrpSpPr/>
          <p:nvPr/>
        </p:nvGrpSpPr>
        <p:grpSpPr>
          <a:xfrm>
            <a:off x="3610768" y="1355858"/>
            <a:ext cx="4970462" cy="1897268"/>
            <a:chOff x="5077486" y="-37992"/>
            <a:chExt cx="5032338" cy="1891883"/>
          </a:xfrm>
        </p:grpSpPr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62FE8721-293E-453E-9240-CC0E16DED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1260" y="733718"/>
              <a:ext cx="4961037" cy="1120173"/>
            </a:xfrm>
            <a:custGeom>
              <a:avLst/>
              <a:gdLst>
                <a:gd name="T0" fmla="*/ 2025 w 2032"/>
                <a:gd name="T1" fmla="*/ 14 h 459"/>
                <a:gd name="T2" fmla="*/ 2014 w 2032"/>
                <a:gd name="T3" fmla="*/ 27 h 459"/>
                <a:gd name="T4" fmla="*/ 2001 w 2032"/>
                <a:gd name="T5" fmla="*/ 39 h 459"/>
                <a:gd name="T6" fmla="*/ 1986 w 2032"/>
                <a:gd name="T7" fmla="*/ 51 h 459"/>
                <a:gd name="T8" fmla="*/ 1970 w 2032"/>
                <a:gd name="T9" fmla="*/ 62 h 459"/>
                <a:gd name="T10" fmla="*/ 1951 w 2032"/>
                <a:gd name="T11" fmla="*/ 73 h 459"/>
                <a:gd name="T12" fmla="*/ 1928 w 2032"/>
                <a:gd name="T13" fmla="*/ 85 h 459"/>
                <a:gd name="T14" fmla="*/ 1922 w 2032"/>
                <a:gd name="T15" fmla="*/ 88 h 459"/>
                <a:gd name="T16" fmla="*/ 1902 w 2032"/>
                <a:gd name="T17" fmla="*/ 97 h 459"/>
                <a:gd name="T18" fmla="*/ 1874 w 2032"/>
                <a:gd name="T19" fmla="*/ 109 h 459"/>
                <a:gd name="T20" fmla="*/ 1847 w 2032"/>
                <a:gd name="T21" fmla="*/ 119 h 459"/>
                <a:gd name="T22" fmla="*/ 1818 w 2032"/>
                <a:gd name="T23" fmla="*/ 128 h 459"/>
                <a:gd name="T24" fmla="*/ 1799 w 2032"/>
                <a:gd name="T25" fmla="*/ 134 h 459"/>
                <a:gd name="T26" fmla="*/ 1771 w 2032"/>
                <a:gd name="T27" fmla="*/ 142 h 459"/>
                <a:gd name="T28" fmla="*/ 1736 w 2032"/>
                <a:gd name="T29" fmla="*/ 151 h 459"/>
                <a:gd name="T30" fmla="*/ 1700 w 2032"/>
                <a:gd name="T31" fmla="*/ 160 h 459"/>
                <a:gd name="T32" fmla="*/ 1663 w 2032"/>
                <a:gd name="T33" fmla="*/ 168 h 459"/>
                <a:gd name="T34" fmla="*/ 1623 w 2032"/>
                <a:gd name="T35" fmla="*/ 176 h 459"/>
                <a:gd name="T36" fmla="*/ 1579 w 2032"/>
                <a:gd name="T37" fmla="*/ 183 h 459"/>
                <a:gd name="T38" fmla="*/ 1535 w 2032"/>
                <a:gd name="T39" fmla="*/ 190 h 459"/>
                <a:gd name="T40" fmla="*/ 1511 w 2032"/>
                <a:gd name="T41" fmla="*/ 193 h 459"/>
                <a:gd name="T42" fmla="*/ 518 w 2032"/>
                <a:gd name="T43" fmla="*/ 191 h 459"/>
                <a:gd name="T44" fmla="*/ 110 w 2032"/>
                <a:gd name="T45" fmla="*/ 85 h 459"/>
                <a:gd name="T46" fmla="*/ 82 w 2032"/>
                <a:gd name="T47" fmla="*/ 70 h 459"/>
                <a:gd name="T48" fmla="*/ 62 w 2032"/>
                <a:gd name="T49" fmla="*/ 59 h 459"/>
                <a:gd name="T50" fmla="*/ 43 w 2032"/>
                <a:gd name="T51" fmla="*/ 46 h 459"/>
                <a:gd name="T52" fmla="*/ 29 w 2032"/>
                <a:gd name="T53" fmla="*/ 34 h 459"/>
                <a:gd name="T54" fmla="*/ 16 w 2032"/>
                <a:gd name="T55" fmla="*/ 21 h 459"/>
                <a:gd name="T56" fmla="*/ 6 w 2032"/>
                <a:gd name="T57" fmla="*/ 9 h 459"/>
                <a:gd name="T58" fmla="*/ 152 w 2032"/>
                <a:gd name="T59" fmla="*/ 267 h 459"/>
                <a:gd name="T60" fmla="*/ 156 w 2032"/>
                <a:gd name="T61" fmla="*/ 273 h 459"/>
                <a:gd name="T62" fmla="*/ 161 w 2032"/>
                <a:gd name="T63" fmla="*/ 281 h 459"/>
                <a:gd name="T64" fmla="*/ 168 w 2032"/>
                <a:gd name="T65" fmla="*/ 289 h 459"/>
                <a:gd name="T66" fmla="*/ 177 w 2032"/>
                <a:gd name="T67" fmla="*/ 297 h 459"/>
                <a:gd name="T68" fmla="*/ 188 w 2032"/>
                <a:gd name="T69" fmla="*/ 306 h 459"/>
                <a:gd name="T70" fmla="*/ 198 w 2032"/>
                <a:gd name="T71" fmla="*/ 314 h 459"/>
                <a:gd name="T72" fmla="*/ 210 w 2032"/>
                <a:gd name="T73" fmla="*/ 322 h 459"/>
                <a:gd name="T74" fmla="*/ 218 w 2032"/>
                <a:gd name="T75" fmla="*/ 326 h 459"/>
                <a:gd name="T76" fmla="*/ 234 w 2032"/>
                <a:gd name="T77" fmla="*/ 335 h 459"/>
                <a:gd name="T78" fmla="*/ 953 w 2032"/>
                <a:gd name="T79" fmla="*/ 458 h 459"/>
                <a:gd name="T80" fmla="*/ 1094 w 2032"/>
                <a:gd name="T81" fmla="*/ 458 h 459"/>
                <a:gd name="T82" fmla="*/ 1429 w 2032"/>
                <a:gd name="T83" fmla="*/ 433 h 459"/>
                <a:gd name="T84" fmla="*/ 1474 w 2032"/>
                <a:gd name="T85" fmla="*/ 426 h 459"/>
                <a:gd name="T86" fmla="*/ 1522 w 2032"/>
                <a:gd name="T87" fmla="*/ 418 h 459"/>
                <a:gd name="T88" fmla="*/ 1563 w 2032"/>
                <a:gd name="T89" fmla="*/ 411 h 459"/>
                <a:gd name="T90" fmla="*/ 1606 w 2032"/>
                <a:gd name="T91" fmla="*/ 401 h 459"/>
                <a:gd name="T92" fmla="*/ 1642 w 2032"/>
                <a:gd name="T93" fmla="*/ 393 h 459"/>
                <a:gd name="T94" fmla="*/ 1679 w 2032"/>
                <a:gd name="T95" fmla="*/ 382 h 459"/>
                <a:gd name="T96" fmla="*/ 1706 w 2032"/>
                <a:gd name="T97" fmla="*/ 374 h 459"/>
                <a:gd name="T98" fmla="*/ 1739 w 2032"/>
                <a:gd name="T99" fmla="*/ 363 h 459"/>
                <a:gd name="T100" fmla="*/ 1764 w 2032"/>
                <a:gd name="T101" fmla="*/ 352 h 459"/>
                <a:gd name="T102" fmla="*/ 1792 w 2032"/>
                <a:gd name="T103" fmla="*/ 340 h 459"/>
                <a:gd name="T104" fmla="*/ 1812 w 2032"/>
                <a:gd name="T105" fmla="*/ 329 h 459"/>
                <a:gd name="T106" fmla="*/ 1822 w 2032"/>
                <a:gd name="T107" fmla="*/ 323 h 459"/>
                <a:gd name="T108" fmla="*/ 1841 w 2032"/>
                <a:gd name="T109" fmla="*/ 311 h 459"/>
                <a:gd name="T110" fmla="*/ 1856 w 2032"/>
                <a:gd name="T111" fmla="*/ 299 h 459"/>
                <a:gd name="T112" fmla="*/ 1868 w 2032"/>
                <a:gd name="T113" fmla="*/ 285 h 459"/>
                <a:gd name="T114" fmla="*/ 1877 w 2032"/>
                <a:gd name="T115" fmla="*/ 273 h 459"/>
                <a:gd name="T116" fmla="*/ 2032 w 2032"/>
                <a:gd name="T117" fmla="*/ 3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2" h="459">
                  <a:moveTo>
                    <a:pt x="2029" y="8"/>
                  </a:moveTo>
                  <a:cubicBezTo>
                    <a:pt x="2029" y="9"/>
                    <a:pt x="2029" y="9"/>
                    <a:pt x="2029" y="9"/>
                  </a:cubicBezTo>
                  <a:cubicBezTo>
                    <a:pt x="2028" y="11"/>
                    <a:pt x="2026" y="12"/>
                    <a:pt x="2025" y="14"/>
                  </a:cubicBezTo>
                  <a:cubicBezTo>
                    <a:pt x="2025" y="14"/>
                    <a:pt x="2025" y="14"/>
                    <a:pt x="2025" y="14"/>
                  </a:cubicBezTo>
                  <a:cubicBezTo>
                    <a:pt x="2023" y="16"/>
                    <a:pt x="2022" y="18"/>
                    <a:pt x="2021" y="20"/>
                  </a:cubicBezTo>
                  <a:cubicBezTo>
                    <a:pt x="2020" y="20"/>
                    <a:pt x="2020" y="21"/>
                    <a:pt x="2020" y="21"/>
                  </a:cubicBezTo>
                  <a:cubicBezTo>
                    <a:pt x="2018" y="23"/>
                    <a:pt x="2016" y="24"/>
                    <a:pt x="2015" y="26"/>
                  </a:cubicBezTo>
                  <a:cubicBezTo>
                    <a:pt x="2014" y="27"/>
                    <a:pt x="2014" y="27"/>
                    <a:pt x="2014" y="27"/>
                  </a:cubicBezTo>
                  <a:cubicBezTo>
                    <a:pt x="2013" y="28"/>
                    <a:pt x="2011" y="30"/>
                    <a:pt x="2009" y="32"/>
                  </a:cubicBezTo>
                  <a:cubicBezTo>
                    <a:pt x="2009" y="32"/>
                    <a:pt x="2009" y="32"/>
                    <a:pt x="2008" y="33"/>
                  </a:cubicBezTo>
                  <a:cubicBezTo>
                    <a:pt x="2006" y="34"/>
                    <a:pt x="2005" y="36"/>
                    <a:pt x="2003" y="38"/>
                  </a:cubicBezTo>
                  <a:cubicBezTo>
                    <a:pt x="2002" y="38"/>
                    <a:pt x="2002" y="39"/>
                    <a:pt x="2001" y="39"/>
                  </a:cubicBezTo>
                  <a:cubicBezTo>
                    <a:pt x="1999" y="41"/>
                    <a:pt x="1997" y="42"/>
                    <a:pt x="1995" y="44"/>
                  </a:cubicBezTo>
                  <a:cubicBezTo>
                    <a:pt x="1995" y="44"/>
                    <a:pt x="1995" y="44"/>
                    <a:pt x="1995" y="44"/>
                  </a:cubicBezTo>
                  <a:cubicBezTo>
                    <a:pt x="1993" y="46"/>
                    <a:pt x="1990" y="48"/>
                    <a:pt x="1988" y="50"/>
                  </a:cubicBezTo>
                  <a:cubicBezTo>
                    <a:pt x="1988" y="50"/>
                    <a:pt x="1987" y="50"/>
                    <a:pt x="1986" y="51"/>
                  </a:cubicBezTo>
                  <a:cubicBezTo>
                    <a:pt x="1984" y="52"/>
                    <a:pt x="1982" y="54"/>
                    <a:pt x="1979" y="56"/>
                  </a:cubicBezTo>
                  <a:cubicBezTo>
                    <a:pt x="1978" y="56"/>
                    <a:pt x="1978" y="56"/>
                    <a:pt x="1978" y="56"/>
                  </a:cubicBezTo>
                  <a:cubicBezTo>
                    <a:pt x="1976" y="58"/>
                    <a:pt x="1974" y="60"/>
                    <a:pt x="1971" y="61"/>
                  </a:cubicBezTo>
                  <a:cubicBezTo>
                    <a:pt x="1971" y="61"/>
                    <a:pt x="1970" y="62"/>
                    <a:pt x="1970" y="62"/>
                  </a:cubicBezTo>
                  <a:cubicBezTo>
                    <a:pt x="1967" y="64"/>
                    <a:pt x="1964" y="65"/>
                    <a:pt x="1962" y="67"/>
                  </a:cubicBezTo>
                  <a:cubicBezTo>
                    <a:pt x="1961" y="67"/>
                    <a:pt x="1960" y="68"/>
                    <a:pt x="1960" y="68"/>
                  </a:cubicBezTo>
                  <a:cubicBezTo>
                    <a:pt x="1957" y="70"/>
                    <a:pt x="1954" y="71"/>
                    <a:pt x="1951" y="73"/>
                  </a:cubicBezTo>
                  <a:cubicBezTo>
                    <a:pt x="1951" y="73"/>
                    <a:pt x="1951" y="73"/>
                    <a:pt x="1951" y="73"/>
                  </a:cubicBezTo>
                  <a:cubicBezTo>
                    <a:pt x="1948" y="75"/>
                    <a:pt x="1945" y="76"/>
                    <a:pt x="1942" y="78"/>
                  </a:cubicBezTo>
                  <a:cubicBezTo>
                    <a:pt x="1941" y="78"/>
                    <a:pt x="1940" y="79"/>
                    <a:pt x="1940" y="79"/>
                  </a:cubicBezTo>
                  <a:cubicBezTo>
                    <a:pt x="1936" y="81"/>
                    <a:pt x="1933" y="82"/>
                    <a:pt x="1930" y="84"/>
                  </a:cubicBezTo>
                  <a:cubicBezTo>
                    <a:pt x="1930" y="84"/>
                    <a:pt x="1929" y="84"/>
                    <a:pt x="1928" y="85"/>
                  </a:cubicBezTo>
                  <a:cubicBezTo>
                    <a:pt x="1927" y="85"/>
                    <a:pt x="1926" y="86"/>
                    <a:pt x="1925" y="86"/>
                  </a:cubicBezTo>
                  <a:cubicBezTo>
                    <a:pt x="1925" y="87"/>
                    <a:pt x="1924" y="87"/>
                    <a:pt x="1924" y="87"/>
                  </a:cubicBezTo>
                  <a:cubicBezTo>
                    <a:pt x="1923" y="87"/>
                    <a:pt x="1923" y="87"/>
                    <a:pt x="1923" y="87"/>
                  </a:cubicBezTo>
                  <a:cubicBezTo>
                    <a:pt x="1923" y="88"/>
                    <a:pt x="1922" y="88"/>
                    <a:pt x="1922" y="88"/>
                  </a:cubicBezTo>
                  <a:cubicBezTo>
                    <a:pt x="1921" y="88"/>
                    <a:pt x="1920" y="89"/>
                    <a:pt x="1919" y="89"/>
                  </a:cubicBezTo>
                  <a:cubicBezTo>
                    <a:pt x="1917" y="90"/>
                    <a:pt x="1916" y="91"/>
                    <a:pt x="1914" y="92"/>
                  </a:cubicBezTo>
                  <a:cubicBezTo>
                    <a:pt x="1913" y="92"/>
                    <a:pt x="1913" y="92"/>
                    <a:pt x="1912" y="93"/>
                  </a:cubicBezTo>
                  <a:cubicBezTo>
                    <a:pt x="1909" y="94"/>
                    <a:pt x="1905" y="96"/>
                    <a:pt x="1902" y="97"/>
                  </a:cubicBezTo>
                  <a:cubicBezTo>
                    <a:pt x="1901" y="98"/>
                    <a:pt x="1900" y="98"/>
                    <a:pt x="1899" y="98"/>
                  </a:cubicBezTo>
                  <a:cubicBezTo>
                    <a:pt x="1896" y="100"/>
                    <a:pt x="1892" y="101"/>
                    <a:pt x="1888" y="103"/>
                  </a:cubicBezTo>
                  <a:cubicBezTo>
                    <a:pt x="1884" y="105"/>
                    <a:pt x="1881" y="106"/>
                    <a:pt x="1877" y="108"/>
                  </a:cubicBezTo>
                  <a:cubicBezTo>
                    <a:pt x="1876" y="108"/>
                    <a:pt x="1875" y="108"/>
                    <a:pt x="1874" y="109"/>
                  </a:cubicBezTo>
                  <a:cubicBezTo>
                    <a:pt x="1870" y="110"/>
                    <a:pt x="1866" y="112"/>
                    <a:pt x="1862" y="113"/>
                  </a:cubicBezTo>
                  <a:cubicBezTo>
                    <a:pt x="1862" y="113"/>
                    <a:pt x="1861" y="114"/>
                    <a:pt x="1860" y="114"/>
                  </a:cubicBezTo>
                  <a:cubicBezTo>
                    <a:pt x="1857" y="115"/>
                    <a:pt x="1853" y="117"/>
                    <a:pt x="1849" y="118"/>
                  </a:cubicBezTo>
                  <a:cubicBezTo>
                    <a:pt x="1848" y="118"/>
                    <a:pt x="1848" y="118"/>
                    <a:pt x="1847" y="119"/>
                  </a:cubicBezTo>
                  <a:cubicBezTo>
                    <a:pt x="1843" y="120"/>
                    <a:pt x="1839" y="122"/>
                    <a:pt x="1834" y="123"/>
                  </a:cubicBezTo>
                  <a:cubicBezTo>
                    <a:pt x="1834" y="123"/>
                    <a:pt x="1833" y="124"/>
                    <a:pt x="1832" y="124"/>
                  </a:cubicBezTo>
                  <a:cubicBezTo>
                    <a:pt x="1827" y="125"/>
                    <a:pt x="1823" y="127"/>
                    <a:pt x="1818" y="128"/>
                  </a:cubicBezTo>
                  <a:cubicBezTo>
                    <a:pt x="1818" y="128"/>
                    <a:pt x="1818" y="128"/>
                    <a:pt x="1818" y="128"/>
                  </a:cubicBezTo>
                  <a:cubicBezTo>
                    <a:pt x="1813" y="130"/>
                    <a:pt x="1809" y="131"/>
                    <a:pt x="1804" y="133"/>
                  </a:cubicBezTo>
                  <a:cubicBezTo>
                    <a:pt x="1803" y="133"/>
                    <a:pt x="1803" y="133"/>
                    <a:pt x="1803" y="133"/>
                  </a:cubicBezTo>
                  <a:cubicBezTo>
                    <a:pt x="1803" y="133"/>
                    <a:pt x="1802" y="133"/>
                    <a:pt x="1801" y="133"/>
                  </a:cubicBezTo>
                  <a:cubicBezTo>
                    <a:pt x="1801" y="134"/>
                    <a:pt x="1800" y="134"/>
                    <a:pt x="1799" y="134"/>
                  </a:cubicBezTo>
                  <a:cubicBezTo>
                    <a:pt x="1795" y="135"/>
                    <a:pt x="1791" y="136"/>
                    <a:pt x="1787" y="138"/>
                  </a:cubicBezTo>
                  <a:cubicBezTo>
                    <a:pt x="1787" y="138"/>
                    <a:pt x="1786" y="138"/>
                    <a:pt x="1785" y="138"/>
                  </a:cubicBezTo>
                  <a:cubicBezTo>
                    <a:pt x="1785" y="138"/>
                    <a:pt x="1785" y="138"/>
                    <a:pt x="1785" y="138"/>
                  </a:cubicBezTo>
                  <a:cubicBezTo>
                    <a:pt x="1780" y="140"/>
                    <a:pt x="1776" y="141"/>
                    <a:pt x="1771" y="142"/>
                  </a:cubicBezTo>
                  <a:cubicBezTo>
                    <a:pt x="1771" y="142"/>
                    <a:pt x="1770" y="142"/>
                    <a:pt x="1770" y="143"/>
                  </a:cubicBezTo>
                  <a:cubicBezTo>
                    <a:pt x="1765" y="144"/>
                    <a:pt x="1760" y="145"/>
                    <a:pt x="1755" y="147"/>
                  </a:cubicBezTo>
                  <a:cubicBezTo>
                    <a:pt x="1754" y="147"/>
                    <a:pt x="1752" y="147"/>
                    <a:pt x="1751" y="147"/>
                  </a:cubicBezTo>
                  <a:cubicBezTo>
                    <a:pt x="1746" y="149"/>
                    <a:pt x="1741" y="150"/>
                    <a:pt x="1736" y="151"/>
                  </a:cubicBezTo>
                  <a:cubicBezTo>
                    <a:pt x="1735" y="152"/>
                    <a:pt x="1735" y="152"/>
                    <a:pt x="1734" y="152"/>
                  </a:cubicBezTo>
                  <a:cubicBezTo>
                    <a:pt x="1729" y="153"/>
                    <a:pt x="1724" y="154"/>
                    <a:pt x="1719" y="155"/>
                  </a:cubicBezTo>
                  <a:cubicBezTo>
                    <a:pt x="1718" y="156"/>
                    <a:pt x="1717" y="156"/>
                    <a:pt x="1716" y="156"/>
                  </a:cubicBezTo>
                  <a:cubicBezTo>
                    <a:pt x="1711" y="157"/>
                    <a:pt x="1706" y="159"/>
                    <a:pt x="1700" y="160"/>
                  </a:cubicBezTo>
                  <a:cubicBezTo>
                    <a:pt x="1699" y="160"/>
                    <a:pt x="1698" y="160"/>
                    <a:pt x="1697" y="161"/>
                  </a:cubicBezTo>
                  <a:cubicBezTo>
                    <a:pt x="1692" y="162"/>
                    <a:pt x="1687" y="163"/>
                    <a:pt x="1681" y="164"/>
                  </a:cubicBezTo>
                  <a:cubicBezTo>
                    <a:pt x="1681" y="164"/>
                    <a:pt x="1680" y="164"/>
                    <a:pt x="1680" y="164"/>
                  </a:cubicBezTo>
                  <a:cubicBezTo>
                    <a:pt x="1674" y="166"/>
                    <a:pt x="1668" y="167"/>
                    <a:pt x="1663" y="168"/>
                  </a:cubicBezTo>
                  <a:cubicBezTo>
                    <a:pt x="1661" y="168"/>
                    <a:pt x="1660" y="168"/>
                    <a:pt x="1659" y="169"/>
                  </a:cubicBezTo>
                  <a:cubicBezTo>
                    <a:pt x="1653" y="170"/>
                    <a:pt x="1647" y="171"/>
                    <a:pt x="1641" y="172"/>
                  </a:cubicBezTo>
                  <a:cubicBezTo>
                    <a:pt x="1641" y="172"/>
                    <a:pt x="1640" y="172"/>
                    <a:pt x="1639" y="173"/>
                  </a:cubicBezTo>
                  <a:cubicBezTo>
                    <a:pt x="1634" y="174"/>
                    <a:pt x="1628" y="175"/>
                    <a:pt x="1623" y="176"/>
                  </a:cubicBezTo>
                  <a:cubicBezTo>
                    <a:pt x="1622" y="176"/>
                    <a:pt x="1620" y="176"/>
                    <a:pt x="1619" y="176"/>
                  </a:cubicBezTo>
                  <a:cubicBezTo>
                    <a:pt x="1613" y="177"/>
                    <a:pt x="1607" y="178"/>
                    <a:pt x="1601" y="179"/>
                  </a:cubicBezTo>
                  <a:cubicBezTo>
                    <a:pt x="1600" y="180"/>
                    <a:pt x="1599" y="180"/>
                    <a:pt x="1597" y="180"/>
                  </a:cubicBezTo>
                  <a:cubicBezTo>
                    <a:pt x="1591" y="181"/>
                    <a:pt x="1585" y="182"/>
                    <a:pt x="1579" y="183"/>
                  </a:cubicBezTo>
                  <a:cubicBezTo>
                    <a:pt x="1578" y="183"/>
                    <a:pt x="1578" y="183"/>
                    <a:pt x="1578" y="183"/>
                  </a:cubicBezTo>
                  <a:cubicBezTo>
                    <a:pt x="1572" y="184"/>
                    <a:pt x="1565" y="185"/>
                    <a:pt x="1559" y="186"/>
                  </a:cubicBezTo>
                  <a:cubicBezTo>
                    <a:pt x="1558" y="187"/>
                    <a:pt x="1556" y="187"/>
                    <a:pt x="1555" y="187"/>
                  </a:cubicBezTo>
                  <a:cubicBezTo>
                    <a:pt x="1548" y="188"/>
                    <a:pt x="1542" y="189"/>
                    <a:pt x="1535" y="190"/>
                  </a:cubicBezTo>
                  <a:cubicBezTo>
                    <a:pt x="1534" y="190"/>
                    <a:pt x="1533" y="190"/>
                    <a:pt x="1532" y="190"/>
                  </a:cubicBezTo>
                  <a:cubicBezTo>
                    <a:pt x="1531" y="191"/>
                    <a:pt x="1530" y="191"/>
                    <a:pt x="1529" y="191"/>
                  </a:cubicBezTo>
                  <a:cubicBezTo>
                    <a:pt x="1524" y="192"/>
                    <a:pt x="1519" y="192"/>
                    <a:pt x="1514" y="193"/>
                  </a:cubicBezTo>
                  <a:cubicBezTo>
                    <a:pt x="1513" y="193"/>
                    <a:pt x="1512" y="193"/>
                    <a:pt x="1511" y="193"/>
                  </a:cubicBezTo>
                  <a:cubicBezTo>
                    <a:pt x="1504" y="194"/>
                    <a:pt x="1497" y="195"/>
                    <a:pt x="1491" y="196"/>
                  </a:cubicBezTo>
                  <a:cubicBezTo>
                    <a:pt x="1489" y="196"/>
                    <a:pt x="1488" y="197"/>
                    <a:pt x="1486" y="197"/>
                  </a:cubicBezTo>
                  <a:cubicBezTo>
                    <a:pt x="1479" y="198"/>
                    <a:pt x="1472" y="199"/>
                    <a:pt x="1465" y="199"/>
                  </a:cubicBezTo>
                  <a:cubicBezTo>
                    <a:pt x="1153" y="237"/>
                    <a:pt x="800" y="232"/>
                    <a:pt x="518" y="191"/>
                  </a:cubicBezTo>
                  <a:cubicBezTo>
                    <a:pt x="513" y="191"/>
                    <a:pt x="507" y="190"/>
                    <a:pt x="502" y="189"/>
                  </a:cubicBezTo>
                  <a:cubicBezTo>
                    <a:pt x="407" y="175"/>
                    <a:pt x="321" y="157"/>
                    <a:pt x="247" y="136"/>
                  </a:cubicBezTo>
                  <a:cubicBezTo>
                    <a:pt x="246" y="136"/>
                    <a:pt x="246" y="136"/>
                    <a:pt x="246" y="136"/>
                  </a:cubicBezTo>
                  <a:cubicBezTo>
                    <a:pt x="194" y="120"/>
                    <a:pt x="148" y="103"/>
                    <a:pt x="110" y="85"/>
                  </a:cubicBezTo>
                  <a:cubicBezTo>
                    <a:pt x="108" y="84"/>
                    <a:pt x="107" y="83"/>
                    <a:pt x="105" y="82"/>
                  </a:cubicBezTo>
                  <a:cubicBezTo>
                    <a:pt x="102" y="81"/>
                    <a:pt x="98" y="79"/>
                    <a:pt x="95" y="77"/>
                  </a:cubicBezTo>
                  <a:cubicBezTo>
                    <a:pt x="91" y="75"/>
                    <a:pt x="88" y="74"/>
                    <a:pt x="85" y="72"/>
                  </a:cubicBezTo>
                  <a:cubicBezTo>
                    <a:pt x="84" y="71"/>
                    <a:pt x="83" y="71"/>
                    <a:pt x="82" y="70"/>
                  </a:cubicBezTo>
                  <a:cubicBezTo>
                    <a:pt x="79" y="69"/>
                    <a:pt x="77" y="67"/>
                    <a:pt x="75" y="66"/>
                  </a:cubicBezTo>
                  <a:cubicBezTo>
                    <a:pt x="74" y="66"/>
                    <a:pt x="73" y="65"/>
                    <a:pt x="71" y="64"/>
                  </a:cubicBezTo>
                  <a:cubicBezTo>
                    <a:pt x="69" y="63"/>
                    <a:pt x="67" y="62"/>
                    <a:pt x="65" y="60"/>
                  </a:cubicBezTo>
                  <a:cubicBezTo>
                    <a:pt x="64" y="60"/>
                    <a:pt x="63" y="59"/>
                    <a:pt x="62" y="59"/>
                  </a:cubicBezTo>
                  <a:cubicBezTo>
                    <a:pt x="59" y="57"/>
                    <a:pt x="57" y="55"/>
                    <a:pt x="54" y="53"/>
                  </a:cubicBezTo>
                  <a:cubicBezTo>
                    <a:pt x="53" y="53"/>
                    <a:pt x="53" y="52"/>
                    <a:pt x="52" y="52"/>
                  </a:cubicBezTo>
                  <a:cubicBezTo>
                    <a:pt x="50" y="51"/>
                    <a:pt x="48" y="49"/>
                    <a:pt x="46" y="48"/>
                  </a:cubicBezTo>
                  <a:cubicBezTo>
                    <a:pt x="45" y="47"/>
                    <a:pt x="44" y="46"/>
                    <a:pt x="43" y="46"/>
                  </a:cubicBezTo>
                  <a:cubicBezTo>
                    <a:pt x="42" y="44"/>
                    <a:pt x="40" y="43"/>
                    <a:pt x="38" y="42"/>
                  </a:cubicBezTo>
                  <a:cubicBezTo>
                    <a:pt x="37" y="41"/>
                    <a:pt x="37" y="41"/>
                    <a:pt x="36" y="40"/>
                  </a:cubicBezTo>
                  <a:cubicBezTo>
                    <a:pt x="34" y="38"/>
                    <a:pt x="32" y="37"/>
                    <a:pt x="30" y="35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7" y="32"/>
                    <a:pt x="25" y="31"/>
                    <a:pt x="23" y="29"/>
                  </a:cubicBezTo>
                  <a:cubicBezTo>
                    <a:pt x="23" y="28"/>
                    <a:pt x="22" y="28"/>
                    <a:pt x="21" y="27"/>
                  </a:cubicBezTo>
                  <a:cubicBezTo>
                    <a:pt x="20" y="26"/>
                    <a:pt x="19" y="24"/>
                    <a:pt x="18" y="23"/>
                  </a:cubicBezTo>
                  <a:cubicBezTo>
                    <a:pt x="17" y="22"/>
                    <a:pt x="16" y="22"/>
                    <a:pt x="16" y="21"/>
                  </a:cubicBezTo>
                  <a:cubicBezTo>
                    <a:pt x="14" y="20"/>
                    <a:pt x="13" y="18"/>
                    <a:pt x="12" y="17"/>
                  </a:cubicBezTo>
                  <a:cubicBezTo>
                    <a:pt x="12" y="16"/>
                    <a:pt x="11" y="16"/>
                    <a:pt x="11" y="15"/>
                  </a:cubicBezTo>
                  <a:cubicBezTo>
                    <a:pt x="9" y="13"/>
                    <a:pt x="8" y="12"/>
                    <a:pt x="6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7"/>
                    <a:pt x="3" y="5"/>
                    <a:pt x="2" y="4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1" y="1"/>
                    <a:pt x="1" y="1"/>
                    <a:pt x="0" y="0"/>
                  </a:cubicBezTo>
                  <a:cubicBezTo>
                    <a:pt x="51" y="89"/>
                    <a:pt x="101" y="178"/>
                    <a:pt x="152" y="267"/>
                  </a:cubicBezTo>
                  <a:cubicBezTo>
                    <a:pt x="153" y="268"/>
                    <a:pt x="153" y="268"/>
                    <a:pt x="153" y="268"/>
                  </a:cubicBezTo>
                  <a:cubicBezTo>
                    <a:pt x="153" y="269"/>
                    <a:pt x="153" y="269"/>
                    <a:pt x="153" y="269"/>
                  </a:cubicBezTo>
                  <a:cubicBezTo>
                    <a:pt x="153" y="269"/>
                    <a:pt x="154" y="270"/>
                    <a:pt x="154" y="270"/>
                  </a:cubicBezTo>
                  <a:cubicBezTo>
                    <a:pt x="154" y="271"/>
                    <a:pt x="155" y="272"/>
                    <a:pt x="156" y="273"/>
                  </a:cubicBezTo>
                  <a:cubicBezTo>
                    <a:pt x="156" y="273"/>
                    <a:pt x="156" y="274"/>
                    <a:pt x="157" y="274"/>
                  </a:cubicBezTo>
                  <a:cubicBezTo>
                    <a:pt x="157" y="275"/>
                    <a:pt x="158" y="276"/>
                    <a:pt x="158" y="277"/>
                  </a:cubicBezTo>
                  <a:cubicBezTo>
                    <a:pt x="159" y="277"/>
                    <a:pt x="159" y="278"/>
                    <a:pt x="159" y="278"/>
                  </a:cubicBezTo>
                  <a:cubicBezTo>
                    <a:pt x="160" y="279"/>
                    <a:pt x="161" y="280"/>
                    <a:pt x="161" y="281"/>
                  </a:cubicBezTo>
                  <a:cubicBezTo>
                    <a:pt x="162" y="281"/>
                    <a:pt x="162" y="282"/>
                    <a:pt x="163" y="282"/>
                  </a:cubicBezTo>
                  <a:cubicBezTo>
                    <a:pt x="163" y="283"/>
                    <a:pt x="164" y="284"/>
                    <a:pt x="165" y="285"/>
                  </a:cubicBezTo>
                  <a:cubicBezTo>
                    <a:pt x="165" y="285"/>
                    <a:pt x="165" y="286"/>
                    <a:pt x="166" y="286"/>
                  </a:cubicBezTo>
                  <a:cubicBezTo>
                    <a:pt x="167" y="287"/>
                    <a:pt x="167" y="288"/>
                    <a:pt x="168" y="289"/>
                  </a:cubicBezTo>
                  <a:cubicBezTo>
                    <a:pt x="169" y="289"/>
                    <a:pt x="169" y="290"/>
                    <a:pt x="170" y="290"/>
                  </a:cubicBezTo>
                  <a:cubicBezTo>
                    <a:pt x="171" y="291"/>
                    <a:pt x="171" y="292"/>
                    <a:pt x="172" y="293"/>
                  </a:cubicBezTo>
                  <a:cubicBezTo>
                    <a:pt x="173" y="293"/>
                    <a:pt x="173" y="294"/>
                    <a:pt x="174" y="294"/>
                  </a:cubicBezTo>
                  <a:cubicBezTo>
                    <a:pt x="175" y="295"/>
                    <a:pt x="176" y="296"/>
                    <a:pt x="177" y="297"/>
                  </a:cubicBezTo>
                  <a:cubicBezTo>
                    <a:pt x="177" y="297"/>
                    <a:pt x="178" y="298"/>
                    <a:pt x="178" y="298"/>
                  </a:cubicBezTo>
                  <a:cubicBezTo>
                    <a:pt x="179" y="299"/>
                    <a:pt x="181" y="301"/>
                    <a:pt x="183" y="302"/>
                  </a:cubicBezTo>
                  <a:cubicBezTo>
                    <a:pt x="183" y="303"/>
                    <a:pt x="183" y="303"/>
                    <a:pt x="183" y="303"/>
                  </a:cubicBezTo>
                  <a:cubicBezTo>
                    <a:pt x="185" y="304"/>
                    <a:pt x="186" y="305"/>
                    <a:pt x="188" y="306"/>
                  </a:cubicBezTo>
                  <a:cubicBezTo>
                    <a:pt x="188" y="306"/>
                    <a:pt x="189" y="307"/>
                    <a:pt x="189" y="307"/>
                  </a:cubicBezTo>
                  <a:cubicBezTo>
                    <a:pt x="190" y="308"/>
                    <a:pt x="192" y="309"/>
                    <a:pt x="193" y="310"/>
                  </a:cubicBezTo>
                  <a:cubicBezTo>
                    <a:pt x="193" y="310"/>
                    <a:pt x="194" y="311"/>
                    <a:pt x="195" y="311"/>
                  </a:cubicBezTo>
                  <a:cubicBezTo>
                    <a:pt x="196" y="312"/>
                    <a:pt x="197" y="313"/>
                    <a:pt x="198" y="314"/>
                  </a:cubicBezTo>
                  <a:cubicBezTo>
                    <a:pt x="199" y="314"/>
                    <a:pt x="200" y="315"/>
                    <a:pt x="201" y="315"/>
                  </a:cubicBezTo>
                  <a:cubicBezTo>
                    <a:pt x="202" y="316"/>
                    <a:pt x="203" y="317"/>
                    <a:pt x="204" y="318"/>
                  </a:cubicBezTo>
                  <a:cubicBezTo>
                    <a:pt x="205" y="318"/>
                    <a:pt x="206" y="319"/>
                    <a:pt x="207" y="319"/>
                  </a:cubicBezTo>
                  <a:cubicBezTo>
                    <a:pt x="208" y="320"/>
                    <a:pt x="209" y="321"/>
                    <a:pt x="210" y="322"/>
                  </a:cubicBezTo>
                  <a:cubicBezTo>
                    <a:pt x="211" y="322"/>
                    <a:pt x="211" y="322"/>
                    <a:pt x="212" y="322"/>
                  </a:cubicBezTo>
                  <a:cubicBezTo>
                    <a:pt x="212" y="323"/>
                    <a:pt x="213" y="323"/>
                    <a:pt x="213" y="323"/>
                  </a:cubicBezTo>
                  <a:cubicBezTo>
                    <a:pt x="214" y="324"/>
                    <a:pt x="216" y="325"/>
                    <a:pt x="217" y="325"/>
                  </a:cubicBezTo>
                  <a:cubicBezTo>
                    <a:pt x="218" y="326"/>
                    <a:pt x="218" y="326"/>
                    <a:pt x="218" y="326"/>
                  </a:cubicBezTo>
                  <a:cubicBezTo>
                    <a:pt x="218" y="326"/>
                    <a:pt x="219" y="327"/>
                    <a:pt x="220" y="327"/>
                  </a:cubicBezTo>
                  <a:cubicBezTo>
                    <a:pt x="221" y="328"/>
                    <a:pt x="223" y="329"/>
                    <a:pt x="224" y="330"/>
                  </a:cubicBezTo>
                  <a:cubicBezTo>
                    <a:pt x="225" y="330"/>
                    <a:pt x="226" y="330"/>
                    <a:pt x="226" y="331"/>
                  </a:cubicBezTo>
                  <a:cubicBezTo>
                    <a:pt x="229" y="332"/>
                    <a:pt x="231" y="333"/>
                    <a:pt x="234" y="335"/>
                  </a:cubicBezTo>
                  <a:cubicBezTo>
                    <a:pt x="326" y="382"/>
                    <a:pt x="478" y="418"/>
                    <a:pt x="655" y="438"/>
                  </a:cubicBezTo>
                  <a:cubicBezTo>
                    <a:pt x="744" y="448"/>
                    <a:pt x="839" y="455"/>
                    <a:pt x="937" y="457"/>
                  </a:cubicBezTo>
                  <a:cubicBezTo>
                    <a:pt x="938" y="457"/>
                    <a:pt x="940" y="457"/>
                    <a:pt x="941" y="457"/>
                  </a:cubicBezTo>
                  <a:cubicBezTo>
                    <a:pt x="945" y="458"/>
                    <a:pt x="949" y="458"/>
                    <a:pt x="953" y="458"/>
                  </a:cubicBezTo>
                  <a:cubicBezTo>
                    <a:pt x="994" y="458"/>
                    <a:pt x="1036" y="459"/>
                    <a:pt x="1077" y="458"/>
                  </a:cubicBezTo>
                  <a:cubicBezTo>
                    <a:pt x="1081" y="458"/>
                    <a:pt x="1086" y="458"/>
                    <a:pt x="1090" y="458"/>
                  </a:cubicBezTo>
                  <a:cubicBezTo>
                    <a:pt x="1091" y="458"/>
                    <a:pt x="1092" y="458"/>
                    <a:pt x="1093" y="458"/>
                  </a:cubicBezTo>
                  <a:cubicBezTo>
                    <a:pt x="1094" y="458"/>
                    <a:pt x="1094" y="458"/>
                    <a:pt x="1094" y="458"/>
                  </a:cubicBezTo>
                  <a:cubicBezTo>
                    <a:pt x="1189" y="456"/>
                    <a:pt x="1284" y="450"/>
                    <a:pt x="1375" y="439"/>
                  </a:cubicBezTo>
                  <a:cubicBezTo>
                    <a:pt x="1383" y="438"/>
                    <a:pt x="1391" y="438"/>
                    <a:pt x="1399" y="437"/>
                  </a:cubicBezTo>
                  <a:cubicBezTo>
                    <a:pt x="1407" y="436"/>
                    <a:pt x="1414" y="435"/>
                    <a:pt x="1422" y="434"/>
                  </a:cubicBezTo>
                  <a:cubicBezTo>
                    <a:pt x="1424" y="433"/>
                    <a:pt x="1427" y="433"/>
                    <a:pt x="1429" y="433"/>
                  </a:cubicBezTo>
                  <a:cubicBezTo>
                    <a:pt x="1434" y="432"/>
                    <a:pt x="1439" y="431"/>
                    <a:pt x="1445" y="431"/>
                  </a:cubicBezTo>
                  <a:cubicBezTo>
                    <a:pt x="1447" y="430"/>
                    <a:pt x="1450" y="430"/>
                    <a:pt x="1452" y="429"/>
                  </a:cubicBezTo>
                  <a:cubicBezTo>
                    <a:pt x="1457" y="429"/>
                    <a:pt x="1462" y="428"/>
                    <a:pt x="1467" y="427"/>
                  </a:cubicBezTo>
                  <a:cubicBezTo>
                    <a:pt x="1470" y="427"/>
                    <a:pt x="1472" y="427"/>
                    <a:pt x="1474" y="426"/>
                  </a:cubicBezTo>
                  <a:cubicBezTo>
                    <a:pt x="1481" y="425"/>
                    <a:pt x="1487" y="424"/>
                    <a:pt x="1494" y="423"/>
                  </a:cubicBezTo>
                  <a:cubicBezTo>
                    <a:pt x="1494" y="423"/>
                    <a:pt x="1495" y="423"/>
                    <a:pt x="1495" y="423"/>
                  </a:cubicBezTo>
                  <a:cubicBezTo>
                    <a:pt x="1502" y="422"/>
                    <a:pt x="1509" y="421"/>
                    <a:pt x="1516" y="419"/>
                  </a:cubicBezTo>
                  <a:cubicBezTo>
                    <a:pt x="1518" y="419"/>
                    <a:pt x="1520" y="419"/>
                    <a:pt x="1522" y="418"/>
                  </a:cubicBezTo>
                  <a:cubicBezTo>
                    <a:pt x="1527" y="417"/>
                    <a:pt x="1532" y="417"/>
                    <a:pt x="1536" y="416"/>
                  </a:cubicBezTo>
                  <a:cubicBezTo>
                    <a:pt x="1539" y="415"/>
                    <a:pt x="1541" y="415"/>
                    <a:pt x="1543" y="414"/>
                  </a:cubicBezTo>
                  <a:cubicBezTo>
                    <a:pt x="1548" y="414"/>
                    <a:pt x="1552" y="413"/>
                    <a:pt x="1557" y="412"/>
                  </a:cubicBezTo>
                  <a:cubicBezTo>
                    <a:pt x="1559" y="411"/>
                    <a:pt x="1561" y="411"/>
                    <a:pt x="1563" y="411"/>
                  </a:cubicBezTo>
                  <a:cubicBezTo>
                    <a:pt x="1569" y="409"/>
                    <a:pt x="1574" y="408"/>
                    <a:pt x="1579" y="407"/>
                  </a:cubicBezTo>
                  <a:cubicBezTo>
                    <a:pt x="1580" y="407"/>
                    <a:pt x="1581" y="407"/>
                    <a:pt x="1582" y="407"/>
                  </a:cubicBezTo>
                  <a:cubicBezTo>
                    <a:pt x="1588" y="405"/>
                    <a:pt x="1594" y="404"/>
                    <a:pt x="1600" y="403"/>
                  </a:cubicBezTo>
                  <a:cubicBezTo>
                    <a:pt x="1602" y="402"/>
                    <a:pt x="1604" y="402"/>
                    <a:pt x="1606" y="401"/>
                  </a:cubicBezTo>
                  <a:cubicBezTo>
                    <a:pt x="1610" y="400"/>
                    <a:pt x="1614" y="399"/>
                    <a:pt x="1618" y="398"/>
                  </a:cubicBezTo>
                  <a:cubicBezTo>
                    <a:pt x="1621" y="398"/>
                    <a:pt x="1623" y="397"/>
                    <a:pt x="1625" y="397"/>
                  </a:cubicBezTo>
                  <a:cubicBezTo>
                    <a:pt x="1629" y="396"/>
                    <a:pt x="1632" y="395"/>
                    <a:pt x="1636" y="394"/>
                  </a:cubicBezTo>
                  <a:cubicBezTo>
                    <a:pt x="1638" y="394"/>
                    <a:pt x="1640" y="393"/>
                    <a:pt x="1642" y="393"/>
                  </a:cubicBezTo>
                  <a:cubicBezTo>
                    <a:pt x="1647" y="391"/>
                    <a:pt x="1651" y="390"/>
                    <a:pt x="1656" y="389"/>
                  </a:cubicBezTo>
                  <a:cubicBezTo>
                    <a:pt x="1657" y="389"/>
                    <a:pt x="1658" y="388"/>
                    <a:pt x="1659" y="388"/>
                  </a:cubicBezTo>
                  <a:cubicBezTo>
                    <a:pt x="1664" y="387"/>
                    <a:pt x="1669" y="385"/>
                    <a:pt x="1675" y="384"/>
                  </a:cubicBezTo>
                  <a:cubicBezTo>
                    <a:pt x="1676" y="383"/>
                    <a:pt x="1678" y="383"/>
                    <a:pt x="1679" y="382"/>
                  </a:cubicBezTo>
                  <a:cubicBezTo>
                    <a:pt x="1681" y="382"/>
                    <a:pt x="1682" y="382"/>
                    <a:pt x="1683" y="381"/>
                  </a:cubicBezTo>
                  <a:cubicBezTo>
                    <a:pt x="1686" y="380"/>
                    <a:pt x="1688" y="380"/>
                    <a:pt x="1690" y="379"/>
                  </a:cubicBezTo>
                  <a:cubicBezTo>
                    <a:pt x="1692" y="378"/>
                    <a:pt x="1694" y="378"/>
                    <a:pt x="1696" y="377"/>
                  </a:cubicBezTo>
                  <a:cubicBezTo>
                    <a:pt x="1699" y="376"/>
                    <a:pt x="1702" y="375"/>
                    <a:pt x="1706" y="374"/>
                  </a:cubicBezTo>
                  <a:cubicBezTo>
                    <a:pt x="1707" y="374"/>
                    <a:pt x="1709" y="373"/>
                    <a:pt x="1711" y="372"/>
                  </a:cubicBezTo>
                  <a:cubicBezTo>
                    <a:pt x="1714" y="371"/>
                    <a:pt x="1718" y="370"/>
                    <a:pt x="1722" y="369"/>
                  </a:cubicBezTo>
                  <a:cubicBezTo>
                    <a:pt x="1723" y="368"/>
                    <a:pt x="1724" y="368"/>
                    <a:pt x="1725" y="368"/>
                  </a:cubicBezTo>
                  <a:cubicBezTo>
                    <a:pt x="1730" y="366"/>
                    <a:pt x="1734" y="364"/>
                    <a:pt x="1739" y="363"/>
                  </a:cubicBezTo>
                  <a:cubicBezTo>
                    <a:pt x="1740" y="362"/>
                    <a:pt x="1741" y="362"/>
                    <a:pt x="1742" y="361"/>
                  </a:cubicBezTo>
                  <a:cubicBezTo>
                    <a:pt x="1745" y="360"/>
                    <a:pt x="1748" y="359"/>
                    <a:pt x="1752" y="358"/>
                  </a:cubicBezTo>
                  <a:cubicBezTo>
                    <a:pt x="1753" y="357"/>
                    <a:pt x="1755" y="356"/>
                    <a:pt x="1756" y="356"/>
                  </a:cubicBezTo>
                  <a:cubicBezTo>
                    <a:pt x="1759" y="355"/>
                    <a:pt x="1762" y="354"/>
                    <a:pt x="1764" y="352"/>
                  </a:cubicBezTo>
                  <a:cubicBezTo>
                    <a:pt x="1766" y="352"/>
                    <a:pt x="1767" y="351"/>
                    <a:pt x="1769" y="351"/>
                  </a:cubicBezTo>
                  <a:cubicBezTo>
                    <a:pt x="1772" y="349"/>
                    <a:pt x="1775" y="348"/>
                    <a:pt x="1778" y="347"/>
                  </a:cubicBezTo>
                  <a:cubicBezTo>
                    <a:pt x="1779" y="346"/>
                    <a:pt x="1780" y="346"/>
                    <a:pt x="1780" y="345"/>
                  </a:cubicBezTo>
                  <a:cubicBezTo>
                    <a:pt x="1784" y="344"/>
                    <a:pt x="1788" y="342"/>
                    <a:pt x="1792" y="340"/>
                  </a:cubicBezTo>
                  <a:cubicBezTo>
                    <a:pt x="1792" y="340"/>
                    <a:pt x="1793" y="339"/>
                    <a:pt x="1794" y="339"/>
                  </a:cubicBezTo>
                  <a:cubicBezTo>
                    <a:pt x="1797" y="338"/>
                    <a:pt x="1799" y="336"/>
                    <a:pt x="1802" y="335"/>
                  </a:cubicBezTo>
                  <a:cubicBezTo>
                    <a:pt x="1803" y="334"/>
                    <a:pt x="1804" y="334"/>
                    <a:pt x="1806" y="333"/>
                  </a:cubicBezTo>
                  <a:cubicBezTo>
                    <a:pt x="1808" y="332"/>
                    <a:pt x="1810" y="330"/>
                    <a:pt x="1812" y="329"/>
                  </a:cubicBezTo>
                  <a:cubicBezTo>
                    <a:pt x="1813" y="329"/>
                    <a:pt x="1813" y="329"/>
                    <a:pt x="1813" y="329"/>
                  </a:cubicBezTo>
                  <a:cubicBezTo>
                    <a:pt x="1814" y="328"/>
                    <a:pt x="1815" y="328"/>
                    <a:pt x="1816" y="327"/>
                  </a:cubicBezTo>
                  <a:cubicBezTo>
                    <a:pt x="1817" y="327"/>
                    <a:pt x="1818" y="326"/>
                    <a:pt x="1820" y="325"/>
                  </a:cubicBezTo>
                  <a:cubicBezTo>
                    <a:pt x="1820" y="324"/>
                    <a:pt x="1821" y="324"/>
                    <a:pt x="1822" y="323"/>
                  </a:cubicBezTo>
                  <a:cubicBezTo>
                    <a:pt x="1823" y="323"/>
                    <a:pt x="1824" y="322"/>
                    <a:pt x="1825" y="322"/>
                  </a:cubicBezTo>
                  <a:cubicBezTo>
                    <a:pt x="1828" y="320"/>
                    <a:pt x="1830" y="318"/>
                    <a:pt x="1833" y="316"/>
                  </a:cubicBezTo>
                  <a:cubicBezTo>
                    <a:pt x="1834" y="316"/>
                    <a:pt x="1834" y="315"/>
                    <a:pt x="1835" y="315"/>
                  </a:cubicBezTo>
                  <a:cubicBezTo>
                    <a:pt x="1837" y="314"/>
                    <a:pt x="1839" y="312"/>
                    <a:pt x="1841" y="311"/>
                  </a:cubicBezTo>
                  <a:cubicBezTo>
                    <a:pt x="1842" y="310"/>
                    <a:pt x="1843" y="309"/>
                    <a:pt x="1844" y="309"/>
                  </a:cubicBezTo>
                  <a:cubicBezTo>
                    <a:pt x="1845" y="307"/>
                    <a:pt x="1847" y="306"/>
                    <a:pt x="1849" y="305"/>
                  </a:cubicBezTo>
                  <a:cubicBezTo>
                    <a:pt x="1849" y="304"/>
                    <a:pt x="1850" y="303"/>
                    <a:pt x="1851" y="303"/>
                  </a:cubicBezTo>
                  <a:cubicBezTo>
                    <a:pt x="1853" y="301"/>
                    <a:pt x="1854" y="300"/>
                    <a:pt x="1856" y="299"/>
                  </a:cubicBezTo>
                  <a:cubicBezTo>
                    <a:pt x="1856" y="298"/>
                    <a:pt x="1857" y="298"/>
                    <a:pt x="1857" y="297"/>
                  </a:cubicBezTo>
                  <a:cubicBezTo>
                    <a:pt x="1860" y="295"/>
                    <a:pt x="1861" y="293"/>
                    <a:pt x="1863" y="291"/>
                  </a:cubicBezTo>
                  <a:cubicBezTo>
                    <a:pt x="1864" y="290"/>
                    <a:pt x="1864" y="290"/>
                    <a:pt x="1864" y="290"/>
                  </a:cubicBezTo>
                  <a:cubicBezTo>
                    <a:pt x="1866" y="289"/>
                    <a:pt x="1867" y="287"/>
                    <a:pt x="1868" y="285"/>
                  </a:cubicBezTo>
                  <a:cubicBezTo>
                    <a:pt x="1869" y="285"/>
                    <a:pt x="1869" y="284"/>
                    <a:pt x="1870" y="283"/>
                  </a:cubicBezTo>
                  <a:cubicBezTo>
                    <a:pt x="1871" y="282"/>
                    <a:pt x="1872" y="281"/>
                    <a:pt x="1873" y="279"/>
                  </a:cubicBezTo>
                  <a:cubicBezTo>
                    <a:pt x="1874" y="279"/>
                    <a:pt x="1874" y="278"/>
                    <a:pt x="1875" y="277"/>
                  </a:cubicBezTo>
                  <a:cubicBezTo>
                    <a:pt x="1875" y="276"/>
                    <a:pt x="1876" y="274"/>
                    <a:pt x="1877" y="273"/>
                  </a:cubicBezTo>
                  <a:cubicBezTo>
                    <a:pt x="1878" y="272"/>
                    <a:pt x="1878" y="272"/>
                    <a:pt x="1878" y="272"/>
                  </a:cubicBezTo>
                  <a:cubicBezTo>
                    <a:pt x="1878" y="272"/>
                    <a:pt x="1878" y="272"/>
                    <a:pt x="1878" y="271"/>
                  </a:cubicBezTo>
                  <a:cubicBezTo>
                    <a:pt x="1879" y="271"/>
                    <a:pt x="1879" y="270"/>
                    <a:pt x="1879" y="270"/>
                  </a:cubicBezTo>
                  <a:cubicBezTo>
                    <a:pt x="1930" y="181"/>
                    <a:pt x="1981" y="92"/>
                    <a:pt x="2032" y="3"/>
                  </a:cubicBezTo>
                  <a:cubicBezTo>
                    <a:pt x="2031" y="5"/>
                    <a:pt x="2030" y="6"/>
                    <a:pt x="2029" y="8"/>
                  </a:cubicBezTo>
                  <a:close/>
                </a:path>
              </a:pathLst>
            </a:custGeom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accent1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7A59296E-CC0B-4BCA-82B6-31A3CFC735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7486" y="-37992"/>
              <a:ext cx="5032338" cy="1338362"/>
            </a:xfrm>
            <a:prstGeom prst="ellipse">
              <a:avLst/>
            </a:prstGeom>
            <a:gradFill>
              <a:gsLst>
                <a:gs pos="100000">
                  <a:schemeClr val="bg1"/>
                </a:gs>
                <a:gs pos="39000">
                  <a:schemeClr val="accent1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0" name="Freeform 56">
            <a:extLst>
              <a:ext uri="{FF2B5EF4-FFF2-40B4-BE49-F238E27FC236}">
                <a16:creationId xmlns:a16="http://schemas.microsoft.com/office/drawing/2014/main" id="{810A4A13-4A89-487D-8C4A-2758F54B35D5}"/>
              </a:ext>
            </a:extLst>
          </p:cNvPr>
          <p:cNvSpPr>
            <a:spLocks noEditPoints="1"/>
          </p:cNvSpPr>
          <p:nvPr/>
        </p:nvSpPr>
        <p:spPr bwMode="auto">
          <a:xfrm>
            <a:off x="4715753" y="1630597"/>
            <a:ext cx="2760493" cy="601295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50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A767A2E6-6CEE-423E-B3E0-23A9820BAA56}"/>
              </a:ext>
            </a:extLst>
          </p:cNvPr>
          <p:cNvSpPr txBox="1"/>
          <p:nvPr/>
        </p:nvSpPr>
        <p:spPr>
          <a:xfrm>
            <a:off x="1432560" y="162113"/>
            <a:ext cx="34125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noFill/>
                <a:latin typeface="+mj-ea"/>
                <a:ea typeface="+mj-ea"/>
              </a:defRPr>
            </a:lvl1pPr>
          </a:lstStyle>
          <a:p>
            <a:r>
              <a:rPr lang="en-US" altLang="zh-CN" dirty="0"/>
              <a:t>GRADATION</a:t>
            </a:r>
            <a:endParaRPr lang="zh-CN" altLang="en-US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D01A1EE3-B0A8-4F25-8A49-D64EC82B6658}"/>
              </a:ext>
            </a:extLst>
          </p:cNvPr>
          <p:cNvSpPr txBox="1"/>
          <p:nvPr/>
        </p:nvSpPr>
        <p:spPr>
          <a:xfrm>
            <a:off x="1387825" y="44247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七个层次</a:t>
            </a: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AE2DE753-959F-4AD1-B069-680F0C66462E}"/>
              </a:ext>
            </a:extLst>
          </p:cNvPr>
          <p:cNvGrpSpPr/>
          <p:nvPr/>
        </p:nvGrpSpPr>
        <p:grpSpPr>
          <a:xfrm>
            <a:off x="124227" y="446024"/>
            <a:ext cx="1308333" cy="576829"/>
            <a:chOff x="124227" y="446024"/>
            <a:chExt cx="1477187" cy="576829"/>
          </a:xfrm>
        </p:grpSpPr>
        <p:sp>
          <p:nvSpPr>
            <p:cNvPr id="47" name="平行四边形 46">
              <a:extLst>
                <a:ext uri="{FF2B5EF4-FFF2-40B4-BE49-F238E27FC236}">
                  <a16:creationId xmlns:a16="http://schemas.microsoft.com/office/drawing/2014/main" id="{B9EAC4E5-3160-4481-A056-984CEEF40576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平行四边形 47">
              <a:extLst>
                <a:ext uri="{FF2B5EF4-FFF2-40B4-BE49-F238E27FC236}">
                  <a16:creationId xmlns:a16="http://schemas.microsoft.com/office/drawing/2014/main" id="{450B53B4-2547-4543-BA23-C286B7FCDB4A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平行四边形 48">
              <a:extLst>
                <a:ext uri="{FF2B5EF4-FFF2-40B4-BE49-F238E27FC236}">
                  <a16:creationId xmlns:a16="http://schemas.microsoft.com/office/drawing/2014/main" id="{4DB5623E-61A0-4639-83AB-2BEFFABA61BA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4295777B-8DF4-4319-AA25-C47644E8722D}"/>
              </a:ext>
            </a:extLst>
          </p:cNvPr>
          <p:cNvCxnSpPr>
            <a:cxnSpLocks/>
          </p:cNvCxnSpPr>
          <p:nvPr/>
        </p:nvCxnSpPr>
        <p:spPr>
          <a:xfrm flipH="1">
            <a:off x="1501340" y="2742236"/>
            <a:ext cx="2271878" cy="0"/>
          </a:xfrm>
          <a:prstGeom prst="line">
            <a:avLst/>
          </a:prstGeom>
          <a:ln w="25400"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0" scaled="0"/>
            </a:gradFill>
            <a:prstDash val="sysDash"/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3D7799E8-C1E9-462D-AF44-D88174C3363A}"/>
              </a:ext>
            </a:extLst>
          </p:cNvPr>
          <p:cNvCxnSpPr>
            <a:cxnSpLocks/>
          </p:cNvCxnSpPr>
          <p:nvPr/>
        </p:nvCxnSpPr>
        <p:spPr>
          <a:xfrm rot="16200000" flipV="1">
            <a:off x="3021633" y="2355660"/>
            <a:ext cx="0" cy="3040585"/>
          </a:xfrm>
          <a:prstGeom prst="line">
            <a:avLst/>
          </a:prstGeom>
          <a:ln w="25400"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  <a:prstDash val="sysDash"/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E40A44E4-4003-44EF-A14A-EB1589F23378}"/>
              </a:ext>
            </a:extLst>
          </p:cNvPr>
          <p:cNvCxnSpPr>
            <a:cxnSpLocks/>
          </p:cNvCxnSpPr>
          <p:nvPr/>
        </p:nvCxnSpPr>
        <p:spPr>
          <a:xfrm flipH="1">
            <a:off x="1501340" y="5016474"/>
            <a:ext cx="3672208" cy="0"/>
          </a:xfrm>
          <a:prstGeom prst="line">
            <a:avLst/>
          </a:prstGeom>
          <a:ln w="25400"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0" scaled="0"/>
            </a:gradFill>
            <a:prstDash val="sysDash"/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1EFDB7DF-05F9-41CD-A1C3-C5C882266FE3}"/>
              </a:ext>
            </a:extLst>
          </p:cNvPr>
          <p:cNvCxnSpPr>
            <a:cxnSpLocks/>
          </p:cNvCxnSpPr>
          <p:nvPr/>
        </p:nvCxnSpPr>
        <p:spPr>
          <a:xfrm flipH="1">
            <a:off x="1501340" y="6156995"/>
            <a:ext cx="4150503" cy="0"/>
          </a:xfrm>
          <a:prstGeom prst="line">
            <a:avLst/>
          </a:prstGeom>
          <a:ln w="25400"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0" scaled="0"/>
            </a:gradFill>
            <a:prstDash val="sysDash"/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DF538813-0D79-4F6F-91A3-23F6CBA763E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764970" y="1797813"/>
            <a:ext cx="0" cy="3040585"/>
          </a:xfrm>
          <a:prstGeom prst="line">
            <a:avLst/>
          </a:prstGeom>
          <a:ln w="25400"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5400000" scaled="0"/>
            </a:gradFill>
            <a:prstDash val="sysDash"/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03B3FCCC-3442-498F-BAB2-AE1A8E712141}"/>
              </a:ext>
            </a:extLst>
          </p:cNvPr>
          <p:cNvCxnSpPr>
            <a:cxnSpLocks/>
          </p:cNvCxnSpPr>
          <p:nvPr/>
        </p:nvCxnSpPr>
        <p:spPr>
          <a:xfrm>
            <a:off x="7395189" y="4458627"/>
            <a:ext cx="3890074" cy="0"/>
          </a:xfrm>
          <a:prstGeom prst="line">
            <a:avLst/>
          </a:prstGeom>
          <a:ln w="25400"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0" scaled="0"/>
            </a:gradFill>
            <a:prstDash val="sysDash"/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B6882F51-F46D-4E9C-9D09-E4EA44ADAF07}"/>
              </a:ext>
            </a:extLst>
          </p:cNvPr>
          <p:cNvCxnSpPr>
            <a:cxnSpLocks/>
          </p:cNvCxnSpPr>
          <p:nvPr/>
        </p:nvCxnSpPr>
        <p:spPr>
          <a:xfrm>
            <a:off x="6663796" y="5500843"/>
            <a:ext cx="4621467" cy="0"/>
          </a:xfrm>
          <a:prstGeom prst="line">
            <a:avLst/>
          </a:prstGeom>
          <a:ln w="25400"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0" scaled="0"/>
            </a:gradFill>
            <a:prstDash val="sysDash"/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>
            <a:extLst>
              <a:ext uri="{FF2B5EF4-FFF2-40B4-BE49-F238E27FC236}">
                <a16:creationId xmlns:a16="http://schemas.microsoft.com/office/drawing/2014/main" id="{037C9C27-CACA-4DD4-95FA-BCA5FC7CA539}"/>
              </a:ext>
            </a:extLst>
          </p:cNvPr>
          <p:cNvSpPr txBox="1"/>
          <p:nvPr/>
        </p:nvSpPr>
        <p:spPr>
          <a:xfrm>
            <a:off x="1405911" y="5419589"/>
            <a:ext cx="2285602" cy="704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000" dirty="0">
                <a:solidFill>
                  <a:schemeClr val="accent1"/>
                </a:solidFill>
                <a:effectLst/>
              </a:rPr>
              <a:t>基础设施</a:t>
            </a:r>
            <a:endParaRPr lang="en-US" altLang="zh-CN" sz="30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C117164F-A4B8-4E53-9A80-B1B231B27AC7}"/>
              </a:ext>
            </a:extLst>
          </p:cNvPr>
          <p:cNvSpPr txBox="1"/>
          <p:nvPr/>
        </p:nvSpPr>
        <p:spPr>
          <a:xfrm>
            <a:off x="9044489" y="4711726"/>
            <a:ext cx="2285602" cy="704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3000" dirty="0">
                <a:solidFill>
                  <a:schemeClr val="accent1"/>
                </a:solidFill>
              </a:rPr>
              <a:t>人机交互</a:t>
            </a:r>
            <a:endParaRPr lang="en-US" altLang="zh-CN" sz="30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C4BC928D-1A1E-432F-B0B5-98C8136994E1}"/>
              </a:ext>
            </a:extLst>
          </p:cNvPr>
          <p:cNvSpPr txBox="1"/>
          <p:nvPr/>
        </p:nvSpPr>
        <p:spPr>
          <a:xfrm>
            <a:off x="1405911" y="4296067"/>
            <a:ext cx="2285602" cy="704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000" dirty="0">
                <a:solidFill>
                  <a:schemeClr val="accent1"/>
                </a:solidFill>
              </a:rPr>
              <a:t>去中心化</a:t>
            </a:r>
            <a:endParaRPr lang="en-US" altLang="zh-CN" sz="30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2290AF18-C7C0-4E03-89AE-CF12FDE6CBD0}"/>
              </a:ext>
            </a:extLst>
          </p:cNvPr>
          <p:cNvSpPr txBox="1"/>
          <p:nvPr/>
        </p:nvSpPr>
        <p:spPr>
          <a:xfrm>
            <a:off x="9044489" y="3693900"/>
            <a:ext cx="2285602" cy="704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3000" dirty="0">
                <a:solidFill>
                  <a:schemeClr val="accent1"/>
                </a:solidFill>
              </a:rPr>
              <a:t>空间计算</a:t>
            </a:r>
            <a:endParaRPr lang="en-US" altLang="zh-CN" sz="30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CD31DC64-A004-418C-9169-98B8D977D95D}"/>
              </a:ext>
            </a:extLst>
          </p:cNvPr>
          <p:cNvSpPr txBox="1"/>
          <p:nvPr/>
        </p:nvSpPr>
        <p:spPr>
          <a:xfrm>
            <a:off x="1405911" y="3120560"/>
            <a:ext cx="2541410" cy="704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000" dirty="0">
                <a:solidFill>
                  <a:schemeClr val="accent1"/>
                </a:solidFill>
              </a:rPr>
              <a:t>创作者经济</a:t>
            </a:r>
            <a:endParaRPr lang="en-US" altLang="zh-CN" sz="30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4CD701E5-2271-47FC-825A-D2CFFFAF4F5A}"/>
              </a:ext>
            </a:extLst>
          </p:cNvPr>
          <p:cNvSpPr txBox="1"/>
          <p:nvPr/>
        </p:nvSpPr>
        <p:spPr>
          <a:xfrm>
            <a:off x="8788681" y="2554790"/>
            <a:ext cx="2541410" cy="704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3000" dirty="0">
                <a:solidFill>
                  <a:schemeClr val="accent1"/>
                </a:solidFill>
              </a:rPr>
              <a:t>发现</a:t>
            </a:r>
            <a:endParaRPr lang="en-US" altLang="zh-CN" sz="30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26E668AC-257B-490B-BFB0-535E30B4144F}"/>
              </a:ext>
            </a:extLst>
          </p:cNvPr>
          <p:cNvSpPr txBox="1"/>
          <p:nvPr/>
        </p:nvSpPr>
        <p:spPr>
          <a:xfrm>
            <a:off x="1405911" y="1993284"/>
            <a:ext cx="2541410" cy="704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000" dirty="0">
                <a:solidFill>
                  <a:schemeClr val="accent1"/>
                </a:solidFill>
              </a:rPr>
              <a:t>体验</a:t>
            </a:r>
            <a:endParaRPr lang="en-US" altLang="zh-CN" sz="3000" dirty="0">
              <a:solidFill>
                <a:schemeClr val="accent1"/>
              </a:solidFill>
              <a:effectLst/>
            </a:endParaRPr>
          </a:p>
        </p:txBody>
      </p:sp>
      <p:pic>
        <p:nvPicPr>
          <p:cNvPr id="81" name="图片 80">
            <a:extLst>
              <a:ext uri="{FF2B5EF4-FFF2-40B4-BE49-F238E27FC236}">
                <a16:creationId xmlns:a16="http://schemas.microsoft.com/office/drawing/2014/main" id="{8E8C74DD-E855-4498-ADFC-ED4AEF32E5A9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>
          <a:xfrm flipH="1">
            <a:off x="5051870" y="381299"/>
            <a:ext cx="2106071" cy="3782593"/>
          </a:xfrm>
          <a:custGeom>
            <a:avLst/>
            <a:gdLst>
              <a:gd name="connsiteX0" fmla="*/ 531634 w 2106071"/>
              <a:gd name="connsiteY0" fmla="*/ 1832426 h 3782593"/>
              <a:gd name="connsiteX1" fmla="*/ 721190 w 2106071"/>
              <a:gd name="connsiteY1" fmla="*/ 1844805 h 3782593"/>
              <a:gd name="connsiteX2" fmla="*/ 1017193 w 2106071"/>
              <a:gd name="connsiteY2" fmla="*/ 1851082 h 3782593"/>
              <a:gd name="connsiteX3" fmla="*/ 1313196 w 2106071"/>
              <a:gd name="connsiteY3" fmla="*/ 1844805 h 3782593"/>
              <a:gd name="connsiteX4" fmla="*/ 1428303 w 2106071"/>
              <a:gd name="connsiteY4" fmla="*/ 1837288 h 3782593"/>
              <a:gd name="connsiteX5" fmla="*/ 1428303 w 2106071"/>
              <a:gd name="connsiteY5" fmla="*/ 3484724 h 3782593"/>
              <a:gd name="connsiteX6" fmla="*/ 531634 w 2106071"/>
              <a:gd name="connsiteY6" fmla="*/ 3484724 h 3782593"/>
              <a:gd name="connsiteX7" fmla="*/ 2106071 w 2106071"/>
              <a:gd name="connsiteY7" fmla="*/ 0 h 3782593"/>
              <a:gd name="connsiteX8" fmla="*/ 0 w 2106071"/>
              <a:gd name="connsiteY8" fmla="*/ 0 h 3782593"/>
              <a:gd name="connsiteX9" fmla="*/ 0 w 2106071"/>
              <a:gd name="connsiteY9" fmla="*/ 3782593 h 3782593"/>
              <a:gd name="connsiteX10" fmla="*/ 2106071 w 2106071"/>
              <a:gd name="connsiteY10" fmla="*/ 3782593 h 378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06071" h="3782593">
                <a:moveTo>
                  <a:pt x="531634" y="1832426"/>
                </a:moveTo>
                <a:lnTo>
                  <a:pt x="721190" y="1844805"/>
                </a:lnTo>
                <a:cubicBezTo>
                  <a:pt x="816801" y="1848921"/>
                  <a:pt x="915797" y="1851082"/>
                  <a:pt x="1017193" y="1851082"/>
                </a:cubicBezTo>
                <a:cubicBezTo>
                  <a:pt x="1118588" y="1851082"/>
                  <a:pt x="1217584" y="1848921"/>
                  <a:pt x="1313196" y="1844805"/>
                </a:cubicBezTo>
                <a:lnTo>
                  <a:pt x="1428303" y="1837288"/>
                </a:lnTo>
                <a:lnTo>
                  <a:pt x="1428303" y="3484724"/>
                </a:lnTo>
                <a:lnTo>
                  <a:pt x="531634" y="3484724"/>
                </a:lnTo>
                <a:close/>
                <a:moveTo>
                  <a:pt x="2106071" y="0"/>
                </a:moveTo>
                <a:lnTo>
                  <a:pt x="0" y="0"/>
                </a:lnTo>
                <a:lnTo>
                  <a:pt x="0" y="3782593"/>
                </a:lnTo>
                <a:lnTo>
                  <a:pt x="2106071" y="3782593"/>
                </a:lnTo>
                <a:close/>
              </a:path>
            </a:pathLst>
          </a:cu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8636089-8623-4A49-94E3-AC0F966A8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112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412C154E-51B0-4A32-8315-71A70A2FCB36}"/>
              </a:ext>
            </a:extLst>
          </p:cNvPr>
          <p:cNvCxnSpPr>
            <a:cxnSpLocks/>
          </p:cNvCxnSpPr>
          <p:nvPr/>
        </p:nvCxnSpPr>
        <p:spPr>
          <a:xfrm>
            <a:off x="5841221" y="3044904"/>
            <a:ext cx="882227" cy="619104"/>
          </a:xfrm>
          <a:prstGeom prst="line">
            <a:avLst/>
          </a:prstGeom>
          <a:ln w="6350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ADA2BF28-BAFB-45FB-BF33-63EB71D6A1A9}"/>
              </a:ext>
            </a:extLst>
          </p:cNvPr>
          <p:cNvCxnSpPr>
            <a:cxnSpLocks/>
          </p:cNvCxnSpPr>
          <p:nvPr/>
        </p:nvCxnSpPr>
        <p:spPr>
          <a:xfrm flipV="1">
            <a:off x="8656572" y="3298697"/>
            <a:ext cx="947607" cy="658832"/>
          </a:xfrm>
          <a:prstGeom prst="line">
            <a:avLst/>
          </a:prstGeom>
          <a:ln w="6350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67FB6411-732E-453F-936D-39393A8C71FE}"/>
              </a:ext>
            </a:extLst>
          </p:cNvPr>
          <p:cNvGrpSpPr/>
          <p:nvPr/>
        </p:nvGrpSpPr>
        <p:grpSpPr>
          <a:xfrm>
            <a:off x="9477084" y="1879971"/>
            <a:ext cx="1803691" cy="1803691"/>
            <a:chOff x="9477084" y="1879971"/>
            <a:chExt cx="1803691" cy="1803691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9491CF54-15E0-4C05-9FA8-93B31BBC0AE1}"/>
                </a:ext>
              </a:extLst>
            </p:cNvPr>
            <p:cNvSpPr/>
            <p:nvPr/>
          </p:nvSpPr>
          <p:spPr>
            <a:xfrm>
              <a:off x="9682272" y="2085159"/>
              <a:ext cx="1393314" cy="139331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8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ln w="22225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旁门左道PPT出品">
              <a:extLst>
                <a:ext uri="{FF2B5EF4-FFF2-40B4-BE49-F238E27FC236}">
                  <a16:creationId xmlns:a16="http://schemas.microsoft.com/office/drawing/2014/main" id="{EF7C6FEC-C2DF-4F83-B3AE-EE0D1DC2DE49}"/>
                </a:ext>
              </a:extLst>
            </p:cNvPr>
            <p:cNvSpPr/>
            <p:nvPr/>
          </p:nvSpPr>
          <p:spPr>
            <a:xfrm>
              <a:off x="9477084" y="1879971"/>
              <a:ext cx="1803691" cy="1803691"/>
            </a:xfrm>
            <a:prstGeom prst="ellipse">
              <a:avLst/>
            </a:prstGeom>
            <a:noFill/>
            <a:ln w="63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0ACCB764-8A2F-4E3F-A5C1-26B3B7733B62}"/>
                </a:ext>
              </a:extLst>
            </p:cNvPr>
            <p:cNvGrpSpPr/>
            <p:nvPr/>
          </p:nvGrpSpPr>
          <p:grpSpPr>
            <a:xfrm>
              <a:off x="9570394" y="1973281"/>
              <a:ext cx="1617072" cy="1617072"/>
              <a:chOff x="770695" y="2971031"/>
              <a:chExt cx="1736690" cy="1736690"/>
            </a:xfrm>
          </p:grpSpPr>
          <p:sp>
            <p:nvSpPr>
              <p:cNvPr id="65" name="弧形 64">
                <a:extLst>
                  <a:ext uri="{FF2B5EF4-FFF2-40B4-BE49-F238E27FC236}">
                    <a16:creationId xmlns:a16="http://schemas.microsoft.com/office/drawing/2014/main" id="{5B98C79C-40EE-400B-98B8-61F00A398391}"/>
                  </a:ext>
                </a:extLst>
              </p:cNvPr>
              <p:cNvSpPr/>
              <p:nvPr/>
            </p:nvSpPr>
            <p:spPr>
              <a:xfrm>
                <a:off x="770695" y="2971031"/>
                <a:ext cx="1736690" cy="1736690"/>
              </a:xfrm>
              <a:prstGeom prst="arc">
                <a:avLst>
                  <a:gd name="adj1" fmla="val 11217676"/>
                  <a:gd name="adj2" fmla="val 21152120"/>
                </a:avLst>
              </a:prstGeom>
              <a:no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弧形 65">
                <a:extLst>
                  <a:ext uri="{FF2B5EF4-FFF2-40B4-BE49-F238E27FC236}">
                    <a16:creationId xmlns:a16="http://schemas.microsoft.com/office/drawing/2014/main" id="{167BCA8A-783B-468B-876C-7023E06A5A5B}"/>
                  </a:ext>
                </a:extLst>
              </p:cNvPr>
              <p:cNvSpPr/>
              <p:nvPr/>
            </p:nvSpPr>
            <p:spPr>
              <a:xfrm rot="10800000">
                <a:off x="770695" y="2971031"/>
                <a:ext cx="1736690" cy="1736690"/>
              </a:xfrm>
              <a:prstGeom prst="arc">
                <a:avLst>
                  <a:gd name="adj1" fmla="val 11217676"/>
                  <a:gd name="adj2" fmla="val 21152120"/>
                </a:avLst>
              </a:prstGeom>
              <a:no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929AEB6B-3B03-427B-9E29-ACC75C072FEC}"/>
                </a:ext>
              </a:extLst>
            </p:cNvPr>
            <p:cNvSpPr/>
            <p:nvPr/>
          </p:nvSpPr>
          <p:spPr>
            <a:xfrm rot="2700000" flipH="1">
              <a:off x="9555254" y="2758956"/>
              <a:ext cx="45720" cy="457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64D80BD2-D8C1-44D6-9A26-476D21C2EA90}"/>
                </a:ext>
              </a:extLst>
            </p:cNvPr>
            <p:cNvSpPr/>
            <p:nvPr/>
          </p:nvSpPr>
          <p:spPr>
            <a:xfrm rot="2700000" flipH="1">
              <a:off x="11160106" y="2758956"/>
              <a:ext cx="45720" cy="457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1" name="图形 70" descr="算盘 纯色填充">
              <a:extLst>
                <a:ext uri="{FF2B5EF4-FFF2-40B4-BE49-F238E27FC236}">
                  <a16:creationId xmlns:a16="http://schemas.microsoft.com/office/drawing/2014/main" id="{28F754F9-A7F1-428E-A581-2EDF5B134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78615" y="2390032"/>
              <a:ext cx="803685" cy="803685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759F3EF2-DE8D-43AC-8092-EB476022D9AD}"/>
              </a:ext>
            </a:extLst>
          </p:cNvPr>
          <p:cNvGrpSpPr/>
          <p:nvPr/>
        </p:nvGrpSpPr>
        <p:grpSpPr>
          <a:xfrm>
            <a:off x="6538475" y="3195535"/>
            <a:ext cx="2058572" cy="2058571"/>
            <a:chOff x="6698215" y="3374041"/>
            <a:chExt cx="2344257" cy="2344256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4AA49C97-CC5E-4F6E-8571-5B430D1876B1}"/>
                </a:ext>
              </a:extLst>
            </p:cNvPr>
            <p:cNvSpPr/>
            <p:nvPr/>
          </p:nvSpPr>
          <p:spPr>
            <a:xfrm>
              <a:off x="6964898" y="3640725"/>
              <a:ext cx="1810889" cy="181088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8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ln w="22225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C83F3944-642D-40AB-BB23-FE2A8D8CB3AE}"/>
                </a:ext>
              </a:extLst>
            </p:cNvPr>
            <p:cNvSpPr/>
            <p:nvPr/>
          </p:nvSpPr>
          <p:spPr>
            <a:xfrm>
              <a:off x="6698215" y="3374041"/>
              <a:ext cx="2344257" cy="2344256"/>
            </a:xfrm>
            <a:prstGeom prst="ellipse">
              <a:avLst/>
            </a:prstGeom>
            <a:noFill/>
            <a:ln w="63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A879D1B-2CE2-48FF-AFE7-0D2DBE394A88}"/>
                </a:ext>
              </a:extLst>
            </p:cNvPr>
            <p:cNvGrpSpPr/>
            <p:nvPr/>
          </p:nvGrpSpPr>
          <p:grpSpPr>
            <a:xfrm>
              <a:off x="6822405" y="3498231"/>
              <a:ext cx="2095878" cy="2095877"/>
              <a:chOff x="770695" y="2971031"/>
              <a:chExt cx="1736690" cy="1736690"/>
            </a:xfrm>
          </p:grpSpPr>
          <p:sp>
            <p:nvSpPr>
              <p:cNvPr id="63" name="弧形 62">
                <a:extLst>
                  <a:ext uri="{FF2B5EF4-FFF2-40B4-BE49-F238E27FC236}">
                    <a16:creationId xmlns:a16="http://schemas.microsoft.com/office/drawing/2014/main" id="{CB0E296B-AA85-47CE-8E57-6D2C95C0AF9E}"/>
                  </a:ext>
                </a:extLst>
              </p:cNvPr>
              <p:cNvSpPr/>
              <p:nvPr/>
            </p:nvSpPr>
            <p:spPr>
              <a:xfrm>
                <a:off x="770695" y="2971031"/>
                <a:ext cx="1736690" cy="1736690"/>
              </a:xfrm>
              <a:prstGeom prst="arc">
                <a:avLst>
                  <a:gd name="adj1" fmla="val 11217676"/>
                  <a:gd name="adj2" fmla="val 21152120"/>
                </a:avLst>
              </a:prstGeom>
              <a:no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弧形 63">
                <a:extLst>
                  <a:ext uri="{FF2B5EF4-FFF2-40B4-BE49-F238E27FC236}">
                    <a16:creationId xmlns:a16="http://schemas.microsoft.com/office/drawing/2014/main" id="{3854354E-92BB-4227-AA9F-979FE1D6F465}"/>
                  </a:ext>
                </a:extLst>
              </p:cNvPr>
              <p:cNvSpPr/>
              <p:nvPr/>
            </p:nvSpPr>
            <p:spPr>
              <a:xfrm rot="10800000">
                <a:off x="770695" y="2971031"/>
                <a:ext cx="1736690" cy="1736690"/>
              </a:xfrm>
              <a:prstGeom prst="arc">
                <a:avLst>
                  <a:gd name="adj1" fmla="val 11217676"/>
                  <a:gd name="adj2" fmla="val 21152120"/>
                </a:avLst>
              </a:prstGeom>
              <a:no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C8C573DC-3C57-4CB7-A05F-906E1F535979}"/>
                </a:ext>
              </a:extLst>
            </p:cNvPr>
            <p:cNvGrpSpPr/>
            <p:nvPr/>
          </p:nvGrpSpPr>
          <p:grpSpPr>
            <a:xfrm>
              <a:off x="6806130" y="4523309"/>
              <a:ext cx="2128427" cy="45720"/>
              <a:chOff x="6664034" y="4116838"/>
              <a:chExt cx="2128427" cy="4572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AF98478D-8180-420F-BD98-8B2F90ADF592}"/>
                  </a:ext>
                </a:extLst>
              </p:cNvPr>
              <p:cNvSpPr/>
              <p:nvPr/>
            </p:nvSpPr>
            <p:spPr>
              <a:xfrm rot="2700000" flipH="1">
                <a:off x="8746741" y="4116838"/>
                <a:ext cx="45720" cy="4572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1DFA794F-F118-4609-B33D-080E0E44F484}"/>
                  </a:ext>
                </a:extLst>
              </p:cNvPr>
              <p:cNvSpPr/>
              <p:nvPr/>
            </p:nvSpPr>
            <p:spPr>
              <a:xfrm rot="2700000" flipH="1">
                <a:off x="6664034" y="4116838"/>
                <a:ext cx="45720" cy="4572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72" name="图形 71" descr="服务器 纯色填充">
              <a:extLst>
                <a:ext uri="{FF2B5EF4-FFF2-40B4-BE49-F238E27FC236}">
                  <a16:creationId xmlns:a16="http://schemas.microsoft.com/office/drawing/2014/main" id="{55B1B052-1A06-4C20-8F45-DB66AD5B3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337084" y="4024762"/>
              <a:ext cx="1016868" cy="1016868"/>
            </a:xfrm>
            <a:prstGeom prst="rect">
              <a:avLst/>
            </a:prstGeom>
          </p:spPr>
        </p:pic>
      </p:grp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C25AD0F8-A155-4A2E-A1D5-92E4A9E9B2A3}"/>
              </a:ext>
            </a:extLst>
          </p:cNvPr>
          <p:cNvCxnSpPr>
            <a:cxnSpLocks/>
          </p:cNvCxnSpPr>
          <p:nvPr/>
        </p:nvCxnSpPr>
        <p:spPr>
          <a:xfrm flipV="1">
            <a:off x="2786020" y="2981271"/>
            <a:ext cx="998450" cy="682737"/>
          </a:xfrm>
          <a:prstGeom prst="line">
            <a:avLst/>
          </a:prstGeom>
          <a:ln w="6350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EC02DD9D-5E1C-4AC8-A9D2-AC1AF961E26D}"/>
              </a:ext>
            </a:extLst>
          </p:cNvPr>
          <p:cNvGrpSpPr/>
          <p:nvPr/>
        </p:nvGrpSpPr>
        <p:grpSpPr>
          <a:xfrm>
            <a:off x="3625798" y="1150357"/>
            <a:ext cx="2353433" cy="2353432"/>
            <a:chOff x="3494123" y="1193530"/>
            <a:chExt cx="2724614" cy="2724613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DC1CED06-95E8-4F01-AB8D-2B8603A211FA}"/>
                </a:ext>
              </a:extLst>
            </p:cNvPr>
            <p:cNvSpPr/>
            <p:nvPr/>
          </p:nvSpPr>
          <p:spPr>
            <a:xfrm>
              <a:off x="3804076" y="1503483"/>
              <a:ext cx="2104707" cy="2104706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8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ln w="22225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4F3BFD9F-82D7-4A6B-94C2-A37D7A71025A}"/>
                </a:ext>
              </a:extLst>
            </p:cNvPr>
            <p:cNvSpPr/>
            <p:nvPr/>
          </p:nvSpPr>
          <p:spPr>
            <a:xfrm>
              <a:off x="3494123" y="1193530"/>
              <a:ext cx="2724614" cy="2724613"/>
            </a:xfrm>
            <a:prstGeom prst="ellipse">
              <a:avLst/>
            </a:prstGeom>
            <a:noFill/>
            <a:ln w="63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E67912E-E16F-45B5-B79A-FBED240F9811}"/>
                </a:ext>
              </a:extLst>
            </p:cNvPr>
            <p:cNvGrpSpPr/>
            <p:nvPr/>
          </p:nvGrpSpPr>
          <p:grpSpPr>
            <a:xfrm>
              <a:off x="3638462" y="1337870"/>
              <a:ext cx="2435935" cy="2435934"/>
              <a:chOff x="770695" y="2971031"/>
              <a:chExt cx="1736690" cy="1736690"/>
            </a:xfrm>
          </p:grpSpPr>
          <p:sp>
            <p:nvSpPr>
              <p:cNvPr id="67" name="弧形 66">
                <a:extLst>
                  <a:ext uri="{FF2B5EF4-FFF2-40B4-BE49-F238E27FC236}">
                    <a16:creationId xmlns:a16="http://schemas.microsoft.com/office/drawing/2014/main" id="{AEDF576C-FCF7-4E40-8949-6110D15021BE}"/>
                  </a:ext>
                </a:extLst>
              </p:cNvPr>
              <p:cNvSpPr/>
              <p:nvPr/>
            </p:nvSpPr>
            <p:spPr>
              <a:xfrm>
                <a:off x="770695" y="2971031"/>
                <a:ext cx="1736690" cy="1736690"/>
              </a:xfrm>
              <a:prstGeom prst="arc">
                <a:avLst>
                  <a:gd name="adj1" fmla="val 11217676"/>
                  <a:gd name="adj2" fmla="val 21152120"/>
                </a:avLst>
              </a:prstGeom>
              <a:no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弧形 67">
                <a:extLst>
                  <a:ext uri="{FF2B5EF4-FFF2-40B4-BE49-F238E27FC236}">
                    <a16:creationId xmlns:a16="http://schemas.microsoft.com/office/drawing/2014/main" id="{564B82F5-0451-4053-82D8-80B01BCACFA9}"/>
                  </a:ext>
                </a:extLst>
              </p:cNvPr>
              <p:cNvSpPr/>
              <p:nvPr/>
            </p:nvSpPr>
            <p:spPr>
              <a:xfrm rot="10800000">
                <a:off x="770695" y="2971031"/>
                <a:ext cx="1736690" cy="1736690"/>
              </a:xfrm>
              <a:prstGeom prst="arc">
                <a:avLst>
                  <a:gd name="adj1" fmla="val 11217676"/>
                  <a:gd name="adj2" fmla="val 21152120"/>
                </a:avLst>
              </a:prstGeom>
              <a:no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470FF2DF-AABE-44C0-8785-54F520F9B3A6}"/>
                </a:ext>
              </a:extLst>
            </p:cNvPr>
            <p:cNvSpPr/>
            <p:nvPr/>
          </p:nvSpPr>
          <p:spPr>
            <a:xfrm rot="2700000" flipH="1">
              <a:off x="3617431" y="2532976"/>
              <a:ext cx="45720" cy="457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旁门左道PPT出品">
              <a:extLst>
                <a:ext uri="{FF2B5EF4-FFF2-40B4-BE49-F238E27FC236}">
                  <a16:creationId xmlns:a16="http://schemas.microsoft.com/office/drawing/2014/main" id="{E97E0F68-11AB-4A3D-A9AB-1DF327BF23DF}"/>
                </a:ext>
              </a:extLst>
            </p:cNvPr>
            <p:cNvSpPr/>
            <p:nvPr/>
          </p:nvSpPr>
          <p:spPr>
            <a:xfrm rot="2700000" flipH="1">
              <a:off x="6049709" y="2532976"/>
              <a:ext cx="45720" cy="457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3" name="图形 72" descr="碟形卫星天线 纯色填充">
              <a:extLst>
                <a:ext uri="{FF2B5EF4-FFF2-40B4-BE49-F238E27FC236}">
                  <a16:creationId xmlns:a16="http://schemas.microsoft.com/office/drawing/2014/main" id="{4FF1D132-7A1D-48A2-9FEA-8707DA1F5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42308" y="1866623"/>
              <a:ext cx="1244091" cy="1244091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7AE5CE44-D42C-4D9C-A93D-BD12A6A7E6D0}"/>
              </a:ext>
            </a:extLst>
          </p:cNvPr>
          <p:cNvGrpSpPr/>
          <p:nvPr/>
        </p:nvGrpSpPr>
        <p:grpSpPr>
          <a:xfrm>
            <a:off x="1200149" y="3103908"/>
            <a:ext cx="1803691" cy="1803691"/>
            <a:chOff x="1200149" y="3103908"/>
            <a:chExt cx="1803691" cy="1803691"/>
          </a:xfrm>
        </p:grpSpPr>
        <p:sp>
          <p:nvSpPr>
            <p:cNvPr id="3" name="旁门左道PPT出品">
              <a:extLst>
                <a:ext uri="{FF2B5EF4-FFF2-40B4-BE49-F238E27FC236}">
                  <a16:creationId xmlns:a16="http://schemas.microsoft.com/office/drawing/2014/main" id="{67593A3C-3BB6-4747-A83B-581FC9C619F3}"/>
                </a:ext>
              </a:extLst>
            </p:cNvPr>
            <p:cNvSpPr/>
            <p:nvPr/>
          </p:nvSpPr>
          <p:spPr>
            <a:xfrm>
              <a:off x="1405338" y="3309097"/>
              <a:ext cx="1393314" cy="139331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8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ln w="22225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0C38FD5F-4D9F-4C53-A7EC-C7BEA2678110}"/>
                </a:ext>
              </a:extLst>
            </p:cNvPr>
            <p:cNvSpPr/>
            <p:nvPr/>
          </p:nvSpPr>
          <p:spPr>
            <a:xfrm>
              <a:off x="1200149" y="3103908"/>
              <a:ext cx="1803691" cy="1803691"/>
            </a:xfrm>
            <a:prstGeom prst="ellipse">
              <a:avLst/>
            </a:prstGeom>
            <a:noFill/>
            <a:ln w="63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66D3721-20C2-42E3-8268-9386E6FBFBA0}"/>
                </a:ext>
              </a:extLst>
            </p:cNvPr>
            <p:cNvGrpSpPr/>
            <p:nvPr/>
          </p:nvGrpSpPr>
          <p:grpSpPr>
            <a:xfrm>
              <a:off x="1295701" y="3199460"/>
              <a:ext cx="1612587" cy="1612586"/>
              <a:chOff x="770695" y="2971031"/>
              <a:chExt cx="1736690" cy="1736690"/>
            </a:xfrm>
          </p:grpSpPr>
          <p:sp>
            <p:nvSpPr>
              <p:cNvPr id="69" name="弧形 68">
                <a:extLst>
                  <a:ext uri="{FF2B5EF4-FFF2-40B4-BE49-F238E27FC236}">
                    <a16:creationId xmlns:a16="http://schemas.microsoft.com/office/drawing/2014/main" id="{A2AD23B8-BA97-408C-B52C-E93F5838CCB1}"/>
                  </a:ext>
                </a:extLst>
              </p:cNvPr>
              <p:cNvSpPr/>
              <p:nvPr/>
            </p:nvSpPr>
            <p:spPr>
              <a:xfrm>
                <a:off x="770695" y="2971031"/>
                <a:ext cx="1736690" cy="1736690"/>
              </a:xfrm>
              <a:prstGeom prst="arc">
                <a:avLst>
                  <a:gd name="adj1" fmla="val 11217676"/>
                  <a:gd name="adj2" fmla="val 21152120"/>
                </a:avLst>
              </a:prstGeom>
              <a:no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弧形 69">
                <a:extLst>
                  <a:ext uri="{FF2B5EF4-FFF2-40B4-BE49-F238E27FC236}">
                    <a16:creationId xmlns:a16="http://schemas.microsoft.com/office/drawing/2014/main" id="{8AD03536-7FB4-4BEC-81A2-9E68B7F5B457}"/>
                  </a:ext>
                </a:extLst>
              </p:cNvPr>
              <p:cNvSpPr/>
              <p:nvPr/>
            </p:nvSpPr>
            <p:spPr>
              <a:xfrm rot="10800000">
                <a:off x="770695" y="2971031"/>
                <a:ext cx="1736690" cy="1736690"/>
              </a:xfrm>
              <a:prstGeom prst="arc">
                <a:avLst>
                  <a:gd name="adj1" fmla="val 11217676"/>
                  <a:gd name="adj2" fmla="val 21152120"/>
                </a:avLst>
              </a:prstGeom>
              <a:no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CA1FB085-8EFB-4949-BF4A-6C54B2B6FA83}"/>
                </a:ext>
              </a:extLst>
            </p:cNvPr>
            <p:cNvGrpSpPr/>
            <p:nvPr/>
          </p:nvGrpSpPr>
          <p:grpSpPr>
            <a:xfrm>
              <a:off x="1279754" y="3982894"/>
              <a:ext cx="1641094" cy="45720"/>
              <a:chOff x="1135293" y="3576422"/>
              <a:chExt cx="1641094" cy="4572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96C543AA-DBD2-4BDE-A201-62A20B8BF6A1}"/>
                  </a:ext>
                </a:extLst>
              </p:cNvPr>
              <p:cNvSpPr/>
              <p:nvPr/>
            </p:nvSpPr>
            <p:spPr>
              <a:xfrm rot="2700000" flipH="1">
                <a:off x="1135293" y="3576422"/>
                <a:ext cx="45720" cy="4572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863A3094-9EF5-4C19-9B37-9405912A4227}"/>
                  </a:ext>
                </a:extLst>
              </p:cNvPr>
              <p:cNvSpPr/>
              <p:nvPr/>
            </p:nvSpPr>
            <p:spPr>
              <a:xfrm rot="2700000" flipH="1">
                <a:off x="2730667" y="3576422"/>
                <a:ext cx="45720" cy="4572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74" name="图形 73" descr="双击手势 纯色填充">
              <a:extLst>
                <a:ext uri="{FF2B5EF4-FFF2-40B4-BE49-F238E27FC236}">
                  <a16:creationId xmlns:a16="http://schemas.microsoft.com/office/drawing/2014/main" id="{81B06B2C-224A-49BD-B2AE-8D03EFDB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639888" y="3552082"/>
              <a:ext cx="914400" cy="914400"/>
            </a:xfrm>
            <a:prstGeom prst="rect">
              <a:avLst/>
            </a:prstGeom>
          </p:spPr>
        </p:pic>
      </p:grpSp>
      <p:sp>
        <p:nvSpPr>
          <p:cNvPr id="77" name="矩形: 圆角 76">
            <a:extLst>
              <a:ext uri="{FF2B5EF4-FFF2-40B4-BE49-F238E27FC236}">
                <a16:creationId xmlns:a16="http://schemas.microsoft.com/office/drawing/2014/main" id="{0B70B2A2-6DE9-4AF9-AC52-289F6A006475}"/>
              </a:ext>
            </a:extLst>
          </p:cNvPr>
          <p:cNvSpPr/>
          <p:nvPr/>
        </p:nvSpPr>
        <p:spPr>
          <a:xfrm>
            <a:off x="9112148" y="5429568"/>
            <a:ext cx="2388964" cy="514805"/>
          </a:xfrm>
          <a:prstGeom prst="roundRect">
            <a:avLst>
              <a:gd name="adj" fmla="val 50000"/>
            </a:avLst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78" name="矩形: 圆角 77">
            <a:extLst>
              <a:ext uri="{FF2B5EF4-FFF2-40B4-BE49-F238E27FC236}">
                <a16:creationId xmlns:a16="http://schemas.microsoft.com/office/drawing/2014/main" id="{0266F872-A7EB-4475-9786-310710CEAC09}"/>
              </a:ext>
            </a:extLst>
          </p:cNvPr>
          <p:cNvSpPr/>
          <p:nvPr/>
        </p:nvSpPr>
        <p:spPr>
          <a:xfrm>
            <a:off x="3270828" y="5993075"/>
            <a:ext cx="2388964" cy="570299"/>
          </a:xfrm>
          <a:prstGeom prst="roundRect">
            <a:avLst>
              <a:gd name="adj" fmla="val 50000"/>
            </a:avLst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DD20D4DB-8B92-4D55-9D94-67783381BB02}"/>
              </a:ext>
            </a:extLst>
          </p:cNvPr>
          <p:cNvSpPr txBox="1"/>
          <p:nvPr/>
        </p:nvSpPr>
        <p:spPr>
          <a:xfrm>
            <a:off x="1432560" y="162113"/>
            <a:ext cx="31822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noFill/>
                <a:latin typeface="+mj-ea"/>
                <a:ea typeface="+mj-ea"/>
              </a:defRPr>
            </a:lvl1pPr>
          </a:lstStyle>
          <a:p>
            <a:r>
              <a:rPr lang="en-US" altLang="zh-CN" dirty="0"/>
              <a:t>TECHNICAL</a:t>
            </a:r>
            <a:endParaRPr lang="zh-CN" altLang="en-US" dirty="0"/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3F7C7E5E-75A7-41EB-9245-2B083389D23F}"/>
              </a:ext>
            </a:extLst>
          </p:cNvPr>
          <p:cNvSpPr txBox="1"/>
          <p:nvPr/>
        </p:nvSpPr>
        <p:spPr>
          <a:xfrm>
            <a:off x="1387825" y="44247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latin typeface="+mj-ea"/>
                <a:ea typeface="+mj-ea"/>
              </a:rPr>
              <a:t>核心技术</a:t>
            </a:r>
            <a:endParaRPr lang="zh-CN" altLang="en-US" sz="4000" b="1" dirty="0">
              <a:solidFill>
                <a:schemeClr val="accent1"/>
              </a:solidFill>
              <a:effectLst/>
              <a:latin typeface="+mj-ea"/>
              <a:ea typeface="+mj-ea"/>
            </a:endParaRPr>
          </a:p>
        </p:txBody>
      </p: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C5782719-07B6-425B-B99C-61CD6C65B3A8}"/>
              </a:ext>
            </a:extLst>
          </p:cNvPr>
          <p:cNvGrpSpPr/>
          <p:nvPr/>
        </p:nvGrpSpPr>
        <p:grpSpPr>
          <a:xfrm>
            <a:off x="124227" y="446024"/>
            <a:ext cx="1308333" cy="576829"/>
            <a:chOff x="124227" y="446024"/>
            <a:chExt cx="1477187" cy="576829"/>
          </a:xfrm>
        </p:grpSpPr>
        <p:sp>
          <p:nvSpPr>
            <p:cNvPr id="82" name="平行四边形 81">
              <a:extLst>
                <a:ext uri="{FF2B5EF4-FFF2-40B4-BE49-F238E27FC236}">
                  <a16:creationId xmlns:a16="http://schemas.microsoft.com/office/drawing/2014/main" id="{B13F7855-626F-40F9-9350-8DA4444ECFD3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平行四边形 82">
              <a:extLst>
                <a:ext uri="{FF2B5EF4-FFF2-40B4-BE49-F238E27FC236}">
                  <a16:creationId xmlns:a16="http://schemas.microsoft.com/office/drawing/2014/main" id="{05587D79-0A42-49D6-8FCE-80ECF3883A38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平行四边形 83">
              <a:extLst>
                <a:ext uri="{FF2B5EF4-FFF2-40B4-BE49-F238E27FC236}">
                  <a16:creationId xmlns:a16="http://schemas.microsoft.com/office/drawing/2014/main" id="{14BE8A0A-63A6-4B4B-822A-6F28F09D8D2F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0" name="文本框 49">
            <a:extLst>
              <a:ext uri="{FF2B5EF4-FFF2-40B4-BE49-F238E27FC236}">
                <a16:creationId xmlns:a16="http://schemas.microsoft.com/office/drawing/2014/main" id="{915DEEF6-22EF-4386-86A6-B8903815BEB7}"/>
              </a:ext>
            </a:extLst>
          </p:cNvPr>
          <p:cNvSpPr txBox="1"/>
          <p:nvPr/>
        </p:nvSpPr>
        <p:spPr>
          <a:xfrm>
            <a:off x="1384229" y="4977107"/>
            <a:ext cx="1723549" cy="55399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CN" altLang="en-US" sz="3000" dirty="0">
                <a:solidFill>
                  <a:schemeClr val="accent1"/>
                </a:solidFill>
                <a:latin typeface="+mn-ea"/>
              </a:rPr>
              <a:t>交互技术</a:t>
            </a:r>
            <a:endParaRPr lang="zh-CN" altLang="en-US" sz="3000" dirty="0">
              <a:solidFill>
                <a:schemeClr val="accent1"/>
              </a:solidFill>
              <a:effectLst/>
              <a:latin typeface="+mn-ea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14BB785F-7D92-4422-8800-C54D6B98CFBD}"/>
              </a:ext>
            </a:extLst>
          </p:cNvPr>
          <p:cNvSpPr txBox="1"/>
          <p:nvPr/>
        </p:nvSpPr>
        <p:spPr>
          <a:xfrm>
            <a:off x="1384228" y="5538347"/>
            <a:ext cx="2887827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+mn-ea"/>
              </a:rPr>
              <a:t>INTERACTIVE</a:t>
            </a:r>
            <a:endParaRPr lang="zh-CN" altLang="en-US" dirty="0">
              <a:solidFill>
                <a:schemeClr val="accent1"/>
              </a:solidFill>
              <a:effectLst/>
              <a:latin typeface="+mn-ea"/>
            </a:endParaRPr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A68D46CD-5EF2-46E0-989B-7A175B7ED660}"/>
              </a:ext>
            </a:extLst>
          </p:cNvPr>
          <p:cNvSpPr/>
          <p:nvPr/>
        </p:nvSpPr>
        <p:spPr>
          <a:xfrm>
            <a:off x="1334943" y="5056776"/>
            <a:ext cx="45719" cy="745584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69BBCE2D-8480-4E04-BDFF-60273DBB9C3F}"/>
              </a:ext>
            </a:extLst>
          </p:cNvPr>
          <p:cNvSpPr txBox="1"/>
          <p:nvPr/>
        </p:nvSpPr>
        <p:spPr>
          <a:xfrm>
            <a:off x="4053135" y="3636394"/>
            <a:ext cx="1723549" cy="5539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000" dirty="0">
                <a:solidFill>
                  <a:schemeClr val="accent1"/>
                </a:solidFill>
                <a:latin typeface="+mn-ea"/>
              </a:rPr>
              <a:t>通讯技术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B16A11E9-0A17-43CE-BC0F-A363E5835675}"/>
              </a:ext>
            </a:extLst>
          </p:cNvPr>
          <p:cNvSpPr txBox="1"/>
          <p:nvPr/>
        </p:nvSpPr>
        <p:spPr>
          <a:xfrm>
            <a:off x="4053135" y="4197634"/>
            <a:ext cx="2303377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+mn-ea"/>
              </a:rPr>
              <a:t>COMMUNICATION</a:t>
            </a:r>
            <a:endParaRPr lang="zh-CN" altLang="en-US" dirty="0">
              <a:solidFill>
                <a:schemeClr val="accent1"/>
              </a:solidFill>
              <a:effectLst/>
              <a:latin typeface="+mn-ea"/>
            </a:endParaRPr>
          </a:p>
        </p:txBody>
      </p: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CA90D106-9EC3-48BF-9319-3AB17F46512A}"/>
              </a:ext>
            </a:extLst>
          </p:cNvPr>
          <p:cNvSpPr/>
          <p:nvPr/>
        </p:nvSpPr>
        <p:spPr>
          <a:xfrm>
            <a:off x="4003849" y="3716063"/>
            <a:ext cx="45719" cy="745584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3A6F0836-D604-44A4-AB28-2BF65FCA1BFC}"/>
              </a:ext>
            </a:extLst>
          </p:cNvPr>
          <p:cNvSpPr txBox="1"/>
          <p:nvPr/>
        </p:nvSpPr>
        <p:spPr>
          <a:xfrm>
            <a:off x="6878617" y="5248362"/>
            <a:ext cx="1723549" cy="5539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000" dirty="0">
                <a:solidFill>
                  <a:schemeClr val="accent1"/>
                </a:solidFill>
                <a:latin typeface="+mn-ea"/>
              </a:rPr>
              <a:t>算法</a:t>
            </a: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A6397DBA-DBF9-439C-977C-4214874CE805}"/>
              </a:ext>
            </a:extLst>
          </p:cNvPr>
          <p:cNvSpPr txBox="1"/>
          <p:nvPr/>
        </p:nvSpPr>
        <p:spPr>
          <a:xfrm>
            <a:off x="6878617" y="5809602"/>
            <a:ext cx="1777955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+mn-ea"/>
              </a:rPr>
              <a:t>ALGORITHM</a:t>
            </a:r>
            <a:endParaRPr lang="zh-CN" altLang="en-US" dirty="0">
              <a:solidFill>
                <a:schemeClr val="accent1"/>
              </a:solidFill>
              <a:effectLst/>
              <a:latin typeface="+mn-ea"/>
            </a:endParaRPr>
          </a:p>
        </p:txBody>
      </p:sp>
      <p:sp>
        <p:nvSpPr>
          <p:cNvPr id="87" name="矩形: 圆角 86">
            <a:extLst>
              <a:ext uri="{FF2B5EF4-FFF2-40B4-BE49-F238E27FC236}">
                <a16:creationId xmlns:a16="http://schemas.microsoft.com/office/drawing/2014/main" id="{CBE4D4D2-C838-468F-A07B-FCBDC7C56575}"/>
              </a:ext>
            </a:extLst>
          </p:cNvPr>
          <p:cNvSpPr/>
          <p:nvPr/>
        </p:nvSpPr>
        <p:spPr>
          <a:xfrm>
            <a:off x="6829331" y="5328031"/>
            <a:ext cx="45719" cy="745584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BDC854AA-F9CA-4FB8-B05D-589DEDB47164}"/>
              </a:ext>
            </a:extLst>
          </p:cNvPr>
          <p:cNvSpPr txBox="1"/>
          <p:nvPr/>
        </p:nvSpPr>
        <p:spPr>
          <a:xfrm>
            <a:off x="9663704" y="3691969"/>
            <a:ext cx="1723549" cy="5539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000" dirty="0">
                <a:solidFill>
                  <a:schemeClr val="accent1"/>
                </a:solidFill>
                <a:latin typeface="+mn-ea"/>
              </a:rPr>
              <a:t>计算能力</a:t>
            </a: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581426FE-FF4D-4D34-9F67-C6EAD1FE4051}"/>
              </a:ext>
            </a:extLst>
          </p:cNvPr>
          <p:cNvSpPr txBox="1"/>
          <p:nvPr/>
        </p:nvSpPr>
        <p:spPr>
          <a:xfrm>
            <a:off x="9663704" y="4253209"/>
            <a:ext cx="179963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+mn-ea"/>
              </a:rPr>
              <a:t>COMPUTING</a:t>
            </a:r>
            <a:endParaRPr lang="zh-CN" altLang="en-US" dirty="0">
              <a:solidFill>
                <a:schemeClr val="accent1"/>
              </a:solidFill>
              <a:effectLst/>
              <a:latin typeface="+mn-ea"/>
            </a:endParaRPr>
          </a:p>
        </p:txBody>
      </p:sp>
      <p:sp>
        <p:nvSpPr>
          <p:cNvPr id="90" name="矩形: 圆角 89">
            <a:extLst>
              <a:ext uri="{FF2B5EF4-FFF2-40B4-BE49-F238E27FC236}">
                <a16:creationId xmlns:a16="http://schemas.microsoft.com/office/drawing/2014/main" id="{3133D5A0-8195-48B7-A416-23EBE7475FC4}"/>
              </a:ext>
            </a:extLst>
          </p:cNvPr>
          <p:cNvSpPr/>
          <p:nvPr/>
        </p:nvSpPr>
        <p:spPr>
          <a:xfrm>
            <a:off x="9614418" y="3771638"/>
            <a:ext cx="45719" cy="745584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A09DC692-F6B5-49FE-822A-46FDB5DD9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966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62">
            <a:extLst>
              <a:ext uri="{FF2B5EF4-FFF2-40B4-BE49-F238E27FC236}">
                <a16:creationId xmlns:a16="http://schemas.microsoft.com/office/drawing/2014/main" id="{13108CB0-C2EB-43BB-8574-2A3BEC0181C5}"/>
              </a:ext>
            </a:extLst>
          </p:cNvPr>
          <p:cNvSpPr/>
          <p:nvPr/>
        </p:nvSpPr>
        <p:spPr>
          <a:xfrm>
            <a:off x="1055688" y="2110922"/>
            <a:ext cx="2326567" cy="2118632"/>
          </a:xfrm>
          <a:custGeom>
            <a:avLst/>
            <a:gdLst>
              <a:gd name="connsiteX0" fmla="*/ 3612124 w 5416434"/>
              <a:gd name="connsiteY0" fmla="*/ 0 h 4932339"/>
              <a:gd name="connsiteX1" fmla="*/ 1804615 w 5416434"/>
              <a:gd name="connsiteY1" fmla="*/ 0 h 4932339"/>
              <a:gd name="connsiteX2" fmla="*/ 1024397 w 5416434"/>
              <a:gd name="connsiteY2" fmla="*/ 450430 h 4932339"/>
              <a:gd name="connsiteX3" fmla="*/ 120643 w 5416434"/>
              <a:gd name="connsiteY3" fmla="*/ 2015740 h 4932339"/>
              <a:gd name="connsiteX4" fmla="*/ 120643 w 5416434"/>
              <a:gd name="connsiteY4" fmla="*/ 2916600 h 4932339"/>
              <a:gd name="connsiteX5" fmla="*/ 1024397 w 5416434"/>
              <a:gd name="connsiteY5" fmla="*/ 4481910 h 4932339"/>
              <a:gd name="connsiteX6" fmla="*/ 1804463 w 5416434"/>
              <a:gd name="connsiteY6" fmla="*/ 4932340 h 4932339"/>
              <a:gd name="connsiteX7" fmla="*/ 3611972 w 5416434"/>
              <a:gd name="connsiteY7" fmla="*/ 4932340 h 4932339"/>
              <a:gd name="connsiteX8" fmla="*/ 4392037 w 5416434"/>
              <a:gd name="connsiteY8" fmla="*/ 4481910 h 4932339"/>
              <a:gd name="connsiteX9" fmla="*/ 5295792 w 5416434"/>
              <a:gd name="connsiteY9" fmla="*/ 2916600 h 4932339"/>
              <a:gd name="connsiteX10" fmla="*/ 5295792 w 5416434"/>
              <a:gd name="connsiteY10" fmla="*/ 2015740 h 4932339"/>
              <a:gd name="connsiteX11" fmla="*/ 4392189 w 5416434"/>
              <a:gd name="connsiteY11" fmla="*/ 450430 h 4932339"/>
              <a:gd name="connsiteX12" fmla="*/ 3612124 w 5416434"/>
              <a:gd name="connsiteY12" fmla="*/ 0 h 4932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16434" h="4932339">
                <a:moveTo>
                  <a:pt x="3612124" y="0"/>
                </a:moveTo>
                <a:lnTo>
                  <a:pt x="1804615" y="0"/>
                </a:lnTo>
                <a:cubicBezTo>
                  <a:pt x="1482749" y="0"/>
                  <a:pt x="1185407" y="171672"/>
                  <a:pt x="1024397" y="450430"/>
                </a:cubicBezTo>
                <a:lnTo>
                  <a:pt x="120643" y="2015740"/>
                </a:lnTo>
                <a:cubicBezTo>
                  <a:pt x="-40214" y="2294498"/>
                  <a:pt x="-40214" y="2637842"/>
                  <a:pt x="120643" y="2916600"/>
                </a:cubicBezTo>
                <a:lnTo>
                  <a:pt x="1024397" y="4481910"/>
                </a:lnTo>
                <a:cubicBezTo>
                  <a:pt x="1185254" y="4760667"/>
                  <a:pt x="1482749" y="4932340"/>
                  <a:pt x="1804463" y="4932340"/>
                </a:cubicBezTo>
                <a:lnTo>
                  <a:pt x="3611972" y="4932340"/>
                </a:lnTo>
                <a:cubicBezTo>
                  <a:pt x="3933838" y="4932340"/>
                  <a:pt x="4231180" y="4760667"/>
                  <a:pt x="4392037" y="4481910"/>
                </a:cubicBezTo>
                <a:lnTo>
                  <a:pt x="5295792" y="2916600"/>
                </a:lnTo>
                <a:cubicBezTo>
                  <a:pt x="5456649" y="2637842"/>
                  <a:pt x="5456649" y="2294498"/>
                  <a:pt x="5295792" y="2015740"/>
                </a:cubicBezTo>
                <a:lnTo>
                  <a:pt x="4392189" y="450430"/>
                </a:lnTo>
                <a:cubicBezTo>
                  <a:pt x="4231332" y="171672"/>
                  <a:pt x="3933991" y="0"/>
                  <a:pt x="3612124" y="0"/>
                </a:cubicBezTo>
                <a:close/>
              </a:path>
            </a:pathLst>
          </a:custGeom>
          <a:blipFill>
            <a:blip r:embed="rId4"/>
            <a:stretch>
              <a:fillRect l="-41346" r="-11500" b="-79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 62">
            <a:extLst>
              <a:ext uri="{FF2B5EF4-FFF2-40B4-BE49-F238E27FC236}">
                <a16:creationId xmlns:a16="http://schemas.microsoft.com/office/drawing/2014/main" id="{D4F7A3AE-279E-4591-B9EB-6FE8605F9680}"/>
              </a:ext>
            </a:extLst>
          </p:cNvPr>
          <p:cNvSpPr/>
          <p:nvPr/>
        </p:nvSpPr>
        <p:spPr>
          <a:xfrm>
            <a:off x="4986692" y="2110922"/>
            <a:ext cx="2326567" cy="2118632"/>
          </a:xfrm>
          <a:custGeom>
            <a:avLst/>
            <a:gdLst>
              <a:gd name="connsiteX0" fmla="*/ 3612124 w 5416434"/>
              <a:gd name="connsiteY0" fmla="*/ 0 h 4932339"/>
              <a:gd name="connsiteX1" fmla="*/ 1804615 w 5416434"/>
              <a:gd name="connsiteY1" fmla="*/ 0 h 4932339"/>
              <a:gd name="connsiteX2" fmla="*/ 1024397 w 5416434"/>
              <a:gd name="connsiteY2" fmla="*/ 450430 h 4932339"/>
              <a:gd name="connsiteX3" fmla="*/ 120643 w 5416434"/>
              <a:gd name="connsiteY3" fmla="*/ 2015740 h 4932339"/>
              <a:gd name="connsiteX4" fmla="*/ 120643 w 5416434"/>
              <a:gd name="connsiteY4" fmla="*/ 2916600 h 4932339"/>
              <a:gd name="connsiteX5" fmla="*/ 1024397 w 5416434"/>
              <a:gd name="connsiteY5" fmla="*/ 4481910 h 4932339"/>
              <a:gd name="connsiteX6" fmla="*/ 1804463 w 5416434"/>
              <a:gd name="connsiteY6" fmla="*/ 4932340 h 4932339"/>
              <a:gd name="connsiteX7" fmla="*/ 3611972 w 5416434"/>
              <a:gd name="connsiteY7" fmla="*/ 4932340 h 4932339"/>
              <a:gd name="connsiteX8" fmla="*/ 4392037 w 5416434"/>
              <a:gd name="connsiteY8" fmla="*/ 4481910 h 4932339"/>
              <a:gd name="connsiteX9" fmla="*/ 5295792 w 5416434"/>
              <a:gd name="connsiteY9" fmla="*/ 2916600 h 4932339"/>
              <a:gd name="connsiteX10" fmla="*/ 5295792 w 5416434"/>
              <a:gd name="connsiteY10" fmla="*/ 2015740 h 4932339"/>
              <a:gd name="connsiteX11" fmla="*/ 4392189 w 5416434"/>
              <a:gd name="connsiteY11" fmla="*/ 450430 h 4932339"/>
              <a:gd name="connsiteX12" fmla="*/ 3612124 w 5416434"/>
              <a:gd name="connsiteY12" fmla="*/ 0 h 4932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16434" h="4932339">
                <a:moveTo>
                  <a:pt x="3612124" y="0"/>
                </a:moveTo>
                <a:lnTo>
                  <a:pt x="1804615" y="0"/>
                </a:lnTo>
                <a:cubicBezTo>
                  <a:pt x="1482749" y="0"/>
                  <a:pt x="1185407" y="171672"/>
                  <a:pt x="1024397" y="450430"/>
                </a:cubicBezTo>
                <a:lnTo>
                  <a:pt x="120643" y="2015740"/>
                </a:lnTo>
                <a:cubicBezTo>
                  <a:pt x="-40214" y="2294498"/>
                  <a:pt x="-40214" y="2637842"/>
                  <a:pt x="120643" y="2916600"/>
                </a:cubicBezTo>
                <a:lnTo>
                  <a:pt x="1024397" y="4481910"/>
                </a:lnTo>
                <a:cubicBezTo>
                  <a:pt x="1185254" y="4760667"/>
                  <a:pt x="1482749" y="4932340"/>
                  <a:pt x="1804463" y="4932340"/>
                </a:cubicBezTo>
                <a:lnTo>
                  <a:pt x="3611972" y="4932340"/>
                </a:lnTo>
                <a:cubicBezTo>
                  <a:pt x="3933838" y="4932340"/>
                  <a:pt x="4231180" y="4760667"/>
                  <a:pt x="4392037" y="4481910"/>
                </a:cubicBezTo>
                <a:lnTo>
                  <a:pt x="5295792" y="2916600"/>
                </a:lnTo>
                <a:cubicBezTo>
                  <a:pt x="5456649" y="2637842"/>
                  <a:pt x="5456649" y="2294498"/>
                  <a:pt x="5295792" y="2015740"/>
                </a:cubicBezTo>
                <a:lnTo>
                  <a:pt x="4392189" y="450430"/>
                </a:lnTo>
                <a:cubicBezTo>
                  <a:pt x="4231332" y="171672"/>
                  <a:pt x="3933991" y="0"/>
                  <a:pt x="3612124" y="0"/>
                </a:cubicBezTo>
                <a:close/>
              </a:path>
            </a:pathLst>
          </a:custGeom>
          <a:blipFill>
            <a:blip r:embed="rId5"/>
            <a:stretch>
              <a:fillRect l="-75293" t="-22608" r="-14923" b="-2824"/>
            </a:stretch>
          </a:blipFill>
          <a:ln w="38100">
            <a:noFill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4" name="任意多边形 62">
            <a:extLst>
              <a:ext uri="{FF2B5EF4-FFF2-40B4-BE49-F238E27FC236}">
                <a16:creationId xmlns:a16="http://schemas.microsoft.com/office/drawing/2014/main" id="{5E696C54-DE1B-42A7-9975-1DA1529D8513}"/>
              </a:ext>
            </a:extLst>
          </p:cNvPr>
          <p:cNvSpPr/>
          <p:nvPr/>
        </p:nvSpPr>
        <p:spPr>
          <a:xfrm>
            <a:off x="8917696" y="2110922"/>
            <a:ext cx="2326567" cy="2118632"/>
          </a:xfrm>
          <a:custGeom>
            <a:avLst/>
            <a:gdLst>
              <a:gd name="connsiteX0" fmla="*/ 3612124 w 5416434"/>
              <a:gd name="connsiteY0" fmla="*/ 0 h 4932339"/>
              <a:gd name="connsiteX1" fmla="*/ 1804615 w 5416434"/>
              <a:gd name="connsiteY1" fmla="*/ 0 h 4932339"/>
              <a:gd name="connsiteX2" fmla="*/ 1024397 w 5416434"/>
              <a:gd name="connsiteY2" fmla="*/ 450430 h 4932339"/>
              <a:gd name="connsiteX3" fmla="*/ 120643 w 5416434"/>
              <a:gd name="connsiteY3" fmla="*/ 2015740 h 4932339"/>
              <a:gd name="connsiteX4" fmla="*/ 120643 w 5416434"/>
              <a:gd name="connsiteY4" fmla="*/ 2916600 h 4932339"/>
              <a:gd name="connsiteX5" fmla="*/ 1024397 w 5416434"/>
              <a:gd name="connsiteY5" fmla="*/ 4481910 h 4932339"/>
              <a:gd name="connsiteX6" fmla="*/ 1804463 w 5416434"/>
              <a:gd name="connsiteY6" fmla="*/ 4932340 h 4932339"/>
              <a:gd name="connsiteX7" fmla="*/ 3611972 w 5416434"/>
              <a:gd name="connsiteY7" fmla="*/ 4932340 h 4932339"/>
              <a:gd name="connsiteX8" fmla="*/ 4392037 w 5416434"/>
              <a:gd name="connsiteY8" fmla="*/ 4481910 h 4932339"/>
              <a:gd name="connsiteX9" fmla="*/ 5295792 w 5416434"/>
              <a:gd name="connsiteY9" fmla="*/ 2916600 h 4932339"/>
              <a:gd name="connsiteX10" fmla="*/ 5295792 w 5416434"/>
              <a:gd name="connsiteY10" fmla="*/ 2015740 h 4932339"/>
              <a:gd name="connsiteX11" fmla="*/ 4392189 w 5416434"/>
              <a:gd name="connsiteY11" fmla="*/ 450430 h 4932339"/>
              <a:gd name="connsiteX12" fmla="*/ 3612124 w 5416434"/>
              <a:gd name="connsiteY12" fmla="*/ 0 h 4932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16434" h="4932339">
                <a:moveTo>
                  <a:pt x="3612124" y="0"/>
                </a:moveTo>
                <a:lnTo>
                  <a:pt x="1804615" y="0"/>
                </a:lnTo>
                <a:cubicBezTo>
                  <a:pt x="1482749" y="0"/>
                  <a:pt x="1185407" y="171672"/>
                  <a:pt x="1024397" y="450430"/>
                </a:cubicBezTo>
                <a:lnTo>
                  <a:pt x="120643" y="2015740"/>
                </a:lnTo>
                <a:cubicBezTo>
                  <a:pt x="-40214" y="2294498"/>
                  <a:pt x="-40214" y="2637842"/>
                  <a:pt x="120643" y="2916600"/>
                </a:cubicBezTo>
                <a:lnTo>
                  <a:pt x="1024397" y="4481910"/>
                </a:lnTo>
                <a:cubicBezTo>
                  <a:pt x="1185254" y="4760667"/>
                  <a:pt x="1482749" y="4932340"/>
                  <a:pt x="1804463" y="4932340"/>
                </a:cubicBezTo>
                <a:lnTo>
                  <a:pt x="3611972" y="4932340"/>
                </a:lnTo>
                <a:cubicBezTo>
                  <a:pt x="3933838" y="4932340"/>
                  <a:pt x="4231180" y="4760667"/>
                  <a:pt x="4392037" y="4481910"/>
                </a:cubicBezTo>
                <a:lnTo>
                  <a:pt x="5295792" y="2916600"/>
                </a:lnTo>
                <a:cubicBezTo>
                  <a:pt x="5456649" y="2637842"/>
                  <a:pt x="5456649" y="2294498"/>
                  <a:pt x="5295792" y="2015740"/>
                </a:cubicBezTo>
                <a:lnTo>
                  <a:pt x="4392189" y="450430"/>
                </a:lnTo>
                <a:cubicBezTo>
                  <a:pt x="4231332" y="171672"/>
                  <a:pt x="3933991" y="0"/>
                  <a:pt x="3612124" y="0"/>
                </a:cubicBezTo>
                <a:close/>
              </a:path>
            </a:pathLst>
          </a:custGeom>
          <a:blipFill>
            <a:blip r:embed="rId6"/>
            <a:stretch>
              <a:fillRect l="-33529" t="-20210" r="-33093"/>
            </a:stretch>
          </a:blipFill>
          <a:ln w="38100">
            <a:noFill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6" name="任意多边形 62">
            <a:extLst>
              <a:ext uri="{FF2B5EF4-FFF2-40B4-BE49-F238E27FC236}">
                <a16:creationId xmlns:a16="http://schemas.microsoft.com/office/drawing/2014/main" id="{DF95A506-E9F7-489F-BE48-83F7668A6DD5}"/>
              </a:ext>
            </a:extLst>
          </p:cNvPr>
          <p:cNvSpPr/>
          <p:nvPr/>
        </p:nvSpPr>
        <p:spPr>
          <a:xfrm>
            <a:off x="3021190" y="3170238"/>
            <a:ext cx="2326567" cy="2118632"/>
          </a:xfrm>
          <a:custGeom>
            <a:avLst/>
            <a:gdLst>
              <a:gd name="connsiteX0" fmla="*/ 3612124 w 5416434"/>
              <a:gd name="connsiteY0" fmla="*/ 0 h 4932339"/>
              <a:gd name="connsiteX1" fmla="*/ 1804615 w 5416434"/>
              <a:gd name="connsiteY1" fmla="*/ 0 h 4932339"/>
              <a:gd name="connsiteX2" fmla="*/ 1024397 w 5416434"/>
              <a:gd name="connsiteY2" fmla="*/ 450430 h 4932339"/>
              <a:gd name="connsiteX3" fmla="*/ 120643 w 5416434"/>
              <a:gd name="connsiteY3" fmla="*/ 2015740 h 4932339"/>
              <a:gd name="connsiteX4" fmla="*/ 120643 w 5416434"/>
              <a:gd name="connsiteY4" fmla="*/ 2916600 h 4932339"/>
              <a:gd name="connsiteX5" fmla="*/ 1024397 w 5416434"/>
              <a:gd name="connsiteY5" fmla="*/ 4481910 h 4932339"/>
              <a:gd name="connsiteX6" fmla="*/ 1804463 w 5416434"/>
              <a:gd name="connsiteY6" fmla="*/ 4932340 h 4932339"/>
              <a:gd name="connsiteX7" fmla="*/ 3611972 w 5416434"/>
              <a:gd name="connsiteY7" fmla="*/ 4932340 h 4932339"/>
              <a:gd name="connsiteX8" fmla="*/ 4392037 w 5416434"/>
              <a:gd name="connsiteY8" fmla="*/ 4481910 h 4932339"/>
              <a:gd name="connsiteX9" fmla="*/ 5295792 w 5416434"/>
              <a:gd name="connsiteY9" fmla="*/ 2916600 h 4932339"/>
              <a:gd name="connsiteX10" fmla="*/ 5295792 w 5416434"/>
              <a:gd name="connsiteY10" fmla="*/ 2015740 h 4932339"/>
              <a:gd name="connsiteX11" fmla="*/ 4392189 w 5416434"/>
              <a:gd name="connsiteY11" fmla="*/ 450430 h 4932339"/>
              <a:gd name="connsiteX12" fmla="*/ 3612124 w 5416434"/>
              <a:gd name="connsiteY12" fmla="*/ 0 h 4932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16434" h="4932339">
                <a:moveTo>
                  <a:pt x="3612124" y="0"/>
                </a:moveTo>
                <a:lnTo>
                  <a:pt x="1804615" y="0"/>
                </a:lnTo>
                <a:cubicBezTo>
                  <a:pt x="1482749" y="0"/>
                  <a:pt x="1185407" y="171672"/>
                  <a:pt x="1024397" y="450430"/>
                </a:cubicBezTo>
                <a:lnTo>
                  <a:pt x="120643" y="2015740"/>
                </a:lnTo>
                <a:cubicBezTo>
                  <a:pt x="-40214" y="2294498"/>
                  <a:pt x="-40214" y="2637842"/>
                  <a:pt x="120643" y="2916600"/>
                </a:cubicBezTo>
                <a:lnTo>
                  <a:pt x="1024397" y="4481910"/>
                </a:lnTo>
                <a:cubicBezTo>
                  <a:pt x="1185254" y="4760667"/>
                  <a:pt x="1482749" y="4932340"/>
                  <a:pt x="1804463" y="4932340"/>
                </a:cubicBezTo>
                <a:lnTo>
                  <a:pt x="3611972" y="4932340"/>
                </a:lnTo>
                <a:cubicBezTo>
                  <a:pt x="3933838" y="4932340"/>
                  <a:pt x="4231180" y="4760667"/>
                  <a:pt x="4392037" y="4481910"/>
                </a:cubicBezTo>
                <a:lnTo>
                  <a:pt x="5295792" y="2916600"/>
                </a:lnTo>
                <a:cubicBezTo>
                  <a:pt x="5456649" y="2637842"/>
                  <a:pt x="5456649" y="2294498"/>
                  <a:pt x="5295792" y="2015740"/>
                </a:cubicBezTo>
                <a:lnTo>
                  <a:pt x="4392189" y="450430"/>
                </a:lnTo>
                <a:cubicBezTo>
                  <a:pt x="4231332" y="171672"/>
                  <a:pt x="3933991" y="0"/>
                  <a:pt x="3612124" y="0"/>
                </a:cubicBezTo>
                <a:close/>
              </a:path>
            </a:pathLst>
          </a:custGeom>
          <a:blipFill>
            <a:blip r:embed="rId7"/>
            <a:stretch>
              <a:fillRect l="-4640" r="-50276" b="-2155"/>
            </a:stretch>
          </a:blipFill>
          <a:ln w="38100">
            <a:noFill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7" name="任意多边形 62">
            <a:extLst>
              <a:ext uri="{FF2B5EF4-FFF2-40B4-BE49-F238E27FC236}">
                <a16:creationId xmlns:a16="http://schemas.microsoft.com/office/drawing/2014/main" id="{72764E25-DD09-43E4-BD56-65452ADF5EB5}"/>
              </a:ext>
            </a:extLst>
          </p:cNvPr>
          <p:cNvSpPr/>
          <p:nvPr/>
        </p:nvSpPr>
        <p:spPr>
          <a:xfrm>
            <a:off x="6952194" y="3170238"/>
            <a:ext cx="2326567" cy="2118632"/>
          </a:xfrm>
          <a:custGeom>
            <a:avLst/>
            <a:gdLst>
              <a:gd name="connsiteX0" fmla="*/ 3612124 w 5416434"/>
              <a:gd name="connsiteY0" fmla="*/ 0 h 4932339"/>
              <a:gd name="connsiteX1" fmla="*/ 1804615 w 5416434"/>
              <a:gd name="connsiteY1" fmla="*/ 0 h 4932339"/>
              <a:gd name="connsiteX2" fmla="*/ 1024397 w 5416434"/>
              <a:gd name="connsiteY2" fmla="*/ 450430 h 4932339"/>
              <a:gd name="connsiteX3" fmla="*/ 120643 w 5416434"/>
              <a:gd name="connsiteY3" fmla="*/ 2015740 h 4932339"/>
              <a:gd name="connsiteX4" fmla="*/ 120643 w 5416434"/>
              <a:gd name="connsiteY4" fmla="*/ 2916600 h 4932339"/>
              <a:gd name="connsiteX5" fmla="*/ 1024397 w 5416434"/>
              <a:gd name="connsiteY5" fmla="*/ 4481910 h 4932339"/>
              <a:gd name="connsiteX6" fmla="*/ 1804463 w 5416434"/>
              <a:gd name="connsiteY6" fmla="*/ 4932340 h 4932339"/>
              <a:gd name="connsiteX7" fmla="*/ 3611972 w 5416434"/>
              <a:gd name="connsiteY7" fmla="*/ 4932340 h 4932339"/>
              <a:gd name="connsiteX8" fmla="*/ 4392037 w 5416434"/>
              <a:gd name="connsiteY8" fmla="*/ 4481910 h 4932339"/>
              <a:gd name="connsiteX9" fmla="*/ 5295792 w 5416434"/>
              <a:gd name="connsiteY9" fmla="*/ 2916600 h 4932339"/>
              <a:gd name="connsiteX10" fmla="*/ 5295792 w 5416434"/>
              <a:gd name="connsiteY10" fmla="*/ 2015740 h 4932339"/>
              <a:gd name="connsiteX11" fmla="*/ 4392189 w 5416434"/>
              <a:gd name="connsiteY11" fmla="*/ 450430 h 4932339"/>
              <a:gd name="connsiteX12" fmla="*/ 3612124 w 5416434"/>
              <a:gd name="connsiteY12" fmla="*/ 0 h 4932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16434" h="4932339">
                <a:moveTo>
                  <a:pt x="3612124" y="0"/>
                </a:moveTo>
                <a:lnTo>
                  <a:pt x="1804615" y="0"/>
                </a:lnTo>
                <a:cubicBezTo>
                  <a:pt x="1482749" y="0"/>
                  <a:pt x="1185407" y="171672"/>
                  <a:pt x="1024397" y="450430"/>
                </a:cubicBezTo>
                <a:lnTo>
                  <a:pt x="120643" y="2015740"/>
                </a:lnTo>
                <a:cubicBezTo>
                  <a:pt x="-40214" y="2294498"/>
                  <a:pt x="-40214" y="2637842"/>
                  <a:pt x="120643" y="2916600"/>
                </a:cubicBezTo>
                <a:lnTo>
                  <a:pt x="1024397" y="4481910"/>
                </a:lnTo>
                <a:cubicBezTo>
                  <a:pt x="1185254" y="4760667"/>
                  <a:pt x="1482749" y="4932340"/>
                  <a:pt x="1804463" y="4932340"/>
                </a:cubicBezTo>
                <a:lnTo>
                  <a:pt x="3611972" y="4932340"/>
                </a:lnTo>
                <a:cubicBezTo>
                  <a:pt x="3933838" y="4932340"/>
                  <a:pt x="4231180" y="4760667"/>
                  <a:pt x="4392037" y="4481910"/>
                </a:cubicBezTo>
                <a:lnTo>
                  <a:pt x="5295792" y="2916600"/>
                </a:lnTo>
                <a:cubicBezTo>
                  <a:pt x="5456649" y="2637842"/>
                  <a:pt x="5456649" y="2294498"/>
                  <a:pt x="5295792" y="2015740"/>
                </a:cubicBezTo>
                <a:lnTo>
                  <a:pt x="4392189" y="450430"/>
                </a:lnTo>
                <a:cubicBezTo>
                  <a:pt x="4231332" y="171672"/>
                  <a:pt x="3933991" y="0"/>
                  <a:pt x="3612124" y="0"/>
                </a:cubicBezTo>
                <a:close/>
              </a:path>
            </a:pathLst>
          </a:custGeom>
          <a:blipFill>
            <a:blip r:embed="rId8"/>
            <a:stretch>
              <a:fillRect l="-20728" r="-48017" b="-11274"/>
            </a:stretch>
          </a:blipFill>
          <a:ln w="38100">
            <a:noFill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13BD5D1-4C93-43D1-AC40-0FC9A274E847}"/>
              </a:ext>
            </a:extLst>
          </p:cNvPr>
          <p:cNvSpPr txBox="1"/>
          <p:nvPr/>
        </p:nvSpPr>
        <p:spPr>
          <a:xfrm>
            <a:off x="3502200" y="2110922"/>
            <a:ext cx="954107" cy="55399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CN" altLang="en-US" sz="3000" dirty="0">
                <a:solidFill>
                  <a:schemeClr val="accent1"/>
                </a:solidFill>
                <a:effectLst/>
                <a:latin typeface="+mn-ea"/>
              </a:rPr>
              <a:t>运动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95BC5AB-078C-4F7F-89EC-2B3315A95838}"/>
              </a:ext>
            </a:extLst>
          </p:cNvPr>
          <p:cNvSpPr txBox="1"/>
          <p:nvPr/>
        </p:nvSpPr>
        <p:spPr>
          <a:xfrm>
            <a:off x="3502200" y="2672162"/>
            <a:ext cx="1364547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+mn-ea"/>
              </a:rPr>
              <a:t>SPORTS</a:t>
            </a:r>
            <a:endParaRPr lang="zh-CN" altLang="en-US" dirty="0">
              <a:solidFill>
                <a:schemeClr val="accent1"/>
              </a:solidFill>
              <a:effectLst/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5C18848-8A43-45B0-9DD2-16C10F1D2296}"/>
              </a:ext>
            </a:extLst>
          </p:cNvPr>
          <p:cNvSpPr txBox="1"/>
          <p:nvPr/>
        </p:nvSpPr>
        <p:spPr>
          <a:xfrm>
            <a:off x="5467702" y="4358298"/>
            <a:ext cx="954107" cy="55399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CN" altLang="en-US" sz="3000" dirty="0">
                <a:solidFill>
                  <a:schemeClr val="accent1"/>
                </a:solidFill>
                <a:effectLst/>
                <a:latin typeface="+mn-ea"/>
              </a:rPr>
              <a:t>购物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510C996-E162-452C-8685-F962505BF97C}"/>
              </a:ext>
            </a:extLst>
          </p:cNvPr>
          <p:cNvSpPr txBox="1"/>
          <p:nvPr/>
        </p:nvSpPr>
        <p:spPr>
          <a:xfrm>
            <a:off x="5467702" y="4919538"/>
            <a:ext cx="1364547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+mn-ea"/>
              </a:rPr>
              <a:t>SHOPPING</a:t>
            </a:r>
            <a:endParaRPr lang="zh-CN" altLang="en-US" dirty="0">
              <a:solidFill>
                <a:schemeClr val="accent1"/>
              </a:solidFill>
              <a:effectLst/>
              <a:latin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C9D43DF-A853-461E-BABF-2A7DA5659C32}"/>
              </a:ext>
            </a:extLst>
          </p:cNvPr>
          <p:cNvSpPr txBox="1"/>
          <p:nvPr/>
        </p:nvSpPr>
        <p:spPr>
          <a:xfrm>
            <a:off x="9488860" y="4358298"/>
            <a:ext cx="954107" cy="55399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CN" altLang="en-US" sz="3000" dirty="0">
                <a:solidFill>
                  <a:schemeClr val="accent1"/>
                </a:solidFill>
                <a:effectLst/>
                <a:latin typeface="+mn-ea"/>
              </a:rPr>
              <a:t>教育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A54CCA3-50E5-4088-9A47-2725A8CB0A4A}"/>
              </a:ext>
            </a:extLst>
          </p:cNvPr>
          <p:cNvSpPr txBox="1"/>
          <p:nvPr/>
        </p:nvSpPr>
        <p:spPr>
          <a:xfrm>
            <a:off x="9488860" y="4919538"/>
            <a:ext cx="1755403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+mn-ea"/>
              </a:rPr>
              <a:t>EDUCATION</a:t>
            </a:r>
            <a:endParaRPr lang="zh-CN" altLang="en-US" dirty="0">
              <a:solidFill>
                <a:schemeClr val="accent1"/>
              </a:solidFill>
              <a:effectLst/>
              <a:latin typeface="+mn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8FFD8B3-C564-4717-971A-E9BE879B49C2}"/>
              </a:ext>
            </a:extLst>
          </p:cNvPr>
          <p:cNvSpPr txBox="1"/>
          <p:nvPr/>
        </p:nvSpPr>
        <p:spPr>
          <a:xfrm>
            <a:off x="1416753" y="4358298"/>
            <a:ext cx="954107" cy="55399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CN" altLang="en-US" sz="3000" dirty="0">
                <a:solidFill>
                  <a:schemeClr val="accent1"/>
                </a:solidFill>
                <a:effectLst/>
                <a:latin typeface="+mn-ea"/>
              </a:rPr>
              <a:t>游戏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1BF3806-D736-4275-B23F-D6B23098DE0A}"/>
              </a:ext>
            </a:extLst>
          </p:cNvPr>
          <p:cNvSpPr txBox="1"/>
          <p:nvPr/>
        </p:nvSpPr>
        <p:spPr>
          <a:xfrm>
            <a:off x="1416753" y="4919538"/>
            <a:ext cx="1364547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+mn-ea"/>
              </a:rPr>
              <a:t>GAMES</a:t>
            </a:r>
            <a:endParaRPr lang="zh-CN" altLang="en-US" dirty="0">
              <a:solidFill>
                <a:schemeClr val="accent1"/>
              </a:solidFill>
              <a:effectLst/>
              <a:latin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E0B50DB-4C23-4DC0-AE8B-8E3DF6130D0A}"/>
              </a:ext>
            </a:extLst>
          </p:cNvPr>
          <p:cNvSpPr txBox="1"/>
          <p:nvPr/>
        </p:nvSpPr>
        <p:spPr>
          <a:xfrm>
            <a:off x="7504995" y="2110922"/>
            <a:ext cx="954107" cy="55399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CN" altLang="en-US" sz="3000" dirty="0">
                <a:solidFill>
                  <a:schemeClr val="accent1"/>
                </a:solidFill>
                <a:effectLst/>
                <a:latin typeface="+mn-ea"/>
              </a:rPr>
              <a:t>社交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4D42EBD-6C19-45A7-89DF-8E819EE63E68}"/>
              </a:ext>
            </a:extLst>
          </p:cNvPr>
          <p:cNvSpPr txBox="1"/>
          <p:nvPr/>
        </p:nvSpPr>
        <p:spPr>
          <a:xfrm>
            <a:off x="7504995" y="2672162"/>
            <a:ext cx="1364547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+mn-ea"/>
              </a:rPr>
              <a:t>CONTACT</a:t>
            </a:r>
            <a:endParaRPr lang="zh-CN" altLang="en-US" dirty="0">
              <a:solidFill>
                <a:schemeClr val="accent1"/>
              </a:solidFill>
              <a:effectLst/>
              <a:latin typeface="+mn-ea"/>
            </a:endParaRPr>
          </a:p>
        </p:txBody>
      </p:sp>
      <p:sp>
        <p:nvSpPr>
          <p:cNvPr id="34" name="任意多边形 62">
            <a:extLst>
              <a:ext uri="{FF2B5EF4-FFF2-40B4-BE49-F238E27FC236}">
                <a16:creationId xmlns:a16="http://schemas.microsoft.com/office/drawing/2014/main" id="{1E2305B0-3D19-4EBD-8E68-D21D553193BE}"/>
              </a:ext>
            </a:extLst>
          </p:cNvPr>
          <p:cNvSpPr/>
          <p:nvPr/>
        </p:nvSpPr>
        <p:spPr>
          <a:xfrm>
            <a:off x="1059255" y="2110922"/>
            <a:ext cx="2326567" cy="2118632"/>
          </a:xfrm>
          <a:custGeom>
            <a:avLst/>
            <a:gdLst>
              <a:gd name="connsiteX0" fmla="*/ 3612124 w 5416434"/>
              <a:gd name="connsiteY0" fmla="*/ 0 h 4932339"/>
              <a:gd name="connsiteX1" fmla="*/ 1804615 w 5416434"/>
              <a:gd name="connsiteY1" fmla="*/ 0 h 4932339"/>
              <a:gd name="connsiteX2" fmla="*/ 1024397 w 5416434"/>
              <a:gd name="connsiteY2" fmla="*/ 450430 h 4932339"/>
              <a:gd name="connsiteX3" fmla="*/ 120643 w 5416434"/>
              <a:gd name="connsiteY3" fmla="*/ 2015740 h 4932339"/>
              <a:gd name="connsiteX4" fmla="*/ 120643 w 5416434"/>
              <a:gd name="connsiteY4" fmla="*/ 2916600 h 4932339"/>
              <a:gd name="connsiteX5" fmla="*/ 1024397 w 5416434"/>
              <a:gd name="connsiteY5" fmla="*/ 4481910 h 4932339"/>
              <a:gd name="connsiteX6" fmla="*/ 1804463 w 5416434"/>
              <a:gd name="connsiteY6" fmla="*/ 4932340 h 4932339"/>
              <a:gd name="connsiteX7" fmla="*/ 3611972 w 5416434"/>
              <a:gd name="connsiteY7" fmla="*/ 4932340 h 4932339"/>
              <a:gd name="connsiteX8" fmla="*/ 4392037 w 5416434"/>
              <a:gd name="connsiteY8" fmla="*/ 4481910 h 4932339"/>
              <a:gd name="connsiteX9" fmla="*/ 5295792 w 5416434"/>
              <a:gd name="connsiteY9" fmla="*/ 2916600 h 4932339"/>
              <a:gd name="connsiteX10" fmla="*/ 5295792 w 5416434"/>
              <a:gd name="connsiteY10" fmla="*/ 2015740 h 4932339"/>
              <a:gd name="connsiteX11" fmla="*/ 4392189 w 5416434"/>
              <a:gd name="connsiteY11" fmla="*/ 450430 h 4932339"/>
              <a:gd name="connsiteX12" fmla="*/ 3612124 w 5416434"/>
              <a:gd name="connsiteY12" fmla="*/ 0 h 4932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16434" h="4932339">
                <a:moveTo>
                  <a:pt x="3612124" y="0"/>
                </a:moveTo>
                <a:lnTo>
                  <a:pt x="1804615" y="0"/>
                </a:lnTo>
                <a:cubicBezTo>
                  <a:pt x="1482749" y="0"/>
                  <a:pt x="1185407" y="171672"/>
                  <a:pt x="1024397" y="450430"/>
                </a:cubicBezTo>
                <a:lnTo>
                  <a:pt x="120643" y="2015740"/>
                </a:lnTo>
                <a:cubicBezTo>
                  <a:pt x="-40214" y="2294498"/>
                  <a:pt x="-40214" y="2637842"/>
                  <a:pt x="120643" y="2916600"/>
                </a:cubicBezTo>
                <a:lnTo>
                  <a:pt x="1024397" y="4481910"/>
                </a:lnTo>
                <a:cubicBezTo>
                  <a:pt x="1185254" y="4760667"/>
                  <a:pt x="1482749" y="4932340"/>
                  <a:pt x="1804463" y="4932340"/>
                </a:cubicBezTo>
                <a:lnTo>
                  <a:pt x="3611972" y="4932340"/>
                </a:lnTo>
                <a:cubicBezTo>
                  <a:pt x="3933838" y="4932340"/>
                  <a:pt x="4231180" y="4760667"/>
                  <a:pt x="4392037" y="4481910"/>
                </a:cubicBezTo>
                <a:lnTo>
                  <a:pt x="5295792" y="2916600"/>
                </a:lnTo>
                <a:cubicBezTo>
                  <a:pt x="5456649" y="2637842"/>
                  <a:pt x="5456649" y="2294498"/>
                  <a:pt x="5295792" y="2015740"/>
                </a:cubicBezTo>
                <a:lnTo>
                  <a:pt x="4392189" y="450430"/>
                </a:lnTo>
                <a:cubicBezTo>
                  <a:pt x="4231332" y="171672"/>
                  <a:pt x="3933991" y="0"/>
                  <a:pt x="3612124" y="0"/>
                </a:cubicBezTo>
                <a:close/>
              </a:path>
            </a:pathLst>
          </a:custGeom>
          <a:gradFill>
            <a:gsLst>
              <a:gs pos="94000">
                <a:schemeClr val="accent1"/>
              </a:gs>
              <a:gs pos="38000">
                <a:schemeClr val="accent6">
                  <a:lumMod val="40000"/>
                  <a:lumOff val="60000"/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任意多边形 62">
            <a:extLst>
              <a:ext uri="{FF2B5EF4-FFF2-40B4-BE49-F238E27FC236}">
                <a16:creationId xmlns:a16="http://schemas.microsoft.com/office/drawing/2014/main" id="{E2E07F99-4505-4A67-B800-D3249E5CB24F}"/>
              </a:ext>
            </a:extLst>
          </p:cNvPr>
          <p:cNvSpPr/>
          <p:nvPr/>
        </p:nvSpPr>
        <p:spPr>
          <a:xfrm>
            <a:off x="4990259" y="2110922"/>
            <a:ext cx="2326567" cy="2118632"/>
          </a:xfrm>
          <a:custGeom>
            <a:avLst/>
            <a:gdLst>
              <a:gd name="connsiteX0" fmla="*/ 3612124 w 5416434"/>
              <a:gd name="connsiteY0" fmla="*/ 0 h 4932339"/>
              <a:gd name="connsiteX1" fmla="*/ 1804615 w 5416434"/>
              <a:gd name="connsiteY1" fmla="*/ 0 h 4932339"/>
              <a:gd name="connsiteX2" fmla="*/ 1024397 w 5416434"/>
              <a:gd name="connsiteY2" fmla="*/ 450430 h 4932339"/>
              <a:gd name="connsiteX3" fmla="*/ 120643 w 5416434"/>
              <a:gd name="connsiteY3" fmla="*/ 2015740 h 4932339"/>
              <a:gd name="connsiteX4" fmla="*/ 120643 w 5416434"/>
              <a:gd name="connsiteY4" fmla="*/ 2916600 h 4932339"/>
              <a:gd name="connsiteX5" fmla="*/ 1024397 w 5416434"/>
              <a:gd name="connsiteY5" fmla="*/ 4481910 h 4932339"/>
              <a:gd name="connsiteX6" fmla="*/ 1804463 w 5416434"/>
              <a:gd name="connsiteY6" fmla="*/ 4932340 h 4932339"/>
              <a:gd name="connsiteX7" fmla="*/ 3611972 w 5416434"/>
              <a:gd name="connsiteY7" fmla="*/ 4932340 h 4932339"/>
              <a:gd name="connsiteX8" fmla="*/ 4392037 w 5416434"/>
              <a:gd name="connsiteY8" fmla="*/ 4481910 h 4932339"/>
              <a:gd name="connsiteX9" fmla="*/ 5295792 w 5416434"/>
              <a:gd name="connsiteY9" fmla="*/ 2916600 h 4932339"/>
              <a:gd name="connsiteX10" fmla="*/ 5295792 w 5416434"/>
              <a:gd name="connsiteY10" fmla="*/ 2015740 h 4932339"/>
              <a:gd name="connsiteX11" fmla="*/ 4392189 w 5416434"/>
              <a:gd name="connsiteY11" fmla="*/ 450430 h 4932339"/>
              <a:gd name="connsiteX12" fmla="*/ 3612124 w 5416434"/>
              <a:gd name="connsiteY12" fmla="*/ 0 h 4932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16434" h="4932339">
                <a:moveTo>
                  <a:pt x="3612124" y="0"/>
                </a:moveTo>
                <a:lnTo>
                  <a:pt x="1804615" y="0"/>
                </a:lnTo>
                <a:cubicBezTo>
                  <a:pt x="1482749" y="0"/>
                  <a:pt x="1185407" y="171672"/>
                  <a:pt x="1024397" y="450430"/>
                </a:cubicBezTo>
                <a:lnTo>
                  <a:pt x="120643" y="2015740"/>
                </a:lnTo>
                <a:cubicBezTo>
                  <a:pt x="-40214" y="2294498"/>
                  <a:pt x="-40214" y="2637842"/>
                  <a:pt x="120643" y="2916600"/>
                </a:cubicBezTo>
                <a:lnTo>
                  <a:pt x="1024397" y="4481910"/>
                </a:lnTo>
                <a:cubicBezTo>
                  <a:pt x="1185254" y="4760667"/>
                  <a:pt x="1482749" y="4932340"/>
                  <a:pt x="1804463" y="4932340"/>
                </a:cubicBezTo>
                <a:lnTo>
                  <a:pt x="3611972" y="4932340"/>
                </a:lnTo>
                <a:cubicBezTo>
                  <a:pt x="3933838" y="4932340"/>
                  <a:pt x="4231180" y="4760667"/>
                  <a:pt x="4392037" y="4481910"/>
                </a:cubicBezTo>
                <a:lnTo>
                  <a:pt x="5295792" y="2916600"/>
                </a:lnTo>
                <a:cubicBezTo>
                  <a:pt x="5456649" y="2637842"/>
                  <a:pt x="5456649" y="2294498"/>
                  <a:pt x="5295792" y="2015740"/>
                </a:cubicBezTo>
                <a:lnTo>
                  <a:pt x="4392189" y="450430"/>
                </a:lnTo>
                <a:cubicBezTo>
                  <a:pt x="4231332" y="171672"/>
                  <a:pt x="3933991" y="0"/>
                  <a:pt x="3612124" y="0"/>
                </a:cubicBezTo>
                <a:close/>
              </a:path>
            </a:pathLst>
          </a:custGeom>
          <a:gradFill>
            <a:gsLst>
              <a:gs pos="94000">
                <a:schemeClr val="accent1"/>
              </a:gs>
              <a:gs pos="38000">
                <a:schemeClr val="accent6">
                  <a:lumMod val="40000"/>
                  <a:lumOff val="60000"/>
                  <a:alpha val="0"/>
                </a:schemeClr>
              </a:gs>
            </a:gsLst>
            <a:lin ang="2700000" scaled="0"/>
          </a:gradFill>
          <a:ln w="38100">
            <a:noFill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36" name="任意多边形 62">
            <a:extLst>
              <a:ext uri="{FF2B5EF4-FFF2-40B4-BE49-F238E27FC236}">
                <a16:creationId xmlns:a16="http://schemas.microsoft.com/office/drawing/2014/main" id="{84BA4D76-281B-4530-8D5C-0BC696C6EBA9}"/>
              </a:ext>
            </a:extLst>
          </p:cNvPr>
          <p:cNvSpPr/>
          <p:nvPr/>
        </p:nvSpPr>
        <p:spPr>
          <a:xfrm>
            <a:off x="8921263" y="2110922"/>
            <a:ext cx="2326567" cy="2118632"/>
          </a:xfrm>
          <a:custGeom>
            <a:avLst/>
            <a:gdLst>
              <a:gd name="connsiteX0" fmla="*/ 3612124 w 5416434"/>
              <a:gd name="connsiteY0" fmla="*/ 0 h 4932339"/>
              <a:gd name="connsiteX1" fmla="*/ 1804615 w 5416434"/>
              <a:gd name="connsiteY1" fmla="*/ 0 h 4932339"/>
              <a:gd name="connsiteX2" fmla="*/ 1024397 w 5416434"/>
              <a:gd name="connsiteY2" fmla="*/ 450430 h 4932339"/>
              <a:gd name="connsiteX3" fmla="*/ 120643 w 5416434"/>
              <a:gd name="connsiteY3" fmla="*/ 2015740 h 4932339"/>
              <a:gd name="connsiteX4" fmla="*/ 120643 w 5416434"/>
              <a:gd name="connsiteY4" fmla="*/ 2916600 h 4932339"/>
              <a:gd name="connsiteX5" fmla="*/ 1024397 w 5416434"/>
              <a:gd name="connsiteY5" fmla="*/ 4481910 h 4932339"/>
              <a:gd name="connsiteX6" fmla="*/ 1804463 w 5416434"/>
              <a:gd name="connsiteY6" fmla="*/ 4932340 h 4932339"/>
              <a:gd name="connsiteX7" fmla="*/ 3611972 w 5416434"/>
              <a:gd name="connsiteY7" fmla="*/ 4932340 h 4932339"/>
              <a:gd name="connsiteX8" fmla="*/ 4392037 w 5416434"/>
              <a:gd name="connsiteY8" fmla="*/ 4481910 h 4932339"/>
              <a:gd name="connsiteX9" fmla="*/ 5295792 w 5416434"/>
              <a:gd name="connsiteY9" fmla="*/ 2916600 h 4932339"/>
              <a:gd name="connsiteX10" fmla="*/ 5295792 w 5416434"/>
              <a:gd name="connsiteY10" fmla="*/ 2015740 h 4932339"/>
              <a:gd name="connsiteX11" fmla="*/ 4392189 w 5416434"/>
              <a:gd name="connsiteY11" fmla="*/ 450430 h 4932339"/>
              <a:gd name="connsiteX12" fmla="*/ 3612124 w 5416434"/>
              <a:gd name="connsiteY12" fmla="*/ 0 h 4932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16434" h="4932339">
                <a:moveTo>
                  <a:pt x="3612124" y="0"/>
                </a:moveTo>
                <a:lnTo>
                  <a:pt x="1804615" y="0"/>
                </a:lnTo>
                <a:cubicBezTo>
                  <a:pt x="1482749" y="0"/>
                  <a:pt x="1185407" y="171672"/>
                  <a:pt x="1024397" y="450430"/>
                </a:cubicBezTo>
                <a:lnTo>
                  <a:pt x="120643" y="2015740"/>
                </a:lnTo>
                <a:cubicBezTo>
                  <a:pt x="-40214" y="2294498"/>
                  <a:pt x="-40214" y="2637842"/>
                  <a:pt x="120643" y="2916600"/>
                </a:cubicBezTo>
                <a:lnTo>
                  <a:pt x="1024397" y="4481910"/>
                </a:lnTo>
                <a:cubicBezTo>
                  <a:pt x="1185254" y="4760667"/>
                  <a:pt x="1482749" y="4932340"/>
                  <a:pt x="1804463" y="4932340"/>
                </a:cubicBezTo>
                <a:lnTo>
                  <a:pt x="3611972" y="4932340"/>
                </a:lnTo>
                <a:cubicBezTo>
                  <a:pt x="3933838" y="4932340"/>
                  <a:pt x="4231180" y="4760667"/>
                  <a:pt x="4392037" y="4481910"/>
                </a:cubicBezTo>
                <a:lnTo>
                  <a:pt x="5295792" y="2916600"/>
                </a:lnTo>
                <a:cubicBezTo>
                  <a:pt x="5456649" y="2637842"/>
                  <a:pt x="5456649" y="2294498"/>
                  <a:pt x="5295792" y="2015740"/>
                </a:cubicBezTo>
                <a:lnTo>
                  <a:pt x="4392189" y="450430"/>
                </a:lnTo>
                <a:cubicBezTo>
                  <a:pt x="4231332" y="171672"/>
                  <a:pt x="3933991" y="0"/>
                  <a:pt x="3612124" y="0"/>
                </a:cubicBezTo>
                <a:close/>
              </a:path>
            </a:pathLst>
          </a:custGeom>
          <a:gradFill>
            <a:gsLst>
              <a:gs pos="94000">
                <a:schemeClr val="accent1"/>
              </a:gs>
              <a:gs pos="38000">
                <a:schemeClr val="accent6">
                  <a:lumMod val="40000"/>
                  <a:lumOff val="60000"/>
                  <a:alpha val="0"/>
                </a:schemeClr>
              </a:gs>
            </a:gsLst>
            <a:lin ang="2700000" scaled="0"/>
          </a:gradFill>
          <a:ln w="38100">
            <a:noFill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37" name="任意多边形 62">
            <a:extLst>
              <a:ext uri="{FF2B5EF4-FFF2-40B4-BE49-F238E27FC236}">
                <a16:creationId xmlns:a16="http://schemas.microsoft.com/office/drawing/2014/main" id="{D19D87C6-49F8-4CFC-BB7B-371ADFCBF12F}"/>
              </a:ext>
            </a:extLst>
          </p:cNvPr>
          <p:cNvSpPr/>
          <p:nvPr/>
        </p:nvSpPr>
        <p:spPr>
          <a:xfrm>
            <a:off x="3024757" y="3170238"/>
            <a:ext cx="2326567" cy="2118632"/>
          </a:xfrm>
          <a:custGeom>
            <a:avLst/>
            <a:gdLst>
              <a:gd name="connsiteX0" fmla="*/ 3612124 w 5416434"/>
              <a:gd name="connsiteY0" fmla="*/ 0 h 4932339"/>
              <a:gd name="connsiteX1" fmla="*/ 1804615 w 5416434"/>
              <a:gd name="connsiteY1" fmla="*/ 0 h 4932339"/>
              <a:gd name="connsiteX2" fmla="*/ 1024397 w 5416434"/>
              <a:gd name="connsiteY2" fmla="*/ 450430 h 4932339"/>
              <a:gd name="connsiteX3" fmla="*/ 120643 w 5416434"/>
              <a:gd name="connsiteY3" fmla="*/ 2015740 h 4932339"/>
              <a:gd name="connsiteX4" fmla="*/ 120643 w 5416434"/>
              <a:gd name="connsiteY4" fmla="*/ 2916600 h 4932339"/>
              <a:gd name="connsiteX5" fmla="*/ 1024397 w 5416434"/>
              <a:gd name="connsiteY5" fmla="*/ 4481910 h 4932339"/>
              <a:gd name="connsiteX6" fmla="*/ 1804463 w 5416434"/>
              <a:gd name="connsiteY6" fmla="*/ 4932340 h 4932339"/>
              <a:gd name="connsiteX7" fmla="*/ 3611972 w 5416434"/>
              <a:gd name="connsiteY7" fmla="*/ 4932340 h 4932339"/>
              <a:gd name="connsiteX8" fmla="*/ 4392037 w 5416434"/>
              <a:gd name="connsiteY8" fmla="*/ 4481910 h 4932339"/>
              <a:gd name="connsiteX9" fmla="*/ 5295792 w 5416434"/>
              <a:gd name="connsiteY9" fmla="*/ 2916600 h 4932339"/>
              <a:gd name="connsiteX10" fmla="*/ 5295792 w 5416434"/>
              <a:gd name="connsiteY10" fmla="*/ 2015740 h 4932339"/>
              <a:gd name="connsiteX11" fmla="*/ 4392189 w 5416434"/>
              <a:gd name="connsiteY11" fmla="*/ 450430 h 4932339"/>
              <a:gd name="connsiteX12" fmla="*/ 3612124 w 5416434"/>
              <a:gd name="connsiteY12" fmla="*/ 0 h 4932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16434" h="4932339">
                <a:moveTo>
                  <a:pt x="3612124" y="0"/>
                </a:moveTo>
                <a:lnTo>
                  <a:pt x="1804615" y="0"/>
                </a:lnTo>
                <a:cubicBezTo>
                  <a:pt x="1482749" y="0"/>
                  <a:pt x="1185407" y="171672"/>
                  <a:pt x="1024397" y="450430"/>
                </a:cubicBezTo>
                <a:lnTo>
                  <a:pt x="120643" y="2015740"/>
                </a:lnTo>
                <a:cubicBezTo>
                  <a:pt x="-40214" y="2294498"/>
                  <a:pt x="-40214" y="2637842"/>
                  <a:pt x="120643" y="2916600"/>
                </a:cubicBezTo>
                <a:lnTo>
                  <a:pt x="1024397" y="4481910"/>
                </a:lnTo>
                <a:cubicBezTo>
                  <a:pt x="1185254" y="4760667"/>
                  <a:pt x="1482749" y="4932340"/>
                  <a:pt x="1804463" y="4932340"/>
                </a:cubicBezTo>
                <a:lnTo>
                  <a:pt x="3611972" y="4932340"/>
                </a:lnTo>
                <a:cubicBezTo>
                  <a:pt x="3933838" y="4932340"/>
                  <a:pt x="4231180" y="4760667"/>
                  <a:pt x="4392037" y="4481910"/>
                </a:cubicBezTo>
                <a:lnTo>
                  <a:pt x="5295792" y="2916600"/>
                </a:lnTo>
                <a:cubicBezTo>
                  <a:pt x="5456649" y="2637842"/>
                  <a:pt x="5456649" y="2294498"/>
                  <a:pt x="5295792" y="2015740"/>
                </a:cubicBezTo>
                <a:lnTo>
                  <a:pt x="4392189" y="450430"/>
                </a:lnTo>
                <a:cubicBezTo>
                  <a:pt x="4231332" y="171672"/>
                  <a:pt x="3933991" y="0"/>
                  <a:pt x="3612124" y="0"/>
                </a:cubicBezTo>
                <a:close/>
              </a:path>
            </a:pathLst>
          </a:custGeom>
          <a:gradFill>
            <a:gsLst>
              <a:gs pos="94000">
                <a:schemeClr val="accent1"/>
              </a:gs>
              <a:gs pos="38000">
                <a:schemeClr val="accent6">
                  <a:lumMod val="40000"/>
                  <a:lumOff val="60000"/>
                  <a:alpha val="0"/>
                </a:schemeClr>
              </a:gs>
            </a:gsLst>
            <a:lin ang="2700000" scaled="0"/>
          </a:gradFill>
          <a:ln w="38100">
            <a:noFill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38" name="任意多边形 62">
            <a:extLst>
              <a:ext uri="{FF2B5EF4-FFF2-40B4-BE49-F238E27FC236}">
                <a16:creationId xmlns:a16="http://schemas.microsoft.com/office/drawing/2014/main" id="{3906F635-B3D2-4C07-86D5-D12D8AFA3945}"/>
              </a:ext>
            </a:extLst>
          </p:cNvPr>
          <p:cNvSpPr/>
          <p:nvPr/>
        </p:nvSpPr>
        <p:spPr>
          <a:xfrm>
            <a:off x="6955761" y="3170238"/>
            <a:ext cx="2326567" cy="2118632"/>
          </a:xfrm>
          <a:custGeom>
            <a:avLst/>
            <a:gdLst>
              <a:gd name="connsiteX0" fmla="*/ 3612124 w 5416434"/>
              <a:gd name="connsiteY0" fmla="*/ 0 h 4932339"/>
              <a:gd name="connsiteX1" fmla="*/ 1804615 w 5416434"/>
              <a:gd name="connsiteY1" fmla="*/ 0 h 4932339"/>
              <a:gd name="connsiteX2" fmla="*/ 1024397 w 5416434"/>
              <a:gd name="connsiteY2" fmla="*/ 450430 h 4932339"/>
              <a:gd name="connsiteX3" fmla="*/ 120643 w 5416434"/>
              <a:gd name="connsiteY3" fmla="*/ 2015740 h 4932339"/>
              <a:gd name="connsiteX4" fmla="*/ 120643 w 5416434"/>
              <a:gd name="connsiteY4" fmla="*/ 2916600 h 4932339"/>
              <a:gd name="connsiteX5" fmla="*/ 1024397 w 5416434"/>
              <a:gd name="connsiteY5" fmla="*/ 4481910 h 4932339"/>
              <a:gd name="connsiteX6" fmla="*/ 1804463 w 5416434"/>
              <a:gd name="connsiteY6" fmla="*/ 4932340 h 4932339"/>
              <a:gd name="connsiteX7" fmla="*/ 3611972 w 5416434"/>
              <a:gd name="connsiteY7" fmla="*/ 4932340 h 4932339"/>
              <a:gd name="connsiteX8" fmla="*/ 4392037 w 5416434"/>
              <a:gd name="connsiteY8" fmla="*/ 4481910 h 4932339"/>
              <a:gd name="connsiteX9" fmla="*/ 5295792 w 5416434"/>
              <a:gd name="connsiteY9" fmla="*/ 2916600 h 4932339"/>
              <a:gd name="connsiteX10" fmla="*/ 5295792 w 5416434"/>
              <a:gd name="connsiteY10" fmla="*/ 2015740 h 4932339"/>
              <a:gd name="connsiteX11" fmla="*/ 4392189 w 5416434"/>
              <a:gd name="connsiteY11" fmla="*/ 450430 h 4932339"/>
              <a:gd name="connsiteX12" fmla="*/ 3612124 w 5416434"/>
              <a:gd name="connsiteY12" fmla="*/ 0 h 4932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16434" h="4932339">
                <a:moveTo>
                  <a:pt x="3612124" y="0"/>
                </a:moveTo>
                <a:lnTo>
                  <a:pt x="1804615" y="0"/>
                </a:lnTo>
                <a:cubicBezTo>
                  <a:pt x="1482749" y="0"/>
                  <a:pt x="1185407" y="171672"/>
                  <a:pt x="1024397" y="450430"/>
                </a:cubicBezTo>
                <a:lnTo>
                  <a:pt x="120643" y="2015740"/>
                </a:lnTo>
                <a:cubicBezTo>
                  <a:pt x="-40214" y="2294498"/>
                  <a:pt x="-40214" y="2637842"/>
                  <a:pt x="120643" y="2916600"/>
                </a:cubicBezTo>
                <a:lnTo>
                  <a:pt x="1024397" y="4481910"/>
                </a:lnTo>
                <a:cubicBezTo>
                  <a:pt x="1185254" y="4760667"/>
                  <a:pt x="1482749" y="4932340"/>
                  <a:pt x="1804463" y="4932340"/>
                </a:cubicBezTo>
                <a:lnTo>
                  <a:pt x="3611972" y="4932340"/>
                </a:lnTo>
                <a:cubicBezTo>
                  <a:pt x="3933838" y="4932340"/>
                  <a:pt x="4231180" y="4760667"/>
                  <a:pt x="4392037" y="4481910"/>
                </a:cubicBezTo>
                <a:lnTo>
                  <a:pt x="5295792" y="2916600"/>
                </a:lnTo>
                <a:cubicBezTo>
                  <a:pt x="5456649" y="2637842"/>
                  <a:pt x="5456649" y="2294498"/>
                  <a:pt x="5295792" y="2015740"/>
                </a:cubicBezTo>
                <a:lnTo>
                  <a:pt x="4392189" y="450430"/>
                </a:lnTo>
                <a:cubicBezTo>
                  <a:pt x="4231332" y="171672"/>
                  <a:pt x="3933991" y="0"/>
                  <a:pt x="3612124" y="0"/>
                </a:cubicBezTo>
                <a:close/>
              </a:path>
            </a:pathLst>
          </a:custGeom>
          <a:gradFill>
            <a:gsLst>
              <a:gs pos="94000">
                <a:schemeClr val="accent1"/>
              </a:gs>
              <a:gs pos="38000">
                <a:schemeClr val="accent6">
                  <a:lumMod val="40000"/>
                  <a:lumOff val="60000"/>
                  <a:alpha val="0"/>
                </a:schemeClr>
              </a:gs>
            </a:gsLst>
            <a:lin ang="2700000" scaled="0"/>
          </a:gradFill>
          <a:ln w="38100">
            <a:noFill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34C963D4-470F-4DD2-8FB7-9C31A0F9760D}"/>
              </a:ext>
            </a:extLst>
          </p:cNvPr>
          <p:cNvSpPr/>
          <p:nvPr/>
        </p:nvSpPr>
        <p:spPr>
          <a:xfrm>
            <a:off x="3443321" y="2222173"/>
            <a:ext cx="45719" cy="745584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3BA7C21F-8443-473D-9C39-4D8A970DF167}"/>
              </a:ext>
            </a:extLst>
          </p:cNvPr>
          <p:cNvSpPr/>
          <p:nvPr/>
        </p:nvSpPr>
        <p:spPr>
          <a:xfrm>
            <a:off x="1367467" y="4437967"/>
            <a:ext cx="45719" cy="745584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B2E2872C-59ED-468F-AB44-220C9C03716B}"/>
              </a:ext>
            </a:extLst>
          </p:cNvPr>
          <p:cNvSpPr/>
          <p:nvPr/>
        </p:nvSpPr>
        <p:spPr>
          <a:xfrm>
            <a:off x="5418837" y="4437967"/>
            <a:ext cx="45719" cy="745584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22850BDF-9FE6-47A2-8BF8-99F1BA44C277}"/>
              </a:ext>
            </a:extLst>
          </p:cNvPr>
          <p:cNvSpPr/>
          <p:nvPr/>
        </p:nvSpPr>
        <p:spPr>
          <a:xfrm>
            <a:off x="9440589" y="4437967"/>
            <a:ext cx="45719" cy="745584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B529DDB5-864A-42BC-B3FA-938DA0B73C6C}"/>
              </a:ext>
            </a:extLst>
          </p:cNvPr>
          <p:cNvSpPr/>
          <p:nvPr/>
        </p:nvSpPr>
        <p:spPr>
          <a:xfrm>
            <a:off x="7461654" y="2222173"/>
            <a:ext cx="45719" cy="745584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614DD544-7B3F-451C-ABD0-B1511D077E0D}"/>
              </a:ext>
            </a:extLst>
          </p:cNvPr>
          <p:cNvSpPr txBox="1"/>
          <p:nvPr/>
        </p:nvSpPr>
        <p:spPr>
          <a:xfrm>
            <a:off x="1432560" y="162113"/>
            <a:ext cx="18598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noFill/>
                <a:latin typeface="+mj-ea"/>
                <a:ea typeface="+mj-ea"/>
              </a:defRPr>
            </a:lvl1pPr>
          </a:lstStyle>
          <a:p>
            <a:r>
              <a:rPr lang="en-US" altLang="zh-CN" dirty="0"/>
              <a:t>SCENE</a:t>
            </a:r>
            <a:endParaRPr lang="zh-CN" altLang="en-US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8B697B3D-E157-48A3-B7ED-98029F3FDB6D}"/>
              </a:ext>
            </a:extLst>
          </p:cNvPr>
          <p:cNvSpPr txBox="1"/>
          <p:nvPr/>
        </p:nvSpPr>
        <p:spPr>
          <a:xfrm>
            <a:off x="1387825" y="44247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应用场景</a:t>
            </a: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AA39FB27-276B-4854-A554-59453512BE50}"/>
              </a:ext>
            </a:extLst>
          </p:cNvPr>
          <p:cNvGrpSpPr/>
          <p:nvPr/>
        </p:nvGrpSpPr>
        <p:grpSpPr>
          <a:xfrm>
            <a:off x="124227" y="446024"/>
            <a:ext cx="1308333" cy="576829"/>
            <a:chOff x="124227" y="446024"/>
            <a:chExt cx="1477187" cy="576829"/>
          </a:xfrm>
        </p:grpSpPr>
        <p:sp>
          <p:nvSpPr>
            <p:cNvPr id="47" name="平行四边形 46">
              <a:extLst>
                <a:ext uri="{FF2B5EF4-FFF2-40B4-BE49-F238E27FC236}">
                  <a16:creationId xmlns:a16="http://schemas.microsoft.com/office/drawing/2014/main" id="{B42BF9F8-4BA4-40A1-AE83-3E3E68910773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平行四边形 47">
              <a:extLst>
                <a:ext uri="{FF2B5EF4-FFF2-40B4-BE49-F238E27FC236}">
                  <a16:creationId xmlns:a16="http://schemas.microsoft.com/office/drawing/2014/main" id="{D416453A-5026-4E69-BC43-AB8C5C556045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平行四边形 48">
              <a:extLst>
                <a:ext uri="{FF2B5EF4-FFF2-40B4-BE49-F238E27FC236}">
                  <a16:creationId xmlns:a16="http://schemas.microsoft.com/office/drawing/2014/main" id="{3431114F-8E92-4AE0-9ABC-1D5C91C79799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22C756-827F-451A-9E2B-C40073900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018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B9E1BDE8-1283-481C-9765-ADBBC6FFEE57}"/>
              </a:ext>
            </a:extLst>
          </p:cNvPr>
          <p:cNvSpPr txBox="1"/>
          <p:nvPr/>
        </p:nvSpPr>
        <p:spPr>
          <a:xfrm>
            <a:off x="1432560" y="162113"/>
            <a:ext cx="4144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noFill/>
                <a:latin typeface="+mj-ea"/>
                <a:ea typeface="+mj-ea"/>
              </a:defRPr>
            </a:lvl1pPr>
          </a:lstStyle>
          <a:p>
            <a:r>
              <a:rPr lang="en-US" altLang="zh-CN" dirty="0"/>
              <a:t>DEVELOPMENT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4C12657-147B-4EB2-B82E-041F05173925}"/>
              </a:ext>
            </a:extLst>
          </p:cNvPr>
          <p:cNvSpPr txBox="1"/>
          <p:nvPr/>
        </p:nvSpPr>
        <p:spPr>
          <a:xfrm>
            <a:off x="1387825" y="44247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发展轨迹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7DA13C9-7CBB-4447-87AA-EEB4FE6B26D1}"/>
              </a:ext>
            </a:extLst>
          </p:cNvPr>
          <p:cNvGrpSpPr/>
          <p:nvPr/>
        </p:nvGrpSpPr>
        <p:grpSpPr>
          <a:xfrm>
            <a:off x="124227" y="446024"/>
            <a:ext cx="1308333" cy="576829"/>
            <a:chOff x="124227" y="446024"/>
            <a:chExt cx="1477187" cy="576829"/>
          </a:xfrm>
        </p:grpSpPr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3BA3E2FF-FA69-4D9E-9CAF-6B0779104D5C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341A8819-6266-47FD-9B67-3F88B18713BA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平行四边形 17">
              <a:extLst>
                <a:ext uri="{FF2B5EF4-FFF2-40B4-BE49-F238E27FC236}">
                  <a16:creationId xmlns:a16="http://schemas.microsoft.com/office/drawing/2014/main" id="{A2FD3C90-DE93-41C5-81AB-4BEEE50920A2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梯形 5">
            <a:extLst>
              <a:ext uri="{FF2B5EF4-FFF2-40B4-BE49-F238E27FC236}">
                <a16:creationId xmlns:a16="http://schemas.microsoft.com/office/drawing/2014/main" id="{31C8CD5F-214C-42B8-ACFC-C730310DFBA7}"/>
              </a:ext>
            </a:extLst>
          </p:cNvPr>
          <p:cNvSpPr/>
          <p:nvPr/>
        </p:nvSpPr>
        <p:spPr>
          <a:xfrm>
            <a:off x="865746" y="5346618"/>
            <a:ext cx="10453289" cy="365395"/>
          </a:xfrm>
          <a:prstGeom prst="trapezoid">
            <a:avLst>
              <a:gd name="adj" fmla="val 425805"/>
            </a:avLst>
          </a:prstGeom>
          <a:gradFill>
            <a:gsLst>
              <a:gs pos="100000">
                <a:schemeClr val="accent1">
                  <a:alpha val="36000"/>
                </a:schemeClr>
              </a:gs>
              <a:gs pos="0">
                <a:schemeClr val="accent6">
                  <a:alpha val="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C7F2F37-13A3-402C-8503-F2320964FA41}"/>
              </a:ext>
            </a:extLst>
          </p:cNvPr>
          <p:cNvSpPr txBox="1"/>
          <p:nvPr/>
        </p:nvSpPr>
        <p:spPr>
          <a:xfrm>
            <a:off x="4230553" y="5784802"/>
            <a:ext cx="1468641" cy="500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/>
                </a:solidFill>
                <a:effectLst/>
              </a:rPr>
              <a:t>准备期</a:t>
            </a:r>
            <a:endParaRPr lang="en-US" altLang="zh-CN" sz="2000" b="1" dirty="0">
              <a:solidFill>
                <a:schemeClr val="accent1"/>
              </a:solidFill>
              <a:effectLst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1B7294F-AE79-4C18-9C50-7E62B7688D33}"/>
              </a:ext>
            </a:extLst>
          </p:cNvPr>
          <p:cNvSpPr txBox="1"/>
          <p:nvPr/>
        </p:nvSpPr>
        <p:spPr>
          <a:xfrm>
            <a:off x="6739410" y="5784802"/>
            <a:ext cx="1468641" cy="500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/>
                </a:solidFill>
                <a:effectLst/>
              </a:rPr>
              <a:t>启动期</a:t>
            </a:r>
            <a:endParaRPr lang="en-US" altLang="zh-CN" sz="2000" b="1" dirty="0">
              <a:solidFill>
                <a:schemeClr val="accent1"/>
              </a:solidFill>
              <a:effectLst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31BE24A-B81F-4628-B820-ED07D56C3583}"/>
              </a:ext>
            </a:extLst>
          </p:cNvPr>
          <p:cNvSpPr txBox="1"/>
          <p:nvPr/>
        </p:nvSpPr>
        <p:spPr>
          <a:xfrm>
            <a:off x="9248266" y="5784802"/>
            <a:ext cx="1468641" cy="500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/>
                </a:solidFill>
                <a:effectLst/>
              </a:rPr>
              <a:t>爆发期</a:t>
            </a:r>
            <a:endParaRPr lang="en-US" altLang="zh-CN" sz="2000" b="1" dirty="0">
              <a:solidFill>
                <a:schemeClr val="accent1"/>
              </a:solidFill>
              <a:effectLst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A8A3CCE-DB59-49B9-9471-49DA783E7680}"/>
              </a:ext>
            </a:extLst>
          </p:cNvPr>
          <p:cNvSpPr txBox="1"/>
          <p:nvPr/>
        </p:nvSpPr>
        <p:spPr>
          <a:xfrm>
            <a:off x="1721696" y="5784802"/>
            <a:ext cx="1468641" cy="500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/>
                </a:solidFill>
              </a:rPr>
              <a:t>概念</a:t>
            </a:r>
            <a:r>
              <a:rPr lang="zh-CN" altLang="en-US" sz="2000" b="1" dirty="0">
                <a:solidFill>
                  <a:schemeClr val="accent1"/>
                </a:solidFill>
                <a:effectLst/>
              </a:rPr>
              <a:t>期</a:t>
            </a:r>
            <a:endParaRPr lang="en-US" altLang="zh-CN" sz="2000" b="1" dirty="0">
              <a:solidFill>
                <a:schemeClr val="accent1"/>
              </a:solidFill>
              <a:effectLst/>
            </a:endParaRPr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0355DFDD-C2DC-4CD4-8F5E-EA492B614370}"/>
              </a:ext>
            </a:extLst>
          </p:cNvPr>
          <p:cNvSpPr/>
          <p:nvPr/>
        </p:nvSpPr>
        <p:spPr>
          <a:xfrm>
            <a:off x="2049205" y="1451446"/>
            <a:ext cx="9211076" cy="4022922"/>
          </a:xfrm>
          <a:custGeom>
            <a:avLst/>
            <a:gdLst>
              <a:gd name="connsiteX0" fmla="*/ 8975021 w 8975021"/>
              <a:gd name="connsiteY0" fmla="*/ 0 h 4698013"/>
              <a:gd name="connsiteX1" fmla="*/ 8975021 w 8975021"/>
              <a:gd name="connsiteY1" fmla="*/ 4698013 h 4698013"/>
              <a:gd name="connsiteX2" fmla="*/ 8929786 w 8975021"/>
              <a:gd name="connsiteY2" fmla="*/ 4695954 h 4698013"/>
              <a:gd name="connsiteX3" fmla="*/ 423 w 8975021"/>
              <a:gd name="connsiteY3" fmla="*/ 4674268 h 4698013"/>
              <a:gd name="connsiteX4" fmla="*/ 17658 w 8975021"/>
              <a:gd name="connsiteY4" fmla="*/ 4320980 h 4698013"/>
              <a:gd name="connsiteX5" fmla="*/ 38522 w 8975021"/>
              <a:gd name="connsiteY5" fmla="*/ 4313723 h 4698013"/>
              <a:gd name="connsiteX6" fmla="*/ 8750724 w 8975021"/>
              <a:gd name="connsiteY6" fmla="*/ 51469 h 4698013"/>
              <a:gd name="connsiteX7" fmla="*/ 8945456 w 8975021"/>
              <a:gd name="connsiteY7" fmla="*/ 2139 h 469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75021" h="4698013">
                <a:moveTo>
                  <a:pt x="8975021" y="0"/>
                </a:moveTo>
                <a:lnTo>
                  <a:pt x="8975021" y="4698013"/>
                </a:lnTo>
                <a:lnTo>
                  <a:pt x="8929786" y="4695954"/>
                </a:lnTo>
                <a:cubicBezTo>
                  <a:pt x="8134942" y="4669582"/>
                  <a:pt x="1422795" y="4662284"/>
                  <a:pt x="423" y="4674268"/>
                </a:cubicBezTo>
                <a:cubicBezTo>
                  <a:pt x="-5474" y="4674351"/>
                  <a:pt x="52885" y="4322711"/>
                  <a:pt x="17658" y="4320980"/>
                </a:cubicBezTo>
                <a:lnTo>
                  <a:pt x="38522" y="4313723"/>
                </a:lnTo>
                <a:cubicBezTo>
                  <a:pt x="4542789" y="4543972"/>
                  <a:pt x="7980257" y="2539020"/>
                  <a:pt x="8750724" y="51469"/>
                </a:cubicBezTo>
                <a:cubicBezTo>
                  <a:pt x="8797668" y="45057"/>
                  <a:pt x="8858816" y="15729"/>
                  <a:pt x="8945456" y="2139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45000"/>
                </a:schemeClr>
              </a:gs>
              <a:gs pos="0">
                <a:schemeClr val="accent6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A381F118-7FCA-41EB-B9A8-D46486145403}"/>
              </a:ext>
            </a:extLst>
          </p:cNvPr>
          <p:cNvSpPr/>
          <p:nvPr/>
        </p:nvSpPr>
        <p:spPr>
          <a:xfrm>
            <a:off x="2049639" y="1506394"/>
            <a:ext cx="8993478" cy="3668573"/>
          </a:xfrm>
          <a:custGeom>
            <a:avLst/>
            <a:gdLst>
              <a:gd name="connsiteX0" fmla="*/ 0 w 7772400"/>
              <a:gd name="connsiteY0" fmla="*/ 3975100 h 3975100"/>
              <a:gd name="connsiteX1" fmla="*/ 2565400 w 7772400"/>
              <a:gd name="connsiteY1" fmla="*/ 3822700 h 3975100"/>
              <a:gd name="connsiteX2" fmla="*/ 5219700 w 7772400"/>
              <a:gd name="connsiteY2" fmla="*/ 2933700 h 3975100"/>
              <a:gd name="connsiteX3" fmla="*/ 7772400 w 7772400"/>
              <a:gd name="connsiteY3" fmla="*/ 0 h 3975100"/>
              <a:gd name="connsiteX0" fmla="*/ 0 w 7772400"/>
              <a:gd name="connsiteY0" fmla="*/ 3975100 h 3975100"/>
              <a:gd name="connsiteX1" fmla="*/ 443668 w 7772400"/>
              <a:gd name="connsiteY1" fmla="*/ 3962400 h 3975100"/>
              <a:gd name="connsiteX2" fmla="*/ 2565400 w 7772400"/>
              <a:gd name="connsiteY2" fmla="*/ 3822700 h 3975100"/>
              <a:gd name="connsiteX3" fmla="*/ 5219700 w 7772400"/>
              <a:gd name="connsiteY3" fmla="*/ 2933700 h 3975100"/>
              <a:gd name="connsiteX4" fmla="*/ 7772400 w 7772400"/>
              <a:gd name="connsiteY4" fmla="*/ 0 h 3975100"/>
              <a:gd name="connsiteX0" fmla="*/ 0 w 9777121"/>
              <a:gd name="connsiteY0" fmla="*/ 3987800 h 3987800"/>
              <a:gd name="connsiteX1" fmla="*/ 2448389 w 9777121"/>
              <a:gd name="connsiteY1" fmla="*/ 3962400 h 3987800"/>
              <a:gd name="connsiteX2" fmla="*/ 4570121 w 9777121"/>
              <a:gd name="connsiteY2" fmla="*/ 3822700 h 3987800"/>
              <a:gd name="connsiteX3" fmla="*/ 7224421 w 9777121"/>
              <a:gd name="connsiteY3" fmla="*/ 2933700 h 3987800"/>
              <a:gd name="connsiteX4" fmla="*/ 9777121 w 9777121"/>
              <a:gd name="connsiteY4" fmla="*/ 0 h 3987800"/>
              <a:gd name="connsiteX0" fmla="*/ 0 w 9777121"/>
              <a:gd name="connsiteY0" fmla="*/ 3987800 h 3987800"/>
              <a:gd name="connsiteX1" fmla="*/ 2448389 w 9777121"/>
              <a:gd name="connsiteY1" fmla="*/ 3962400 h 3987800"/>
              <a:gd name="connsiteX2" fmla="*/ 4570121 w 9777121"/>
              <a:gd name="connsiteY2" fmla="*/ 3733800 h 3987800"/>
              <a:gd name="connsiteX3" fmla="*/ 7224421 w 9777121"/>
              <a:gd name="connsiteY3" fmla="*/ 2933700 h 3987800"/>
              <a:gd name="connsiteX4" fmla="*/ 9777121 w 9777121"/>
              <a:gd name="connsiteY4" fmla="*/ 0 h 3987800"/>
              <a:gd name="connsiteX0" fmla="*/ 0 w 9777121"/>
              <a:gd name="connsiteY0" fmla="*/ 3987800 h 3987800"/>
              <a:gd name="connsiteX1" fmla="*/ 2448389 w 9777121"/>
              <a:gd name="connsiteY1" fmla="*/ 3962400 h 3987800"/>
              <a:gd name="connsiteX2" fmla="*/ 4570121 w 9777121"/>
              <a:gd name="connsiteY2" fmla="*/ 3733800 h 3987800"/>
              <a:gd name="connsiteX3" fmla="*/ 7158692 w 9777121"/>
              <a:gd name="connsiteY3" fmla="*/ 2806700 h 3987800"/>
              <a:gd name="connsiteX4" fmla="*/ 9777121 w 9777121"/>
              <a:gd name="connsiteY4" fmla="*/ 0 h 3987800"/>
              <a:gd name="connsiteX0" fmla="*/ 0 w 9777121"/>
              <a:gd name="connsiteY0" fmla="*/ 3987800 h 3987800"/>
              <a:gd name="connsiteX1" fmla="*/ 1763518 w 9777121"/>
              <a:gd name="connsiteY1" fmla="*/ 3952875 h 3987800"/>
              <a:gd name="connsiteX2" fmla="*/ 4570121 w 9777121"/>
              <a:gd name="connsiteY2" fmla="*/ 3733800 h 3987800"/>
              <a:gd name="connsiteX3" fmla="*/ 7158692 w 9777121"/>
              <a:gd name="connsiteY3" fmla="*/ 2806700 h 3987800"/>
              <a:gd name="connsiteX4" fmla="*/ 9777121 w 9777121"/>
              <a:gd name="connsiteY4" fmla="*/ 0 h 3987800"/>
              <a:gd name="connsiteX0" fmla="*/ 0 w 9777121"/>
              <a:gd name="connsiteY0" fmla="*/ 3987800 h 3987800"/>
              <a:gd name="connsiteX1" fmla="*/ 1763518 w 9777121"/>
              <a:gd name="connsiteY1" fmla="*/ 3952875 h 3987800"/>
              <a:gd name="connsiteX2" fmla="*/ 4947980 w 9777121"/>
              <a:gd name="connsiteY2" fmla="*/ 3390900 h 3987800"/>
              <a:gd name="connsiteX3" fmla="*/ 7158692 w 9777121"/>
              <a:gd name="connsiteY3" fmla="*/ 2806700 h 3987800"/>
              <a:gd name="connsiteX4" fmla="*/ 9777121 w 9777121"/>
              <a:gd name="connsiteY4" fmla="*/ 0 h 3987800"/>
              <a:gd name="connsiteX0" fmla="*/ 0 w 9777121"/>
              <a:gd name="connsiteY0" fmla="*/ 3987800 h 3987800"/>
              <a:gd name="connsiteX1" fmla="*/ 1763518 w 9777121"/>
              <a:gd name="connsiteY1" fmla="*/ 3952875 h 3987800"/>
              <a:gd name="connsiteX2" fmla="*/ 4947980 w 9777121"/>
              <a:gd name="connsiteY2" fmla="*/ 3390900 h 3987800"/>
              <a:gd name="connsiteX3" fmla="*/ 8067917 w 9777121"/>
              <a:gd name="connsiteY3" fmla="*/ 2806700 h 3987800"/>
              <a:gd name="connsiteX4" fmla="*/ 9777121 w 9777121"/>
              <a:gd name="connsiteY4" fmla="*/ 0 h 3987800"/>
              <a:gd name="connsiteX0" fmla="*/ 0 w 9777121"/>
              <a:gd name="connsiteY0" fmla="*/ 3987800 h 3987800"/>
              <a:gd name="connsiteX1" fmla="*/ 1763518 w 9777121"/>
              <a:gd name="connsiteY1" fmla="*/ 3952875 h 3987800"/>
              <a:gd name="connsiteX2" fmla="*/ 4936172 w 9777121"/>
              <a:gd name="connsiteY2" fmla="*/ 3543300 h 3987800"/>
              <a:gd name="connsiteX3" fmla="*/ 8067917 w 9777121"/>
              <a:gd name="connsiteY3" fmla="*/ 2806700 h 3987800"/>
              <a:gd name="connsiteX4" fmla="*/ 9777121 w 9777121"/>
              <a:gd name="connsiteY4" fmla="*/ 0 h 3987800"/>
              <a:gd name="connsiteX0" fmla="*/ 0 w 11178351"/>
              <a:gd name="connsiteY0" fmla="*/ 3721100 h 3721100"/>
              <a:gd name="connsiteX1" fmla="*/ 1763518 w 11178351"/>
              <a:gd name="connsiteY1" fmla="*/ 3686175 h 3721100"/>
              <a:gd name="connsiteX2" fmla="*/ 4936172 w 11178351"/>
              <a:gd name="connsiteY2" fmla="*/ 3276600 h 3721100"/>
              <a:gd name="connsiteX3" fmla="*/ 8067917 w 11178351"/>
              <a:gd name="connsiteY3" fmla="*/ 2540000 h 3721100"/>
              <a:gd name="connsiteX4" fmla="*/ 11178351 w 11178351"/>
              <a:gd name="connsiteY4" fmla="*/ 0 h 3721100"/>
              <a:gd name="connsiteX0" fmla="*/ 0 w 11178351"/>
              <a:gd name="connsiteY0" fmla="*/ 3721100 h 3721100"/>
              <a:gd name="connsiteX1" fmla="*/ 1763518 w 11178351"/>
              <a:gd name="connsiteY1" fmla="*/ 3686175 h 3721100"/>
              <a:gd name="connsiteX2" fmla="*/ 4936172 w 11178351"/>
              <a:gd name="connsiteY2" fmla="*/ 3276600 h 3721100"/>
              <a:gd name="connsiteX3" fmla="*/ 11178351 w 11178351"/>
              <a:gd name="connsiteY3" fmla="*/ 0 h 3721100"/>
              <a:gd name="connsiteX0" fmla="*/ 0 w 11178351"/>
              <a:gd name="connsiteY0" fmla="*/ 3721100 h 3721100"/>
              <a:gd name="connsiteX1" fmla="*/ 1763518 w 11178351"/>
              <a:gd name="connsiteY1" fmla="*/ 3686175 h 3721100"/>
              <a:gd name="connsiteX2" fmla="*/ 11178351 w 11178351"/>
              <a:gd name="connsiteY2" fmla="*/ 0 h 3721100"/>
              <a:gd name="connsiteX0" fmla="*/ 0 w 11178351"/>
              <a:gd name="connsiteY0" fmla="*/ 3721100 h 3721100"/>
              <a:gd name="connsiteX1" fmla="*/ 1763518 w 11178351"/>
              <a:gd name="connsiteY1" fmla="*/ 3686175 h 3721100"/>
              <a:gd name="connsiteX2" fmla="*/ 1700369 w 11178351"/>
              <a:gd name="connsiteY2" fmla="*/ 3657600 h 3721100"/>
              <a:gd name="connsiteX3" fmla="*/ 11178351 w 11178351"/>
              <a:gd name="connsiteY3" fmla="*/ 0 h 3721100"/>
              <a:gd name="connsiteX0" fmla="*/ 0 w 11178351"/>
              <a:gd name="connsiteY0" fmla="*/ 3721100 h 3721100"/>
              <a:gd name="connsiteX1" fmla="*/ 1763518 w 11178351"/>
              <a:gd name="connsiteY1" fmla="*/ 3686175 h 3721100"/>
              <a:gd name="connsiteX2" fmla="*/ 11178351 w 11178351"/>
              <a:gd name="connsiteY2" fmla="*/ 0 h 3721100"/>
              <a:gd name="connsiteX0" fmla="*/ 0 w 11178351"/>
              <a:gd name="connsiteY0" fmla="*/ 3721100 h 3721100"/>
              <a:gd name="connsiteX1" fmla="*/ 11178351 w 11178351"/>
              <a:gd name="connsiteY1" fmla="*/ 0 h 3721100"/>
              <a:gd name="connsiteX0" fmla="*/ 0 w 11178351"/>
              <a:gd name="connsiteY0" fmla="*/ 3721100 h 3731183"/>
              <a:gd name="connsiteX1" fmla="*/ 11178351 w 11178351"/>
              <a:gd name="connsiteY1" fmla="*/ 0 h 3731183"/>
              <a:gd name="connsiteX0" fmla="*/ 0 w 11178351"/>
              <a:gd name="connsiteY0" fmla="*/ 3721100 h 3738720"/>
              <a:gd name="connsiteX1" fmla="*/ 11178351 w 11178351"/>
              <a:gd name="connsiteY1" fmla="*/ 0 h 3738720"/>
              <a:gd name="connsiteX0" fmla="*/ 0 w 11178351"/>
              <a:gd name="connsiteY0" fmla="*/ 3721100 h 3742497"/>
              <a:gd name="connsiteX1" fmla="*/ 11178351 w 11178351"/>
              <a:gd name="connsiteY1" fmla="*/ 0 h 3742497"/>
              <a:gd name="connsiteX0" fmla="*/ 0 w 10863468"/>
              <a:gd name="connsiteY0" fmla="*/ 4267200 h 4282542"/>
              <a:gd name="connsiteX1" fmla="*/ 10863468 w 10863468"/>
              <a:gd name="connsiteY1" fmla="*/ 0 h 4282542"/>
              <a:gd name="connsiteX0" fmla="*/ 0 w 10863468"/>
              <a:gd name="connsiteY0" fmla="*/ 4267200 h 4284200"/>
              <a:gd name="connsiteX1" fmla="*/ 10863468 w 10863468"/>
              <a:gd name="connsiteY1" fmla="*/ 0 h 42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863468" h="4284200">
                <a:moveTo>
                  <a:pt x="0" y="4267200"/>
                </a:moveTo>
                <a:cubicBezTo>
                  <a:pt x="4655023" y="4461933"/>
                  <a:pt x="9561953" y="2980267"/>
                  <a:pt x="10863468" y="0"/>
                </a:cubicBezTo>
              </a:path>
            </a:pathLst>
          </a:custGeom>
          <a:noFill/>
          <a:ln w="38100" cap="rnd">
            <a:gradFill>
              <a:gsLst>
                <a:gs pos="100000">
                  <a:schemeClr val="accent1"/>
                </a:gs>
                <a:gs pos="2655">
                  <a:schemeClr val="accent1">
                    <a:lumMod val="20000"/>
                    <a:lumOff val="80000"/>
                    <a:alpha val="0"/>
                  </a:schemeClr>
                </a:gs>
                <a:gs pos="30000">
                  <a:schemeClr val="accent1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319D1D98-0625-4E0E-85AC-C848617CFC5C}"/>
              </a:ext>
            </a:extLst>
          </p:cNvPr>
          <p:cNvGrpSpPr/>
          <p:nvPr/>
        </p:nvGrpSpPr>
        <p:grpSpPr>
          <a:xfrm>
            <a:off x="3513196" y="1767395"/>
            <a:ext cx="5201034" cy="3668573"/>
            <a:chOff x="3445350" y="1549400"/>
            <a:chExt cx="5067746" cy="4326369"/>
          </a:xfrm>
        </p:grpSpPr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7B4E3DD0-C477-40BD-8349-C9AEC8CB1516}"/>
                </a:ext>
              </a:extLst>
            </p:cNvPr>
            <p:cNvCxnSpPr>
              <a:cxnSpLocks/>
            </p:cNvCxnSpPr>
            <p:nvPr/>
          </p:nvCxnSpPr>
          <p:spPr>
            <a:xfrm>
              <a:off x="3445350" y="1549400"/>
              <a:ext cx="0" cy="4326369"/>
            </a:xfrm>
            <a:prstGeom prst="line">
              <a:avLst/>
            </a:prstGeom>
            <a:ln w="25400">
              <a:gradFill>
                <a:gsLst>
                  <a:gs pos="100000">
                    <a:schemeClr val="accent1"/>
                  </a:gs>
                  <a:gs pos="0">
                    <a:schemeClr val="accent1">
                      <a:alpha val="0"/>
                    </a:schemeClr>
                  </a:gs>
                </a:gsLst>
                <a:lin ang="5400000" scaled="1"/>
              </a:gradFill>
              <a:prstDash val="sysDash"/>
              <a:headEnd type="none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8813BE57-9D4D-4082-9C13-A9B08AA33CAB}"/>
                </a:ext>
              </a:extLst>
            </p:cNvPr>
            <p:cNvCxnSpPr>
              <a:cxnSpLocks/>
            </p:cNvCxnSpPr>
            <p:nvPr/>
          </p:nvCxnSpPr>
          <p:spPr>
            <a:xfrm>
              <a:off x="5979474" y="1549400"/>
              <a:ext cx="0" cy="4326369"/>
            </a:xfrm>
            <a:prstGeom prst="line">
              <a:avLst/>
            </a:prstGeom>
            <a:ln w="25400">
              <a:gradFill>
                <a:gsLst>
                  <a:gs pos="100000">
                    <a:schemeClr val="accent1"/>
                  </a:gs>
                  <a:gs pos="0">
                    <a:schemeClr val="accent1">
                      <a:alpha val="0"/>
                    </a:schemeClr>
                  </a:gs>
                </a:gsLst>
                <a:lin ang="5400000" scaled="1"/>
              </a:gradFill>
              <a:prstDash val="sysDash"/>
              <a:headEnd type="none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46371BDA-DEC0-41E4-A548-9D22937D1538}"/>
                </a:ext>
              </a:extLst>
            </p:cNvPr>
            <p:cNvCxnSpPr>
              <a:cxnSpLocks/>
            </p:cNvCxnSpPr>
            <p:nvPr/>
          </p:nvCxnSpPr>
          <p:spPr>
            <a:xfrm>
              <a:off x="8513096" y="1549400"/>
              <a:ext cx="0" cy="4326369"/>
            </a:xfrm>
            <a:prstGeom prst="line">
              <a:avLst/>
            </a:prstGeom>
            <a:ln w="25400">
              <a:gradFill>
                <a:gsLst>
                  <a:gs pos="100000">
                    <a:schemeClr val="accent1"/>
                  </a:gs>
                  <a:gs pos="0">
                    <a:schemeClr val="accent1">
                      <a:alpha val="0"/>
                    </a:schemeClr>
                  </a:gs>
                </a:gsLst>
                <a:lin ang="5400000" scaled="1"/>
              </a:gradFill>
              <a:prstDash val="sysDash"/>
              <a:headEnd type="none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DA9D8BE3-AD83-462C-BC9A-AD0DFF30BEAA}"/>
              </a:ext>
            </a:extLst>
          </p:cNvPr>
          <p:cNvSpPr/>
          <p:nvPr/>
        </p:nvSpPr>
        <p:spPr>
          <a:xfrm>
            <a:off x="1383849" y="1892300"/>
            <a:ext cx="1797215" cy="469281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chemeClr val="accent1"/>
              </a:gs>
              <a:gs pos="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317500" dist="3175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概念提出</a:t>
            </a: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34FBA1B4-BEEB-40FB-8E3B-67151A1A54A7}"/>
              </a:ext>
            </a:extLst>
          </p:cNvPr>
          <p:cNvSpPr/>
          <p:nvPr/>
        </p:nvSpPr>
        <p:spPr>
          <a:xfrm>
            <a:off x="3959263" y="1892300"/>
            <a:ext cx="1797215" cy="469281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chemeClr val="accent1"/>
              </a:gs>
              <a:gs pos="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317500" dist="3175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设施搭建</a:t>
            </a: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E6766A93-7C21-401E-911A-BD6E2567B10A}"/>
              </a:ext>
            </a:extLst>
          </p:cNvPr>
          <p:cNvSpPr/>
          <p:nvPr/>
        </p:nvSpPr>
        <p:spPr>
          <a:xfrm>
            <a:off x="6491135" y="1892300"/>
            <a:ext cx="1797215" cy="469281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chemeClr val="accent1"/>
              </a:gs>
              <a:gs pos="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317500" dist="3175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交易系统</a:t>
            </a: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D2CFAFD3-8943-4B90-B4D8-EEC4C55B8FD3}"/>
              </a:ext>
            </a:extLst>
          </p:cNvPr>
          <p:cNvSpPr/>
          <p:nvPr/>
        </p:nvSpPr>
        <p:spPr>
          <a:xfrm>
            <a:off x="9023004" y="1892300"/>
            <a:ext cx="1797215" cy="469281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chemeClr val="accent1"/>
              </a:gs>
              <a:gs pos="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317500" dist="3175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内容开发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17B0BD6-BF6C-4F24-8AA6-003691E1AFE2}"/>
              </a:ext>
            </a:extLst>
          </p:cNvPr>
          <p:cNvSpPr txBox="1"/>
          <p:nvPr/>
        </p:nvSpPr>
        <p:spPr>
          <a:xfrm>
            <a:off x="8755302" y="3958267"/>
            <a:ext cx="2884380" cy="1254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</a:rPr>
              <a:t>虚拟用</a:t>
            </a:r>
            <a:r>
              <a:rPr lang="zh-CN" altLang="en-US" sz="2000" dirty="0">
                <a:solidFill>
                  <a:schemeClr val="accent1"/>
                </a:solidFill>
                <a:effectLst/>
              </a:rPr>
              <a:t>品：衣服</a:t>
            </a:r>
            <a:r>
              <a:rPr lang="en-US" altLang="zh-CN" sz="2000" dirty="0">
                <a:solidFill>
                  <a:schemeClr val="accent1"/>
                </a:solidFill>
                <a:effectLst/>
              </a:rPr>
              <a:t>/</a:t>
            </a:r>
            <a:r>
              <a:rPr lang="zh-CN" altLang="en-US" sz="2000" dirty="0">
                <a:solidFill>
                  <a:schemeClr val="accent1"/>
                </a:solidFill>
                <a:effectLst/>
              </a:rPr>
              <a:t>房产</a:t>
            </a:r>
            <a:endParaRPr lang="en-US" altLang="zh-CN" sz="2000" dirty="0">
              <a:solidFill>
                <a:schemeClr val="accent1"/>
              </a:solidFill>
              <a:effectLst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  <a:effectLst/>
              </a:rPr>
              <a:t>内容制作</a:t>
            </a:r>
            <a:r>
              <a:rPr lang="zh-CN" altLang="en-US" sz="2000" dirty="0">
                <a:solidFill>
                  <a:schemeClr val="accent1"/>
                </a:solidFill>
              </a:rPr>
              <a:t>：</a:t>
            </a:r>
            <a:r>
              <a:rPr lang="zh-CN" altLang="en-US" sz="2000" dirty="0">
                <a:solidFill>
                  <a:schemeClr val="accent1"/>
                </a:solidFill>
                <a:effectLst/>
              </a:rPr>
              <a:t>游戏</a:t>
            </a:r>
            <a:r>
              <a:rPr lang="en-US" altLang="zh-CN" sz="2000" dirty="0">
                <a:solidFill>
                  <a:schemeClr val="accent1"/>
                </a:solidFill>
                <a:effectLst/>
              </a:rPr>
              <a:t>/</a:t>
            </a:r>
            <a:r>
              <a:rPr lang="zh-CN" altLang="en-US" sz="2000" dirty="0">
                <a:solidFill>
                  <a:schemeClr val="accent1"/>
                </a:solidFill>
                <a:effectLst/>
              </a:rPr>
              <a:t>艺术</a:t>
            </a:r>
            <a:endParaRPr lang="en-US" altLang="zh-CN" sz="2000" dirty="0">
              <a:solidFill>
                <a:schemeClr val="accent1"/>
              </a:solidFill>
              <a:effectLst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  <a:effectLst/>
              </a:rPr>
              <a:t>场景开发：教育</a:t>
            </a:r>
            <a:r>
              <a:rPr lang="en-US" altLang="zh-CN" sz="2000" dirty="0">
                <a:solidFill>
                  <a:schemeClr val="accent1"/>
                </a:solidFill>
                <a:effectLst/>
              </a:rPr>
              <a:t>/</a:t>
            </a:r>
            <a:r>
              <a:rPr lang="zh-CN" altLang="en-US" sz="2000" dirty="0">
                <a:solidFill>
                  <a:schemeClr val="accent1"/>
                </a:solidFill>
                <a:effectLst/>
              </a:rPr>
              <a:t>医疗</a:t>
            </a:r>
            <a:endParaRPr lang="en-US" altLang="zh-CN" sz="20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73360075-03E9-496D-AF22-BFE4141DDEBA}"/>
              </a:ext>
            </a:extLst>
          </p:cNvPr>
          <p:cNvSpPr txBox="1"/>
          <p:nvPr/>
        </p:nvSpPr>
        <p:spPr>
          <a:xfrm>
            <a:off x="6341446" y="2631030"/>
            <a:ext cx="2226481" cy="854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  <a:effectLst/>
              </a:rPr>
              <a:t>基于区块链技术的交易系统</a:t>
            </a:r>
            <a:r>
              <a:rPr lang="en-US" altLang="zh-CN" sz="2000" dirty="0">
                <a:solidFill>
                  <a:schemeClr val="accent1"/>
                </a:solidFill>
                <a:effectLst/>
              </a:rPr>
              <a:t>NFT</a:t>
            </a:r>
            <a:r>
              <a:rPr lang="zh-CN" altLang="en-US" sz="2000" dirty="0">
                <a:solidFill>
                  <a:schemeClr val="accent1"/>
                </a:solidFill>
                <a:effectLst/>
              </a:rPr>
              <a:t>产生</a:t>
            </a:r>
            <a:endParaRPr lang="en-US" altLang="zh-CN" sz="20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D3E7B348-CD6C-498B-B3B2-178143645324}"/>
              </a:ext>
            </a:extLst>
          </p:cNvPr>
          <p:cNvSpPr txBox="1"/>
          <p:nvPr/>
        </p:nvSpPr>
        <p:spPr>
          <a:xfrm>
            <a:off x="3748086" y="2674627"/>
            <a:ext cx="2113329" cy="854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000" dirty="0">
                <a:solidFill>
                  <a:schemeClr val="accent1"/>
                </a:solidFill>
                <a:effectLst/>
              </a:rPr>
              <a:t>5G</a:t>
            </a:r>
            <a:r>
              <a:rPr lang="zh-CN" altLang="en-US" sz="2000" dirty="0">
                <a:solidFill>
                  <a:schemeClr val="accent1"/>
                </a:solidFill>
                <a:effectLst/>
              </a:rPr>
              <a:t>网络、云计算</a:t>
            </a:r>
            <a:endParaRPr lang="en-US" altLang="zh-CN" sz="2000" dirty="0">
              <a:solidFill>
                <a:schemeClr val="accent1"/>
              </a:solidFill>
              <a:effectLst/>
            </a:endParaRPr>
          </a:p>
          <a:p>
            <a:pPr algn="ctr">
              <a:lnSpc>
                <a:spcPct val="130000"/>
              </a:lnSpc>
            </a:pPr>
            <a:r>
              <a:rPr lang="en-US" altLang="zh-CN" sz="2000" dirty="0">
                <a:solidFill>
                  <a:schemeClr val="accent1"/>
                </a:solidFill>
              </a:rPr>
              <a:t>VR/AR</a:t>
            </a:r>
            <a:r>
              <a:rPr lang="zh-CN" altLang="en-US" sz="2000" dirty="0">
                <a:solidFill>
                  <a:schemeClr val="accent1"/>
                </a:solidFill>
              </a:rPr>
              <a:t>设备</a:t>
            </a:r>
            <a:endParaRPr lang="en-US" altLang="zh-CN" sz="20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018C4793-8E5F-4068-8CEE-BB07F7B85279}"/>
              </a:ext>
            </a:extLst>
          </p:cNvPr>
          <p:cNvSpPr txBox="1"/>
          <p:nvPr/>
        </p:nvSpPr>
        <p:spPr>
          <a:xfrm>
            <a:off x="1138757" y="2631031"/>
            <a:ext cx="2292824" cy="854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  <a:effectLst/>
              </a:rPr>
              <a:t>互联网的发展</a:t>
            </a:r>
            <a:endParaRPr lang="en-US" altLang="zh-CN" sz="2000" dirty="0">
              <a:solidFill>
                <a:schemeClr val="accent1"/>
              </a:solidFill>
              <a:effectLst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  <a:effectLst/>
              </a:rPr>
              <a:t>概念首次提出</a:t>
            </a:r>
            <a:endParaRPr lang="en-US" altLang="zh-CN" sz="2000" dirty="0">
              <a:solidFill>
                <a:schemeClr val="accent1"/>
              </a:solidFill>
              <a:effectLst/>
            </a:endParaRP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6B39A624-920F-40EF-80E6-FCBFC51D04D5}"/>
              </a:ext>
            </a:extLst>
          </p:cNvPr>
          <p:cNvGrpSpPr/>
          <p:nvPr/>
        </p:nvGrpSpPr>
        <p:grpSpPr>
          <a:xfrm>
            <a:off x="7643747" y="3830887"/>
            <a:ext cx="746380" cy="727252"/>
            <a:chOff x="7470046" y="3830887"/>
            <a:chExt cx="727252" cy="727252"/>
          </a:xfrm>
        </p:grpSpPr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0BE5E9DC-A498-4330-B300-56DC018712E6}"/>
                </a:ext>
              </a:extLst>
            </p:cNvPr>
            <p:cNvSpPr/>
            <p:nvPr/>
          </p:nvSpPr>
          <p:spPr>
            <a:xfrm>
              <a:off x="7694340" y="4055181"/>
              <a:ext cx="278664" cy="278664"/>
            </a:xfrm>
            <a:prstGeom prst="ellipse">
              <a:avLst/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D656C6D2-34E1-4E12-8973-A2E625C9C98F}"/>
                </a:ext>
              </a:extLst>
            </p:cNvPr>
            <p:cNvSpPr/>
            <p:nvPr/>
          </p:nvSpPr>
          <p:spPr>
            <a:xfrm>
              <a:off x="7470046" y="3830887"/>
              <a:ext cx="727252" cy="727252"/>
            </a:xfrm>
            <a:prstGeom prst="ellipse">
              <a:avLst/>
            </a:prstGeom>
            <a:gradFill flip="none" rotWithShape="1">
              <a:gsLst>
                <a:gs pos="36000">
                  <a:schemeClr val="accent1">
                    <a:alpha val="0"/>
                  </a:schemeClr>
                </a:gs>
                <a:gs pos="100000">
                  <a:schemeClr val="accent1">
                    <a:alpha val="74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857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0" name="文本框 49">
            <a:extLst>
              <a:ext uri="{FF2B5EF4-FFF2-40B4-BE49-F238E27FC236}">
                <a16:creationId xmlns:a16="http://schemas.microsoft.com/office/drawing/2014/main" id="{A10EE146-660A-4161-AEB6-19786B075932}"/>
              </a:ext>
            </a:extLst>
          </p:cNvPr>
          <p:cNvSpPr txBox="1"/>
          <p:nvPr/>
        </p:nvSpPr>
        <p:spPr>
          <a:xfrm>
            <a:off x="7458788" y="4613087"/>
            <a:ext cx="1193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effectLst/>
              </a:rPr>
              <a:t>现阶段</a:t>
            </a:r>
            <a:endParaRPr lang="en-US" altLang="zh-CN" sz="2000" b="1" dirty="0">
              <a:solidFill>
                <a:schemeClr val="accent1"/>
              </a:solidFill>
              <a:effectLst/>
            </a:endParaRPr>
          </a:p>
        </p:txBody>
      </p:sp>
      <p:sp>
        <p:nvSpPr>
          <p:cNvPr id="52" name="梯形 51">
            <a:extLst>
              <a:ext uri="{FF2B5EF4-FFF2-40B4-BE49-F238E27FC236}">
                <a16:creationId xmlns:a16="http://schemas.microsoft.com/office/drawing/2014/main" id="{A05D8025-3CE5-4A15-A4B3-3F6EC96231A6}"/>
              </a:ext>
            </a:extLst>
          </p:cNvPr>
          <p:cNvSpPr/>
          <p:nvPr/>
        </p:nvSpPr>
        <p:spPr>
          <a:xfrm>
            <a:off x="563266" y="5512307"/>
            <a:ext cx="11046854" cy="365395"/>
          </a:xfrm>
          <a:prstGeom prst="trapezoid">
            <a:avLst>
              <a:gd name="adj" fmla="val 425805"/>
            </a:avLst>
          </a:prstGeom>
          <a:gradFill>
            <a:gsLst>
              <a:gs pos="100000">
                <a:schemeClr val="accent1">
                  <a:alpha val="18000"/>
                </a:schemeClr>
              </a:gs>
              <a:gs pos="37000">
                <a:schemeClr val="accent6">
                  <a:alpha val="0"/>
                </a:schemeClr>
              </a:gs>
            </a:gsLst>
            <a:lin ang="5400000" scaled="0"/>
          </a:gradFill>
          <a:ln>
            <a:gradFill>
              <a:gsLst>
                <a:gs pos="61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3D35AE8-F045-4322-BDAA-6CD4D67B9C53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6747704" y="3417022"/>
            <a:ext cx="1061422" cy="1906359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354C7FC-9968-450C-B8A6-E86F293A2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796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F6302F4-F842-40B6-985D-1E1B58A21AB4}"/>
              </a:ext>
            </a:extLst>
          </p:cNvPr>
          <p:cNvSpPr txBox="1"/>
          <p:nvPr/>
        </p:nvSpPr>
        <p:spPr>
          <a:xfrm>
            <a:off x="4433135" y="1998483"/>
            <a:ext cx="339676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ln>
                  <a:gradFill>
                    <a:gsLst>
                      <a:gs pos="49000">
                        <a:schemeClr val="accent1"/>
                      </a:gs>
                      <a:gs pos="0">
                        <a:schemeClr val="accent6"/>
                      </a:gs>
                    </a:gsLst>
                    <a:lin ang="5400000" scaled="1"/>
                  </a:gradFill>
                </a:ln>
                <a:noFill/>
                <a:effectLst/>
                <a:latin typeface="+mj-ea"/>
                <a:ea typeface="+mj-ea"/>
              </a:rPr>
              <a:t>PART 03</a:t>
            </a:r>
            <a:endParaRPr lang="zh-CN" altLang="en-US" sz="6000" b="1" dirty="0">
              <a:ln>
                <a:gradFill>
                  <a:gsLst>
                    <a:gs pos="49000">
                      <a:schemeClr val="accent1"/>
                    </a:gs>
                    <a:gs pos="0">
                      <a:schemeClr val="accent6"/>
                    </a:gs>
                  </a:gsLst>
                  <a:lin ang="5400000" scaled="1"/>
                </a:gradFill>
              </a:ln>
              <a:noFill/>
              <a:effectLst/>
              <a:latin typeface="+mj-ea"/>
              <a:ea typeface="+mj-ea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1E54ED5-A5DB-4FD9-9932-D5A461166EBA}"/>
              </a:ext>
            </a:extLst>
          </p:cNvPr>
          <p:cNvGrpSpPr/>
          <p:nvPr/>
        </p:nvGrpSpPr>
        <p:grpSpPr>
          <a:xfrm>
            <a:off x="3049460" y="2223348"/>
            <a:ext cx="1308333" cy="512723"/>
            <a:chOff x="124227" y="446024"/>
            <a:chExt cx="1477187" cy="576829"/>
          </a:xfrm>
        </p:grpSpPr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D1A63750-DFCC-40EA-AF22-2CAD0944F6CC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EAEA148C-905F-41B1-A1B4-C2B8B4AFFB16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平行四边形 17">
              <a:extLst>
                <a:ext uri="{FF2B5EF4-FFF2-40B4-BE49-F238E27FC236}">
                  <a16:creationId xmlns:a16="http://schemas.microsoft.com/office/drawing/2014/main" id="{3B89725F-B262-43AB-B7BE-2E8DC0D77DAA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8FE8132-9C40-498A-BAD9-5F1EB42E5C90}"/>
              </a:ext>
            </a:extLst>
          </p:cNvPr>
          <p:cNvGrpSpPr/>
          <p:nvPr/>
        </p:nvGrpSpPr>
        <p:grpSpPr>
          <a:xfrm flipH="1">
            <a:off x="7905241" y="2223348"/>
            <a:ext cx="1308333" cy="512723"/>
            <a:chOff x="124227" y="446024"/>
            <a:chExt cx="1477187" cy="576829"/>
          </a:xfrm>
        </p:grpSpPr>
        <p:sp>
          <p:nvSpPr>
            <p:cNvPr id="20" name="平行四边形 19">
              <a:extLst>
                <a:ext uri="{FF2B5EF4-FFF2-40B4-BE49-F238E27FC236}">
                  <a16:creationId xmlns:a16="http://schemas.microsoft.com/office/drawing/2014/main" id="{55D7D3B0-01EB-4E9B-9480-65B03ABB8454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平行四边形 20">
              <a:extLst>
                <a:ext uri="{FF2B5EF4-FFF2-40B4-BE49-F238E27FC236}">
                  <a16:creationId xmlns:a16="http://schemas.microsoft.com/office/drawing/2014/main" id="{6A16026D-8B17-4CCF-A3C6-F26D4F0CA578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id="{C759BCFD-4BA7-4819-8DCC-188C62066E44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椭圆 4">
            <a:extLst>
              <a:ext uri="{FF2B5EF4-FFF2-40B4-BE49-F238E27FC236}">
                <a16:creationId xmlns:a16="http://schemas.microsoft.com/office/drawing/2014/main" id="{C9F5B43F-DFC2-477D-B670-D507980A5630}"/>
              </a:ext>
            </a:extLst>
          </p:cNvPr>
          <p:cNvSpPr/>
          <p:nvPr/>
        </p:nvSpPr>
        <p:spPr>
          <a:xfrm>
            <a:off x="2153462" y="5554602"/>
            <a:ext cx="7913549" cy="918667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梯形 23">
            <a:extLst>
              <a:ext uri="{FF2B5EF4-FFF2-40B4-BE49-F238E27FC236}">
                <a16:creationId xmlns:a16="http://schemas.microsoft.com/office/drawing/2014/main" id="{FE5FBAD5-5845-4B0F-9A65-69A041AEB90C}"/>
              </a:ext>
            </a:extLst>
          </p:cNvPr>
          <p:cNvSpPr/>
          <p:nvPr/>
        </p:nvSpPr>
        <p:spPr>
          <a:xfrm flipV="1">
            <a:off x="2932698" y="4284374"/>
            <a:ext cx="6331586" cy="337252"/>
          </a:xfrm>
          <a:prstGeom prst="trapezoid">
            <a:avLst>
              <a:gd name="adj" fmla="val 314164"/>
            </a:avLst>
          </a:prstGeom>
          <a:gradFill>
            <a:gsLst>
              <a:gs pos="100000">
                <a:schemeClr val="accent1">
                  <a:alpha val="64000"/>
                </a:schemeClr>
              </a:gs>
              <a:gs pos="0">
                <a:schemeClr val="accent6">
                  <a:alpha val="0"/>
                </a:schemeClr>
              </a:gs>
            </a:gsLst>
            <a:lin ang="5400000" scaled="0"/>
          </a:gra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PortFolio">
            <a:extLst>
              <a:ext uri="{FF2B5EF4-FFF2-40B4-BE49-F238E27FC236}">
                <a16:creationId xmlns:a16="http://schemas.microsoft.com/office/drawing/2014/main" id="{DDBEC917-38E4-414E-9A2F-F913EF4EA02B}"/>
              </a:ext>
            </a:extLst>
          </p:cNvPr>
          <p:cNvSpPr txBox="1"/>
          <p:nvPr/>
        </p:nvSpPr>
        <p:spPr>
          <a:xfrm>
            <a:off x="8328026" y="5959693"/>
            <a:ext cx="3166829" cy="348813"/>
          </a:xfrm>
          <a:prstGeom prst="rect">
            <a:avLst/>
          </a:prstGeom>
          <a:ln w="12700">
            <a:miter lim="400000"/>
          </a:ln>
          <a:effectLst>
            <a:outerShdw blurRad="50800" dist="190500" dir="5400000" rotWithShape="0">
              <a:srgbClr val="000000">
                <a:alpha val="1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3000" b="1" spc="989">
                <a:solidFill>
                  <a:srgbClr val="FFFFFF">
                    <a:alpha val="5000"/>
                  </a:srgbClr>
                </a:solidFill>
                <a:latin typeface="Futura LT Medium"/>
                <a:ea typeface="Futura LT Medium"/>
                <a:cs typeface="Futura LT Medium"/>
                <a:sym typeface="Futura LT Medium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</a:rPr>
              <a:t>OfficePLUS.CN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828B84F-2938-4DD9-98FE-A2CAD99B10BA}"/>
              </a:ext>
            </a:extLst>
          </p:cNvPr>
          <p:cNvSpPr/>
          <p:nvPr/>
        </p:nvSpPr>
        <p:spPr>
          <a:xfrm>
            <a:off x="2943225" y="2944906"/>
            <a:ext cx="6315075" cy="13447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b="1" dirty="0">
                <a:latin typeface="+mj-ea"/>
                <a:ea typeface="+mj-ea"/>
              </a:rPr>
              <a:t>元宇宙的现状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1F6CB29-25EC-47A4-B70F-FA4F471F9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187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6357B0E-F8C1-416A-86BD-D59D01F2B1B3}"/>
              </a:ext>
            </a:extLst>
          </p:cNvPr>
          <p:cNvSpPr txBox="1"/>
          <p:nvPr/>
        </p:nvSpPr>
        <p:spPr>
          <a:xfrm>
            <a:off x="1432560" y="162113"/>
            <a:ext cx="5563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noFill/>
                <a:latin typeface="+mj-ea"/>
                <a:ea typeface="+mj-ea"/>
              </a:defRPr>
            </a:lvl1pPr>
          </a:lstStyle>
          <a:p>
            <a:r>
              <a:rPr lang="en-US" altLang="zh-CN" dirty="0"/>
              <a:t>PRESENT SITUATION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9B03DF8-4EAE-4AB7-AF16-912236F03071}"/>
              </a:ext>
            </a:extLst>
          </p:cNvPr>
          <p:cNvSpPr txBox="1"/>
          <p:nvPr/>
        </p:nvSpPr>
        <p:spPr>
          <a:xfrm>
            <a:off x="1387825" y="442471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中日韩美发展现状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ECE774A-F45F-4D62-9C7B-049EB9DE4802}"/>
              </a:ext>
            </a:extLst>
          </p:cNvPr>
          <p:cNvGrpSpPr/>
          <p:nvPr/>
        </p:nvGrpSpPr>
        <p:grpSpPr>
          <a:xfrm>
            <a:off x="124227" y="446024"/>
            <a:ext cx="1308333" cy="576829"/>
            <a:chOff x="124227" y="446024"/>
            <a:chExt cx="1477187" cy="576829"/>
          </a:xfrm>
        </p:grpSpPr>
        <p:sp>
          <p:nvSpPr>
            <p:cNvPr id="5" name="平行四边形 4">
              <a:extLst>
                <a:ext uri="{FF2B5EF4-FFF2-40B4-BE49-F238E27FC236}">
                  <a16:creationId xmlns:a16="http://schemas.microsoft.com/office/drawing/2014/main" id="{18488371-9563-43E8-BE9F-D5AF7CAE7BCD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92A5BDEA-73CF-416C-A5F6-484AF83E9736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>
              <a:extLst>
                <a:ext uri="{FF2B5EF4-FFF2-40B4-BE49-F238E27FC236}">
                  <a16:creationId xmlns:a16="http://schemas.microsoft.com/office/drawing/2014/main" id="{FBB3FB7E-0C79-4CAD-BF6C-9C5CC317B2A9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DCD97608-B947-43B6-9EEA-16F443504C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7" r="36553"/>
          <a:stretch/>
        </p:blipFill>
        <p:spPr>
          <a:xfrm flipH="1">
            <a:off x="6672944" y="0"/>
            <a:ext cx="5519055" cy="6858000"/>
          </a:xfrm>
          <a:custGeom>
            <a:avLst/>
            <a:gdLst>
              <a:gd name="connsiteX0" fmla="*/ 3581636 w 5094288"/>
              <a:gd name="connsiteY0" fmla="*/ 0 h 6858000"/>
              <a:gd name="connsiteX1" fmla="*/ 0 w 5094288"/>
              <a:gd name="connsiteY1" fmla="*/ 0 h 6858000"/>
              <a:gd name="connsiteX2" fmla="*/ 0 w 5094288"/>
              <a:gd name="connsiteY2" fmla="*/ 6858000 h 6858000"/>
              <a:gd name="connsiteX3" fmla="*/ 4767191 w 5094288"/>
              <a:gd name="connsiteY3" fmla="*/ 6858000 h 6858000"/>
              <a:gd name="connsiteX4" fmla="*/ 4775938 w 5094288"/>
              <a:gd name="connsiteY4" fmla="*/ 6830736 h 6858000"/>
              <a:gd name="connsiteX5" fmla="*/ 5094288 w 5094288"/>
              <a:gd name="connsiteY5" fmla="*/ 4610100 h 6858000"/>
              <a:gd name="connsiteX6" fmla="*/ 3687535 w 5094288"/>
              <a:gd name="connsiteY6" fmla="*/ 1421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94288" h="6858000">
                <a:moveTo>
                  <a:pt x="3581636" y="0"/>
                </a:moveTo>
                <a:lnTo>
                  <a:pt x="0" y="0"/>
                </a:lnTo>
                <a:lnTo>
                  <a:pt x="0" y="6858000"/>
                </a:lnTo>
                <a:lnTo>
                  <a:pt x="4767191" y="6858000"/>
                </a:lnTo>
                <a:lnTo>
                  <a:pt x="4775938" y="6830736"/>
                </a:lnTo>
                <a:cubicBezTo>
                  <a:pt x="4982833" y="6129238"/>
                  <a:pt x="5094288" y="5383396"/>
                  <a:pt x="5094288" y="4610100"/>
                </a:cubicBezTo>
                <a:cubicBezTo>
                  <a:pt x="5094288" y="2934627"/>
                  <a:pt x="4571066" y="1388030"/>
                  <a:pt x="3687535" y="142116"/>
                </a:cubicBezTo>
                <a:close/>
              </a:path>
            </a:pathLst>
          </a:custGeom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5E813F2-8CB9-4DB7-B5F0-479F3D2F61D3}"/>
              </a:ext>
            </a:extLst>
          </p:cNvPr>
          <p:cNvSpPr/>
          <p:nvPr/>
        </p:nvSpPr>
        <p:spPr>
          <a:xfrm>
            <a:off x="899885" y="1847532"/>
            <a:ext cx="7060773" cy="3693877"/>
          </a:xfrm>
          <a:prstGeom prst="roundRect">
            <a:avLst>
              <a:gd name="adj" fmla="val 6868"/>
            </a:avLst>
          </a:prstGeom>
          <a:solidFill>
            <a:schemeClr val="bg1">
              <a:alpha val="77000"/>
            </a:schemeClr>
          </a:solidFill>
          <a:ln>
            <a:noFill/>
          </a:ln>
          <a:effectLst>
            <a:outerShdw blurRad="444500" dist="6223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j-ea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E6D518A-A95D-4C2B-9716-51074D480BE9}"/>
              </a:ext>
            </a:extLst>
          </p:cNvPr>
          <p:cNvSpPr txBox="1"/>
          <p:nvPr/>
        </p:nvSpPr>
        <p:spPr>
          <a:xfrm>
            <a:off x="1055688" y="3376652"/>
            <a:ext cx="5156853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chemeClr val="accent1"/>
                </a:solidFill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altLang="zh-CN" sz="2000" dirty="0"/>
              <a:t>2021</a:t>
            </a:r>
            <a:r>
              <a:rPr lang="zh-CN" altLang="en-US" sz="2000" dirty="0"/>
              <a:t>年</a:t>
            </a:r>
            <a:r>
              <a:rPr lang="en-US" altLang="zh-CN" sz="2000" dirty="0"/>
              <a:t>5</a:t>
            </a:r>
            <a:r>
              <a:rPr lang="zh-CN" altLang="en-US" sz="2000" dirty="0"/>
              <a:t>月</a:t>
            </a:r>
            <a:r>
              <a:rPr lang="en-US" altLang="zh-CN" sz="2000" dirty="0"/>
              <a:t>18</a:t>
            </a:r>
            <a:r>
              <a:rPr lang="zh-CN" altLang="en-US" sz="2000" dirty="0"/>
              <a:t>日，韩国信息通讯产业振兴院联合</a:t>
            </a:r>
            <a:r>
              <a:rPr lang="en-US" altLang="zh-CN" sz="2000" dirty="0"/>
              <a:t>25</a:t>
            </a:r>
            <a:r>
              <a:rPr lang="zh-CN" altLang="en-US" sz="2000" dirty="0"/>
              <a:t>个机构和企业成立“元宇宙联盟”，旨在通过政府和企业的合作，在民间主导下构建元宇宙生态系统。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FD833C4-53B7-4FD0-BCEB-A418BB871121}"/>
              </a:ext>
            </a:extLst>
          </p:cNvPr>
          <p:cNvSpPr txBox="1"/>
          <p:nvPr/>
        </p:nvSpPr>
        <p:spPr>
          <a:xfrm>
            <a:off x="1430073" y="2161898"/>
            <a:ext cx="4088984" cy="704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chemeClr val="accent1"/>
                </a:solidFill>
              </a:defRPr>
            </a:lvl1pPr>
          </a:lstStyle>
          <a:p>
            <a:pPr marL="0" indent="0" algn="l">
              <a:buNone/>
            </a:pPr>
            <a:r>
              <a:rPr lang="zh-CN" altLang="en-US" sz="3000" dirty="0"/>
              <a:t>韩国：元宇宙联盟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078A3BB-C75A-42E7-B416-99F1D1739504}"/>
              </a:ext>
            </a:extLst>
          </p:cNvPr>
          <p:cNvSpPr/>
          <p:nvPr/>
        </p:nvSpPr>
        <p:spPr>
          <a:xfrm>
            <a:off x="1487488" y="3134594"/>
            <a:ext cx="1712912" cy="464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9E22A0E3-63D3-40AD-8901-F34A063EA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223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26C9A966-C0BE-4F68-BD25-614F59C66D01}"/>
              </a:ext>
            </a:extLst>
          </p:cNvPr>
          <p:cNvSpPr>
            <a:spLocks/>
          </p:cNvSpPr>
          <p:nvPr/>
        </p:nvSpPr>
        <p:spPr bwMode="auto">
          <a:xfrm rot="10800000">
            <a:off x="3682628" y="1689685"/>
            <a:ext cx="4899773" cy="5168314"/>
          </a:xfrm>
          <a:custGeom>
            <a:avLst/>
            <a:gdLst>
              <a:gd name="connsiteX0" fmla="*/ 2449887 w 4899773"/>
              <a:gd name="connsiteY0" fmla="*/ 5168314 h 5168314"/>
              <a:gd name="connsiteX1" fmla="*/ 0 w 4899773"/>
              <a:gd name="connsiteY1" fmla="*/ 4609309 h 5168314"/>
              <a:gd name="connsiteX2" fmla="*/ 2220271 w 4899773"/>
              <a:gd name="connsiteY2" fmla="*/ 0 h 5168314"/>
              <a:gd name="connsiteX3" fmla="*/ 2679122 w 4899773"/>
              <a:gd name="connsiteY3" fmla="*/ 0 h 5168314"/>
              <a:gd name="connsiteX4" fmla="*/ 4899773 w 4899773"/>
              <a:gd name="connsiteY4" fmla="*/ 4609309 h 5168314"/>
              <a:gd name="connsiteX5" fmla="*/ 2449887 w 4899773"/>
              <a:gd name="connsiteY5" fmla="*/ 5168314 h 516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99773" h="5168314">
                <a:moveTo>
                  <a:pt x="2449887" y="5168314"/>
                </a:moveTo>
                <a:cubicBezTo>
                  <a:pt x="1612049" y="5168314"/>
                  <a:pt x="774210" y="4981979"/>
                  <a:pt x="0" y="4609309"/>
                </a:cubicBezTo>
                <a:lnTo>
                  <a:pt x="2220271" y="0"/>
                </a:lnTo>
                <a:lnTo>
                  <a:pt x="2679122" y="0"/>
                </a:lnTo>
                <a:lnTo>
                  <a:pt x="4899773" y="4609309"/>
                </a:lnTo>
                <a:cubicBezTo>
                  <a:pt x="4125563" y="4981979"/>
                  <a:pt x="3287725" y="5168314"/>
                  <a:pt x="2449887" y="516831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567B427A-2FC0-4CB0-864C-38074EAC5DC8}"/>
              </a:ext>
            </a:extLst>
          </p:cNvPr>
          <p:cNvSpPr>
            <a:spLocks/>
          </p:cNvSpPr>
          <p:nvPr/>
        </p:nvSpPr>
        <p:spPr bwMode="auto">
          <a:xfrm rot="10800000">
            <a:off x="627679" y="2249649"/>
            <a:ext cx="5277005" cy="4608351"/>
          </a:xfrm>
          <a:custGeom>
            <a:avLst/>
            <a:gdLst>
              <a:gd name="connsiteX0" fmla="*/ 2221424 w 5277005"/>
              <a:gd name="connsiteY0" fmla="*/ 4608351 h 4608351"/>
              <a:gd name="connsiteX1" fmla="*/ 0 w 5277005"/>
              <a:gd name="connsiteY1" fmla="*/ 0 h 4608351"/>
              <a:gd name="connsiteX2" fmla="*/ 1858259 w 5277005"/>
              <a:gd name="connsiteY2" fmla="*/ 0 h 4608351"/>
              <a:gd name="connsiteX3" fmla="*/ 5277005 w 5277005"/>
              <a:gd name="connsiteY3" fmla="*/ 779839 h 4608351"/>
              <a:gd name="connsiteX4" fmla="*/ 2221424 w 5277005"/>
              <a:gd name="connsiteY4" fmla="*/ 4608351 h 460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7005" h="4608351">
                <a:moveTo>
                  <a:pt x="2221424" y="4608351"/>
                </a:moveTo>
                <a:lnTo>
                  <a:pt x="0" y="0"/>
                </a:lnTo>
                <a:lnTo>
                  <a:pt x="1858259" y="0"/>
                </a:lnTo>
                <a:lnTo>
                  <a:pt x="5277005" y="779839"/>
                </a:lnTo>
                <a:cubicBezTo>
                  <a:pt x="4894324" y="2453505"/>
                  <a:pt x="3769730" y="3862733"/>
                  <a:pt x="2221424" y="460835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9BEA5766-C502-4E16-8C75-942F44F8B47D}"/>
              </a:ext>
            </a:extLst>
          </p:cNvPr>
          <p:cNvSpPr>
            <a:spLocks/>
          </p:cNvSpPr>
          <p:nvPr/>
        </p:nvSpPr>
        <p:spPr bwMode="auto">
          <a:xfrm rot="10800000">
            <a:off x="6363641" y="2249649"/>
            <a:ext cx="5273705" cy="4608351"/>
          </a:xfrm>
          <a:custGeom>
            <a:avLst/>
            <a:gdLst>
              <a:gd name="connsiteX0" fmla="*/ 3054109 w 5273705"/>
              <a:gd name="connsiteY0" fmla="*/ 4608351 h 4608351"/>
              <a:gd name="connsiteX1" fmla="*/ 0 w 5273705"/>
              <a:gd name="connsiteY1" fmla="*/ 779839 h 4608351"/>
              <a:gd name="connsiteX2" fmla="*/ 3416581 w 5273705"/>
              <a:gd name="connsiteY2" fmla="*/ 0 h 4608351"/>
              <a:gd name="connsiteX3" fmla="*/ 5273705 w 5273705"/>
              <a:gd name="connsiteY3" fmla="*/ 0 h 460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3705" h="4608351">
                <a:moveTo>
                  <a:pt x="3054109" y="4608351"/>
                </a:moveTo>
                <a:cubicBezTo>
                  <a:pt x="1506549" y="3863151"/>
                  <a:pt x="382078" y="2453924"/>
                  <a:pt x="0" y="779839"/>
                </a:cubicBezTo>
                <a:lnTo>
                  <a:pt x="3416581" y="0"/>
                </a:lnTo>
                <a:lnTo>
                  <a:pt x="527370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D18D9E9-31B1-4E41-B545-00129337458C}"/>
              </a:ext>
            </a:extLst>
          </p:cNvPr>
          <p:cNvSpPr txBox="1"/>
          <p:nvPr/>
        </p:nvSpPr>
        <p:spPr>
          <a:xfrm>
            <a:off x="4991898" y="3001387"/>
            <a:ext cx="2281230" cy="180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chemeClr val="accent1"/>
                </a:solidFill>
              </a:defRPr>
            </a:lvl1pPr>
          </a:lstStyle>
          <a:p>
            <a:pPr marL="0" indent="0" algn="l">
              <a:lnSpc>
                <a:spcPct val="130000"/>
              </a:lnSpc>
              <a:buNone/>
            </a:pPr>
            <a:r>
              <a:rPr lang="zh-CN" altLang="en-US" dirty="0"/>
              <a:t>单一场景最多可同时容纳</a:t>
            </a:r>
            <a:r>
              <a:rPr lang="en-US" altLang="zh-CN" dirty="0"/>
              <a:t>1000</a:t>
            </a:r>
            <a:r>
              <a:rPr lang="zh-CN" altLang="en-US" dirty="0"/>
              <a:t>名用户</a:t>
            </a:r>
            <a:endParaRPr lang="en-US" altLang="zh-CN" dirty="0"/>
          </a:p>
          <a:p>
            <a:pPr marL="0" indent="0" algn="l">
              <a:lnSpc>
                <a:spcPct val="130000"/>
              </a:lnSpc>
              <a:buNone/>
            </a:pPr>
            <a:r>
              <a:rPr lang="zh-CN" altLang="en-US" dirty="0"/>
              <a:t> </a:t>
            </a:r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8F54C0F8-A26C-4CCA-A42E-DC180B6758BE}"/>
              </a:ext>
            </a:extLst>
          </p:cNvPr>
          <p:cNvSpPr/>
          <p:nvPr/>
        </p:nvSpPr>
        <p:spPr>
          <a:xfrm>
            <a:off x="4206104" y="4564798"/>
            <a:ext cx="3852815" cy="2309929"/>
          </a:xfrm>
          <a:custGeom>
            <a:avLst/>
            <a:gdLst>
              <a:gd name="connsiteX0" fmla="*/ 1945636 w 3891272"/>
              <a:gd name="connsiteY0" fmla="*/ 0 h 2332986"/>
              <a:gd name="connsiteX1" fmla="*/ 3891272 w 3891272"/>
              <a:gd name="connsiteY1" fmla="*/ 1945636 h 2332986"/>
              <a:gd name="connsiteX2" fmla="*/ 3881227 w 3891272"/>
              <a:gd name="connsiteY2" fmla="*/ 2144566 h 2332986"/>
              <a:gd name="connsiteX3" fmla="*/ 3852471 w 3891272"/>
              <a:gd name="connsiteY3" fmla="*/ 2332986 h 2332986"/>
              <a:gd name="connsiteX4" fmla="*/ 38802 w 3891272"/>
              <a:gd name="connsiteY4" fmla="*/ 2332986 h 2332986"/>
              <a:gd name="connsiteX5" fmla="*/ 10046 w 3891272"/>
              <a:gd name="connsiteY5" fmla="*/ 2144566 h 2332986"/>
              <a:gd name="connsiteX6" fmla="*/ 0 w 3891272"/>
              <a:gd name="connsiteY6" fmla="*/ 1945636 h 2332986"/>
              <a:gd name="connsiteX7" fmla="*/ 1945636 w 3891272"/>
              <a:gd name="connsiteY7" fmla="*/ 0 h 2332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91272" h="2332986">
                <a:moveTo>
                  <a:pt x="1945636" y="0"/>
                </a:moveTo>
                <a:cubicBezTo>
                  <a:pt x="3020181" y="0"/>
                  <a:pt x="3891272" y="871091"/>
                  <a:pt x="3891272" y="1945636"/>
                </a:cubicBezTo>
                <a:cubicBezTo>
                  <a:pt x="3891272" y="2012795"/>
                  <a:pt x="3887870" y="2079160"/>
                  <a:pt x="3881227" y="2144566"/>
                </a:cubicBezTo>
                <a:lnTo>
                  <a:pt x="3852471" y="2332986"/>
                </a:lnTo>
                <a:lnTo>
                  <a:pt x="38802" y="2332986"/>
                </a:lnTo>
                <a:lnTo>
                  <a:pt x="10046" y="2144566"/>
                </a:lnTo>
                <a:cubicBezTo>
                  <a:pt x="3403" y="2079160"/>
                  <a:pt x="0" y="2012795"/>
                  <a:pt x="0" y="1945636"/>
                </a:cubicBezTo>
                <a:cubicBezTo>
                  <a:pt x="0" y="871091"/>
                  <a:pt x="871091" y="0"/>
                  <a:pt x="1945636" y="0"/>
                </a:cubicBezTo>
                <a:close/>
              </a:path>
            </a:pathLst>
          </a:custGeom>
          <a:gradFill flip="none" rotWithShape="1">
            <a:gsLst>
              <a:gs pos="4425">
                <a:schemeClr val="accent6">
                  <a:lumMod val="40000"/>
                  <a:lumOff val="6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E58B45C-70AB-4BDC-B3A9-2CE8901F7A5C}"/>
              </a:ext>
            </a:extLst>
          </p:cNvPr>
          <p:cNvSpPr txBox="1"/>
          <p:nvPr/>
        </p:nvSpPr>
        <p:spPr>
          <a:xfrm>
            <a:off x="1839671" y="4489993"/>
            <a:ext cx="2281230" cy="180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chemeClr val="accent1"/>
                </a:solidFill>
              </a:defRPr>
            </a:lvl1pPr>
          </a:lstStyle>
          <a:p>
            <a:pPr marL="0" indent="0" algn="l">
              <a:lnSpc>
                <a:spcPct val="130000"/>
              </a:lnSpc>
              <a:buNone/>
            </a:pPr>
            <a:r>
              <a:rPr lang="zh-CN" altLang="en-US" dirty="0"/>
              <a:t>无需用户注册， 就可以通过浏览器直接访问</a:t>
            </a:r>
            <a:endParaRPr lang="en-US" altLang="zh-CN" dirty="0"/>
          </a:p>
          <a:p>
            <a:pPr marL="0" indent="0" algn="l">
              <a:lnSpc>
                <a:spcPct val="130000"/>
              </a:lnSpc>
              <a:buNone/>
            </a:pP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FB1FBD4-EA0D-4C23-BA12-4024733660DD}"/>
              </a:ext>
            </a:extLst>
          </p:cNvPr>
          <p:cNvSpPr txBox="1"/>
          <p:nvPr/>
        </p:nvSpPr>
        <p:spPr>
          <a:xfrm>
            <a:off x="8180133" y="4647422"/>
            <a:ext cx="2281230" cy="1370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chemeClr val="accent1"/>
                </a:solidFill>
              </a:defRPr>
            </a:lvl1pPr>
          </a:lstStyle>
          <a:p>
            <a:pPr marL="0" indent="0" algn="l">
              <a:lnSpc>
                <a:spcPct val="130000"/>
              </a:lnSpc>
              <a:buNone/>
            </a:pPr>
            <a:r>
              <a:rPr lang="zh-CN" altLang="en-US" dirty="0"/>
              <a:t>提供虚拟音乐会、虚拟体育场等常见项目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53D032C-D62D-43DE-8243-3BC057CB646F}"/>
              </a:ext>
            </a:extLst>
          </p:cNvPr>
          <p:cNvSpPr txBox="1"/>
          <p:nvPr/>
        </p:nvSpPr>
        <p:spPr>
          <a:xfrm>
            <a:off x="4432840" y="4943235"/>
            <a:ext cx="3358610" cy="142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500" b="1" dirty="0" err="1">
                <a:solidFill>
                  <a:schemeClr val="bg1"/>
                </a:solidFill>
                <a:latin typeface="+mn-ea"/>
              </a:rPr>
              <a:t>Mechaverse</a:t>
            </a:r>
            <a:r>
              <a:rPr lang="en-US" altLang="zh-CN" sz="3500" b="1" dirty="0">
                <a:solidFill>
                  <a:schemeClr val="bg1"/>
                </a:solidFill>
                <a:latin typeface="+mn-ea"/>
              </a:rPr>
              <a:t> </a:t>
            </a:r>
            <a:endParaRPr lang="zh-CN" altLang="en-US" sz="3500" b="1" dirty="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500" b="1" dirty="0">
                <a:solidFill>
                  <a:schemeClr val="bg1"/>
                </a:solidFill>
                <a:latin typeface="+mn-ea"/>
              </a:rPr>
              <a:t>日本元宇宙平台</a:t>
            </a:r>
            <a:endParaRPr lang="en-US" altLang="zh-CN" sz="35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2" name="图形 21" descr="联机会议 纯色填充">
            <a:extLst>
              <a:ext uri="{FF2B5EF4-FFF2-40B4-BE49-F238E27FC236}">
                <a16:creationId xmlns:a16="http://schemas.microsoft.com/office/drawing/2014/main" id="{095FF7B3-2525-45F8-BB21-2A5FC43A1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9831" y="2059772"/>
            <a:ext cx="905363" cy="905363"/>
          </a:xfrm>
          <a:prstGeom prst="rect">
            <a:avLst/>
          </a:prstGeom>
        </p:spPr>
      </p:pic>
      <p:pic>
        <p:nvPicPr>
          <p:cNvPr id="24" name="图形 23" descr="董事会 纯色填充">
            <a:extLst>
              <a:ext uri="{FF2B5EF4-FFF2-40B4-BE49-F238E27FC236}">
                <a16:creationId xmlns:a16="http://schemas.microsoft.com/office/drawing/2014/main" id="{0EF53B7D-62E8-45DC-A6CD-DDA31AB23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38219" y="3544779"/>
            <a:ext cx="905363" cy="905363"/>
          </a:xfrm>
          <a:prstGeom prst="rect">
            <a:avLst/>
          </a:prstGeom>
        </p:spPr>
      </p:pic>
      <p:pic>
        <p:nvPicPr>
          <p:cNvPr id="26" name="图形 25" descr="Ui Ux 纯色填充">
            <a:extLst>
              <a:ext uri="{FF2B5EF4-FFF2-40B4-BE49-F238E27FC236}">
                <a16:creationId xmlns:a16="http://schemas.microsoft.com/office/drawing/2014/main" id="{446AB6A7-447C-4455-9CB2-A4343D7A9E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05487" y="3549588"/>
            <a:ext cx="905363" cy="905363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08F09C39-3D9C-4AF5-B6FA-409EBB62C6AC}"/>
              </a:ext>
            </a:extLst>
          </p:cNvPr>
          <p:cNvSpPr txBox="1"/>
          <p:nvPr/>
        </p:nvSpPr>
        <p:spPr>
          <a:xfrm>
            <a:off x="1432560" y="162113"/>
            <a:ext cx="5563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noFill/>
                <a:latin typeface="+mj-ea"/>
                <a:ea typeface="+mj-ea"/>
              </a:defRPr>
            </a:lvl1pPr>
          </a:lstStyle>
          <a:p>
            <a:r>
              <a:rPr lang="en-US" altLang="zh-CN" dirty="0"/>
              <a:t>PRESENT SITUATION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59ABF69-DC01-447B-A086-85192B9B9652}"/>
              </a:ext>
            </a:extLst>
          </p:cNvPr>
          <p:cNvSpPr txBox="1"/>
          <p:nvPr/>
        </p:nvSpPr>
        <p:spPr>
          <a:xfrm>
            <a:off x="1387825" y="442471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中日韩美发展现状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76C4584F-4226-4935-9E4C-3FC019F9D678}"/>
              </a:ext>
            </a:extLst>
          </p:cNvPr>
          <p:cNvGrpSpPr/>
          <p:nvPr/>
        </p:nvGrpSpPr>
        <p:grpSpPr>
          <a:xfrm>
            <a:off x="124227" y="446024"/>
            <a:ext cx="1308333" cy="576829"/>
            <a:chOff x="124227" y="446024"/>
            <a:chExt cx="1477187" cy="576829"/>
          </a:xfrm>
        </p:grpSpPr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id="{5EEB839F-B5D9-4866-A650-30A4E4654080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平行四边形 29">
              <a:extLst>
                <a:ext uri="{FF2B5EF4-FFF2-40B4-BE49-F238E27FC236}">
                  <a16:creationId xmlns:a16="http://schemas.microsoft.com/office/drawing/2014/main" id="{BFCACAC4-CC3A-4A86-B876-A9D7FA8D0899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平行四边形 32">
              <a:extLst>
                <a:ext uri="{FF2B5EF4-FFF2-40B4-BE49-F238E27FC236}">
                  <a16:creationId xmlns:a16="http://schemas.microsoft.com/office/drawing/2014/main" id="{4E25C1B8-B418-4104-89C5-C0DE0EED81C2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21944C3-24E8-4B6C-8E36-154FB4D22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177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>
            <a:extLst>
              <a:ext uri="{FF2B5EF4-FFF2-40B4-BE49-F238E27FC236}">
                <a16:creationId xmlns:a16="http://schemas.microsoft.com/office/drawing/2014/main" id="{637DAEA3-78F7-489B-B92F-76A4A47EBC27}"/>
              </a:ext>
            </a:extLst>
          </p:cNvPr>
          <p:cNvSpPr/>
          <p:nvPr/>
        </p:nvSpPr>
        <p:spPr>
          <a:xfrm>
            <a:off x="4608513" y="1657350"/>
            <a:ext cx="3048000" cy="3048000"/>
          </a:xfrm>
          <a:prstGeom prst="ellipse">
            <a:avLst/>
          </a:prstGeom>
          <a:gradFill flip="none" rotWithShape="1">
            <a:gsLst>
              <a:gs pos="46000">
                <a:schemeClr val="accent6">
                  <a:lumMod val="40000"/>
                  <a:lumOff val="60000"/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44A56C4-72C6-42AA-B238-D5CF42F7A2E8}"/>
              </a:ext>
            </a:extLst>
          </p:cNvPr>
          <p:cNvSpPr txBox="1"/>
          <p:nvPr/>
        </p:nvSpPr>
        <p:spPr>
          <a:xfrm>
            <a:off x="4823723" y="2473138"/>
            <a:ext cx="2617579" cy="900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chemeClr val="accent1"/>
                </a:solidFill>
              </a:defRPr>
            </a:lvl1pPr>
          </a:lstStyle>
          <a:p>
            <a:pPr marL="0" indent="0">
              <a:buNone/>
            </a:pPr>
            <a:r>
              <a:rPr lang="en-US" altLang="zh-CN" sz="4000" b="1" dirty="0"/>
              <a:t>Microsoft</a:t>
            </a:r>
            <a:endParaRPr lang="zh-CN" altLang="en-US" sz="4000" b="1" dirty="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BE1CE8B7-45FB-4C9A-BA96-B6520249DF73}"/>
              </a:ext>
            </a:extLst>
          </p:cNvPr>
          <p:cNvSpPr/>
          <p:nvPr/>
        </p:nvSpPr>
        <p:spPr>
          <a:xfrm rot="20947785">
            <a:off x="996058" y="2210617"/>
            <a:ext cx="10119591" cy="2448982"/>
          </a:xfrm>
          <a:prstGeom prst="ellipse">
            <a:avLst/>
          </a:prstGeom>
          <a:noFill/>
          <a:ln w="38100">
            <a:gradFill>
              <a:gsLst>
                <a:gs pos="0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039D3D5C-B267-4EF7-BA6A-E5EDED3C3122}"/>
              </a:ext>
            </a:extLst>
          </p:cNvPr>
          <p:cNvSpPr/>
          <p:nvPr/>
        </p:nvSpPr>
        <p:spPr>
          <a:xfrm>
            <a:off x="911225" y="3619500"/>
            <a:ext cx="1409700" cy="1409700"/>
          </a:xfrm>
          <a:prstGeom prst="ellipse">
            <a:avLst/>
          </a:prstGeom>
          <a:gradFill flip="none" rotWithShape="1">
            <a:gsLst>
              <a:gs pos="4425">
                <a:schemeClr val="accent6">
                  <a:lumMod val="40000"/>
                  <a:lumOff val="6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A9B8D409-CA6E-41D7-A6EC-AF7540180717}"/>
              </a:ext>
            </a:extLst>
          </p:cNvPr>
          <p:cNvSpPr/>
          <p:nvPr/>
        </p:nvSpPr>
        <p:spPr>
          <a:xfrm>
            <a:off x="2970213" y="4191000"/>
            <a:ext cx="1409700" cy="1409700"/>
          </a:xfrm>
          <a:prstGeom prst="ellipse">
            <a:avLst/>
          </a:prstGeom>
          <a:gradFill flip="none" rotWithShape="1">
            <a:gsLst>
              <a:gs pos="4425">
                <a:schemeClr val="accent6">
                  <a:lumMod val="40000"/>
                  <a:lumOff val="6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204710B4-C4E0-4364-916E-28739A45BFB3}"/>
              </a:ext>
            </a:extLst>
          </p:cNvPr>
          <p:cNvSpPr/>
          <p:nvPr/>
        </p:nvSpPr>
        <p:spPr>
          <a:xfrm>
            <a:off x="5618163" y="3886200"/>
            <a:ext cx="1409700" cy="1409700"/>
          </a:xfrm>
          <a:prstGeom prst="ellipse">
            <a:avLst/>
          </a:prstGeom>
          <a:gradFill flip="none" rotWithShape="1">
            <a:gsLst>
              <a:gs pos="4425">
                <a:schemeClr val="accent6">
                  <a:lumMod val="40000"/>
                  <a:lumOff val="6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EF0A48F3-D316-429A-9A83-6386C901974C}"/>
              </a:ext>
            </a:extLst>
          </p:cNvPr>
          <p:cNvSpPr/>
          <p:nvPr/>
        </p:nvSpPr>
        <p:spPr>
          <a:xfrm>
            <a:off x="8208963" y="3162300"/>
            <a:ext cx="1409700" cy="1409700"/>
          </a:xfrm>
          <a:prstGeom prst="ellipse">
            <a:avLst/>
          </a:prstGeom>
          <a:gradFill flip="none" rotWithShape="1">
            <a:gsLst>
              <a:gs pos="4425">
                <a:schemeClr val="accent6">
                  <a:lumMod val="40000"/>
                  <a:lumOff val="6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EB91E5FA-803C-4DB7-83F6-CD200A6B578D}"/>
              </a:ext>
            </a:extLst>
          </p:cNvPr>
          <p:cNvSpPr/>
          <p:nvPr/>
        </p:nvSpPr>
        <p:spPr>
          <a:xfrm>
            <a:off x="9871075" y="1851025"/>
            <a:ext cx="1409700" cy="1409700"/>
          </a:xfrm>
          <a:prstGeom prst="ellipse">
            <a:avLst/>
          </a:prstGeom>
          <a:gradFill flip="none" rotWithShape="1">
            <a:gsLst>
              <a:gs pos="4425">
                <a:schemeClr val="accent6">
                  <a:lumMod val="40000"/>
                  <a:lumOff val="6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38FC820-7A3F-4417-B307-7BD7E936F7EE}"/>
              </a:ext>
            </a:extLst>
          </p:cNvPr>
          <p:cNvSpPr txBox="1"/>
          <p:nvPr/>
        </p:nvSpPr>
        <p:spPr>
          <a:xfrm>
            <a:off x="774508" y="3939629"/>
            <a:ext cx="1692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chemeClr val="accent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zh-CN" altLang="en-US" dirty="0">
                <a:solidFill>
                  <a:schemeClr val="bg1"/>
                </a:solidFill>
              </a:rPr>
              <a:t>云计算</a:t>
            </a:r>
            <a:endParaRPr lang="en-US" altLang="zh-CN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dirty="0">
                <a:solidFill>
                  <a:schemeClr val="bg1"/>
                </a:solidFill>
              </a:rPr>
              <a:t>服务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0EBCAC3-24A2-46F7-B0C6-753B60050E7D}"/>
              </a:ext>
            </a:extLst>
          </p:cNvPr>
          <p:cNvSpPr txBox="1"/>
          <p:nvPr/>
        </p:nvSpPr>
        <p:spPr>
          <a:xfrm>
            <a:off x="9963218" y="2238693"/>
            <a:ext cx="13175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chemeClr val="accent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zh-CN" altLang="en-US" dirty="0">
                <a:solidFill>
                  <a:schemeClr val="bg1"/>
                </a:solidFill>
              </a:rPr>
              <a:t>数字孪生</a:t>
            </a:r>
            <a:endParaRPr lang="en-US" altLang="zh-CN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dirty="0">
                <a:solidFill>
                  <a:schemeClr val="bg1"/>
                </a:solidFill>
              </a:rPr>
              <a:t>游戏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27B69B1-A000-4008-A5F9-693B9E38CC41}"/>
              </a:ext>
            </a:extLst>
          </p:cNvPr>
          <p:cNvSpPr txBox="1"/>
          <p:nvPr/>
        </p:nvSpPr>
        <p:spPr>
          <a:xfrm>
            <a:off x="2655922" y="4589236"/>
            <a:ext cx="20382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chemeClr val="accent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zh-CN" altLang="en-US" dirty="0">
                <a:solidFill>
                  <a:schemeClr val="bg1"/>
                </a:solidFill>
              </a:rPr>
              <a:t>增强现实</a:t>
            </a:r>
            <a:endParaRPr lang="en-US" altLang="zh-CN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dirty="0">
                <a:solidFill>
                  <a:schemeClr val="bg1"/>
                </a:solidFill>
              </a:rPr>
              <a:t>眼镜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DDFE562-CFFD-49AD-AC8B-6049F7F6B65A}"/>
              </a:ext>
            </a:extLst>
          </p:cNvPr>
          <p:cNvSpPr txBox="1"/>
          <p:nvPr/>
        </p:nvSpPr>
        <p:spPr>
          <a:xfrm>
            <a:off x="8101761" y="3486150"/>
            <a:ext cx="15946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chemeClr val="accent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zh-CN" altLang="en-US" dirty="0">
                <a:solidFill>
                  <a:schemeClr val="bg1"/>
                </a:solidFill>
              </a:rPr>
              <a:t>混合现实</a:t>
            </a:r>
            <a:endParaRPr lang="en-US" altLang="zh-CN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dirty="0">
                <a:solidFill>
                  <a:schemeClr val="bg1"/>
                </a:solidFill>
              </a:rPr>
              <a:t>协作平台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60A952D-0249-4F16-B9E4-4B6B832A3433}"/>
              </a:ext>
            </a:extLst>
          </p:cNvPr>
          <p:cNvSpPr txBox="1"/>
          <p:nvPr/>
        </p:nvSpPr>
        <p:spPr>
          <a:xfrm>
            <a:off x="5598846" y="4167971"/>
            <a:ext cx="14531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chemeClr val="accent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CN" dirty="0">
                <a:solidFill>
                  <a:schemeClr val="bg1"/>
                </a:solidFill>
              </a:rPr>
              <a:t>XBOX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dirty="0">
                <a:solidFill>
                  <a:schemeClr val="bg1"/>
                </a:solidFill>
              </a:rPr>
              <a:t>游戏生态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2D4B676-785B-4B17-A161-2AFFBF09F0F3}"/>
              </a:ext>
            </a:extLst>
          </p:cNvPr>
          <p:cNvSpPr txBox="1"/>
          <p:nvPr/>
        </p:nvSpPr>
        <p:spPr>
          <a:xfrm>
            <a:off x="1432560" y="162113"/>
            <a:ext cx="5563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noFill/>
                <a:latin typeface="+mj-ea"/>
                <a:ea typeface="+mj-ea"/>
              </a:defRPr>
            </a:lvl1pPr>
          </a:lstStyle>
          <a:p>
            <a:r>
              <a:rPr lang="en-US" altLang="zh-CN" dirty="0"/>
              <a:t>PRESENT SITUATION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E6E1C5F-674C-439C-B2F1-DF3D3F40E92E}"/>
              </a:ext>
            </a:extLst>
          </p:cNvPr>
          <p:cNvSpPr txBox="1"/>
          <p:nvPr/>
        </p:nvSpPr>
        <p:spPr>
          <a:xfrm>
            <a:off x="1387825" y="442471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中日韩美发展现状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93C6E608-5F53-4EB6-B934-146BA2836ACC}"/>
              </a:ext>
            </a:extLst>
          </p:cNvPr>
          <p:cNvGrpSpPr/>
          <p:nvPr/>
        </p:nvGrpSpPr>
        <p:grpSpPr>
          <a:xfrm>
            <a:off x="124227" y="446024"/>
            <a:ext cx="1308333" cy="576829"/>
            <a:chOff x="124227" y="446024"/>
            <a:chExt cx="1477187" cy="576829"/>
          </a:xfrm>
        </p:grpSpPr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id="{6CAC8D8C-B335-4445-B127-1FB8AA827AEC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平行四边形 27">
              <a:extLst>
                <a:ext uri="{FF2B5EF4-FFF2-40B4-BE49-F238E27FC236}">
                  <a16:creationId xmlns:a16="http://schemas.microsoft.com/office/drawing/2014/main" id="{6301904B-BD06-479A-8556-EB0F7D5E6C35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平行四边形 28">
              <a:extLst>
                <a:ext uri="{FF2B5EF4-FFF2-40B4-BE49-F238E27FC236}">
                  <a16:creationId xmlns:a16="http://schemas.microsoft.com/office/drawing/2014/main" id="{1819A6D3-781D-4FA0-96D0-AC319399572F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A9D8C0C-F57C-4078-AE30-49035FF61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756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209F1F6-22DB-421C-8B84-CC5F08D2A702}"/>
              </a:ext>
            </a:extLst>
          </p:cNvPr>
          <p:cNvSpPr/>
          <p:nvPr/>
        </p:nvSpPr>
        <p:spPr>
          <a:xfrm>
            <a:off x="4209143" y="1089025"/>
            <a:ext cx="7035121" cy="712880"/>
          </a:xfrm>
          <a:prstGeom prst="rect">
            <a:avLst/>
          </a:prstGeom>
          <a:gradFill>
            <a:gsLst>
              <a:gs pos="51000">
                <a:schemeClr val="accent1"/>
              </a:gs>
              <a:gs pos="0">
                <a:schemeClr val="accent6">
                  <a:lumMod val="40000"/>
                  <a:lumOff val="60000"/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 sz="3000" b="1" dirty="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PART 01 </a:t>
            </a:r>
            <a:r>
              <a:rPr lang="en-US" altLang="zh-CN" sz="3000" b="1" dirty="0">
                <a:solidFill>
                  <a:prstClr val="white"/>
                </a:solidFill>
                <a:latin typeface="+mj-ea"/>
                <a:ea typeface="+mj-ea"/>
              </a:rPr>
              <a:t>∣ </a:t>
            </a:r>
            <a:r>
              <a:rPr lang="zh-CN" altLang="en-US" sz="3000" b="1" dirty="0">
                <a:solidFill>
                  <a:prstClr val="white"/>
                </a:solidFill>
                <a:latin typeface="+mj-ea"/>
                <a:ea typeface="+mj-ea"/>
              </a:rPr>
              <a:t>元宇宙的定义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8B497B4-6CD8-43D7-9D5B-C412E11ACFB0}"/>
              </a:ext>
            </a:extLst>
          </p:cNvPr>
          <p:cNvSpPr/>
          <p:nvPr/>
        </p:nvSpPr>
        <p:spPr>
          <a:xfrm>
            <a:off x="4455886" y="1971022"/>
            <a:ext cx="6788378" cy="712880"/>
          </a:xfrm>
          <a:prstGeom prst="rect">
            <a:avLst/>
          </a:prstGeom>
          <a:gradFill>
            <a:gsLst>
              <a:gs pos="51000">
                <a:schemeClr val="accent1"/>
              </a:gs>
              <a:gs pos="0">
                <a:schemeClr val="accent6">
                  <a:lumMod val="40000"/>
                  <a:lumOff val="60000"/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 sz="3000" b="1" dirty="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PART 02 </a:t>
            </a:r>
            <a:r>
              <a:rPr lang="en-US" altLang="zh-CN" sz="3000" b="1" dirty="0">
                <a:solidFill>
                  <a:prstClr val="white"/>
                </a:solidFill>
                <a:latin typeface="+mj-ea"/>
                <a:ea typeface="+mj-ea"/>
              </a:rPr>
              <a:t>∣ </a:t>
            </a:r>
            <a:r>
              <a:rPr lang="zh-CN" altLang="en-US" sz="3000" b="1" dirty="0">
                <a:solidFill>
                  <a:prstClr val="white"/>
                </a:solidFill>
                <a:latin typeface="+mj-ea"/>
                <a:ea typeface="+mj-ea"/>
              </a:rPr>
              <a:t>元宇宙的建造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61108F4-7876-4353-AFD6-35F934771D64}"/>
              </a:ext>
            </a:extLst>
          </p:cNvPr>
          <p:cNvSpPr/>
          <p:nvPr/>
        </p:nvSpPr>
        <p:spPr>
          <a:xfrm>
            <a:off x="4659086" y="2853019"/>
            <a:ext cx="6585178" cy="712880"/>
          </a:xfrm>
          <a:prstGeom prst="rect">
            <a:avLst/>
          </a:prstGeom>
          <a:gradFill>
            <a:gsLst>
              <a:gs pos="51000">
                <a:schemeClr val="accent1"/>
              </a:gs>
              <a:gs pos="0">
                <a:schemeClr val="accent6">
                  <a:lumMod val="40000"/>
                  <a:lumOff val="60000"/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 sz="3000" b="1" dirty="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PART 03 </a:t>
            </a:r>
            <a:r>
              <a:rPr lang="en-US" altLang="zh-CN" sz="3000" b="1" dirty="0">
                <a:solidFill>
                  <a:prstClr val="white"/>
                </a:solidFill>
                <a:latin typeface="+mj-ea"/>
                <a:ea typeface="+mj-ea"/>
              </a:rPr>
              <a:t>∣ </a:t>
            </a:r>
            <a:r>
              <a:rPr lang="zh-CN" altLang="en-US" sz="3000" b="1" dirty="0">
                <a:solidFill>
                  <a:prstClr val="white"/>
                </a:solidFill>
                <a:latin typeface="+mj-ea"/>
                <a:ea typeface="+mj-ea"/>
              </a:rPr>
              <a:t>元宇宙的机会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61C540B-B046-4D01-AC9C-EC63F85BD8EE}"/>
              </a:ext>
            </a:extLst>
          </p:cNvPr>
          <p:cNvSpPr/>
          <p:nvPr/>
        </p:nvSpPr>
        <p:spPr>
          <a:xfrm>
            <a:off x="5080000" y="3735016"/>
            <a:ext cx="6164264" cy="712880"/>
          </a:xfrm>
          <a:prstGeom prst="rect">
            <a:avLst/>
          </a:prstGeom>
          <a:gradFill>
            <a:gsLst>
              <a:gs pos="51000">
                <a:schemeClr val="accent1"/>
              </a:gs>
              <a:gs pos="0">
                <a:schemeClr val="accent6">
                  <a:lumMod val="40000"/>
                  <a:lumOff val="60000"/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 sz="3000" b="1" dirty="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PART 04 </a:t>
            </a:r>
            <a:r>
              <a:rPr lang="en-US" altLang="zh-CN" sz="3000" b="1" dirty="0">
                <a:solidFill>
                  <a:prstClr val="white"/>
                </a:solidFill>
                <a:latin typeface="+mj-ea"/>
                <a:ea typeface="+mj-ea"/>
              </a:rPr>
              <a:t>∣ </a:t>
            </a:r>
            <a:r>
              <a:rPr lang="zh-CN" altLang="en-US" sz="3000" b="1" dirty="0">
                <a:solidFill>
                  <a:prstClr val="white"/>
                </a:solidFill>
                <a:latin typeface="+mj-ea"/>
                <a:ea typeface="+mj-ea"/>
              </a:rPr>
              <a:t>元宇宙的现状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5768201-D9E7-4EFD-847D-AD9B860E39A1}"/>
              </a:ext>
            </a:extLst>
          </p:cNvPr>
          <p:cNvSpPr/>
          <p:nvPr/>
        </p:nvSpPr>
        <p:spPr>
          <a:xfrm>
            <a:off x="5268686" y="4617011"/>
            <a:ext cx="5975578" cy="712880"/>
          </a:xfrm>
          <a:prstGeom prst="rect">
            <a:avLst/>
          </a:prstGeom>
          <a:gradFill>
            <a:gsLst>
              <a:gs pos="51000">
                <a:schemeClr val="accent1"/>
              </a:gs>
              <a:gs pos="0">
                <a:schemeClr val="accent6">
                  <a:lumMod val="40000"/>
                  <a:lumOff val="60000"/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 sz="3000" b="1" dirty="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PART 05 </a:t>
            </a:r>
            <a:r>
              <a:rPr lang="en-US" altLang="zh-CN" sz="3000" b="1" dirty="0">
                <a:solidFill>
                  <a:prstClr val="white"/>
                </a:solidFill>
                <a:latin typeface="+mj-ea"/>
                <a:ea typeface="+mj-ea"/>
              </a:rPr>
              <a:t>∣ </a:t>
            </a:r>
            <a:r>
              <a:rPr lang="zh-CN" altLang="en-US" sz="3000" b="1" dirty="0">
                <a:solidFill>
                  <a:prstClr val="white"/>
                </a:solidFill>
                <a:latin typeface="+mj-ea"/>
                <a:ea typeface="+mj-ea"/>
              </a:rPr>
              <a:t>元宇宙的风险</a:t>
            </a:r>
          </a:p>
        </p:txBody>
      </p:sp>
      <p:sp>
        <p:nvSpPr>
          <p:cNvPr id="8" name="PortFolio">
            <a:extLst>
              <a:ext uri="{FF2B5EF4-FFF2-40B4-BE49-F238E27FC236}">
                <a16:creationId xmlns:a16="http://schemas.microsoft.com/office/drawing/2014/main" id="{D0BE7DD7-A75B-440F-8A4C-57FD6BCB9EB3}"/>
              </a:ext>
            </a:extLst>
          </p:cNvPr>
          <p:cNvSpPr txBox="1"/>
          <p:nvPr/>
        </p:nvSpPr>
        <p:spPr>
          <a:xfrm>
            <a:off x="8328026" y="5959693"/>
            <a:ext cx="3166829" cy="348813"/>
          </a:xfrm>
          <a:prstGeom prst="rect">
            <a:avLst/>
          </a:prstGeom>
          <a:ln w="12700">
            <a:miter lim="400000"/>
          </a:ln>
          <a:effectLst>
            <a:outerShdw blurRad="50800" dist="190500" dir="5400000" rotWithShape="0">
              <a:srgbClr val="000000">
                <a:alpha val="1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3000" b="1" spc="989">
                <a:solidFill>
                  <a:srgbClr val="FFFFFF">
                    <a:alpha val="5000"/>
                  </a:srgbClr>
                </a:solidFill>
                <a:latin typeface="Futura LT Medium"/>
                <a:ea typeface="Futura LT Medium"/>
                <a:cs typeface="Futura LT Medium"/>
                <a:sym typeface="Futura LT Medium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</a:rPr>
              <a:t>OfficePLUS.CN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B19F8CB-E980-461B-BFB6-DCCE1931C2B6}"/>
              </a:ext>
            </a:extLst>
          </p:cNvPr>
          <p:cNvSpPr txBox="1"/>
          <p:nvPr/>
        </p:nvSpPr>
        <p:spPr>
          <a:xfrm>
            <a:off x="936899" y="206664"/>
            <a:ext cx="46839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noFill/>
                <a:effectLst/>
                <a:latin typeface="+mj-ea"/>
                <a:ea typeface="+mj-ea"/>
              </a:rPr>
              <a:t>CONTENTS</a:t>
            </a:r>
            <a:endParaRPr lang="zh-CN" altLang="en-US" sz="4000" b="1" dirty="0"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noFill/>
              <a:effectLst/>
              <a:latin typeface="+mj-ea"/>
              <a:ea typeface="+mj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BFF76D1-EC99-4D01-AC23-9498270F3860}"/>
              </a:ext>
            </a:extLst>
          </p:cNvPr>
          <p:cNvSpPr txBox="1"/>
          <p:nvPr/>
        </p:nvSpPr>
        <p:spPr>
          <a:xfrm>
            <a:off x="936899" y="476049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latin typeface="+mj-ea"/>
                <a:ea typeface="+mj-ea"/>
              </a:rPr>
              <a:t>目录</a:t>
            </a:r>
            <a:endParaRPr lang="zh-CN" altLang="en-US" sz="4000" b="1" dirty="0">
              <a:solidFill>
                <a:schemeClr val="accent1"/>
              </a:solidFill>
              <a:effectLst/>
              <a:latin typeface="+mj-ea"/>
              <a:ea typeface="+mj-ea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664C091-2E60-4FA8-89FA-78DF644CB08A}"/>
              </a:ext>
            </a:extLst>
          </p:cNvPr>
          <p:cNvGrpSpPr/>
          <p:nvPr/>
        </p:nvGrpSpPr>
        <p:grpSpPr>
          <a:xfrm rot="10800000">
            <a:off x="994005" y="5365393"/>
            <a:ext cx="717663" cy="893136"/>
            <a:chOff x="5915366" y="410391"/>
            <a:chExt cx="2195580" cy="2732412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783D2A8E-00D8-4CED-8386-09F21E2222EC}"/>
                </a:ext>
              </a:extLst>
            </p:cNvPr>
            <p:cNvSpPr/>
            <p:nvPr/>
          </p:nvSpPr>
          <p:spPr>
            <a:xfrm>
              <a:off x="7617460" y="410391"/>
              <a:ext cx="493486" cy="4934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26350200-F498-4C55-9FCF-7200A3F6E537}"/>
                </a:ext>
              </a:extLst>
            </p:cNvPr>
            <p:cNvSpPr/>
            <p:nvPr/>
          </p:nvSpPr>
          <p:spPr>
            <a:xfrm>
              <a:off x="6954798" y="447365"/>
              <a:ext cx="419538" cy="4195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A96737B-33ED-4C69-AE4B-245DA1ABA778}"/>
                </a:ext>
              </a:extLst>
            </p:cNvPr>
            <p:cNvSpPr/>
            <p:nvPr/>
          </p:nvSpPr>
          <p:spPr>
            <a:xfrm>
              <a:off x="6394298" y="498446"/>
              <a:ext cx="317376" cy="3173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4493BBC8-7F3F-4493-8F28-9AA36A87251B}"/>
                </a:ext>
              </a:extLst>
            </p:cNvPr>
            <p:cNvSpPr/>
            <p:nvPr/>
          </p:nvSpPr>
          <p:spPr>
            <a:xfrm>
              <a:off x="5915366" y="539230"/>
              <a:ext cx="235808" cy="2358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9D247AB2-B2F2-437D-B281-94BFC4851B49}"/>
                </a:ext>
              </a:extLst>
            </p:cNvPr>
            <p:cNvSpPr/>
            <p:nvPr/>
          </p:nvSpPr>
          <p:spPr>
            <a:xfrm>
              <a:off x="7617460" y="1118606"/>
              <a:ext cx="493486" cy="4934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36867AE7-4DB3-4D5D-A034-68FCFFC57EA0}"/>
                </a:ext>
              </a:extLst>
            </p:cNvPr>
            <p:cNvSpPr/>
            <p:nvPr/>
          </p:nvSpPr>
          <p:spPr>
            <a:xfrm>
              <a:off x="6954798" y="1155580"/>
              <a:ext cx="419538" cy="4195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AA34668D-580B-4128-B8FF-CF08BD9F297D}"/>
                </a:ext>
              </a:extLst>
            </p:cNvPr>
            <p:cNvSpPr/>
            <p:nvPr/>
          </p:nvSpPr>
          <p:spPr>
            <a:xfrm>
              <a:off x="6394298" y="1206661"/>
              <a:ext cx="317376" cy="3173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4E22A99F-1B7F-4225-A32F-5C892AED395A}"/>
                </a:ext>
              </a:extLst>
            </p:cNvPr>
            <p:cNvSpPr/>
            <p:nvPr/>
          </p:nvSpPr>
          <p:spPr>
            <a:xfrm>
              <a:off x="5915366" y="1247445"/>
              <a:ext cx="235808" cy="2358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6C335FB1-8F18-41B4-943A-5230B471A889}"/>
                </a:ext>
              </a:extLst>
            </p:cNvPr>
            <p:cNvSpPr/>
            <p:nvPr/>
          </p:nvSpPr>
          <p:spPr>
            <a:xfrm>
              <a:off x="7617460" y="1900769"/>
              <a:ext cx="493486" cy="4934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94186398-6804-4639-8874-F20A38E091E9}"/>
                </a:ext>
              </a:extLst>
            </p:cNvPr>
            <p:cNvSpPr/>
            <p:nvPr/>
          </p:nvSpPr>
          <p:spPr>
            <a:xfrm>
              <a:off x="6954798" y="1937743"/>
              <a:ext cx="419538" cy="4195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375A13F7-B126-4CD0-A0EC-2497BA0861B2}"/>
                </a:ext>
              </a:extLst>
            </p:cNvPr>
            <p:cNvSpPr/>
            <p:nvPr/>
          </p:nvSpPr>
          <p:spPr>
            <a:xfrm>
              <a:off x="6394298" y="1988824"/>
              <a:ext cx="317376" cy="3173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EC813D5F-D624-4544-BF09-C17A8832FA3A}"/>
                </a:ext>
              </a:extLst>
            </p:cNvPr>
            <p:cNvSpPr/>
            <p:nvPr/>
          </p:nvSpPr>
          <p:spPr>
            <a:xfrm>
              <a:off x="5915366" y="2029608"/>
              <a:ext cx="235808" cy="2358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5CBC8B92-30AB-4A75-8F89-E881490B4B3C}"/>
                </a:ext>
              </a:extLst>
            </p:cNvPr>
            <p:cNvSpPr/>
            <p:nvPr/>
          </p:nvSpPr>
          <p:spPr>
            <a:xfrm>
              <a:off x="7617460" y="2649317"/>
              <a:ext cx="493486" cy="4934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5AD5BF04-F799-441B-B22C-5A0DA02DE5CB}"/>
                </a:ext>
              </a:extLst>
            </p:cNvPr>
            <p:cNvSpPr/>
            <p:nvPr/>
          </p:nvSpPr>
          <p:spPr>
            <a:xfrm>
              <a:off x="6954798" y="2686291"/>
              <a:ext cx="419538" cy="4195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FF7A77E5-2CD9-4846-BE27-2271EE1D9D46}"/>
                </a:ext>
              </a:extLst>
            </p:cNvPr>
            <p:cNvSpPr/>
            <p:nvPr/>
          </p:nvSpPr>
          <p:spPr>
            <a:xfrm>
              <a:off x="6394298" y="2737372"/>
              <a:ext cx="317376" cy="3173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08CF6146-4AA8-4ED8-ADBE-46B153BECBF8}"/>
                </a:ext>
              </a:extLst>
            </p:cNvPr>
            <p:cNvSpPr/>
            <p:nvPr/>
          </p:nvSpPr>
          <p:spPr>
            <a:xfrm>
              <a:off x="5915366" y="2778156"/>
              <a:ext cx="235808" cy="2358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灯片编号占位符 27">
            <a:extLst>
              <a:ext uri="{FF2B5EF4-FFF2-40B4-BE49-F238E27FC236}">
                <a16:creationId xmlns:a16="http://schemas.microsoft.com/office/drawing/2014/main" id="{70929022-504A-4185-B374-9F5754C04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A13-1D35-FB4C-A00C-0558FB41B5AA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6302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20313E4B-9A44-4338-A9D7-DA756E47CF84}"/>
              </a:ext>
            </a:extLst>
          </p:cNvPr>
          <p:cNvSpPr/>
          <p:nvPr/>
        </p:nvSpPr>
        <p:spPr>
          <a:xfrm>
            <a:off x="1487488" y="1451446"/>
            <a:ext cx="9793286" cy="4714404"/>
          </a:xfrm>
          <a:prstGeom prst="roundRect">
            <a:avLst>
              <a:gd name="adj" fmla="val 0"/>
            </a:avLst>
          </a:prstGeom>
          <a:solidFill>
            <a:schemeClr val="bg1">
              <a:alpha val="77000"/>
            </a:schemeClr>
          </a:solidFill>
          <a:ln>
            <a:noFill/>
          </a:ln>
          <a:effectLst>
            <a:outerShdw blurRad="444500" dist="6223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j-ea"/>
              <a:cs typeface="+mn-cs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F15E3FD3-2F34-4A0A-A053-79B84434F81C}"/>
              </a:ext>
            </a:extLst>
          </p:cNvPr>
          <p:cNvSpPr/>
          <p:nvPr/>
        </p:nvSpPr>
        <p:spPr>
          <a:xfrm>
            <a:off x="2616933" y="2554096"/>
            <a:ext cx="8663842" cy="505628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   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CF4E67E8-90CE-4870-9697-A0AFD122F4A5}"/>
              </a:ext>
            </a:extLst>
          </p:cNvPr>
          <p:cNvSpPr/>
          <p:nvPr/>
        </p:nvSpPr>
        <p:spPr>
          <a:xfrm>
            <a:off x="2616933" y="3404786"/>
            <a:ext cx="8663842" cy="505628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   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C1808B36-DE38-4A05-AD55-982D76EAB8E1}"/>
              </a:ext>
            </a:extLst>
          </p:cNvPr>
          <p:cNvSpPr/>
          <p:nvPr/>
        </p:nvSpPr>
        <p:spPr>
          <a:xfrm>
            <a:off x="2616933" y="4277389"/>
            <a:ext cx="8663842" cy="505628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   </a:t>
            </a: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2EE9C98A-5C90-46DA-8EC9-74BB4BB4FF85}"/>
              </a:ext>
            </a:extLst>
          </p:cNvPr>
          <p:cNvSpPr/>
          <p:nvPr/>
        </p:nvSpPr>
        <p:spPr>
          <a:xfrm>
            <a:off x="2616933" y="5128079"/>
            <a:ext cx="8663842" cy="505628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   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6F96DC1C-60F5-493B-A30D-C3F57BBD87FC}"/>
              </a:ext>
            </a:extLst>
          </p:cNvPr>
          <p:cNvSpPr/>
          <p:nvPr/>
        </p:nvSpPr>
        <p:spPr>
          <a:xfrm>
            <a:off x="911225" y="2554096"/>
            <a:ext cx="2236421" cy="505628"/>
          </a:xfrm>
          <a:prstGeom prst="roundRect">
            <a:avLst>
              <a:gd name="adj" fmla="val 0"/>
            </a:avLst>
          </a:prstGeom>
          <a:gradFill>
            <a:gsLst>
              <a:gs pos="51000">
                <a:schemeClr val="accent1"/>
              </a:gs>
              <a:gs pos="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317500" dist="3175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技术发展度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3054FBEC-B4F7-4FE5-874B-C76888444F86}"/>
              </a:ext>
            </a:extLst>
          </p:cNvPr>
          <p:cNvSpPr/>
          <p:nvPr/>
        </p:nvSpPr>
        <p:spPr>
          <a:xfrm>
            <a:off x="911225" y="3404786"/>
            <a:ext cx="2236421" cy="505628"/>
          </a:xfrm>
          <a:prstGeom prst="roundRect">
            <a:avLst>
              <a:gd name="adj" fmla="val 0"/>
            </a:avLst>
          </a:prstGeom>
          <a:gradFill>
            <a:gsLst>
              <a:gs pos="51000">
                <a:schemeClr val="accent1"/>
              </a:gs>
              <a:gs pos="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317500" dist="3175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资本活跃度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00A9AAEF-2177-485D-BC4C-02F1BE30EDBD}"/>
              </a:ext>
            </a:extLst>
          </p:cNvPr>
          <p:cNvSpPr/>
          <p:nvPr/>
        </p:nvSpPr>
        <p:spPr>
          <a:xfrm>
            <a:off x="911225" y="4277389"/>
            <a:ext cx="2236421" cy="505628"/>
          </a:xfrm>
          <a:prstGeom prst="roundRect">
            <a:avLst>
              <a:gd name="adj" fmla="val 0"/>
            </a:avLst>
          </a:prstGeom>
          <a:gradFill>
            <a:gsLst>
              <a:gs pos="51000">
                <a:schemeClr val="accent1"/>
              </a:gs>
              <a:gs pos="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317500" dist="3175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市场规模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CA5D4277-B1DF-4AF5-A0E0-A933B56C3F0B}"/>
              </a:ext>
            </a:extLst>
          </p:cNvPr>
          <p:cNvSpPr/>
          <p:nvPr/>
        </p:nvSpPr>
        <p:spPr>
          <a:xfrm>
            <a:off x="911225" y="5128079"/>
            <a:ext cx="2236421" cy="505628"/>
          </a:xfrm>
          <a:prstGeom prst="roundRect">
            <a:avLst>
              <a:gd name="adj" fmla="val 0"/>
            </a:avLst>
          </a:prstGeom>
          <a:gradFill>
            <a:gsLst>
              <a:gs pos="51000">
                <a:schemeClr val="accent1"/>
              </a:gs>
              <a:gs pos="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317500" dist="3175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产业健全度</a:t>
            </a:r>
          </a:p>
        </p:txBody>
      </p:sp>
      <p:sp>
        <p:nvSpPr>
          <p:cNvPr id="27" name="直角三角形 26">
            <a:extLst>
              <a:ext uri="{FF2B5EF4-FFF2-40B4-BE49-F238E27FC236}">
                <a16:creationId xmlns:a16="http://schemas.microsoft.com/office/drawing/2014/main" id="{C00C2A36-5464-45D4-96D9-D9C3F030A19E}"/>
              </a:ext>
            </a:extLst>
          </p:cNvPr>
          <p:cNvSpPr/>
          <p:nvPr/>
        </p:nvSpPr>
        <p:spPr>
          <a:xfrm flipH="1" flipV="1">
            <a:off x="911224" y="3060699"/>
            <a:ext cx="576263" cy="193431"/>
          </a:xfrm>
          <a:prstGeom prst="rt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直角三角形 27">
            <a:extLst>
              <a:ext uri="{FF2B5EF4-FFF2-40B4-BE49-F238E27FC236}">
                <a16:creationId xmlns:a16="http://schemas.microsoft.com/office/drawing/2014/main" id="{9338EEC5-C930-4100-B8FB-9AEC6CDBF72E}"/>
              </a:ext>
            </a:extLst>
          </p:cNvPr>
          <p:cNvSpPr/>
          <p:nvPr/>
        </p:nvSpPr>
        <p:spPr>
          <a:xfrm flipH="1" flipV="1">
            <a:off x="911224" y="3917949"/>
            <a:ext cx="576263" cy="193431"/>
          </a:xfrm>
          <a:prstGeom prst="rt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直角三角形 28">
            <a:extLst>
              <a:ext uri="{FF2B5EF4-FFF2-40B4-BE49-F238E27FC236}">
                <a16:creationId xmlns:a16="http://schemas.microsoft.com/office/drawing/2014/main" id="{9A81DD20-2D6E-4F66-A2A0-653D0239CC0A}"/>
              </a:ext>
            </a:extLst>
          </p:cNvPr>
          <p:cNvSpPr/>
          <p:nvPr/>
        </p:nvSpPr>
        <p:spPr>
          <a:xfrm flipH="1" flipV="1">
            <a:off x="911224" y="4775199"/>
            <a:ext cx="576263" cy="193431"/>
          </a:xfrm>
          <a:prstGeom prst="rt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直角三角形 29">
            <a:extLst>
              <a:ext uri="{FF2B5EF4-FFF2-40B4-BE49-F238E27FC236}">
                <a16:creationId xmlns:a16="http://schemas.microsoft.com/office/drawing/2014/main" id="{EC68AD84-46EC-4F76-885F-2210F7B55D1A}"/>
              </a:ext>
            </a:extLst>
          </p:cNvPr>
          <p:cNvSpPr/>
          <p:nvPr/>
        </p:nvSpPr>
        <p:spPr>
          <a:xfrm flipH="1" flipV="1">
            <a:off x="911224" y="5632449"/>
            <a:ext cx="576263" cy="193431"/>
          </a:xfrm>
          <a:prstGeom prst="rt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FEC4674-EB76-4ADA-84A7-BEF5E6BBAC91}"/>
              </a:ext>
            </a:extLst>
          </p:cNvPr>
          <p:cNvSpPr txBox="1"/>
          <p:nvPr/>
        </p:nvSpPr>
        <p:spPr>
          <a:xfrm>
            <a:off x="3474526" y="1550033"/>
            <a:ext cx="13436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dirty="0">
                <a:solidFill>
                  <a:schemeClr val="accent1"/>
                </a:solidFill>
              </a:rPr>
              <a:t>美国</a:t>
            </a:r>
            <a:endParaRPr lang="en-US" altLang="zh-CN" sz="25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6545895-245E-4B0B-A353-C33B5FC860A1}"/>
              </a:ext>
            </a:extLst>
          </p:cNvPr>
          <p:cNvSpPr txBox="1"/>
          <p:nvPr/>
        </p:nvSpPr>
        <p:spPr>
          <a:xfrm>
            <a:off x="5391249" y="1550033"/>
            <a:ext cx="13436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dirty="0">
                <a:solidFill>
                  <a:schemeClr val="accent1"/>
                </a:solidFill>
              </a:rPr>
              <a:t>中国</a:t>
            </a:r>
            <a:endParaRPr lang="en-US" altLang="zh-CN" sz="25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6502E88-4DC1-4604-9A96-DA66D0C95EC9}"/>
              </a:ext>
            </a:extLst>
          </p:cNvPr>
          <p:cNvSpPr txBox="1"/>
          <p:nvPr/>
        </p:nvSpPr>
        <p:spPr>
          <a:xfrm>
            <a:off x="7307972" y="1550033"/>
            <a:ext cx="13436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dirty="0">
                <a:solidFill>
                  <a:schemeClr val="accent1"/>
                </a:solidFill>
              </a:rPr>
              <a:t>日本</a:t>
            </a:r>
            <a:endParaRPr lang="en-US" altLang="zh-CN" sz="25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954CF50-9655-45BE-A4AB-E43DA2E5D9EB}"/>
              </a:ext>
            </a:extLst>
          </p:cNvPr>
          <p:cNvSpPr txBox="1"/>
          <p:nvPr/>
        </p:nvSpPr>
        <p:spPr>
          <a:xfrm>
            <a:off x="9224696" y="1550033"/>
            <a:ext cx="13436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dirty="0">
                <a:solidFill>
                  <a:schemeClr val="accent1"/>
                </a:solidFill>
                <a:effectLst/>
              </a:rPr>
              <a:t>韩国</a:t>
            </a:r>
            <a:endParaRPr lang="en-US" altLang="zh-CN" sz="25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26E0149-4409-4B1D-B632-D31EC8DF0B7E}"/>
              </a:ext>
            </a:extLst>
          </p:cNvPr>
          <p:cNvSpPr txBox="1"/>
          <p:nvPr/>
        </p:nvSpPr>
        <p:spPr>
          <a:xfrm>
            <a:off x="3290375" y="2572871"/>
            <a:ext cx="17261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★★★★★</a:t>
            </a:r>
            <a:endParaRPr lang="en-US" altLang="zh-CN" sz="25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06EC6A9-71F3-40B2-970D-DD8A18F8DA18}"/>
              </a:ext>
            </a:extLst>
          </p:cNvPr>
          <p:cNvSpPr txBox="1"/>
          <p:nvPr/>
        </p:nvSpPr>
        <p:spPr>
          <a:xfrm>
            <a:off x="3290375" y="3429000"/>
            <a:ext cx="17261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★★★★★</a:t>
            </a:r>
            <a:endParaRPr lang="en-US" altLang="zh-CN" sz="25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4CE6DC6-101C-4B5D-BABF-E3DE54D5CD76}"/>
              </a:ext>
            </a:extLst>
          </p:cNvPr>
          <p:cNvSpPr txBox="1"/>
          <p:nvPr/>
        </p:nvSpPr>
        <p:spPr>
          <a:xfrm>
            <a:off x="3290375" y="4273061"/>
            <a:ext cx="17261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★★★★★</a:t>
            </a:r>
            <a:endParaRPr lang="en-US" altLang="zh-CN" sz="25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8A36F169-A053-49C3-968D-25CBC0A6B95C}"/>
              </a:ext>
            </a:extLst>
          </p:cNvPr>
          <p:cNvSpPr txBox="1"/>
          <p:nvPr/>
        </p:nvSpPr>
        <p:spPr>
          <a:xfrm>
            <a:off x="3290375" y="5152292"/>
            <a:ext cx="17261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★★★★</a:t>
            </a:r>
            <a:endParaRPr lang="en-US" altLang="zh-CN" sz="25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7A9D6DEF-0F10-4F69-B5D9-15011B77C07B}"/>
              </a:ext>
            </a:extLst>
          </p:cNvPr>
          <p:cNvSpPr txBox="1"/>
          <p:nvPr/>
        </p:nvSpPr>
        <p:spPr>
          <a:xfrm>
            <a:off x="5222020" y="2572871"/>
            <a:ext cx="17261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★★★★</a:t>
            </a:r>
            <a:endParaRPr lang="en-US" altLang="zh-CN" sz="25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93CC1FE4-B563-4C01-9FE2-0FEE606A32E0}"/>
              </a:ext>
            </a:extLst>
          </p:cNvPr>
          <p:cNvSpPr txBox="1"/>
          <p:nvPr/>
        </p:nvSpPr>
        <p:spPr>
          <a:xfrm>
            <a:off x="5222020" y="3429000"/>
            <a:ext cx="17261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★★★★</a:t>
            </a:r>
            <a:endParaRPr lang="en-US" altLang="zh-CN" sz="25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ADA9DA66-CC73-424A-A5AE-61F7DE500C80}"/>
              </a:ext>
            </a:extLst>
          </p:cNvPr>
          <p:cNvSpPr txBox="1"/>
          <p:nvPr/>
        </p:nvSpPr>
        <p:spPr>
          <a:xfrm>
            <a:off x="5222020" y="4273061"/>
            <a:ext cx="17261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★★★★</a:t>
            </a:r>
            <a:endParaRPr lang="en-US" altLang="zh-CN" sz="25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5F86860-E2F3-446F-B071-30FE8C9DF462}"/>
              </a:ext>
            </a:extLst>
          </p:cNvPr>
          <p:cNvSpPr txBox="1"/>
          <p:nvPr/>
        </p:nvSpPr>
        <p:spPr>
          <a:xfrm>
            <a:off x="5222020" y="5152292"/>
            <a:ext cx="17261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★★★</a:t>
            </a:r>
            <a:endParaRPr lang="en-US" altLang="zh-CN" sz="25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AD00D9A7-461B-4E58-9238-84908D7A730F}"/>
              </a:ext>
            </a:extLst>
          </p:cNvPr>
          <p:cNvSpPr txBox="1"/>
          <p:nvPr/>
        </p:nvSpPr>
        <p:spPr>
          <a:xfrm>
            <a:off x="7153665" y="2572871"/>
            <a:ext cx="17261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★★</a:t>
            </a:r>
            <a:endParaRPr lang="en-US" altLang="zh-CN" sz="25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C417296D-B580-42A8-9C17-0ECB950DB35E}"/>
              </a:ext>
            </a:extLst>
          </p:cNvPr>
          <p:cNvSpPr txBox="1"/>
          <p:nvPr/>
        </p:nvSpPr>
        <p:spPr>
          <a:xfrm>
            <a:off x="7153665" y="3429000"/>
            <a:ext cx="17261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★★</a:t>
            </a:r>
            <a:endParaRPr lang="en-US" altLang="zh-CN" sz="25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CE0BBDEF-673E-4C75-899C-D58E632FF79B}"/>
              </a:ext>
            </a:extLst>
          </p:cNvPr>
          <p:cNvSpPr txBox="1"/>
          <p:nvPr/>
        </p:nvSpPr>
        <p:spPr>
          <a:xfrm>
            <a:off x="7153665" y="4273061"/>
            <a:ext cx="17261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</a:t>
            </a:r>
            <a:endParaRPr lang="en-US" altLang="zh-CN" sz="25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7ED2259D-5F7F-4B64-B79D-73076BBE0E1C}"/>
              </a:ext>
            </a:extLst>
          </p:cNvPr>
          <p:cNvSpPr txBox="1"/>
          <p:nvPr/>
        </p:nvSpPr>
        <p:spPr>
          <a:xfrm>
            <a:off x="7153665" y="5152292"/>
            <a:ext cx="17261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★★</a:t>
            </a:r>
            <a:endParaRPr lang="en-US" altLang="zh-CN" sz="25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603F0D77-CDDC-4930-8651-07618CC4C61E}"/>
              </a:ext>
            </a:extLst>
          </p:cNvPr>
          <p:cNvSpPr txBox="1"/>
          <p:nvPr/>
        </p:nvSpPr>
        <p:spPr>
          <a:xfrm>
            <a:off x="9085311" y="2572871"/>
            <a:ext cx="17261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★★★</a:t>
            </a:r>
            <a:endParaRPr lang="en-US" altLang="zh-CN" sz="25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378F3FB0-97E8-436F-8CD8-A5BAE5BF746D}"/>
              </a:ext>
            </a:extLst>
          </p:cNvPr>
          <p:cNvSpPr txBox="1"/>
          <p:nvPr/>
        </p:nvSpPr>
        <p:spPr>
          <a:xfrm>
            <a:off x="9085311" y="3429000"/>
            <a:ext cx="17261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★★</a:t>
            </a:r>
            <a:endParaRPr lang="en-US" altLang="zh-CN" sz="25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001597BB-8342-4FEB-B123-6A7FF9DBF165}"/>
              </a:ext>
            </a:extLst>
          </p:cNvPr>
          <p:cNvSpPr txBox="1"/>
          <p:nvPr/>
        </p:nvSpPr>
        <p:spPr>
          <a:xfrm>
            <a:off x="9085311" y="4273061"/>
            <a:ext cx="17261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</a:t>
            </a:r>
            <a:endParaRPr lang="en-US" altLang="zh-CN" sz="25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0C96E4EB-3C08-4801-9029-37D72986ADB5}"/>
              </a:ext>
            </a:extLst>
          </p:cNvPr>
          <p:cNvSpPr txBox="1"/>
          <p:nvPr/>
        </p:nvSpPr>
        <p:spPr>
          <a:xfrm>
            <a:off x="9085311" y="5152292"/>
            <a:ext cx="17261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★★</a:t>
            </a:r>
            <a:endParaRPr lang="en-US" altLang="zh-CN" sz="25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BFCA765C-63B3-43F9-B332-D8223B3785E7}"/>
              </a:ext>
            </a:extLst>
          </p:cNvPr>
          <p:cNvSpPr txBox="1"/>
          <p:nvPr/>
        </p:nvSpPr>
        <p:spPr>
          <a:xfrm>
            <a:off x="3210756" y="2020421"/>
            <a:ext cx="1800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理念开拓者</a:t>
            </a:r>
            <a:endParaRPr lang="en-US" altLang="zh-CN" dirty="0">
              <a:solidFill>
                <a:schemeClr val="accent1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D66724B-296D-48C9-89C7-DDB321CF10A6}"/>
              </a:ext>
            </a:extLst>
          </p:cNvPr>
          <p:cNvSpPr txBox="1"/>
          <p:nvPr/>
        </p:nvSpPr>
        <p:spPr>
          <a:xfrm>
            <a:off x="5161743" y="2020421"/>
            <a:ext cx="1800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</a:rPr>
              <a:t>市场广阔</a:t>
            </a:r>
            <a:endParaRPr lang="en-US" altLang="zh-CN" dirty="0">
              <a:solidFill>
                <a:schemeClr val="accent1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DD73893A-BA8B-4891-93B5-B1AA1142C933}"/>
              </a:ext>
            </a:extLst>
          </p:cNvPr>
          <p:cNvSpPr txBox="1"/>
          <p:nvPr/>
        </p:nvSpPr>
        <p:spPr>
          <a:xfrm>
            <a:off x="7078467" y="2020421"/>
            <a:ext cx="1800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产业积累深厚</a:t>
            </a:r>
            <a:endParaRPr lang="en-US" altLang="zh-CN" dirty="0">
              <a:solidFill>
                <a:schemeClr val="accent1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26F0D94E-0C9B-4590-9BFF-166A9A21A5BB}"/>
              </a:ext>
            </a:extLst>
          </p:cNvPr>
          <p:cNvSpPr txBox="1"/>
          <p:nvPr/>
        </p:nvSpPr>
        <p:spPr>
          <a:xfrm>
            <a:off x="9012774" y="2020421"/>
            <a:ext cx="1800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</a:rPr>
              <a:t>政府引领</a:t>
            </a:r>
            <a:endParaRPr lang="en-US" altLang="zh-CN" dirty="0">
              <a:solidFill>
                <a:schemeClr val="accent1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868F4E9B-51E3-44EF-BE11-EE8C8852FB04}"/>
              </a:ext>
            </a:extLst>
          </p:cNvPr>
          <p:cNvSpPr txBox="1"/>
          <p:nvPr/>
        </p:nvSpPr>
        <p:spPr>
          <a:xfrm>
            <a:off x="1432560" y="162113"/>
            <a:ext cx="5563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noFill/>
                <a:latin typeface="+mj-ea"/>
                <a:ea typeface="+mj-ea"/>
              </a:defRPr>
            </a:lvl1pPr>
          </a:lstStyle>
          <a:p>
            <a:r>
              <a:rPr lang="en-US" altLang="zh-CN" dirty="0"/>
              <a:t>PRESENT SITUATION</a:t>
            </a:r>
            <a:endParaRPr lang="zh-CN" altLang="en-US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F8B9BB3-3076-4AD0-AAB3-0C9FEE14E9EE}"/>
              </a:ext>
            </a:extLst>
          </p:cNvPr>
          <p:cNvSpPr txBox="1"/>
          <p:nvPr/>
        </p:nvSpPr>
        <p:spPr>
          <a:xfrm>
            <a:off x="1387825" y="442471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中日韩美发展现状</a:t>
            </a: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B007EADA-0063-4EC5-9F6F-98676F647146}"/>
              </a:ext>
            </a:extLst>
          </p:cNvPr>
          <p:cNvGrpSpPr/>
          <p:nvPr/>
        </p:nvGrpSpPr>
        <p:grpSpPr>
          <a:xfrm>
            <a:off x="124227" y="446024"/>
            <a:ext cx="1308333" cy="576829"/>
            <a:chOff x="124227" y="446024"/>
            <a:chExt cx="1477187" cy="576829"/>
          </a:xfrm>
        </p:grpSpPr>
        <p:sp>
          <p:nvSpPr>
            <p:cNvPr id="54" name="平行四边形 53">
              <a:extLst>
                <a:ext uri="{FF2B5EF4-FFF2-40B4-BE49-F238E27FC236}">
                  <a16:creationId xmlns:a16="http://schemas.microsoft.com/office/drawing/2014/main" id="{A4981D82-BD31-4F27-AA0A-EDDDFB568290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平行四边形 58">
              <a:extLst>
                <a:ext uri="{FF2B5EF4-FFF2-40B4-BE49-F238E27FC236}">
                  <a16:creationId xmlns:a16="http://schemas.microsoft.com/office/drawing/2014/main" id="{5D23E4DE-C3F4-4A4E-9755-565EC77E6619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平行四边形 59">
              <a:extLst>
                <a:ext uri="{FF2B5EF4-FFF2-40B4-BE49-F238E27FC236}">
                  <a16:creationId xmlns:a16="http://schemas.microsoft.com/office/drawing/2014/main" id="{3E0D7F02-5EFE-448E-97B5-69699DB2603A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2981860-D2A3-431D-8A6F-E7E4D1B8C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682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F6302F4-F842-40B6-985D-1E1B58A21AB4}"/>
              </a:ext>
            </a:extLst>
          </p:cNvPr>
          <p:cNvSpPr txBox="1"/>
          <p:nvPr/>
        </p:nvSpPr>
        <p:spPr>
          <a:xfrm>
            <a:off x="4433135" y="1998483"/>
            <a:ext cx="339676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ln>
                  <a:gradFill>
                    <a:gsLst>
                      <a:gs pos="49000">
                        <a:schemeClr val="accent1"/>
                      </a:gs>
                      <a:gs pos="0">
                        <a:schemeClr val="accent6"/>
                      </a:gs>
                    </a:gsLst>
                    <a:lin ang="5400000" scaled="1"/>
                  </a:gradFill>
                </a:ln>
                <a:noFill/>
                <a:effectLst/>
                <a:latin typeface="+mj-ea"/>
                <a:ea typeface="+mj-ea"/>
              </a:rPr>
              <a:t>PART 04</a:t>
            </a:r>
            <a:endParaRPr lang="zh-CN" altLang="en-US" sz="6000" b="1" dirty="0">
              <a:ln>
                <a:gradFill>
                  <a:gsLst>
                    <a:gs pos="49000">
                      <a:schemeClr val="accent1"/>
                    </a:gs>
                    <a:gs pos="0">
                      <a:schemeClr val="accent6"/>
                    </a:gs>
                  </a:gsLst>
                  <a:lin ang="5400000" scaled="1"/>
                </a:gradFill>
              </a:ln>
              <a:noFill/>
              <a:effectLst/>
              <a:latin typeface="+mj-ea"/>
              <a:ea typeface="+mj-ea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1E54ED5-A5DB-4FD9-9932-D5A461166EBA}"/>
              </a:ext>
            </a:extLst>
          </p:cNvPr>
          <p:cNvGrpSpPr/>
          <p:nvPr/>
        </p:nvGrpSpPr>
        <p:grpSpPr>
          <a:xfrm>
            <a:off x="3049460" y="2223348"/>
            <a:ext cx="1308333" cy="512723"/>
            <a:chOff x="124227" y="446024"/>
            <a:chExt cx="1477187" cy="576829"/>
          </a:xfrm>
        </p:grpSpPr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D1A63750-DFCC-40EA-AF22-2CAD0944F6CC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EAEA148C-905F-41B1-A1B4-C2B8B4AFFB16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平行四边形 17">
              <a:extLst>
                <a:ext uri="{FF2B5EF4-FFF2-40B4-BE49-F238E27FC236}">
                  <a16:creationId xmlns:a16="http://schemas.microsoft.com/office/drawing/2014/main" id="{3B89725F-B262-43AB-B7BE-2E8DC0D77DAA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8FE8132-9C40-498A-BAD9-5F1EB42E5C90}"/>
              </a:ext>
            </a:extLst>
          </p:cNvPr>
          <p:cNvGrpSpPr/>
          <p:nvPr/>
        </p:nvGrpSpPr>
        <p:grpSpPr>
          <a:xfrm flipH="1">
            <a:off x="7905241" y="2223348"/>
            <a:ext cx="1308333" cy="512723"/>
            <a:chOff x="124227" y="446024"/>
            <a:chExt cx="1477187" cy="576829"/>
          </a:xfrm>
        </p:grpSpPr>
        <p:sp>
          <p:nvSpPr>
            <p:cNvPr id="20" name="平行四边形 19">
              <a:extLst>
                <a:ext uri="{FF2B5EF4-FFF2-40B4-BE49-F238E27FC236}">
                  <a16:creationId xmlns:a16="http://schemas.microsoft.com/office/drawing/2014/main" id="{55D7D3B0-01EB-4E9B-9480-65B03ABB8454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平行四边形 20">
              <a:extLst>
                <a:ext uri="{FF2B5EF4-FFF2-40B4-BE49-F238E27FC236}">
                  <a16:creationId xmlns:a16="http://schemas.microsoft.com/office/drawing/2014/main" id="{6A16026D-8B17-4CCF-A3C6-F26D4F0CA578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id="{C759BCFD-4BA7-4819-8DCC-188C62066E44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椭圆 4">
            <a:extLst>
              <a:ext uri="{FF2B5EF4-FFF2-40B4-BE49-F238E27FC236}">
                <a16:creationId xmlns:a16="http://schemas.microsoft.com/office/drawing/2014/main" id="{C9F5B43F-DFC2-477D-B670-D507980A5630}"/>
              </a:ext>
            </a:extLst>
          </p:cNvPr>
          <p:cNvSpPr/>
          <p:nvPr/>
        </p:nvSpPr>
        <p:spPr>
          <a:xfrm>
            <a:off x="2153462" y="5554602"/>
            <a:ext cx="7913549" cy="918667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梯形 23">
            <a:extLst>
              <a:ext uri="{FF2B5EF4-FFF2-40B4-BE49-F238E27FC236}">
                <a16:creationId xmlns:a16="http://schemas.microsoft.com/office/drawing/2014/main" id="{FE5FBAD5-5845-4B0F-9A65-69A041AEB90C}"/>
              </a:ext>
            </a:extLst>
          </p:cNvPr>
          <p:cNvSpPr/>
          <p:nvPr/>
        </p:nvSpPr>
        <p:spPr>
          <a:xfrm flipV="1">
            <a:off x="2934512" y="4284374"/>
            <a:ext cx="6331586" cy="337252"/>
          </a:xfrm>
          <a:prstGeom prst="trapezoid">
            <a:avLst>
              <a:gd name="adj" fmla="val 314164"/>
            </a:avLst>
          </a:prstGeom>
          <a:gradFill>
            <a:gsLst>
              <a:gs pos="100000">
                <a:schemeClr val="accent1">
                  <a:alpha val="64000"/>
                </a:schemeClr>
              </a:gs>
              <a:gs pos="0">
                <a:schemeClr val="accent6">
                  <a:alpha val="0"/>
                </a:schemeClr>
              </a:gs>
            </a:gsLst>
            <a:lin ang="5400000" scaled="0"/>
          </a:gra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PortFolio">
            <a:extLst>
              <a:ext uri="{FF2B5EF4-FFF2-40B4-BE49-F238E27FC236}">
                <a16:creationId xmlns:a16="http://schemas.microsoft.com/office/drawing/2014/main" id="{DDBEC917-38E4-414E-9A2F-F913EF4EA02B}"/>
              </a:ext>
            </a:extLst>
          </p:cNvPr>
          <p:cNvSpPr txBox="1"/>
          <p:nvPr/>
        </p:nvSpPr>
        <p:spPr>
          <a:xfrm>
            <a:off x="8328026" y="5959693"/>
            <a:ext cx="3166829" cy="348813"/>
          </a:xfrm>
          <a:prstGeom prst="rect">
            <a:avLst/>
          </a:prstGeom>
          <a:ln w="12700">
            <a:miter lim="400000"/>
          </a:ln>
          <a:effectLst>
            <a:outerShdw blurRad="50800" dist="190500" dir="5400000" rotWithShape="0">
              <a:srgbClr val="000000">
                <a:alpha val="1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3000" b="1" spc="989">
                <a:solidFill>
                  <a:srgbClr val="FFFFFF">
                    <a:alpha val="5000"/>
                  </a:srgbClr>
                </a:solidFill>
                <a:latin typeface="Futura LT Medium"/>
                <a:ea typeface="Futura LT Medium"/>
                <a:cs typeface="Futura LT Medium"/>
                <a:sym typeface="Futura LT Medium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</a:rPr>
              <a:t>OfficePLUS.CN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39A4EA8-CBDF-44FE-A508-8F7D2FF5938C}"/>
              </a:ext>
            </a:extLst>
          </p:cNvPr>
          <p:cNvSpPr/>
          <p:nvPr/>
        </p:nvSpPr>
        <p:spPr>
          <a:xfrm>
            <a:off x="2943225" y="2944906"/>
            <a:ext cx="6315075" cy="13447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b="1" dirty="0">
                <a:latin typeface="+mj-ea"/>
                <a:ea typeface="+mj-ea"/>
              </a:rPr>
              <a:t>元宇宙的机会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8BE3142-3EA2-42AB-A582-B624A1358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933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10CB3339-135F-46F6-B8E7-EB50B557202F}"/>
              </a:ext>
            </a:extLst>
          </p:cNvPr>
          <p:cNvSpPr/>
          <p:nvPr/>
        </p:nvSpPr>
        <p:spPr>
          <a:xfrm rot="10800000">
            <a:off x="911225" y="1406639"/>
            <a:ext cx="7121730" cy="1828800"/>
          </a:xfrm>
          <a:prstGeom prst="roundRect">
            <a:avLst>
              <a:gd name="adj" fmla="val 8631"/>
            </a:avLst>
          </a:prstGeom>
          <a:gradFill>
            <a:gsLst>
              <a:gs pos="100000">
                <a:schemeClr val="accent1">
                  <a:alpha val="12000"/>
                </a:schemeClr>
              </a:gs>
              <a:gs pos="0">
                <a:schemeClr val="accent6">
                  <a:alpha val="5000"/>
                </a:schemeClr>
              </a:gs>
            </a:gsLst>
            <a:lin ang="0" scaled="0"/>
          </a:gradFill>
          <a:ln w="12700">
            <a:gradFill>
              <a:gsLst>
                <a:gs pos="20000">
                  <a:schemeClr val="accent6">
                    <a:lumMod val="40000"/>
                    <a:lumOff val="60000"/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8A01B69A-4FD7-46DC-84FB-960E42737AA5}"/>
              </a:ext>
            </a:extLst>
          </p:cNvPr>
          <p:cNvSpPr/>
          <p:nvPr/>
        </p:nvSpPr>
        <p:spPr>
          <a:xfrm>
            <a:off x="4159046" y="3946412"/>
            <a:ext cx="7121730" cy="1828800"/>
          </a:xfrm>
          <a:prstGeom prst="roundRect">
            <a:avLst>
              <a:gd name="adj" fmla="val 8631"/>
            </a:avLst>
          </a:prstGeom>
          <a:gradFill>
            <a:gsLst>
              <a:gs pos="100000">
                <a:schemeClr val="accent1">
                  <a:alpha val="12000"/>
                </a:schemeClr>
              </a:gs>
              <a:gs pos="0">
                <a:schemeClr val="accent6">
                  <a:alpha val="5000"/>
                </a:schemeClr>
              </a:gs>
            </a:gsLst>
            <a:lin ang="0" scaled="0"/>
          </a:gradFill>
          <a:ln w="12700">
            <a:gradFill>
              <a:gsLst>
                <a:gs pos="20000">
                  <a:schemeClr val="accent6">
                    <a:lumMod val="40000"/>
                    <a:lumOff val="60000"/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E4B6184-2EA6-4D76-9792-3F782B3776DE}"/>
              </a:ext>
            </a:extLst>
          </p:cNvPr>
          <p:cNvSpPr txBox="1"/>
          <p:nvPr/>
        </p:nvSpPr>
        <p:spPr>
          <a:xfrm>
            <a:off x="1432560" y="162113"/>
            <a:ext cx="4576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noFill/>
                <a:latin typeface="+mj-ea"/>
                <a:ea typeface="+mj-ea"/>
              </a:defRPr>
            </a:lvl1pPr>
          </a:lstStyle>
          <a:p>
            <a:r>
              <a:rPr lang="en-US" altLang="zh-CN" dirty="0"/>
              <a:t>TOP COMPANIES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42A90E3-E5A3-4F1C-9EF9-43D883DDE33F}"/>
              </a:ext>
            </a:extLst>
          </p:cNvPr>
          <p:cNvSpPr txBox="1"/>
          <p:nvPr/>
        </p:nvSpPr>
        <p:spPr>
          <a:xfrm>
            <a:off x="1387825" y="44247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头部厂商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5182567D-A5C4-4234-ADB6-2F09DF13BCD8}"/>
              </a:ext>
            </a:extLst>
          </p:cNvPr>
          <p:cNvGrpSpPr/>
          <p:nvPr/>
        </p:nvGrpSpPr>
        <p:grpSpPr>
          <a:xfrm>
            <a:off x="124227" y="446024"/>
            <a:ext cx="1308333" cy="576829"/>
            <a:chOff x="124227" y="446024"/>
            <a:chExt cx="1477187" cy="576829"/>
          </a:xfrm>
        </p:grpSpPr>
        <p:sp>
          <p:nvSpPr>
            <p:cNvPr id="5" name="平行四边形 4">
              <a:extLst>
                <a:ext uri="{FF2B5EF4-FFF2-40B4-BE49-F238E27FC236}">
                  <a16:creationId xmlns:a16="http://schemas.microsoft.com/office/drawing/2014/main" id="{E1E6F655-CD5D-4599-9395-9C0FA496F8E8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D1E8EE35-F407-49C9-B091-25BE3CC7F4F7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>
              <a:extLst>
                <a:ext uri="{FF2B5EF4-FFF2-40B4-BE49-F238E27FC236}">
                  <a16:creationId xmlns:a16="http://schemas.microsoft.com/office/drawing/2014/main" id="{60D20671-FDF3-4168-9344-CCE9BFCCD097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F35DC89-1E91-47FA-8800-C60ECEBB1B83}"/>
              </a:ext>
            </a:extLst>
          </p:cNvPr>
          <p:cNvSpPr txBox="1"/>
          <p:nvPr/>
        </p:nvSpPr>
        <p:spPr>
          <a:xfrm>
            <a:off x="1387825" y="1578534"/>
            <a:ext cx="4909735" cy="1379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160">
              <a:lnSpc>
                <a:spcPct val="130000"/>
              </a:lnSpc>
            </a:pPr>
            <a:r>
              <a:rPr lang="zh-CN" altLang="en-US" sz="3000" b="1" i="0" u="none" strike="noStrike" baseline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案例</a:t>
            </a:r>
            <a:r>
              <a:rPr lang="en-US" altLang="zh-CN" sz="3000" b="1" i="0" u="none" strike="noStrike" baseline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</a:t>
            </a:r>
            <a:r>
              <a:rPr lang="zh-CN" altLang="en-US" sz="3000" b="1" i="0" u="none" strike="noStrike" baseline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：</a:t>
            </a:r>
            <a:r>
              <a:rPr lang="en-US" altLang="zh-CN" sz="3000" b="1" i="0" u="none" strike="noStrike" baseline="0" dirty="0" err="1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Decentraland</a:t>
            </a:r>
            <a:endParaRPr lang="en-US" altLang="zh-CN" sz="3000" b="1" i="0" u="none" strike="noStrike" baseline="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R="1160">
              <a:lnSpc>
                <a:spcPct val="130000"/>
              </a:lnSpc>
            </a:pPr>
            <a:r>
              <a:rPr lang="zh-CN" altLang="en-US" sz="1800" b="0" i="0" u="none" strike="noStrike" baseline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基于以太坊的</a:t>
            </a:r>
            <a:r>
              <a:rPr lang="en-US" altLang="zh-CN" sz="1800" b="0" i="0" u="none" strike="noStrike" baseline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3D</a:t>
            </a:r>
            <a:r>
              <a:rPr lang="zh-CN" altLang="en-US" sz="1800" b="0" i="0" u="none" strike="noStrike" baseline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虚拟游戏世界，用户可以随意构建自己的虚拟土地，控制世界的环境和内容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A6771D4-6247-4549-9BEF-2580B400E855}"/>
              </a:ext>
            </a:extLst>
          </p:cNvPr>
          <p:cNvSpPr txBox="1"/>
          <p:nvPr/>
        </p:nvSpPr>
        <p:spPr>
          <a:xfrm>
            <a:off x="6374381" y="4156471"/>
            <a:ext cx="4645137" cy="1379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3000" b="1" i="0" u="none" strike="noStrike" baseline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案例</a:t>
            </a:r>
            <a:r>
              <a:rPr lang="en-US" altLang="zh-CN" sz="3000" b="1" i="0" u="none" strike="noStrike" baseline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</a:t>
            </a:r>
            <a:r>
              <a:rPr lang="zh-CN" altLang="en-US" sz="3000" b="1" i="0" u="none" strike="noStrike" baseline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：</a:t>
            </a:r>
            <a:r>
              <a:rPr lang="en-US" altLang="zh-CN" sz="3000" b="1" i="0" u="none" strike="noStrike" baseline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Sandbox</a:t>
            </a:r>
          </a:p>
          <a:p>
            <a:pPr algn="r">
              <a:lnSpc>
                <a:spcPct val="130000"/>
              </a:lnSpc>
            </a:pPr>
            <a:r>
              <a:rPr lang="zh-CN" altLang="en-US" sz="1800" b="0" i="0" u="none" strike="noStrike" baseline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同样是基于以太坊的虚拟世界，用户可以用平台币</a:t>
            </a:r>
            <a:r>
              <a:rPr lang="en-US" altLang="zh-CN" sz="1800" b="0" i="0" u="none" strike="noStrike" baseline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SAND</a:t>
            </a:r>
            <a:r>
              <a:rPr lang="zh-CN" altLang="en-US" sz="1800" b="0" i="0" u="none" strike="noStrike" baseline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购买、构建和参与游戏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AECE0054-4C60-4D0A-AEF0-FA09F5EF23A0}"/>
              </a:ext>
            </a:extLst>
          </p:cNvPr>
          <p:cNvGrpSpPr/>
          <p:nvPr/>
        </p:nvGrpSpPr>
        <p:grpSpPr>
          <a:xfrm>
            <a:off x="5721035" y="1200365"/>
            <a:ext cx="836136" cy="376219"/>
            <a:chOff x="4994374" y="1084281"/>
            <a:chExt cx="1147226" cy="516194"/>
          </a:xfrm>
        </p:grpSpPr>
        <p:sp>
          <p:nvSpPr>
            <p:cNvPr id="17" name="箭头: V 形 16">
              <a:extLst>
                <a:ext uri="{FF2B5EF4-FFF2-40B4-BE49-F238E27FC236}">
                  <a16:creationId xmlns:a16="http://schemas.microsoft.com/office/drawing/2014/main" id="{83C85326-2F03-4EDC-989E-EFEBF7909EEA}"/>
                </a:ext>
              </a:extLst>
            </p:cNvPr>
            <p:cNvSpPr/>
            <p:nvPr/>
          </p:nvSpPr>
          <p:spPr>
            <a:xfrm>
              <a:off x="5625406" y="1084281"/>
              <a:ext cx="516194" cy="516194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箭头: V 形 20">
              <a:extLst>
                <a:ext uri="{FF2B5EF4-FFF2-40B4-BE49-F238E27FC236}">
                  <a16:creationId xmlns:a16="http://schemas.microsoft.com/office/drawing/2014/main" id="{797091C3-8C0C-4CDB-A3D0-7771AB5A7165}"/>
                </a:ext>
              </a:extLst>
            </p:cNvPr>
            <p:cNvSpPr/>
            <p:nvPr/>
          </p:nvSpPr>
          <p:spPr>
            <a:xfrm>
              <a:off x="5309890" y="1084281"/>
              <a:ext cx="516194" cy="516194"/>
            </a:xfrm>
            <a:prstGeom prst="chevr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箭头: V 形 21">
              <a:extLst>
                <a:ext uri="{FF2B5EF4-FFF2-40B4-BE49-F238E27FC236}">
                  <a16:creationId xmlns:a16="http://schemas.microsoft.com/office/drawing/2014/main" id="{FF4B377F-88FB-48EA-9B4E-92E6795A6B93}"/>
                </a:ext>
              </a:extLst>
            </p:cNvPr>
            <p:cNvSpPr/>
            <p:nvPr/>
          </p:nvSpPr>
          <p:spPr>
            <a:xfrm>
              <a:off x="4994374" y="1084281"/>
              <a:ext cx="516194" cy="516194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B9A926B8-81E1-4C75-9D5B-2940DB2ABBC0}"/>
              </a:ext>
            </a:extLst>
          </p:cNvPr>
          <p:cNvSpPr/>
          <p:nvPr/>
        </p:nvSpPr>
        <p:spPr>
          <a:xfrm>
            <a:off x="911224" y="3592286"/>
            <a:ext cx="5184775" cy="2537052"/>
          </a:xfrm>
          <a:custGeom>
            <a:avLst/>
            <a:gdLst>
              <a:gd name="connsiteX0" fmla="*/ 0 w 5143462"/>
              <a:gd name="connsiteY0" fmla="*/ 0 h 2319338"/>
              <a:gd name="connsiteX1" fmla="*/ 5143462 w 5143462"/>
              <a:gd name="connsiteY1" fmla="*/ 0 h 2319338"/>
              <a:gd name="connsiteX2" fmla="*/ 4277580 w 5143462"/>
              <a:gd name="connsiteY2" fmla="*/ 2319338 h 2319338"/>
              <a:gd name="connsiteX3" fmla="*/ 0 w 5143462"/>
              <a:gd name="connsiteY3" fmla="*/ 2319338 h 2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3462" h="2319338">
                <a:moveTo>
                  <a:pt x="0" y="0"/>
                </a:moveTo>
                <a:lnTo>
                  <a:pt x="5143462" y="0"/>
                </a:lnTo>
                <a:lnTo>
                  <a:pt x="4277580" y="2319338"/>
                </a:lnTo>
                <a:lnTo>
                  <a:pt x="0" y="2319338"/>
                </a:lnTo>
                <a:close/>
              </a:path>
            </a:pathLst>
          </a:custGeom>
          <a:blipFill>
            <a:blip r:embed="rId2"/>
            <a:stretch>
              <a:fillRect t="-8214" r="-4459" b="-1396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205EBDB8-9EE1-41B9-918D-F1B4EB5C145A}"/>
              </a:ext>
            </a:extLst>
          </p:cNvPr>
          <p:cNvSpPr/>
          <p:nvPr/>
        </p:nvSpPr>
        <p:spPr>
          <a:xfrm>
            <a:off x="6096000" y="1052513"/>
            <a:ext cx="5184775" cy="2537052"/>
          </a:xfrm>
          <a:custGeom>
            <a:avLst/>
            <a:gdLst>
              <a:gd name="connsiteX0" fmla="*/ 865882 w 5092425"/>
              <a:gd name="connsiteY0" fmla="*/ 0 h 2319338"/>
              <a:gd name="connsiteX1" fmla="*/ 5092425 w 5092425"/>
              <a:gd name="connsiteY1" fmla="*/ 0 h 2319338"/>
              <a:gd name="connsiteX2" fmla="*/ 5092425 w 5092425"/>
              <a:gd name="connsiteY2" fmla="*/ 2319338 h 2319338"/>
              <a:gd name="connsiteX3" fmla="*/ 0 w 5092425"/>
              <a:gd name="connsiteY3" fmla="*/ 2319338 h 2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2425" h="2319338">
                <a:moveTo>
                  <a:pt x="865882" y="0"/>
                </a:moveTo>
                <a:lnTo>
                  <a:pt x="5092425" y="0"/>
                </a:lnTo>
                <a:lnTo>
                  <a:pt x="5092425" y="2319338"/>
                </a:lnTo>
                <a:lnTo>
                  <a:pt x="0" y="2319338"/>
                </a:lnTo>
                <a:close/>
              </a:path>
            </a:pathLst>
          </a:custGeom>
          <a:blipFill>
            <a:blip r:embed="rId3"/>
            <a:stretch>
              <a:fillRect t="-8419" b="-164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009EF139-AE80-44FA-87DD-2AFF5E815AD2}"/>
              </a:ext>
            </a:extLst>
          </p:cNvPr>
          <p:cNvGrpSpPr/>
          <p:nvPr/>
        </p:nvGrpSpPr>
        <p:grpSpPr>
          <a:xfrm rot="10800000">
            <a:off x="5639832" y="5581865"/>
            <a:ext cx="836136" cy="376219"/>
            <a:chOff x="4994374" y="1084281"/>
            <a:chExt cx="1147226" cy="516194"/>
          </a:xfrm>
        </p:grpSpPr>
        <p:sp>
          <p:nvSpPr>
            <p:cNvPr id="38" name="箭头: V 形 37">
              <a:extLst>
                <a:ext uri="{FF2B5EF4-FFF2-40B4-BE49-F238E27FC236}">
                  <a16:creationId xmlns:a16="http://schemas.microsoft.com/office/drawing/2014/main" id="{DABD4C1C-2625-4A60-9820-404A0610C186}"/>
                </a:ext>
              </a:extLst>
            </p:cNvPr>
            <p:cNvSpPr/>
            <p:nvPr/>
          </p:nvSpPr>
          <p:spPr>
            <a:xfrm>
              <a:off x="5625406" y="1084281"/>
              <a:ext cx="516194" cy="516194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箭头: V 形 38">
              <a:extLst>
                <a:ext uri="{FF2B5EF4-FFF2-40B4-BE49-F238E27FC236}">
                  <a16:creationId xmlns:a16="http://schemas.microsoft.com/office/drawing/2014/main" id="{FB1DCA4B-42A9-4797-98B3-FCB1D57F75FF}"/>
                </a:ext>
              </a:extLst>
            </p:cNvPr>
            <p:cNvSpPr/>
            <p:nvPr/>
          </p:nvSpPr>
          <p:spPr>
            <a:xfrm>
              <a:off x="5309890" y="1084281"/>
              <a:ext cx="516194" cy="516194"/>
            </a:xfrm>
            <a:prstGeom prst="chevr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0" name="箭头: V 形 39">
              <a:extLst>
                <a:ext uri="{FF2B5EF4-FFF2-40B4-BE49-F238E27FC236}">
                  <a16:creationId xmlns:a16="http://schemas.microsoft.com/office/drawing/2014/main" id="{4A1B0F92-512D-4DB6-84C7-1D2E9B055D57}"/>
                </a:ext>
              </a:extLst>
            </p:cNvPr>
            <p:cNvSpPr/>
            <p:nvPr/>
          </p:nvSpPr>
          <p:spPr>
            <a:xfrm>
              <a:off x="4994374" y="1084281"/>
              <a:ext cx="516194" cy="516194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B0FBAF65-9A5B-4265-8873-455ED9D0E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508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7E4ABE97-2937-4A79-8666-FC45317B640B}"/>
              </a:ext>
            </a:extLst>
          </p:cNvPr>
          <p:cNvSpPr/>
          <p:nvPr/>
        </p:nvSpPr>
        <p:spPr>
          <a:xfrm flipH="1">
            <a:off x="0" y="4452846"/>
            <a:ext cx="12192000" cy="2405154"/>
          </a:xfrm>
          <a:custGeom>
            <a:avLst/>
            <a:gdLst>
              <a:gd name="connsiteX0" fmla="*/ 8748491 w 12192000"/>
              <a:gd name="connsiteY0" fmla="*/ 1233 h 2405154"/>
              <a:gd name="connsiteX1" fmla="*/ 4306531 w 12192000"/>
              <a:gd name="connsiteY1" fmla="*/ 1057349 h 2405154"/>
              <a:gd name="connsiteX2" fmla="*/ 308035 w 12192000"/>
              <a:gd name="connsiteY2" fmla="*/ 272447 h 2405154"/>
              <a:gd name="connsiteX3" fmla="*/ 0 w 12192000"/>
              <a:gd name="connsiteY3" fmla="*/ 222829 h 2405154"/>
              <a:gd name="connsiteX4" fmla="*/ 0 w 12192000"/>
              <a:gd name="connsiteY4" fmla="*/ 1491031 h 2405154"/>
              <a:gd name="connsiteX5" fmla="*/ 0 w 12192000"/>
              <a:gd name="connsiteY5" fmla="*/ 1894026 h 2405154"/>
              <a:gd name="connsiteX6" fmla="*/ 0 w 12192000"/>
              <a:gd name="connsiteY6" fmla="*/ 2104484 h 2405154"/>
              <a:gd name="connsiteX7" fmla="*/ 0 w 12192000"/>
              <a:gd name="connsiteY7" fmla="*/ 2405154 h 2405154"/>
              <a:gd name="connsiteX8" fmla="*/ 12192000 w 12192000"/>
              <a:gd name="connsiteY8" fmla="*/ 2405154 h 2405154"/>
              <a:gd name="connsiteX9" fmla="*/ 12192000 w 12192000"/>
              <a:gd name="connsiteY9" fmla="*/ 2104484 h 2405154"/>
              <a:gd name="connsiteX10" fmla="*/ 12192000 w 12192000"/>
              <a:gd name="connsiteY10" fmla="*/ 1894026 h 2405154"/>
              <a:gd name="connsiteX11" fmla="*/ 12192000 w 12192000"/>
              <a:gd name="connsiteY11" fmla="*/ 1491031 h 2405154"/>
              <a:gd name="connsiteX12" fmla="*/ 12192000 w 12192000"/>
              <a:gd name="connsiteY12" fmla="*/ 536959 h 2405154"/>
              <a:gd name="connsiteX13" fmla="*/ 12012914 w 12192000"/>
              <a:gd name="connsiteY13" fmla="*/ 498775 h 2405154"/>
              <a:gd name="connsiteX14" fmla="*/ 9144000 w 12192000"/>
              <a:gd name="connsiteY14" fmla="*/ 24961 h 2405154"/>
              <a:gd name="connsiteX15" fmla="*/ 8748491 w 12192000"/>
              <a:gd name="connsiteY15" fmla="*/ 1233 h 240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2405154">
                <a:moveTo>
                  <a:pt x="8748491" y="1233"/>
                </a:moveTo>
                <a:cubicBezTo>
                  <a:pt x="6837377" y="-41003"/>
                  <a:pt x="5887373" y="1015870"/>
                  <a:pt x="4306531" y="1057349"/>
                </a:cubicBezTo>
                <a:cubicBezTo>
                  <a:pt x="3147245" y="1087768"/>
                  <a:pt x="1509291" y="495451"/>
                  <a:pt x="308035" y="272447"/>
                </a:cubicBezTo>
                <a:lnTo>
                  <a:pt x="0" y="222829"/>
                </a:lnTo>
                <a:lnTo>
                  <a:pt x="0" y="1491031"/>
                </a:lnTo>
                <a:lnTo>
                  <a:pt x="0" y="1894026"/>
                </a:lnTo>
                <a:lnTo>
                  <a:pt x="0" y="2104484"/>
                </a:lnTo>
                <a:lnTo>
                  <a:pt x="0" y="2405154"/>
                </a:lnTo>
                <a:lnTo>
                  <a:pt x="12192000" y="2405154"/>
                </a:lnTo>
                <a:lnTo>
                  <a:pt x="12192000" y="2104484"/>
                </a:lnTo>
                <a:lnTo>
                  <a:pt x="12192000" y="1894026"/>
                </a:lnTo>
                <a:lnTo>
                  <a:pt x="12192000" y="1491031"/>
                </a:lnTo>
                <a:lnTo>
                  <a:pt x="12192000" y="536959"/>
                </a:lnTo>
                <a:lnTo>
                  <a:pt x="12012914" y="498775"/>
                </a:lnTo>
                <a:cubicBezTo>
                  <a:pt x="10881736" y="266063"/>
                  <a:pt x="9826113" y="91022"/>
                  <a:pt x="9144000" y="24961"/>
                </a:cubicBezTo>
                <a:cubicBezTo>
                  <a:pt x="9007578" y="11749"/>
                  <a:pt x="8875898" y="4049"/>
                  <a:pt x="8748491" y="1233"/>
                </a:cubicBezTo>
                <a:close/>
              </a:path>
            </a:pathLst>
          </a:custGeom>
          <a:gradFill>
            <a:gsLst>
              <a:gs pos="4425">
                <a:schemeClr val="accent6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alpha val="50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D23065D0-E8B7-46D7-A06F-D3FB5C8FE9D1}"/>
              </a:ext>
            </a:extLst>
          </p:cNvPr>
          <p:cNvSpPr/>
          <p:nvPr/>
        </p:nvSpPr>
        <p:spPr>
          <a:xfrm>
            <a:off x="0" y="4452846"/>
            <a:ext cx="12192000" cy="2405154"/>
          </a:xfrm>
          <a:custGeom>
            <a:avLst/>
            <a:gdLst>
              <a:gd name="connsiteX0" fmla="*/ 8748491 w 12192000"/>
              <a:gd name="connsiteY0" fmla="*/ 1233 h 2405154"/>
              <a:gd name="connsiteX1" fmla="*/ 9144000 w 12192000"/>
              <a:gd name="connsiteY1" fmla="*/ 24961 h 2405154"/>
              <a:gd name="connsiteX2" fmla="*/ 12012914 w 12192000"/>
              <a:gd name="connsiteY2" fmla="*/ 498775 h 2405154"/>
              <a:gd name="connsiteX3" fmla="*/ 12192000 w 12192000"/>
              <a:gd name="connsiteY3" fmla="*/ 536959 h 2405154"/>
              <a:gd name="connsiteX4" fmla="*/ 12192000 w 12192000"/>
              <a:gd name="connsiteY4" fmla="*/ 1894026 h 2405154"/>
              <a:gd name="connsiteX5" fmla="*/ 12192000 w 12192000"/>
              <a:gd name="connsiteY5" fmla="*/ 2104484 h 2405154"/>
              <a:gd name="connsiteX6" fmla="*/ 12192000 w 12192000"/>
              <a:gd name="connsiteY6" fmla="*/ 2405154 h 2405154"/>
              <a:gd name="connsiteX7" fmla="*/ 0 w 12192000"/>
              <a:gd name="connsiteY7" fmla="*/ 2405154 h 2405154"/>
              <a:gd name="connsiteX8" fmla="*/ 0 w 12192000"/>
              <a:gd name="connsiteY8" fmla="*/ 2104484 h 2405154"/>
              <a:gd name="connsiteX9" fmla="*/ 0 w 12192000"/>
              <a:gd name="connsiteY9" fmla="*/ 1894026 h 2405154"/>
              <a:gd name="connsiteX10" fmla="*/ 0 w 12192000"/>
              <a:gd name="connsiteY10" fmla="*/ 222829 h 2405154"/>
              <a:gd name="connsiteX11" fmla="*/ 308035 w 12192000"/>
              <a:gd name="connsiteY11" fmla="*/ 272447 h 2405154"/>
              <a:gd name="connsiteX12" fmla="*/ 4306531 w 12192000"/>
              <a:gd name="connsiteY12" fmla="*/ 1057349 h 2405154"/>
              <a:gd name="connsiteX13" fmla="*/ 8748491 w 12192000"/>
              <a:gd name="connsiteY13" fmla="*/ 1233 h 240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2405154">
                <a:moveTo>
                  <a:pt x="8748491" y="1233"/>
                </a:moveTo>
                <a:cubicBezTo>
                  <a:pt x="8875898" y="4049"/>
                  <a:pt x="9007578" y="11749"/>
                  <a:pt x="9144000" y="24961"/>
                </a:cubicBezTo>
                <a:cubicBezTo>
                  <a:pt x="9826113" y="91022"/>
                  <a:pt x="10881736" y="266063"/>
                  <a:pt x="12012914" y="498775"/>
                </a:cubicBezTo>
                <a:lnTo>
                  <a:pt x="12192000" y="536959"/>
                </a:lnTo>
                <a:lnTo>
                  <a:pt x="12192000" y="1894026"/>
                </a:lnTo>
                <a:lnTo>
                  <a:pt x="12192000" y="2104484"/>
                </a:lnTo>
                <a:lnTo>
                  <a:pt x="12192000" y="2405154"/>
                </a:lnTo>
                <a:lnTo>
                  <a:pt x="0" y="2405154"/>
                </a:lnTo>
                <a:lnTo>
                  <a:pt x="0" y="2104484"/>
                </a:lnTo>
                <a:lnTo>
                  <a:pt x="0" y="1894026"/>
                </a:lnTo>
                <a:lnTo>
                  <a:pt x="0" y="222829"/>
                </a:lnTo>
                <a:lnTo>
                  <a:pt x="308035" y="272447"/>
                </a:lnTo>
                <a:cubicBezTo>
                  <a:pt x="1509291" y="495451"/>
                  <a:pt x="3147245" y="1087768"/>
                  <a:pt x="4306531" y="1057349"/>
                </a:cubicBezTo>
                <a:cubicBezTo>
                  <a:pt x="5887373" y="1015870"/>
                  <a:pt x="6837377" y="-41003"/>
                  <a:pt x="8748491" y="1233"/>
                </a:cubicBezTo>
                <a:close/>
              </a:path>
            </a:pathLst>
          </a:custGeom>
          <a:gradFill>
            <a:gsLst>
              <a:gs pos="4425">
                <a:schemeClr val="accent6">
                  <a:lumMod val="40000"/>
                  <a:lumOff val="6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D5A11D9-C84D-4643-8FD5-2C13CD4661F3}"/>
              </a:ext>
            </a:extLst>
          </p:cNvPr>
          <p:cNvSpPr txBox="1"/>
          <p:nvPr/>
        </p:nvSpPr>
        <p:spPr>
          <a:xfrm>
            <a:off x="9431475" y="1976382"/>
            <a:ext cx="2073529" cy="1254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0" i="0" u="none" strike="noStrike" baseline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上市的元宇宙第一股，社区玩家</a:t>
            </a:r>
            <a:r>
              <a:rPr lang="en-US" altLang="zh-CN" sz="2000" b="0" i="0" u="none" strike="noStrike" baseline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MAU</a:t>
            </a:r>
            <a:r>
              <a:rPr lang="zh-CN" altLang="en-US" sz="2000" b="0" i="0" u="none" strike="noStrike" baseline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已经过亿</a:t>
            </a:r>
            <a:endParaRPr lang="zh-CN" altLang="en-US" sz="2000" dirty="0">
              <a:solidFill>
                <a:schemeClr val="accent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CDAC2EF-9B15-46C0-85E5-2824BD6F9226}"/>
              </a:ext>
            </a:extLst>
          </p:cNvPr>
          <p:cNvSpPr txBox="1"/>
          <p:nvPr/>
        </p:nvSpPr>
        <p:spPr>
          <a:xfrm>
            <a:off x="1605010" y="3120761"/>
            <a:ext cx="2164798" cy="1255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0" i="0" u="none" strike="noStrike" baseline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Roblox</a:t>
            </a:r>
            <a:r>
              <a:rPr lang="zh-CN" altLang="en-US" sz="2000" b="0" i="0" u="none" strike="noStrike" baseline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成立，为典型的在线游戏创作社区公司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C356198-851E-45D0-987B-23311A123889}"/>
              </a:ext>
            </a:extLst>
          </p:cNvPr>
          <p:cNvSpPr txBox="1"/>
          <p:nvPr/>
        </p:nvSpPr>
        <p:spPr>
          <a:xfrm>
            <a:off x="4197039" y="1510915"/>
            <a:ext cx="1898962" cy="1254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0" i="0" u="none" strike="noStrike" baseline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初步发展期，先后上线</a:t>
            </a:r>
            <a:r>
              <a:rPr lang="en-US" altLang="zh-CN" sz="2000" b="0" i="0" u="none" strike="noStrike" baseline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IOS</a:t>
            </a:r>
            <a:r>
              <a:rPr lang="zh-CN" altLang="en-US" sz="2000" b="0" i="0" u="none" strike="noStrike" baseline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和</a:t>
            </a:r>
            <a:r>
              <a:rPr lang="en-US" altLang="zh-CN" sz="2000" b="0" i="0" u="none" strike="noStrike" baseline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Android</a:t>
            </a:r>
            <a:endParaRPr lang="zh-CN" altLang="en-US" sz="2000" dirty="0">
              <a:solidFill>
                <a:schemeClr val="accent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225A62D-D398-4FE0-B278-98E36685E5D8}"/>
              </a:ext>
            </a:extLst>
          </p:cNvPr>
          <p:cNvSpPr txBox="1"/>
          <p:nvPr/>
        </p:nvSpPr>
        <p:spPr>
          <a:xfrm>
            <a:off x="6902988" y="3021489"/>
            <a:ext cx="2208743" cy="1254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0" i="0" u="none" strike="noStrike" baseline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社区玩家</a:t>
            </a:r>
            <a:r>
              <a:rPr lang="en-US" altLang="zh-CN" sz="2000" b="0" i="0" u="none" strike="noStrike" baseline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MAU</a:t>
            </a:r>
            <a:r>
              <a:rPr lang="zh-CN" altLang="en-US" sz="2000" b="0" i="0" u="none" strike="noStrike" baseline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持续攀升，同年合作腾讯进入中国</a:t>
            </a:r>
            <a:endParaRPr lang="zh-CN" altLang="en-US" sz="2000" dirty="0">
              <a:solidFill>
                <a:schemeClr val="accent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B09EF27-1CD1-4172-8797-4E0CDCE2F095}"/>
              </a:ext>
            </a:extLst>
          </p:cNvPr>
          <p:cNvSpPr txBox="1"/>
          <p:nvPr/>
        </p:nvSpPr>
        <p:spPr>
          <a:xfrm>
            <a:off x="842473" y="5281453"/>
            <a:ext cx="121920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500" b="0" i="0" u="none" strike="noStrike" baseline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2004</a:t>
            </a:r>
            <a:r>
              <a:rPr lang="zh-CN" altLang="en-US" sz="2500" b="0" i="0" u="none" strike="noStrike" baseline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</a:t>
            </a:r>
            <a:endParaRPr lang="zh-CN" altLang="en-US" sz="2500" dirty="0">
              <a:solidFill>
                <a:schemeClr val="bg1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5B4AC1E-A897-458F-BEFB-EA3FEEE0EA8D}"/>
              </a:ext>
            </a:extLst>
          </p:cNvPr>
          <p:cNvSpPr txBox="1"/>
          <p:nvPr/>
        </p:nvSpPr>
        <p:spPr>
          <a:xfrm>
            <a:off x="3141512" y="4799805"/>
            <a:ext cx="194571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500" b="0" i="0" u="none" strike="noStrike" baseline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2011-2014</a:t>
            </a:r>
            <a:r>
              <a:rPr lang="zh-CN" altLang="en-US" sz="2500" b="0" i="0" u="none" strike="noStrike" baseline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</a:t>
            </a:r>
            <a:endParaRPr lang="zh-CN" altLang="en-US" sz="2500" dirty="0">
              <a:solidFill>
                <a:schemeClr val="bg1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8CB55D3-8DEF-4579-95BF-6E2FDDCBDC6F}"/>
              </a:ext>
            </a:extLst>
          </p:cNvPr>
          <p:cNvSpPr txBox="1"/>
          <p:nvPr/>
        </p:nvSpPr>
        <p:spPr>
          <a:xfrm>
            <a:off x="5625346" y="5133852"/>
            <a:ext cx="227708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500" b="0" i="0" u="none" strike="noStrike" baseline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2015-2019</a:t>
            </a:r>
            <a:r>
              <a:rPr lang="zh-CN" altLang="en-US" sz="2500" b="0" i="0" u="none" strike="noStrike" baseline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</a:t>
            </a:r>
            <a:endParaRPr lang="zh-CN" altLang="en-US" sz="2500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6A0BBBE-EEA7-43BF-A368-D878D1EB0FF8}"/>
              </a:ext>
            </a:extLst>
          </p:cNvPr>
          <p:cNvSpPr txBox="1"/>
          <p:nvPr/>
        </p:nvSpPr>
        <p:spPr>
          <a:xfrm>
            <a:off x="8636159" y="4787751"/>
            <a:ext cx="147606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500" b="0" i="0" u="none" strike="noStrike" baseline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2020</a:t>
            </a:r>
            <a:r>
              <a:rPr lang="zh-CN" altLang="en-US" sz="2500" b="0" i="0" u="none" strike="noStrike" baseline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</a:t>
            </a:r>
            <a:endParaRPr lang="zh-CN" altLang="en-US" sz="2500" dirty="0">
              <a:solidFill>
                <a:schemeClr val="bg1"/>
              </a:solidFill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CD974436-BFA3-4A5B-B58A-25A20264A153}"/>
              </a:ext>
            </a:extLst>
          </p:cNvPr>
          <p:cNvCxnSpPr>
            <a:cxnSpLocks/>
          </p:cNvCxnSpPr>
          <p:nvPr/>
        </p:nvCxnSpPr>
        <p:spPr>
          <a:xfrm flipV="1">
            <a:off x="1465309" y="3245970"/>
            <a:ext cx="0" cy="1527396"/>
          </a:xfrm>
          <a:prstGeom prst="line">
            <a:avLst/>
          </a:prstGeom>
          <a:ln w="25400"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  <a:prstDash val="sysDash"/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B89054B3-AF0A-4067-B148-0637BF9B9490}"/>
              </a:ext>
            </a:extLst>
          </p:cNvPr>
          <p:cNvCxnSpPr>
            <a:cxnSpLocks/>
          </p:cNvCxnSpPr>
          <p:nvPr/>
        </p:nvCxnSpPr>
        <p:spPr>
          <a:xfrm flipV="1">
            <a:off x="6751988" y="3153422"/>
            <a:ext cx="0" cy="1527396"/>
          </a:xfrm>
          <a:prstGeom prst="line">
            <a:avLst/>
          </a:prstGeom>
          <a:ln w="25400"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  <a:prstDash val="sysDash"/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DF5DE9DB-8E13-4EBB-9026-EE0738E112A6}"/>
              </a:ext>
            </a:extLst>
          </p:cNvPr>
          <p:cNvCxnSpPr>
            <a:cxnSpLocks/>
          </p:cNvCxnSpPr>
          <p:nvPr/>
        </p:nvCxnSpPr>
        <p:spPr>
          <a:xfrm flipV="1">
            <a:off x="4147100" y="1644381"/>
            <a:ext cx="0" cy="3040585"/>
          </a:xfrm>
          <a:prstGeom prst="line">
            <a:avLst/>
          </a:prstGeom>
          <a:ln w="25400"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  <a:prstDash val="sysDash"/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7770CC4F-47CA-419F-A5DB-8AE46A3AD1D8}"/>
              </a:ext>
            </a:extLst>
          </p:cNvPr>
          <p:cNvCxnSpPr>
            <a:cxnSpLocks/>
          </p:cNvCxnSpPr>
          <p:nvPr/>
        </p:nvCxnSpPr>
        <p:spPr>
          <a:xfrm flipV="1">
            <a:off x="9332968" y="2102377"/>
            <a:ext cx="0" cy="3040585"/>
          </a:xfrm>
          <a:prstGeom prst="line">
            <a:avLst/>
          </a:prstGeom>
          <a:ln w="25400"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  <a:prstDash val="sysDash"/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5D7A5794-8D39-4AF4-B3CD-7B17525DB570}"/>
              </a:ext>
            </a:extLst>
          </p:cNvPr>
          <p:cNvSpPr txBox="1"/>
          <p:nvPr/>
        </p:nvSpPr>
        <p:spPr>
          <a:xfrm>
            <a:off x="8453995" y="5584895"/>
            <a:ext cx="296614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500" dirty="0">
                <a:solidFill>
                  <a:schemeClr val="bg1"/>
                </a:solidFill>
                <a:latin typeface="+mn-ea"/>
              </a:rPr>
              <a:t>元宇宙第一股</a:t>
            </a:r>
            <a:endParaRPr lang="zh-CN" altLang="en-US" sz="3500" b="0" i="0" u="none" strike="noStrike" baseline="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16D141A-83E3-4F9D-9DAB-784A5F92296B}"/>
              </a:ext>
            </a:extLst>
          </p:cNvPr>
          <p:cNvSpPr txBox="1"/>
          <p:nvPr/>
        </p:nvSpPr>
        <p:spPr>
          <a:xfrm>
            <a:off x="1432560" y="162113"/>
            <a:ext cx="4576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noFill/>
                <a:latin typeface="+mj-ea"/>
                <a:ea typeface="+mj-ea"/>
              </a:defRPr>
            </a:lvl1pPr>
          </a:lstStyle>
          <a:p>
            <a:r>
              <a:rPr lang="en-US" altLang="zh-CN" dirty="0"/>
              <a:t>TOP COMPANIES</a:t>
            </a:r>
            <a:endParaRPr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F9719E8-2353-4C0C-B99B-EBD77F724E53}"/>
              </a:ext>
            </a:extLst>
          </p:cNvPr>
          <p:cNvSpPr txBox="1"/>
          <p:nvPr/>
        </p:nvSpPr>
        <p:spPr>
          <a:xfrm>
            <a:off x="1387825" y="44247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头部厂商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877ACE77-8140-4933-8F61-D0C81082E702}"/>
              </a:ext>
            </a:extLst>
          </p:cNvPr>
          <p:cNvGrpSpPr/>
          <p:nvPr/>
        </p:nvGrpSpPr>
        <p:grpSpPr>
          <a:xfrm>
            <a:off x="124227" y="446024"/>
            <a:ext cx="1308333" cy="576829"/>
            <a:chOff x="124227" y="446024"/>
            <a:chExt cx="1477187" cy="576829"/>
          </a:xfrm>
        </p:grpSpPr>
        <p:sp>
          <p:nvSpPr>
            <p:cNvPr id="32" name="平行四边形 31">
              <a:extLst>
                <a:ext uri="{FF2B5EF4-FFF2-40B4-BE49-F238E27FC236}">
                  <a16:creationId xmlns:a16="http://schemas.microsoft.com/office/drawing/2014/main" id="{E93FBDBD-7A6C-4FFE-9C64-A7E0BC121EAE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平行四边形 32">
              <a:extLst>
                <a:ext uri="{FF2B5EF4-FFF2-40B4-BE49-F238E27FC236}">
                  <a16:creationId xmlns:a16="http://schemas.microsoft.com/office/drawing/2014/main" id="{C56C4275-1D4E-4259-8423-D54A473C280C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平行四边形 33">
              <a:extLst>
                <a:ext uri="{FF2B5EF4-FFF2-40B4-BE49-F238E27FC236}">
                  <a16:creationId xmlns:a16="http://schemas.microsoft.com/office/drawing/2014/main" id="{D867C4C3-2EF1-4124-8DCA-965C6CB96B2E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椭圆 4">
            <a:extLst>
              <a:ext uri="{FF2B5EF4-FFF2-40B4-BE49-F238E27FC236}">
                <a16:creationId xmlns:a16="http://schemas.microsoft.com/office/drawing/2014/main" id="{42220E7F-B829-4B03-91C5-9C00B5B41239}"/>
              </a:ext>
            </a:extLst>
          </p:cNvPr>
          <p:cNvSpPr/>
          <p:nvPr/>
        </p:nvSpPr>
        <p:spPr>
          <a:xfrm>
            <a:off x="1325609" y="4827153"/>
            <a:ext cx="377292" cy="391669"/>
          </a:xfrm>
          <a:prstGeom prst="ellipse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60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317500" dist="3175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   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BF116340-47CD-4662-856E-47BD9F5F7BD9}"/>
              </a:ext>
            </a:extLst>
          </p:cNvPr>
          <p:cNvSpPr/>
          <p:nvPr/>
        </p:nvSpPr>
        <p:spPr>
          <a:xfrm>
            <a:off x="3945878" y="4367709"/>
            <a:ext cx="377292" cy="391669"/>
          </a:xfrm>
          <a:prstGeom prst="ellipse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60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317500" dist="3175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   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4DFF9DC2-E0B1-4A3C-8C7A-9C191A0F74CE}"/>
              </a:ext>
            </a:extLst>
          </p:cNvPr>
          <p:cNvSpPr/>
          <p:nvPr/>
        </p:nvSpPr>
        <p:spPr>
          <a:xfrm>
            <a:off x="6570630" y="4680818"/>
            <a:ext cx="377292" cy="391669"/>
          </a:xfrm>
          <a:prstGeom prst="ellipse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60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317500" dist="3175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   </a:t>
            </a: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0EE1B964-E302-42C1-B67F-E90311142929}"/>
              </a:ext>
            </a:extLst>
          </p:cNvPr>
          <p:cNvSpPr/>
          <p:nvPr/>
        </p:nvSpPr>
        <p:spPr>
          <a:xfrm>
            <a:off x="9164005" y="4338252"/>
            <a:ext cx="377292" cy="391669"/>
          </a:xfrm>
          <a:prstGeom prst="ellipse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60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317500" dist="3175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  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E96A90-53CA-4430-8A46-3C98E258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679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6F2293E1-E5FF-4039-B144-D03990AA3933}"/>
              </a:ext>
            </a:extLst>
          </p:cNvPr>
          <p:cNvSpPr/>
          <p:nvPr/>
        </p:nvSpPr>
        <p:spPr>
          <a:xfrm>
            <a:off x="1055688" y="1252873"/>
            <a:ext cx="10188576" cy="4984413"/>
          </a:xfrm>
          <a:prstGeom prst="roundRect">
            <a:avLst>
              <a:gd name="adj" fmla="val 3058"/>
            </a:avLst>
          </a:prstGeom>
          <a:solidFill>
            <a:schemeClr val="bg1">
              <a:alpha val="77000"/>
            </a:schemeClr>
          </a:solidFill>
          <a:ln>
            <a:noFill/>
          </a:ln>
          <a:effectLst>
            <a:outerShdw blurRad="317500" dist="317500" dir="2700000" algn="tl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j-ea"/>
              <a:cs typeface="+mn-cs"/>
            </a:endParaRPr>
          </a:p>
        </p:txBody>
      </p:sp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A2AA1219-D29F-42CD-B179-BEC60B6213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255944"/>
              </p:ext>
            </p:extLst>
          </p:nvPr>
        </p:nvGraphicFramePr>
        <p:xfrm>
          <a:off x="1001712" y="1990725"/>
          <a:ext cx="10188575" cy="4246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0CAECDE2-92A4-4367-BEE3-718237D971B1}"/>
              </a:ext>
            </a:extLst>
          </p:cNvPr>
          <p:cNvSpPr txBox="1"/>
          <p:nvPr/>
        </p:nvSpPr>
        <p:spPr>
          <a:xfrm>
            <a:off x="5737452" y="2152240"/>
            <a:ext cx="5398860" cy="1138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accent1"/>
                </a:solidFill>
              </a:rPr>
              <a:t>4</a:t>
            </a:r>
            <a:r>
              <a:rPr lang="zh-CN" altLang="en-US" dirty="0">
                <a:solidFill>
                  <a:schemeClr val="accent1"/>
                </a:solidFill>
              </a:rPr>
              <a:t>月</a:t>
            </a:r>
            <a:r>
              <a:rPr lang="en-US" altLang="zh-CN" dirty="0">
                <a:solidFill>
                  <a:schemeClr val="accent1"/>
                </a:solidFill>
              </a:rPr>
              <a:t>13</a:t>
            </a:r>
            <a:r>
              <a:rPr lang="zh-CN" altLang="en-US" dirty="0">
                <a:solidFill>
                  <a:schemeClr val="accent1"/>
                </a:solidFill>
              </a:rPr>
              <a:t>日 ，</a:t>
            </a:r>
            <a:r>
              <a:rPr lang="en-US" altLang="zh-CN" dirty="0">
                <a:solidFill>
                  <a:schemeClr val="accent1"/>
                </a:solidFill>
              </a:rPr>
              <a:t>EPIC GAMES </a:t>
            </a:r>
            <a:r>
              <a:rPr lang="zh-CN" altLang="en-US" dirty="0">
                <a:solidFill>
                  <a:schemeClr val="accent1"/>
                </a:solidFill>
              </a:rPr>
              <a:t>获得</a:t>
            </a:r>
            <a:r>
              <a:rPr lang="en-US" altLang="zh-CN" dirty="0">
                <a:solidFill>
                  <a:schemeClr val="accent1"/>
                </a:solidFill>
              </a:rPr>
              <a:t>10</a:t>
            </a:r>
            <a:r>
              <a:rPr lang="zh-CN" altLang="en-US" dirty="0">
                <a:solidFill>
                  <a:schemeClr val="accent1"/>
                </a:solidFill>
              </a:rPr>
              <a:t>亿美元投资</a:t>
            </a:r>
            <a:endParaRPr lang="en-US" altLang="zh-CN" dirty="0">
              <a:solidFill>
                <a:schemeClr val="accent1"/>
              </a:solidFill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accent1"/>
                </a:solidFill>
              </a:rPr>
              <a:t>4</a:t>
            </a:r>
            <a:r>
              <a:rPr lang="zh-CN" altLang="en-US" dirty="0">
                <a:solidFill>
                  <a:schemeClr val="accent1"/>
                </a:solidFill>
              </a:rPr>
              <a:t>月</a:t>
            </a:r>
            <a:r>
              <a:rPr lang="en-US" altLang="zh-CN" dirty="0">
                <a:solidFill>
                  <a:schemeClr val="accent1"/>
                </a:solidFill>
              </a:rPr>
              <a:t>20</a:t>
            </a:r>
            <a:r>
              <a:rPr lang="zh-CN" altLang="en-US" dirty="0">
                <a:solidFill>
                  <a:schemeClr val="accent1"/>
                </a:solidFill>
              </a:rPr>
              <a:t>日 ，游戏引擎研发商代码亁坤（号称“中国版</a:t>
            </a:r>
            <a:r>
              <a:rPr lang="en-US" altLang="zh-CN" dirty="0">
                <a:solidFill>
                  <a:schemeClr val="accent1"/>
                </a:solidFill>
              </a:rPr>
              <a:t>ROBLOX</a:t>
            </a:r>
            <a:r>
              <a:rPr lang="zh-CN" altLang="en-US" dirty="0">
                <a:solidFill>
                  <a:schemeClr val="accent1"/>
                </a:solidFill>
              </a:rPr>
              <a:t>”）获字跳动近</a:t>
            </a:r>
            <a:r>
              <a:rPr lang="en-US" altLang="zh-CN" dirty="0">
                <a:solidFill>
                  <a:schemeClr val="accent1"/>
                </a:solidFill>
              </a:rPr>
              <a:t>1</a:t>
            </a:r>
            <a:r>
              <a:rPr lang="zh-CN" altLang="en-US" dirty="0">
                <a:solidFill>
                  <a:schemeClr val="accent1"/>
                </a:solidFill>
              </a:rPr>
              <a:t>亿人民币的战略投资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FD6ACF6-B248-4BF6-AD78-9255A8184384}"/>
              </a:ext>
            </a:extLst>
          </p:cNvPr>
          <p:cNvSpPr txBox="1"/>
          <p:nvPr/>
        </p:nvSpPr>
        <p:spPr>
          <a:xfrm>
            <a:off x="6008801" y="1356736"/>
            <a:ext cx="5025572" cy="6014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500" b="1" dirty="0">
                <a:solidFill>
                  <a:schemeClr val="accent1"/>
                </a:solidFill>
                <a:latin typeface="+mn-ea"/>
              </a:rPr>
              <a:t>中国对“元宇宙”的搜索量最高</a:t>
            </a:r>
            <a:endParaRPr lang="en-US" altLang="zh-CN" sz="25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22147979-FBBB-4672-9121-8B17BEE72307}"/>
              </a:ext>
            </a:extLst>
          </p:cNvPr>
          <p:cNvSpPr/>
          <p:nvPr/>
        </p:nvSpPr>
        <p:spPr>
          <a:xfrm flipV="1">
            <a:off x="2949262" y="2018075"/>
            <a:ext cx="7878397" cy="353484"/>
          </a:xfrm>
          <a:custGeom>
            <a:avLst/>
            <a:gdLst>
              <a:gd name="connsiteX0" fmla="*/ 0 w 6426200"/>
              <a:gd name="connsiteY0" fmla="*/ 0 h 299720"/>
              <a:gd name="connsiteX1" fmla="*/ 299720 w 6426200"/>
              <a:gd name="connsiteY1" fmla="*/ 299720 h 299720"/>
              <a:gd name="connsiteX2" fmla="*/ 6426200 w 6426200"/>
              <a:gd name="connsiteY2" fmla="*/ 299720 h 2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26200" h="299720">
                <a:moveTo>
                  <a:pt x="0" y="0"/>
                </a:moveTo>
                <a:lnTo>
                  <a:pt x="299720" y="299720"/>
                </a:lnTo>
                <a:lnTo>
                  <a:pt x="6426200" y="299720"/>
                </a:lnTo>
              </a:path>
            </a:pathLst>
          </a:custGeom>
          <a:noFill/>
          <a:ln w="19050" cap="rnd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0" scaled="0"/>
            </a:gradFill>
            <a:round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E3DC95A-694B-46F7-BC8A-720D8466C7A2}"/>
              </a:ext>
            </a:extLst>
          </p:cNvPr>
          <p:cNvSpPr txBox="1"/>
          <p:nvPr/>
        </p:nvSpPr>
        <p:spPr>
          <a:xfrm>
            <a:off x="1432560" y="162113"/>
            <a:ext cx="4576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noFill/>
                <a:latin typeface="+mj-ea"/>
                <a:ea typeface="+mj-ea"/>
              </a:defRPr>
            </a:lvl1pPr>
          </a:lstStyle>
          <a:p>
            <a:r>
              <a:rPr lang="en-US" altLang="zh-CN" dirty="0"/>
              <a:t>TOP COMPANIES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B6EAAB7-74E1-416A-8484-C1AAAC24D1F3}"/>
              </a:ext>
            </a:extLst>
          </p:cNvPr>
          <p:cNvSpPr txBox="1"/>
          <p:nvPr/>
        </p:nvSpPr>
        <p:spPr>
          <a:xfrm>
            <a:off x="1387825" y="44247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头部厂商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556469B-34DA-45B6-B99A-D8721099AA2A}"/>
              </a:ext>
            </a:extLst>
          </p:cNvPr>
          <p:cNvGrpSpPr/>
          <p:nvPr/>
        </p:nvGrpSpPr>
        <p:grpSpPr>
          <a:xfrm>
            <a:off x="124227" y="446024"/>
            <a:ext cx="1308333" cy="576829"/>
            <a:chOff x="124227" y="446024"/>
            <a:chExt cx="1477187" cy="576829"/>
          </a:xfrm>
        </p:grpSpPr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F2829EB8-D617-45D8-AC6A-BA5FE8F189CB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A05ACE15-9141-4B5A-94AB-C8C1F56E9B5D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平行四边形 17">
              <a:extLst>
                <a:ext uri="{FF2B5EF4-FFF2-40B4-BE49-F238E27FC236}">
                  <a16:creationId xmlns:a16="http://schemas.microsoft.com/office/drawing/2014/main" id="{B5D61106-FB99-44B3-A8CE-661294BF1157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FF4B921-71CC-4399-9159-B69309862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832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C93B2D44-4A54-417B-86E9-84F564C4E85B}"/>
              </a:ext>
            </a:extLst>
          </p:cNvPr>
          <p:cNvSpPr/>
          <p:nvPr/>
        </p:nvSpPr>
        <p:spPr>
          <a:xfrm>
            <a:off x="911226" y="1541929"/>
            <a:ext cx="7605246" cy="4016188"/>
          </a:xfrm>
          <a:prstGeom prst="roundRect">
            <a:avLst>
              <a:gd name="adj" fmla="val 5148"/>
            </a:avLst>
          </a:prstGeom>
          <a:solidFill>
            <a:schemeClr val="accent1">
              <a:lumMod val="40000"/>
              <a:lumOff val="60000"/>
              <a:alpha val="26000"/>
            </a:schemeClr>
          </a:solidFill>
          <a:ln w="254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2652A5AA-85F1-4A74-BF08-DEF09F130BF5}"/>
              </a:ext>
            </a:extLst>
          </p:cNvPr>
          <p:cNvSpPr/>
          <p:nvPr/>
        </p:nvSpPr>
        <p:spPr>
          <a:xfrm>
            <a:off x="7888941" y="1240064"/>
            <a:ext cx="3391834" cy="4470400"/>
          </a:xfrm>
          <a:prstGeom prst="roundRect">
            <a:avLst>
              <a:gd name="adj" fmla="val 5148"/>
            </a:avLst>
          </a:prstGeom>
          <a:gradFill>
            <a:gsLst>
              <a:gs pos="37000">
                <a:schemeClr val="accent1"/>
              </a:gs>
              <a:gs pos="0">
                <a:schemeClr val="accent6">
                  <a:lumMod val="40000"/>
                  <a:lumOff val="60000"/>
                </a:scheme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8A2428FF-83A1-4CA2-8C12-2B12F0D88B66}"/>
              </a:ext>
            </a:extLst>
          </p:cNvPr>
          <p:cNvSpPr/>
          <p:nvPr/>
        </p:nvSpPr>
        <p:spPr>
          <a:xfrm>
            <a:off x="1272988" y="1787177"/>
            <a:ext cx="2204356" cy="469281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chemeClr val="accent1"/>
              </a:gs>
              <a:gs pos="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317500" dist="3175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概念股飙升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5F99E869-EF73-4511-8D77-78361E84444A}"/>
              </a:ext>
            </a:extLst>
          </p:cNvPr>
          <p:cNvSpPr/>
          <p:nvPr/>
        </p:nvSpPr>
        <p:spPr>
          <a:xfrm>
            <a:off x="4823973" y="1787177"/>
            <a:ext cx="2204356" cy="469281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chemeClr val="accent1"/>
              </a:gs>
              <a:gs pos="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317500" dist="3175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热度传导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3A0841D-F58E-4D9C-812E-D2CBCAC7082C}"/>
              </a:ext>
            </a:extLst>
          </p:cNvPr>
          <p:cNvSpPr txBox="1"/>
          <p:nvPr/>
        </p:nvSpPr>
        <p:spPr>
          <a:xfrm>
            <a:off x="1147270" y="2864380"/>
            <a:ext cx="2604452" cy="188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accent1"/>
                </a:solidFill>
              </a:rPr>
              <a:t>9</a:t>
            </a:r>
            <a:r>
              <a:rPr lang="zh-CN" altLang="en-US" sz="2000" dirty="0">
                <a:solidFill>
                  <a:schemeClr val="accent1"/>
                </a:solidFill>
              </a:rPr>
              <a:t>月</a:t>
            </a:r>
            <a:r>
              <a:rPr lang="en-US" altLang="zh-CN" sz="2000" dirty="0">
                <a:solidFill>
                  <a:schemeClr val="accent1"/>
                </a:solidFill>
              </a:rPr>
              <a:t>8</a:t>
            </a:r>
            <a:r>
              <a:rPr lang="zh-CN" altLang="en-US" sz="2000" dirty="0">
                <a:solidFill>
                  <a:schemeClr val="accent1"/>
                </a:solidFill>
              </a:rPr>
              <a:t>日，“元宇宙”概念强势上攻，概念板块中</a:t>
            </a:r>
            <a:r>
              <a:rPr lang="en-US" altLang="zh-CN" sz="2000" dirty="0">
                <a:solidFill>
                  <a:schemeClr val="accent1"/>
                </a:solidFill>
              </a:rPr>
              <a:t>25</a:t>
            </a:r>
            <a:r>
              <a:rPr lang="zh-CN" altLang="en-US" sz="2000" dirty="0">
                <a:solidFill>
                  <a:schemeClr val="accent1"/>
                </a:solidFill>
              </a:rPr>
              <a:t>只股集体飙升</a:t>
            </a:r>
            <a:endParaRPr lang="en-US" altLang="zh-CN" sz="2000" dirty="0">
              <a:solidFill>
                <a:schemeClr val="accent1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0CDF69B-4598-462E-A266-C0E98A579092}"/>
              </a:ext>
            </a:extLst>
          </p:cNvPr>
          <p:cNvSpPr txBox="1"/>
          <p:nvPr/>
        </p:nvSpPr>
        <p:spPr>
          <a:xfrm>
            <a:off x="4702738" y="2864380"/>
            <a:ext cx="2695487" cy="2347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accent1"/>
                </a:solidFill>
              </a:rPr>
              <a:t>自从某节某动收购国内</a:t>
            </a:r>
            <a:r>
              <a:rPr lang="en-US" altLang="zh-CN" sz="2000" dirty="0">
                <a:solidFill>
                  <a:schemeClr val="accent1"/>
                </a:solidFill>
              </a:rPr>
              <a:t>VR</a:t>
            </a:r>
            <a:r>
              <a:rPr lang="zh-CN" altLang="en-US" sz="2000" dirty="0">
                <a:solidFill>
                  <a:schemeClr val="accent1"/>
                </a:solidFill>
              </a:rPr>
              <a:t>厂商</a:t>
            </a:r>
            <a:r>
              <a:rPr lang="en-US" altLang="zh-CN" sz="2000" dirty="0">
                <a:solidFill>
                  <a:schemeClr val="accent1"/>
                </a:solidFill>
              </a:rPr>
              <a:t>PICO</a:t>
            </a:r>
            <a:r>
              <a:rPr lang="zh-CN" altLang="en-US" sz="2000" dirty="0">
                <a:solidFill>
                  <a:schemeClr val="accent1"/>
                </a:solidFill>
              </a:rPr>
              <a:t>的消息传出之后，“元宇宙”热度从一级市场传导至二级市场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F93837C8-947D-4C60-AE21-1FA40707A7A6}"/>
              </a:ext>
            </a:extLst>
          </p:cNvPr>
          <p:cNvSpPr/>
          <p:nvPr/>
        </p:nvSpPr>
        <p:spPr>
          <a:xfrm>
            <a:off x="8503266" y="1787177"/>
            <a:ext cx="2163186" cy="469281"/>
          </a:xfrm>
          <a:prstGeom prst="roundRect">
            <a:avLst>
              <a:gd name="adj" fmla="val 25644"/>
            </a:avLst>
          </a:prstGeom>
          <a:noFill/>
          <a:ln>
            <a:noFill/>
          </a:ln>
          <a:effectLst>
            <a:outerShdw blurRad="317500" dist="3175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登上热搜</a:t>
            </a:r>
          </a:p>
        </p:txBody>
      </p:sp>
      <p:pic>
        <p:nvPicPr>
          <p:cNvPr id="22" name="图片 21" descr="笔指向屏幕上的图形">
            <a:extLst>
              <a:ext uri="{FF2B5EF4-FFF2-40B4-BE49-F238E27FC236}">
                <a16:creationId xmlns:a16="http://schemas.microsoft.com/office/drawing/2014/main" id="{BD1EB299-70E1-4E16-A059-28E20067A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00" y="3164114"/>
            <a:ext cx="3381375" cy="2512786"/>
          </a:xfrm>
          <a:prstGeom prst="rect">
            <a:avLst/>
          </a:prstGeom>
          <a:effectLst>
            <a:softEdge rad="317500"/>
          </a:effectLst>
        </p:spPr>
      </p:pic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6AF1DF10-32E6-43ED-8E70-059B2342B834}"/>
              </a:ext>
            </a:extLst>
          </p:cNvPr>
          <p:cNvCxnSpPr>
            <a:cxnSpLocks/>
          </p:cNvCxnSpPr>
          <p:nvPr/>
        </p:nvCxnSpPr>
        <p:spPr>
          <a:xfrm>
            <a:off x="1487488" y="2647043"/>
            <a:ext cx="2604452" cy="0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0"/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2759C383-9F9E-49E4-92E1-C9F85652FEAB}"/>
              </a:ext>
            </a:extLst>
          </p:cNvPr>
          <p:cNvGrpSpPr/>
          <p:nvPr/>
        </p:nvGrpSpPr>
        <p:grpSpPr>
          <a:xfrm>
            <a:off x="3918419" y="2452968"/>
            <a:ext cx="412376" cy="412376"/>
            <a:chOff x="7573832" y="2205318"/>
            <a:chExt cx="412376" cy="412376"/>
          </a:xfrm>
          <a:effectLst>
            <a:outerShdw blurRad="317500" dist="317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03D08153-37FC-46B1-A856-859C5DEF2B5E}"/>
                </a:ext>
              </a:extLst>
            </p:cNvPr>
            <p:cNvSpPr/>
            <p:nvPr/>
          </p:nvSpPr>
          <p:spPr>
            <a:xfrm>
              <a:off x="7573832" y="2205318"/>
              <a:ext cx="412376" cy="41237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317500" dist="317500" dir="8100000" algn="tr" rotWithShape="0">
                <a:schemeClr val="accent1">
                  <a:lumMod val="50000"/>
                  <a:alpha val="1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b="1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28" name="箭头: V 形 27">
              <a:extLst>
                <a:ext uri="{FF2B5EF4-FFF2-40B4-BE49-F238E27FC236}">
                  <a16:creationId xmlns:a16="http://schemas.microsoft.com/office/drawing/2014/main" id="{FEDC1B19-CA99-45C8-B47C-AECEBBDD2AD0}"/>
                </a:ext>
              </a:extLst>
            </p:cNvPr>
            <p:cNvSpPr/>
            <p:nvPr/>
          </p:nvSpPr>
          <p:spPr>
            <a:xfrm>
              <a:off x="7703820" y="2286000"/>
              <a:ext cx="185601" cy="251460"/>
            </a:xfrm>
            <a:prstGeom prst="chevron">
              <a:avLst>
                <a:gd name="adj" fmla="val 7142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EC58449D-C518-461D-9D6E-088D0D584880}"/>
              </a:ext>
            </a:extLst>
          </p:cNvPr>
          <p:cNvCxnSpPr>
            <a:cxnSpLocks/>
          </p:cNvCxnSpPr>
          <p:nvPr/>
        </p:nvCxnSpPr>
        <p:spPr>
          <a:xfrm>
            <a:off x="4793774" y="2647043"/>
            <a:ext cx="2604452" cy="0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0"/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DF7245AF-ECD2-4119-80E7-C220E42DCF6B}"/>
              </a:ext>
            </a:extLst>
          </p:cNvPr>
          <p:cNvGrpSpPr/>
          <p:nvPr/>
        </p:nvGrpSpPr>
        <p:grpSpPr>
          <a:xfrm>
            <a:off x="7224705" y="2452968"/>
            <a:ext cx="412376" cy="412376"/>
            <a:chOff x="7573832" y="2205318"/>
            <a:chExt cx="412376" cy="412376"/>
          </a:xfrm>
          <a:effectLst>
            <a:outerShdw blurRad="317500" dist="317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07A402CA-4EAC-44FA-9C65-261C6E94CF03}"/>
                </a:ext>
              </a:extLst>
            </p:cNvPr>
            <p:cNvSpPr/>
            <p:nvPr/>
          </p:nvSpPr>
          <p:spPr>
            <a:xfrm>
              <a:off x="7573832" y="2205318"/>
              <a:ext cx="412376" cy="41237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317500" dist="317500" dir="8100000" algn="tr" rotWithShape="0">
                <a:schemeClr val="accent1">
                  <a:lumMod val="50000"/>
                  <a:alpha val="1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b="1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44" name="箭头: V 形 43">
              <a:extLst>
                <a:ext uri="{FF2B5EF4-FFF2-40B4-BE49-F238E27FC236}">
                  <a16:creationId xmlns:a16="http://schemas.microsoft.com/office/drawing/2014/main" id="{C4813EB4-CD4D-4293-9F47-C9E1F5BCE72E}"/>
                </a:ext>
              </a:extLst>
            </p:cNvPr>
            <p:cNvSpPr/>
            <p:nvPr/>
          </p:nvSpPr>
          <p:spPr>
            <a:xfrm>
              <a:off x="7703820" y="2286000"/>
              <a:ext cx="185601" cy="251460"/>
            </a:xfrm>
            <a:prstGeom prst="chevron">
              <a:avLst>
                <a:gd name="adj" fmla="val 7142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BCBE9F6B-DBD6-4B7B-8275-F9CBD9A4086F}"/>
              </a:ext>
            </a:extLst>
          </p:cNvPr>
          <p:cNvSpPr txBox="1"/>
          <p:nvPr/>
        </p:nvSpPr>
        <p:spPr>
          <a:xfrm>
            <a:off x="8094570" y="2857069"/>
            <a:ext cx="2861801" cy="142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</a:rPr>
              <a:t>2021</a:t>
            </a:r>
            <a:r>
              <a:rPr lang="zh-CN" altLang="en-US" sz="2000" dirty="0">
                <a:solidFill>
                  <a:schemeClr val="bg1"/>
                </a:solidFill>
              </a:rPr>
              <a:t>年</a:t>
            </a:r>
            <a:r>
              <a:rPr lang="en-US" altLang="zh-CN" sz="2000" dirty="0">
                <a:solidFill>
                  <a:schemeClr val="bg1"/>
                </a:solidFill>
              </a:rPr>
              <a:t>9</a:t>
            </a:r>
            <a:r>
              <a:rPr lang="zh-CN" altLang="en-US" sz="2000" dirty="0">
                <a:solidFill>
                  <a:schemeClr val="bg1"/>
                </a:solidFill>
              </a:rPr>
              <a:t>月</a:t>
            </a:r>
            <a:r>
              <a:rPr lang="en-US" altLang="zh-CN" sz="2000" dirty="0">
                <a:solidFill>
                  <a:schemeClr val="bg1"/>
                </a:solidFill>
              </a:rPr>
              <a:t>9</a:t>
            </a:r>
            <a:r>
              <a:rPr lang="zh-CN" altLang="en-US" sz="2000" dirty="0">
                <a:solidFill>
                  <a:schemeClr val="bg1"/>
                </a:solidFill>
              </a:rPr>
              <a:t>日，</a:t>
            </a:r>
            <a:r>
              <a:rPr lang="en-US" altLang="zh-CN" sz="2000" dirty="0">
                <a:solidFill>
                  <a:schemeClr val="bg1"/>
                </a:solidFill>
              </a:rPr>
              <a:t>#</a:t>
            </a:r>
            <a:r>
              <a:rPr lang="zh-CN" altLang="en-US" sz="2000" dirty="0">
                <a:solidFill>
                  <a:schemeClr val="bg1"/>
                </a:solidFill>
              </a:rPr>
              <a:t>元宇宙概念股</a:t>
            </a:r>
            <a:r>
              <a:rPr lang="en-US" altLang="zh-CN" sz="2000" dirty="0">
                <a:solidFill>
                  <a:schemeClr val="bg1"/>
                </a:solidFill>
              </a:rPr>
              <a:t>#</a:t>
            </a:r>
            <a:r>
              <a:rPr lang="zh-CN" altLang="en-US" sz="2000" dirty="0">
                <a:solidFill>
                  <a:schemeClr val="bg1"/>
                </a:solidFill>
              </a:rPr>
              <a:t>登上微博热搜 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CE382A2F-7EB0-4D19-8E6F-4B45A6914595}"/>
              </a:ext>
            </a:extLst>
          </p:cNvPr>
          <p:cNvCxnSpPr>
            <a:cxnSpLocks/>
          </p:cNvCxnSpPr>
          <p:nvPr/>
        </p:nvCxnSpPr>
        <p:spPr>
          <a:xfrm>
            <a:off x="8079909" y="2647043"/>
            <a:ext cx="3009900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32D8E633-1A42-4D73-91F6-33FC99B999FA}"/>
              </a:ext>
            </a:extLst>
          </p:cNvPr>
          <p:cNvSpPr txBox="1"/>
          <p:nvPr/>
        </p:nvSpPr>
        <p:spPr>
          <a:xfrm>
            <a:off x="1432560" y="162113"/>
            <a:ext cx="4576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noFill/>
                <a:latin typeface="+mj-ea"/>
                <a:ea typeface="+mj-ea"/>
              </a:defRPr>
            </a:lvl1pPr>
          </a:lstStyle>
          <a:p>
            <a:r>
              <a:rPr lang="en-US" altLang="zh-CN" dirty="0"/>
              <a:t>TOP COMPANIES</a:t>
            </a:r>
            <a:endParaRPr lang="zh-CN" alt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F72725A-94E7-4B2C-8FF5-F91C2729B51A}"/>
              </a:ext>
            </a:extLst>
          </p:cNvPr>
          <p:cNvSpPr txBox="1"/>
          <p:nvPr/>
        </p:nvSpPr>
        <p:spPr>
          <a:xfrm>
            <a:off x="1387825" y="44247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头部厂商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2AE34F36-B0BB-41EE-9956-905A26650249}"/>
              </a:ext>
            </a:extLst>
          </p:cNvPr>
          <p:cNvGrpSpPr/>
          <p:nvPr/>
        </p:nvGrpSpPr>
        <p:grpSpPr>
          <a:xfrm>
            <a:off x="124227" y="446024"/>
            <a:ext cx="1308333" cy="576829"/>
            <a:chOff x="124227" y="446024"/>
            <a:chExt cx="1477187" cy="576829"/>
          </a:xfrm>
        </p:grpSpPr>
        <p:sp>
          <p:nvSpPr>
            <p:cNvPr id="38" name="平行四边形 37">
              <a:extLst>
                <a:ext uri="{FF2B5EF4-FFF2-40B4-BE49-F238E27FC236}">
                  <a16:creationId xmlns:a16="http://schemas.microsoft.com/office/drawing/2014/main" id="{9257201C-7F34-49EF-94B7-704E641827F0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平行四边形 38">
              <a:extLst>
                <a:ext uri="{FF2B5EF4-FFF2-40B4-BE49-F238E27FC236}">
                  <a16:creationId xmlns:a16="http://schemas.microsoft.com/office/drawing/2014/main" id="{B4ED7EFD-DA85-45EC-BBB3-13C9EC669D29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平行四边形 39">
              <a:extLst>
                <a:ext uri="{FF2B5EF4-FFF2-40B4-BE49-F238E27FC236}">
                  <a16:creationId xmlns:a16="http://schemas.microsoft.com/office/drawing/2014/main" id="{412B3FEC-480A-4AA6-8C51-1985B1CB55F3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CE9FF97-F684-42A5-99F6-67E138B5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960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24D7D73B-6CF4-4B65-B919-F9BEADAB913E}"/>
              </a:ext>
            </a:extLst>
          </p:cNvPr>
          <p:cNvSpPr txBox="1"/>
          <p:nvPr/>
        </p:nvSpPr>
        <p:spPr>
          <a:xfrm>
            <a:off x="1875729" y="4087905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000" b="1" dirty="0">
                <a:solidFill>
                  <a:schemeClr val="accent1"/>
                </a:solidFill>
              </a:rPr>
              <a:t>积极态度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88C25DC-FB66-4E03-B1DD-7A7F0824A011}"/>
              </a:ext>
            </a:extLst>
          </p:cNvPr>
          <p:cNvSpPr txBox="1"/>
          <p:nvPr/>
        </p:nvSpPr>
        <p:spPr>
          <a:xfrm>
            <a:off x="5455456" y="4087905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000" b="1" dirty="0">
                <a:solidFill>
                  <a:schemeClr val="accent1"/>
                </a:solidFill>
              </a:rPr>
              <a:t>中立态度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9D5F791-FEFF-4E83-A2E5-9FC75AD5232E}"/>
              </a:ext>
            </a:extLst>
          </p:cNvPr>
          <p:cNvSpPr txBox="1"/>
          <p:nvPr/>
        </p:nvSpPr>
        <p:spPr>
          <a:xfrm>
            <a:off x="9029145" y="4087905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000" b="1" dirty="0">
                <a:solidFill>
                  <a:schemeClr val="accent1"/>
                </a:solidFill>
              </a:rPr>
              <a:t>批判态度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7A9D075-496F-4573-AEB1-32D2ACFDA650}"/>
              </a:ext>
            </a:extLst>
          </p:cNvPr>
          <p:cNvSpPr txBox="1"/>
          <p:nvPr/>
        </p:nvSpPr>
        <p:spPr>
          <a:xfrm>
            <a:off x="1109350" y="4875285"/>
            <a:ext cx="2983679" cy="1138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ts val="2500"/>
              </a:lnSpc>
              <a:defRPr>
                <a:solidFill>
                  <a:schemeClr val="accent1"/>
                </a:solidFill>
              </a:defRPr>
            </a:lvl1pPr>
          </a:lstStyle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其投资价值大，</a:t>
            </a:r>
            <a:r>
              <a:rPr lang="en-US" altLang="zh-CN" dirty="0"/>
              <a:t>VR/AR</a:t>
            </a:r>
            <a:r>
              <a:rPr lang="zh-CN" altLang="en-US" dirty="0"/>
              <a:t>等新技术是未来科技发展方向，未来收益可期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ACC7607-353B-4655-81C9-A5E6A8A5E6D7}"/>
              </a:ext>
            </a:extLst>
          </p:cNvPr>
          <p:cNvSpPr txBox="1"/>
          <p:nvPr/>
        </p:nvSpPr>
        <p:spPr>
          <a:xfrm>
            <a:off x="4707611" y="4875285"/>
            <a:ext cx="3011455" cy="1138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ts val="2500"/>
              </a:lnSpc>
              <a:defRPr>
                <a:solidFill>
                  <a:schemeClr val="accent1"/>
                </a:solidFill>
              </a:defRPr>
            </a:lvl1pPr>
          </a:lstStyle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保持观望，认为当前元宇宙仍然处于概念阶段，距离落地可能还要</a:t>
            </a:r>
            <a:r>
              <a:rPr lang="en-US" altLang="zh-CN" dirty="0"/>
              <a:t>3-5</a:t>
            </a:r>
            <a:r>
              <a:rPr lang="zh-CN" altLang="en-US" dirty="0"/>
              <a:t>年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02CAA4A-9F53-4100-AC0F-3444125B381B}"/>
              </a:ext>
            </a:extLst>
          </p:cNvPr>
          <p:cNvSpPr txBox="1"/>
          <p:nvPr/>
        </p:nvSpPr>
        <p:spPr>
          <a:xfrm>
            <a:off x="8339571" y="4875285"/>
            <a:ext cx="3132197" cy="1138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ts val="2500"/>
              </a:lnSpc>
              <a:defRPr>
                <a:solidFill>
                  <a:schemeClr val="accent1"/>
                </a:solidFill>
              </a:defRPr>
            </a:lvl1pPr>
          </a:lstStyle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认为元宇宙这样的新词遮蔽了当前科技发展停滞的现实，是“割韭菜”行为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0CED9DD-D1AB-461F-9350-F32D36E8C456}"/>
              </a:ext>
            </a:extLst>
          </p:cNvPr>
          <p:cNvSpPr/>
          <p:nvPr/>
        </p:nvSpPr>
        <p:spPr>
          <a:xfrm>
            <a:off x="5168387" y="1532963"/>
            <a:ext cx="2317049" cy="2317049"/>
          </a:xfrm>
          <a:prstGeom prst="ellipse">
            <a:avLst/>
          </a:prstGeom>
          <a:noFill/>
          <a:ln w="2540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i="1"/>
          </a:p>
        </p:txBody>
      </p:sp>
      <p:sp>
        <p:nvSpPr>
          <p:cNvPr id="11" name="弧形 10">
            <a:extLst>
              <a:ext uri="{FF2B5EF4-FFF2-40B4-BE49-F238E27FC236}">
                <a16:creationId xmlns:a16="http://schemas.microsoft.com/office/drawing/2014/main" id="{45570A36-26A8-4FEF-8C13-1E5709CF2878}"/>
              </a:ext>
            </a:extLst>
          </p:cNvPr>
          <p:cNvSpPr/>
          <p:nvPr/>
        </p:nvSpPr>
        <p:spPr>
          <a:xfrm>
            <a:off x="5168387" y="1532963"/>
            <a:ext cx="2317049" cy="2317049"/>
          </a:xfrm>
          <a:prstGeom prst="arc">
            <a:avLst>
              <a:gd name="adj1" fmla="val 16200000"/>
              <a:gd name="adj2" fmla="val 12428271"/>
            </a:avLst>
          </a:prstGeom>
          <a:ln w="254000" cap="rnd"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100000">
                  <a:schemeClr val="accent1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i="1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85BF09E0-BB9F-4179-B212-A1161BC3FDB4}"/>
              </a:ext>
            </a:extLst>
          </p:cNvPr>
          <p:cNvSpPr/>
          <p:nvPr/>
        </p:nvSpPr>
        <p:spPr>
          <a:xfrm>
            <a:off x="5439405" y="1803981"/>
            <a:ext cx="1775012" cy="1775012"/>
          </a:xfrm>
          <a:prstGeom prst="ellipse">
            <a:avLst/>
          </a:prstGeom>
          <a:gradFill flip="none" rotWithShape="1">
            <a:gsLst>
              <a:gs pos="39000">
                <a:schemeClr val="accent6">
                  <a:lumMod val="40000"/>
                  <a:lumOff val="60000"/>
                  <a:alpha val="0"/>
                </a:schemeClr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i="1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6ECCF28-C8E5-4E71-9AAB-36E5A502C388}"/>
              </a:ext>
            </a:extLst>
          </p:cNvPr>
          <p:cNvSpPr txBox="1"/>
          <p:nvPr/>
        </p:nvSpPr>
        <p:spPr>
          <a:xfrm>
            <a:off x="5635856" y="2218617"/>
            <a:ext cx="13821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i="1" dirty="0">
                <a:solidFill>
                  <a:schemeClr val="accent1"/>
                </a:solidFill>
              </a:rPr>
              <a:t>80</a:t>
            </a:r>
            <a:r>
              <a:rPr lang="en-US" altLang="zh-CN" sz="3000" i="1" dirty="0">
                <a:solidFill>
                  <a:schemeClr val="accent1"/>
                </a:solidFill>
              </a:rPr>
              <a:t>%</a:t>
            </a:r>
            <a:endParaRPr lang="zh-CN" altLang="en-US" sz="3000" i="1" dirty="0">
              <a:solidFill>
                <a:schemeClr val="accent1"/>
              </a:solidFill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A9218B62-5347-4666-A121-8E2C5196A354}"/>
              </a:ext>
            </a:extLst>
          </p:cNvPr>
          <p:cNvSpPr/>
          <p:nvPr/>
        </p:nvSpPr>
        <p:spPr>
          <a:xfrm>
            <a:off x="5602217" y="2059443"/>
            <a:ext cx="1443038" cy="256362"/>
          </a:xfrm>
          <a:prstGeom prst="ellipse">
            <a:avLst/>
          </a:prstGeom>
          <a:solidFill>
            <a:schemeClr val="accent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i="1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DF85B08-2025-473F-8764-75A2EDE48FD8}"/>
              </a:ext>
            </a:extLst>
          </p:cNvPr>
          <p:cNvGrpSpPr/>
          <p:nvPr/>
        </p:nvGrpSpPr>
        <p:grpSpPr>
          <a:xfrm>
            <a:off x="1604379" y="1532963"/>
            <a:ext cx="2317049" cy="2317049"/>
            <a:chOff x="1810544" y="2357717"/>
            <a:chExt cx="1800000" cy="1800000"/>
          </a:xfrm>
        </p:grpSpPr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1EC39579-F8DD-47E4-B08B-4C83934EF2E6}"/>
                </a:ext>
              </a:extLst>
            </p:cNvPr>
            <p:cNvSpPr/>
            <p:nvPr/>
          </p:nvSpPr>
          <p:spPr>
            <a:xfrm>
              <a:off x="1810544" y="2357717"/>
              <a:ext cx="1800000" cy="1800000"/>
            </a:xfrm>
            <a:prstGeom prst="ellipse">
              <a:avLst/>
            </a:prstGeom>
            <a:noFill/>
            <a:ln w="2540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i="1"/>
            </a:p>
          </p:txBody>
        </p:sp>
        <p:sp>
          <p:nvSpPr>
            <p:cNvPr id="10" name="弧形 9">
              <a:extLst>
                <a:ext uri="{FF2B5EF4-FFF2-40B4-BE49-F238E27FC236}">
                  <a16:creationId xmlns:a16="http://schemas.microsoft.com/office/drawing/2014/main" id="{CCC90135-C4D9-4D3E-BEA3-585F9E4611FB}"/>
                </a:ext>
              </a:extLst>
            </p:cNvPr>
            <p:cNvSpPr/>
            <p:nvPr/>
          </p:nvSpPr>
          <p:spPr>
            <a:xfrm>
              <a:off x="1810544" y="2357717"/>
              <a:ext cx="1800000" cy="1800000"/>
            </a:xfrm>
            <a:prstGeom prst="arc">
              <a:avLst>
                <a:gd name="adj1" fmla="val 16200000"/>
                <a:gd name="adj2" fmla="val 17296882"/>
              </a:avLst>
            </a:prstGeom>
            <a:ln w="254000" cap="rnd">
              <a:gradFill>
                <a:gsLst>
                  <a:gs pos="0">
                    <a:schemeClr val="accent6"/>
                  </a:gs>
                  <a:gs pos="100000">
                    <a:schemeClr val="accent1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i="1" dirty="0"/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FD506350-E628-4ADD-8249-7177C1E4F5CA}"/>
              </a:ext>
            </a:extLst>
          </p:cNvPr>
          <p:cNvSpPr/>
          <p:nvPr/>
        </p:nvSpPr>
        <p:spPr>
          <a:xfrm>
            <a:off x="1875397" y="1803981"/>
            <a:ext cx="1775012" cy="1775012"/>
          </a:xfrm>
          <a:prstGeom prst="ellipse">
            <a:avLst/>
          </a:prstGeom>
          <a:gradFill flip="none" rotWithShape="1">
            <a:gsLst>
              <a:gs pos="39000">
                <a:schemeClr val="accent6">
                  <a:lumMod val="40000"/>
                  <a:lumOff val="60000"/>
                  <a:alpha val="0"/>
                </a:schemeClr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i="1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EDDF83E-D483-4E61-B92E-1FC865ABE8A5}"/>
              </a:ext>
            </a:extLst>
          </p:cNvPr>
          <p:cNvSpPr txBox="1"/>
          <p:nvPr/>
        </p:nvSpPr>
        <p:spPr>
          <a:xfrm>
            <a:off x="2071848" y="2218617"/>
            <a:ext cx="13821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i="1" dirty="0">
                <a:solidFill>
                  <a:schemeClr val="accent1"/>
                </a:solidFill>
              </a:rPr>
              <a:t>10</a:t>
            </a:r>
            <a:r>
              <a:rPr lang="en-US" altLang="zh-CN" sz="3000" i="1" dirty="0">
                <a:solidFill>
                  <a:schemeClr val="accent1"/>
                </a:solidFill>
              </a:rPr>
              <a:t>%</a:t>
            </a:r>
            <a:endParaRPr lang="zh-CN" altLang="en-US" sz="3000" i="1" dirty="0">
              <a:solidFill>
                <a:schemeClr val="accent1"/>
              </a:solidFill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8BE20AFC-E4A5-4CE6-988D-693807BE3659}"/>
              </a:ext>
            </a:extLst>
          </p:cNvPr>
          <p:cNvSpPr/>
          <p:nvPr/>
        </p:nvSpPr>
        <p:spPr>
          <a:xfrm>
            <a:off x="2220576" y="3272518"/>
            <a:ext cx="1047296" cy="225425"/>
          </a:xfrm>
          <a:prstGeom prst="ellipse">
            <a:avLst/>
          </a:prstGeom>
          <a:solidFill>
            <a:schemeClr val="accent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i="1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B814025C-6FBD-4162-939B-7FD9B023DCD4}"/>
              </a:ext>
            </a:extLst>
          </p:cNvPr>
          <p:cNvSpPr/>
          <p:nvPr/>
        </p:nvSpPr>
        <p:spPr>
          <a:xfrm>
            <a:off x="8732395" y="1532963"/>
            <a:ext cx="2317049" cy="2317049"/>
          </a:xfrm>
          <a:prstGeom prst="ellipse">
            <a:avLst/>
          </a:prstGeom>
          <a:noFill/>
          <a:ln w="2540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i="1"/>
          </a:p>
        </p:txBody>
      </p:sp>
      <p:sp>
        <p:nvSpPr>
          <p:cNvPr id="12" name="弧形 11">
            <a:extLst>
              <a:ext uri="{FF2B5EF4-FFF2-40B4-BE49-F238E27FC236}">
                <a16:creationId xmlns:a16="http://schemas.microsoft.com/office/drawing/2014/main" id="{BB128111-114B-4AB1-AB07-5B1DCDE1F1A2}"/>
              </a:ext>
            </a:extLst>
          </p:cNvPr>
          <p:cNvSpPr/>
          <p:nvPr/>
        </p:nvSpPr>
        <p:spPr>
          <a:xfrm>
            <a:off x="8732395" y="1532963"/>
            <a:ext cx="2317049" cy="2317049"/>
          </a:xfrm>
          <a:prstGeom prst="arc">
            <a:avLst>
              <a:gd name="adj1" fmla="val 16200000"/>
              <a:gd name="adj2" fmla="val 17296882"/>
            </a:avLst>
          </a:prstGeom>
          <a:ln w="254000" cap="rnd">
            <a:gradFill>
              <a:gsLst>
                <a:gs pos="0">
                  <a:schemeClr val="accent6"/>
                </a:gs>
                <a:gs pos="100000">
                  <a:schemeClr val="accent1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i="1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E7261E15-FC9D-45C9-90CE-4B6017401240}"/>
              </a:ext>
            </a:extLst>
          </p:cNvPr>
          <p:cNvSpPr/>
          <p:nvPr/>
        </p:nvSpPr>
        <p:spPr>
          <a:xfrm>
            <a:off x="9003413" y="1803981"/>
            <a:ext cx="1775012" cy="1775012"/>
          </a:xfrm>
          <a:prstGeom prst="ellipse">
            <a:avLst/>
          </a:prstGeom>
          <a:gradFill flip="none" rotWithShape="1">
            <a:gsLst>
              <a:gs pos="39000">
                <a:schemeClr val="accent6">
                  <a:lumMod val="40000"/>
                  <a:lumOff val="60000"/>
                  <a:alpha val="0"/>
                </a:schemeClr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i="1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EA57FE8-9C09-48CB-88D3-A544B5E594C8}"/>
              </a:ext>
            </a:extLst>
          </p:cNvPr>
          <p:cNvSpPr txBox="1"/>
          <p:nvPr/>
        </p:nvSpPr>
        <p:spPr>
          <a:xfrm>
            <a:off x="9199864" y="2218617"/>
            <a:ext cx="13821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i="1" dirty="0">
                <a:solidFill>
                  <a:schemeClr val="accent1"/>
                </a:solidFill>
              </a:rPr>
              <a:t>10</a:t>
            </a:r>
            <a:r>
              <a:rPr lang="en-US" altLang="zh-CN" sz="3000" i="1" dirty="0">
                <a:solidFill>
                  <a:schemeClr val="accent1"/>
                </a:solidFill>
              </a:rPr>
              <a:t>%</a:t>
            </a:r>
            <a:endParaRPr lang="zh-CN" altLang="en-US" sz="3000" i="1" dirty="0">
              <a:solidFill>
                <a:schemeClr val="accent1"/>
              </a:solidFill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0981BA6D-0A45-47A5-B745-2D8A2605B6E9}"/>
              </a:ext>
            </a:extLst>
          </p:cNvPr>
          <p:cNvSpPr/>
          <p:nvPr/>
        </p:nvSpPr>
        <p:spPr>
          <a:xfrm>
            <a:off x="9372911" y="3272518"/>
            <a:ext cx="1047296" cy="225425"/>
          </a:xfrm>
          <a:prstGeom prst="ellipse">
            <a:avLst/>
          </a:prstGeom>
          <a:solidFill>
            <a:schemeClr val="accent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i="1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8CA72A3-3DCC-4E40-8502-04790C421E65}"/>
              </a:ext>
            </a:extLst>
          </p:cNvPr>
          <p:cNvSpPr txBox="1"/>
          <p:nvPr/>
        </p:nvSpPr>
        <p:spPr>
          <a:xfrm>
            <a:off x="1432560" y="162113"/>
            <a:ext cx="2772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noFill/>
                <a:latin typeface="+mj-ea"/>
                <a:ea typeface="+mj-ea"/>
              </a:defRPr>
            </a:lvl1pPr>
          </a:lstStyle>
          <a:p>
            <a:r>
              <a:rPr lang="en-US" altLang="zh-CN" dirty="0"/>
              <a:t>ATTITUDE</a:t>
            </a:r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67163E7-1918-43EA-9460-953676840B55}"/>
              </a:ext>
            </a:extLst>
          </p:cNvPr>
          <p:cNvSpPr txBox="1"/>
          <p:nvPr/>
        </p:nvSpPr>
        <p:spPr>
          <a:xfrm>
            <a:off x="1387825" y="44247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网友态度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8F1DC5E3-DCBA-4201-8669-C20C9D23169B}"/>
              </a:ext>
            </a:extLst>
          </p:cNvPr>
          <p:cNvGrpSpPr/>
          <p:nvPr/>
        </p:nvGrpSpPr>
        <p:grpSpPr>
          <a:xfrm>
            <a:off x="124227" y="446024"/>
            <a:ext cx="1308333" cy="576829"/>
            <a:chOff x="124227" y="446024"/>
            <a:chExt cx="1477187" cy="576829"/>
          </a:xfrm>
        </p:grpSpPr>
        <p:sp>
          <p:nvSpPr>
            <p:cNvPr id="30" name="平行四边形 29">
              <a:extLst>
                <a:ext uri="{FF2B5EF4-FFF2-40B4-BE49-F238E27FC236}">
                  <a16:creationId xmlns:a16="http://schemas.microsoft.com/office/drawing/2014/main" id="{C8CC4919-12B5-4355-A164-804F60FD93AB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平行四边形 30">
              <a:extLst>
                <a:ext uri="{FF2B5EF4-FFF2-40B4-BE49-F238E27FC236}">
                  <a16:creationId xmlns:a16="http://schemas.microsoft.com/office/drawing/2014/main" id="{37AFB3AE-4592-4B9F-9F19-2E697F2725D9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平行四边形 31">
              <a:extLst>
                <a:ext uri="{FF2B5EF4-FFF2-40B4-BE49-F238E27FC236}">
                  <a16:creationId xmlns:a16="http://schemas.microsoft.com/office/drawing/2014/main" id="{380ED6BF-6F53-4B21-B4CB-3E8118925542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矩形 37">
            <a:extLst>
              <a:ext uri="{FF2B5EF4-FFF2-40B4-BE49-F238E27FC236}">
                <a16:creationId xmlns:a16="http://schemas.microsoft.com/office/drawing/2014/main" id="{CDC10769-5E96-4865-A7D7-94C4858405F0}"/>
              </a:ext>
            </a:extLst>
          </p:cNvPr>
          <p:cNvSpPr/>
          <p:nvPr/>
        </p:nvSpPr>
        <p:spPr>
          <a:xfrm>
            <a:off x="2436646" y="4749105"/>
            <a:ext cx="601715" cy="464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3FD6D2D7-B659-480B-8276-AD349362D384}"/>
              </a:ext>
            </a:extLst>
          </p:cNvPr>
          <p:cNvSpPr/>
          <p:nvPr/>
        </p:nvSpPr>
        <p:spPr>
          <a:xfrm>
            <a:off x="6004598" y="4749105"/>
            <a:ext cx="601715" cy="464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A6CC7439-86D7-4D94-B96D-D068084BAAA8}"/>
              </a:ext>
            </a:extLst>
          </p:cNvPr>
          <p:cNvSpPr/>
          <p:nvPr/>
        </p:nvSpPr>
        <p:spPr>
          <a:xfrm>
            <a:off x="9590481" y="4749105"/>
            <a:ext cx="601715" cy="464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8528F23-13D4-40CD-AE74-DC240377E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620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F6302F4-F842-40B6-985D-1E1B58A21AB4}"/>
              </a:ext>
            </a:extLst>
          </p:cNvPr>
          <p:cNvSpPr txBox="1"/>
          <p:nvPr/>
        </p:nvSpPr>
        <p:spPr>
          <a:xfrm>
            <a:off x="4433135" y="1998483"/>
            <a:ext cx="339676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ln>
                  <a:gradFill>
                    <a:gsLst>
                      <a:gs pos="49000">
                        <a:schemeClr val="accent1"/>
                      </a:gs>
                      <a:gs pos="0">
                        <a:schemeClr val="accent6"/>
                      </a:gs>
                    </a:gsLst>
                    <a:lin ang="5400000" scaled="1"/>
                  </a:gradFill>
                </a:ln>
                <a:noFill/>
                <a:effectLst/>
                <a:latin typeface="+mj-ea"/>
                <a:ea typeface="+mj-ea"/>
              </a:rPr>
              <a:t>PART 05</a:t>
            </a:r>
            <a:endParaRPr lang="zh-CN" altLang="en-US" sz="6000" b="1" dirty="0">
              <a:ln>
                <a:gradFill>
                  <a:gsLst>
                    <a:gs pos="49000">
                      <a:schemeClr val="accent1"/>
                    </a:gs>
                    <a:gs pos="0">
                      <a:schemeClr val="accent6"/>
                    </a:gs>
                  </a:gsLst>
                  <a:lin ang="5400000" scaled="1"/>
                </a:gradFill>
              </a:ln>
              <a:noFill/>
              <a:effectLst/>
              <a:latin typeface="+mj-ea"/>
              <a:ea typeface="+mj-ea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1E54ED5-A5DB-4FD9-9932-D5A461166EBA}"/>
              </a:ext>
            </a:extLst>
          </p:cNvPr>
          <p:cNvGrpSpPr/>
          <p:nvPr/>
        </p:nvGrpSpPr>
        <p:grpSpPr>
          <a:xfrm>
            <a:off x="3049460" y="2223348"/>
            <a:ext cx="1308333" cy="512723"/>
            <a:chOff x="124227" y="446024"/>
            <a:chExt cx="1477187" cy="576829"/>
          </a:xfrm>
        </p:grpSpPr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D1A63750-DFCC-40EA-AF22-2CAD0944F6CC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EAEA148C-905F-41B1-A1B4-C2B8B4AFFB16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平行四边形 17">
              <a:extLst>
                <a:ext uri="{FF2B5EF4-FFF2-40B4-BE49-F238E27FC236}">
                  <a16:creationId xmlns:a16="http://schemas.microsoft.com/office/drawing/2014/main" id="{3B89725F-B262-43AB-B7BE-2E8DC0D77DAA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8FE8132-9C40-498A-BAD9-5F1EB42E5C90}"/>
              </a:ext>
            </a:extLst>
          </p:cNvPr>
          <p:cNvGrpSpPr/>
          <p:nvPr/>
        </p:nvGrpSpPr>
        <p:grpSpPr>
          <a:xfrm flipH="1">
            <a:off x="7905241" y="2223348"/>
            <a:ext cx="1308333" cy="512723"/>
            <a:chOff x="124227" y="446024"/>
            <a:chExt cx="1477187" cy="576829"/>
          </a:xfrm>
        </p:grpSpPr>
        <p:sp>
          <p:nvSpPr>
            <p:cNvPr id="20" name="平行四边形 19">
              <a:extLst>
                <a:ext uri="{FF2B5EF4-FFF2-40B4-BE49-F238E27FC236}">
                  <a16:creationId xmlns:a16="http://schemas.microsoft.com/office/drawing/2014/main" id="{55D7D3B0-01EB-4E9B-9480-65B03ABB8454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平行四边形 20">
              <a:extLst>
                <a:ext uri="{FF2B5EF4-FFF2-40B4-BE49-F238E27FC236}">
                  <a16:creationId xmlns:a16="http://schemas.microsoft.com/office/drawing/2014/main" id="{6A16026D-8B17-4CCF-A3C6-F26D4F0CA578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id="{C759BCFD-4BA7-4819-8DCC-188C62066E44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椭圆 4">
            <a:extLst>
              <a:ext uri="{FF2B5EF4-FFF2-40B4-BE49-F238E27FC236}">
                <a16:creationId xmlns:a16="http://schemas.microsoft.com/office/drawing/2014/main" id="{C9F5B43F-DFC2-477D-B670-D507980A5630}"/>
              </a:ext>
            </a:extLst>
          </p:cNvPr>
          <p:cNvSpPr/>
          <p:nvPr/>
        </p:nvSpPr>
        <p:spPr>
          <a:xfrm>
            <a:off x="2153462" y="5554602"/>
            <a:ext cx="7913549" cy="918667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梯形 23">
            <a:extLst>
              <a:ext uri="{FF2B5EF4-FFF2-40B4-BE49-F238E27FC236}">
                <a16:creationId xmlns:a16="http://schemas.microsoft.com/office/drawing/2014/main" id="{FE5FBAD5-5845-4B0F-9A65-69A041AEB90C}"/>
              </a:ext>
            </a:extLst>
          </p:cNvPr>
          <p:cNvSpPr/>
          <p:nvPr/>
        </p:nvSpPr>
        <p:spPr>
          <a:xfrm flipV="1">
            <a:off x="2947212" y="4284374"/>
            <a:ext cx="6331586" cy="337252"/>
          </a:xfrm>
          <a:prstGeom prst="trapezoid">
            <a:avLst>
              <a:gd name="adj" fmla="val 314164"/>
            </a:avLst>
          </a:prstGeom>
          <a:gradFill>
            <a:gsLst>
              <a:gs pos="100000">
                <a:schemeClr val="accent1">
                  <a:alpha val="64000"/>
                </a:schemeClr>
              </a:gs>
              <a:gs pos="0">
                <a:schemeClr val="accent6">
                  <a:alpha val="0"/>
                </a:schemeClr>
              </a:gs>
            </a:gsLst>
            <a:lin ang="5400000" scaled="0"/>
          </a:gra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PortFolio">
            <a:extLst>
              <a:ext uri="{FF2B5EF4-FFF2-40B4-BE49-F238E27FC236}">
                <a16:creationId xmlns:a16="http://schemas.microsoft.com/office/drawing/2014/main" id="{DDBEC917-38E4-414E-9A2F-F913EF4EA02B}"/>
              </a:ext>
            </a:extLst>
          </p:cNvPr>
          <p:cNvSpPr txBox="1"/>
          <p:nvPr/>
        </p:nvSpPr>
        <p:spPr>
          <a:xfrm>
            <a:off x="8328026" y="5959693"/>
            <a:ext cx="3166829" cy="348813"/>
          </a:xfrm>
          <a:prstGeom prst="rect">
            <a:avLst/>
          </a:prstGeom>
          <a:ln w="12700">
            <a:miter lim="400000"/>
          </a:ln>
          <a:effectLst>
            <a:outerShdw blurRad="50800" dist="190500" dir="5400000" rotWithShape="0">
              <a:srgbClr val="000000">
                <a:alpha val="1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3000" b="1" spc="989">
                <a:solidFill>
                  <a:srgbClr val="FFFFFF">
                    <a:alpha val="5000"/>
                  </a:srgbClr>
                </a:solidFill>
                <a:latin typeface="Futura LT Medium"/>
                <a:ea typeface="Futura LT Medium"/>
                <a:cs typeface="Futura LT Medium"/>
                <a:sym typeface="Futura LT Medium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</a:rPr>
              <a:t>OfficePLUS.CN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0777905-FD3C-4BF1-83FB-A4E2B5658062}"/>
              </a:ext>
            </a:extLst>
          </p:cNvPr>
          <p:cNvSpPr/>
          <p:nvPr/>
        </p:nvSpPr>
        <p:spPr>
          <a:xfrm>
            <a:off x="2943225" y="2944906"/>
            <a:ext cx="6315075" cy="13447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b="1" dirty="0">
                <a:latin typeface="+mj-ea"/>
                <a:ea typeface="+mj-ea"/>
              </a:rPr>
              <a:t>元宇宙的风险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695D978-2180-401F-B0A4-11BC7979C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642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平行四边形 48">
            <a:extLst>
              <a:ext uri="{FF2B5EF4-FFF2-40B4-BE49-F238E27FC236}">
                <a16:creationId xmlns:a16="http://schemas.microsoft.com/office/drawing/2014/main" id="{943B8079-7142-47BE-8F0E-AE8122926DA0}"/>
              </a:ext>
            </a:extLst>
          </p:cNvPr>
          <p:cNvSpPr/>
          <p:nvPr/>
        </p:nvSpPr>
        <p:spPr>
          <a:xfrm rot="10800000">
            <a:off x="-1" y="2553225"/>
            <a:ext cx="4525505" cy="1986680"/>
          </a:xfrm>
          <a:prstGeom prst="leftArrow">
            <a:avLst>
              <a:gd name="adj1" fmla="val 100000"/>
              <a:gd name="adj2" fmla="val 31985"/>
            </a:avLst>
          </a:prstGeom>
          <a:gradFill flip="none" rotWithShape="1">
            <a:gsLst>
              <a:gs pos="100000">
                <a:schemeClr val="accent6">
                  <a:lumMod val="40000"/>
                  <a:lumOff val="60000"/>
                  <a:alpha val="0"/>
                </a:schemeClr>
              </a:gs>
              <a:gs pos="58000">
                <a:schemeClr val="accent6"/>
              </a:gs>
              <a:gs pos="0">
                <a:schemeClr val="accent1"/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思源黑体 CN Bold"/>
              <a:ea typeface="思源黑体 CN Bold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F8FCE7E-AE90-4B25-A4CA-345808D6598F}"/>
              </a:ext>
            </a:extLst>
          </p:cNvPr>
          <p:cNvSpPr txBox="1"/>
          <p:nvPr/>
        </p:nvSpPr>
        <p:spPr>
          <a:xfrm>
            <a:off x="1432560" y="162113"/>
            <a:ext cx="35904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noFill/>
                <a:latin typeface="+mj-ea"/>
                <a:ea typeface="+mj-ea"/>
              </a:defRPr>
            </a:lvl1pPr>
          </a:lstStyle>
          <a:p>
            <a:r>
              <a:rPr lang="en-US" altLang="zh-CN" dirty="0"/>
              <a:t>INVOLUTION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05616FC-8593-472B-B74E-E81D6BD6AFFE}"/>
              </a:ext>
            </a:extLst>
          </p:cNvPr>
          <p:cNvSpPr txBox="1"/>
          <p:nvPr/>
        </p:nvSpPr>
        <p:spPr>
          <a:xfrm>
            <a:off x="1387825" y="44247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行业内卷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1C0D3F2-C109-4147-BC56-DE751A8AFA6C}"/>
              </a:ext>
            </a:extLst>
          </p:cNvPr>
          <p:cNvGrpSpPr/>
          <p:nvPr/>
        </p:nvGrpSpPr>
        <p:grpSpPr>
          <a:xfrm>
            <a:off x="124227" y="446024"/>
            <a:ext cx="1308333" cy="576829"/>
            <a:chOff x="124227" y="446024"/>
            <a:chExt cx="1477187" cy="576829"/>
          </a:xfrm>
        </p:grpSpPr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2AF8993C-6953-4C8D-AC49-F3510C4E109C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>
              <a:extLst>
                <a:ext uri="{FF2B5EF4-FFF2-40B4-BE49-F238E27FC236}">
                  <a16:creationId xmlns:a16="http://schemas.microsoft.com/office/drawing/2014/main" id="{551A0E70-A2E8-4194-9899-3C659D16312D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平行四边形 7">
              <a:extLst>
                <a:ext uri="{FF2B5EF4-FFF2-40B4-BE49-F238E27FC236}">
                  <a16:creationId xmlns:a16="http://schemas.microsoft.com/office/drawing/2014/main" id="{D8F153FC-2D1E-4BE1-A7A8-1212DFDD8BC6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平行四边形 48">
            <a:extLst>
              <a:ext uri="{FF2B5EF4-FFF2-40B4-BE49-F238E27FC236}">
                <a16:creationId xmlns:a16="http://schemas.microsoft.com/office/drawing/2014/main" id="{791676C0-43EB-4C09-A6FB-AC60E855C0D1}"/>
              </a:ext>
            </a:extLst>
          </p:cNvPr>
          <p:cNvSpPr/>
          <p:nvPr/>
        </p:nvSpPr>
        <p:spPr>
          <a:xfrm rot="10800000" flipH="1">
            <a:off x="7780149" y="2553226"/>
            <a:ext cx="4411850" cy="1986680"/>
          </a:xfrm>
          <a:prstGeom prst="leftArrow">
            <a:avLst>
              <a:gd name="adj1" fmla="val 100000"/>
              <a:gd name="adj2" fmla="val 28864"/>
            </a:avLst>
          </a:prstGeom>
          <a:gradFill flip="none" rotWithShape="1">
            <a:gsLst>
              <a:gs pos="100000">
                <a:schemeClr val="accent6">
                  <a:lumMod val="40000"/>
                  <a:lumOff val="60000"/>
                  <a:alpha val="0"/>
                </a:schemeClr>
              </a:gs>
              <a:gs pos="58000">
                <a:schemeClr val="accent6"/>
              </a:gs>
              <a:gs pos="0">
                <a:schemeClr val="accent1"/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kern="0">
              <a:solidFill>
                <a:prstClr val="white"/>
              </a:solidFill>
              <a:latin typeface="思源黑体 CN Bold"/>
              <a:ea typeface="思源黑体 CN Bold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6A1F6256-4428-4E88-833B-E1CB414AE3C9}"/>
              </a:ext>
            </a:extLst>
          </p:cNvPr>
          <p:cNvSpPr/>
          <p:nvPr/>
        </p:nvSpPr>
        <p:spPr>
          <a:xfrm>
            <a:off x="4815487" y="2258592"/>
            <a:ext cx="2585323" cy="2585323"/>
          </a:xfrm>
          <a:prstGeom prst="ellipse">
            <a:avLst/>
          </a:prstGeom>
          <a:gradFill flip="none" rotWithShape="1">
            <a:gsLst>
              <a:gs pos="18000">
                <a:schemeClr val="accent6">
                  <a:lumMod val="40000"/>
                  <a:lumOff val="60000"/>
                </a:schemeClr>
              </a:gs>
              <a:gs pos="75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圆: 空心 1">
            <a:extLst>
              <a:ext uri="{FF2B5EF4-FFF2-40B4-BE49-F238E27FC236}">
                <a16:creationId xmlns:a16="http://schemas.microsoft.com/office/drawing/2014/main" id="{2F4BF0DE-1390-4713-B628-9E20F50B15F6}"/>
              </a:ext>
            </a:extLst>
          </p:cNvPr>
          <p:cNvSpPr/>
          <p:nvPr/>
        </p:nvSpPr>
        <p:spPr>
          <a:xfrm>
            <a:off x="4066940" y="1510045"/>
            <a:ext cx="4082416" cy="4082416"/>
          </a:xfrm>
          <a:prstGeom prst="donut">
            <a:avLst>
              <a:gd name="adj" fmla="val 1669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弧形 9">
            <a:extLst>
              <a:ext uri="{FF2B5EF4-FFF2-40B4-BE49-F238E27FC236}">
                <a16:creationId xmlns:a16="http://schemas.microsoft.com/office/drawing/2014/main" id="{A385F47D-41D5-449C-883C-6FA4E874FB27}"/>
              </a:ext>
            </a:extLst>
          </p:cNvPr>
          <p:cNvSpPr/>
          <p:nvPr/>
        </p:nvSpPr>
        <p:spPr>
          <a:xfrm>
            <a:off x="3698357" y="1141462"/>
            <a:ext cx="4819582" cy="4819582"/>
          </a:xfrm>
          <a:prstGeom prst="arc">
            <a:avLst>
              <a:gd name="adj1" fmla="val 13194002"/>
              <a:gd name="adj2" fmla="val 19544748"/>
            </a:avLst>
          </a:prstGeom>
          <a:ln w="127000" cap="rnd">
            <a:gradFill>
              <a:gsLst>
                <a:gs pos="0">
                  <a:schemeClr val="accent1">
                    <a:alpha val="59000"/>
                  </a:schemeClr>
                </a:gs>
                <a:gs pos="100000">
                  <a:schemeClr val="accent1">
                    <a:lumMod val="100000"/>
                    <a:alpha val="0"/>
                  </a:schemeClr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弧形 18">
            <a:extLst>
              <a:ext uri="{FF2B5EF4-FFF2-40B4-BE49-F238E27FC236}">
                <a16:creationId xmlns:a16="http://schemas.microsoft.com/office/drawing/2014/main" id="{4BB0E1AE-F33C-458B-B3D0-D227A3F4BD2D}"/>
              </a:ext>
            </a:extLst>
          </p:cNvPr>
          <p:cNvSpPr/>
          <p:nvPr/>
        </p:nvSpPr>
        <p:spPr>
          <a:xfrm rot="10800000">
            <a:off x="3698358" y="1141463"/>
            <a:ext cx="4819582" cy="4819582"/>
          </a:xfrm>
          <a:prstGeom prst="arc">
            <a:avLst>
              <a:gd name="adj1" fmla="val 13276574"/>
              <a:gd name="adj2" fmla="val 19996474"/>
            </a:avLst>
          </a:prstGeom>
          <a:ln w="127000" cap="rnd">
            <a:gradFill>
              <a:gsLst>
                <a:gs pos="0">
                  <a:schemeClr val="accent1">
                    <a:alpha val="59000"/>
                  </a:schemeClr>
                </a:gs>
                <a:gs pos="100000">
                  <a:schemeClr val="accent1">
                    <a:lumMod val="100000"/>
                    <a:alpha val="0"/>
                  </a:schemeClr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EFFD32B-A993-4FFE-AD1B-F8E08E96BE20}"/>
              </a:ext>
            </a:extLst>
          </p:cNvPr>
          <p:cNvSpPr txBox="1"/>
          <p:nvPr/>
        </p:nvSpPr>
        <p:spPr>
          <a:xfrm>
            <a:off x="5170285" y="2875002"/>
            <a:ext cx="187572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000" dirty="0">
                <a:solidFill>
                  <a:schemeClr val="bg1"/>
                </a:solidFill>
                <a:latin typeface="+mn-ea"/>
              </a:rPr>
              <a:t>存量市场</a:t>
            </a:r>
            <a:endParaRPr lang="en-US" altLang="zh-CN" sz="3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VS</a:t>
            </a:r>
          </a:p>
          <a:p>
            <a:pPr algn="ctr"/>
            <a:r>
              <a:rPr lang="zh-CN" altLang="en-US" sz="3000" dirty="0">
                <a:solidFill>
                  <a:schemeClr val="bg1"/>
                </a:solidFill>
                <a:latin typeface="+mn-ea"/>
              </a:rPr>
              <a:t>增量市场</a:t>
            </a:r>
          </a:p>
          <a:p>
            <a:pPr algn="ctr"/>
            <a:endParaRPr lang="zh-CN" altLang="en-US" sz="3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DFE5BC-4B79-4769-9372-6396DAD37452}"/>
              </a:ext>
            </a:extLst>
          </p:cNvPr>
          <p:cNvSpPr txBox="1"/>
          <p:nvPr/>
        </p:nvSpPr>
        <p:spPr>
          <a:xfrm>
            <a:off x="1055688" y="2919246"/>
            <a:ext cx="2998043" cy="1254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>
                <a:solidFill>
                  <a:schemeClr val="bg1"/>
                </a:solidFill>
              </a:rPr>
              <a:t>每一次新疆域的开拓，都是从“存量”中发现“增量”的过程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05BD56D-1DB7-4ACA-BC2C-0F76E74BFAFB}"/>
              </a:ext>
            </a:extLst>
          </p:cNvPr>
          <p:cNvSpPr txBox="1"/>
          <p:nvPr/>
        </p:nvSpPr>
        <p:spPr>
          <a:xfrm>
            <a:off x="8320511" y="2919246"/>
            <a:ext cx="2815802" cy="1254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>
                <a:solidFill>
                  <a:schemeClr val="bg1"/>
                </a:solidFill>
              </a:rPr>
              <a:t>元宇宙是游戏及社交内卷化竞争下的概念产出</a:t>
            </a:r>
          </a:p>
        </p:txBody>
      </p:sp>
      <p:sp>
        <p:nvSpPr>
          <p:cNvPr id="11" name="平行四边形 10">
            <a:extLst>
              <a:ext uri="{FF2B5EF4-FFF2-40B4-BE49-F238E27FC236}">
                <a16:creationId xmlns:a16="http://schemas.microsoft.com/office/drawing/2014/main" id="{CE2C492A-1244-4929-9E84-B14B952B9B6A}"/>
              </a:ext>
            </a:extLst>
          </p:cNvPr>
          <p:cNvSpPr/>
          <p:nvPr/>
        </p:nvSpPr>
        <p:spPr>
          <a:xfrm>
            <a:off x="8840025" y="2169154"/>
            <a:ext cx="3251236" cy="181912"/>
          </a:xfrm>
          <a:prstGeom prst="parallelogram">
            <a:avLst>
              <a:gd name="adj" fmla="val 41223"/>
            </a:avLst>
          </a:prstGeom>
          <a:gradFill flip="none" rotWithShape="1">
            <a:gsLst>
              <a:gs pos="100000">
                <a:schemeClr val="accent6">
                  <a:lumMod val="40000"/>
                  <a:lumOff val="60000"/>
                  <a:alpha val="0"/>
                </a:schemeClr>
              </a:gs>
              <a:gs pos="11000">
                <a:schemeClr val="accent1">
                  <a:alpha val="20000"/>
                </a:schemeClr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kern="0">
              <a:solidFill>
                <a:prstClr val="white"/>
              </a:solidFill>
              <a:latin typeface="思源黑体 CN Bold"/>
              <a:ea typeface="思源黑体 CN Bold"/>
            </a:endParaRPr>
          </a:p>
        </p:txBody>
      </p:sp>
      <p:sp>
        <p:nvSpPr>
          <p:cNvPr id="29" name="平行四边形 28">
            <a:extLst>
              <a:ext uri="{FF2B5EF4-FFF2-40B4-BE49-F238E27FC236}">
                <a16:creationId xmlns:a16="http://schemas.microsoft.com/office/drawing/2014/main" id="{666C655A-F9FA-40AD-B24A-CF126397DEFC}"/>
              </a:ext>
            </a:extLst>
          </p:cNvPr>
          <p:cNvSpPr/>
          <p:nvPr/>
        </p:nvSpPr>
        <p:spPr>
          <a:xfrm>
            <a:off x="9551477" y="1919801"/>
            <a:ext cx="2074433" cy="45719"/>
          </a:xfrm>
          <a:prstGeom prst="parallelogram">
            <a:avLst>
              <a:gd name="adj" fmla="val 41223"/>
            </a:avLst>
          </a:prstGeom>
          <a:gradFill flip="none" rotWithShape="1">
            <a:gsLst>
              <a:gs pos="100000">
                <a:schemeClr val="accent6">
                  <a:lumMod val="40000"/>
                  <a:lumOff val="60000"/>
                  <a:alpha val="0"/>
                </a:schemeClr>
              </a:gs>
              <a:gs pos="11000">
                <a:schemeClr val="accent1">
                  <a:alpha val="20000"/>
                </a:schemeClr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kern="0">
              <a:solidFill>
                <a:prstClr val="white"/>
              </a:solidFill>
              <a:latin typeface="思源黑体 CN Bold"/>
              <a:ea typeface="思源黑体 CN Bold"/>
            </a:endParaRPr>
          </a:p>
        </p:txBody>
      </p:sp>
      <p:sp>
        <p:nvSpPr>
          <p:cNvPr id="30" name="平行四边形 29">
            <a:extLst>
              <a:ext uri="{FF2B5EF4-FFF2-40B4-BE49-F238E27FC236}">
                <a16:creationId xmlns:a16="http://schemas.microsoft.com/office/drawing/2014/main" id="{E02E6254-C156-404E-ADA6-D01E544E6115}"/>
              </a:ext>
            </a:extLst>
          </p:cNvPr>
          <p:cNvSpPr/>
          <p:nvPr/>
        </p:nvSpPr>
        <p:spPr>
          <a:xfrm flipV="1">
            <a:off x="8517938" y="4800838"/>
            <a:ext cx="2349995" cy="90461"/>
          </a:xfrm>
          <a:prstGeom prst="parallelogram">
            <a:avLst>
              <a:gd name="adj" fmla="val 41223"/>
            </a:avLst>
          </a:prstGeom>
          <a:gradFill flip="none" rotWithShape="1">
            <a:gsLst>
              <a:gs pos="100000">
                <a:schemeClr val="accent6">
                  <a:lumMod val="40000"/>
                  <a:lumOff val="60000"/>
                  <a:alpha val="0"/>
                </a:schemeClr>
              </a:gs>
              <a:gs pos="11000">
                <a:schemeClr val="accent1">
                  <a:alpha val="20000"/>
                </a:schemeClr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kern="0">
              <a:solidFill>
                <a:prstClr val="white"/>
              </a:solidFill>
              <a:latin typeface="思源黑体 CN Bold"/>
              <a:ea typeface="思源黑体 CN Bold"/>
            </a:endParaRPr>
          </a:p>
        </p:txBody>
      </p:sp>
      <p:sp>
        <p:nvSpPr>
          <p:cNvPr id="31" name="平行四边形 30">
            <a:extLst>
              <a:ext uri="{FF2B5EF4-FFF2-40B4-BE49-F238E27FC236}">
                <a16:creationId xmlns:a16="http://schemas.microsoft.com/office/drawing/2014/main" id="{565F2DC9-BE2B-4099-A405-0B42457E076A}"/>
              </a:ext>
            </a:extLst>
          </p:cNvPr>
          <p:cNvSpPr/>
          <p:nvPr/>
        </p:nvSpPr>
        <p:spPr>
          <a:xfrm flipH="1" flipV="1">
            <a:off x="660331" y="4956655"/>
            <a:ext cx="2585322" cy="145489"/>
          </a:xfrm>
          <a:prstGeom prst="parallelogram">
            <a:avLst>
              <a:gd name="adj" fmla="val 41223"/>
            </a:avLst>
          </a:prstGeom>
          <a:gradFill flip="none" rotWithShape="1">
            <a:gsLst>
              <a:gs pos="100000">
                <a:schemeClr val="accent6">
                  <a:lumMod val="40000"/>
                  <a:lumOff val="60000"/>
                  <a:alpha val="0"/>
                </a:schemeClr>
              </a:gs>
              <a:gs pos="11000">
                <a:schemeClr val="accent1">
                  <a:alpha val="20000"/>
                </a:schemeClr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kern="0">
              <a:solidFill>
                <a:prstClr val="white"/>
              </a:solidFill>
              <a:latin typeface="思源黑体 CN Bold"/>
              <a:ea typeface="思源黑体 CN Bold"/>
            </a:endParaRPr>
          </a:p>
        </p:txBody>
      </p:sp>
      <p:sp>
        <p:nvSpPr>
          <p:cNvPr id="33" name="平行四边形 32">
            <a:extLst>
              <a:ext uri="{FF2B5EF4-FFF2-40B4-BE49-F238E27FC236}">
                <a16:creationId xmlns:a16="http://schemas.microsoft.com/office/drawing/2014/main" id="{A03DD408-D030-4AC1-95A9-E1B1DF7A9C82}"/>
              </a:ext>
            </a:extLst>
          </p:cNvPr>
          <p:cNvSpPr/>
          <p:nvPr/>
        </p:nvSpPr>
        <p:spPr>
          <a:xfrm flipH="1" flipV="1">
            <a:off x="2109846" y="4712265"/>
            <a:ext cx="1560615" cy="88573"/>
          </a:xfrm>
          <a:prstGeom prst="parallelogram">
            <a:avLst>
              <a:gd name="adj" fmla="val 41223"/>
            </a:avLst>
          </a:prstGeom>
          <a:gradFill flip="none" rotWithShape="1">
            <a:gsLst>
              <a:gs pos="100000">
                <a:schemeClr val="accent6">
                  <a:lumMod val="40000"/>
                  <a:lumOff val="60000"/>
                  <a:alpha val="0"/>
                </a:schemeClr>
              </a:gs>
              <a:gs pos="11000">
                <a:schemeClr val="accent1">
                  <a:alpha val="20000"/>
                </a:schemeClr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kern="0">
              <a:solidFill>
                <a:prstClr val="white"/>
              </a:solidFill>
              <a:latin typeface="思源黑体 CN Bold"/>
              <a:ea typeface="思源黑体 CN Bold"/>
            </a:endParaRPr>
          </a:p>
        </p:txBody>
      </p:sp>
      <p:sp>
        <p:nvSpPr>
          <p:cNvPr id="34" name="平行四边形 33">
            <a:extLst>
              <a:ext uri="{FF2B5EF4-FFF2-40B4-BE49-F238E27FC236}">
                <a16:creationId xmlns:a16="http://schemas.microsoft.com/office/drawing/2014/main" id="{84D18127-68E8-457F-9073-BBC153017CA0}"/>
              </a:ext>
            </a:extLst>
          </p:cNvPr>
          <p:cNvSpPr/>
          <p:nvPr/>
        </p:nvSpPr>
        <p:spPr>
          <a:xfrm flipH="1">
            <a:off x="1487487" y="2145141"/>
            <a:ext cx="2136799" cy="113451"/>
          </a:xfrm>
          <a:prstGeom prst="parallelogram">
            <a:avLst>
              <a:gd name="adj" fmla="val 41223"/>
            </a:avLst>
          </a:prstGeom>
          <a:gradFill flip="none" rotWithShape="1">
            <a:gsLst>
              <a:gs pos="100000">
                <a:schemeClr val="accent6">
                  <a:lumMod val="40000"/>
                  <a:lumOff val="60000"/>
                  <a:alpha val="0"/>
                </a:schemeClr>
              </a:gs>
              <a:gs pos="11000">
                <a:schemeClr val="accent1">
                  <a:alpha val="20000"/>
                </a:schemeClr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kern="0">
              <a:solidFill>
                <a:prstClr val="white"/>
              </a:solidFill>
              <a:latin typeface="思源黑体 CN Bold"/>
              <a:ea typeface="思源黑体 CN Bold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8822D86-E7EB-4A69-B9AD-2E072E9FA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235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DBC54C8-7C5F-4E51-A462-02255010B0C1}"/>
              </a:ext>
            </a:extLst>
          </p:cNvPr>
          <p:cNvSpPr txBox="1"/>
          <p:nvPr/>
        </p:nvSpPr>
        <p:spPr>
          <a:xfrm>
            <a:off x="1432560" y="162113"/>
            <a:ext cx="4425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noFill/>
                <a:latin typeface="+mj-ea"/>
                <a:ea typeface="+mj-ea"/>
              </a:defRPr>
            </a:lvl1pPr>
          </a:lstStyle>
          <a:p>
            <a:r>
              <a:rPr lang="en-US" altLang="zh-CN" dirty="0"/>
              <a:t>MANIPULATION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00C8AC4-9AFB-454C-A8D5-AE8E28E536C6}"/>
              </a:ext>
            </a:extLst>
          </p:cNvPr>
          <p:cNvSpPr txBox="1"/>
          <p:nvPr/>
        </p:nvSpPr>
        <p:spPr>
          <a:xfrm>
            <a:off x="1387825" y="44247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资本操纵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47D6208A-506F-4799-8E3F-E05A808640F3}"/>
              </a:ext>
            </a:extLst>
          </p:cNvPr>
          <p:cNvGrpSpPr/>
          <p:nvPr/>
        </p:nvGrpSpPr>
        <p:grpSpPr>
          <a:xfrm>
            <a:off x="124227" y="446024"/>
            <a:ext cx="1308333" cy="576829"/>
            <a:chOff x="124227" y="446024"/>
            <a:chExt cx="1477187" cy="576829"/>
          </a:xfrm>
        </p:grpSpPr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A0ABB73B-046B-4524-87DF-5F47B2C0F177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>
              <a:extLst>
                <a:ext uri="{FF2B5EF4-FFF2-40B4-BE49-F238E27FC236}">
                  <a16:creationId xmlns:a16="http://schemas.microsoft.com/office/drawing/2014/main" id="{E106457B-EA3D-4608-9E9C-4DBD91A083FF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平行四边形 7">
              <a:extLst>
                <a:ext uri="{FF2B5EF4-FFF2-40B4-BE49-F238E27FC236}">
                  <a16:creationId xmlns:a16="http://schemas.microsoft.com/office/drawing/2014/main" id="{73E120BF-0A58-450E-ACED-D05C6F6DDC33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矩形 4">
            <a:extLst>
              <a:ext uri="{FF2B5EF4-FFF2-40B4-BE49-F238E27FC236}">
                <a16:creationId xmlns:a16="http://schemas.microsoft.com/office/drawing/2014/main" id="{58AF3BBB-864A-4BBA-8E67-341251FD864B}"/>
              </a:ext>
            </a:extLst>
          </p:cNvPr>
          <p:cNvSpPr/>
          <p:nvPr/>
        </p:nvSpPr>
        <p:spPr>
          <a:xfrm>
            <a:off x="-256395" y="321756"/>
            <a:ext cx="12448395" cy="6131522"/>
          </a:xfrm>
          <a:custGeom>
            <a:avLst/>
            <a:gdLst>
              <a:gd name="connsiteX0" fmla="*/ 0 w 9544050"/>
              <a:gd name="connsiteY0" fmla="*/ 0 h 1981200"/>
              <a:gd name="connsiteX1" fmla="*/ 9544050 w 9544050"/>
              <a:gd name="connsiteY1" fmla="*/ 0 h 1981200"/>
              <a:gd name="connsiteX2" fmla="*/ 9544050 w 9544050"/>
              <a:gd name="connsiteY2" fmla="*/ 1981200 h 1981200"/>
              <a:gd name="connsiteX3" fmla="*/ 0 w 9544050"/>
              <a:gd name="connsiteY3" fmla="*/ 1981200 h 1981200"/>
              <a:gd name="connsiteX4" fmla="*/ 0 w 9544050"/>
              <a:gd name="connsiteY4" fmla="*/ 0 h 1981200"/>
              <a:gd name="connsiteX0" fmla="*/ 0 w 9753600"/>
              <a:gd name="connsiteY0" fmla="*/ 1123950 h 3105150"/>
              <a:gd name="connsiteX1" fmla="*/ 9753600 w 9753600"/>
              <a:gd name="connsiteY1" fmla="*/ 0 h 3105150"/>
              <a:gd name="connsiteX2" fmla="*/ 9544050 w 9753600"/>
              <a:gd name="connsiteY2" fmla="*/ 3105150 h 3105150"/>
              <a:gd name="connsiteX3" fmla="*/ 0 w 9753600"/>
              <a:gd name="connsiteY3" fmla="*/ 3105150 h 3105150"/>
              <a:gd name="connsiteX4" fmla="*/ 0 w 9753600"/>
              <a:gd name="connsiteY4" fmla="*/ 1123950 h 3105150"/>
              <a:gd name="connsiteX0" fmla="*/ 0 w 9753600"/>
              <a:gd name="connsiteY0" fmla="*/ 1123950 h 4305300"/>
              <a:gd name="connsiteX1" fmla="*/ 9753600 w 9753600"/>
              <a:gd name="connsiteY1" fmla="*/ 0 h 4305300"/>
              <a:gd name="connsiteX2" fmla="*/ 9715500 w 9753600"/>
              <a:gd name="connsiteY2" fmla="*/ 4305300 h 4305300"/>
              <a:gd name="connsiteX3" fmla="*/ 0 w 9753600"/>
              <a:gd name="connsiteY3" fmla="*/ 3105150 h 4305300"/>
              <a:gd name="connsiteX4" fmla="*/ 0 w 9753600"/>
              <a:gd name="connsiteY4" fmla="*/ 1123950 h 4305300"/>
              <a:gd name="connsiteX0" fmla="*/ 0 w 9753600"/>
              <a:gd name="connsiteY0" fmla="*/ 1123950 h 4305300"/>
              <a:gd name="connsiteX1" fmla="*/ 9753600 w 9753600"/>
              <a:gd name="connsiteY1" fmla="*/ 0 h 4305300"/>
              <a:gd name="connsiteX2" fmla="*/ 9715500 w 9753600"/>
              <a:gd name="connsiteY2" fmla="*/ 4305300 h 4305300"/>
              <a:gd name="connsiteX3" fmla="*/ 0 w 9753600"/>
              <a:gd name="connsiteY3" fmla="*/ 3105150 h 4305300"/>
              <a:gd name="connsiteX4" fmla="*/ 0 w 9753600"/>
              <a:gd name="connsiteY4" fmla="*/ 1123950 h 4305300"/>
              <a:gd name="connsiteX0" fmla="*/ 0 w 9753600"/>
              <a:gd name="connsiteY0" fmla="*/ 1123950 h 4305300"/>
              <a:gd name="connsiteX1" fmla="*/ 9753600 w 9753600"/>
              <a:gd name="connsiteY1" fmla="*/ 0 h 4305300"/>
              <a:gd name="connsiteX2" fmla="*/ 9715500 w 9753600"/>
              <a:gd name="connsiteY2" fmla="*/ 4305300 h 4305300"/>
              <a:gd name="connsiteX3" fmla="*/ 0 w 9753600"/>
              <a:gd name="connsiteY3" fmla="*/ 3105150 h 4305300"/>
              <a:gd name="connsiteX4" fmla="*/ 0 w 9753600"/>
              <a:gd name="connsiteY4" fmla="*/ 1123950 h 4305300"/>
              <a:gd name="connsiteX0" fmla="*/ 0 w 9753600"/>
              <a:gd name="connsiteY0" fmla="*/ 1123950 h 4305300"/>
              <a:gd name="connsiteX1" fmla="*/ 9753600 w 9753600"/>
              <a:gd name="connsiteY1" fmla="*/ 0 h 4305300"/>
              <a:gd name="connsiteX2" fmla="*/ 9715500 w 9753600"/>
              <a:gd name="connsiteY2" fmla="*/ 4305300 h 4305300"/>
              <a:gd name="connsiteX3" fmla="*/ 0 w 9753600"/>
              <a:gd name="connsiteY3" fmla="*/ 3105150 h 4305300"/>
              <a:gd name="connsiteX4" fmla="*/ 0 w 9753600"/>
              <a:gd name="connsiteY4" fmla="*/ 1123950 h 4305300"/>
              <a:gd name="connsiteX0" fmla="*/ 0 w 9753600"/>
              <a:gd name="connsiteY0" fmla="*/ 1123950 h 4305300"/>
              <a:gd name="connsiteX1" fmla="*/ 9753600 w 9753600"/>
              <a:gd name="connsiteY1" fmla="*/ 0 h 4305300"/>
              <a:gd name="connsiteX2" fmla="*/ 9715500 w 9753600"/>
              <a:gd name="connsiteY2" fmla="*/ 4305300 h 4305300"/>
              <a:gd name="connsiteX3" fmla="*/ 0 w 9753600"/>
              <a:gd name="connsiteY3" fmla="*/ 3105150 h 4305300"/>
              <a:gd name="connsiteX4" fmla="*/ 0 w 9753600"/>
              <a:gd name="connsiteY4" fmla="*/ 1123950 h 430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53600" h="4305300">
                <a:moveTo>
                  <a:pt x="0" y="1123950"/>
                </a:moveTo>
                <a:cubicBezTo>
                  <a:pt x="3346450" y="1092200"/>
                  <a:pt x="6731000" y="793750"/>
                  <a:pt x="9753600" y="0"/>
                </a:cubicBezTo>
                <a:lnTo>
                  <a:pt x="9715500" y="4305300"/>
                </a:lnTo>
                <a:cubicBezTo>
                  <a:pt x="6686550" y="3295650"/>
                  <a:pt x="3333750" y="2895600"/>
                  <a:pt x="0" y="3105150"/>
                </a:cubicBezTo>
                <a:lnTo>
                  <a:pt x="0" y="1123950"/>
                </a:lnTo>
                <a:close/>
              </a:path>
            </a:pathLst>
          </a:custGeom>
          <a:gradFill>
            <a:gsLst>
              <a:gs pos="21000">
                <a:schemeClr val="accent6">
                  <a:lumMod val="40000"/>
                  <a:lumOff val="60000"/>
                  <a:alpha val="0"/>
                </a:schemeClr>
              </a:gs>
              <a:gs pos="100000">
                <a:schemeClr val="accent1">
                  <a:alpha val="2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7689697F-BC2D-4F48-9A1F-4DA83756E031}"/>
              </a:ext>
            </a:extLst>
          </p:cNvPr>
          <p:cNvSpPr/>
          <p:nvPr/>
        </p:nvSpPr>
        <p:spPr>
          <a:xfrm>
            <a:off x="0" y="0"/>
            <a:ext cx="12192000" cy="1739336"/>
          </a:xfrm>
          <a:custGeom>
            <a:avLst/>
            <a:gdLst>
              <a:gd name="connsiteX0" fmla="*/ 0 w 12020550"/>
              <a:gd name="connsiteY0" fmla="*/ 1676400 h 1676400"/>
              <a:gd name="connsiteX1" fmla="*/ 12020550 w 12020550"/>
              <a:gd name="connsiteY1" fmla="*/ 0 h 1676400"/>
              <a:gd name="connsiteX0" fmla="*/ 0 w 12020550"/>
              <a:gd name="connsiteY0" fmla="*/ 1676400 h 1677044"/>
              <a:gd name="connsiteX1" fmla="*/ 12020550 w 12020550"/>
              <a:gd name="connsiteY1" fmla="*/ 0 h 1677044"/>
              <a:gd name="connsiteX0" fmla="*/ 0 w 12020550"/>
              <a:gd name="connsiteY0" fmla="*/ 1676400 h 1677569"/>
              <a:gd name="connsiteX1" fmla="*/ 12020550 w 12020550"/>
              <a:gd name="connsiteY1" fmla="*/ 0 h 1677569"/>
              <a:gd name="connsiteX0" fmla="*/ 0 w 12020550"/>
              <a:gd name="connsiteY0" fmla="*/ 1790700 h 1791695"/>
              <a:gd name="connsiteX1" fmla="*/ 12020550 w 12020550"/>
              <a:gd name="connsiteY1" fmla="*/ 0 h 17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020550" h="1791695">
                <a:moveTo>
                  <a:pt x="0" y="1790700"/>
                </a:moveTo>
                <a:cubicBezTo>
                  <a:pt x="4349750" y="1822450"/>
                  <a:pt x="8661400" y="1092200"/>
                  <a:pt x="12020550" y="0"/>
                </a:cubicBezTo>
              </a:path>
            </a:pathLst>
          </a:custGeom>
          <a:noFill/>
          <a:ln w="3810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868F678F-0BC3-453B-8F44-68F274455F3D}"/>
              </a:ext>
            </a:extLst>
          </p:cNvPr>
          <p:cNvSpPr/>
          <p:nvPr/>
        </p:nvSpPr>
        <p:spPr>
          <a:xfrm flipV="1">
            <a:off x="-1" y="4885416"/>
            <a:ext cx="12172665" cy="1972584"/>
          </a:xfrm>
          <a:custGeom>
            <a:avLst/>
            <a:gdLst>
              <a:gd name="connsiteX0" fmla="*/ 0 w 12020550"/>
              <a:gd name="connsiteY0" fmla="*/ 1676400 h 1676400"/>
              <a:gd name="connsiteX1" fmla="*/ 12020550 w 12020550"/>
              <a:gd name="connsiteY1" fmla="*/ 0 h 1676400"/>
              <a:gd name="connsiteX0" fmla="*/ 0 w 12020550"/>
              <a:gd name="connsiteY0" fmla="*/ 1676400 h 1677044"/>
              <a:gd name="connsiteX1" fmla="*/ 12020550 w 12020550"/>
              <a:gd name="connsiteY1" fmla="*/ 0 h 1677044"/>
              <a:gd name="connsiteX0" fmla="*/ 0 w 12020550"/>
              <a:gd name="connsiteY0" fmla="*/ 1676400 h 1677569"/>
              <a:gd name="connsiteX1" fmla="*/ 12020550 w 12020550"/>
              <a:gd name="connsiteY1" fmla="*/ 0 h 1677569"/>
              <a:gd name="connsiteX0" fmla="*/ 0 w 12020550"/>
              <a:gd name="connsiteY0" fmla="*/ 1790700 h 1791695"/>
              <a:gd name="connsiteX1" fmla="*/ 12020550 w 12020550"/>
              <a:gd name="connsiteY1" fmla="*/ 0 h 1791695"/>
              <a:gd name="connsiteX0" fmla="*/ 0 w 11544300"/>
              <a:gd name="connsiteY0" fmla="*/ 1600200 h 1601523"/>
              <a:gd name="connsiteX1" fmla="*/ 11544300 w 11544300"/>
              <a:gd name="connsiteY1" fmla="*/ 0 h 1601523"/>
              <a:gd name="connsiteX0" fmla="*/ 0 w 11544300"/>
              <a:gd name="connsiteY0" fmla="*/ 1600200 h 1675081"/>
              <a:gd name="connsiteX1" fmla="*/ 11544300 w 11544300"/>
              <a:gd name="connsiteY1" fmla="*/ 0 h 1675081"/>
              <a:gd name="connsiteX0" fmla="*/ 0 w 11506200"/>
              <a:gd name="connsiteY0" fmla="*/ 1771650 h 1837160"/>
              <a:gd name="connsiteX1" fmla="*/ 11506200 w 11506200"/>
              <a:gd name="connsiteY1" fmla="*/ 0 h 1837160"/>
              <a:gd name="connsiteX0" fmla="*/ 0 w 11506200"/>
              <a:gd name="connsiteY0" fmla="*/ 1771650 h 1856970"/>
              <a:gd name="connsiteX1" fmla="*/ 11506200 w 11506200"/>
              <a:gd name="connsiteY1" fmla="*/ 0 h 185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06200" h="1856970">
                <a:moveTo>
                  <a:pt x="0" y="1771650"/>
                </a:moveTo>
                <a:cubicBezTo>
                  <a:pt x="4235450" y="2108200"/>
                  <a:pt x="8432800" y="1435100"/>
                  <a:pt x="11506200" y="0"/>
                </a:cubicBezTo>
              </a:path>
            </a:pathLst>
          </a:custGeom>
          <a:noFill/>
          <a:ln w="3810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F1B71B00-1FB8-4BB2-AC79-4166CE99B634}"/>
              </a:ext>
            </a:extLst>
          </p:cNvPr>
          <p:cNvGrpSpPr/>
          <p:nvPr/>
        </p:nvGrpSpPr>
        <p:grpSpPr>
          <a:xfrm>
            <a:off x="1387825" y="2345390"/>
            <a:ext cx="2829017" cy="1931675"/>
            <a:chOff x="1666783" y="2384611"/>
            <a:chExt cx="3030724" cy="2069402"/>
          </a:xfrm>
          <a:scene3d>
            <a:camera prst="perspectiveLeft" fov="3600000"/>
            <a:lightRig rig="threePt" dir="t"/>
          </a:scene3d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01A7FEE3-426C-43C1-B2D4-379752B531DA}"/>
                </a:ext>
              </a:extLst>
            </p:cNvPr>
            <p:cNvSpPr/>
            <p:nvPr/>
          </p:nvSpPr>
          <p:spPr>
            <a:xfrm rot="10800000" flipV="1">
              <a:off x="1666783" y="2384611"/>
              <a:ext cx="3030724" cy="2069402"/>
            </a:xfrm>
            <a:prstGeom prst="roundRect">
              <a:avLst>
                <a:gd name="adj" fmla="val 9451"/>
              </a:avLst>
            </a:prstGeom>
            <a:gradFill>
              <a:gsLst>
                <a:gs pos="62000">
                  <a:schemeClr val="accent1"/>
                </a:gs>
                <a:gs pos="0">
                  <a:schemeClr val="accent6">
                    <a:lumMod val="40000"/>
                    <a:lumOff val="60000"/>
                  </a:schemeClr>
                </a:gs>
              </a:gsLst>
              <a:lin ang="18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ED1D84D2-144C-43C1-934A-220C3AF2A39D}"/>
                </a:ext>
              </a:extLst>
            </p:cNvPr>
            <p:cNvSpPr txBox="1"/>
            <p:nvPr/>
          </p:nvSpPr>
          <p:spPr>
            <a:xfrm>
              <a:off x="1941354" y="2523635"/>
              <a:ext cx="2556000" cy="704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000" dirty="0">
                  <a:solidFill>
                    <a:schemeClr val="bg1"/>
                  </a:solidFill>
                </a:rPr>
                <a:t>创造新概念</a:t>
              </a: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A835F95F-1A47-4194-A036-3388C340595C}"/>
                </a:ext>
              </a:extLst>
            </p:cNvPr>
            <p:cNvSpPr txBox="1"/>
            <p:nvPr/>
          </p:nvSpPr>
          <p:spPr>
            <a:xfrm>
              <a:off x="1680097" y="3307406"/>
              <a:ext cx="2556000" cy="5005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solidFill>
                    <a:schemeClr val="bg1"/>
                  </a:solidFill>
                </a:rPr>
                <a:t>炒作新风口</a:t>
              </a:r>
            </a:p>
          </p:txBody>
        </p: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E96E365B-80F2-4EDD-B33A-D2FB3AE189DB}"/>
                </a:ext>
              </a:extLst>
            </p:cNvPr>
            <p:cNvCxnSpPr>
              <a:cxnSpLocks/>
            </p:cNvCxnSpPr>
            <p:nvPr/>
          </p:nvCxnSpPr>
          <p:spPr>
            <a:xfrm>
              <a:off x="2039031" y="3314111"/>
              <a:ext cx="2387826" cy="0"/>
            </a:xfrm>
            <a:prstGeom prst="line">
              <a:avLst/>
            </a:prstGeom>
            <a:ln w="25400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66A606D7-D7E0-4607-9200-EA9D2810EB10}"/>
              </a:ext>
            </a:extLst>
          </p:cNvPr>
          <p:cNvGrpSpPr/>
          <p:nvPr/>
        </p:nvGrpSpPr>
        <p:grpSpPr>
          <a:xfrm>
            <a:off x="4324369" y="2226608"/>
            <a:ext cx="3121634" cy="2131476"/>
            <a:chOff x="4943383" y="2384611"/>
            <a:chExt cx="3030724" cy="2069402"/>
          </a:xfrm>
          <a:scene3d>
            <a:camera prst="perspectiveLeft" fov="4500000"/>
            <a:lightRig rig="threePt" dir="t"/>
          </a:scene3d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B956E2B3-56B2-4574-86F9-816B8DF9CD43}"/>
                </a:ext>
              </a:extLst>
            </p:cNvPr>
            <p:cNvSpPr/>
            <p:nvPr/>
          </p:nvSpPr>
          <p:spPr>
            <a:xfrm rot="10800000" flipV="1">
              <a:off x="4943383" y="2384611"/>
              <a:ext cx="3030724" cy="2069402"/>
            </a:xfrm>
            <a:prstGeom prst="roundRect">
              <a:avLst>
                <a:gd name="adj" fmla="val 9451"/>
              </a:avLst>
            </a:prstGeom>
            <a:gradFill>
              <a:gsLst>
                <a:gs pos="62000">
                  <a:schemeClr val="accent1"/>
                </a:gs>
                <a:gs pos="0">
                  <a:schemeClr val="accent6">
                    <a:lumMod val="40000"/>
                    <a:lumOff val="60000"/>
                  </a:schemeClr>
                </a:gs>
              </a:gsLst>
              <a:lin ang="18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9FB7E4D0-22BB-4930-ACF9-001E6BEDE98C}"/>
                </a:ext>
              </a:extLst>
            </p:cNvPr>
            <p:cNvSpPr txBox="1"/>
            <p:nvPr/>
          </p:nvSpPr>
          <p:spPr>
            <a:xfrm>
              <a:off x="5217954" y="2523635"/>
              <a:ext cx="2556000" cy="704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000" dirty="0">
                  <a:solidFill>
                    <a:schemeClr val="bg1"/>
                  </a:solidFill>
                </a:rPr>
                <a:t>吸引新投资</a:t>
              </a: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01342DB7-B9AF-418F-AC13-5ED9678B6D81}"/>
                </a:ext>
              </a:extLst>
            </p:cNvPr>
            <p:cNvSpPr txBox="1"/>
            <p:nvPr/>
          </p:nvSpPr>
          <p:spPr>
            <a:xfrm>
              <a:off x="4956697" y="3307406"/>
              <a:ext cx="2556000" cy="9622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solidFill>
                    <a:schemeClr val="bg1"/>
                  </a:solidFill>
                </a:rPr>
                <a:t>国内外巨头入局</a:t>
              </a:r>
              <a:endParaRPr lang="en-US" altLang="zh-CN" sz="2000" dirty="0">
                <a:solidFill>
                  <a:schemeClr val="bg1"/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solidFill>
                    <a:schemeClr val="bg1"/>
                  </a:solidFill>
                </a:rPr>
                <a:t>产业资金涌入</a:t>
              </a:r>
            </a:p>
          </p:txBody>
        </p: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1DF300DA-4404-4F26-BDA7-D0C85710D262}"/>
                </a:ext>
              </a:extLst>
            </p:cNvPr>
            <p:cNvCxnSpPr>
              <a:cxnSpLocks/>
            </p:cNvCxnSpPr>
            <p:nvPr/>
          </p:nvCxnSpPr>
          <p:spPr>
            <a:xfrm>
              <a:off x="5315631" y="3314111"/>
              <a:ext cx="2387826" cy="0"/>
            </a:xfrm>
            <a:prstGeom prst="line">
              <a:avLst/>
            </a:prstGeom>
            <a:ln w="25400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01F03C30-5E34-4B95-BA70-889DC7BFC20B}"/>
              </a:ext>
            </a:extLst>
          </p:cNvPr>
          <p:cNvGrpSpPr/>
          <p:nvPr/>
        </p:nvGrpSpPr>
        <p:grpSpPr>
          <a:xfrm>
            <a:off x="7396697" y="1946460"/>
            <a:ext cx="3928908" cy="2682689"/>
            <a:chOff x="8213539" y="2384611"/>
            <a:chExt cx="3030724" cy="2069402"/>
          </a:xfrm>
          <a:scene3d>
            <a:camera prst="perspectiveLeft" fov="6600000"/>
            <a:lightRig rig="threePt" dir="t"/>
          </a:scene3d>
        </p:grpSpPr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id="{C38A67BA-BB67-4460-A105-1C1B0F654CA2}"/>
                </a:ext>
              </a:extLst>
            </p:cNvPr>
            <p:cNvSpPr/>
            <p:nvPr/>
          </p:nvSpPr>
          <p:spPr>
            <a:xfrm rot="10800000" flipV="1">
              <a:off x="8213539" y="2384611"/>
              <a:ext cx="3030724" cy="2069402"/>
            </a:xfrm>
            <a:prstGeom prst="roundRect">
              <a:avLst>
                <a:gd name="adj" fmla="val 9451"/>
              </a:avLst>
            </a:prstGeom>
            <a:gradFill>
              <a:gsLst>
                <a:gs pos="62000">
                  <a:schemeClr val="accent1"/>
                </a:gs>
                <a:gs pos="0">
                  <a:schemeClr val="accent6">
                    <a:lumMod val="40000"/>
                    <a:lumOff val="60000"/>
                  </a:schemeClr>
                </a:gs>
              </a:gsLst>
              <a:lin ang="18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70B2D0C5-C327-42C5-8385-7BD5CCE988D9}"/>
                </a:ext>
              </a:extLst>
            </p:cNvPr>
            <p:cNvSpPr txBox="1"/>
            <p:nvPr/>
          </p:nvSpPr>
          <p:spPr>
            <a:xfrm>
              <a:off x="8488110" y="2523635"/>
              <a:ext cx="2556000" cy="704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000" dirty="0">
                  <a:solidFill>
                    <a:schemeClr val="bg1"/>
                  </a:solidFill>
                </a:rPr>
                <a:t>谋取高回报</a:t>
              </a: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797752DD-A33D-444F-A78E-BAC86E2CB574}"/>
                </a:ext>
              </a:extLst>
            </p:cNvPr>
            <p:cNvSpPr txBox="1"/>
            <p:nvPr/>
          </p:nvSpPr>
          <p:spPr>
            <a:xfrm>
              <a:off x="8226853" y="3307406"/>
              <a:ext cx="2556000" cy="9622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solidFill>
                    <a:schemeClr val="bg1"/>
                  </a:solidFill>
                </a:rPr>
                <a:t>一级市场投融资</a:t>
              </a:r>
              <a:endParaRPr lang="en-US" altLang="zh-CN" sz="2000" dirty="0">
                <a:solidFill>
                  <a:schemeClr val="bg1"/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dirty="0">
                  <a:solidFill>
                    <a:schemeClr val="bg1"/>
                  </a:solidFill>
                </a:rPr>
                <a:t>二级市场收割</a:t>
              </a:r>
            </a:p>
          </p:txBody>
        </p: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610E8B91-7440-4A84-837B-F5746326416D}"/>
                </a:ext>
              </a:extLst>
            </p:cNvPr>
            <p:cNvCxnSpPr>
              <a:cxnSpLocks/>
            </p:cNvCxnSpPr>
            <p:nvPr/>
          </p:nvCxnSpPr>
          <p:spPr>
            <a:xfrm>
              <a:off x="8585787" y="3314111"/>
              <a:ext cx="2387826" cy="0"/>
            </a:xfrm>
            <a:prstGeom prst="line">
              <a:avLst/>
            </a:prstGeom>
            <a:ln w="25400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179ED5C7-1D14-478F-8F93-56CCE9116813}"/>
              </a:ext>
            </a:extLst>
          </p:cNvPr>
          <p:cNvGrpSpPr/>
          <p:nvPr/>
        </p:nvGrpSpPr>
        <p:grpSpPr>
          <a:xfrm>
            <a:off x="4068647" y="3026709"/>
            <a:ext cx="412376" cy="412376"/>
            <a:chOff x="7573832" y="2205318"/>
            <a:chExt cx="412376" cy="412376"/>
          </a:xfrm>
          <a:effectLst>
            <a:outerShdw blurRad="317500" dist="317500" dir="2700000" algn="t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grpSpPr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E8C7CD93-E99D-4111-B0CC-3C870F19CF43}"/>
                </a:ext>
              </a:extLst>
            </p:cNvPr>
            <p:cNvSpPr/>
            <p:nvPr/>
          </p:nvSpPr>
          <p:spPr>
            <a:xfrm>
              <a:off x="7573832" y="2205318"/>
              <a:ext cx="412376" cy="41237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317500" dist="317500" dir="8100000" algn="tr" rotWithShape="0">
                <a:schemeClr val="accent1">
                  <a:lumMod val="50000"/>
                  <a:alpha val="1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b="1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59" name="箭头: V 形 58">
              <a:extLst>
                <a:ext uri="{FF2B5EF4-FFF2-40B4-BE49-F238E27FC236}">
                  <a16:creationId xmlns:a16="http://schemas.microsoft.com/office/drawing/2014/main" id="{AE00C42C-5132-4A88-82F9-3F96947B9E8C}"/>
                </a:ext>
              </a:extLst>
            </p:cNvPr>
            <p:cNvSpPr/>
            <p:nvPr/>
          </p:nvSpPr>
          <p:spPr>
            <a:xfrm>
              <a:off x="7703820" y="2286000"/>
              <a:ext cx="185601" cy="251460"/>
            </a:xfrm>
            <a:prstGeom prst="chevron">
              <a:avLst>
                <a:gd name="adj" fmla="val 7142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D6370355-0EC0-4959-8D2D-73CF0A1BA57D}"/>
              </a:ext>
            </a:extLst>
          </p:cNvPr>
          <p:cNvGrpSpPr/>
          <p:nvPr/>
        </p:nvGrpSpPr>
        <p:grpSpPr>
          <a:xfrm>
            <a:off x="7313869" y="2968439"/>
            <a:ext cx="412376" cy="412376"/>
            <a:chOff x="7573832" y="2205318"/>
            <a:chExt cx="412376" cy="412376"/>
          </a:xfrm>
          <a:effectLst>
            <a:outerShdw blurRad="317500" dist="317500" dir="2700000" algn="t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grpSpPr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13AAEE9D-6B8A-422A-ACBB-680AFFBAF73E}"/>
                </a:ext>
              </a:extLst>
            </p:cNvPr>
            <p:cNvSpPr/>
            <p:nvPr/>
          </p:nvSpPr>
          <p:spPr>
            <a:xfrm>
              <a:off x="7573832" y="2205318"/>
              <a:ext cx="412376" cy="41237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317500" dist="317500" dir="8100000" algn="tr" rotWithShape="0">
                <a:schemeClr val="accent1">
                  <a:lumMod val="50000"/>
                  <a:alpha val="1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b="1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62" name="箭头: V 形 61">
              <a:extLst>
                <a:ext uri="{FF2B5EF4-FFF2-40B4-BE49-F238E27FC236}">
                  <a16:creationId xmlns:a16="http://schemas.microsoft.com/office/drawing/2014/main" id="{CCC76332-BC0B-46C6-ADB6-78CDE58327A0}"/>
                </a:ext>
              </a:extLst>
            </p:cNvPr>
            <p:cNvSpPr/>
            <p:nvPr/>
          </p:nvSpPr>
          <p:spPr>
            <a:xfrm>
              <a:off x="7703820" y="2286000"/>
              <a:ext cx="185601" cy="251460"/>
            </a:xfrm>
            <a:prstGeom prst="chevron">
              <a:avLst>
                <a:gd name="adj" fmla="val 7142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3" name="图片 32" descr="穿着蓝色运动服的人&#10;&#10;描述已自动生成">
            <a:extLst>
              <a:ext uri="{FF2B5EF4-FFF2-40B4-BE49-F238E27FC236}">
                <a16:creationId xmlns:a16="http://schemas.microsoft.com/office/drawing/2014/main" id="{F066DB49-28BB-4D13-99EA-E313BFBCD5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2" b="98183" l="10000" r="90000">
                        <a14:foregroundMark x1="63687" y1="8882" x2="60398" y2="9164"/>
                        <a14:foregroundMark x1="61326" y1="9164" x2="63316" y2="9730"/>
                        <a14:foregroundMark x1="49814" y1="93339" x2="75119" y2="98789"/>
                        <a14:foregroundMark x1="75119" y1="98789" x2="81379" y2="98183"/>
                        <a14:foregroundMark x1="81379" y1="98183" x2="81565" y2="98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72" t="6452" r="9850"/>
          <a:stretch/>
        </p:blipFill>
        <p:spPr>
          <a:xfrm flipH="1">
            <a:off x="-154451" y="3712924"/>
            <a:ext cx="3928907" cy="3145076"/>
          </a:xfrm>
          <a:prstGeom prst="rect">
            <a:avLst/>
          </a:prstGeom>
          <a:effectLst>
            <a:outerShdw blurRad="317500" dist="317500" algn="l" rotWithShape="0">
              <a:schemeClr val="accent1">
                <a:lumMod val="50000"/>
                <a:alpha val="40000"/>
              </a:schemeClr>
            </a:outerShdw>
          </a:effectLst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121EA74-7DA0-46F1-842B-0E205536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298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F6302F4-F842-40B6-985D-1E1B58A21AB4}"/>
              </a:ext>
            </a:extLst>
          </p:cNvPr>
          <p:cNvSpPr txBox="1"/>
          <p:nvPr/>
        </p:nvSpPr>
        <p:spPr>
          <a:xfrm>
            <a:off x="4433135" y="1998483"/>
            <a:ext cx="339676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ln>
                  <a:gradFill>
                    <a:gsLst>
                      <a:gs pos="49000">
                        <a:schemeClr val="accent1"/>
                      </a:gs>
                      <a:gs pos="0">
                        <a:schemeClr val="accent6"/>
                      </a:gs>
                    </a:gsLst>
                    <a:lin ang="5400000" scaled="1"/>
                  </a:gradFill>
                </a:ln>
                <a:noFill/>
                <a:effectLst/>
                <a:latin typeface="+mj-ea"/>
                <a:ea typeface="+mj-ea"/>
              </a:rPr>
              <a:t>PART 01</a:t>
            </a:r>
            <a:endParaRPr lang="zh-CN" altLang="en-US" sz="6000" b="1" dirty="0">
              <a:ln>
                <a:gradFill>
                  <a:gsLst>
                    <a:gs pos="49000">
                      <a:schemeClr val="accent1"/>
                    </a:gs>
                    <a:gs pos="0">
                      <a:schemeClr val="accent6"/>
                    </a:gs>
                  </a:gsLst>
                  <a:lin ang="5400000" scaled="1"/>
                </a:gradFill>
              </a:ln>
              <a:noFill/>
              <a:effectLst/>
              <a:latin typeface="+mj-ea"/>
              <a:ea typeface="+mj-ea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1E54ED5-A5DB-4FD9-9932-D5A461166EBA}"/>
              </a:ext>
            </a:extLst>
          </p:cNvPr>
          <p:cNvGrpSpPr/>
          <p:nvPr/>
        </p:nvGrpSpPr>
        <p:grpSpPr>
          <a:xfrm>
            <a:off x="3049460" y="2223348"/>
            <a:ext cx="1308333" cy="512723"/>
            <a:chOff x="124227" y="446024"/>
            <a:chExt cx="1477187" cy="576829"/>
          </a:xfrm>
        </p:grpSpPr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D1A63750-DFCC-40EA-AF22-2CAD0944F6CC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EAEA148C-905F-41B1-A1B4-C2B8B4AFFB16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平行四边形 17">
              <a:extLst>
                <a:ext uri="{FF2B5EF4-FFF2-40B4-BE49-F238E27FC236}">
                  <a16:creationId xmlns:a16="http://schemas.microsoft.com/office/drawing/2014/main" id="{3B89725F-B262-43AB-B7BE-2E8DC0D77DAA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8FE8132-9C40-498A-BAD9-5F1EB42E5C90}"/>
              </a:ext>
            </a:extLst>
          </p:cNvPr>
          <p:cNvGrpSpPr/>
          <p:nvPr/>
        </p:nvGrpSpPr>
        <p:grpSpPr>
          <a:xfrm flipH="1">
            <a:off x="7905241" y="2223348"/>
            <a:ext cx="1308333" cy="512723"/>
            <a:chOff x="124227" y="446024"/>
            <a:chExt cx="1477187" cy="576829"/>
          </a:xfrm>
        </p:grpSpPr>
        <p:sp>
          <p:nvSpPr>
            <p:cNvPr id="20" name="平行四边形 19">
              <a:extLst>
                <a:ext uri="{FF2B5EF4-FFF2-40B4-BE49-F238E27FC236}">
                  <a16:creationId xmlns:a16="http://schemas.microsoft.com/office/drawing/2014/main" id="{55D7D3B0-01EB-4E9B-9480-65B03ABB8454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平行四边形 20">
              <a:extLst>
                <a:ext uri="{FF2B5EF4-FFF2-40B4-BE49-F238E27FC236}">
                  <a16:creationId xmlns:a16="http://schemas.microsoft.com/office/drawing/2014/main" id="{6A16026D-8B17-4CCF-A3C6-F26D4F0CA578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id="{C759BCFD-4BA7-4819-8DCC-188C62066E44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梯形 23">
            <a:extLst>
              <a:ext uri="{FF2B5EF4-FFF2-40B4-BE49-F238E27FC236}">
                <a16:creationId xmlns:a16="http://schemas.microsoft.com/office/drawing/2014/main" id="{FE5FBAD5-5845-4B0F-9A65-69A041AEB90C}"/>
              </a:ext>
            </a:extLst>
          </p:cNvPr>
          <p:cNvSpPr/>
          <p:nvPr/>
        </p:nvSpPr>
        <p:spPr>
          <a:xfrm flipV="1">
            <a:off x="2932698" y="4284374"/>
            <a:ext cx="6331586" cy="337252"/>
          </a:xfrm>
          <a:prstGeom prst="trapezoid">
            <a:avLst>
              <a:gd name="adj" fmla="val 314164"/>
            </a:avLst>
          </a:prstGeom>
          <a:gradFill>
            <a:gsLst>
              <a:gs pos="100000">
                <a:schemeClr val="accent1">
                  <a:alpha val="64000"/>
                </a:schemeClr>
              </a:gs>
              <a:gs pos="0">
                <a:schemeClr val="accent6">
                  <a:alpha val="0"/>
                </a:schemeClr>
              </a:gs>
            </a:gsLst>
            <a:lin ang="5400000" scaled="0"/>
          </a:gra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395F640C-6A31-4DA4-AE86-D80A16D533F6}"/>
              </a:ext>
            </a:extLst>
          </p:cNvPr>
          <p:cNvSpPr/>
          <p:nvPr/>
        </p:nvSpPr>
        <p:spPr>
          <a:xfrm>
            <a:off x="2153462" y="5554602"/>
            <a:ext cx="7913549" cy="918667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PortFolio">
            <a:extLst>
              <a:ext uri="{FF2B5EF4-FFF2-40B4-BE49-F238E27FC236}">
                <a16:creationId xmlns:a16="http://schemas.microsoft.com/office/drawing/2014/main" id="{520D9F2A-1DB4-4516-A840-0C6DF1EA9722}"/>
              </a:ext>
            </a:extLst>
          </p:cNvPr>
          <p:cNvSpPr txBox="1"/>
          <p:nvPr/>
        </p:nvSpPr>
        <p:spPr>
          <a:xfrm>
            <a:off x="8328026" y="5959693"/>
            <a:ext cx="3166829" cy="348813"/>
          </a:xfrm>
          <a:prstGeom prst="rect">
            <a:avLst/>
          </a:prstGeom>
          <a:ln w="12700">
            <a:miter lim="400000"/>
          </a:ln>
          <a:effectLst>
            <a:outerShdw blurRad="50800" dist="190500" dir="5400000" rotWithShape="0">
              <a:srgbClr val="000000">
                <a:alpha val="1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3000" b="1" spc="989">
                <a:solidFill>
                  <a:srgbClr val="FFFFFF">
                    <a:alpha val="5000"/>
                  </a:srgbClr>
                </a:solidFill>
                <a:latin typeface="Futura LT Medium"/>
                <a:ea typeface="Futura LT Medium"/>
                <a:cs typeface="Futura LT Medium"/>
                <a:sym typeface="Futura LT Medium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</a:rPr>
              <a:t>OfficePLUS.CN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ED4B24B-885F-4337-B4CA-BADFDB54597B}"/>
              </a:ext>
            </a:extLst>
          </p:cNvPr>
          <p:cNvSpPr/>
          <p:nvPr/>
        </p:nvSpPr>
        <p:spPr>
          <a:xfrm>
            <a:off x="2943225" y="2944906"/>
            <a:ext cx="6315075" cy="13447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b="1" dirty="0">
                <a:latin typeface="+mj-ea"/>
                <a:ea typeface="+mj-ea"/>
              </a:rPr>
              <a:t>元宇宙的定义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131A263-19DB-4E83-B1BB-2F9C5D404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296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45BA43BF-29FE-4C6D-BA17-6670B2FB8987}"/>
              </a:ext>
            </a:extLst>
          </p:cNvPr>
          <p:cNvSpPr/>
          <p:nvPr/>
        </p:nvSpPr>
        <p:spPr>
          <a:xfrm flipH="1">
            <a:off x="911225" y="3007259"/>
            <a:ext cx="10369550" cy="1481137"/>
          </a:xfrm>
          <a:prstGeom prst="roundRect">
            <a:avLst>
              <a:gd name="adj" fmla="val 5148"/>
            </a:avLst>
          </a:prstGeom>
          <a:gradFill>
            <a:gsLst>
              <a:gs pos="0">
                <a:schemeClr val="accent1">
                  <a:alpha val="12000"/>
                </a:schemeClr>
              </a:gs>
              <a:gs pos="100000">
                <a:schemeClr val="accent6">
                  <a:lumMod val="40000"/>
                  <a:lumOff val="6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75496256-638B-42FA-A4DC-39050219ED32}"/>
              </a:ext>
            </a:extLst>
          </p:cNvPr>
          <p:cNvSpPr txBox="1"/>
          <p:nvPr/>
        </p:nvSpPr>
        <p:spPr>
          <a:xfrm>
            <a:off x="9972884" y="3239996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b="1" dirty="0">
                <a:solidFill>
                  <a:schemeClr val="accent1"/>
                </a:solidFill>
              </a:rPr>
              <a:t>伦理</a:t>
            </a:r>
            <a:endParaRPr lang="en-US" altLang="zh-CN" sz="3000" b="1" dirty="0">
              <a:solidFill>
                <a:schemeClr val="accent1"/>
              </a:solidFill>
            </a:endParaRPr>
          </a:p>
          <a:p>
            <a:r>
              <a:rPr lang="zh-CN" altLang="en-US" sz="3000" b="1" dirty="0">
                <a:solidFill>
                  <a:schemeClr val="accent1"/>
                </a:solidFill>
              </a:rPr>
              <a:t>制约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70B3E372-97CD-47E9-B814-010182CAE84C}"/>
              </a:ext>
            </a:extLst>
          </p:cNvPr>
          <p:cNvSpPr txBox="1"/>
          <p:nvPr/>
        </p:nvSpPr>
        <p:spPr>
          <a:xfrm>
            <a:off x="5215498" y="3174887"/>
            <a:ext cx="4518600" cy="1138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ts val="2500"/>
              </a:lnSpc>
              <a:defRPr>
                <a:solidFill>
                  <a:schemeClr val="accent1"/>
                </a:solidFill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/>
              <a:t>元宇是高自由度、高开放度的“类乌托邦”世界。作为各种社会关系的超现实集合体，需要有明确的定义和规范</a:t>
            </a:r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2A45B97A-953D-4F06-9A35-9AF6EDE04FBA}"/>
              </a:ext>
            </a:extLst>
          </p:cNvPr>
          <p:cNvSpPr/>
          <p:nvPr/>
        </p:nvSpPr>
        <p:spPr>
          <a:xfrm>
            <a:off x="911224" y="3007259"/>
            <a:ext cx="3603625" cy="1481137"/>
          </a:xfrm>
          <a:custGeom>
            <a:avLst/>
            <a:gdLst>
              <a:gd name="connsiteX0" fmla="*/ 76249 w 3603625"/>
              <a:gd name="connsiteY0" fmla="*/ 0 h 1481137"/>
              <a:gd name="connsiteX1" fmla="*/ 2990167 w 3603625"/>
              <a:gd name="connsiteY1" fmla="*/ 0 h 1481137"/>
              <a:gd name="connsiteX2" fmla="*/ 3012025 w 3603625"/>
              <a:gd name="connsiteY2" fmla="*/ 4413 h 1481137"/>
              <a:gd name="connsiteX3" fmla="*/ 3041650 w 3603625"/>
              <a:gd name="connsiteY3" fmla="*/ 4413 h 1481137"/>
              <a:gd name="connsiteX4" fmla="*/ 3603625 w 3603625"/>
              <a:gd name="connsiteY4" fmla="*/ 742601 h 1481137"/>
              <a:gd name="connsiteX5" fmla="*/ 3041650 w 3603625"/>
              <a:gd name="connsiteY5" fmla="*/ 1480788 h 1481137"/>
              <a:gd name="connsiteX6" fmla="*/ 2991896 w 3603625"/>
              <a:gd name="connsiteY6" fmla="*/ 1480788 h 1481137"/>
              <a:gd name="connsiteX7" fmla="*/ 2990167 w 3603625"/>
              <a:gd name="connsiteY7" fmla="*/ 1481137 h 1481137"/>
              <a:gd name="connsiteX8" fmla="*/ 76249 w 3603625"/>
              <a:gd name="connsiteY8" fmla="*/ 1481137 h 1481137"/>
              <a:gd name="connsiteX9" fmla="*/ 0 w 3603625"/>
              <a:gd name="connsiteY9" fmla="*/ 1404888 h 1481137"/>
              <a:gd name="connsiteX10" fmla="*/ 0 w 3603625"/>
              <a:gd name="connsiteY10" fmla="*/ 76249 h 1481137"/>
              <a:gd name="connsiteX11" fmla="*/ 76249 w 3603625"/>
              <a:gd name="connsiteY11" fmla="*/ 0 h 1481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03625" h="1481137">
                <a:moveTo>
                  <a:pt x="76249" y="0"/>
                </a:moveTo>
                <a:lnTo>
                  <a:pt x="2990167" y="0"/>
                </a:lnTo>
                <a:lnTo>
                  <a:pt x="3012025" y="4413"/>
                </a:lnTo>
                <a:lnTo>
                  <a:pt x="3041650" y="4413"/>
                </a:lnTo>
                <a:lnTo>
                  <a:pt x="3603625" y="742601"/>
                </a:lnTo>
                <a:lnTo>
                  <a:pt x="3041650" y="1480788"/>
                </a:lnTo>
                <a:lnTo>
                  <a:pt x="2991896" y="1480788"/>
                </a:lnTo>
                <a:lnTo>
                  <a:pt x="2990167" y="1481137"/>
                </a:lnTo>
                <a:lnTo>
                  <a:pt x="76249" y="1481137"/>
                </a:lnTo>
                <a:cubicBezTo>
                  <a:pt x="34138" y="1481137"/>
                  <a:pt x="0" y="1446999"/>
                  <a:pt x="0" y="1404888"/>
                </a:cubicBezTo>
                <a:lnTo>
                  <a:pt x="0" y="76249"/>
                </a:lnTo>
                <a:cubicBezTo>
                  <a:pt x="0" y="34138"/>
                  <a:pt x="34138" y="0"/>
                  <a:pt x="76249" y="0"/>
                </a:cubicBezTo>
                <a:close/>
              </a:path>
            </a:pathLst>
          </a:custGeom>
          <a:blipFill>
            <a:blip r:embed="rId3"/>
            <a:stretch>
              <a:fillRect t="-30250" b="-154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92" name="直接连接符 91">
            <a:extLst>
              <a:ext uri="{FF2B5EF4-FFF2-40B4-BE49-F238E27FC236}">
                <a16:creationId xmlns:a16="http://schemas.microsoft.com/office/drawing/2014/main" id="{EBCA6DA6-DE58-41FF-8B7A-B558EE74A87E}"/>
              </a:ext>
            </a:extLst>
          </p:cNvPr>
          <p:cNvCxnSpPr>
            <a:cxnSpLocks/>
          </p:cNvCxnSpPr>
          <p:nvPr/>
        </p:nvCxnSpPr>
        <p:spPr>
          <a:xfrm>
            <a:off x="9856348" y="3413998"/>
            <a:ext cx="0" cy="667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文本框 92">
            <a:extLst>
              <a:ext uri="{FF2B5EF4-FFF2-40B4-BE49-F238E27FC236}">
                <a16:creationId xmlns:a16="http://schemas.microsoft.com/office/drawing/2014/main" id="{1CCBCCB6-3740-420B-BA12-97D2A4E32964}"/>
              </a:ext>
            </a:extLst>
          </p:cNvPr>
          <p:cNvSpPr txBox="1"/>
          <p:nvPr/>
        </p:nvSpPr>
        <p:spPr>
          <a:xfrm>
            <a:off x="1432560" y="162113"/>
            <a:ext cx="30546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noFill/>
                <a:latin typeface="+mj-ea"/>
                <a:ea typeface="+mj-ea"/>
              </a:defRPr>
            </a:lvl1pPr>
          </a:lstStyle>
          <a:p>
            <a:r>
              <a:rPr lang="en-US" altLang="zh-CN" dirty="0"/>
              <a:t>PROBLEMS</a:t>
            </a:r>
            <a:endParaRPr lang="zh-CN" altLang="en-US" dirty="0"/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0A319CA4-3B19-4FD6-8856-7E2017E7E2F0}"/>
              </a:ext>
            </a:extLst>
          </p:cNvPr>
          <p:cNvSpPr txBox="1"/>
          <p:nvPr/>
        </p:nvSpPr>
        <p:spPr>
          <a:xfrm>
            <a:off x="1387825" y="44247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latin typeface="+mj-ea"/>
                <a:ea typeface="+mj-ea"/>
              </a:rPr>
              <a:t>三大难题</a:t>
            </a:r>
            <a:endParaRPr lang="zh-CN" altLang="en-US" sz="4000" b="1" dirty="0">
              <a:solidFill>
                <a:schemeClr val="accent1"/>
              </a:solidFill>
              <a:effectLst/>
              <a:latin typeface="+mj-ea"/>
              <a:ea typeface="+mj-ea"/>
            </a:endParaRPr>
          </a:p>
        </p:txBody>
      </p: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B69B2600-D907-4E5F-A592-BC73EA39937D}"/>
              </a:ext>
            </a:extLst>
          </p:cNvPr>
          <p:cNvGrpSpPr/>
          <p:nvPr/>
        </p:nvGrpSpPr>
        <p:grpSpPr>
          <a:xfrm>
            <a:off x="124227" y="446024"/>
            <a:ext cx="1308333" cy="576829"/>
            <a:chOff x="124227" y="446024"/>
            <a:chExt cx="1477187" cy="576829"/>
          </a:xfrm>
        </p:grpSpPr>
        <p:sp>
          <p:nvSpPr>
            <p:cNvPr id="96" name="平行四边形 95">
              <a:extLst>
                <a:ext uri="{FF2B5EF4-FFF2-40B4-BE49-F238E27FC236}">
                  <a16:creationId xmlns:a16="http://schemas.microsoft.com/office/drawing/2014/main" id="{9698B738-181B-4A98-95F3-E93AF0938272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平行四边形 96">
              <a:extLst>
                <a:ext uri="{FF2B5EF4-FFF2-40B4-BE49-F238E27FC236}">
                  <a16:creationId xmlns:a16="http://schemas.microsoft.com/office/drawing/2014/main" id="{917DA08E-78D7-461E-B0CE-D85BA18F2718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平行四边形 97">
              <a:extLst>
                <a:ext uri="{FF2B5EF4-FFF2-40B4-BE49-F238E27FC236}">
                  <a16:creationId xmlns:a16="http://schemas.microsoft.com/office/drawing/2014/main" id="{6C55C81E-C2E8-4DC5-BAEE-9CC01E65280E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DC8F076B-16D0-48EE-8779-64DBFA586CCE}"/>
              </a:ext>
            </a:extLst>
          </p:cNvPr>
          <p:cNvSpPr/>
          <p:nvPr/>
        </p:nvSpPr>
        <p:spPr>
          <a:xfrm>
            <a:off x="911225" y="1340899"/>
            <a:ext cx="10369550" cy="1481137"/>
          </a:xfrm>
          <a:prstGeom prst="roundRect">
            <a:avLst>
              <a:gd name="adj" fmla="val 5148"/>
            </a:avLst>
          </a:prstGeom>
          <a:gradFill>
            <a:gsLst>
              <a:gs pos="0">
                <a:schemeClr val="accent1">
                  <a:alpha val="12000"/>
                </a:schemeClr>
              </a:gs>
              <a:gs pos="100000">
                <a:schemeClr val="accent6">
                  <a:lumMod val="40000"/>
                  <a:lumOff val="6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FA8E8B7D-F053-43E0-A8CC-DFB787B48927}"/>
              </a:ext>
            </a:extLst>
          </p:cNvPr>
          <p:cNvSpPr txBox="1"/>
          <p:nvPr/>
        </p:nvSpPr>
        <p:spPr>
          <a:xfrm>
            <a:off x="1391331" y="1566090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b="1" dirty="0">
                <a:solidFill>
                  <a:schemeClr val="accent1"/>
                </a:solidFill>
              </a:rPr>
              <a:t>算力</a:t>
            </a:r>
            <a:endParaRPr lang="en-US" altLang="zh-CN" sz="3000" b="1" dirty="0">
              <a:solidFill>
                <a:schemeClr val="accent1"/>
              </a:solidFill>
            </a:endParaRPr>
          </a:p>
          <a:p>
            <a:r>
              <a:rPr lang="zh-CN" altLang="en-US" sz="3000" b="1" dirty="0">
                <a:solidFill>
                  <a:schemeClr val="accent1"/>
                </a:solidFill>
              </a:rPr>
              <a:t>压力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A1652B39-1415-47FF-841D-C40DB737B07E}"/>
              </a:ext>
            </a:extLst>
          </p:cNvPr>
          <p:cNvSpPr txBox="1"/>
          <p:nvPr/>
        </p:nvSpPr>
        <p:spPr>
          <a:xfrm>
            <a:off x="2647949" y="1500981"/>
            <a:ext cx="4318001" cy="1138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ts val="2500"/>
              </a:lnSpc>
              <a:defRPr>
                <a:solidFill>
                  <a:schemeClr val="accent1"/>
                </a:solidFill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/>
              <a:t>元宇宙是大型多人在线游戏、开放式任务、可编辑世界等多重要素的集合体，对算法和算力有极高的要求</a:t>
            </a:r>
          </a:p>
        </p:txBody>
      </p:sp>
      <p:cxnSp>
        <p:nvCxnSpPr>
          <p:cNvPr id="89" name="直接连接符 88">
            <a:extLst>
              <a:ext uri="{FF2B5EF4-FFF2-40B4-BE49-F238E27FC236}">
                <a16:creationId xmlns:a16="http://schemas.microsoft.com/office/drawing/2014/main" id="{00482FE4-7A18-45BE-BFD2-7C8FC696CF7A}"/>
              </a:ext>
            </a:extLst>
          </p:cNvPr>
          <p:cNvCxnSpPr>
            <a:cxnSpLocks/>
          </p:cNvCxnSpPr>
          <p:nvPr/>
        </p:nvCxnSpPr>
        <p:spPr>
          <a:xfrm>
            <a:off x="2414362" y="1740092"/>
            <a:ext cx="0" cy="667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9CAAB468-2871-4180-9AD9-2101B6A3BA93}"/>
              </a:ext>
            </a:extLst>
          </p:cNvPr>
          <p:cNvSpPr/>
          <p:nvPr/>
        </p:nvSpPr>
        <p:spPr>
          <a:xfrm flipH="1">
            <a:off x="7677150" y="1338716"/>
            <a:ext cx="3603625" cy="1481137"/>
          </a:xfrm>
          <a:custGeom>
            <a:avLst/>
            <a:gdLst>
              <a:gd name="connsiteX0" fmla="*/ 76249 w 3603625"/>
              <a:gd name="connsiteY0" fmla="*/ 0 h 1481137"/>
              <a:gd name="connsiteX1" fmla="*/ 2990167 w 3603625"/>
              <a:gd name="connsiteY1" fmla="*/ 0 h 1481137"/>
              <a:gd name="connsiteX2" fmla="*/ 3012025 w 3603625"/>
              <a:gd name="connsiteY2" fmla="*/ 4413 h 1481137"/>
              <a:gd name="connsiteX3" fmla="*/ 3041650 w 3603625"/>
              <a:gd name="connsiteY3" fmla="*/ 4413 h 1481137"/>
              <a:gd name="connsiteX4" fmla="*/ 3603625 w 3603625"/>
              <a:gd name="connsiteY4" fmla="*/ 742601 h 1481137"/>
              <a:gd name="connsiteX5" fmla="*/ 3041650 w 3603625"/>
              <a:gd name="connsiteY5" fmla="*/ 1480788 h 1481137"/>
              <a:gd name="connsiteX6" fmla="*/ 2991896 w 3603625"/>
              <a:gd name="connsiteY6" fmla="*/ 1480788 h 1481137"/>
              <a:gd name="connsiteX7" fmla="*/ 2990167 w 3603625"/>
              <a:gd name="connsiteY7" fmla="*/ 1481137 h 1481137"/>
              <a:gd name="connsiteX8" fmla="*/ 76249 w 3603625"/>
              <a:gd name="connsiteY8" fmla="*/ 1481137 h 1481137"/>
              <a:gd name="connsiteX9" fmla="*/ 0 w 3603625"/>
              <a:gd name="connsiteY9" fmla="*/ 1404888 h 1481137"/>
              <a:gd name="connsiteX10" fmla="*/ 0 w 3603625"/>
              <a:gd name="connsiteY10" fmla="*/ 76249 h 1481137"/>
              <a:gd name="connsiteX11" fmla="*/ 76249 w 3603625"/>
              <a:gd name="connsiteY11" fmla="*/ 0 h 1481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03625" h="1481137">
                <a:moveTo>
                  <a:pt x="76249" y="0"/>
                </a:moveTo>
                <a:lnTo>
                  <a:pt x="2990167" y="0"/>
                </a:lnTo>
                <a:lnTo>
                  <a:pt x="3012025" y="4413"/>
                </a:lnTo>
                <a:lnTo>
                  <a:pt x="3041650" y="4413"/>
                </a:lnTo>
                <a:lnTo>
                  <a:pt x="3603625" y="742601"/>
                </a:lnTo>
                <a:lnTo>
                  <a:pt x="3041650" y="1480788"/>
                </a:lnTo>
                <a:lnTo>
                  <a:pt x="2991896" y="1480788"/>
                </a:lnTo>
                <a:lnTo>
                  <a:pt x="2990167" y="1481137"/>
                </a:lnTo>
                <a:lnTo>
                  <a:pt x="76249" y="1481137"/>
                </a:lnTo>
                <a:cubicBezTo>
                  <a:pt x="34138" y="1481137"/>
                  <a:pt x="0" y="1446999"/>
                  <a:pt x="0" y="1404888"/>
                </a:cubicBezTo>
                <a:lnTo>
                  <a:pt x="0" y="76249"/>
                </a:lnTo>
                <a:cubicBezTo>
                  <a:pt x="0" y="34138"/>
                  <a:pt x="34138" y="0"/>
                  <a:pt x="76249" y="0"/>
                </a:cubicBezTo>
                <a:close/>
              </a:path>
            </a:pathLst>
          </a:custGeom>
          <a:blipFill>
            <a:blip r:embed="rId4"/>
            <a:stretch>
              <a:fillRect t="-30250" b="-154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8276590F-0A7F-4FB1-B3FE-CE1043E9CE8E}"/>
              </a:ext>
            </a:extLst>
          </p:cNvPr>
          <p:cNvSpPr/>
          <p:nvPr/>
        </p:nvSpPr>
        <p:spPr>
          <a:xfrm>
            <a:off x="911225" y="4673619"/>
            <a:ext cx="10369550" cy="1481137"/>
          </a:xfrm>
          <a:prstGeom prst="roundRect">
            <a:avLst>
              <a:gd name="adj" fmla="val 5148"/>
            </a:avLst>
          </a:prstGeom>
          <a:gradFill>
            <a:gsLst>
              <a:gs pos="0">
                <a:schemeClr val="accent1">
                  <a:alpha val="12000"/>
                </a:schemeClr>
              </a:gs>
              <a:gs pos="100000">
                <a:schemeClr val="accent6">
                  <a:lumMod val="40000"/>
                  <a:lumOff val="60000"/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905CBFA2-E45C-4672-B285-E062D0A4DE37}"/>
              </a:ext>
            </a:extLst>
          </p:cNvPr>
          <p:cNvSpPr txBox="1"/>
          <p:nvPr/>
        </p:nvSpPr>
        <p:spPr>
          <a:xfrm>
            <a:off x="1391331" y="4922603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b="1" dirty="0">
                <a:solidFill>
                  <a:schemeClr val="accent1"/>
                </a:solidFill>
              </a:rPr>
              <a:t>垄断</a:t>
            </a:r>
            <a:endParaRPr lang="en-US" altLang="zh-CN" sz="3000" b="1" dirty="0">
              <a:solidFill>
                <a:schemeClr val="accent1"/>
              </a:solidFill>
            </a:endParaRPr>
          </a:p>
          <a:p>
            <a:r>
              <a:rPr lang="zh-CN" altLang="en-US" sz="3000" b="1" dirty="0">
                <a:solidFill>
                  <a:schemeClr val="accent1"/>
                </a:solidFill>
              </a:rPr>
              <a:t>张力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A83BCA13-C93E-402D-9A92-8E6E6F41AA2B}"/>
              </a:ext>
            </a:extLst>
          </p:cNvPr>
          <p:cNvSpPr txBox="1"/>
          <p:nvPr/>
        </p:nvSpPr>
        <p:spPr>
          <a:xfrm>
            <a:off x="2647950" y="4857494"/>
            <a:ext cx="4318000" cy="1138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ts val="2500"/>
              </a:lnSpc>
              <a:defRPr>
                <a:solidFill>
                  <a:schemeClr val="accent1"/>
                </a:solidFill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/>
              <a:t>元宇宙的约束边界都要中心组织的参与和监管，公共性和社会性使得去中心化在一定程度上成为了一个伪命题</a:t>
            </a:r>
          </a:p>
        </p:txBody>
      </p:sp>
      <p:cxnSp>
        <p:nvCxnSpPr>
          <p:cNvPr id="91" name="直接连接符 90">
            <a:extLst>
              <a:ext uri="{FF2B5EF4-FFF2-40B4-BE49-F238E27FC236}">
                <a16:creationId xmlns:a16="http://schemas.microsoft.com/office/drawing/2014/main" id="{95C4D450-99CC-40D5-814B-A3C11853812C}"/>
              </a:ext>
            </a:extLst>
          </p:cNvPr>
          <p:cNvCxnSpPr>
            <a:cxnSpLocks/>
          </p:cNvCxnSpPr>
          <p:nvPr/>
        </p:nvCxnSpPr>
        <p:spPr>
          <a:xfrm>
            <a:off x="2414362" y="5096605"/>
            <a:ext cx="0" cy="667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29F91DB3-7E1D-4C33-ADC9-D2823F8656CB}"/>
              </a:ext>
            </a:extLst>
          </p:cNvPr>
          <p:cNvSpPr/>
          <p:nvPr/>
        </p:nvSpPr>
        <p:spPr>
          <a:xfrm flipH="1">
            <a:off x="7677150" y="4674394"/>
            <a:ext cx="3603625" cy="1481137"/>
          </a:xfrm>
          <a:custGeom>
            <a:avLst/>
            <a:gdLst>
              <a:gd name="connsiteX0" fmla="*/ 76249 w 3603625"/>
              <a:gd name="connsiteY0" fmla="*/ 0 h 1481137"/>
              <a:gd name="connsiteX1" fmla="*/ 2990167 w 3603625"/>
              <a:gd name="connsiteY1" fmla="*/ 0 h 1481137"/>
              <a:gd name="connsiteX2" fmla="*/ 3012025 w 3603625"/>
              <a:gd name="connsiteY2" fmla="*/ 4413 h 1481137"/>
              <a:gd name="connsiteX3" fmla="*/ 3041650 w 3603625"/>
              <a:gd name="connsiteY3" fmla="*/ 4413 h 1481137"/>
              <a:gd name="connsiteX4" fmla="*/ 3603625 w 3603625"/>
              <a:gd name="connsiteY4" fmla="*/ 742601 h 1481137"/>
              <a:gd name="connsiteX5" fmla="*/ 3041650 w 3603625"/>
              <a:gd name="connsiteY5" fmla="*/ 1480788 h 1481137"/>
              <a:gd name="connsiteX6" fmla="*/ 2991896 w 3603625"/>
              <a:gd name="connsiteY6" fmla="*/ 1480788 h 1481137"/>
              <a:gd name="connsiteX7" fmla="*/ 2990167 w 3603625"/>
              <a:gd name="connsiteY7" fmla="*/ 1481137 h 1481137"/>
              <a:gd name="connsiteX8" fmla="*/ 76249 w 3603625"/>
              <a:gd name="connsiteY8" fmla="*/ 1481137 h 1481137"/>
              <a:gd name="connsiteX9" fmla="*/ 0 w 3603625"/>
              <a:gd name="connsiteY9" fmla="*/ 1404888 h 1481137"/>
              <a:gd name="connsiteX10" fmla="*/ 0 w 3603625"/>
              <a:gd name="connsiteY10" fmla="*/ 76249 h 1481137"/>
              <a:gd name="connsiteX11" fmla="*/ 76249 w 3603625"/>
              <a:gd name="connsiteY11" fmla="*/ 0 h 1481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03625" h="1481137">
                <a:moveTo>
                  <a:pt x="76249" y="0"/>
                </a:moveTo>
                <a:lnTo>
                  <a:pt x="2990167" y="0"/>
                </a:lnTo>
                <a:lnTo>
                  <a:pt x="3012025" y="4413"/>
                </a:lnTo>
                <a:lnTo>
                  <a:pt x="3041650" y="4413"/>
                </a:lnTo>
                <a:lnTo>
                  <a:pt x="3603625" y="742601"/>
                </a:lnTo>
                <a:lnTo>
                  <a:pt x="3041650" y="1480788"/>
                </a:lnTo>
                <a:lnTo>
                  <a:pt x="2991896" y="1480788"/>
                </a:lnTo>
                <a:lnTo>
                  <a:pt x="2990167" y="1481137"/>
                </a:lnTo>
                <a:lnTo>
                  <a:pt x="76249" y="1481137"/>
                </a:lnTo>
                <a:cubicBezTo>
                  <a:pt x="34138" y="1481137"/>
                  <a:pt x="0" y="1446999"/>
                  <a:pt x="0" y="1404888"/>
                </a:cubicBezTo>
                <a:lnTo>
                  <a:pt x="0" y="76249"/>
                </a:lnTo>
                <a:cubicBezTo>
                  <a:pt x="0" y="34138"/>
                  <a:pt x="34138" y="0"/>
                  <a:pt x="76249" y="0"/>
                </a:cubicBezTo>
                <a:close/>
              </a:path>
            </a:pathLst>
          </a:custGeom>
          <a:blipFill>
            <a:blip r:embed="rId5"/>
            <a:stretch>
              <a:fillRect t="-30250" b="-154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23EAD35-44E9-4F69-9639-23828CFC1534}"/>
              </a:ext>
            </a:extLst>
          </p:cNvPr>
          <p:cNvGrpSpPr/>
          <p:nvPr/>
        </p:nvGrpSpPr>
        <p:grpSpPr>
          <a:xfrm>
            <a:off x="7210426" y="1338716"/>
            <a:ext cx="1057275" cy="1476375"/>
            <a:chOff x="7210426" y="1338716"/>
            <a:chExt cx="1057275" cy="1476375"/>
          </a:xfrm>
        </p:grpSpPr>
        <p:sp>
          <p:nvSpPr>
            <p:cNvPr id="31" name="箭头: V 形 30">
              <a:extLst>
                <a:ext uri="{FF2B5EF4-FFF2-40B4-BE49-F238E27FC236}">
                  <a16:creationId xmlns:a16="http://schemas.microsoft.com/office/drawing/2014/main" id="{76996808-BB4D-4C6B-8B6D-164639D7B128}"/>
                </a:ext>
              </a:extLst>
            </p:cNvPr>
            <p:cNvSpPr/>
            <p:nvPr/>
          </p:nvSpPr>
          <p:spPr>
            <a:xfrm rot="10800000">
              <a:off x="7454900" y="1338716"/>
              <a:ext cx="812801" cy="1476375"/>
            </a:xfrm>
            <a:prstGeom prst="chevron">
              <a:avLst>
                <a:gd name="adj" fmla="val 69715"/>
              </a:avLst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55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箭头: V 形 32">
              <a:extLst>
                <a:ext uri="{FF2B5EF4-FFF2-40B4-BE49-F238E27FC236}">
                  <a16:creationId xmlns:a16="http://schemas.microsoft.com/office/drawing/2014/main" id="{A6D3BC95-0723-4EFD-8C7A-25864785706F}"/>
                </a:ext>
              </a:extLst>
            </p:cNvPr>
            <p:cNvSpPr/>
            <p:nvPr/>
          </p:nvSpPr>
          <p:spPr>
            <a:xfrm rot="10800000">
              <a:off x="7210426" y="1338716"/>
              <a:ext cx="812801" cy="1476375"/>
            </a:xfrm>
            <a:prstGeom prst="chevron">
              <a:avLst>
                <a:gd name="adj" fmla="val 69715"/>
              </a:avLst>
            </a:prstGeom>
            <a:gradFill flip="none" rotWithShape="1">
              <a:gsLst>
                <a:gs pos="0">
                  <a:schemeClr val="accent6">
                    <a:lumMod val="100000"/>
                    <a:alpha val="50000"/>
                  </a:schemeClr>
                </a:gs>
                <a:gs pos="100000">
                  <a:schemeClr val="accent1">
                    <a:alpha val="12000"/>
                  </a:schemeClr>
                </a:gs>
              </a:gsLst>
              <a:lin ang="162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F17B23EE-9C54-4B26-9FDF-AF1C5A6AA421}"/>
              </a:ext>
            </a:extLst>
          </p:cNvPr>
          <p:cNvGrpSpPr/>
          <p:nvPr/>
        </p:nvGrpSpPr>
        <p:grpSpPr>
          <a:xfrm>
            <a:off x="7210426" y="4678381"/>
            <a:ext cx="1057275" cy="1476375"/>
            <a:chOff x="7210426" y="1338716"/>
            <a:chExt cx="1057275" cy="1476375"/>
          </a:xfrm>
        </p:grpSpPr>
        <p:sp>
          <p:nvSpPr>
            <p:cNvPr id="36" name="箭头: V 形 35">
              <a:extLst>
                <a:ext uri="{FF2B5EF4-FFF2-40B4-BE49-F238E27FC236}">
                  <a16:creationId xmlns:a16="http://schemas.microsoft.com/office/drawing/2014/main" id="{D06F3114-2023-47D8-AF87-505BDFBE3E86}"/>
                </a:ext>
              </a:extLst>
            </p:cNvPr>
            <p:cNvSpPr/>
            <p:nvPr/>
          </p:nvSpPr>
          <p:spPr>
            <a:xfrm rot="10800000">
              <a:off x="7454900" y="1338716"/>
              <a:ext cx="812801" cy="1476375"/>
            </a:xfrm>
            <a:prstGeom prst="chevron">
              <a:avLst>
                <a:gd name="adj" fmla="val 69715"/>
              </a:avLst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55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箭头: V 形 36">
              <a:extLst>
                <a:ext uri="{FF2B5EF4-FFF2-40B4-BE49-F238E27FC236}">
                  <a16:creationId xmlns:a16="http://schemas.microsoft.com/office/drawing/2014/main" id="{5BE0B9E9-0D72-4A71-A046-865E3168C86C}"/>
                </a:ext>
              </a:extLst>
            </p:cNvPr>
            <p:cNvSpPr/>
            <p:nvPr/>
          </p:nvSpPr>
          <p:spPr>
            <a:xfrm rot="10800000">
              <a:off x="7210426" y="1338716"/>
              <a:ext cx="812801" cy="1476375"/>
            </a:xfrm>
            <a:prstGeom prst="chevron">
              <a:avLst>
                <a:gd name="adj" fmla="val 69715"/>
              </a:avLst>
            </a:prstGeom>
            <a:gradFill flip="none" rotWithShape="1">
              <a:gsLst>
                <a:gs pos="0">
                  <a:schemeClr val="accent6">
                    <a:lumMod val="100000"/>
                    <a:alpha val="50000"/>
                  </a:schemeClr>
                </a:gs>
                <a:gs pos="100000">
                  <a:schemeClr val="accent1">
                    <a:alpha val="12000"/>
                  </a:schemeClr>
                </a:gs>
              </a:gsLst>
              <a:lin ang="162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C8ABD735-E946-4322-9704-58824558519A}"/>
              </a:ext>
            </a:extLst>
          </p:cNvPr>
          <p:cNvGrpSpPr/>
          <p:nvPr/>
        </p:nvGrpSpPr>
        <p:grpSpPr>
          <a:xfrm rot="10800000">
            <a:off x="3913748" y="3012408"/>
            <a:ext cx="1057275" cy="1476375"/>
            <a:chOff x="7210426" y="1338716"/>
            <a:chExt cx="1057275" cy="1476375"/>
          </a:xfrm>
        </p:grpSpPr>
        <p:sp>
          <p:nvSpPr>
            <p:cNvPr id="39" name="箭头: V 形 38">
              <a:extLst>
                <a:ext uri="{FF2B5EF4-FFF2-40B4-BE49-F238E27FC236}">
                  <a16:creationId xmlns:a16="http://schemas.microsoft.com/office/drawing/2014/main" id="{589F3D51-0C7C-4631-BE4A-AE9DA5BA165B}"/>
                </a:ext>
              </a:extLst>
            </p:cNvPr>
            <p:cNvSpPr/>
            <p:nvPr/>
          </p:nvSpPr>
          <p:spPr>
            <a:xfrm rot="10800000">
              <a:off x="7454900" y="1338716"/>
              <a:ext cx="812801" cy="1476375"/>
            </a:xfrm>
            <a:prstGeom prst="chevron">
              <a:avLst>
                <a:gd name="adj" fmla="val 69715"/>
              </a:avLst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55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0" name="箭头: V 形 39">
              <a:extLst>
                <a:ext uri="{FF2B5EF4-FFF2-40B4-BE49-F238E27FC236}">
                  <a16:creationId xmlns:a16="http://schemas.microsoft.com/office/drawing/2014/main" id="{BB562954-C14C-4FC3-A745-88C979BC209B}"/>
                </a:ext>
              </a:extLst>
            </p:cNvPr>
            <p:cNvSpPr/>
            <p:nvPr/>
          </p:nvSpPr>
          <p:spPr>
            <a:xfrm rot="10800000">
              <a:off x="7210426" y="1338716"/>
              <a:ext cx="812801" cy="1476375"/>
            </a:xfrm>
            <a:prstGeom prst="chevron">
              <a:avLst>
                <a:gd name="adj" fmla="val 69715"/>
              </a:avLst>
            </a:prstGeom>
            <a:gradFill flip="none" rotWithShape="1">
              <a:gsLst>
                <a:gs pos="0">
                  <a:schemeClr val="accent6">
                    <a:lumMod val="100000"/>
                    <a:alpha val="50000"/>
                  </a:schemeClr>
                </a:gs>
                <a:gs pos="100000">
                  <a:schemeClr val="accent1">
                    <a:alpha val="12000"/>
                  </a:schemeClr>
                </a:gs>
              </a:gsLst>
              <a:lin ang="162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9768DD-0626-42D8-96A1-61D234E00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292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文本框 55">
            <a:extLst>
              <a:ext uri="{FF2B5EF4-FFF2-40B4-BE49-F238E27FC236}">
                <a16:creationId xmlns:a16="http://schemas.microsoft.com/office/drawing/2014/main" id="{42527C75-9946-4957-B794-29CFE45D3CE5}"/>
              </a:ext>
            </a:extLst>
          </p:cNvPr>
          <p:cNvSpPr txBox="1"/>
          <p:nvPr/>
        </p:nvSpPr>
        <p:spPr>
          <a:xfrm>
            <a:off x="1432560" y="162113"/>
            <a:ext cx="1378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noFill/>
                <a:latin typeface="+mj-ea"/>
                <a:ea typeface="+mj-ea"/>
              </a:defRPr>
            </a:lvl1pPr>
          </a:lstStyle>
          <a:p>
            <a:r>
              <a:rPr lang="en-US" altLang="zh-CN" dirty="0"/>
              <a:t>RISK</a:t>
            </a:r>
            <a:endParaRPr lang="zh-CN" altLang="en-US" dirty="0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A9DC0D9E-F96C-4C4A-BB55-80B810EAAD1D}"/>
              </a:ext>
            </a:extLst>
          </p:cNvPr>
          <p:cNvSpPr txBox="1"/>
          <p:nvPr/>
        </p:nvSpPr>
        <p:spPr>
          <a:xfrm>
            <a:off x="1387825" y="44247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三大风险</a:t>
            </a: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539D9A89-CFDC-402E-BACA-F223C7BE650A}"/>
              </a:ext>
            </a:extLst>
          </p:cNvPr>
          <p:cNvGrpSpPr/>
          <p:nvPr/>
        </p:nvGrpSpPr>
        <p:grpSpPr>
          <a:xfrm>
            <a:off x="124227" y="446024"/>
            <a:ext cx="1308333" cy="576829"/>
            <a:chOff x="124227" y="446024"/>
            <a:chExt cx="1477187" cy="576829"/>
          </a:xfrm>
        </p:grpSpPr>
        <p:sp>
          <p:nvSpPr>
            <p:cNvPr id="59" name="平行四边形 58">
              <a:extLst>
                <a:ext uri="{FF2B5EF4-FFF2-40B4-BE49-F238E27FC236}">
                  <a16:creationId xmlns:a16="http://schemas.microsoft.com/office/drawing/2014/main" id="{52BA8F08-C92F-482D-AD50-430A788660F1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平行四边形 59">
              <a:extLst>
                <a:ext uri="{FF2B5EF4-FFF2-40B4-BE49-F238E27FC236}">
                  <a16:creationId xmlns:a16="http://schemas.microsoft.com/office/drawing/2014/main" id="{F45FA25B-D7E2-4E3B-9E6E-35132A8E0472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平行四边形 60">
              <a:extLst>
                <a:ext uri="{FF2B5EF4-FFF2-40B4-BE49-F238E27FC236}">
                  <a16:creationId xmlns:a16="http://schemas.microsoft.com/office/drawing/2014/main" id="{CAD6924F-D444-41F0-9A4C-4E999FCE9441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BF4438E5-F2CA-40B9-BF92-71EBF41B4D29}"/>
              </a:ext>
            </a:extLst>
          </p:cNvPr>
          <p:cNvSpPr/>
          <p:nvPr/>
        </p:nvSpPr>
        <p:spPr>
          <a:xfrm flipH="1">
            <a:off x="0" y="5436949"/>
            <a:ext cx="12192000" cy="1428490"/>
          </a:xfrm>
          <a:custGeom>
            <a:avLst/>
            <a:gdLst>
              <a:gd name="connsiteX0" fmla="*/ 8748491 w 12192000"/>
              <a:gd name="connsiteY0" fmla="*/ 1233 h 2405154"/>
              <a:gd name="connsiteX1" fmla="*/ 4306531 w 12192000"/>
              <a:gd name="connsiteY1" fmla="*/ 1057349 h 2405154"/>
              <a:gd name="connsiteX2" fmla="*/ 308035 w 12192000"/>
              <a:gd name="connsiteY2" fmla="*/ 272447 h 2405154"/>
              <a:gd name="connsiteX3" fmla="*/ 0 w 12192000"/>
              <a:gd name="connsiteY3" fmla="*/ 222829 h 2405154"/>
              <a:gd name="connsiteX4" fmla="*/ 0 w 12192000"/>
              <a:gd name="connsiteY4" fmla="*/ 1491031 h 2405154"/>
              <a:gd name="connsiteX5" fmla="*/ 0 w 12192000"/>
              <a:gd name="connsiteY5" fmla="*/ 1894026 h 2405154"/>
              <a:gd name="connsiteX6" fmla="*/ 0 w 12192000"/>
              <a:gd name="connsiteY6" fmla="*/ 2104484 h 2405154"/>
              <a:gd name="connsiteX7" fmla="*/ 0 w 12192000"/>
              <a:gd name="connsiteY7" fmla="*/ 2405154 h 2405154"/>
              <a:gd name="connsiteX8" fmla="*/ 12192000 w 12192000"/>
              <a:gd name="connsiteY8" fmla="*/ 2405154 h 2405154"/>
              <a:gd name="connsiteX9" fmla="*/ 12192000 w 12192000"/>
              <a:gd name="connsiteY9" fmla="*/ 2104484 h 2405154"/>
              <a:gd name="connsiteX10" fmla="*/ 12192000 w 12192000"/>
              <a:gd name="connsiteY10" fmla="*/ 1894026 h 2405154"/>
              <a:gd name="connsiteX11" fmla="*/ 12192000 w 12192000"/>
              <a:gd name="connsiteY11" fmla="*/ 1491031 h 2405154"/>
              <a:gd name="connsiteX12" fmla="*/ 12192000 w 12192000"/>
              <a:gd name="connsiteY12" fmla="*/ 536959 h 2405154"/>
              <a:gd name="connsiteX13" fmla="*/ 12012914 w 12192000"/>
              <a:gd name="connsiteY13" fmla="*/ 498775 h 2405154"/>
              <a:gd name="connsiteX14" fmla="*/ 9144000 w 12192000"/>
              <a:gd name="connsiteY14" fmla="*/ 24961 h 2405154"/>
              <a:gd name="connsiteX15" fmla="*/ 8748491 w 12192000"/>
              <a:gd name="connsiteY15" fmla="*/ 1233 h 240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2405154">
                <a:moveTo>
                  <a:pt x="8748491" y="1233"/>
                </a:moveTo>
                <a:cubicBezTo>
                  <a:pt x="6837377" y="-41003"/>
                  <a:pt x="5887373" y="1015870"/>
                  <a:pt x="4306531" y="1057349"/>
                </a:cubicBezTo>
                <a:cubicBezTo>
                  <a:pt x="3147245" y="1087768"/>
                  <a:pt x="1509291" y="495451"/>
                  <a:pt x="308035" y="272447"/>
                </a:cubicBezTo>
                <a:lnTo>
                  <a:pt x="0" y="222829"/>
                </a:lnTo>
                <a:lnTo>
                  <a:pt x="0" y="1491031"/>
                </a:lnTo>
                <a:lnTo>
                  <a:pt x="0" y="1894026"/>
                </a:lnTo>
                <a:lnTo>
                  <a:pt x="0" y="2104484"/>
                </a:lnTo>
                <a:lnTo>
                  <a:pt x="0" y="2405154"/>
                </a:lnTo>
                <a:lnTo>
                  <a:pt x="12192000" y="2405154"/>
                </a:lnTo>
                <a:lnTo>
                  <a:pt x="12192000" y="2104484"/>
                </a:lnTo>
                <a:lnTo>
                  <a:pt x="12192000" y="1894026"/>
                </a:lnTo>
                <a:lnTo>
                  <a:pt x="12192000" y="1491031"/>
                </a:lnTo>
                <a:lnTo>
                  <a:pt x="12192000" y="536959"/>
                </a:lnTo>
                <a:lnTo>
                  <a:pt x="12012914" y="498775"/>
                </a:lnTo>
                <a:cubicBezTo>
                  <a:pt x="10881736" y="266063"/>
                  <a:pt x="9826113" y="91022"/>
                  <a:pt x="9144000" y="24961"/>
                </a:cubicBezTo>
                <a:cubicBezTo>
                  <a:pt x="9007578" y="11749"/>
                  <a:pt x="8875898" y="4049"/>
                  <a:pt x="8748491" y="1233"/>
                </a:cubicBezTo>
                <a:close/>
              </a:path>
            </a:pathLst>
          </a:custGeom>
          <a:gradFill>
            <a:gsLst>
              <a:gs pos="4425">
                <a:schemeClr val="accent6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alpha val="50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/>
          </a:p>
        </p:txBody>
      </p:sp>
      <p:sp>
        <p:nvSpPr>
          <p:cNvPr id="13" name="矩形: 圆顶角 12">
            <a:extLst>
              <a:ext uri="{FF2B5EF4-FFF2-40B4-BE49-F238E27FC236}">
                <a16:creationId xmlns:a16="http://schemas.microsoft.com/office/drawing/2014/main" id="{52F17359-7B72-4F6A-A526-7EDE613C3681}"/>
              </a:ext>
            </a:extLst>
          </p:cNvPr>
          <p:cNvSpPr/>
          <p:nvPr/>
        </p:nvSpPr>
        <p:spPr>
          <a:xfrm rot="10800000">
            <a:off x="911224" y="1650487"/>
            <a:ext cx="3138261" cy="4721282"/>
          </a:xfrm>
          <a:prstGeom prst="round2SameRect">
            <a:avLst>
              <a:gd name="adj1" fmla="val 3658"/>
              <a:gd name="adj2" fmla="val 0"/>
            </a:avLst>
          </a:prstGeom>
          <a:gradFill>
            <a:gsLst>
              <a:gs pos="100000">
                <a:schemeClr val="bg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>
            <a:noFill/>
          </a:ln>
          <a:effectLst>
            <a:outerShdw blurRad="317500" dist="317500" dir="2700000" algn="tl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5989E850-4DA8-4195-925B-20FA259F92EA}"/>
              </a:ext>
            </a:extLst>
          </p:cNvPr>
          <p:cNvSpPr/>
          <p:nvPr/>
        </p:nvSpPr>
        <p:spPr>
          <a:xfrm>
            <a:off x="1360849" y="2140994"/>
            <a:ext cx="1806893" cy="650438"/>
          </a:xfrm>
          <a:prstGeom prst="roundRect">
            <a:avLst>
              <a:gd name="adj" fmla="val 25644"/>
            </a:avLst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000" b="1" dirty="0">
                <a:solidFill>
                  <a:schemeClr val="accent1"/>
                </a:solidFill>
              </a:rPr>
              <a:t>沉迷风险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DEAB45D-B920-490A-A78B-21DF643BF116}"/>
              </a:ext>
            </a:extLst>
          </p:cNvPr>
          <p:cNvSpPr txBox="1"/>
          <p:nvPr/>
        </p:nvSpPr>
        <p:spPr>
          <a:xfrm>
            <a:off x="1099525" y="3104206"/>
            <a:ext cx="2556000" cy="1858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1"/>
                </a:solidFill>
              </a:rPr>
              <a:t>元宇宙因具有交互、沉浸体验及其对现实的“补偿效应”而具备天然的“成瘾性”</a:t>
            </a:r>
            <a:r>
              <a:rPr lang="en-US" altLang="zh-CN" dirty="0">
                <a:solidFill>
                  <a:schemeClr val="accent1"/>
                </a:solidFill>
              </a:rPr>
              <a:t>,</a:t>
            </a:r>
            <a:r>
              <a:rPr lang="zh-CN" altLang="en-US" dirty="0">
                <a:solidFill>
                  <a:schemeClr val="accent1"/>
                </a:solidFill>
              </a:rPr>
              <a:t>很难在虚实之间自如切换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793D6AE-AA8D-4493-AF18-5890BDA63900}"/>
              </a:ext>
            </a:extLst>
          </p:cNvPr>
          <p:cNvSpPr/>
          <p:nvPr/>
        </p:nvSpPr>
        <p:spPr>
          <a:xfrm>
            <a:off x="911225" y="1642110"/>
            <a:ext cx="3138261" cy="53916"/>
          </a:xfrm>
          <a:prstGeom prst="rect">
            <a:avLst/>
          </a:prstGeom>
          <a:gradFill>
            <a:gsLst>
              <a:gs pos="59000">
                <a:schemeClr val="accent1"/>
              </a:gs>
              <a:gs pos="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形 25" descr="游戏控制器 轮廓">
            <a:extLst>
              <a:ext uri="{FF2B5EF4-FFF2-40B4-BE49-F238E27FC236}">
                <a16:creationId xmlns:a16="http://schemas.microsoft.com/office/drawing/2014/main" id="{CC91D29D-81E4-46A9-A99B-BAA56E0E4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67742" y="1748687"/>
            <a:ext cx="729985" cy="729985"/>
          </a:xfrm>
          <a:prstGeom prst="rect">
            <a:avLst/>
          </a:prstGeom>
        </p:spPr>
      </p:pic>
      <p:sp>
        <p:nvSpPr>
          <p:cNvPr id="27" name="矩形: 圆顶角 26">
            <a:extLst>
              <a:ext uri="{FF2B5EF4-FFF2-40B4-BE49-F238E27FC236}">
                <a16:creationId xmlns:a16="http://schemas.microsoft.com/office/drawing/2014/main" id="{AC8BDE5B-3B6C-46C1-B8A5-1B6021EE90A9}"/>
              </a:ext>
            </a:extLst>
          </p:cNvPr>
          <p:cNvSpPr/>
          <p:nvPr/>
        </p:nvSpPr>
        <p:spPr>
          <a:xfrm rot="10800000">
            <a:off x="4526868" y="1650487"/>
            <a:ext cx="3138261" cy="4721282"/>
          </a:xfrm>
          <a:prstGeom prst="round2SameRect">
            <a:avLst>
              <a:gd name="adj1" fmla="val 3658"/>
              <a:gd name="adj2" fmla="val 0"/>
            </a:avLst>
          </a:prstGeom>
          <a:gradFill>
            <a:gsLst>
              <a:gs pos="100000">
                <a:schemeClr val="bg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>
            <a:noFill/>
          </a:ln>
          <a:effectLst>
            <a:outerShdw blurRad="317500" dist="317500" dir="2700000" algn="tl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E1BE5417-BC0A-4995-8352-D7AFF22FF65A}"/>
              </a:ext>
            </a:extLst>
          </p:cNvPr>
          <p:cNvSpPr/>
          <p:nvPr/>
        </p:nvSpPr>
        <p:spPr>
          <a:xfrm>
            <a:off x="4953116" y="2140994"/>
            <a:ext cx="1806893" cy="650438"/>
          </a:xfrm>
          <a:prstGeom prst="roundRect">
            <a:avLst>
              <a:gd name="adj" fmla="val 25644"/>
            </a:avLst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000" b="1" dirty="0">
                <a:solidFill>
                  <a:schemeClr val="accent1"/>
                </a:solidFill>
              </a:rPr>
              <a:t>隐私风险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7B0BE5B-4504-43E8-B036-957253C56720}"/>
              </a:ext>
            </a:extLst>
          </p:cNvPr>
          <p:cNvSpPr txBox="1"/>
          <p:nvPr/>
        </p:nvSpPr>
        <p:spPr>
          <a:xfrm>
            <a:off x="4740874" y="3104206"/>
            <a:ext cx="2556000" cy="1858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1"/>
                </a:solidFill>
              </a:rPr>
              <a:t>元宇宙需要对用户的身份属性、生理反应、行为路径、等信息进行细颗粒度挖掘和实时同步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3BBFDE1-F424-4E70-96F5-360ED44A6AB7}"/>
              </a:ext>
            </a:extLst>
          </p:cNvPr>
          <p:cNvSpPr/>
          <p:nvPr/>
        </p:nvSpPr>
        <p:spPr>
          <a:xfrm>
            <a:off x="4526869" y="1642110"/>
            <a:ext cx="3138261" cy="53916"/>
          </a:xfrm>
          <a:prstGeom prst="rect">
            <a:avLst/>
          </a:prstGeom>
          <a:gradFill>
            <a:gsLst>
              <a:gs pos="59000">
                <a:schemeClr val="accent1"/>
              </a:gs>
              <a:gs pos="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图形 21" descr="眼球扫描 轮廓">
            <a:extLst>
              <a:ext uri="{FF2B5EF4-FFF2-40B4-BE49-F238E27FC236}">
                <a16:creationId xmlns:a16="http://schemas.microsoft.com/office/drawing/2014/main" id="{C94BD1E4-5891-459E-989F-68A3F8AA77E3}"/>
              </a:ext>
            </a:extLst>
          </p:cNvPr>
          <p:cNvGrpSpPr/>
          <p:nvPr/>
        </p:nvGrpSpPr>
        <p:grpSpPr>
          <a:xfrm>
            <a:off x="6720007" y="1910612"/>
            <a:ext cx="638736" cy="448636"/>
            <a:chOff x="6558643" y="309563"/>
            <a:chExt cx="800100" cy="561975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09C6BD58-6138-4CC5-B5B1-9BDAF3129AD3}"/>
                </a:ext>
              </a:extLst>
            </p:cNvPr>
            <p:cNvSpPr/>
            <p:nvPr/>
          </p:nvSpPr>
          <p:spPr>
            <a:xfrm>
              <a:off x="6577693" y="309563"/>
              <a:ext cx="114300" cy="114300"/>
            </a:xfrm>
            <a:custGeom>
              <a:avLst/>
              <a:gdLst>
                <a:gd name="connsiteX0" fmla="*/ 19050 w 114300"/>
                <a:gd name="connsiteY0" fmla="*/ 19050 h 114300"/>
                <a:gd name="connsiteX1" fmla="*/ 114300 w 114300"/>
                <a:gd name="connsiteY1" fmla="*/ 19050 h 114300"/>
                <a:gd name="connsiteX2" fmla="*/ 114300 w 114300"/>
                <a:gd name="connsiteY2" fmla="*/ 0 h 114300"/>
                <a:gd name="connsiteX3" fmla="*/ 0 w 114300"/>
                <a:gd name="connsiteY3" fmla="*/ 0 h 114300"/>
                <a:gd name="connsiteX4" fmla="*/ 0 w 114300"/>
                <a:gd name="connsiteY4" fmla="*/ 114300 h 114300"/>
                <a:gd name="connsiteX5" fmla="*/ 19050 w 114300"/>
                <a:gd name="connsiteY5" fmla="*/ 114300 h 114300"/>
                <a:gd name="connsiteX6" fmla="*/ 19050 w 114300"/>
                <a:gd name="connsiteY6" fmla="*/ 190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300" h="114300">
                  <a:moveTo>
                    <a:pt x="19050" y="19050"/>
                  </a:moveTo>
                  <a:lnTo>
                    <a:pt x="114300" y="19050"/>
                  </a:lnTo>
                  <a:lnTo>
                    <a:pt x="114300" y="0"/>
                  </a:lnTo>
                  <a:lnTo>
                    <a:pt x="0" y="0"/>
                  </a:lnTo>
                  <a:lnTo>
                    <a:pt x="0" y="114300"/>
                  </a:lnTo>
                  <a:lnTo>
                    <a:pt x="19050" y="114300"/>
                  </a:lnTo>
                  <a:lnTo>
                    <a:pt x="1905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E02289D3-FB69-416B-B576-DF7393F93D02}"/>
                </a:ext>
              </a:extLst>
            </p:cNvPr>
            <p:cNvSpPr/>
            <p:nvPr/>
          </p:nvSpPr>
          <p:spPr>
            <a:xfrm>
              <a:off x="7225393" y="309563"/>
              <a:ext cx="114300" cy="114300"/>
            </a:xfrm>
            <a:custGeom>
              <a:avLst/>
              <a:gdLst>
                <a:gd name="connsiteX0" fmla="*/ 114300 w 114300"/>
                <a:gd name="connsiteY0" fmla="*/ 114300 h 114300"/>
                <a:gd name="connsiteX1" fmla="*/ 114300 w 114300"/>
                <a:gd name="connsiteY1" fmla="*/ 0 h 114300"/>
                <a:gd name="connsiteX2" fmla="*/ 0 w 114300"/>
                <a:gd name="connsiteY2" fmla="*/ 0 h 114300"/>
                <a:gd name="connsiteX3" fmla="*/ 0 w 114300"/>
                <a:gd name="connsiteY3" fmla="*/ 19050 h 114300"/>
                <a:gd name="connsiteX4" fmla="*/ 95250 w 114300"/>
                <a:gd name="connsiteY4" fmla="*/ 19050 h 114300"/>
                <a:gd name="connsiteX5" fmla="*/ 95250 w 114300"/>
                <a:gd name="connsiteY5" fmla="*/ 114300 h 114300"/>
                <a:gd name="connsiteX6" fmla="*/ 114300 w 114300"/>
                <a:gd name="connsiteY6" fmla="*/ 11430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300" h="114300">
                  <a:moveTo>
                    <a:pt x="114300" y="114300"/>
                  </a:moveTo>
                  <a:lnTo>
                    <a:pt x="114300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95250" y="19050"/>
                  </a:lnTo>
                  <a:lnTo>
                    <a:pt x="95250" y="114300"/>
                  </a:lnTo>
                  <a:lnTo>
                    <a:pt x="114300" y="1143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BA42736A-AA19-4FBA-9878-146332DF83CE}"/>
                </a:ext>
              </a:extLst>
            </p:cNvPr>
            <p:cNvSpPr/>
            <p:nvPr/>
          </p:nvSpPr>
          <p:spPr>
            <a:xfrm>
              <a:off x="7225393" y="757238"/>
              <a:ext cx="114300" cy="114300"/>
            </a:xfrm>
            <a:custGeom>
              <a:avLst/>
              <a:gdLst>
                <a:gd name="connsiteX0" fmla="*/ 95250 w 114300"/>
                <a:gd name="connsiteY0" fmla="*/ 95250 h 114300"/>
                <a:gd name="connsiteX1" fmla="*/ 0 w 114300"/>
                <a:gd name="connsiteY1" fmla="*/ 95250 h 114300"/>
                <a:gd name="connsiteX2" fmla="*/ 0 w 114300"/>
                <a:gd name="connsiteY2" fmla="*/ 114300 h 114300"/>
                <a:gd name="connsiteX3" fmla="*/ 114300 w 114300"/>
                <a:gd name="connsiteY3" fmla="*/ 114300 h 114300"/>
                <a:gd name="connsiteX4" fmla="*/ 114300 w 114300"/>
                <a:gd name="connsiteY4" fmla="*/ 0 h 114300"/>
                <a:gd name="connsiteX5" fmla="*/ 95250 w 114300"/>
                <a:gd name="connsiteY5" fmla="*/ 0 h 114300"/>
                <a:gd name="connsiteX6" fmla="*/ 95250 w 114300"/>
                <a:gd name="connsiteY6" fmla="*/ 952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300" h="114300">
                  <a:moveTo>
                    <a:pt x="95250" y="95250"/>
                  </a:moveTo>
                  <a:lnTo>
                    <a:pt x="0" y="95250"/>
                  </a:lnTo>
                  <a:lnTo>
                    <a:pt x="0" y="114300"/>
                  </a:lnTo>
                  <a:lnTo>
                    <a:pt x="114300" y="114300"/>
                  </a:lnTo>
                  <a:lnTo>
                    <a:pt x="114300" y="0"/>
                  </a:lnTo>
                  <a:lnTo>
                    <a:pt x="95250" y="0"/>
                  </a:lnTo>
                  <a:lnTo>
                    <a:pt x="95250" y="952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106985B5-38D1-4608-9EFF-8135FCBD86B9}"/>
                </a:ext>
              </a:extLst>
            </p:cNvPr>
            <p:cNvSpPr/>
            <p:nvPr/>
          </p:nvSpPr>
          <p:spPr>
            <a:xfrm>
              <a:off x="6577693" y="757238"/>
              <a:ext cx="114300" cy="114300"/>
            </a:xfrm>
            <a:custGeom>
              <a:avLst/>
              <a:gdLst>
                <a:gd name="connsiteX0" fmla="*/ 19050 w 114300"/>
                <a:gd name="connsiteY0" fmla="*/ 0 h 114300"/>
                <a:gd name="connsiteX1" fmla="*/ 0 w 114300"/>
                <a:gd name="connsiteY1" fmla="*/ 0 h 114300"/>
                <a:gd name="connsiteX2" fmla="*/ 0 w 114300"/>
                <a:gd name="connsiteY2" fmla="*/ 114300 h 114300"/>
                <a:gd name="connsiteX3" fmla="*/ 114300 w 114300"/>
                <a:gd name="connsiteY3" fmla="*/ 114300 h 114300"/>
                <a:gd name="connsiteX4" fmla="*/ 114300 w 114300"/>
                <a:gd name="connsiteY4" fmla="*/ 95250 h 114300"/>
                <a:gd name="connsiteX5" fmla="*/ 19050 w 114300"/>
                <a:gd name="connsiteY5" fmla="*/ 95250 h 114300"/>
                <a:gd name="connsiteX6" fmla="*/ 19050 w 114300"/>
                <a:gd name="connsiteY6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300" h="114300">
                  <a:moveTo>
                    <a:pt x="19050" y="0"/>
                  </a:moveTo>
                  <a:lnTo>
                    <a:pt x="0" y="0"/>
                  </a:lnTo>
                  <a:lnTo>
                    <a:pt x="0" y="114300"/>
                  </a:lnTo>
                  <a:lnTo>
                    <a:pt x="114300" y="114300"/>
                  </a:lnTo>
                  <a:lnTo>
                    <a:pt x="114300" y="95250"/>
                  </a:lnTo>
                  <a:lnTo>
                    <a:pt x="19050" y="95250"/>
                  </a:lnTo>
                  <a:lnTo>
                    <a:pt x="1905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BBE23E9A-8ECC-484A-B4B4-C310719AF53D}"/>
                </a:ext>
              </a:extLst>
            </p:cNvPr>
            <p:cNvSpPr/>
            <p:nvPr/>
          </p:nvSpPr>
          <p:spPr>
            <a:xfrm>
              <a:off x="6892038" y="576177"/>
              <a:ext cx="133367" cy="85876"/>
            </a:xfrm>
            <a:custGeom>
              <a:avLst/>
              <a:gdLst>
                <a:gd name="connsiteX0" fmla="*/ 2837 w 133367"/>
                <a:gd name="connsiteY0" fmla="*/ 0 h 85876"/>
                <a:gd name="connsiteX1" fmla="*/ 47509 w 133367"/>
                <a:gd name="connsiteY1" fmla="*/ 83039 h 85876"/>
                <a:gd name="connsiteX2" fmla="*/ 130548 w 133367"/>
                <a:gd name="connsiteY2" fmla="*/ 38368 h 85876"/>
                <a:gd name="connsiteX3" fmla="*/ 130548 w 133367"/>
                <a:gd name="connsiteY3" fmla="*/ 0 h 85876"/>
                <a:gd name="connsiteX4" fmla="*/ 110193 w 133367"/>
                <a:gd name="connsiteY4" fmla="*/ 0 h 85876"/>
                <a:gd name="connsiteX5" fmla="*/ 85955 w 133367"/>
                <a:gd name="connsiteY5" fmla="*/ 62839 h 85876"/>
                <a:gd name="connsiteX6" fmla="*/ 23116 w 133367"/>
                <a:gd name="connsiteY6" fmla="*/ 38601 h 85876"/>
                <a:gd name="connsiteX7" fmla="*/ 23116 w 133367"/>
                <a:gd name="connsiteY7" fmla="*/ 0 h 8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67" h="85876">
                  <a:moveTo>
                    <a:pt x="2837" y="0"/>
                  </a:moveTo>
                  <a:cubicBezTo>
                    <a:pt x="-7758" y="35266"/>
                    <a:pt x="12242" y="72444"/>
                    <a:pt x="47509" y="83039"/>
                  </a:cubicBezTo>
                  <a:cubicBezTo>
                    <a:pt x="82775" y="93635"/>
                    <a:pt x="119953" y="73634"/>
                    <a:pt x="130548" y="38368"/>
                  </a:cubicBezTo>
                  <a:cubicBezTo>
                    <a:pt x="134308" y="25855"/>
                    <a:pt x="134308" y="12513"/>
                    <a:pt x="130548" y="0"/>
                  </a:cubicBezTo>
                  <a:lnTo>
                    <a:pt x="110193" y="0"/>
                  </a:lnTo>
                  <a:cubicBezTo>
                    <a:pt x="120853" y="24046"/>
                    <a:pt x="110001" y="52180"/>
                    <a:pt x="85955" y="62839"/>
                  </a:cubicBezTo>
                  <a:cubicBezTo>
                    <a:pt x="61909" y="73499"/>
                    <a:pt x="33775" y="62647"/>
                    <a:pt x="23116" y="38601"/>
                  </a:cubicBezTo>
                  <a:cubicBezTo>
                    <a:pt x="17667" y="26311"/>
                    <a:pt x="17667" y="12290"/>
                    <a:pt x="23116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F5D8B00E-2E34-4E92-9C62-5F3A5F9ACBA0}"/>
                </a:ext>
              </a:extLst>
            </p:cNvPr>
            <p:cNvSpPr/>
            <p:nvPr/>
          </p:nvSpPr>
          <p:spPr>
            <a:xfrm>
              <a:off x="6680262" y="576177"/>
              <a:ext cx="556861" cy="171535"/>
            </a:xfrm>
            <a:custGeom>
              <a:avLst/>
              <a:gdLst>
                <a:gd name="connsiteX0" fmla="*/ 554846 w 556861"/>
                <a:gd name="connsiteY0" fmla="*/ 0 h 171535"/>
                <a:gd name="connsiteX1" fmla="*/ 531139 w 556861"/>
                <a:gd name="connsiteY1" fmla="*/ 0 h 171535"/>
                <a:gd name="connsiteX2" fmla="*/ 534815 w 556861"/>
                <a:gd name="connsiteY2" fmla="*/ 3410 h 171535"/>
                <a:gd name="connsiteX3" fmla="*/ 535273 w 556861"/>
                <a:gd name="connsiteY3" fmla="*/ 17174 h 171535"/>
                <a:gd name="connsiteX4" fmla="*/ 384387 w 556861"/>
                <a:gd name="connsiteY4" fmla="*/ 128664 h 171535"/>
                <a:gd name="connsiteX5" fmla="*/ 384274 w 556861"/>
                <a:gd name="connsiteY5" fmla="*/ 128591 h 171535"/>
                <a:gd name="connsiteX6" fmla="*/ 384292 w 556861"/>
                <a:gd name="connsiteY6" fmla="*/ 128511 h 171535"/>
                <a:gd name="connsiteX7" fmla="*/ 429526 w 556861"/>
                <a:gd name="connsiteY7" fmla="*/ 0 h 171535"/>
                <a:gd name="connsiteX8" fmla="*/ 410247 w 556861"/>
                <a:gd name="connsiteY8" fmla="*/ 0 h 171535"/>
                <a:gd name="connsiteX9" fmla="*/ 298596 w 556861"/>
                <a:gd name="connsiteY9" fmla="*/ 151982 h 171535"/>
                <a:gd name="connsiteX10" fmla="*/ 146615 w 556861"/>
                <a:gd name="connsiteY10" fmla="*/ 40331 h 171535"/>
                <a:gd name="connsiteX11" fmla="*/ 146615 w 556861"/>
                <a:gd name="connsiteY11" fmla="*/ 0 h 171535"/>
                <a:gd name="connsiteX12" fmla="*/ 127336 w 556861"/>
                <a:gd name="connsiteY12" fmla="*/ 0 h 171535"/>
                <a:gd name="connsiteX13" fmla="*/ 172570 w 556861"/>
                <a:gd name="connsiteY13" fmla="*/ 128511 h 171535"/>
                <a:gd name="connsiteX14" fmla="*/ 172555 w 556861"/>
                <a:gd name="connsiteY14" fmla="*/ 128646 h 171535"/>
                <a:gd name="connsiteX15" fmla="*/ 172475 w 556861"/>
                <a:gd name="connsiteY15" fmla="*/ 128664 h 171535"/>
                <a:gd name="connsiteX16" fmla="*/ 21589 w 556861"/>
                <a:gd name="connsiteY16" fmla="*/ 17174 h 171535"/>
                <a:gd name="connsiteX17" fmla="*/ 22047 w 556861"/>
                <a:gd name="connsiteY17" fmla="*/ 3410 h 171535"/>
                <a:gd name="connsiteX18" fmla="*/ 22047 w 556861"/>
                <a:gd name="connsiteY18" fmla="*/ 3410 h 171535"/>
                <a:gd name="connsiteX19" fmla="*/ 25733 w 556861"/>
                <a:gd name="connsiteY19" fmla="*/ 0 h 171535"/>
                <a:gd name="connsiteX20" fmla="*/ 2015 w 556861"/>
                <a:gd name="connsiteY20" fmla="*/ 0 h 171535"/>
                <a:gd name="connsiteX21" fmla="*/ 7616 w 556861"/>
                <a:gd name="connsiteY21" fmla="*/ 30118 h 171535"/>
                <a:gd name="connsiteX22" fmla="*/ 278431 w 556861"/>
                <a:gd name="connsiteY22" fmla="*/ 171536 h 171535"/>
                <a:gd name="connsiteX23" fmla="*/ 549246 w 556861"/>
                <a:gd name="connsiteY23" fmla="*/ 30118 h 171535"/>
                <a:gd name="connsiteX24" fmla="*/ 554846 w 556861"/>
                <a:gd name="connsiteY24" fmla="*/ 0 h 17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56861" h="171535">
                  <a:moveTo>
                    <a:pt x="554846" y="0"/>
                  </a:moveTo>
                  <a:lnTo>
                    <a:pt x="531139" y="0"/>
                  </a:lnTo>
                  <a:cubicBezTo>
                    <a:pt x="532396" y="1162"/>
                    <a:pt x="533672" y="2334"/>
                    <a:pt x="534815" y="3410"/>
                  </a:cubicBezTo>
                  <a:cubicBezTo>
                    <a:pt x="538719" y="7095"/>
                    <a:pt x="538923" y="13237"/>
                    <a:pt x="535273" y="17174"/>
                  </a:cubicBezTo>
                  <a:cubicBezTo>
                    <a:pt x="509555" y="44958"/>
                    <a:pt x="454482" y="97879"/>
                    <a:pt x="384387" y="128664"/>
                  </a:cubicBezTo>
                  <a:cubicBezTo>
                    <a:pt x="384336" y="128675"/>
                    <a:pt x="384285" y="128643"/>
                    <a:pt x="384274" y="128591"/>
                  </a:cubicBezTo>
                  <a:cubicBezTo>
                    <a:pt x="384267" y="128564"/>
                    <a:pt x="384274" y="128534"/>
                    <a:pt x="384292" y="128511"/>
                  </a:cubicBezTo>
                  <a:cubicBezTo>
                    <a:pt x="419033" y="95360"/>
                    <a:pt x="435843" y="47603"/>
                    <a:pt x="429526" y="0"/>
                  </a:cubicBezTo>
                  <a:lnTo>
                    <a:pt x="410247" y="0"/>
                  </a:lnTo>
                  <a:cubicBezTo>
                    <a:pt x="421384" y="72801"/>
                    <a:pt x="371397" y="140845"/>
                    <a:pt x="298596" y="151982"/>
                  </a:cubicBezTo>
                  <a:cubicBezTo>
                    <a:pt x="225796" y="163118"/>
                    <a:pt x="157751" y="113131"/>
                    <a:pt x="146615" y="40331"/>
                  </a:cubicBezTo>
                  <a:cubicBezTo>
                    <a:pt x="144570" y="26965"/>
                    <a:pt x="144570" y="13365"/>
                    <a:pt x="146615" y="0"/>
                  </a:cubicBezTo>
                  <a:lnTo>
                    <a:pt x="127336" y="0"/>
                  </a:lnTo>
                  <a:cubicBezTo>
                    <a:pt x="121019" y="47603"/>
                    <a:pt x="137829" y="95360"/>
                    <a:pt x="172570" y="128511"/>
                  </a:cubicBezTo>
                  <a:cubicBezTo>
                    <a:pt x="172603" y="128552"/>
                    <a:pt x="172596" y="128612"/>
                    <a:pt x="172555" y="128646"/>
                  </a:cubicBezTo>
                  <a:cubicBezTo>
                    <a:pt x="172533" y="128663"/>
                    <a:pt x="172503" y="128670"/>
                    <a:pt x="172475" y="128664"/>
                  </a:cubicBezTo>
                  <a:cubicBezTo>
                    <a:pt x="102380" y="97879"/>
                    <a:pt x="47335" y="44958"/>
                    <a:pt x="21589" y="17174"/>
                  </a:cubicBezTo>
                  <a:cubicBezTo>
                    <a:pt x="17939" y="13237"/>
                    <a:pt x="18143" y="7095"/>
                    <a:pt x="22047" y="3410"/>
                  </a:cubicBezTo>
                  <a:lnTo>
                    <a:pt x="22047" y="3410"/>
                  </a:lnTo>
                  <a:cubicBezTo>
                    <a:pt x="23190" y="2334"/>
                    <a:pt x="24466" y="1162"/>
                    <a:pt x="25733" y="0"/>
                  </a:cubicBezTo>
                  <a:lnTo>
                    <a:pt x="2015" y="0"/>
                  </a:lnTo>
                  <a:cubicBezTo>
                    <a:pt x="-2044" y="10283"/>
                    <a:pt x="131" y="21982"/>
                    <a:pt x="7616" y="30118"/>
                  </a:cubicBezTo>
                  <a:cubicBezTo>
                    <a:pt x="47021" y="72638"/>
                    <a:pt x="152282" y="171536"/>
                    <a:pt x="278431" y="171536"/>
                  </a:cubicBezTo>
                  <a:cubicBezTo>
                    <a:pt x="404580" y="171536"/>
                    <a:pt x="509889" y="72638"/>
                    <a:pt x="549246" y="30118"/>
                  </a:cubicBezTo>
                  <a:cubicBezTo>
                    <a:pt x="556731" y="21982"/>
                    <a:pt x="558906" y="10283"/>
                    <a:pt x="554846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62B57D80-2128-487F-8698-F9F8BB1EA8B9}"/>
                </a:ext>
              </a:extLst>
            </p:cNvPr>
            <p:cNvSpPr/>
            <p:nvPr/>
          </p:nvSpPr>
          <p:spPr>
            <a:xfrm>
              <a:off x="6558643" y="442913"/>
              <a:ext cx="800100" cy="95164"/>
            </a:xfrm>
            <a:custGeom>
              <a:avLst/>
              <a:gdLst>
                <a:gd name="connsiteX0" fmla="*/ 612058 w 800100"/>
                <a:gd name="connsiteY0" fmla="*/ 76114 h 95164"/>
                <a:gd name="connsiteX1" fmla="*/ 400050 w 800100"/>
                <a:gd name="connsiteY1" fmla="*/ 0 h 95164"/>
                <a:gd name="connsiteX2" fmla="*/ 188043 w 800100"/>
                <a:gd name="connsiteY2" fmla="*/ 76114 h 95164"/>
                <a:gd name="connsiteX3" fmla="*/ 0 w 800100"/>
                <a:gd name="connsiteY3" fmla="*/ 76114 h 95164"/>
                <a:gd name="connsiteX4" fmla="*/ 0 w 800100"/>
                <a:gd name="connsiteY4" fmla="*/ 95164 h 95164"/>
                <a:gd name="connsiteX5" fmla="*/ 800100 w 800100"/>
                <a:gd name="connsiteY5" fmla="*/ 95164 h 95164"/>
                <a:gd name="connsiteX6" fmla="*/ 800100 w 800100"/>
                <a:gd name="connsiteY6" fmla="*/ 76114 h 95164"/>
                <a:gd name="connsiteX7" fmla="*/ 222733 w 800100"/>
                <a:gd name="connsiteY7" fmla="*/ 75943 h 95164"/>
                <a:gd name="connsiteX8" fmla="*/ 299504 w 800100"/>
                <a:gd name="connsiteY8" fmla="*/ 37919 h 95164"/>
                <a:gd name="connsiteX9" fmla="*/ 299627 w 800100"/>
                <a:gd name="connsiteY9" fmla="*/ 37974 h 95164"/>
                <a:gd name="connsiteX10" fmla="*/ 299599 w 800100"/>
                <a:gd name="connsiteY10" fmla="*/ 38081 h 95164"/>
                <a:gd name="connsiteX11" fmla="*/ 268605 w 800100"/>
                <a:gd name="connsiteY11" fmla="*/ 76114 h 95164"/>
                <a:gd name="connsiteX12" fmla="*/ 222790 w 800100"/>
                <a:gd name="connsiteY12" fmla="*/ 76114 h 95164"/>
                <a:gd name="connsiteX13" fmla="*/ 222694 w 800100"/>
                <a:gd name="connsiteY13" fmla="*/ 76019 h 95164"/>
                <a:gd name="connsiteX14" fmla="*/ 222733 w 800100"/>
                <a:gd name="connsiteY14" fmla="*/ 75943 h 95164"/>
                <a:gd name="connsiteX15" fmla="*/ 290998 w 800100"/>
                <a:gd name="connsiteY15" fmla="*/ 76114 h 95164"/>
                <a:gd name="connsiteX16" fmla="*/ 475711 w 800100"/>
                <a:gd name="connsiteY16" fmla="*/ 42704 h 95164"/>
                <a:gd name="connsiteX17" fmla="*/ 509121 w 800100"/>
                <a:gd name="connsiteY17" fmla="*/ 76114 h 95164"/>
                <a:gd name="connsiteX18" fmla="*/ 531466 w 800100"/>
                <a:gd name="connsiteY18" fmla="*/ 76114 h 95164"/>
                <a:gd name="connsiteX19" fmla="*/ 500501 w 800100"/>
                <a:gd name="connsiteY19" fmla="*/ 38100 h 95164"/>
                <a:gd name="connsiteX20" fmla="*/ 500489 w 800100"/>
                <a:gd name="connsiteY20" fmla="*/ 37966 h 95164"/>
                <a:gd name="connsiteX21" fmla="*/ 500596 w 800100"/>
                <a:gd name="connsiteY21" fmla="*/ 37938 h 95164"/>
                <a:gd name="connsiteX22" fmla="*/ 577377 w 800100"/>
                <a:gd name="connsiteY22" fmla="*/ 75962 h 95164"/>
                <a:gd name="connsiteX23" fmla="*/ 577396 w 800100"/>
                <a:gd name="connsiteY23" fmla="*/ 76095 h 95164"/>
                <a:gd name="connsiteX24" fmla="*/ 577320 w 800100"/>
                <a:gd name="connsiteY24" fmla="*/ 76133 h 9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0100" h="95164">
                  <a:moveTo>
                    <a:pt x="612058" y="76114"/>
                  </a:moveTo>
                  <a:cubicBezTo>
                    <a:pt x="559965" y="39272"/>
                    <a:pt x="484718" y="0"/>
                    <a:pt x="400050" y="0"/>
                  </a:cubicBezTo>
                  <a:cubicBezTo>
                    <a:pt x="315382" y="0"/>
                    <a:pt x="240135" y="39272"/>
                    <a:pt x="188043" y="76114"/>
                  </a:cubicBezTo>
                  <a:lnTo>
                    <a:pt x="0" y="76114"/>
                  </a:lnTo>
                  <a:lnTo>
                    <a:pt x="0" y="95164"/>
                  </a:lnTo>
                  <a:lnTo>
                    <a:pt x="800100" y="95164"/>
                  </a:lnTo>
                  <a:lnTo>
                    <a:pt x="800100" y="76114"/>
                  </a:lnTo>
                  <a:close/>
                  <a:moveTo>
                    <a:pt x="222733" y="75943"/>
                  </a:moveTo>
                  <a:cubicBezTo>
                    <a:pt x="246941" y="60650"/>
                    <a:pt x="272669" y="47908"/>
                    <a:pt x="299504" y="37919"/>
                  </a:cubicBezTo>
                  <a:cubicBezTo>
                    <a:pt x="299554" y="37900"/>
                    <a:pt x="299608" y="37925"/>
                    <a:pt x="299627" y="37974"/>
                  </a:cubicBezTo>
                  <a:cubicBezTo>
                    <a:pt x="299641" y="38012"/>
                    <a:pt x="299631" y="38055"/>
                    <a:pt x="299599" y="38081"/>
                  </a:cubicBezTo>
                  <a:cubicBezTo>
                    <a:pt x="287282" y="49001"/>
                    <a:pt x="276815" y="61846"/>
                    <a:pt x="268605" y="76114"/>
                  </a:cubicBezTo>
                  <a:lnTo>
                    <a:pt x="222790" y="76114"/>
                  </a:lnTo>
                  <a:cubicBezTo>
                    <a:pt x="222737" y="76114"/>
                    <a:pt x="222694" y="76071"/>
                    <a:pt x="222694" y="76019"/>
                  </a:cubicBezTo>
                  <a:cubicBezTo>
                    <a:pt x="222694" y="75990"/>
                    <a:pt x="222709" y="75961"/>
                    <a:pt x="222733" y="75943"/>
                  </a:cubicBezTo>
                  <a:close/>
                  <a:moveTo>
                    <a:pt x="290998" y="76114"/>
                  </a:moveTo>
                  <a:cubicBezTo>
                    <a:pt x="332780" y="15881"/>
                    <a:pt x="415478" y="923"/>
                    <a:pt x="475711" y="42704"/>
                  </a:cubicBezTo>
                  <a:cubicBezTo>
                    <a:pt x="488756" y="51753"/>
                    <a:pt x="500072" y="63069"/>
                    <a:pt x="509121" y="76114"/>
                  </a:cubicBezTo>
                  <a:close/>
                  <a:moveTo>
                    <a:pt x="531466" y="76114"/>
                  </a:moveTo>
                  <a:cubicBezTo>
                    <a:pt x="523263" y="61854"/>
                    <a:pt x="512807" y="49018"/>
                    <a:pt x="500501" y="38100"/>
                  </a:cubicBezTo>
                  <a:cubicBezTo>
                    <a:pt x="500461" y="38066"/>
                    <a:pt x="500455" y="38006"/>
                    <a:pt x="500489" y="37966"/>
                  </a:cubicBezTo>
                  <a:cubicBezTo>
                    <a:pt x="500515" y="37934"/>
                    <a:pt x="500558" y="37924"/>
                    <a:pt x="500596" y="37938"/>
                  </a:cubicBezTo>
                  <a:cubicBezTo>
                    <a:pt x="527435" y="47925"/>
                    <a:pt x="553166" y="60668"/>
                    <a:pt x="577377" y="75962"/>
                  </a:cubicBezTo>
                  <a:cubicBezTo>
                    <a:pt x="577419" y="75993"/>
                    <a:pt x="577427" y="76053"/>
                    <a:pt x="577396" y="76095"/>
                  </a:cubicBezTo>
                  <a:cubicBezTo>
                    <a:pt x="577378" y="76119"/>
                    <a:pt x="577350" y="76133"/>
                    <a:pt x="577320" y="761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26A6CB15-89B8-4406-969E-FD910E335D7E}"/>
              </a:ext>
            </a:extLst>
          </p:cNvPr>
          <p:cNvGrpSpPr/>
          <p:nvPr/>
        </p:nvGrpSpPr>
        <p:grpSpPr>
          <a:xfrm>
            <a:off x="1487488" y="2887285"/>
            <a:ext cx="1954571" cy="53218"/>
            <a:chOff x="1486543" y="2775707"/>
            <a:chExt cx="1923407" cy="45719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13964C0F-4875-4B41-ACD1-5B5A53CBD55E}"/>
                </a:ext>
              </a:extLst>
            </p:cNvPr>
            <p:cNvCxnSpPr>
              <a:cxnSpLocks/>
            </p:cNvCxnSpPr>
            <p:nvPr/>
          </p:nvCxnSpPr>
          <p:spPr>
            <a:xfrm>
              <a:off x="1486543" y="2780786"/>
              <a:ext cx="1923407" cy="0"/>
            </a:xfrm>
            <a:prstGeom prst="line">
              <a:avLst/>
            </a:prstGeom>
            <a:ln w="25400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D60349C9-5DEA-48D2-82BD-FBBC98CF0D86}"/>
                </a:ext>
              </a:extLst>
            </p:cNvPr>
            <p:cNvSpPr/>
            <p:nvPr/>
          </p:nvSpPr>
          <p:spPr>
            <a:xfrm>
              <a:off x="1487488" y="2775707"/>
              <a:ext cx="533310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A9B2F346-D039-4A58-AF0A-0A901E6F0DB3}"/>
              </a:ext>
            </a:extLst>
          </p:cNvPr>
          <p:cNvGrpSpPr/>
          <p:nvPr/>
        </p:nvGrpSpPr>
        <p:grpSpPr>
          <a:xfrm>
            <a:off x="5118714" y="2887285"/>
            <a:ext cx="1954571" cy="53218"/>
            <a:chOff x="1486543" y="2775707"/>
            <a:chExt cx="1923407" cy="45719"/>
          </a:xfrm>
        </p:grpSpPr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DB386B2C-5258-4C67-A4D6-08743EBAC6D6}"/>
                </a:ext>
              </a:extLst>
            </p:cNvPr>
            <p:cNvCxnSpPr>
              <a:cxnSpLocks/>
            </p:cNvCxnSpPr>
            <p:nvPr/>
          </p:nvCxnSpPr>
          <p:spPr>
            <a:xfrm>
              <a:off x="1486543" y="2780786"/>
              <a:ext cx="1923407" cy="0"/>
            </a:xfrm>
            <a:prstGeom prst="line">
              <a:avLst/>
            </a:prstGeom>
            <a:ln w="25400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4A21BEE8-C717-421F-A428-98A3AC673C78}"/>
                </a:ext>
              </a:extLst>
            </p:cNvPr>
            <p:cNvSpPr/>
            <p:nvPr/>
          </p:nvSpPr>
          <p:spPr>
            <a:xfrm>
              <a:off x="1487488" y="2775707"/>
              <a:ext cx="533310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: 圆顶角 31">
            <a:extLst>
              <a:ext uri="{FF2B5EF4-FFF2-40B4-BE49-F238E27FC236}">
                <a16:creationId xmlns:a16="http://schemas.microsoft.com/office/drawing/2014/main" id="{DB28CD6A-0AA9-4217-AB09-7168969C85E5}"/>
              </a:ext>
            </a:extLst>
          </p:cNvPr>
          <p:cNvSpPr/>
          <p:nvPr/>
        </p:nvSpPr>
        <p:spPr>
          <a:xfrm rot="10800000">
            <a:off x="8151199" y="1650487"/>
            <a:ext cx="3138261" cy="4721282"/>
          </a:xfrm>
          <a:prstGeom prst="round2SameRect">
            <a:avLst>
              <a:gd name="adj1" fmla="val 3658"/>
              <a:gd name="adj2" fmla="val 0"/>
            </a:avLst>
          </a:prstGeom>
          <a:gradFill>
            <a:gsLst>
              <a:gs pos="100000">
                <a:schemeClr val="bg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>
            <a:noFill/>
          </a:ln>
          <a:effectLst>
            <a:outerShdw blurRad="317500" dist="317500" dir="2700000" algn="tl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999472E6-A634-4B2E-9304-C92467D59A09}"/>
              </a:ext>
            </a:extLst>
          </p:cNvPr>
          <p:cNvSpPr/>
          <p:nvPr/>
        </p:nvSpPr>
        <p:spPr>
          <a:xfrm>
            <a:off x="8580362" y="2140994"/>
            <a:ext cx="1806893" cy="650438"/>
          </a:xfrm>
          <a:prstGeom prst="roundRect">
            <a:avLst>
              <a:gd name="adj" fmla="val 25644"/>
            </a:avLst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000" b="1" dirty="0">
                <a:solidFill>
                  <a:schemeClr val="accent1"/>
                </a:solidFill>
              </a:rPr>
              <a:t>经济风险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490B734-76EE-46D7-8B8A-7F7A0687C87D}"/>
              </a:ext>
            </a:extLst>
          </p:cNvPr>
          <p:cNvSpPr txBox="1"/>
          <p:nvPr/>
        </p:nvSpPr>
        <p:spPr>
          <a:xfrm>
            <a:off x="8360229" y="3104206"/>
            <a:ext cx="2556000" cy="1858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1"/>
                </a:solidFill>
              </a:rPr>
              <a:t>当元宇宙中的虚拟货币相对于现实货出现世幅波动时，经济风险会从虚拟世界传导至现实世界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21DE66AE-D513-4B5B-8818-85E675D27314}"/>
              </a:ext>
            </a:extLst>
          </p:cNvPr>
          <p:cNvSpPr/>
          <p:nvPr/>
        </p:nvSpPr>
        <p:spPr>
          <a:xfrm>
            <a:off x="8151200" y="1642110"/>
            <a:ext cx="3138261" cy="53916"/>
          </a:xfrm>
          <a:prstGeom prst="rect">
            <a:avLst/>
          </a:prstGeom>
          <a:gradFill>
            <a:gsLst>
              <a:gs pos="59000">
                <a:schemeClr val="accent1"/>
              </a:gs>
              <a:gs pos="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5" name="图形 23" descr="钱 轮廓">
            <a:extLst>
              <a:ext uri="{FF2B5EF4-FFF2-40B4-BE49-F238E27FC236}">
                <a16:creationId xmlns:a16="http://schemas.microsoft.com/office/drawing/2014/main" id="{7BC54665-2D2A-4459-B2D7-634BF479FD03}"/>
              </a:ext>
            </a:extLst>
          </p:cNvPr>
          <p:cNvGrpSpPr/>
          <p:nvPr/>
        </p:nvGrpSpPr>
        <p:grpSpPr>
          <a:xfrm>
            <a:off x="10331206" y="1915279"/>
            <a:ext cx="669243" cy="490534"/>
            <a:chOff x="5075786" y="285655"/>
            <a:chExt cx="838314" cy="614457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AC8EC961-8C06-4BF9-846C-92869F80D134}"/>
                </a:ext>
              </a:extLst>
            </p:cNvPr>
            <p:cNvSpPr/>
            <p:nvPr/>
          </p:nvSpPr>
          <p:spPr>
            <a:xfrm>
              <a:off x="5323046" y="391716"/>
              <a:ext cx="516053" cy="98831"/>
            </a:xfrm>
            <a:custGeom>
              <a:avLst/>
              <a:gdLst>
                <a:gd name="connsiteX0" fmla="*/ 481611 w 516053"/>
                <a:gd name="connsiteY0" fmla="*/ 22403 h 98831"/>
                <a:gd name="connsiteX1" fmla="*/ 496642 w 516053"/>
                <a:gd name="connsiteY1" fmla="*/ 98822 h 98831"/>
                <a:gd name="connsiteX2" fmla="*/ 516054 w 516053"/>
                <a:gd name="connsiteY2" fmla="*/ 98822 h 98831"/>
                <a:gd name="connsiteX3" fmla="*/ 496642 w 516053"/>
                <a:gd name="connsiteY3" fmla="*/ 0 h 98831"/>
                <a:gd name="connsiteX4" fmla="*/ 389 w 516053"/>
                <a:gd name="connsiteY4" fmla="*/ 98650 h 98831"/>
                <a:gd name="connsiteX5" fmla="*/ 389 w 516053"/>
                <a:gd name="connsiteY5" fmla="*/ 98831 h 98831"/>
                <a:gd name="connsiteX6" fmla="*/ 97173 w 516053"/>
                <a:gd name="connsiteY6" fmla="*/ 98831 h 9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6053" h="98831">
                  <a:moveTo>
                    <a:pt x="481611" y="22403"/>
                  </a:moveTo>
                  <a:lnTo>
                    <a:pt x="496642" y="98822"/>
                  </a:lnTo>
                  <a:lnTo>
                    <a:pt x="516054" y="98822"/>
                  </a:lnTo>
                  <a:lnTo>
                    <a:pt x="496642" y="0"/>
                  </a:lnTo>
                  <a:lnTo>
                    <a:pt x="389" y="98650"/>
                  </a:lnTo>
                  <a:cubicBezTo>
                    <a:pt x="-135" y="98755"/>
                    <a:pt x="-125" y="98831"/>
                    <a:pt x="389" y="98831"/>
                  </a:cubicBezTo>
                  <a:lnTo>
                    <a:pt x="97173" y="988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1052800E-0521-4771-B008-363997B27A5D}"/>
                </a:ext>
              </a:extLst>
            </p:cNvPr>
            <p:cNvSpPr/>
            <p:nvPr/>
          </p:nvSpPr>
          <p:spPr>
            <a:xfrm>
              <a:off x="5201413" y="285655"/>
              <a:ext cx="537960" cy="204892"/>
            </a:xfrm>
            <a:custGeom>
              <a:avLst/>
              <a:gdLst>
                <a:gd name="connsiteX0" fmla="*/ 490211 w 537960"/>
                <a:gd name="connsiteY0" fmla="*/ 24927 h 204892"/>
                <a:gd name="connsiteX1" fmla="*/ 518910 w 537960"/>
                <a:gd name="connsiteY1" fmla="*/ 96679 h 204892"/>
                <a:gd name="connsiteX2" fmla="*/ 537960 w 537960"/>
                <a:gd name="connsiteY2" fmla="*/ 92869 h 204892"/>
                <a:gd name="connsiteX3" fmla="*/ 500813 w 537960"/>
                <a:gd name="connsiteY3" fmla="*/ 0 h 204892"/>
                <a:gd name="connsiteX4" fmla="*/ 179 w 537960"/>
                <a:gd name="connsiteY4" fmla="*/ 204711 h 204892"/>
                <a:gd name="connsiteX5" fmla="*/ 179 w 537960"/>
                <a:gd name="connsiteY5" fmla="*/ 204892 h 204892"/>
                <a:gd name="connsiteX6" fmla="*/ 50033 w 537960"/>
                <a:gd name="connsiteY6" fmla="*/ 204892 h 204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7960" h="204892">
                  <a:moveTo>
                    <a:pt x="490211" y="24927"/>
                  </a:moveTo>
                  <a:lnTo>
                    <a:pt x="518910" y="96679"/>
                  </a:lnTo>
                  <a:lnTo>
                    <a:pt x="537960" y="92869"/>
                  </a:lnTo>
                  <a:lnTo>
                    <a:pt x="500813" y="0"/>
                  </a:lnTo>
                  <a:lnTo>
                    <a:pt x="179" y="204711"/>
                  </a:lnTo>
                  <a:cubicBezTo>
                    <a:pt x="-69" y="204816"/>
                    <a:pt x="-50" y="204892"/>
                    <a:pt x="179" y="204892"/>
                  </a:cubicBezTo>
                  <a:lnTo>
                    <a:pt x="50033" y="2048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115589FA-4B90-42BB-9024-4A04E53103B8}"/>
                </a:ext>
              </a:extLst>
            </p:cNvPr>
            <p:cNvSpPr/>
            <p:nvPr/>
          </p:nvSpPr>
          <p:spPr>
            <a:xfrm>
              <a:off x="5075786" y="519113"/>
              <a:ext cx="838314" cy="381000"/>
            </a:xfrm>
            <a:custGeom>
              <a:avLst/>
              <a:gdLst>
                <a:gd name="connsiteX0" fmla="*/ 838314 w 838314"/>
                <a:gd name="connsiteY0" fmla="*/ 0 h 381000"/>
                <a:gd name="connsiteX1" fmla="*/ 0 w 838314"/>
                <a:gd name="connsiteY1" fmla="*/ 0 h 381000"/>
                <a:gd name="connsiteX2" fmla="*/ 0 w 838314"/>
                <a:gd name="connsiteY2" fmla="*/ 381000 h 381000"/>
                <a:gd name="connsiteX3" fmla="*/ 838314 w 838314"/>
                <a:gd name="connsiteY3" fmla="*/ 381000 h 381000"/>
                <a:gd name="connsiteX4" fmla="*/ 819264 w 838314"/>
                <a:gd name="connsiteY4" fmla="*/ 361950 h 381000"/>
                <a:gd name="connsiteX5" fmla="*/ 19050 w 838314"/>
                <a:gd name="connsiteY5" fmla="*/ 361950 h 381000"/>
                <a:gd name="connsiteX6" fmla="*/ 19050 w 838314"/>
                <a:gd name="connsiteY6" fmla="*/ 19050 h 381000"/>
                <a:gd name="connsiteX7" fmla="*/ 819264 w 838314"/>
                <a:gd name="connsiteY7" fmla="*/ 1905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8314" h="381000">
                  <a:moveTo>
                    <a:pt x="838314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838314" y="381000"/>
                  </a:lnTo>
                  <a:close/>
                  <a:moveTo>
                    <a:pt x="819264" y="361950"/>
                  </a:moveTo>
                  <a:lnTo>
                    <a:pt x="19050" y="361950"/>
                  </a:lnTo>
                  <a:lnTo>
                    <a:pt x="19050" y="19050"/>
                  </a:lnTo>
                  <a:lnTo>
                    <a:pt x="819264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33FBF12C-B9B7-40A9-BE79-CA3973D861EA}"/>
                </a:ext>
              </a:extLst>
            </p:cNvPr>
            <p:cNvSpPr/>
            <p:nvPr/>
          </p:nvSpPr>
          <p:spPr>
            <a:xfrm>
              <a:off x="5426363" y="623888"/>
              <a:ext cx="137160" cy="171450"/>
            </a:xfrm>
            <a:custGeom>
              <a:avLst/>
              <a:gdLst>
                <a:gd name="connsiteX0" fmla="*/ 68580 w 137160"/>
                <a:gd name="connsiteY0" fmla="*/ 171450 h 171450"/>
                <a:gd name="connsiteX1" fmla="*/ 137160 w 137160"/>
                <a:gd name="connsiteY1" fmla="*/ 85725 h 171450"/>
                <a:gd name="connsiteX2" fmla="*/ 68580 w 137160"/>
                <a:gd name="connsiteY2" fmla="*/ 0 h 171450"/>
                <a:gd name="connsiteX3" fmla="*/ 0 w 137160"/>
                <a:gd name="connsiteY3" fmla="*/ 85725 h 171450"/>
                <a:gd name="connsiteX4" fmla="*/ 68580 w 137160"/>
                <a:gd name="connsiteY4" fmla="*/ 171450 h 171450"/>
                <a:gd name="connsiteX5" fmla="*/ 68580 w 137160"/>
                <a:gd name="connsiteY5" fmla="*/ 19050 h 171450"/>
                <a:gd name="connsiteX6" fmla="*/ 118110 w 137160"/>
                <a:gd name="connsiteY6" fmla="*/ 85725 h 171450"/>
                <a:gd name="connsiteX7" fmla="*/ 68580 w 137160"/>
                <a:gd name="connsiteY7" fmla="*/ 152400 h 171450"/>
                <a:gd name="connsiteX8" fmla="*/ 19050 w 137160"/>
                <a:gd name="connsiteY8" fmla="*/ 85725 h 171450"/>
                <a:gd name="connsiteX9" fmla="*/ 68580 w 137160"/>
                <a:gd name="connsiteY9" fmla="*/ 1905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7160" h="171450">
                  <a:moveTo>
                    <a:pt x="68580" y="171450"/>
                  </a:moveTo>
                  <a:cubicBezTo>
                    <a:pt x="106461" y="171450"/>
                    <a:pt x="137160" y="133074"/>
                    <a:pt x="137160" y="85725"/>
                  </a:cubicBezTo>
                  <a:cubicBezTo>
                    <a:pt x="137160" y="38376"/>
                    <a:pt x="106451" y="0"/>
                    <a:pt x="68580" y="0"/>
                  </a:cubicBezTo>
                  <a:cubicBezTo>
                    <a:pt x="30709" y="0"/>
                    <a:pt x="0" y="38376"/>
                    <a:pt x="0" y="85725"/>
                  </a:cubicBezTo>
                  <a:cubicBezTo>
                    <a:pt x="0" y="133074"/>
                    <a:pt x="30699" y="171450"/>
                    <a:pt x="68580" y="171450"/>
                  </a:cubicBezTo>
                  <a:close/>
                  <a:moveTo>
                    <a:pt x="68580" y="19050"/>
                  </a:moveTo>
                  <a:cubicBezTo>
                    <a:pt x="95898" y="19050"/>
                    <a:pt x="118110" y="48958"/>
                    <a:pt x="118110" y="85725"/>
                  </a:cubicBezTo>
                  <a:cubicBezTo>
                    <a:pt x="118110" y="122492"/>
                    <a:pt x="95888" y="152400"/>
                    <a:pt x="68580" y="152400"/>
                  </a:cubicBezTo>
                  <a:cubicBezTo>
                    <a:pt x="41272" y="152400"/>
                    <a:pt x="19050" y="122492"/>
                    <a:pt x="19050" y="85725"/>
                  </a:cubicBezTo>
                  <a:cubicBezTo>
                    <a:pt x="19050" y="48958"/>
                    <a:pt x="41272" y="19050"/>
                    <a:pt x="68580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941D2A21-64FF-49E1-8744-0154A640DE33}"/>
                </a:ext>
              </a:extLst>
            </p:cNvPr>
            <p:cNvSpPr/>
            <p:nvPr/>
          </p:nvSpPr>
          <p:spPr>
            <a:xfrm>
              <a:off x="5218659" y="671494"/>
              <a:ext cx="76261" cy="76276"/>
            </a:xfrm>
            <a:custGeom>
              <a:avLst/>
              <a:gdLst>
                <a:gd name="connsiteX0" fmla="*/ 27795 w 76261"/>
                <a:gd name="connsiteY0" fmla="*/ 74875 h 76276"/>
                <a:gd name="connsiteX1" fmla="*/ 74870 w 76261"/>
                <a:gd name="connsiteY1" fmla="*/ 48248 h 76276"/>
                <a:gd name="connsiteX2" fmla="*/ 74868 w 76261"/>
                <a:gd name="connsiteY2" fmla="*/ 27793 h 76276"/>
                <a:gd name="connsiteX3" fmla="*/ 48493 w 76261"/>
                <a:gd name="connsiteY3" fmla="*/ 1409 h 76276"/>
                <a:gd name="connsiteX4" fmla="*/ 1400 w 76261"/>
                <a:gd name="connsiteY4" fmla="*/ 28003 h 76276"/>
                <a:gd name="connsiteX5" fmla="*/ 1401 w 76261"/>
                <a:gd name="connsiteY5" fmla="*/ 48510 h 76276"/>
                <a:gd name="connsiteX6" fmla="*/ 27795 w 76261"/>
                <a:gd name="connsiteY6" fmla="*/ 74875 h 76276"/>
                <a:gd name="connsiteX7" fmla="*/ 38101 w 76261"/>
                <a:gd name="connsiteY7" fmla="*/ 19068 h 76276"/>
                <a:gd name="connsiteX8" fmla="*/ 57151 w 76261"/>
                <a:gd name="connsiteY8" fmla="*/ 38118 h 76276"/>
                <a:gd name="connsiteX9" fmla="*/ 38101 w 76261"/>
                <a:gd name="connsiteY9" fmla="*/ 57168 h 76276"/>
                <a:gd name="connsiteX10" fmla="*/ 19051 w 76261"/>
                <a:gd name="connsiteY10" fmla="*/ 38118 h 76276"/>
                <a:gd name="connsiteX11" fmla="*/ 38101 w 76261"/>
                <a:gd name="connsiteY11" fmla="*/ 19068 h 76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261" h="76276">
                  <a:moveTo>
                    <a:pt x="27795" y="74875"/>
                  </a:moveTo>
                  <a:cubicBezTo>
                    <a:pt x="48147" y="80522"/>
                    <a:pt x="69223" y="68600"/>
                    <a:pt x="74870" y="48248"/>
                  </a:cubicBezTo>
                  <a:cubicBezTo>
                    <a:pt x="76726" y="41556"/>
                    <a:pt x="76726" y="34484"/>
                    <a:pt x="74868" y="27793"/>
                  </a:cubicBezTo>
                  <a:cubicBezTo>
                    <a:pt x="71365" y="14950"/>
                    <a:pt x="61335" y="4915"/>
                    <a:pt x="48493" y="1409"/>
                  </a:cubicBezTo>
                  <a:cubicBezTo>
                    <a:pt x="28145" y="-4252"/>
                    <a:pt x="7060" y="7654"/>
                    <a:pt x="1400" y="28003"/>
                  </a:cubicBezTo>
                  <a:cubicBezTo>
                    <a:pt x="-467" y="34711"/>
                    <a:pt x="-466" y="41802"/>
                    <a:pt x="1401" y="48510"/>
                  </a:cubicBezTo>
                  <a:cubicBezTo>
                    <a:pt x="4910" y="61353"/>
                    <a:pt x="14949" y="71381"/>
                    <a:pt x="27795" y="74875"/>
                  </a:cubicBezTo>
                  <a:close/>
                  <a:moveTo>
                    <a:pt x="38101" y="19068"/>
                  </a:moveTo>
                  <a:cubicBezTo>
                    <a:pt x="48623" y="19068"/>
                    <a:pt x="57151" y="27597"/>
                    <a:pt x="57151" y="38118"/>
                  </a:cubicBezTo>
                  <a:cubicBezTo>
                    <a:pt x="57151" y="48640"/>
                    <a:pt x="48623" y="57168"/>
                    <a:pt x="38101" y="57168"/>
                  </a:cubicBezTo>
                  <a:cubicBezTo>
                    <a:pt x="27580" y="57168"/>
                    <a:pt x="19051" y="48640"/>
                    <a:pt x="19051" y="38118"/>
                  </a:cubicBezTo>
                  <a:cubicBezTo>
                    <a:pt x="19051" y="27597"/>
                    <a:pt x="27580" y="19068"/>
                    <a:pt x="38101" y="1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BE81891F-CEBD-42B7-BEC0-B8927CA53ABB}"/>
                </a:ext>
              </a:extLst>
            </p:cNvPr>
            <p:cNvSpPr/>
            <p:nvPr/>
          </p:nvSpPr>
          <p:spPr>
            <a:xfrm>
              <a:off x="5695006" y="671316"/>
              <a:ext cx="76208" cy="76429"/>
            </a:xfrm>
            <a:custGeom>
              <a:avLst/>
              <a:gdLst>
                <a:gd name="connsiteX0" fmla="*/ 45872 w 76208"/>
                <a:gd name="connsiteY0" fmla="*/ 75644 h 76429"/>
                <a:gd name="connsiteX1" fmla="*/ 76200 w 76208"/>
                <a:gd name="connsiteY1" fmla="*/ 36591 h 76429"/>
                <a:gd name="connsiteX2" fmla="*/ 76200 w 76208"/>
                <a:gd name="connsiteY2" fmla="*/ 36591 h 76429"/>
                <a:gd name="connsiteX3" fmla="*/ 59055 w 76208"/>
                <a:gd name="connsiteY3" fmla="*/ 5883 h 76429"/>
                <a:gd name="connsiteX4" fmla="*/ 5876 w 76208"/>
                <a:gd name="connsiteY4" fmla="*/ 18120 h 76429"/>
                <a:gd name="connsiteX5" fmla="*/ 0 w 76208"/>
                <a:gd name="connsiteY5" fmla="*/ 38268 h 76429"/>
                <a:gd name="connsiteX6" fmla="*/ 38171 w 76208"/>
                <a:gd name="connsiteY6" fmla="*/ 76430 h 76429"/>
                <a:gd name="connsiteX7" fmla="*/ 45872 w 76208"/>
                <a:gd name="connsiteY7" fmla="*/ 75644 h 76429"/>
                <a:gd name="connsiteX8" fmla="*/ 38100 w 76208"/>
                <a:gd name="connsiteY8" fmla="*/ 19246 h 76429"/>
                <a:gd name="connsiteX9" fmla="*/ 57150 w 76208"/>
                <a:gd name="connsiteY9" fmla="*/ 38296 h 76429"/>
                <a:gd name="connsiteX10" fmla="*/ 38100 w 76208"/>
                <a:gd name="connsiteY10" fmla="*/ 57346 h 76429"/>
                <a:gd name="connsiteX11" fmla="*/ 19050 w 76208"/>
                <a:gd name="connsiteY11" fmla="*/ 38296 h 76429"/>
                <a:gd name="connsiteX12" fmla="*/ 38100 w 76208"/>
                <a:gd name="connsiteY12" fmla="*/ 19246 h 76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208" h="76429">
                  <a:moveTo>
                    <a:pt x="45872" y="75644"/>
                  </a:moveTo>
                  <a:cubicBezTo>
                    <a:pt x="63942" y="71433"/>
                    <a:pt x="76594" y="55141"/>
                    <a:pt x="76200" y="36591"/>
                  </a:cubicBezTo>
                  <a:lnTo>
                    <a:pt x="76200" y="36591"/>
                  </a:lnTo>
                  <a:cubicBezTo>
                    <a:pt x="76448" y="24011"/>
                    <a:pt x="69894" y="12273"/>
                    <a:pt x="59055" y="5883"/>
                  </a:cubicBezTo>
                  <a:cubicBezTo>
                    <a:pt x="40991" y="-5423"/>
                    <a:pt x="17182" y="56"/>
                    <a:pt x="5876" y="18120"/>
                  </a:cubicBezTo>
                  <a:cubicBezTo>
                    <a:pt x="2094" y="24164"/>
                    <a:pt x="60" y="31138"/>
                    <a:pt x="0" y="38268"/>
                  </a:cubicBezTo>
                  <a:cubicBezTo>
                    <a:pt x="3" y="59346"/>
                    <a:pt x="17093" y="76432"/>
                    <a:pt x="38171" y="76430"/>
                  </a:cubicBezTo>
                  <a:cubicBezTo>
                    <a:pt x="40758" y="76430"/>
                    <a:pt x="43339" y="76166"/>
                    <a:pt x="45872" y="75644"/>
                  </a:cubicBezTo>
                  <a:close/>
                  <a:moveTo>
                    <a:pt x="38100" y="19246"/>
                  </a:moveTo>
                  <a:cubicBezTo>
                    <a:pt x="48621" y="19246"/>
                    <a:pt x="57150" y="27775"/>
                    <a:pt x="57150" y="38296"/>
                  </a:cubicBezTo>
                  <a:cubicBezTo>
                    <a:pt x="57150" y="48818"/>
                    <a:pt x="48621" y="57346"/>
                    <a:pt x="38100" y="57346"/>
                  </a:cubicBezTo>
                  <a:cubicBezTo>
                    <a:pt x="27579" y="57346"/>
                    <a:pt x="19050" y="48818"/>
                    <a:pt x="19050" y="38296"/>
                  </a:cubicBezTo>
                  <a:cubicBezTo>
                    <a:pt x="19050" y="27775"/>
                    <a:pt x="27579" y="19246"/>
                    <a:pt x="38100" y="192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0304E94B-6E42-496A-9BE8-6A82831142C1}"/>
                </a:ext>
              </a:extLst>
            </p:cNvPr>
            <p:cNvSpPr/>
            <p:nvPr/>
          </p:nvSpPr>
          <p:spPr>
            <a:xfrm>
              <a:off x="5132936" y="576263"/>
              <a:ext cx="724004" cy="266700"/>
            </a:xfrm>
            <a:custGeom>
              <a:avLst/>
              <a:gdLst>
                <a:gd name="connsiteX0" fmla="*/ 695430 w 724004"/>
                <a:gd name="connsiteY0" fmla="*/ 266700 h 266700"/>
                <a:gd name="connsiteX1" fmla="*/ 724005 w 724004"/>
                <a:gd name="connsiteY1" fmla="*/ 238125 h 266700"/>
                <a:gd name="connsiteX2" fmla="*/ 724005 w 724004"/>
                <a:gd name="connsiteY2" fmla="*/ 28575 h 266700"/>
                <a:gd name="connsiteX3" fmla="*/ 695430 w 724004"/>
                <a:gd name="connsiteY3" fmla="*/ 0 h 266700"/>
                <a:gd name="connsiteX4" fmla="*/ 38100 w 724004"/>
                <a:gd name="connsiteY4" fmla="*/ 0 h 266700"/>
                <a:gd name="connsiteX5" fmla="*/ 0 w 724004"/>
                <a:gd name="connsiteY5" fmla="*/ 38100 h 266700"/>
                <a:gd name="connsiteX6" fmla="*/ 0 w 724004"/>
                <a:gd name="connsiteY6" fmla="*/ 228600 h 266700"/>
                <a:gd name="connsiteX7" fmla="*/ 38100 w 724004"/>
                <a:gd name="connsiteY7" fmla="*/ 266700 h 266700"/>
                <a:gd name="connsiteX8" fmla="*/ 19050 w 724004"/>
                <a:gd name="connsiteY8" fmla="*/ 46006 h 266700"/>
                <a:gd name="connsiteX9" fmla="*/ 46006 w 724004"/>
                <a:gd name="connsiteY9" fmla="*/ 19050 h 266700"/>
                <a:gd name="connsiteX10" fmla="*/ 687543 w 724004"/>
                <a:gd name="connsiteY10" fmla="*/ 19050 h 266700"/>
                <a:gd name="connsiteX11" fmla="*/ 704955 w 724004"/>
                <a:gd name="connsiteY11" fmla="*/ 36462 h 266700"/>
                <a:gd name="connsiteX12" fmla="*/ 704955 w 724004"/>
                <a:gd name="connsiteY12" fmla="*/ 230257 h 266700"/>
                <a:gd name="connsiteX13" fmla="*/ 687543 w 724004"/>
                <a:gd name="connsiteY13" fmla="*/ 247650 h 266700"/>
                <a:gd name="connsiteX14" fmla="*/ 46006 w 724004"/>
                <a:gd name="connsiteY14" fmla="*/ 247650 h 266700"/>
                <a:gd name="connsiteX15" fmla="*/ 19050 w 724004"/>
                <a:gd name="connsiteY15" fmla="*/ 220732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24004" h="266700">
                  <a:moveTo>
                    <a:pt x="695430" y="266700"/>
                  </a:moveTo>
                  <a:lnTo>
                    <a:pt x="724005" y="238125"/>
                  </a:lnTo>
                  <a:lnTo>
                    <a:pt x="724005" y="28575"/>
                  </a:lnTo>
                  <a:lnTo>
                    <a:pt x="695430" y="0"/>
                  </a:lnTo>
                  <a:lnTo>
                    <a:pt x="38100" y="0"/>
                  </a:lnTo>
                  <a:lnTo>
                    <a:pt x="0" y="38100"/>
                  </a:lnTo>
                  <a:lnTo>
                    <a:pt x="0" y="228600"/>
                  </a:lnTo>
                  <a:lnTo>
                    <a:pt x="38100" y="266700"/>
                  </a:lnTo>
                  <a:close/>
                  <a:moveTo>
                    <a:pt x="19050" y="46006"/>
                  </a:moveTo>
                  <a:lnTo>
                    <a:pt x="46006" y="19050"/>
                  </a:lnTo>
                  <a:lnTo>
                    <a:pt x="687543" y="19050"/>
                  </a:lnTo>
                  <a:lnTo>
                    <a:pt x="704955" y="36462"/>
                  </a:lnTo>
                  <a:lnTo>
                    <a:pt x="704955" y="230257"/>
                  </a:lnTo>
                  <a:lnTo>
                    <a:pt x="687543" y="247650"/>
                  </a:lnTo>
                  <a:lnTo>
                    <a:pt x="46006" y="247650"/>
                  </a:lnTo>
                  <a:lnTo>
                    <a:pt x="19050" y="22073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13F7FBB-A763-4A95-B2B5-E19BCEACC6C3}"/>
              </a:ext>
            </a:extLst>
          </p:cNvPr>
          <p:cNvGrpSpPr/>
          <p:nvPr/>
        </p:nvGrpSpPr>
        <p:grpSpPr>
          <a:xfrm>
            <a:off x="8743045" y="2887285"/>
            <a:ext cx="1954571" cy="53218"/>
            <a:chOff x="1486543" y="2775707"/>
            <a:chExt cx="1923407" cy="45719"/>
          </a:xfrm>
        </p:grpSpPr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F6F5F526-97FD-4DE3-9F91-F34BCDE2A64B}"/>
                </a:ext>
              </a:extLst>
            </p:cNvPr>
            <p:cNvCxnSpPr>
              <a:cxnSpLocks/>
            </p:cNvCxnSpPr>
            <p:nvPr/>
          </p:nvCxnSpPr>
          <p:spPr>
            <a:xfrm>
              <a:off x="1486543" y="2780786"/>
              <a:ext cx="1923407" cy="0"/>
            </a:xfrm>
            <a:prstGeom prst="line">
              <a:avLst/>
            </a:prstGeom>
            <a:ln w="25400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D089DC3B-2F78-47CA-B32E-3CF6A94880C4}"/>
                </a:ext>
              </a:extLst>
            </p:cNvPr>
            <p:cNvSpPr/>
            <p:nvPr/>
          </p:nvSpPr>
          <p:spPr>
            <a:xfrm>
              <a:off x="1487488" y="2775707"/>
              <a:ext cx="533310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FCAFA0C6-19AC-4EBB-9837-462CE99B4CC7}"/>
              </a:ext>
            </a:extLst>
          </p:cNvPr>
          <p:cNvSpPr/>
          <p:nvPr/>
        </p:nvSpPr>
        <p:spPr>
          <a:xfrm>
            <a:off x="0" y="5436949"/>
            <a:ext cx="12192000" cy="1428490"/>
          </a:xfrm>
          <a:custGeom>
            <a:avLst/>
            <a:gdLst>
              <a:gd name="connsiteX0" fmla="*/ 8748491 w 12192000"/>
              <a:gd name="connsiteY0" fmla="*/ 1233 h 2405154"/>
              <a:gd name="connsiteX1" fmla="*/ 9144000 w 12192000"/>
              <a:gd name="connsiteY1" fmla="*/ 24961 h 2405154"/>
              <a:gd name="connsiteX2" fmla="*/ 12012914 w 12192000"/>
              <a:gd name="connsiteY2" fmla="*/ 498775 h 2405154"/>
              <a:gd name="connsiteX3" fmla="*/ 12192000 w 12192000"/>
              <a:gd name="connsiteY3" fmla="*/ 536959 h 2405154"/>
              <a:gd name="connsiteX4" fmla="*/ 12192000 w 12192000"/>
              <a:gd name="connsiteY4" fmla="*/ 1894026 h 2405154"/>
              <a:gd name="connsiteX5" fmla="*/ 12192000 w 12192000"/>
              <a:gd name="connsiteY5" fmla="*/ 2104484 h 2405154"/>
              <a:gd name="connsiteX6" fmla="*/ 12192000 w 12192000"/>
              <a:gd name="connsiteY6" fmla="*/ 2405154 h 2405154"/>
              <a:gd name="connsiteX7" fmla="*/ 0 w 12192000"/>
              <a:gd name="connsiteY7" fmla="*/ 2405154 h 2405154"/>
              <a:gd name="connsiteX8" fmla="*/ 0 w 12192000"/>
              <a:gd name="connsiteY8" fmla="*/ 2104484 h 2405154"/>
              <a:gd name="connsiteX9" fmla="*/ 0 w 12192000"/>
              <a:gd name="connsiteY9" fmla="*/ 1894026 h 2405154"/>
              <a:gd name="connsiteX10" fmla="*/ 0 w 12192000"/>
              <a:gd name="connsiteY10" fmla="*/ 222829 h 2405154"/>
              <a:gd name="connsiteX11" fmla="*/ 308035 w 12192000"/>
              <a:gd name="connsiteY11" fmla="*/ 272447 h 2405154"/>
              <a:gd name="connsiteX12" fmla="*/ 4306531 w 12192000"/>
              <a:gd name="connsiteY12" fmla="*/ 1057349 h 2405154"/>
              <a:gd name="connsiteX13" fmla="*/ 8748491 w 12192000"/>
              <a:gd name="connsiteY13" fmla="*/ 1233 h 240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2405154">
                <a:moveTo>
                  <a:pt x="8748491" y="1233"/>
                </a:moveTo>
                <a:cubicBezTo>
                  <a:pt x="8875898" y="4049"/>
                  <a:pt x="9007578" y="11749"/>
                  <a:pt x="9144000" y="24961"/>
                </a:cubicBezTo>
                <a:cubicBezTo>
                  <a:pt x="9826113" y="91022"/>
                  <a:pt x="10881736" y="266063"/>
                  <a:pt x="12012914" y="498775"/>
                </a:cubicBezTo>
                <a:lnTo>
                  <a:pt x="12192000" y="536959"/>
                </a:lnTo>
                <a:lnTo>
                  <a:pt x="12192000" y="1894026"/>
                </a:lnTo>
                <a:lnTo>
                  <a:pt x="12192000" y="2104484"/>
                </a:lnTo>
                <a:lnTo>
                  <a:pt x="12192000" y="2405154"/>
                </a:lnTo>
                <a:lnTo>
                  <a:pt x="0" y="2405154"/>
                </a:lnTo>
                <a:lnTo>
                  <a:pt x="0" y="2104484"/>
                </a:lnTo>
                <a:lnTo>
                  <a:pt x="0" y="1894026"/>
                </a:lnTo>
                <a:lnTo>
                  <a:pt x="0" y="222829"/>
                </a:lnTo>
                <a:lnTo>
                  <a:pt x="308035" y="272447"/>
                </a:lnTo>
                <a:cubicBezTo>
                  <a:pt x="1509291" y="495451"/>
                  <a:pt x="3147245" y="1087768"/>
                  <a:pt x="4306531" y="1057349"/>
                </a:cubicBezTo>
                <a:cubicBezTo>
                  <a:pt x="5887373" y="1015870"/>
                  <a:pt x="6837377" y="-41003"/>
                  <a:pt x="8748491" y="1233"/>
                </a:cubicBezTo>
                <a:close/>
              </a:path>
            </a:pathLst>
          </a:custGeom>
          <a:gradFill>
            <a:gsLst>
              <a:gs pos="4425">
                <a:schemeClr val="accent6">
                  <a:lumMod val="40000"/>
                  <a:lumOff val="6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DED4448-37C0-41AF-B128-26C32CE66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689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84FC37BE-FFDA-476C-943B-5935D524B336}"/>
              </a:ext>
            </a:extLst>
          </p:cNvPr>
          <p:cNvSpPr/>
          <p:nvPr/>
        </p:nvSpPr>
        <p:spPr>
          <a:xfrm>
            <a:off x="940612" y="2720077"/>
            <a:ext cx="1307707" cy="1307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0" b="1" dirty="0">
                <a:latin typeface="+mj-ea"/>
                <a:ea typeface="+mj-ea"/>
              </a:rPr>
              <a:t>感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24F4BEE-E82E-4A3A-A0D3-3B2A653AD1B7}"/>
              </a:ext>
            </a:extLst>
          </p:cNvPr>
          <p:cNvSpPr/>
          <p:nvPr/>
        </p:nvSpPr>
        <p:spPr>
          <a:xfrm>
            <a:off x="2477102" y="2720077"/>
            <a:ext cx="1307707" cy="1307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0" b="1" dirty="0">
                <a:latin typeface="+mj-ea"/>
                <a:ea typeface="+mj-ea"/>
              </a:rPr>
              <a:t>谢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C4C4660-CF6D-4B40-BF06-C93A3DBE330A}"/>
              </a:ext>
            </a:extLst>
          </p:cNvPr>
          <p:cNvSpPr/>
          <p:nvPr/>
        </p:nvSpPr>
        <p:spPr>
          <a:xfrm>
            <a:off x="4013593" y="2720077"/>
            <a:ext cx="1307707" cy="1307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0" b="1" dirty="0">
                <a:latin typeface="+mj-ea"/>
                <a:ea typeface="+mj-ea"/>
              </a:rPr>
              <a:t>关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8712630-2C1E-4008-A63E-9D1CFB0FC519}"/>
              </a:ext>
            </a:extLst>
          </p:cNvPr>
          <p:cNvGrpSpPr/>
          <p:nvPr/>
        </p:nvGrpSpPr>
        <p:grpSpPr>
          <a:xfrm>
            <a:off x="10602733" y="1116991"/>
            <a:ext cx="717663" cy="893136"/>
            <a:chOff x="5915366" y="410391"/>
            <a:chExt cx="2195580" cy="2732412"/>
          </a:xfrm>
        </p:grpSpPr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7594160C-359A-4FBA-8BB6-757B1D13B0D5}"/>
                </a:ext>
              </a:extLst>
            </p:cNvPr>
            <p:cNvSpPr/>
            <p:nvPr/>
          </p:nvSpPr>
          <p:spPr>
            <a:xfrm>
              <a:off x="7617460" y="410391"/>
              <a:ext cx="493486" cy="4934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A96F029E-B856-4E25-B858-719B68F5D80F}"/>
                </a:ext>
              </a:extLst>
            </p:cNvPr>
            <p:cNvSpPr/>
            <p:nvPr/>
          </p:nvSpPr>
          <p:spPr>
            <a:xfrm>
              <a:off x="6954798" y="447365"/>
              <a:ext cx="419538" cy="4195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2077D167-E507-4EE9-8546-0D839B42448C}"/>
                </a:ext>
              </a:extLst>
            </p:cNvPr>
            <p:cNvSpPr/>
            <p:nvPr/>
          </p:nvSpPr>
          <p:spPr>
            <a:xfrm>
              <a:off x="6394298" y="498446"/>
              <a:ext cx="317376" cy="3173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807D6BB-DA59-4514-A7B7-32E4FE65746A}"/>
                </a:ext>
              </a:extLst>
            </p:cNvPr>
            <p:cNvSpPr/>
            <p:nvPr/>
          </p:nvSpPr>
          <p:spPr>
            <a:xfrm>
              <a:off x="5915366" y="539230"/>
              <a:ext cx="235808" cy="2358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2963DD67-DD77-43E9-8975-D6045F62787A}"/>
                </a:ext>
              </a:extLst>
            </p:cNvPr>
            <p:cNvSpPr/>
            <p:nvPr/>
          </p:nvSpPr>
          <p:spPr>
            <a:xfrm>
              <a:off x="7617460" y="1118606"/>
              <a:ext cx="493486" cy="4934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54BB70AA-ED97-470F-8641-D1B632982DF0}"/>
                </a:ext>
              </a:extLst>
            </p:cNvPr>
            <p:cNvSpPr/>
            <p:nvPr/>
          </p:nvSpPr>
          <p:spPr>
            <a:xfrm>
              <a:off x="6954798" y="1155580"/>
              <a:ext cx="419538" cy="4195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8A63C53B-966E-4116-9F79-8E1C49216332}"/>
                </a:ext>
              </a:extLst>
            </p:cNvPr>
            <p:cNvSpPr/>
            <p:nvPr/>
          </p:nvSpPr>
          <p:spPr>
            <a:xfrm>
              <a:off x="6394298" y="1206661"/>
              <a:ext cx="317376" cy="3173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8AF8F70B-6FAB-40EC-89CA-4863D156B74E}"/>
                </a:ext>
              </a:extLst>
            </p:cNvPr>
            <p:cNvSpPr/>
            <p:nvPr/>
          </p:nvSpPr>
          <p:spPr>
            <a:xfrm>
              <a:off x="5915366" y="1247445"/>
              <a:ext cx="235808" cy="2358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9A9905AE-91CC-408F-9B37-23E61078A81F}"/>
                </a:ext>
              </a:extLst>
            </p:cNvPr>
            <p:cNvSpPr/>
            <p:nvPr/>
          </p:nvSpPr>
          <p:spPr>
            <a:xfrm>
              <a:off x="7617460" y="1900769"/>
              <a:ext cx="493486" cy="4934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BD7BB34D-3505-4301-9D46-0E5C6B90533C}"/>
                </a:ext>
              </a:extLst>
            </p:cNvPr>
            <p:cNvSpPr/>
            <p:nvPr/>
          </p:nvSpPr>
          <p:spPr>
            <a:xfrm>
              <a:off x="6954798" y="1937743"/>
              <a:ext cx="419538" cy="4195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07DE98D6-8BB3-4F29-94B5-9A6F75593F48}"/>
                </a:ext>
              </a:extLst>
            </p:cNvPr>
            <p:cNvSpPr/>
            <p:nvPr/>
          </p:nvSpPr>
          <p:spPr>
            <a:xfrm>
              <a:off x="6394298" y="1988824"/>
              <a:ext cx="317376" cy="3173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59B37A4E-E3E6-40DA-AD34-B4EE51218C02}"/>
                </a:ext>
              </a:extLst>
            </p:cNvPr>
            <p:cNvSpPr/>
            <p:nvPr/>
          </p:nvSpPr>
          <p:spPr>
            <a:xfrm>
              <a:off x="5915366" y="2029608"/>
              <a:ext cx="235808" cy="2358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0ED58C72-2247-446C-BF40-3B764694477A}"/>
                </a:ext>
              </a:extLst>
            </p:cNvPr>
            <p:cNvSpPr/>
            <p:nvPr/>
          </p:nvSpPr>
          <p:spPr>
            <a:xfrm>
              <a:off x="7617460" y="2649317"/>
              <a:ext cx="493486" cy="4934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FAFD9FCB-87EA-46BE-9CEB-CF2B83A78B02}"/>
                </a:ext>
              </a:extLst>
            </p:cNvPr>
            <p:cNvSpPr/>
            <p:nvPr/>
          </p:nvSpPr>
          <p:spPr>
            <a:xfrm>
              <a:off x="6954798" y="2686291"/>
              <a:ext cx="419538" cy="4195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EFDCF8D-69E9-4E09-9D9B-A1C36987F897}"/>
                </a:ext>
              </a:extLst>
            </p:cNvPr>
            <p:cNvSpPr/>
            <p:nvPr/>
          </p:nvSpPr>
          <p:spPr>
            <a:xfrm>
              <a:off x="6394298" y="2737372"/>
              <a:ext cx="317376" cy="3173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D1D89127-8970-4173-89BA-78F2B3C9DD1C}"/>
                </a:ext>
              </a:extLst>
            </p:cNvPr>
            <p:cNvSpPr/>
            <p:nvPr/>
          </p:nvSpPr>
          <p:spPr>
            <a:xfrm>
              <a:off x="5915366" y="2778156"/>
              <a:ext cx="235808" cy="2358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PortFolio">
            <a:extLst>
              <a:ext uri="{FF2B5EF4-FFF2-40B4-BE49-F238E27FC236}">
                <a16:creationId xmlns:a16="http://schemas.microsoft.com/office/drawing/2014/main" id="{69ED8040-7EE7-4B8E-AF8D-FF1999658885}"/>
              </a:ext>
            </a:extLst>
          </p:cNvPr>
          <p:cNvSpPr txBox="1"/>
          <p:nvPr/>
        </p:nvSpPr>
        <p:spPr>
          <a:xfrm>
            <a:off x="8328026" y="5959693"/>
            <a:ext cx="3166829" cy="348813"/>
          </a:xfrm>
          <a:prstGeom prst="rect">
            <a:avLst/>
          </a:prstGeom>
          <a:ln w="12700">
            <a:miter lim="400000"/>
          </a:ln>
          <a:effectLst>
            <a:outerShdw blurRad="50800" dist="190500" dir="5400000" rotWithShape="0">
              <a:srgbClr val="000000">
                <a:alpha val="1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3000" b="1" spc="989">
                <a:solidFill>
                  <a:srgbClr val="FFFFFF">
                    <a:alpha val="5000"/>
                  </a:srgbClr>
                </a:solidFill>
                <a:latin typeface="Futura LT Medium"/>
                <a:ea typeface="Futura LT Medium"/>
                <a:cs typeface="Futura LT Medium"/>
                <a:sym typeface="Futura LT Medium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</a:rPr>
              <a:t>OfficePLUS.CN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DD57337-D93A-4F49-B910-771F144C1ED6}"/>
              </a:ext>
            </a:extLst>
          </p:cNvPr>
          <p:cNvSpPr/>
          <p:nvPr/>
        </p:nvSpPr>
        <p:spPr>
          <a:xfrm>
            <a:off x="5550084" y="2720077"/>
            <a:ext cx="1307707" cy="1307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0" b="1" dirty="0">
                <a:latin typeface="+mj-ea"/>
                <a:ea typeface="+mj-ea"/>
              </a:rPr>
              <a:t>注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96E7F5E-54F9-4037-98D8-19D27CD23294}"/>
              </a:ext>
            </a:extLst>
          </p:cNvPr>
          <p:cNvSpPr txBox="1"/>
          <p:nvPr/>
        </p:nvSpPr>
        <p:spPr>
          <a:xfrm>
            <a:off x="940612" y="4392669"/>
            <a:ext cx="4081567" cy="116955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000" b="1">
                <a:ln w="12700">
                  <a:gradFill>
                    <a:gsLst>
                      <a:gs pos="0">
                        <a:schemeClr val="accent1"/>
                      </a:gs>
                      <a:gs pos="100000">
                        <a:schemeClr val="accent6"/>
                      </a:gs>
                    </a:gsLst>
                    <a:lin ang="2700000" scaled="0"/>
                  </a:gradFill>
                </a:ln>
                <a:noFill/>
                <a:effectLst/>
                <a:latin typeface="+mj-ea"/>
                <a:ea typeface="+mj-ea"/>
              </a:defRPr>
            </a:lvl1pPr>
          </a:lstStyle>
          <a:p>
            <a:r>
              <a:rPr lang="en-US" altLang="zh-CN" dirty="0"/>
              <a:t>THANKS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451FE88-953A-4798-8F4F-5F30757579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32</a:t>
            </a:fld>
            <a:endParaRPr lang="zh-CN" altLang="en-US"/>
          </a:p>
        </p:txBody>
      </p:sp>
      <p:pic>
        <p:nvPicPr>
          <p:cNvPr id="29" name="OfficePLUS.cn-14">
            <a:hlinkClick r:id="rId2"/>
            <a:extLst>
              <a:ext uri="{FF2B5EF4-FFF2-40B4-BE49-F238E27FC236}">
                <a16:creationId xmlns:a16="http://schemas.microsoft.com/office/drawing/2014/main" id="{4853C034-BDB7-429D-AD66-A1E0FD5FD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0" y="825766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119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" altLang="zh-CN" dirty="0" err="1"/>
              <a:t>Arail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1.3</a:t>
            </a:r>
          </a:p>
          <a:p>
            <a:r>
              <a:rPr kumimoji="1" lang="en" altLang="zh-CN" dirty="0" err="1"/>
              <a:t>freepik.com</a:t>
            </a:r>
            <a:endParaRPr kumimoji="1" lang="en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小灵通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>
            <a:extLst>
              <a:ext uri="{FF2B5EF4-FFF2-40B4-BE49-F238E27FC236}">
                <a16:creationId xmlns:a16="http://schemas.microsoft.com/office/drawing/2014/main" id="{BDD589E5-05E7-4CED-B2C1-3BCAFD69DCD1}"/>
              </a:ext>
            </a:extLst>
          </p:cNvPr>
          <p:cNvSpPr txBox="1"/>
          <p:nvPr/>
        </p:nvSpPr>
        <p:spPr>
          <a:xfrm>
            <a:off x="1033314" y="1893580"/>
            <a:ext cx="461237" cy="349299"/>
          </a:xfrm>
          <a:custGeom>
            <a:avLst/>
            <a:gdLst/>
            <a:ahLst/>
            <a:cxnLst/>
            <a:rect l="l" t="t" r="r" b="b"/>
            <a:pathLst>
              <a:path w="194738" h="117738">
                <a:moveTo>
                  <a:pt x="149656" y="0"/>
                </a:moveTo>
                <a:lnTo>
                  <a:pt x="185974" y="0"/>
                </a:lnTo>
                <a:lnTo>
                  <a:pt x="140822" y="50139"/>
                </a:lnTo>
                <a:lnTo>
                  <a:pt x="194738" y="50139"/>
                </a:lnTo>
                <a:lnTo>
                  <a:pt x="194738" y="117738"/>
                </a:lnTo>
                <a:lnTo>
                  <a:pt x="101622" y="117738"/>
                </a:lnTo>
                <a:lnTo>
                  <a:pt x="101622" y="50839"/>
                </a:lnTo>
                <a:close/>
                <a:moveTo>
                  <a:pt x="47118" y="0"/>
                </a:moveTo>
                <a:lnTo>
                  <a:pt x="83463" y="0"/>
                </a:lnTo>
                <a:lnTo>
                  <a:pt x="38318" y="50139"/>
                </a:lnTo>
                <a:lnTo>
                  <a:pt x="92668" y="50139"/>
                </a:lnTo>
                <a:lnTo>
                  <a:pt x="92668" y="117738"/>
                </a:lnTo>
                <a:lnTo>
                  <a:pt x="0" y="117738"/>
                </a:lnTo>
                <a:lnTo>
                  <a:pt x="0" y="50867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altLang="zh-CN" sz="35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站酷高端黑" panose="02010600030101010101" pitchFamily="2" charset="-122"/>
              <a:ea typeface="站酷高端黑" panose="02010600030101010101" pitchFamily="2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44A05EA-891A-4695-8FA0-3D5374E4BA1D}"/>
              </a:ext>
            </a:extLst>
          </p:cNvPr>
          <p:cNvSpPr txBox="1"/>
          <p:nvPr/>
        </p:nvSpPr>
        <p:spPr>
          <a:xfrm rot="10800000">
            <a:off x="7003316" y="2660596"/>
            <a:ext cx="298019" cy="231152"/>
          </a:xfrm>
          <a:custGeom>
            <a:avLst/>
            <a:gdLst/>
            <a:ahLst/>
            <a:cxnLst/>
            <a:rect l="l" t="t" r="r" b="b"/>
            <a:pathLst>
              <a:path w="194738" h="117738">
                <a:moveTo>
                  <a:pt x="149656" y="0"/>
                </a:moveTo>
                <a:lnTo>
                  <a:pt x="185974" y="0"/>
                </a:lnTo>
                <a:lnTo>
                  <a:pt x="140822" y="50139"/>
                </a:lnTo>
                <a:lnTo>
                  <a:pt x="194738" y="50139"/>
                </a:lnTo>
                <a:lnTo>
                  <a:pt x="194738" y="117738"/>
                </a:lnTo>
                <a:lnTo>
                  <a:pt x="101622" y="117738"/>
                </a:lnTo>
                <a:lnTo>
                  <a:pt x="101622" y="50839"/>
                </a:lnTo>
                <a:close/>
                <a:moveTo>
                  <a:pt x="47118" y="0"/>
                </a:moveTo>
                <a:lnTo>
                  <a:pt x="83463" y="0"/>
                </a:lnTo>
                <a:lnTo>
                  <a:pt x="38318" y="50139"/>
                </a:lnTo>
                <a:lnTo>
                  <a:pt x="92668" y="50139"/>
                </a:lnTo>
                <a:lnTo>
                  <a:pt x="92668" y="117738"/>
                </a:lnTo>
                <a:lnTo>
                  <a:pt x="0" y="117738"/>
                </a:lnTo>
                <a:lnTo>
                  <a:pt x="0" y="50867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altLang="zh-CN" sz="35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站酷高端黑" panose="02010600030101010101" pitchFamily="2" charset="-122"/>
              <a:ea typeface="站酷高端黑" panose="0201060003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ED1E979-9C0D-4B6F-8A96-D4AD1826A091}"/>
              </a:ext>
            </a:extLst>
          </p:cNvPr>
          <p:cNvSpPr txBox="1"/>
          <p:nvPr/>
        </p:nvSpPr>
        <p:spPr>
          <a:xfrm>
            <a:off x="1432560" y="2366341"/>
            <a:ext cx="557075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500" dirty="0">
                <a:solidFill>
                  <a:schemeClr val="accent1"/>
                </a:solidFill>
                <a:effectLst/>
                <a:latin typeface="+mn-ea"/>
              </a:rPr>
              <a:t>人们以数字身份生活的世界</a:t>
            </a:r>
            <a:endParaRPr lang="en-US" altLang="zh-CN" sz="3500" dirty="0">
              <a:solidFill>
                <a:schemeClr val="accent1"/>
              </a:solidFill>
              <a:effectLst/>
              <a:latin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1642A33-6159-46CF-8E1F-2E84A4E6A2FC}"/>
              </a:ext>
            </a:extLst>
          </p:cNvPr>
          <p:cNvSpPr txBox="1"/>
          <p:nvPr/>
        </p:nvSpPr>
        <p:spPr>
          <a:xfrm>
            <a:off x="1387826" y="3426317"/>
            <a:ext cx="6003574" cy="16547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  <a:effectLst/>
              </a:rPr>
              <a:t>可以笼统地理解为一个平行于现实世界的虚拟，人们做到事都在元宇宙。该概念最早起源于</a:t>
            </a:r>
            <a:r>
              <a:rPr lang="en-US" altLang="zh-CN" sz="2000" dirty="0">
                <a:solidFill>
                  <a:schemeClr val="accent1"/>
                </a:solidFill>
                <a:effectLst/>
              </a:rPr>
              <a:t>1992 </a:t>
            </a:r>
            <a:r>
              <a:rPr lang="zh-CN" altLang="en-US" sz="2000" dirty="0">
                <a:solidFill>
                  <a:schemeClr val="accent1"/>
                </a:solidFill>
                <a:effectLst/>
              </a:rPr>
              <a:t>年出版的</a:t>
            </a:r>
            <a:r>
              <a:rPr lang="zh-CN" altLang="en-US" sz="2000" dirty="0">
                <a:solidFill>
                  <a:schemeClr val="accent1"/>
                </a:solidFill>
              </a:rPr>
              <a:t>小说</a:t>
            </a:r>
            <a:r>
              <a:rPr lang="en-US" altLang="zh-CN" sz="2000" dirty="0">
                <a:solidFill>
                  <a:schemeClr val="accent1"/>
                </a:solidFill>
                <a:effectLst/>
              </a:rPr>
              <a:t>《</a:t>
            </a:r>
            <a:r>
              <a:rPr lang="zh-CN" altLang="en-US" sz="2000" dirty="0">
                <a:solidFill>
                  <a:schemeClr val="accent1"/>
                </a:solidFill>
                <a:effectLst/>
              </a:rPr>
              <a:t>雪崩</a:t>
            </a:r>
            <a:r>
              <a:rPr lang="en-US" altLang="zh-CN" sz="2000" dirty="0">
                <a:solidFill>
                  <a:schemeClr val="accent1"/>
                </a:solidFill>
                <a:effectLst/>
              </a:rPr>
              <a:t>》</a:t>
            </a:r>
            <a:r>
              <a:rPr lang="zh-CN" altLang="en-US" sz="2000" dirty="0">
                <a:solidFill>
                  <a:schemeClr val="accent1"/>
                </a:solidFill>
                <a:effectLst/>
              </a:rPr>
              <a:t>，用户在其中都是第一人称视角，可以拥有自己虚拟替身</a:t>
            </a:r>
            <a:endParaRPr lang="en-US" altLang="zh-CN" sz="20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DFD69A3-339B-40E9-A893-ED51E4A2751D}"/>
              </a:ext>
            </a:extLst>
          </p:cNvPr>
          <p:cNvSpPr txBox="1"/>
          <p:nvPr/>
        </p:nvSpPr>
        <p:spPr>
          <a:xfrm>
            <a:off x="1375064" y="162113"/>
            <a:ext cx="32944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noFill/>
                <a:latin typeface="+mj-ea"/>
                <a:ea typeface="+mj-ea"/>
              </a:rPr>
              <a:t>DEFINITION</a:t>
            </a:r>
            <a:endParaRPr lang="zh-CN" altLang="en-US" sz="4000" b="1" dirty="0"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noFill/>
              <a:effectLst/>
              <a:latin typeface="+mj-ea"/>
              <a:ea typeface="+mj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1F626E2-76CD-4271-B1A7-4EA886F54728}"/>
              </a:ext>
            </a:extLst>
          </p:cNvPr>
          <p:cNvSpPr txBox="1"/>
          <p:nvPr/>
        </p:nvSpPr>
        <p:spPr>
          <a:xfrm>
            <a:off x="1387824" y="442471"/>
            <a:ext cx="1210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定义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55E8ADDB-1852-410B-9E06-86DB53E53ABD}"/>
              </a:ext>
            </a:extLst>
          </p:cNvPr>
          <p:cNvGrpSpPr/>
          <p:nvPr/>
        </p:nvGrpSpPr>
        <p:grpSpPr>
          <a:xfrm>
            <a:off x="124227" y="446024"/>
            <a:ext cx="1308333" cy="576829"/>
            <a:chOff x="124227" y="446024"/>
            <a:chExt cx="1477187" cy="576829"/>
          </a:xfrm>
        </p:grpSpPr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B3BFFA90-DED3-4A9B-AEF0-32717B90BED5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平行四边形 17">
              <a:extLst>
                <a:ext uri="{FF2B5EF4-FFF2-40B4-BE49-F238E27FC236}">
                  <a16:creationId xmlns:a16="http://schemas.microsoft.com/office/drawing/2014/main" id="{60EA4660-4A86-4B3C-AC10-F2D063DD96C9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平行四边形 18">
              <a:extLst>
                <a:ext uri="{FF2B5EF4-FFF2-40B4-BE49-F238E27FC236}">
                  <a16:creationId xmlns:a16="http://schemas.microsoft.com/office/drawing/2014/main" id="{117790FA-F18F-407E-A2CF-3852C78FA312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05C67441-2231-4F60-8E6C-3BB919F8F724}"/>
              </a:ext>
            </a:extLst>
          </p:cNvPr>
          <p:cNvSpPr/>
          <p:nvPr/>
        </p:nvSpPr>
        <p:spPr>
          <a:xfrm>
            <a:off x="1468582" y="3236269"/>
            <a:ext cx="5833171" cy="0"/>
          </a:xfrm>
          <a:custGeom>
            <a:avLst/>
            <a:gdLst>
              <a:gd name="connsiteX0" fmla="*/ 0 w 6192982"/>
              <a:gd name="connsiteY0" fmla="*/ 0 h 0"/>
              <a:gd name="connsiteX1" fmla="*/ 6192982 w 619298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92982">
                <a:moveTo>
                  <a:pt x="0" y="0"/>
                </a:moveTo>
                <a:lnTo>
                  <a:pt x="6192982" y="0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479712C2-8B67-4F0D-9122-35EAFE0FE4CE}"/>
              </a:ext>
            </a:extLst>
          </p:cNvPr>
          <p:cNvSpPr/>
          <p:nvPr/>
        </p:nvSpPr>
        <p:spPr>
          <a:xfrm>
            <a:off x="1468582" y="5278636"/>
            <a:ext cx="5741824" cy="484909"/>
          </a:xfrm>
          <a:custGeom>
            <a:avLst/>
            <a:gdLst>
              <a:gd name="connsiteX0" fmla="*/ 0 w 6151418"/>
              <a:gd name="connsiteY0" fmla="*/ 13854 h 484909"/>
              <a:gd name="connsiteX1" fmla="*/ 4724400 w 6151418"/>
              <a:gd name="connsiteY1" fmla="*/ 13854 h 484909"/>
              <a:gd name="connsiteX2" fmla="*/ 5389418 w 6151418"/>
              <a:gd name="connsiteY2" fmla="*/ 484909 h 484909"/>
              <a:gd name="connsiteX3" fmla="*/ 5389418 w 6151418"/>
              <a:gd name="connsiteY3" fmla="*/ 0 h 484909"/>
              <a:gd name="connsiteX4" fmla="*/ 6151418 w 6151418"/>
              <a:gd name="connsiteY4" fmla="*/ 0 h 4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1418" h="484909">
                <a:moveTo>
                  <a:pt x="0" y="13854"/>
                </a:moveTo>
                <a:lnTo>
                  <a:pt x="4724400" y="13854"/>
                </a:lnTo>
                <a:lnTo>
                  <a:pt x="5389418" y="484909"/>
                </a:lnTo>
                <a:lnTo>
                  <a:pt x="5389418" y="0"/>
                </a:lnTo>
                <a:lnTo>
                  <a:pt x="6151418" y="0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AAB6F275-5E19-41B1-9619-B4CBF20FC02B}"/>
              </a:ext>
            </a:extLst>
          </p:cNvPr>
          <p:cNvSpPr/>
          <p:nvPr/>
        </p:nvSpPr>
        <p:spPr>
          <a:xfrm>
            <a:off x="7301335" y="-17166"/>
            <a:ext cx="4890666" cy="4793827"/>
          </a:xfrm>
          <a:custGeom>
            <a:avLst/>
            <a:gdLst>
              <a:gd name="connsiteX0" fmla="*/ 274541 w 4717581"/>
              <a:gd name="connsiteY0" fmla="*/ 0 h 4624169"/>
              <a:gd name="connsiteX1" fmla="*/ 4717581 w 4717581"/>
              <a:gd name="connsiteY1" fmla="*/ 0 h 4624169"/>
              <a:gd name="connsiteX2" fmla="*/ 4717581 w 4717581"/>
              <a:gd name="connsiteY2" fmla="*/ 4304629 h 4624169"/>
              <a:gd name="connsiteX3" fmla="*/ 4593670 w 4717581"/>
              <a:gd name="connsiteY3" fmla="*/ 4364321 h 4624169"/>
              <a:gd name="connsiteX4" fmla="*/ 3306594 w 4717581"/>
              <a:gd name="connsiteY4" fmla="*/ 4624169 h 4624169"/>
              <a:gd name="connsiteX5" fmla="*/ 0 w 4717581"/>
              <a:gd name="connsiteY5" fmla="*/ 1317575 h 4624169"/>
              <a:gd name="connsiteX6" fmla="*/ 259849 w 4717581"/>
              <a:gd name="connsiteY6" fmla="*/ 30500 h 46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7581" h="4624169">
                <a:moveTo>
                  <a:pt x="274541" y="0"/>
                </a:moveTo>
                <a:lnTo>
                  <a:pt x="4717581" y="0"/>
                </a:lnTo>
                <a:lnTo>
                  <a:pt x="4717581" y="4304629"/>
                </a:lnTo>
                <a:lnTo>
                  <a:pt x="4593670" y="4364321"/>
                </a:lnTo>
                <a:cubicBezTo>
                  <a:pt x="4198074" y="4531643"/>
                  <a:pt x="3763139" y="4624169"/>
                  <a:pt x="3306594" y="4624169"/>
                </a:cubicBezTo>
                <a:cubicBezTo>
                  <a:pt x="1480413" y="4624169"/>
                  <a:pt x="0" y="3143756"/>
                  <a:pt x="0" y="1317575"/>
                </a:cubicBezTo>
                <a:cubicBezTo>
                  <a:pt x="0" y="861030"/>
                  <a:pt x="92526" y="426095"/>
                  <a:pt x="259849" y="30500"/>
                </a:cubicBezTo>
                <a:close/>
              </a:path>
            </a:pathLst>
          </a:custGeom>
          <a:blipFill>
            <a:blip r:embed="rId2"/>
            <a:stretch>
              <a:fillRect l="-24646" t="-25202" r="-190698" b="-8698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DCABC31-5D89-494B-A0A1-7CD92FA0D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973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C1642A33-6159-46CF-8E1F-2E84A4E6A2FC}"/>
              </a:ext>
            </a:extLst>
          </p:cNvPr>
          <p:cNvSpPr txBox="1"/>
          <p:nvPr/>
        </p:nvSpPr>
        <p:spPr>
          <a:xfrm>
            <a:off x="6096000" y="2904313"/>
            <a:ext cx="5408440" cy="2064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zh-CN" altLang="en-US" dirty="0"/>
              <a:t>游戏被业界普遍认为是最有可能实现元宇宙的领域。疫情期间，加州大学伯克利分校，在沙盘游戏</a:t>
            </a:r>
            <a:r>
              <a:rPr lang="en-US" altLang="zh-CN" dirty="0"/>
              <a:t>《</a:t>
            </a:r>
            <a:r>
              <a:rPr lang="zh-CN" altLang="en-US" dirty="0"/>
              <a:t>我的世界</a:t>
            </a:r>
            <a:r>
              <a:rPr lang="en-US" altLang="zh-CN" dirty="0"/>
              <a:t>》</a:t>
            </a:r>
            <a:r>
              <a:rPr lang="zh-CN" altLang="en-US" dirty="0"/>
              <a:t>里重建了校园，学生以虚拟化身成毕业典礼。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DFD69A3-339B-40E9-A893-ED51E4A2751D}"/>
              </a:ext>
            </a:extLst>
          </p:cNvPr>
          <p:cNvSpPr txBox="1"/>
          <p:nvPr/>
        </p:nvSpPr>
        <p:spPr>
          <a:xfrm>
            <a:off x="1375064" y="162113"/>
            <a:ext cx="32944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noFill/>
                <a:latin typeface="+mj-ea"/>
                <a:ea typeface="+mj-ea"/>
              </a:defRPr>
            </a:lvl1pPr>
          </a:lstStyle>
          <a:p>
            <a:r>
              <a:rPr lang="en-US" altLang="zh-CN" dirty="0"/>
              <a:t>DEFINITION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1F626E2-76CD-4271-B1A7-4EA886F54728}"/>
              </a:ext>
            </a:extLst>
          </p:cNvPr>
          <p:cNvSpPr txBox="1"/>
          <p:nvPr/>
        </p:nvSpPr>
        <p:spPr>
          <a:xfrm>
            <a:off x="1387824" y="442471"/>
            <a:ext cx="1210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定义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55E8ADDB-1852-410B-9E06-86DB53E53ABD}"/>
              </a:ext>
            </a:extLst>
          </p:cNvPr>
          <p:cNvGrpSpPr/>
          <p:nvPr/>
        </p:nvGrpSpPr>
        <p:grpSpPr>
          <a:xfrm>
            <a:off x="124227" y="446024"/>
            <a:ext cx="1308333" cy="576829"/>
            <a:chOff x="124227" y="446024"/>
            <a:chExt cx="1477187" cy="576829"/>
          </a:xfrm>
        </p:grpSpPr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B3BFFA90-DED3-4A9B-AEF0-32717B90BED5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平行四边形 17">
              <a:extLst>
                <a:ext uri="{FF2B5EF4-FFF2-40B4-BE49-F238E27FC236}">
                  <a16:creationId xmlns:a16="http://schemas.microsoft.com/office/drawing/2014/main" id="{60EA4660-4A86-4B3C-AC10-F2D063DD96C9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平行四边形 18">
              <a:extLst>
                <a:ext uri="{FF2B5EF4-FFF2-40B4-BE49-F238E27FC236}">
                  <a16:creationId xmlns:a16="http://schemas.microsoft.com/office/drawing/2014/main" id="{117790FA-F18F-407E-A2CF-3852C78FA312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05C67441-2231-4F60-8E6C-3BB919F8F724}"/>
              </a:ext>
            </a:extLst>
          </p:cNvPr>
          <p:cNvSpPr/>
          <p:nvPr/>
        </p:nvSpPr>
        <p:spPr>
          <a:xfrm flipH="1">
            <a:off x="6154913" y="2689982"/>
            <a:ext cx="5044727" cy="0"/>
          </a:xfrm>
          <a:custGeom>
            <a:avLst/>
            <a:gdLst>
              <a:gd name="connsiteX0" fmla="*/ 0 w 6192982"/>
              <a:gd name="connsiteY0" fmla="*/ 0 h 0"/>
              <a:gd name="connsiteX1" fmla="*/ 6192982 w 619298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92982">
                <a:moveTo>
                  <a:pt x="0" y="0"/>
                </a:moveTo>
                <a:lnTo>
                  <a:pt x="6192982" y="0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479712C2-8B67-4F0D-9122-35EAFE0FE4CE}"/>
              </a:ext>
            </a:extLst>
          </p:cNvPr>
          <p:cNvSpPr/>
          <p:nvPr/>
        </p:nvSpPr>
        <p:spPr>
          <a:xfrm flipH="1">
            <a:off x="6115102" y="4773391"/>
            <a:ext cx="5084537" cy="325229"/>
          </a:xfrm>
          <a:custGeom>
            <a:avLst/>
            <a:gdLst>
              <a:gd name="connsiteX0" fmla="*/ 0 w 6151418"/>
              <a:gd name="connsiteY0" fmla="*/ 13854 h 484909"/>
              <a:gd name="connsiteX1" fmla="*/ 4724400 w 6151418"/>
              <a:gd name="connsiteY1" fmla="*/ 13854 h 484909"/>
              <a:gd name="connsiteX2" fmla="*/ 5389418 w 6151418"/>
              <a:gd name="connsiteY2" fmla="*/ 484909 h 484909"/>
              <a:gd name="connsiteX3" fmla="*/ 5389418 w 6151418"/>
              <a:gd name="connsiteY3" fmla="*/ 0 h 484909"/>
              <a:gd name="connsiteX4" fmla="*/ 6151418 w 6151418"/>
              <a:gd name="connsiteY4" fmla="*/ 0 h 4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1418" h="484909">
                <a:moveTo>
                  <a:pt x="0" y="13854"/>
                </a:moveTo>
                <a:lnTo>
                  <a:pt x="4724400" y="13854"/>
                </a:lnTo>
                <a:lnTo>
                  <a:pt x="5389418" y="484909"/>
                </a:lnTo>
                <a:lnTo>
                  <a:pt x="5389418" y="0"/>
                </a:lnTo>
                <a:lnTo>
                  <a:pt x="6151418" y="0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54C6A47-13CF-4C60-846A-1660E362AECC}"/>
              </a:ext>
            </a:extLst>
          </p:cNvPr>
          <p:cNvSpPr txBox="1"/>
          <p:nvPr/>
        </p:nvSpPr>
        <p:spPr>
          <a:xfrm>
            <a:off x="9357222" y="1886711"/>
            <a:ext cx="198002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500">
                <a:solidFill>
                  <a:schemeClr val="accent1"/>
                </a:solidFill>
                <a:effectLst/>
                <a:latin typeface="+mn-ea"/>
              </a:defRPr>
            </a:lvl1pPr>
          </a:lstStyle>
          <a:p>
            <a:r>
              <a:rPr lang="zh-CN" altLang="en-US" dirty="0"/>
              <a:t>早期形态</a:t>
            </a:r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00AF1575-4DD4-466E-8B46-A0F2DAD43AEF}"/>
              </a:ext>
            </a:extLst>
          </p:cNvPr>
          <p:cNvSpPr/>
          <p:nvPr/>
        </p:nvSpPr>
        <p:spPr>
          <a:xfrm>
            <a:off x="2" y="1786632"/>
            <a:ext cx="5257800" cy="5130399"/>
          </a:xfrm>
          <a:custGeom>
            <a:avLst/>
            <a:gdLst>
              <a:gd name="connsiteX0" fmla="*/ 2037483 w 5257800"/>
              <a:gd name="connsiteY0" fmla="*/ 0 h 5130399"/>
              <a:gd name="connsiteX1" fmla="*/ 5257800 w 5257800"/>
              <a:gd name="connsiteY1" fmla="*/ 3220317 h 5130399"/>
              <a:gd name="connsiteX2" fmla="*/ 4760891 w 5257800"/>
              <a:gd name="connsiteY2" fmla="*/ 4939669 h 5130399"/>
              <a:gd name="connsiteX3" fmla="*/ 4629529 w 5257800"/>
              <a:gd name="connsiteY3" fmla="*/ 5130399 h 5130399"/>
              <a:gd name="connsiteX4" fmla="*/ 0 w 5257800"/>
              <a:gd name="connsiteY4" fmla="*/ 5130399 h 5130399"/>
              <a:gd name="connsiteX5" fmla="*/ 0 w 5257800"/>
              <a:gd name="connsiteY5" fmla="*/ 726769 h 5130399"/>
              <a:gd name="connsiteX6" fmla="*/ 110716 w 5257800"/>
              <a:gd name="connsiteY6" fmla="*/ 639763 h 5130399"/>
              <a:gd name="connsiteX7" fmla="*/ 2037483 w 5257800"/>
              <a:gd name="connsiteY7" fmla="*/ 0 h 513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57800" h="5130399">
                <a:moveTo>
                  <a:pt x="2037483" y="0"/>
                </a:moveTo>
                <a:cubicBezTo>
                  <a:pt x="3816015" y="0"/>
                  <a:pt x="5257800" y="1441785"/>
                  <a:pt x="5257800" y="3220317"/>
                </a:cubicBezTo>
                <a:cubicBezTo>
                  <a:pt x="5257800" y="3852530"/>
                  <a:pt x="5075619" y="4442192"/>
                  <a:pt x="4760891" y="4939669"/>
                </a:cubicBezTo>
                <a:lnTo>
                  <a:pt x="4629529" y="5130399"/>
                </a:lnTo>
                <a:lnTo>
                  <a:pt x="0" y="5130399"/>
                </a:lnTo>
                <a:lnTo>
                  <a:pt x="0" y="726769"/>
                </a:lnTo>
                <a:lnTo>
                  <a:pt x="110716" y="639763"/>
                </a:lnTo>
                <a:cubicBezTo>
                  <a:pt x="648002" y="237951"/>
                  <a:pt x="1314954" y="0"/>
                  <a:pt x="2037483" y="0"/>
                </a:cubicBezTo>
                <a:close/>
              </a:path>
            </a:pathLst>
          </a:custGeom>
          <a:blipFill>
            <a:blip r:embed="rId2"/>
            <a:stretch>
              <a:fillRect l="-41880" t="-3107" r="-9672" b="9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608A51E-D5B5-40F7-8106-636F4299C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011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5A19011D-3B22-4E84-BD5D-73A3750E1086}"/>
              </a:ext>
            </a:extLst>
          </p:cNvPr>
          <p:cNvSpPr txBox="1"/>
          <p:nvPr/>
        </p:nvSpPr>
        <p:spPr>
          <a:xfrm>
            <a:off x="1493937" y="1286545"/>
            <a:ext cx="9277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accent1"/>
                </a:solidFill>
                <a:effectLst/>
                <a:latin typeface="+mn-ea"/>
              </a:rPr>
              <a:t>《</a:t>
            </a:r>
            <a:r>
              <a:rPr lang="zh-CN" altLang="en-US" sz="2000" dirty="0">
                <a:solidFill>
                  <a:schemeClr val="accent1"/>
                </a:solidFill>
                <a:effectLst/>
                <a:latin typeface="+mn-ea"/>
              </a:rPr>
              <a:t>头号玩家</a:t>
            </a:r>
            <a:r>
              <a:rPr lang="en-US" altLang="zh-CN" sz="2000" dirty="0">
                <a:solidFill>
                  <a:schemeClr val="accent1"/>
                </a:solidFill>
                <a:effectLst/>
                <a:latin typeface="+mn-ea"/>
              </a:rPr>
              <a:t>》</a:t>
            </a:r>
            <a:r>
              <a:rPr lang="zh-CN" altLang="en-US" sz="2000" dirty="0">
                <a:solidFill>
                  <a:schemeClr val="accent1"/>
                </a:solidFill>
                <a:effectLst/>
                <a:latin typeface="+mn-ea"/>
              </a:rPr>
              <a:t>里描绘的“绿洲”，是元宇宙的终极形态之一</a:t>
            </a:r>
            <a:endParaRPr lang="en-US" altLang="zh-CN" sz="2000" dirty="0">
              <a:solidFill>
                <a:schemeClr val="accent1"/>
              </a:solidFill>
              <a:effectLst/>
              <a:latin typeface="+mn-e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8B7153-101F-48F5-A422-54E3B346E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069" y="1938253"/>
            <a:ext cx="2835870" cy="420128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2444AC-F1CF-40A3-A867-A94DF62204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" r="3446"/>
          <a:stretch/>
        </p:blipFill>
        <p:spPr>
          <a:xfrm>
            <a:off x="7654237" y="2190734"/>
            <a:ext cx="2531767" cy="3675146"/>
          </a:xfrm>
          <a:prstGeom prst="rect">
            <a:avLst/>
          </a:prstGeom>
        </p:spPr>
      </p:pic>
      <p:pic>
        <p:nvPicPr>
          <p:cNvPr id="11" name="图片 10" descr="游戏机里面的人物&#10;&#10;中度可信度描述已自动生成">
            <a:extLst>
              <a:ext uri="{FF2B5EF4-FFF2-40B4-BE49-F238E27FC236}">
                <a16:creationId xmlns:a16="http://schemas.microsoft.com/office/drawing/2014/main" id="{CB2026C4-D49E-45A5-BF54-3203022DF5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" t="4836" r="5885" b="6004"/>
          <a:stretch/>
        </p:blipFill>
        <p:spPr>
          <a:xfrm>
            <a:off x="2135674" y="2201324"/>
            <a:ext cx="2450097" cy="3675145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5A1EF522-E357-4D8F-B608-3E48DB1F4731}"/>
              </a:ext>
            </a:extLst>
          </p:cNvPr>
          <p:cNvGrpSpPr/>
          <p:nvPr/>
        </p:nvGrpSpPr>
        <p:grpSpPr>
          <a:xfrm>
            <a:off x="124227" y="446024"/>
            <a:ext cx="1308333" cy="576829"/>
            <a:chOff x="124227" y="446024"/>
            <a:chExt cx="1477187" cy="576829"/>
          </a:xfrm>
        </p:grpSpPr>
        <p:sp>
          <p:nvSpPr>
            <p:cNvPr id="2" name="平行四边形 1">
              <a:extLst>
                <a:ext uri="{FF2B5EF4-FFF2-40B4-BE49-F238E27FC236}">
                  <a16:creationId xmlns:a16="http://schemas.microsoft.com/office/drawing/2014/main" id="{D5B2285C-F6CC-4F9D-B42C-573328AEEF50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478F9723-D8DF-4482-A80D-D1010DA825EA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平行四边形 11">
              <a:extLst>
                <a:ext uri="{FF2B5EF4-FFF2-40B4-BE49-F238E27FC236}">
                  <a16:creationId xmlns:a16="http://schemas.microsoft.com/office/drawing/2014/main" id="{C1706735-14DE-485D-A9CE-7B3CD3F97DA6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E85E13D7-4BF2-4C04-9005-B020C5653556}"/>
              </a:ext>
            </a:extLst>
          </p:cNvPr>
          <p:cNvSpPr txBox="1"/>
          <p:nvPr/>
        </p:nvSpPr>
        <p:spPr>
          <a:xfrm>
            <a:off x="1387824" y="140317"/>
            <a:ext cx="32944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noFill/>
                <a:latin typeface="+mj-ea"/>
                <a:ea typeface="+mj-ea"/>
              </a:defRPr>
            </a:lvl1pPr>
          </a:lstStyle>
          <a:p>
            <a:r>
              <a:rPr lang="en-US" altLang="zh-CN" dirty="0"/>
              <a:t>DEFINITION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A5AA344-A0C1-433D-B80A-4D142EA96CDE}"/>
              </a:ext>
            </a:extLst>
          </p:cNvPr>
          <p:cNvSpPr txBox="1"/>
          <p:nvPr/>
        </p:nvSpPr>
        <p:spPr>
          <a:xfrm>
            <a:off x="1387824" y="442471"/>
            <a:ext cx="1210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定义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A3319E-E604-4F22-881E-33E725033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96167C7-7D6E-476D-915B-50C159BF8407}"/>
              </a:ext>
            </a:extLst>
          </p:cNvPr>
          <p:cNvSpPr/>
          <p:nvPr/>
        </p:nvSpPr>
        <p:spPr>
          <a:xfrm>
            <a:off x="2135393" y="2201324"/>
            <a:ext cx="2450378" cy="3675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713733A-8BC8-47E8-88E0-DA7DB73ABFC0}"/>
              </a:ext>
            </a:extLst>
          </p:cNvPr>
          <p:cNvSpPr/>
          <p:nvPr/>
        </p:nvSpPr>
        <p:spPr>
          <a:xfrm>
            <a:off x="4702069" y="1938253"/>
            <a:ext cx="2835870" cy="4201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1682379-E240-48BA-9607-FAC6760BAAB9}"/>
              </a:ext>
            </a:extLst>
          </p:cNvPr>
          <p:cNvSpPr/>
          <p:nvPr/>
        </p:nvSpPr>
        <p:spPr>
          <a:xfrm>
            <a:off x="7654237" y="2201324"/>
            <a:ext cx="2531766" cy="3675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669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B649B0AD-E8A8-4287-BED0-CE64D70256E0}"/>
              </a:ext>
            </a:extLst>
          </p:cNvPr>
          <p:cNvGrpSpPr/>
          <p:nvPr/>
        </p:nvGrpSpPr>
        <p:grpSpPr>
          <a:xfrm>
            <a:off x="3091152" y="365158"/>
            <a:ext cx="6127682" cy="7275677"/>
            <a:chOff x="2836333" y="164359"/>
            <a:chExt cx="6519334" cy="7740703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2D53431A-1C98-4765-812D-E85522C6E764}"/>
                </a:ext>
              </a:extLst>
            </p:cNvPr>
            <p:cNvSpPr/>
            <p:nvPr/>
          </p:nvSpPr>
          <p:spPr>
            <a:xfrm>
              <a:off x="2836333" y="164359"/>
              <a:ext cx="6519334" cy="6519334"/>
            </a:xfrm>
            <a:prstGeom prst="ellipse">
              <a:avLst/>
            </a:prstGeom>
            <a:gradFill flip="none" rotWithShape="1">
              <a:gsLst>
                <a:gs pos="60000">
                  <a:schemeClr val="accent1">
                    <a:alpha val="0"/>
                  </a:schemeClr>
                </a:gs>
                <a:gs pos="100000">
                  <a:schemeClr val="accent1">
                    <a:alpha val="74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857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C6EA3010-2C10-4741-969C-027B5D6E7C1C}"/>
                </a:ext>
              </a:extLst>
            </p:cNvPr>
            <p:cNvGrpSpPr/>
            <p:nvPr/>
          </p:nvGrpSpPr>
          <p:grpSpPr>
            <a:xfrm>
              <a:off x="3422353" y="750379"/>
              <a:ext cx="5347294" cy="7154683"/>
              <a:chOff x="3422353" y="750379"/>
              <a:chExt cx="5347294" cy="7154683"/>
            </a:xfrm>
          </p:grpSpPr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1C6C3360-BC42-4C5A-9423-61366411DDD3}"/>
                  </a:ext>
                </a:extLst>
              </p:cNvPr>
              <p:cNvSpPr/>
              <p:nvPr/>
            </p:nvSpPr>
            <p:spPr>
              <a:xfrm>
                <a:off x="3709115" y="1037141"/>
                <a:ext cx="4773770" cy="4773770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accent1">
                      <a:alpha val="0"/>
                    </a:schemeClr>
                  </a:gs>
                  <a:gs pos="100000">
                    <a:schemeClr val="accent1">
                      <a:alpha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857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" name="弧形 4">
                <a:extLst>
                  <a:ext uri="{FF2B5EF4-FFF2-40B4-BE49-F238E27FC236}">
                    <a16:creationId xmlns:a16="http://schemas.microsoft.com/office/drawing/2014/main" id="{1D8B9BCB-32F9-4A69-91FA-6FA7BB8B8297}"/>
                  </a:ext>
                </a:extLst>
              </p:cNvPr>
              <p:cNvSpPr/>
              <p:nvPr/>
            </p:nvSpPr>
            <p:spPr>
              <a:xfrm rot="18900000">
                <a:off x="3422353" y="750379"/>
                <a:ext cx="5347294" cy="5347294"/>
              </a:xfrm>
              <a:prstGeom prst="arc">
                <a:avLst/>
              </a:prstGeom>
              <a:noFill/>
              <a:ln w="63500" cap="rnd">
                <a:gradFill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AC9986CC-D960-44B3-8513-E6344D1E2439}"/>
                  </a:ext>
                </a:extLst>
              </p:cNvPr>
              <p:cNvSpPr/>
              <p:nvPr/>
            </p:nvSpPr>
            <p:spPr>
              <a:xfrm>
                <a:off x="4684023" y="4923131"/>
                <a:ext cx="2784400" cy="2784400"/>
              </a:xfrm>
              <a:prstGeom prst="ellipse">
                <a:avLst/>
              </a:prstGeom>
              <a:noFill/>
              <a:ln w="101600">
                <a:gradFill>
                  <a:gsLst>
                    <a:gs pos="0">
                      <a:schemeClr val="accent1">
                        <a:alpha val="0"/>
                      </a:schemeClr>
                    </a:gs>
                    <a:gs pos="93000">
                      <a:schemeClr val="accent1">
                        <a:alpha val="30000"/>
                      </a:schemeClr>
                    </a:gs>
                  </a:gsLst>
                  <a:lin ang="5400000" scaled="1"/>
                </a:gradFill>
              </a:ln>
              <a:scene3d>
                <a:camera prst="perspectiveFront">
                  <a:rot lat="16499984" lon="0" rev="0"/>
                </a:camera>
                <a:lightRig rig="threePt" dir="t"/>
              </a:scene3d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Freeform 8">
                <a:extLst>
                  <a:ext uri="{FF2B5EF4-FFF2-40B4-BE49-F238E27FC236}">
                    <a16:creationId xmlns:a16="http://schemas.microsoft.com/office/drawing/2014/main" id="{6A10E069-989E-4B9A-8E31-E027D10570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13983" y="3541028"/>
                <a:ext cx="4364034" cy="4364034"/>
              </a:xfrm>
              <a:custGeom>
                <a:avLst/>
                <a:gdLst>
                  <a:gd name="T0" fmla="*/ 463 w 2700"/>
                  <a:gd name="T1" fmla="*/ 2287 h 2700"/>
                  <a:gd name="T2" fmla="*/ 305 w 2700"/>
                  <a:gd name="T3" fmla="*/ 2205 h 2700"/>
                  <a:gd name="T4" fmla="*/ 275 w 2700"/>
                  <a:gd name="T5" fmla="*/ 2166 h 2700"/>
                  <a:gd name="T6" fmla="*/ 594 w 2700"/>
                  <a:gd name="T7" fmla="*/ 2468 h 2700"/>
                  <a:gd name="T8" fmla="*/ 232 w 2700"/>
                  <a:gd name="T9" fmla="*/ 1994 h 2700"/>
                  <a:gd name="T10" fmla="*/ 727 w 2700"/>
                  <a:gd name="T11" fmla="*/ 2480 h 2700"/>
                  <a:gd name="T12" fmla="*/ 123 w 2700"/>
                  <a:gd name="T13" fmla="*/ 1915 h 2700"/>
                  <a:gd name="T14" fmla="*/ 104 w 2700"/>
                  <a:gd name="T15" fmla="*/ 1870 h 2700"/>
                  <a:gd name="T16" fmla="*/ 142 w 2700"/>
                  <a:gd name="T17" fmla="*/ 1803 h 2700"/>
                  <a:gd name="T18" fmla="*/ 1008 w 2700"/>
                  <a:gd name="T19" fmla="*/ 2594 h 2700"/>
                  <a:gd name="T20" fmla="*/ 36 w 2700"/>
                  <a:gd name="T21" fmla="*/ 1659 h 2700"/>
                  <a:gd name="T22" fmla="*/ 1111 w 2700"/>
                  <a:gd name="T23" fmla="*/ 2679 h 2700"/>
                  <a:gd name="T24" fmla="*/ 1160 w 2700"/>
                  <a:gd name="T25" fmla="*/ 2686 h 2700"/>
                  <a:gd name="T26" fmla="*/ 67 w 2700"/>
                  <a:gd name="T27" fmla="*/ 1484 h 2700"/>
                  <a:gd name="T28" fmla="*/ 1331 w 2700"/>
                  <a:gd name="T29" fmla="*/ 2640 h 2700"/>
                  <a:gd name="T30" fmla="*/ 0 w 2700"/>
                  <a:gd name="T31" fmla="*/ 1319 h 2700"/>
                  <a:gd name="T32" fmla="*/ 1453 w 2700"/>
                  <a:gd name="T33" fmla="*/ 2696 h 2700"/>
                  <a:gd name="T34" fmla="*/ 1502 w 2700"/>
                  <a:gd name="T35" fmla="*/ 2691 h 2700"/>
                  <a:gd name="T36" fmla="*/ 74 w 2700"/>
                  <a:gd name="T37" fmla="*/ 1157 h 2700"/>
                  <a:gd name="T38" fmla="*/ 1657 w 2700"/>
                  <a:gd name="T39" fmla="*/ 2603 h 2700"/>
                  <a:gd name="T40" fmla="*/ 51 w 2700"/>
                  <a:gd name="T41" fmla="*/ 981 h 2700"/>
                  <a:gd name="T42" fmla="*/ 1789 w 2700"/>
                  <a:gd name="T43" fmla="*/ 2627 h 2700"/>
                  <a:gd name="T44" fmla="*/ 1835 w 2700"/>
                  <a:gd name="T45" fmla="*/ 2610 h 2700"/>
                  <a:gd name="T46" fmla="*/ 1903 w 2700"/>
                  <a:gd name="T47" fmla="*/ 2582 h 2700"/>
                  <a:gd name="T48" fmla="*/ 214 w 2700"/>
                  <a:gd name="T49" fmla="*/ 738 h 2700"/>
                  <a:gd name="T50" fmla="*/ 1983 w 2700"/>
                  <a:gd name="T51" fmla="*/ 2474 h 2700"/>
                  <a:gd name="T52" fmla="*/ 224 w 2700"/>
                  <a:gd name="T53" fmla="*/ 604 h 2700"/>
                  <a:gd name="T54" fmla="*/ 252 w 2700"/>
                  <a:gd name="T55" fmla="*/ 564 h 2700"/>
                  <a:gd name="T56" fmla="*/ 2195 w 2700"/>
                  <a:gd name="T57" fmla="*/ 2403 h 2700"/>
                  <a:gd name="T58" fmla="*/ 405 w 2700"/>
                  <a:gd name="T59" fmla="*/ 472 h 2700"/>
                  <a:gd name="T60" fmla="*/ 2245 w 2700"/>
                  <a:gd name="T61" fmla="*/ 2279 h 2700"/>
                  <a:gd name="T62" fmla="*/ 2322 w 2700"/>
                  <a:gd name="T63" fmla="*/ 2286 h 2700"/>
                  <a:gd name="T64" fmla="*/ 504 w 2700"/>
                  <a:gd name="T65" fmla="*/ 298 h 2700"/>
                  <a:gd name="T66" fmla="*/ 2385 w 2700"/>
                  <a:gd name="T67" fmla="*/ 2120 h 2700"/>
                  <a:gd name="T68" fmla="*/ 636 w 2700"/>
                  <a:gd name="T69" fmla="*/ 275 h 2700"/>
                  <a:gd name="T70" fmla="*/ 676 w 2700"/>
                  <a:gd name="T71" fmla="*/ 250 h 2700"/>
                  <a:gd name="T72" fmla="*/ 2527 w 2700"/>
                  <a:gd name="T73" fmla="*/ 2012 h 2700"/>
                  <a:gd name="T74" fmla="*/ 796 w 2700"/>
                  <a:gd name="T75" fmla="*/ 119 h 2700"/>
                  <a:gd name="T76" fmla="*/ 2546 w 2700"/>
                  <a:gd name="T77" fmla="*/ 1835 h 2700"/>
                  <a:gd name="T78" fmla="*/ 930 w 2700"/>
                  <a:gd name="T79" fmla="*/ 130 h 2700"/>
                  <a:gd name="T80" fmla="*/ 974 w 2700"/>
                  <a:gd name="T81" fmla="*/ 116 h 2700"/>
                  <a:gd name="T82" fmla="*/ 2655 w 2700"/>
                  <a:gd name="T83" fmla="*/ 1695 h 2700"/>
                  <a:gd name="T84" fmla="*/ 1124 w 2700"/>
                  <a:gd name="T85" fmla="*/ 19 h 2700"/>
                  <a:gd name="T86" fmla="*/ 2629 w 2700"/>
                  <a:gd name="T87" fmla="*/ 1519 h 2700"/>
                  <a:gd name="T88" fmla="*/ 2636 w 2700"/>
                  <a:gd name="T89" fmla="*/ 1449 h 2700"/>
                  <a:gd name="T90" fmla="*/ 2639 w 2700"/>
                  <a:gd name="T91" fmla="*/ 1403 h 2700"/>
                  <a:gd name="T92" fmla="*/ 1368 w 2700"/>
                  <a:gd name="T93" fmla="*/ 60 h 2700"/>
                  <a:gd name="T94" fmla="*/ 2695 w 2700"/>
                  <a:gd name="T95" fmla="*/ 1234 h 2700"/>
                  <a:gd name="T96" fmla="*/ 1491 w 2700"/>
                  <a:gd name="T97" fmla="*/ 8 h 2700"/>
                  <a:gd name="T98" fmla="*/ 1577 w 2700"/>
                  <a:gd name="T99" fmla="*/ 80 h 2700"/>
                  <a:gd name="T100" fmla="*/ 1623 w 2700"/>
                  <a:gd name="T101" fmla="*/ 89 h 2700"/>
                  <a:gd name="T102" fmla="*/ 2658 w 2700"/>
                  <a:gd name="T103" fmla="*/ 1016 h 2700"/>
                  <a:gd name="T104" fmla="*/ 1800 w 2700"/>
                  <a:gd name="T105" fmla="*/ 77 h 2700"/>
                  <a:gd name="T106" fmla="*/ 2549 w 2700"/>
                  <a:gd name="T107" fmla="*/ 875 h 2700"/>
                  <a:gd name="T108" fmla="*/ 1888 w 2700"/>
                  <a:gd name="T109" fmla="*/ 178 h 2700"/>
                  <a:gd name="T110" fmla="*/ 1931 w 2700"/>
                  <a:gd name="T111" fmla="*/ 198 h 2700"/>
                  <a:gd name="T112" fmla="*/ 2531 w 2700"/>
                  <a:gd name="T113" fmla="*/ 697 h 2700"/>
                  <a:gd name="T114" fmla="*/ 2105 w 2700"/>
                  <a:gd name="T115" fmla="*/ 231 h 2700"/>
                  <a:gd name="T116" fmla="*/ 2391 w 2700"/>
                  <a:gd name="T117" fmla="*/ 588 h 2700"/>
                  <a:gd name="T118" fmla="*/ 2166 w 2700"/>
                  <a:gd name="T119" fmla="*/ 351 h 2700"/>
                  <a:gd name="T120" fmla="*/ 2201 w 2700"/>
                  <a:gd name="T121" fmla="*/ 381 h 2700"/>
                  <a:gd name="T122" fmla="*/ 2329 w 2700"/>
                  <a:gd name="T123" fmla="*/ 421 h 2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700" h="2700">
                    <a:moveTo>
                      <a:pt x="396" y="2305"/>
                    </a:moveTo>
                    <a:cubicBezTo>
                      <a:pt x="393" y="2302"/>
                      <a:pt x="390" y="2299"/>
                      <a:pt x="387" y="2296"/>
                    </a:cubicBezTo>
                    <a:cubicBezTo>
                      <a:pt x="430" y="2254"/>
                      <a:pt x="430" y="2254"/>
                      <a:pt x="430" y="2254"/>
                    </a:cubicBezTo>
                    <a:cubicBezTo>
                      <a:pt x="432" y="2257"/>
                      <a:pt x="435" y="2260"/>
                      <a:pt x="438" y="2263"/>
                    </a:cubicBezTo>
                    <a:cubicBezTo>
                      <a:pt x="441" y="2265"/>
                      <a:pt x="443" y="2268"/>
                      <a:pt x="446" y="2271"/>
                    </a:cubicBezTo>
                    <a:cubicBezTo>
                      <a:pt x="404" y="2313"/>
                      <a:pt x="404" y="2313"/>
                      <a:pt x="404" y="2313"/>
                    </a:cubicBezTo>
                    <a:cubicBezTo>
                      <a:pt x="401" y="2311"/>
                      <a:pt x="399" y="2308"/>
                      <a:pt x="396" y="2305"/>
                    </a:cubicBezTo>
                    <a:close/>
                    <a:moveTo>
                      <a:pt x="370" y="2278"/>
                    </a:moveTo>
                    <a:cubicBezTo>
                      <a:pt x="364" y="2272"/>
                      <a:pt x="359" y="2266"/>
                      <a:pt x="353" y="2260"/>
                    </a:cubicBezTo>
                    <a:cubicBezTo>
                      <a:pt x="397" y="2220"/>
                      <a:pt x="397" y="2220"/>
                      <a:pt x="397" y="2220"/>
                    </a:cubicBezTo>
                    <a:cubicBezTo>
                      <a:pt x="403" y="2226"/>
                      <a:pt x="408" y="2232"/>
                      <a:pt x="413" y="2237"/>
                    </a:cubicBezTo>
                    <a:lnTo>
                      <a:pt x="370" y="2278"/>
                    </a:lnTo>
                    <a:close/>
                    <a:moveTo>
                      <a:pt x="422" y="2330"/>
                    </a:moveTo>
                    <a:cubicBezTo>
                      <a:pt x="463" y="2287"/>
                      <a:pt x="463" y="2287"/>
                      <a:pt x="463" y="2287"/>
                    </a:cubicBezTo>
                    <a:cubicBezTo>
                      <a:pt x="469" y="2292"/>
                      <a:pt x="474" y="2298"/>
                      <a:pt x="480" y="2303"/>
                    </a:cubicBezTo>
                    <a:cubicBezTo>
                      <a:pt x="440" y="2347"/>
                      <a:pt x="440" y="2347"/>
                      <a:pt x="440" y="2347"/>
                    </a:cubicBezTo>
                    <a:cubicBezTo>
                      <a:pt x="434" y="2342"/>
                      <a:pt x="428" y="2336"/>
                      <a:pt x="422" y="2330"/>
                    </a:cubicBezTo>
                    <a:close/>
                    <a:moveTo>
                      <a:pt x="337" y="2242"/>
                    </a:moveTo>
                    <a:cubicBezTo>
                      <a:pt x="331" y="2236"/>
                      <a:pt x="326" y="2230"/>
                      <a:pt x="321" y="2224"/>
                    </a:cubicBezTo>
                    <a:cubicBezTo>
                      <a:pt x="366" y="2185"/>
                      <a:pt x="366" y="2185"/>
                      <a:pt x="366" y="2185"/>
                    </a:cubicBezTo>
                    <a:cubicBezTo>
                      <a:pt x="371" y="2191"/>
                      <a:pt x="377" y="2197"/>
                      <a:pt x="382" y="2203"/>
                    </a:cubicBezTo>
                    <a:lnTo>
                      <a:pt x="337" y="2242"/>
                    </a:lnTo>
                    <a:close/>
                    <a:moveTo>
                      <a:pt x="458" y="2363"/>
                    </a:moveTo>
                    <a:cubicBezTo>
                      <a:pt x="498" y="2319"/>
                      <a:pt x="498" y="2319"/>
                      <a:pt x="498" y="2319"/>
                    </a:cubicBezTo>
                    <a:cubicBezTo>
                      <a:pt x="503" y="2324"/>
                      <a:pt x="509" y="2329"/>
                      <a:pt x="515" y="2334"/>
                    </a:cubicBezTo>
                    <a:cubicBezTo>
                      <a:pt x="477" y="2379"/>
                      <a:pt x="477" y="2379"/>
                      <a:pt x="477" y="2379"/>
                    </a:cubicBezTo>
                    <a:cubicBezTo>
                      <a:pt x="470" y="2374"/>
                      <a:pt x="464" y="2369"/>
                      <a:pt x="458" y="2363"/>
                    </a:cubicBezTo>
                    <a:close/>
                    <a:moveTo>
                      <a:pt x="305" y="2205"/>
                    </a:moveTo>
                    <a:cubicBezTo>
                      <a:pt x="300" y="2199"/>
                      <a:pt x="295" y="2192"/>
                      <a:pt x="290" y="2186"/>
                    </a:cubicBezTo>
                    <a:cubicBezTo>
                      <a:pt x="337" y="2149"/>
                      <a:pt x="337" y="2149"/>
                      <a:pt x="337" y="2149"/>
                    </a:cubicBezTo>
                    <a:cubicBezTo>
                      <a:pt x="341" y="2155"/>
                      <a:pt x="346" y="2161"/>
                      <a:pt x="351" y="2167"/>
                    </a:cubicBezTo>
                    <a:lnTo>
                      <a:pt x="305" y="2205"/>
                    </a:lnTo>
                    <a:close/>
                    <a:moveTo>
                      <a:pt x="495" y="2395"/>
                    </a:moveTo>
                    <a:cubicBezTo>
                      <a:pt x="533" y="2349"/>
                      <a:pt x="533" y="2349"/>
                      <a:pt x="533" y="2349"/>
                    </a:cubicBezTo>
                    <a:cubicBezTo>
                      <a:pt x="539" y="2354"/>
                      <a:pt x="545" y="2359"/>
                      <a:pt x="552" y="2364"/>
                    </a:cubicBezTo>
                    <a:cubicBezTo>
                      <a:pt x="514" y="2410"/>
                      <a:pt x="514" y="2410"/>
                      <a:pt x="514" y="2410"/>
                    </a:cubicBezTo>
                    <a:cubicBezTo>
                      <a:pt x="508" y="2405"/>
                      <a:pt x="502" y="2400"/>
                      <a:pt x="495" y="2395"/>
                    </a:cubicBezTo>
                    <a:close/>
                    <a:moveTo>
                      <a:pt x="275" y="2166"/>
                    </a:moveTo>
                    <a:cubicBezTo>
                      <a:pt x="270" y="2160"/>
                      <a:pt x="265" y="2153"/>
                      <a:pt x="260" y="2147"/>
                    </a:cubicBezTo>
                    <a:cubicBezTo>
                      <a:pt x="308" y="2111"/>
                      <a:pt x="308" y="2111"/>
                      <a:pt x="308" y="2111"/>
                    </a:cubicBezTo>
                    <a:cubicBezTo>
                      <a:pt x="313" y="2118"/>
                      <a:pt x="318" y="2124"/>
                      <a:pt x="322" y="2130"/>
                    </a:cubicBezTo>
                    <a:lnTo>
                      <a:pt x="275" y="2166"/>
                    </a:lnTo>
                    <a:close/>
                    <a:moveTo>
                      <a:pt x="534" y="2426"/>
                    </a:moveTo>
                    <a:cubicBezTo>
                      <a:pt x="570" y="2378"/>
                      <a:pt x="570" y="2378"/>
                      <a:pt x="570" y="2378"/>
                    </a:cubicBezTo>
                    <a:cubicBezTo>
                      <a:pt x="576" y="2383"/>
                      <a:pt x="583" y="2387"/>
                      <a:pt x="589" y="2392"/>
                    </a:cubicBezTo>
                    <a:cubicBezTo>
                      <a:pt x="553" y="2440"/>
                      <a:pt x="553" y="2440"/>
                      <a:pt x="553" y="2440"/>
                    </a:cubicBezTo>
                    <a:cubicBezTo>
                      <a:pt x="547" y="2435"/>
                      <a:pt x="540" y="2430"/>
                      <a:pt x="534" y="2426"/>
                    </a:cubicBezTo>
                    <a:close/>
                    <a:moveTo>
                      <a:pt x="246" y="2127"/>
                    </a:moveTo>
                    <a:cubicBezTo>
                      <a:pt x="241" y="2120"/>
                      <a:pt x="236" y="2113"/>
                      <a:pt x="232" y="2107"/>
                    </a:cubicBezTo>
                    <a:cubicBezTo>
                      <a:pt x="281" y="2073"/>
                      <a:pt x="281" y="2073"/>
                      <a:pt x="281" y="2073"/>
                    </a:cubicBezTo>
                    <a:cubicBezTo>
                      <a:pt x="286" y="2080"/>
                      <a:pt x="290" y="2086"/>
                      <a:pt x="295" y="2092"/>
                    </a:cubicBezTo>
                    <a:lnTo>
                      <a:pt x="246" y="2127"/>
                    </a:lnTo>
                    <a:close/>
                    <a:moveTo>
                      <a:pt x="573" y="2454"/>
                    </a:moveTo>
                    <a:cubicBezTo>
                      <a:pt x="608" y="2406"/>
                      <a:pt x="608" y="2406"/>
                      <a:pt x="608" y="2406"/>
                    </a:cubicBezTo>
                    <a:cubicBezTo>
                      <a:pt x="614" y="2410"/>
                      <a:pt x="621" y="2415"/>
                      <a:pt x="627" y="2419"/>
                    </a:cubicBezTo>
                    <a:cubicBezTo>
                      <a:pt x="594" y="2468"/>
                      <a:pt x="594" y="2468"/>
                      <a:pt x="594" y="2468"/>
                    </a:cubicBezTo>
                    <a:cubicBezTo>
                      <a:pt x="587" y="2464"/>
                      <a:pt x="580" y="2459"/>
                      <a:pt x="573" y="2454"/>
                    </a:cubicBezTo>
                    <a:close/>
                    <a:moveTo>
                      <a:pt x="218" y="2086"/>
                    </a:moveTo>
                    <a:cubicBezTo>
                      <a:pt x="214" y="2079"/>
                      <a:pt x="209" y="2073"/>
                      <a:pt x="205" y="2066"/>
                    </a:cubicBezTo>
                    <a:cubicBezTo>
                      <a:pt x="256" y="2034"/>
                      <a:pt x="256" y="2034"/>
                      <a:pt x="256" y="2034"/>
                    </a:cubicBezTo>
                    <a:cubicBezTo>
                      <a:pt x="260" y="2040"/>
                      <a:pt x="264" y="2047"/>
                      <a:pt x="268" y="2054"/>
                    </a:cubicBezTo>
                    <a:lnTo>
                      <a:pt x="218" y="2086"/>
                    </a:lnTo>
                    <a:close/>
                    <a:moveTo>
                      <a:pt x="614" y="2482"/>
                    </a:moveTo>
                    <a:cubicBezTo>
                      <a:pt x="647" y="2432"/>
                      <a:pt x="647" y="2432"/>
                      <a:pt x="647" y="2432"/>
                    </a:cubicBezTo>
                    <a:cubicBezTo>
                      <a:pt x="653" y="2436"/>
                      <a:pt x="660" y="2440"/>
                      <a:pt x="666" y="2444"/>
                    </a:cubicBezTo>
                    <a:cubicBezTo>
                      <a:pt x="635" y="2495"/>
                      <a:pt x="635" y="2495"/>
                      <a:pt x="635" y="2495"/>
                    </a:cubicBezTo>
                    <a:cubicBezTo>
                      <a:pt x="628" y="2491"/>
                      <a:pt x="621" y="2486"/>
                      <a:pt x="614" y="2482"/>
                    </a:cubicBezTo>
                    <a:close/>
                    <a:moveTo>
                      <a:pt x="192" y="2045"/>
                    </a:moveTo>
                    <a:cubicBezTo>
                      <a:pt x="188" y="2038"/>
                      <a:pt x="184" y="2031"/>
                      <a:pt x="180" y="2024"/>
                    </a:cubicBezTo>
                    <a:cubicBezTo>
                      <a:pt x="232" y="1994"/>
                      <a:pt x="232" y="1994"/>
                      <a:pt x="232" y="1994"/>
                    </a:cubicBezTo>
                    <a:cubicBezTo>
                      <a:pt x="235" y="2000"/>
                      <a:pt x="239" y="2007"/>
                      <a:pt x="243" y="2014"/>
                    </a:cubicBezTo>
                    <a:lnTo>
                      <a:pt x="192" y="2045"/>
                    </a:lnTo>
                    <a:close/>
                    <a:moveTo>
                      <a:pt x="656" y="2508"/>
                    </a:moveTo>
                    <a:cubicBezTo>
                      <a:pt x="686" y="2457"/>
                      <a:pt x="686" y="2457"/>
                      <a:pt x="686" y="2457"/>
                    </a:cubicBezTo>
                    <a:cubicBezTo>
                      <a:pt x="693" y="2461"/>
                      <a:pt x="700" y="2465"/>
                      <a:pt x="707" y="2469"/>
                    </a:cubicBezTo>
                    <a:cubicBezTo>
                      <a:pt x="677" y="2520"/>
                      <a:pt x="677" y="2520"/>
                      <a:pt x="677" y="2520"/>
                    </a:cubicBezTo>
                    <a:cubicBezTo>
                      <a:pt x="670" y="2516"/>
                      <a:pt x="663" y="2512"/>
                      <a:pt x="656" y="2508"/>
                    </a:cubicBezTo>
                    <a:close/>
                    <a:moveTo>
                      <a:pt x="168" y="2002"/>
                    </a:moveTo>
                    <a:cubicBezTo>
                      <a:pt x="164" y="1995"/>
                      <a:pt x="160" y="1988"/>
                      <a:pt x="156" y="1981"/>
                    </a:cubicBezTo>
                    <a:cubicBezTo>
                      <a:pt x="209" y="1953"/>
                      <a:pt x="209" y="1953"/>
                      <a:pt x="209" y="1953"/>
                    </a:cubicBezTo>
                    <a:cubicBezTo>
                      <a:pt x="213" y="1960"/>
                      <a:pt x="216" y="1967"/>
                      <a:pt x="220" y="1973"/>
                    </a:cubicBezTo>
                    <a:lnTo>
                      <a:pt x="168" y="2002"/>
                    </a:lnTo>
                    <a:close/>
                    <a:moveTo>
                      <a:pt x="698" y="2532"/>
                    </a:moveTo>
                    <a:cubicBezTo>
                      <a:pt x="727" y="2480"/>
                      <a:pt x="727" y="2480"/>
                      <a:pt x="727" y="2480"/>
                    </a:cubicBezTo>
                    <a:cubicBezTo>
                      <a:pt x="734" y="2484"/>
                      <a:pt x="741" y="2488"/>
                      <a:pt x="748" y="2491"/>
                    </a:cubicBezTo>
                    <a:cubicBezTo>
                      <a:pt x="720" y="2544"/>
                      <a:pt x="720" y="2544"/>
                      <a:pt x="720" y="2544"/>
                    </a:cubicBezTo>
                    <a:cubicBezTo>
                      <a:pt x="712" y="2540"/>
                      <a:pt x="705" y="2536"/>
                      <a:pt x="698" y="2532"/>
                    </a:cubicBezTo>
                    <a:close/>
                    <a:moveTo>
                      <a:pt x="145" y="1959"/>
                    </a:moveTo>
                    <a:cubicBezTo>
                      <a:pt x="141" y="1952"/>
                      <a:pt x="137" y="1944"/>
                      <a:pt x="134" y="1937"/>
                    </a:cubicBezTo>
                    <a:cubicBezTo>
                      <a:pt x="188" y="1911"/>
                      <a:pt x="188" y="1911"/>
                      <a:pt x="188" y="1911"/>
                    </a:cubicBezTo>
                    <a:cubicBezTo>
                      <a:pt x="191" y="1918"/>
                      <a:pt x="195" y="1925"/>
                      <a:pt x="198" y="1932"/>
                    </a:cubicBezTo>
                    <a:lnTo>
                      <a:pt x="145" y="1959"/>
                    </a:lnTo>
                    <a:close/>
                    <a:moveTo>
                      <a:pt x="741" y="2555"/>
                    </a:moveTo>
                    <a:cubicBezTo>
                      <a:pt x="768" y="2502"/>
                      <a:pt x="768" y="2502"/>
                      <a:pt x="768" y="2502"/>
                    </a:cubicBezTo>
                    <a:cubicBezTo>
                      <a:pt x="775" y="2505"/>
                      <a:pt x="782" y="2509"/>
                      <a:pt x="789" y="2512"/>
                    </a:cubicBezTo>
                    <a:cubicBezTo>
                      <a:pt x="763" y="2566"/>
                      <a:pt x="763" y="2566"/>
                      <a:pt x="763" y="2566"/>
                    </a:cubicBezTo>
                    <a:cubicBezTo>
                      <a:pt x="756" y="2563"/>
                      <a:pt x="749" y="2559"/>
                      <a:pt x="741" y="2555"/>
                    </a:cubicBezTo>
                    <a:close/>
                    <a:moveTo>
                      <a:pt x="123" y="1915"/>
                    </a:moveTo>
                    <a:cubicBezTo>
                      <a:pt x="120" y="1907"/>
                      <a:pt x="117" y="1900"/>
                      <a:pt x="113" y="1892"/>
                    </a:cubicBezTo>
                    <a:cubicBezTo>
                      <a:pt x="168" y="1868"/>
                      <a:pt x="168" y="1868"/>
                      <a:pt x="168" y="1868"/>
                    </a:cubicBezTo>
                    <a:cubicBezTo>
                      <a:pt x="171" y="1875"/>
                      <a:pt x="174" y="1882"/>
                      <a:pt x="178" y="1890"/>
                    </a:cubicBezTo>
                    <a:lnTo>
                      <a:pt x="123" y="1915"/>
                    </a:lnTo>
                    <a:close/>
                    <a:moveTo>
                      <a:pt x="786" y="2577"/>
                    </a:moveTo>
                    <a:cubicBezTo>
                      <a:pt x="811" y="2522"/>
                      <a:pt x="811" y="2522"/>
                      <a:pt x="811" y="2522"/>
                    </a:cubicBezTo>
                    <a:cubicBezTo>
                      <a:pt x="818" y="2526"/>
                      <a:pt x="825" y="2529"/>
                      <a:pt x="832" y="2532"/>
                    </a:cubicBezTo>
                    <a:cubicBezTo>
                      <a:pt x="808" y="2587"/>
                      <a:pt x="808" y="2587"/>
                      <a:pt x="808" y="2587"/>
                    </a:cubicBezTo>
                    <a:cubicBezTo>
                      <a:pt x="800" y="2583"/>
                      <a:pt x="793" y="2580"/>
                      <a:pt x="786" y="2577"/>
                    </a:cubicBezTo>
                    <a:close/>
                    <a:moveTo>
                      <a:pt x="104" y="1870"/>
                    </a:moveTo>
                    <a:cubicBezTo>
                      <a:pt x="100" y="1862"/>
                      <a:pt x="97" y="1854"/>
                      <a:pt x="94" y="1847"/>
                    </a:cubicBezTo>
                    <a:cubicBezTo>
                      <a:pt x="150" y="1825"/>
                      <a:pt x="150" y="1825"/>
                      <a:pt x="150" y="1825"/>
                    </a:cubicBezTo>
                    <a:cubicBezTo>
                      <a:pt x="153" y="1832"/>
                      <a:pt x="156" y="1839"/>
                      <a:pt x="159" y="1847"/>
                    </a:cubicBezTo>
                    <a:lnTo>
                      <a:pt x="104" y="1870"/>
                    </a:lnTo>
                    <a:close/>
                    <a:moveTo>
                      <a:pt x="830" y="2596"/>
                    </a:moveTo>
                    <a:cubicBezTo>
                      <a:pt x="853" y="2541"/>
                      <a:pt x="853" y="2541"/>
                      <a:pt x="853" y="2541"/>
                    </a:cubicBezTo>
                    <a:cubicBezTo>
                      <a:pt x="861" y="2544"/>
                      <a:pt x="868" y="2547"/>
                      <a:pt x="875" y="2550"/>
                    </a:cubicBezTo>
                    <a:cubicBezTo>
                      <a:pt x="853" y="2605"/>
                      <a:pt x="853" y="2605"/>
                      <a:pt x="853" y="2605"/>
                    </a:cubicBezTo>
                    <a:cubicBezTo>
                      <a:pt x="846" y="2602"/>
                      <a:pt x="838" y="2599"/>
                      <a:pt x="830" y="2596"/>
                    </a:cubicBezTo>
                    <a:close/>
                    <a:moveTo>
                      <a:pt x="876" y="2614"/>
                    </a:moveTo>
                    <a:cubicBezTo>
                      <a:pt x="897" y="2558"/>
                      <a:pt x="897" y="2558"/>
                      <a:pt x="897" y="2558"/>
                    </a:cubicBezTo>
                    <a:cubicBezTo>
                      <a:pt x="904" y="2561"/>
                      <a:pt x="911" y="2564"/>
                      <a:pt x="919" y="2566"/>
                    </a:cubicBezTo>
                    <a:cubicBezTo>
                      <a:pt x="899" y="2623"/>
                      <a:pt x="899" y="2623"/>
                      <a:pt x="899" y="2623"/>
                    </a:cubicBezTo>
                    <a:cubicBezTo>
                      <a:pt x="891" y="2620"/>
                      <a:pt x="883" y="2617"/>
                      <a:pt x="876" y="2614"/>
                    </a:cubicBezTo>
                    <a:close/>
                    <a:moveTo>
                      <a:pt x="86" y="1824"/>
                    </a:moveTo>
                    <a:cubicBezTo>
                      <a:pt x="83" y="1816"/>
                      <a:pt x="80" y="1808"/>
                      <a:pt x="77" y="1801"/>
                    </a:cubicBezTo>
                    <a:cubicBezTo>
                      <a:pt x="134" y="1781"/>
                      <a:pt x="134" y="1781"/>
                      <a:pt x="134" y="1781"/>
                    </a:cubicBezTo>
                    <a:cubicBezTo>
                      <a:pt x="136" y="1788"/>
                      <a:pt x="139" y="1796"/>
                      <a:pt x="142" y="1803"/>
                    </a:cubicBezTo>
                    <a:lnTo>
                      <a:pt x="86" y="1824"/>
                    </a:lnTo>
                    <a:close/>
                    <a:moveTo>
                      <a:pt x="922" y="2631"/>
                    </a:moveTo>
                    <a:cubicBezTo>
                      <a:pt x="941" y="2574"/>
                      <a:pt x="941" y="2574"/>
                      <a:pt x="941" y="2574"/>
                    </a:cubicBezTo>
                    <a:cubicBezTo>
                      <a:pt x="948" y="2576"/>
                      <a:pt x="956" y="2579"/>
                      <a:pt x="963" y="2581"/>
                    </a:cubicBezTo>
                    <a:cubicBezTo>
                      <a:pt x="945" y="2638"/>
                      <a:pt x="945" y="2638"/>
                      <a:pt x="945" y="2638"/>
                    </a:cubicBezTo>
                    <a:cubicBezTo>
                      <a:pt x="937" y="2636"/>
                      <a:pt x="930" y="2633"/>
                      <a:pt x="922" y="2631"/>
                    </a:cubicBezTo>
                    <a:close/>
                    <a:moveTo>
                      <a:pt x="69" y="1777"/>
                    </a:moveTo>
                    <a:cubicBezTo>
                      <a:pt x="67" y="1770"/>
                      <a:pt x="64" y="1762"/>
                      <a:pt x="62" y="1754"/>
                    </a:cubicBezTo>
                    <a:cubicBezTo>
                      <a:pt x="119" y="1736"/>
                      <a:pt x="119" y="1736"/>
                      <a:pt x="119" y="1736"/>
                    </a:cubicBezTo>
                    <a:cubicBezTo>
                      <a:pt x="121" y="1744"/>
                      <a:pt x="123" y="1751"/>
                      <a:pt x="126" y="1759"/>
                    </a:cubicBezTo>
                    <a:lnTo>
                      <a:pt x="69" y="1777"/>
                    </a:lnTo>
                    <a:close/>
                    <a:moveTo>
                      <a:pt x="969" y="2645"/>
                    </a:moveTo>
                    <a:cubicBezTo>
                      <a:pt x="985" y="2588"/>
                      <a:pt x="985" y="2588"/>
                      <a:pt x="985" y="2588"/>
                    </a:cubicBezTo>
                    <a:cubicBezTo>
                      <a:pt x="993" y="2590"/>
                      <a:pt x="1000" y="2592"/>
                      <a:pt x="1008" y="2594"/>
                    </a:cubicBezTo>
                    <a:cubicBezTo>
                      <a:pt x="992" y="2652"/>
                      <a:pt x="992" y="2652"/>
                      <a:pt x="992" y="2652"/>
                    </a:cubicBezTo>
                    <a:cubicBezTo>
                      <a:pt x="984" y="2650"/>
                      <a:pt x="976" y="2647"/>
                      <a:pt x="969" y="2645"/>
                    </a:cubicBezTo>
                    <a:close/>
                    <a:moveTo>
                      <a:pt x="54" y="1731"/>
                    </a:moveTo>
                    <a:cubicBezTo>
                      <a:pt x="52" y="1723"/>
                      <a:pt x="50" y="1715"/>
                      <a:pt x="48" y="1707"/>
                    </a:cubicBezTo>
                    <a:cubicBezTo>
                      <a:pt x="106" y="1691"/>
                      <a:pt x="106" y="1691"/>
                      <a:pt x="106" y="1691"/>
                    </a:cubicBezTo>
                    <a:cubicBezTo>
                      <a:pt x="108" y="1699"/>
                      <a:pt x="110" y="1706"/>
                      <a:pt x="112" y="1714"/>
                    </a:cubicBezTo>
                    <a:lnTo>
                      <a:pt x="54" y="1731"/>
                    </a:lnTo>
                    <a:close/>
                    <a:moveTo>
                      <a:pt x="1016" y="2658"/>
                    </a:moveTo>
                    <a:cubicBezTo>
                      <a:pt x="1030" y="2600"/>
                      <a:pt x="1030" y="2600"/>
                      <a:pt x="1030" y="2600"/>
                    </a:cubicBezTo>
                    <a:cubicBezTo>
                      <a:pt x="1038" y="2602"/>
                      <a:pt x="1046" y="2604"/>
                      <a:pt x="1053" y="2606"/>
                    </a:cubicBezTo>
                    <a:cubicBezTo>
                      <a:pt x="1039" y="2664"/>
                      <a:pt x="1039" y="2664"/>
                      <a:pt x="1039" y="2664"/>
                    </a:cubicBezTo>
                    <a:cubicBezTo>
                      <a:pt x="1032" y="2662"/>
                      <a:pt x="1024" y="2660"/>
                      <a:pt x="1016" y="2658"/>
                    </a:cubicBezTo>
                    <a:close/>
                    <a:moveTo>
                      <a:pt x="42" y="1683"/>
                    </a:moveTo>
                    <a:cubicBezTo>
                      <a:pt x="40" y="1675"/>
                      <a:pt x="38" y="1667"/>
                      <a:pt x="36" y="1659"/>
                    </a:cubicBezTo>
                    <a:cubicBezTo>
                      <a:pt x="94" y="1646"/>
                      <a:pt x="94" y="1646"/>
                      <a:pt x="94" y="1646"/>
                    </a:cubicBezTo>
                    <a:cubicBezTo>
                      <a:pt x="96" y="1653"/>
                      <a:pt x="98" y="1661"/>
                      <a:pt x="100" y="1669"/>
                    </a:cubicBezTo>
                    <a:lnTo>
                      <a:pt x="42" y="1683"/>
                    </a:lnTo>
                    <a:close/>
                    <a:moveTo>
                      <a:pt x="1063" y="2669"/>
                    </a:moveTo>
                    <a:cubicBezTo>
                      <a:pt x="1076" y="2611"/>
                      <a:pt x="1076" y="2611"/>
                      <a:pt x="1076" y="2611"/>
                    </a:cubicBezTo>
                    <a:cubicBezTo>
                      <a:pt x="1084" y="2612"/>
                      <a:pt x="1091" y="2614"/>
                      <a:pt x="1099" y="2616"/>
                    </a:cubicBezTo>
                    <a:cubicBezTo>
                      <a:pt x="1087" y="2674"/>
                      <a:pt x="1087" y="2674"/>
                      <a:pt x="1087" y="2674"/>
                    </a:cubicBezTo>
                    <a:cubicBezTo>
                      <a:pt x="1079" y="2673"/>
                      <a:pt x="1071" y="2671"/>
                      <a:pt x="1063" y="2669"/>
                    </a:cubicBezTo>
                    <a:close/>
                    <a:moveTo>
                      <a:pt x="30" y="1635"/>
                    </a:moveTo>
                    <a:cubicBezTo>
                      <a:pt x="29" y="1627"/>
                      <a:pt x="27" y="1619"/>
                      <a:pt x="25" y="1611"/>
                    </a:cubicBezTo>
                    <a:cubicBezTo>
                      <a:pt x="84" y="1600"/>
                      <a:pt x="84" y="1600"/>
                      <a:pt x="84" y="1600"/>
                    </a:cubicBezTo>
                    <a:cubicBezTo>
                      <a:pt x="86" y="1607"/>
                      <a:pt x="87" y="1615"/>
                      <a:pt x="89" y="1623"/>
                    </a:cubicBezTo>
                    <a:lnTo>
                      <a:pt x="30" y="1635"/>
                    </a:lnTo>
                    <a:close/>
                    <a:moveTo>
                      <a:pt x="1111" y="2679"/>
                    </a:moveTo>
                    <a:cubicBezTo>
                      <a:pt x="1122" y="2620"/>
                      <a:pt x="1122" y="2620"/>
                      <a:pt x="1122" y="2620"/>
                    </a:cubicBezTo>
                    <a:cubicBezTo>
                      <a:pt x="1130" y="2621"/>
                      <a:pt x="1137" y="2623"/>
                      <a:pt x="1145" y="2624"/>
                    </a:cubicBezTo>
                    <a:cubicBezTo>
                      <a:pt x="1135" y="2683"/>
                      <a:pt x="1135" y="2683"/>
                      <a:pt x="1135" y="2683"/>
                    </a:cubicBezTo>
                    <a:cubicBezTo>
                      <a:pt x="1127" y="2682"/>
                      <a:pt x="1119" y="2680"/>
                      <a:pt x="1111" y="2679"/>
                    </a:cubicBezTo>
                    <a:close/>
                    <a:moveTo>
                      <a:pt x="21" y="1587"/>
                    </a:moveTo>
                    <a:cubicBezTo>
                      <a:pt x="19" y="1579"/>
                      <a:pt x="18" y="1571"/>
                      <a:pt x="17" y="1563"/>
                    </a:cubicBezTo>
                    <a:cubicBezTo>
                      <a:pt x="76" y="1554"/>
                      <a:pt x="76" y="1554"/>
                      <a:pt x="76" y="1554"/>
                    </a:cubicBezTo>
                    <a:cubicBezTo>
                      <a:pt x="77" y="1561"/>
                      <a:pt x="78" y="1569"/>
                      <a:pt x="80" y="1577"/>
                    </a:cubicBezTo>
                    <a:lnTo>
                      <a:pt x="21" y="1587"/>
                    </a:lnTo>
                    <a:close/>
                    <a:moveTo>
                      <a:pt x="1160" y="2686"/>
                    </a:moveTo>
                    <a:cubicBezTo>
                      <a:pt x="1168" y="2627"/>
                      <a:pt x="1168" y="2627"/>
                      <a:pt x="1168" y="2627"/>
                    </a:cubicBezTo>
                    <a:cubicBezTo>
                      <a:pt x="1176" y="2628"/>
                      <a:pt x="1184" y="2629"/>
                      <a:pt x="1191" y="2630"/>
                    </a:cubicBezTo>
                    <a:cubicBezTo>
                      <a:pt x="1184" y="2690"/>
                      <a:pt x="1184" y="2690"/>
                      <a:pt x="1184" y="2690"/>
                    </a:cubicBezTo>
                    <a:cubicBezTo>
                      <a:pt x="1176" y="2689"/>
                      <a:pt x="1168" y="2688"/>
                      <a:pt x="1160" y="2686"/>
                    </a:cubicBezTo>
                    <a:close/>
                    <a:moveTo>
                      <a:pt x="13" y="1539"/>
                    </a:moveTo>
                    <a:cubicBezTo>
                      <a:pt x="12" y="1531"/>
                      <a:pt x="11" y="1523"/>
                      <a:pt x="10" y="1514"/>
                    </a:cubicBezTo>
                    <a:cubicBezTo>
                      <a:pt x="69" y="1507"/>
                      <a:pt x="69" y="1507"/>
                      <a:pt x="69" y="1507"/>
                    </a:cubicBezTo>
                    <a:cubicBezTo>
                      <a:pt x="70" y="1515"/>
                      <a:pt x="71" y="1523"/>
                      <a:pt x="72" y="1530"/>
                    </a:cubicBezTo>
                    <a:lnTo>
                      <a:pt x="13" y="1539"/>
                    </a:lnTo>
                    <a:close/>
                    <a:moveTo>
                      <a:pt x="1208" y="2692"/>
                    </a:moveTo>
                    <a:cubicBezTo>
                      <a:pt x="1215" y="2633"/>
                      <a:pt x="1215" y="2633"/>
                      <a:pt x="1215" y="2633"/>
                    </a:cubicBezTo>
                    <a:cubicBezTo>
                      <a:pt x="1222" y="2634"/>
                      <a:pt x="1230" y="2634"/>
                      <a:pt x="1238" y="2635"/>
                    </a:cubicBezTo>
                    <a:cubicBezTo>
                      <a:pt x="1233" y="2695"/>
                      <a:pt x="1233" y="2695"/>
                      <a:pt x="1233" y="2695"/>
                    </a:cubicBezTo>
                    <a:cubicBezTo>
                      <a:pt x="1225" y="2694"/>
                      <a:pt x="1216" y="2693"/>
                      <a:pt x="1208" y="2692"/>
                    </a:cubicBezTo>
                    <a:close/>
                    <a:moveTo>
                      <a:pt x="7" y="1490"/>
                    </a:moveTo>
                    <a:cubicBezTo>
                      <a:pt x="6" y="1482"/>
                      <a:pt x="6" y="1474"/>
                      <a:pt x="5" y="1466"/>
                    </a:cubicBezTo>
                    <a:cubicBezTo>
                      <a:pt x="65" y="1461"/>
                      <a:pt x="65" y="1461"/>
                      <a:pt x="65" y="1461"/>
                    </a:cubicBezTo>
                    <a:cubicBezTo>
                      <a:pt x="65" y="1468"/>
                      <a:pt x="66" y="1476"/>
                      <a:pt x="67" y="1484"/>
                    </a:cubicBezTo>
                    <a:lnTo>
                      <a:pt x="7" y="1490"/>
                    </a:lnTo>
                    <a:close/>
                    <a:moveTo>
                      <a:pt x="1257" y="2697"/>
                    </a:moveTo>
                    <a:cubicBezTo>
                      <a:pt x="1261" y="2637"/>
                      <a:pt x="1261" y="2637"/>
                      <a:pt x="1261" y="2637"/>
                    </a:cubicBezTo>
                    <a:cubicBezTo>
                      <a:pt x="1269" y="2637"/>
                      <a:pt x="1277" y="2638"/>
                      <a:pt x="1285" y="2638"/>
                    </a:cubicBezTo>
                    <a:cubicBezTo>
                      <a:pt x="1282" y="2698"/>
                      <a:pt x="1282" y="2698"/>
                      <a:pt x="1282" y="2698"/>
                    </a:cubicBezTo>
                    <a:cubicBezTo>
                      <a:pt x="1273" y="2698"/>
                      <a:pt x="1265" y="2697"/>
                      <a:pt x="1257" y="2697"/>
                    </a:cubicBezTo>
                    <a:close/>
                    <a:moveTo>
                      <a:pt x="3" y="1441"/>
                    </a:moveTo>
                    <a:cubicBezTo>
                      <a:pt x="3" y="1433"/>
                      <a:pt x="2" y="1425"/>
                      <a:pt x="2" y="1417"/>
                    </a:cubicBezTo>
                    <a:cubicBezTo>
                      <a:pt x="61" y="1414"/>
                      <a:pt x="61" y="1414"/>
                      <a:pt x="61" y="1414"/>
                    </a:cubicBezTo>
                    <a:cubicBezTo>
                      <a:pt x="62" y="1422"/>
                      <a:pt x="62" y="1429"/>
                      <a:pt x="63" y="1437"/>
                    </a:cubicBezTo>
                    <a:lnTo>
                      <a:pt x="3" y="1441"/>
                    </a:lnTo>
                    <a:close/>
                    <a:moveTo>
                      <a:pt x="1306" y="2699"/>
                    </a:moveTo>
                    <a:cubicBezTo>
                      <a:pt x="1308" y="2639"/>
                      <a:pt x="1308" y="2639"/>
                      <a:pt x="1308" y="2639"/>
                    </a:cubicBezTo>
                    <a:cubicBezTo>
                      <a:pt x="1316" y="2640"/>
                      <a:pt x="1324" y="2640"/>
                      <a:pt x="1331" y="2640"/>
                    </a:cubicBezTo>
                    <a:cubicBezTo>
                      <a:pt x="1330" y="2700"/>
                      <a:pt x="1330" y="2700"/>
                      <a:pt x="1330" y="2700"/>
                    </a:cubicBezTo>
                    <a:cubicBezTo>
                      <a:pt x="1322" y="2700"/>
                      <a:pt x="1314" y="2699"/>
                      <a:pt x="1306" y="2699"/>
                    </a:cubicBezTo>
                    <a:close/>
                    <a:moveTo>
                      <a:pt x="1" y="1392"/>
                    </a:moveTo>
                    <a:cubicBezTo>
                      <a:pt x="0" y="1384"/>
                      <a:pt x="0" y="1376"/>
                      <a:pt x="0" y="1368"/>
                    </a:cubicBezTo>
                    <a:cubicBezTo>
                      <a:pt x="60" y="1367"/>
                      <a:pt x="60" y="1367"/>
                      <a:pt x="60" y="1367"/>
                    </a:cubicBezTo>
                    <a:cubicBezTo>
                      <a:pt x="60" y="1375"/>
                      <a:pt x="60" y="1383"/>
                      <a:pt x="60" y="1390"/>
                    </a:cubicBezTo>
                    <a:lnTo>
                      <a:pt x="1" y="1392"/>
                    </a:lnTo>
                    <a:close/>
                    <a:moveTo>
                      <a:pt x="1355" y="2700"/>
                    </a:moveTo>
                    <a:cubicBezTo>
                      <a:pt x="1355" y="2640"/>
                      <a:pt x="1355" y="2640"/>
                      <a:pt x="1355" y="2640"/>
                    </a:cubicBezTo>
                    <a:cubicBezTo>
                      <a:pt x="1362" y="2640"/>
                      <a:pt x="1370" y="2640"/>
                      <a:pt x="1378" y="2640"/>
                    </a:cubicBezTo>
                    <a:cubicBezTo>
                      <a:pt x="1379" y="2699"/>
                      <a:pt x="1379" y="2699"/>
                      <a:pt x="1379" y="2699"/>
                    </a:cubicBezTo>
                    <a:cubicBezTo>
                      <a:pt x="1371" y="2700"/>
                      <a:pt x="1363" y="2700"/>
                      <a:pt x="1355" y="2700"/>
                    </a:cubicBezTo>
                    <a:close/>
                    <a:moveTo>
                      <a:pt x="0" y="1343"/>
                    </a:moveTo>
                    <a:cubicBezTo>
                      <a:pt x="0" y="1335"/>
                      <a:pt x="0" y="1327"/>
                      <a:pt x="0" y="1319"/>
                    </a:cubicBezTo>
                    <a:cubicBezTo>
                      <a:pt x="60" y="1320"/>
                      <a:pt x="60" y="1320"/>
                      <a:pt x="60" y="1320"/>
                    </a:cubicBezTo>
                    <a:cubicBezTo>
                      <a:pt x="60" y="1328"/>
                      <a:pt x="60" y="1336"/>
                      <a:pt x="60" y="1344"/>
                    </a:cubicBezTo>
                    <a:lnTo>
                      <a:pt x="0" y="1343"/>
                    </a:lnTo>
                    <a:close/>
                    <a:moveTo>
                      <a:pt x="1404" y="2699"/>
                    </a:moveTo>
                    <a:cubicBezTo>
                      <a:pt x="1402" y="2639"/>
                      <a:pt x="1402" y="2639"/>
                      <a:pt x="1402" y="2639"/>
                    </a:cubicBezTo>
                    <a:cubicBezTo>
                      <a:pt x="1409" y="2639"/>
                      <a:pt x="1417" y="2638"/>
                      <a:pt x="1425" y="2638"/>
                    </a:cubicBezTo>
                    <a:cubicBezTo>
                      <a:pt x="1428" y="2698"/>
                      <a:pt x="1428" y="2698"/>
                      <a:pt x="1428" y="2698"/>
                    </a:cubicBezTo>
                    <a:cubicBezTo>
                      <a:pt x="1420" y="2698"/>
                      <a:pt x="1412" y="2698"/>
                      <a:pt x="1404" y="2699"/>
                    </a:cubicBezTo>
                    <a:close/>
                    <a:moveTo>
                      <a:pt x="1" y="1294"/>
                    </a:moveTo>
                    <a:cubicBezTo>
                      <a:pt x="1" y="1286"/>
                      <a:pt x="2" y="1278"/>
                      <a:pt x="2" y="1270"/>
                    </a:cubicBezTo>
                    <a:cubicBezTo>
                      <a:pt x="62" y="1273"/>
                      <a:pt x="62" y="1273"/>
                      <a:pt x="62" y="1273"/>
                    </a:cubicBezTo>
                    <a:cubicBezTo>
                      <a:pt x="62" y="1281"/>
                      <a:pt x="61" y="1289"/>
                      <a:pt x="61" y="1297"/>
                    </a:cubicBezTo>
                    <a:lnTo>
                      <a:pt x="1" y="1294"/>
                    </a:lnTo>
                    <a:close/>
                    <a:moveTo>
                      <a:pt x="1453" y="2696"/>
                    </a:moveTo>
                    <a:cubicBezTo>
                      <a:pt x="1448" y="2636"/>
                      <a:pt x="1448" y="2636"/>
                      <a:pt x="1448" y="2636"/>
                    </a:cubicBezTo>
                    <a:cubicBezTo>
                      <a:pt x="1456" y="2636"/>
                      <a:pt x="1464" y="2635"/>
                      <a:pt x="1472" y="2634"/>
                    </a:cubicBezTo>
                    <a:cubicBezTo>
                      <a:pt x="1477" y="2694"/>
                      <a:pt x="1477" y="2694"/>
                      <a:pt x="1477" y="2694"/>
                    </a:cubicBezTo>
                    <a:cubicBezTo>
                      <a:pt x="1469" y="2695"/>
                      <a:pt x="1461" y="2695"/>
                      <a:pt x="1453" y="2696"/>
                    </a:cubicBezTo>
                    <a:close/>
                    <a:moveTo>
                      <a:pt x="4" y="1245"/>
                    </a:moveTo>
                    <a:cubicBezTo>
                      <a:pt x="5" y="1237"/>
                      <a:pt x="5" y="1229"/>
                      <a:pt x="6" y="1221"/>
                    </a:cubicBezTo>
                    <a:cubicBezTo>
                      <a:pt x="66" y="1227"/>
                      <a:pt x="66" y="1227"/>
                      <a:pt x="66" y="1227"/>
                    </a:cubicBezTo>
                    <a:cubicBezTo>
                      <a:pt x="65" y="1235"/>
                      <a:pt x="64" y="1242"/>
                      <a:pt x="64" y="1250"/>
                    </a:cubicBezTo>
                    <a:lnTo>
                      <a:pt x="4" y="1245"/>
                    </a:lnTo>
                    <a:close/>
                    <a:moveTo>
                      <a:pt x="1502" y="2691"/>
                    </a:moveTo>
                    <a:cubicBezTo>
                      <a:pt x="1495" y="2632"/>
                      <a:pt x="1495" y="2632"/>
                      <a:pt x="1495" y="2632"/>
                    </a:cubicBezTo>
                    <a:cubicBezTo>
                      <a:pt x="1503" y="2631"/>
                      <a:pt x="1511" y="2630"/>
                      <a:pt x="1518" y="2629"/>
                    </a:cubicBezTo>
                    <a:cubicBezTo>
                      <a:pt x="1526" y="2688"/>
                      <a:pt x="1526" y="2688"/>
                      <a:pt x="1526" y="2688"/>
                    </a:cubicBezTo>
                    <a:cubicBezTo>
                      <a:pt x="1518" y="2689"/>
                      <a:pt x="1510" y="2690"/>
                      <a:pt x="1502" y="2691"/>
                    </a:cubicBezTo>
                    <a:close/>
                    <a:moveTo>
                      <a:pt x="9" y="1197"/>
                    </a:moveTo>
                    <a:cubicBezTo>
                      <a:pt x="10" y="1189"/>
                      <a:pt x="11" y="1180"/>
                      <a:pt x="12" y="1172"/>
                    </a:cubicBezTo>
                    <a:cubicBezTo>
                      <a:pt x="71" y="1180"/>
                      <a:pt x="71" y="1180"/>
                      <a:pt x="71" y="1180"/>
                    </a:cubicBezTo>
                    <a:cubicBezTo>
                      <a:pt x="70" y="1188"/>
                      <a:pt x="69" y="1196"/>
                      <a:pt x="68" y="1203"/>
                    </a:cubicBezTo>
                    <a:lnTo>
                      <a:pt x="9" y="1197"/>
                    </a:lnTo>
                    <a:close/>
                    <a:moveTo>
                      <a:pt x="1550" y="2685"/>
                    </a:moveTo>
                    <a:cubicBezTo>
                      <a:pt x="1542" y="2626"/>
                      <a:pt x="1542" y="2626"/>
                      <a:pt x="1542" y="2626"/>
                    </a:cubicBezTo>
                    <a:cubicBezTo>
                      <a:pt x="1549" y="2625"/>
                      <a:pt x="1557" y="2623"/>
                      <a:pt x="1565" y="2622"/>
                    </a:cubicBezTo>
                    <a:cubicBezTo>
                      <a:pt x="1575" y="2681"/>
                      <a:pt x="1575" y="2681"/>
                      <a:pt x="1575" y="2681"/>
                    </a:cubicBezTo>
                    <a:cubicBezTo>
                      <a:pt x="1567" y="2682"/>
                      <a:pt x="1558" y="2684"/>
                      <a:pt x="1550" y="2685"/>
                    </a:cubicBezTo>
                    <a:close/>
                    <a:moveTo>
                      <a:pt x="15" y="1148"/>
                    </a:moveTo>
                    <a:cubicBezTo>
                      <a:pt x="16" y="1140"/>
                      <a:pt x="18" y="1132"/>
                      <a:pt x="19" y="1124"/>
                    </a:cubicBezTo>
                    <a:cubicBezTo>
                      <a:pt x="78" y="1134"/>
                      <a:pt x="78" y="1134"/>
                      <a:pt x="78" y="1134"/>
                    </a:cubicBezTo>
                    <a:cubicBezTo>
                      <a:pt x="77" y="1142"/>
                      <a:pt x="75" y="1149"/>
                      <a:pt x="74" y="1157"/>
                    </a:cubicBezTo>
                    <a:lnTo>
                      <a:pt x="15" y="1148"/>
                    </a:lnTo>
                    <a:close/>
                    <a:moveTo>
                      <a:pt x="1599" y="2677"/>
                    </a:moveTo>
                    <a:cubicBezTo>
                      <a:pt x="1588" y="2618"/>
                      <a:pt x="1588" y="2618"/>
                      <a:pt x="1588" y="2618"/>
                    </a:cubicBezTo>
                    <a:cubicBezTo>
                      <a:pt x="1595" y="2617"/>
                      <a:pt x="1603" y="2615"/>
                      <a:pt x="1611" y="2613"/>
                    </a:cubicBezTo>
                    <a:cubicBezTo>
                      <a:pt x="1623" y="2672"/>
                      <a:pt x="1623" y="2672"/>
                      <a:pt x="1623" y="2672"/>
                    </a:cubicBezTo>
                    <a:cubicBezTo>
                      <a:pt x="1615" y="2674"/>
                      <a:pt x="1607" y="2675"/>
                      <a:pt x="1599" y="2677"/>
                    </a:cubicBezTo>
                    <a:close/>
                    <a:moveTo>
                      <a:pt x="23" y="1100"/>
                    </a:moveTo>
                    <a:cubicBezTo>
                      <a:pt x="25" y="1092"/>
                      <a:pt x="26" y="1084"/>
                      <a:pt x="28" y="1076"/>
                    </a:cubicBezTo>
                    <a:cubicBezTo>
                      <a:pt x="87" y="1088"/>
                      <a:pt x="87" y="1088"/>
                      <a:pt x="87" y="1088"/>
                    </a:cubicBezTo>
                    <a:cubicBezTo>
                      <a:pt x="85" y="1096"/>
                      <a:pt x="83" y="1103"/>
                      <a:pt x="82" y="1111"/>
                    </a:cubicBezTo>
                    <a:lnTo>
                      <a:pt x="23" y="1100"/>
                    </a:lnTo>
                    <a:close/>
                    <a:moveTo>
                      <a:pt x="1647" y="2667"/>
                    </a:moveTo>
                    <a:cubicBezTo>
                      <a:pt x="1634" y="2609"/>
                      <a:pt x="1634" y="2609"/>
                      <a:pt x="1634" y="2609"/>
                    </a:cubicBezTo>
                    <a:cubicBezTo>
                      <a:pt x="1641" y="2607"/>
                      <a:pt x="1649" y="2605"/>
                      <a:pt x="1657" y="2603"/>
                    </a:cubicBezTo>
                    <a:cubicBezTo>
                      <a:pt x="1671" y="2661"/>
                      <a:pt x="1671" y="2661"/>
                      <a:pt x="1671" y="2661"/>
                    </a:cubicBezTo>
                    <a:cubicBezTo>
                      <a:pt x="1663" y="2663"/>
                      <a:pt x="1655" y="2665"/>
                      <a:pt x="1647" y="2667"/>
                    </a:cubicBezTo>
                    <a:close/>
                    <a:moveTo>
                      <a:pt x="33" y="1052"/>
                    </a:moveTo>
                    <a:cubicBezTo>
                      <a:pt x="35" y="1044"/>
                      <a:pt x="37" y="1036"/>
                      <a:pt x="39" y="1028"/>
                    </a:cubicBezTo>
                    <a:cubicBezTo>
                      <a:pt x="97" y="1042"/>
                      <a:pt x="97" y="1042"/>
                      <a:pt x="97" y="1042"/>
                    </a:cubicBezTo>
                    <a:cubicBezTo>
                      <a:pt x="95" y="1050"/>
                      <a:pt x="93" y="1058"/>
                      <a:pt x="91" y="1065"/>
                    </a:cubicBezTo>
                    <a:lnTo>
                      <a:pt x="33" y="1052"/>
                    </a:lnTo>
                    <a:close/>
                    <a:moveTo>
                      <a:pt x="1695" y="2655"/>
                    </a:moveTo>
                    <a:cubicBezTo>
                      <a:pt x="1679" y="2597"/>
                      <a:pt x="1679" y="2597"/>
                      <a:pt x="1679" y="2597"/>
                    </a:cubicBezTo>
                    <a:cubicBezTo>
                      <a:pt x="1687" y="2595"/>
                      <a:pt x="1694" y="2593"/>
                      <a:pt x="1702" y="2591"/>
                    </a:cubicBezTo>
                    <a:cubicBezTo>
                      <a:pt x="1718" y="2649"/>
                      <a:pt x="1718" y="2649"/>
                      <a:pt x="1718" y="2649"/>
                    </a:cubicBezTo>
                    <a:cubicBezTo>
                      <a:pt x="1710" y="2651"/>
                      <a:pt x="1702" y="2653"/>
                      <a:pt x="1695" y="2655"/>
                    </a:cubicBezTo>
                    <a:close/>
                    <a:moveTo>
                      <a:pt x="45" y="1004"/>
                    </a:moveTo>
                    <a:cubicBezTo>
                      <a:pt x="47" y="997"/>
                      <a:pt x="49" y="989"/>
                      <a:pt x="51" y="981"/>
                    </a:cubicBezTo>
                    <a:cubicBezTo>
                      <a:pt x="109" y="997"/>
                      <a:pt x="109" y="997"/>
                      <a:pt x="109" y="997"/>
                    </a:cubicBezTo>
                    <a:cubicBezTo>
                      <a:pt x="107" y="1005"/>
                      <a:pt x="105" y="1012"/>
                      <a:pt x="103" y="1020"/>
                    </a:cubicBezTo>
                    <a:lnTo>
                      <a:pt x="45" y="1004"/>
                    </a:lnTo>
                    <a:close/>
                    <a:moveTo>
                      <a:pt x="1742" y="2642"/>
                    </a:moveTo>
                    <a:cubicBezTo>
                      <a:pt x="1724" y="2585"/>
                      <a:pt x="1724" y="2585"/>
                      <a:pt x="1724" y="2585"/>
                    </a:cubicBezTo>
                    <a:cubicBezTo>
                      <a:pt x="1732" y="2582"/>
                      <a:pt x="1739" y="2580"/>
                      <a:pt x="1747" y="2578"/>
                    </a:cubicBezTo>
                    <a:cubicBezTo>
                      <a:pt x="1765" y="2635"/>
                      <a:pt x="1765" y="2635"/>
                      <a:pt x="1765" y="2635"/>
                    </a:cubicBezTo>
                    <a:cubicBezTo>
                      <a:pt x="1757" y="2637"/>
                      <a:pt x="1750" y="2640"/>
                      <a:pt x="1742" y="2642"/>
                    </a:cubicBezTo>
                    <a:close/>
                    <a:moveTo>
                      <a:pt x="58" y="957"/>
                    </a:moveTo>
                    <a:cubicBezTo>
                      <a:pt x="60" y="950"/>
                      <a:pt x="63" y="942"/>
                      <a:pt x="65" y="934"/>
                    </a:cubicBezTo>
                    <a:cubicBezTo>
                      <a:pt x="122" y="953"/>
                      <a:pt x="122" y="953"/>
                      <a:pt x="122" y="953"/>
                    </a:cubicBezTo>
                    <a:cubicBezTo>
                      <a:pt x="120" y="960"/>
                      <a:pt x="118" y="967"/>
                      <a:pt x="115" y="975"/>
                    </a:cubicBezTo>
                    <a:lnTo>
                      <a:pt x="58" y="957"/>
                    </a:lnTo>
                    <a:close/>
                    <a:moveTo>
                      <a:pt x="1789" y="2627"/>
                    </a:moveTo>
                    <a:cubicBezTo>
                      <a:pt x="1769" y="2570"/>
                      <a:pt x="1769" y="2570"/>
                      <a:pt x="1769" y="2570"/>
                    </a:cubicBezTo>
                    <a:cubicBezTo>
                      <a:pt x="1776" y="2568"/>
                      <a:pt x="1784" y="2565"/>
                      <a:pt x="1791" y="2562"/>
                    </a:cubicBezTo>
                    <a:cubicBezTo>
                      <a:pt x="1812" y="2619"/>
                      <a:pt x="1812" y="2619"/>
                      <a:pt x="1812" y="2619"/>
                    </a:cubicBezTo>
                    <a:cubicBezTo>
                      <a:pt x="1804" y="2621"/>
                      <a:pt x="1796" y="2624"/>
                      <a:pt x="1789" y="2627"/>
                    </a:cubicBezTo>
                    <a:close/>
                    <a:moveTo>
                      <a:pt x="73" y="911"/>
                    </a:moveTo>
                    <a:cubicBezTo>
                      <a:pt x="76" y="903"/>
                      <a:pt x="78" y="896"/>
                      <a:pt x="81" y="888"/>
                    </a:cubicBezTo>
                    <a:cubicBezTo>
                      <a:pt x="137" y="908"/>
                      <a:pt x="137" y="908"/>
                      <a:pt x="137" y="908"/>
                    </a:cubicBezTo>
                    <a:cubicBezTo>
                      <a:pt x="135" y="916"/>
                      <a:pt x="132" y="923"/>
                      <a:pt x="130" y="930"/>
                    </a:cubicBezTo>
                    <a:lnTo>
                      <a:pt x="73" y="911"/>
                    </a:lnTo>
                    <a:close/>
                    <a:moveTo>
                      <a:pt x="1835" y="2610"/>
                    </a:moveTo>
                    <a:cubicBezTo>
                      <a:pt x="1813" y="2554"/>
                      <a:pt x="1813" y="2554"/>
                      <a:pt x="1813" y="2554"/>
                    </a:cubicBezTo>
                    <a:cubicBezTo>
                      <a:pt x="1821" y="2551"/>
                      <a:pt x="1828" y="2548"/>
                      <a:pt x="1835" y="2546"/>
                    </a:cubicBezTo>
                    <a:cubicBezTo>
                      <a:pt x="1858" y="2601"/>
                      <a:pt x="1858" y="2601"/>
                      <a:pt x="1858" y="2601"/>
                    </a:cubicBezTo>
                    <a:cubicBezTo>
                      <a:pt x="1850" y="2604"/>
                      <a:pt x="1842" y="2607"/>
                      <a:pt x="1835" y="2610"/>
                    </a:cubicBezTo>
                    <a:close/>
                    <a:moveTo>
                      <a:pt x="90" y="865"/>
                    </a:moveTo>
                    <a:cubicBezTo>
                      <a:pt x="93" y="857"/>
                      <a:pt x="96" y="850"/>
                      <a:pt x="99" y="842"/>
                    </a:cubicBezTo>
                    <a:cubicBezTo>
                      <a:pt x="154" y="865"/>
                      <a:pt x="154" y="865"/>
                      <a:pt x="154" y="865"/>
                    </a:cubicBezTo>
                    <a:cubicBezTo>
                      <a:pt x="151" y="872"/>
                      <a:pt x="148" y="879"/>
                      <a:pt x="146" y="886"/>
                    </a:cubicBezTo>
                    <a:lnTo>
                      <a:pt x="90" y="865"/>
                    </a:lnTo>
                    <a:close/>
                    <a:moveTo>
                      <a:pt x="108" y="820"/>
                    </a:moveTo>
                    <a:cubicBezTo>
                      <a:pt x="111" y="812"/>
                      <a:pt x="115" y="805"/>
                      <a:pt x="118" y="797"/>
                    </a:cubicBezTo>
                    <a:cubicBezTo>
                      <a:pt x="173" y="822"/>
                      <a:pt x="173" y="822"/>
                      <a:pt x="173" y="822"/>
                    </a:cubicBezTo>
                    <a:cubicBezTo>
                      <a:pt x="169" y="829"/>
                      <a:pt x="166" y="836"/>
                      <a:pt x="163" y="843"/>
                    </a:cubicBezTo>
                    <a:lnTo>
                      <a:pt x="108" y="820"/>
                    </a:lnTo>
                    <a:close/>
                    <a:moveTo>
                      <a:pt x="1880" y="2592"/>
                    </a:moveTo>
                    <a:cubicBezTo>
                      <a:pt x="1857" y="2537"/>
                      <a:pt x="1857" y="2537"/>
                      <a:pt x="1857" y="2537"/>
                    </a:cubicBezTo>
                    <a:cubicBezTo>
                      <a:pt x="1864" y="2533"/>
                      <a:pt x="1871" y="2530"/>
                      <a:pt x="1878" y="2527"/>
                    </a:cubicBezTo>
                    <a:cubicBezTo>
                      <a:pt x="1903" y="2582"/>
                      <a:pt x="1903" y="2582"/>
                      <a:pt x="1903" y="2582"/>
                    </a:cubicBezTo>
                    <a:cubicBezTo>
                      <a:pt x="1895" y="2585"/>
                      <a:pt x="1888" y="2588"/>
                      <a:pt x="1880" y="2592"/>
                    </a:cubicBezTo>
                    <a:close/>
                    <a:moveTo>
                      <a:pt x="128" y="775"/>
                    </a:moveTo>
                    <a:cubicBezTo>
                      <a:pt x="132" y="768"/>
                      <a:pt x="135" y="760"/>
                      <a:pt x="139" y="753"/>
                    </a:cubicBezTo>
                    <a:cubicBezTo>
                      <a:pt x="193" y="779"/>
                      <a:pt x="193" y="779"/>
                      <a:pt x="193" y="779"/>
                    </a:cubicBezTo>
                    <a:cubicBezTo>
                      <a:pt x="189" y="786"/>
                      <a:pt x="186" y="793"/>
                      <a:pt x="182" y="800"/>
                    </a:cubicBezTo>
                    <a:lnTo>
                      <a:pt x="128" y="775"/>
                    </a:lnTo>
                    <a:close/>
                    <a:moveTo>
                      <a:pt x="1925" y="2571"/>
                    </a:moveTo>
                    <a:cubicBezTo>
                      <a:pt x="1900" y="2517"/>
                      <a:pt x="1900" y="2517"/>
                      <a:pt x="1900" y="2517"/>
                    </a:cubicBezTo>
                    <a:cubicBezTo>
                      <a:pt x="1907" y="2514"/>
                      <a:pt x="1914" y="2511"/>
                      <a:pt x="1921" y="2507"/>
                    </a:cubicBezTo>
                    <a:cubicBezTo>
                      <a:pt x="1947" y="2561"/>
                      <a:pt x="1947" y="2561"/>
                      <a:pt x="1947" y="2561"/>
                    </a:cubicBezTo>
                    <a:cubicBezTo>
                      <a:pt x="1940" y="2564"/>
                      <a:pt x="1933" y="2568"/>
                      <a:pt x="1925" y="2571"/>
                    </a:cubicBezTo>
                    <a:close/>
                    <a:moveTo>
                      <a:pt x="150" y="731"/>
                    </a:moveTo>
                    <a:cubicBezTo>
                      <a:pt x="154" y="724"/>
                      <a:pt x="157" y="717"/>
                      <a:pt x="161" y="709"/>
                    </a:cubicBezTo>
                    <a:cubicBezTo>
                      <a:pt x="214" y="738"/>
                      <a:pt x="214" y="738"/>
                      <a:pt x="214" y="738"/>
                    </a:cubicBezTo>
                    <a:cubicBezTo>
                      <a:pt x="210" y="745"/>
                      <a:pt x="207" y="752"/>
                      <a:pt x="203" y="758"/>
                    </a:cubicBezTo>
                    <a:lnTo>
                      <a:pt x="150" y="731"/>
                    </a:lnTo>
                    <a:close/>
                    <a:moveTo>
                      <a:pt x="1969" y="2550"/>
                    </a:moveTo>
                    <a:cubicBezTo>
                      <a:pt x="1942" y="2496"/>
                      <a:pt x="1942" y="2496"/>
                      <a:pt x="1942" y="2496"/>
                    </a:cubicBezTo>
                    <a:cubicBezTo>
                      <a:pt x="1949" y="2493"/>
                      <a:pt x="1956" y="2489"/>
                      <a:pt x="1963" y="2486"/>
                    </a:cubicBezTo>
                    <a:cubicBezTo>
                      <a:pt x="1991" y="2538"/>
                      <a:pt x="1991" y="2538"/>
                      <a:pt x="1991" y="2538"/>
                    </a:cubicBezTo>
                    <a:cubicBezTo>
                      <a:pt x="1984" y="2542"/>
                      <a:pt x="1977" y="2546"/>
                      <a:pt x="1969" y="2550"/>
                    </a:cubicBezTo>
                    <a:close/>
                    <a:moveTo>
                      <a:pt x="173" y="688"/>
                    </a:moveTo>
                    <a:cubicBezTo>
                      <a:pt x="177" y="681"/>
                      <a:pt x="181" y="674"/>
                      <a:pt x="185" y="667"/>
                    </a:cubicBezTo>
                    <a:cubicBezTo>
                      <a:pt x="237" y="697"/>
                      <a:pt x="237" y="697"/>
                      <a:pt x="237" y="697"/>
                    </a:cubicBezTo>
                    <a:cubicBezTo>
                      <a:pt x="233" y="704"/>
                      <a:pt x="229" y="711"/>
                      <a:pt x="225" y="717"/>
                    </a:cubicBezTo>
                    <a:lnTo>
                      <a:pt x="173" y="688"/>
                    </a:lnTo>
                    <a:close/>
                    <a:moveTo>
                      <a:pt x="2012" y="2526"/>
                    </a:moveTo>
                    <a:cubicBezTo>
                      <a:pt x="1983" y="2474"/>
                      <a:pt x="1983" y="2474"/>
                      <a:pt x="1983" y="2474"/>
                    </a:cubicBezTo>
                    <a:cubicBezTo>
                      <a:pt x="1990" y="2470"/>
                      <a:pt x="1997" y="2466"/>
                      <a:pt x="2003" y="2463"/>
                    </a:cubicBezTo>
                    <a:cubicBezTo>
                      <a:pt x="2034" y="2514"/>
                      <a:pt x="2034" y="2514"/>
                      <a:pt x="2034" y="2514"/>
                    </a:cubicBezTo>
                    <a:cubicBezTo>
                      <a:pt x="2027" y="2518"/>
                      <a:pt x="2019" y="2522"/>
                      <a:pt x="2012" y="2526"/>
                    </a:cubicBezTo>
                    <a:close/>
                    <a:moveTo>
                      <a:pt x="198" y="646"/>
                    </a:moveTo>
                    <a:cubicBezTo>
                      <a:pt x="202" y="639"/>
                      <a:pt x="207" y="632"/>
                      <a:pt x="211" y="625"/>
                    </a:cubicBezTo>
                    <a:cubicBezTo>
                      <a:pt x="261" y="657"/>
                      <a:pt x="261" y="657"/>
                      <a:pt x="261" y="657"/>
                    </a:cubicBezTo>
                    <a:cubicBezTo>
                      <a:pt x="257" y="664"/>
                      <a:pt x="253" y="670"/>
                      <a:pt x="249" y="677"/>
                    </a:cubicBezTo>
                    <a:lnTo>
                      <a:pt x="198" y="646"/>
                    </a:lnTo>
                    <a:close/>
                    <a:moveTo>
                      <a:pt x="2055" y="2501"/>
                    </a:moveTo>
                    <a:cubicBezTo>
                      <a:pt x="2023" y="2450"/>
                      <a:pt x="2023" y="2450"/>
                      <a:pt x="2023" y="2450"/>
                    </a:cubicBezTo>
                    <a:cubicBezTo>
                      <a:pt x="2030" y="2446"/>
                      <a:pt x="2037" y="2442"/>
                      <a:pt x="2043" y="2438"/>
                    </a:cubicBezTo>
                    <a:cubicBezTo>
                      <a:pt x="2075" y="2488"/>
                      <a:pt x="2075" y="2488"/>
                      <a:pt x="2075" y="2488"/>
                    </a:cubicBezTo>
                    <a:cubicBezTo>
                      <a:pt x="2069" y="2493"/>
                      <a:pt x="2062" y="2497"/>
                      <a:pt x="2055" y="2501"/>
                    </a:cubicBezTo>
                    <a:close/>
                    <a:moveTo>
                      <a:pt x="224" y="604"/>
                    </a:moveTo>
                    <a:cubicBezTo>
                      <a:pt x="229" y="598"/>
                      <a:pt x="234" y="591"/>
                      <a:pt x="238" y="584"/>
                    </a:cubicBezTo>
                    <a:cubicBezTo>
                      <a:pt x="287" y="618"/>
                      <a:pt x="287" y="618"/>
                      <a:pt x="287" y="618"/>
                    </a:cubicBezTo>
                    <a:cubicBezTo>
                      <a:pt x="283" y="624"/>
                      <a:pt x="279" y="631"/>
                      <a:pt x="274" y="637"/>
                    </a:cubicBezTo>
                    <a:lnTo>
                      <a:pt x="224" y="604"/>
                    </a:lnTo>
                    <a:close/>
                    <a:moveTo>
                      <a:pt x="2096" y="2475"/>
                    </a:moveTo>
                    <a:cubicBezTo>
                      <a:pt x="2063" y="2425"/>
                      <a:pt x="2063" y="2425"/>
                      <a:pt x="2063" y="2425"/>
                    </a:cubicBezTo>
                    <a:cubicBezTo>
                      <a:pt x="2069" y="2421"/>
                      <a:pt x="2076" y="2417"/>
                      <a:pt x="2082" y="2412"/>
                    </a:cubicBezTo>
                    <a:cubicBezTo>
                      <a:pt x="2116" y="2461"/>
                      <a:pt x="2116" y="2461"/>
                      <a:pt x="2116" y="2461"/>
                    </a:cubicBezTo>
                    <a:cubicBezTo>
                      <a:pt x="2110" y="2466"/>
                      <a:pt x="2103" y="2471"/>
                      <a:pt x="2096" y="2475"/>
                    </a:cubicBezTo>
                    <a:close/>
                    <a:moveTo>
                      <a:pt x="252" y="564"/>
                    </a:moveTo>
                    <a:cubicBezTo>
                      <a:pt x="257" y="557"/>
                      <a:pt x="262" y="551"/>
                      <a:pt x="267" y="544"/>
                    </a:cubicBezTo>
                    <a:cubicBezTo>
                      <a:pt x="315" y="580"/>
                      <a:pt x="315" y="580"/>
                      <a:pt x="315" y="580"/>
                    </a:cubicBezTo>
                    <a:cubicBezTo>
                      <a:pt x="310" y="586"/>
                      <a:pt x="305" y="593"/>
                      <a:pt x="301" y="599"/>
                    </a:cubicBezTo>
                    <a:lnTo>
                      <a:pt x="252" y="564"/>
                    </a:lnTo>
                    <a:close/>
                    <a:moveTo>
                      <a:pt x="2136" y="2447"/>
                    </a:moveTo>
                    <a:cubicBezTo>
                      <a:pt x="2101" y="2399"/>
                      <a:pt x="2101" y="2399"/>
                      <a:pt x="2101" y="2399"/>
                    </a:cubicBezTo>
                    <a:cubicBezTo>
                      <a:pt x="2108" y="2394"/>
                      <a:pt x="2114" y="2389"/>
                      <a:pt x="2120" y="2385"/>
                    </a:cubicBezTo>
                    <a:cubicBezTo>
                      <a:pt x="2156" y="2433"/>
                      <a:pt x="2156" y="2433"/>
                      <a:pt x="2156" y="2433"/>
                    </a:cubicBezTo>
                    <a:cubicBezTo>
                      <a:pt x="2150" y="2438"/>
                      <a:pt x="2143" y="2442"/>
                      <a:pt x="2136" y="2447"/>
                    </a:cubicBezTo>
                    <a:close/>
                    <a:moveTo>
                      <a:pt x="282" y="525"/>
                    </a:moveTo>
                    <a:cubicBezTo>
                      <a:pt x="287" y="518"/>
                      <a:pt x="292" y="512"/>
                      <a:pt x="297" y="505"/>
                    </a:cubicBezTo>
                    <a:cubicBezTo>
                      <a:pt x="343" y="543"/>
                      <a:pt x="343" y="543"/>
                      <a:pt x="343" y="543"/>
                    </a:cubicBezTo>
                    <a:cubicBezTo>
                      <a:pt x="339" y="549"/>
                      <a:pt x="334" y="555"/>
                      <a:pt x="329" y="561"/>
                    </a:cubicBezTo>
                    <a:lnTo>
                      <a:pt x="282" y="525"/>
                    </a:lnTo>
                    <a:close/>
                    <a:moveTo>
                      <a:pt x="2176" y="2418"/>
                    </a:moveTo>
                    <a:cubicBezTo>
                      <a:pt x="2139" y="2371"/>
                      <a:pt x="2139" y="2371"/>
                      <a:pt x="2139" y="2371"/>
                    </a:cubicBezTo>
                    <a:cubicBezTo>
                      <a:pt x="2145" y="2366"/>
                      <a:pt x="2151" y="2361"/>
                      <a:pt x="2157" y="2356"/>
                    </a:cubicBezTo>
                    <a:cubicBezTo>
                      <a:pt x="2195" y="2403"/>
                      <a:pt x="2195" y="2403"/>
                      <a:pt x="2195" y="2403"/>
                    </a:cubicBezTo>
                    <a:cubicBezTo>
                      <a:pt x="2188" y="2408"/>
                      <a:pt x="2182" y="2413"/>
                      <a:pt x="2176" y="2418"/>
                    </a:cubicBezTo>
                    <a:close/>
                    <a:moveTo>
                      <a:pt x="312" y="487"/>
                    </a:moveTo>
                    <a:cubicBezTo>
                      <a:pt x="318" y="480"/>
                      <a:pt x="323" y="474"/>
                      <a:pt x="328" y="468"/>
                    </a:cubicBezTo>
                    <a:cubicBezTo>
                      <a:pt x="373" y="507"/>
                      <a:pt x="373" y="507"/>
                      <a:pt x="373" y="507"/>
                    </a:cubicBezTo>
                    <a:cubicBezTo>
                      <a:pt x="368" y="513"/>
                      <a:pt x="363" y="519"/>
                      <a:pt x="358" y="525"/>
                    </a:cubicBezTo>
                    <a:lnTo>
                      <a:pt x="312" y="487"/>
                    </a:lnTo>
                    <a:close/>
                    <a:moveTo>
                      <a:pt x="2214" y="2387"/>
                    </a:moveTo>
                    <a:cubicBezTo>
                      <a:pt x="2175" y="2341"/>
                      <a:pt x="2175" y="2341"/>
                      <a:pt x="2175" y="2341"/>
                    </a:cubicBezTo>
                    <a:cubicBezTo>
                      <a:pt x="2181" y="2336"/>
                      <a:pt x="2187" y="2331"/>
                      <a:pt x="2193" y="2326"/>
                    </a:cubicBezTo>
                    <a:cubicBezTo>
                      <a:pt x="2232" y="2371"/>
                      <a:pt x="2232" y="2371"/>
                      <a:pt x="2232" y="2371"/>
                    </a:cubicBezTo>
                    <a:cubicBezTo>
                      <a:pt x="2226" y="2377"/>
                      <a:pt x="2220" y="2382"/>
                      <a:pt x="2214" y="2387"/>
                    </a:cubicBezTo>
                    <a:close/>
                    <a:moveTo>
                      <a:pt x="344" y="449"/>
                    </a:moveTo>
                    <a:cubicBezTo>
                      <a:pt x="350" y="443"/>
                      <a:pt x="355" y="437"/>
                      <a:pt x="361" y="431"/>
                    </a:cubicBezTo>
                    <a:cubicBezTo>
                      <a:pt x="405" y="472"/>
                      <a:pt x="405" y="472"/>
                      <a:pt x="405" y="472"/>
                    </a:cubicBezTo>
                    <a:cubicBezTo>
                      <a:pt x="399" y="478"/>
                      <a:pt x="394" y="484"/>
                      <a:pt x="389" y="489"/>
                    </a:cubicBezTo>
                    <a:lnTo>
                      <a:pt x="344" y="449"/>
                    </a:lnTo>
                    <a:close/>
                    <a:moveTo>
                      <a:pt x="2251" y="2355"/>
                    </a:moveTo>
                    <a:cubicBezTo>
                      <a:pt x="2211" y="2311"/>
                      <a:pt x="2211" y="2311"/>
                      <a:pt x="2211" y="2311"/>
                    </a:cubicBezTo>
                    <a:cubicBezTo>
                      <a:pt x="2217" y="2305"/>
                      <a:pt x="2222" y="2300"/>
                      <a:pt x="2228" y="2295"/>
                    </a:cubicBezTo>
                    <a:cubicBezTo>
                      <a:pt x="2269" y="2339"/>
                      <a:pt x="2269" y="2339"/>
                      <a:pt x="2269" y="2339"/>
                    </a:cubicBezTo>
                    <a:cubicBezTo>
                      <a:pt x="2263" y="2344"/>
                      <a:pt x="2257" y="2350"/>
                      <a:pt x="2251" y="2355"/>
                    </a:cubicBezTo>
                    <a:close/>
                    <a:moveTo>
                      <a:pt x="378" y="414"/>
                    </a:moveTo>
                    <a:cubicBezTo>
                      <a:pt x="383" y="408"/>
                      <a:pt x="389" y="402"/>
                      <a:pt x="395" y="396"/>
                    </a:cubicBezTo>
                    <a:cubicBezTo>
                      <a:pt x="437" y="438"/>
                      <a:pt x="437" y="438"/>
                      <a:pt x="437" y="438"/>
                    </a:cubicBezTo>
                    <a:cubicBezTo>
                      <a:pt x="432" y="444"/>
                      <a:pt x="426" y="450"/>
                      <a:pt x="421" y="455"/>
                    </a:cubicBezTo>
                    <a:lnTo>
                      <a:pt x="378" y="414"/>
                    </a:lnTo>
                    <a:close/>
                    <a:moveTo>
                      <a:pt x="2287" y="2322"/>
                    </a:moveTo>
                    <a:cubicBezTo>
                      <a:pt x="2245" y="2279"/>
                      <a:pt x="2245" y="2279"/>
                      <a:pt x="2245" y="2279"/>
                    </a:cubicBezTo>
                    <a:cubicBezTo>
                      <a:pt x="2251" y="2273"/>
                      <a:pt x="2256" y="2268"/>
                      <a:pt x="2262" y="2262"/>
                    </a:cubicBezTo>
                    <a:cubicBezTo>
                      <a:pt x="2263" y="2261"/>
                      <a:pt x="2263" y="2261"/>
                      <a:pt x="2263" y="2261"/>
                    </a:cubicBezTo>
                    <a:cubicBezTo>
                      <a:pt x="2305" y="2304"/>
                      <a:pt x="2305" y="2304"/>
                      <a:pt x="2305" y="2304"/>
                    </a:cubicBezTo>
                    <a:cubicBezTo>
                      <a:pt x="2304" y="2304"/>
                      <a:pt x="2304" y="2304"/>
                      <a:pt x="2304" y="2304"/>
                    </a:cubicBezTo>
                    <a:cubicBezTo>
                      <a:pt x="2298" y="2310"/>
                      <a:pt x="2293" y="2316"/>
                      <a:pt x="2287" y="2322"/>
                    </a:cubicBezTo>
                    <a:close/>
                    <a:moveTo>
                      <a:pt x="454" y="422"/>
                    </a:moveTo>
                    <a:cubicBezTo>
                      <a:pt x="412" y="379"/>
                      <a:pt x="412" y="379"/>
                      <a:pt x="412" y="379"/>
                    </a:cubicBezTo>
                    <a:cubicBezTo>
                      <a:pt x="418" y="373"/>
                      <a:pt x="424" y="368"/>
                      <a:pt x="430" y="362"/>
                    </a:cubicBezTo>
                    <a:cubicBezTo>
                      <a:pt x="471" y="406"/>
                      <a:pt x="471" y="406"/>
                      <a:pt x="471" y="406"/>
                    </a:cubicBezTo>
                    <a:cubicBezTo>
                      <a:pt x="465" y="411"/>
                      <a:pt x="459" y="417"/>
                      <a:pt x="454" y="422"/>
                    </a:cubicBezTo>
                    <a:close/>
                    <a:moveTo>
                      <a:pt x="2279" y="2245"/>
                    </a:moveTo>
                    <a:cubicBezTo>
                      <a:pt x="2285" y="2239"/>
                      <a:pt x="2290" y="2233"/>
                      <a:pt x="2295" y="2228"/>
                    </a:cubicBezTo>
                    <a:cubicBezTo>
                      <a:pt x="2339" y="2268"/>
                      <a:pt x="2339" y="2268"/>
                      <a:pt x="2339" y="2268"/>
                    </a:cubicBezTo>
                    <a:cubicBezTo>
                      <a:pt x="2334" y="2274"/>
                      <a:pt x="2328" y="2280"/>
                      <a:pt x="2322" y="2286"/>
                    </a:cubicBezTo>
                    <a:lnTo>
                      <a:pt x="2279" y="2245"/>
                    </a:lnTo>
                    <a:close/>
                    <a:moveTo>
                      <a:pt x="488" y="390"/>
                    </a:moveTo>
                    <a:cubicBezTo>
                      <a:pt x="448" y="346"/>
                      <a:pt x="448" y="346"/>
                      <a:pt x="448" y="346"/>
                    </a:cubicBezTo>
                    <a:cubicBezTo>
                      <a:pt x="454" y="340"/>
                      <a:pt x="460" y="335"/>
                      <a:pt x="467" y="329"/>
                    </a:cubicBezTo>
                    <a:cubicBezTo>
                      <a:pt x="506" y="375"/>
                      <a:pt x="506" y="375"/>
                      <a:pt x="506" y="375"/>
                    </a:cubicBezTo>
                    <a:cubicBezTo>
                      <a:pt x="500" y="380"/>
                      <a:pt x="494" y="385"/>
                      <a:pt x="488" y="390"/>
                    </a:cubicBezTo>
                    <a:close/>
                    <a:moveTo>
                      <a:pt x="2311" y="2210"/>
                    </a:moveTo>
                    <a:cubicBezTo>
                      <a:pt x="2316" y="2205"/>
                      <a:pt x="2321" y="2199"/>
                      <a:pt x="2327" y="2193"/>
                    </a:cubicBezTo>
                    <a:cubicBezTo>
                      <a:pt x="2372" y="2232"/>
                      <a:pt x="2372" y="2232"/>
                      <a:pt x="2372" y="2232"/>
                    </a:cubicBezTo>
                    <a:cubicBezTo>
                      <a:pt x="2366" y="2238"/>
                      <a:pt x="2361" y="2244"/>
                      <a:pt x="2356" y="2250"/>
                    </a:cubicBezTo>
                    <a:lnTo>
                      <a:pt x="2311" y="2210"/>
                    </a:lnTo>
                    <a:close/>
                    <a:moveTo>
                      <a:pt x="524" y="359"/>
                    </a:moveTo>
                    <a:cubicBezTo>
                      <a:pt x="485" y="313"/>
                      <a:pt x="485" y="313"/>
                      <a:pt x="485" y="313"/>
                    </a:cubicBezTo>
                    <a:cubicBezTo>
                      <a:pt x="491" y="308"/>
                      <a:pt x="498" y="303"/>
                      <a:pt x="504" y="298"/>
                    </a:cubicBezTo>
                    <a:cubicBezTo>
                      <a:pt x="542" y="344"/>
                      <a:pt x="542" y="344"/>
                      <a:pt x="542" y="344"/>
                    </a:cubicBezTo>
                    <a:cubicBezTo>
                      <a:pt x="536" y="349"/>
                      <a:pt x="529" y="354"/>
                      <a:pt x="524" y="359"/>
                    </a:cubicBezTo>
                    <a:close/>
                    <a:moveTo>
                      <a:pt x="2342" y="2175"/>
                    </a:moveTo>
                    <a:cubicBezTo>
                      <a:pt x="2347" y="2169"/>
                      <a:pt x="2352" y="2163"/>
                      <a:pt x="2357" y="2157"/>
                    </a:cubicBezTo>
                    <a:cubicBezTo>
                      <a:pt x="2403" y="2194"/>
                      <a:pt x="2403" y="2194"/>
                      <a:pt x="2403" y="2194"/>
                    </a:cubicBezTo>
                    <a:cubicBezTo>
                      <a:pt x="2398" y="2200"/>
                      <a:pt x="2393" y="2207"/>
                      <a:pt x="2388" y="2213"/>
                    </a:cubicBezTo>
                    <a:lnTo>
                      <a:pt x="2342" y="2175"/>
                    </a:lnTo>
                    <a:close/>
                    <a:moveTo>
                      <a:pt x="560" y="330"/>
                    </a:moveTo>
                    <a:cubicBezTo>
                      <a:pt x="523" y="283"/>
                      <a:pt x="523" y="283"/>
                      <a:pt x="523" y="283"/>
                    </a:cubicBezTo>
                    <a:cubicBezTo>
                      <a:pt x="530" y="278"/>
                      <a:pt x="536" y="273"/>
                      <a:pt x="543" y="268"/>
                    </a:cubicBezTo>
                    <a:cubicBezTo>
                      <a:pt x="579" y="316"/>
                      <a:pt x="579" y="316"/>
                      <a:pt x="579" y="316"/>
                    </a:cubicBezTo>
                    <a:cubicBezTo>
                      <a:pt x="572" y="320"/>
                      <a:pt x="566" y="325"/>
                      <a:pt x="560" y="330"/>
                    </a:cubicBezTo>
                    <a:close/>
                    <a:moveTo>
                      <a:pt x="2371" y="2138"/>
                    </a:moveTo>
                    <a:cubicBezTo>
                      <a:pt x="2376" y="2132"/>
                      <a:pt x="2381" y="2126"/>
                      <a:pt x="2385" y="2120"/>
                    </a:cubicBezTo>
                    <a:cubicBezTo>
                      <a:pt x="2433" y="2155"/>
                      <a:pt x="2433" y="2155"/>
                      <a:pt x="2433" y="2155"/>
                    </a:cubicBezTo>
                    <a:cubicBezTo>
                      <a:pt x="2428" y="2162"/>
                      <a:pt x="2423" y="2168"/>
                      <a:pt x="2418" y="2175"/>
                    </a:cubicBezTo>
                    <a:lnTo>
                      <a:pt x="2371" y="2138"/>
                    </a:lnTo>
                    <a:close/>
                    <a:moveTo>
                      <a:pt x="598" y="302"/>
                    </a:moveTo>
                    <a:cubicBezTo>
                      <a:pt x="563" y="253"/>
                      <a:pt x="563" y="253"/>
                      <a:pt x="563" y="253"/>
                    </a:cubicBezTo>
                    <a:cubicBezTo>
                      <a:pt x="569" y="249"/>
                      <a:pt x="576" y="244"/>
                      <a:pt x="583" y="239"/>
                    </a:cubicBezTo>
                    <a:cubicBezTo>
                      <a:pt x="617" y="288"/>
                      <a:pt x="617" y="288"/>
                      <a:pt x="617" y="288"/>
                    </a:cubicBezTo>
                    <a:cubicBezTo>
                      <a:pt x="610" y="293"/>
                      <a:pt x="604" y="297"/>
                      <a:pt x="598" y="302"/>
                    </a:cubicBezTo>
                    <a:close/>
                    <a:moveTo>
                      <a:pt x="2399" y="2101"/>
                    </a:moveTo>
                    <a:cubicBezTo>
                      <a:pt x="2404" y="2094"/>
                      <a:pt x="2408" y="2088"/>
                      <a:pt x="2412" y="2082"/>
                    </a:cubicBezTo>
                    <a:cubicBezTo>
                      <a:pt x="2462" y="2116"/>
                      <a:pt x="2462" y="2116"/>
                      <a:pt x="2462" y="2116"/>
                    </a:cubicBezTo>
                    <a:cubicBezTo>
                      <a:pt x="2457" y="2122"/>
                      <a:pt x="2452" y="2129"/>
                      <a:pt x="2448" y="2136"/>
                    </a:cubicBezTo>
                    <a:lnTo>
                      <a:pt x="2399" y="2101"/>
                    </a:lnTo>
                    <a:close/>
                    <a:moveTo>
                      <a:pt x="636" y="275"/>
                    </a:moveTo>
                    <a:cubicBezTo>
                      <a:pt x="603" y="225"/>
                      <a:pt x="603" y="225"/>
                      <a:pt x="603" y="225"/>
                    </a:cubicBezTo>
                    <a:cubicBezTo>
                      <a:pt x="610" y="221"/>
                      <a:pt x="617" y="216"/>
                      <a:pt x="623" y="212"/>
                    </a:cubicBezTo>
                    <a:cubicBezTo>
                      <a:pt x="656" y="262"/>
                      <a:pt x="656" y="262"/>
                      <a:pt x="656" y="262"/>
                    </a:cubicBezTo>
                    <a:cubicBezTo>
                      <a:pt x="649" y="267"/>
                      <a:pt x="643" y="271"/>
                      <a:pt x="636" y="275"/>
                    </a:cubicBezTo>
                    <a:close/>
                    <a:moveTo>
                      <a:pt x="2426" y="2062"/>
                    </a:moveTo>
                    <a:cubicBezTo>
                      <a:pt x="2430" y="2056"/>
                      <a:pt x="2434" y="2049"/>
                      <a:pt x="2438" y="2043"/>
                    </a:cubicBezTo>
                    <a:cubicBezTo>
                      <a:pt x="2489" y="2075"/>
                      <a:pt x="2489" y="2075"/>
                      <a:pt x="2489" y="2075"/>
                    </a:cubicBezTo>
                    <a:cubicBezTo>
                      <a:pt x="2484" y="2082"/>
                      <a:pt x="2480" y="2088"/>
                      <a:pt x="2475" y="2095"/>
                    </a:cubicBezTo>
                    <a:lnTo>
                      <a:pt x="2426" y="2062"/>
                    </a:lnTo>
                    <a:close/>
                    <a:moveTo>
                      <a:pt x="676" y="250"/>
                    </a:moveTo>
                    <a:cubicBezTo>
                      <a:pt x="644" y="199"/>
                      <a:pt x="644" y="199"/>
                      <a:pt x="644" y="199"/>
                    </a:cubicBezTo>
                    <a:cubicBezTo>
                      <a:pt x="651" y="195"/>
                      <a:pt x="658" y="191"/>
                      <a:pt x="665" y="186"/>
                    </a:cubicBezTo>
                    <a:cubicBezTo>
                      <a:pt x="696" y="238"/>
                      <a:pt x="696" y="238"/>
                      <a:pt x="696" y="238"/>
                    </a:cubicBezTo>
                    <a:cubicBezTo>
                      <a:pt x="689" y="242"/>
                      <a:pt x="682" y="246"/>
                      <a:pt x="676" y="250"/>
                    </a:cubicBezTo>
                    <a:close/>
                    <a:moveTo>
                      <a:pt x="2451" y="2023"/>
                    </a:moveTo>
                    <a:cubicBezTo>
                      <a:pt x="2455" y="2016"/>
                      <a:pt x="2459" y="2009"/>
                      <a:pt x="2463" y="2003"/>
                    </a:cubicBezTo>
                    <a:cubicBezTo>
                      <a:pt x="2514" y="2033"/>
                      <a:pt x="2514" y="2033"/>
                      <a:pt x="2514" y="2033"/>
                    </a:cubicBezTo>
                    <a:cubicBezTo>
                      <a:pt x="2510" y="2040"/>
                      <a:pt x="2506" y="2047"/>
                      <a:pt x="2502" y="2054"/>
                    </a:cubicBezTo>
                    <a:lnTo>
                      <a:pt x="2451" y="2023"/>
                    </a:lnTo>
                    <a:close/>
                    <a:moveTo>
                      <a:pt x="716" y="226"/>
                    </a:moveTo>
                    <a:cubicBezTo>
                      <a:pt x="686" y="174"/>
                      <a:pt x="686" y="174"/>
                      <a:pt x="686" y="174"/>
                    </a:cubicBezTo>
                    <a:cubicBezTo>
                      <a:pt x="694" y="170"/>
                      <a:pt x="701" y="166"/>
                      <a:pt x="708" y="162"/>
                    </a:cubicBezTo>
                    <a:cubicBezTo>
                      <a:pt x="736" y="215"/>
                      <a:pt x="736" y="215"/>
                      <a:pt x="736" y="215"/>
                    </a:cubicBezTo>
                    <a:cubicBezTo>
                      <a:pt x="730" y="219"/>
                      <a:pt x="723" y="222"/>
                      <a:pt x="716" y="226"/>
                    </a:cubicBezTo>
                    <a:close/>
                    <a:moveTo>
                      <a:pt x="2474" y="1982"/>
                    </a:moveTo>
                    <a:cubicBezTo>
                      <a:pt x="2478" y="1975"/>
                      <a:pt x="2482" y="1969"/>
                      <a:pt x="2486" y="1962"/>
                    </a:cubicBezTo>
                    <a:cubicBezTo>
                      <a:pt x="2538" y="1990"/>
                      <a:pt x="2538" y="1990"/>
                      <a:pt x="2538" y="1990"/>
                    </a:cubicBezTo>
                    <a:cubicBezTo>
                      <a:pt x="2535" y="1997"/>
                      <a:pt x="2531" y="2005"/>
                      <a:pt x="2527" y="2012"/>
                    </a:cubicBezTo>
                    <a:lnTo>
                      <a:pt x="2474" y="1982"/>
                    </a:lnTo>
                    <a:close/>
                    <a:moveTo>
                      <a:pt x="757" y="204"/>
                    </a:moveTo>
                    <a:cubicBezTo>
                      <a:pt x="730" y="151"/>
                      <a:pt x="730" y="151"/>
                      <a:pt x="730" y="151"/>
                    </a:cubicBezTo>
                    <a:cubicBezTo>
                      <a:pt x="737" y="147"/>
                      <a:pt x="744" y="143"/>
                      <a:pt x="752" y="140"/>
                    </a:cubicBezTo>
                    <a:cubicBezTo>
                      <a:pt x="778" y="193"/>
                      <a:pt x="778" y="193"/>
                      <a:pt x="778" y="193"/>
                    </a:cubicBezTo>
                    <a:cubicBezTo>
                      <a:pt x="771" y="197"/>
                      <a:pt x="764" y="200"/>
                      <a:pt x="757" y="204"/>
                    </a:cubicBezTo>
                    <a:close/>
                    <a:moveTo>
                      <a:pt x="2497" y="1941"/>
                    </a:moveTo>
                    <a:cubicBezTo>
                      <a:pt x="2500" y="1934"/>
                      <a:pt x="2504" y="1927"/>
                      <a:pt x="2507" y="1920"/>
                    </a:cubicBezTo>
                    <a:cubicBezTo>
                      <a:pt x="2561" y="1947"/>
                      <a:pt x="2561" y="1947"/>
                      <a:pt x="2561" y="1947"/>
                    </a:cubicBezTo>
                    <a:cubicBezTo>
                      <a:pt x="2557" y="1954"/>
                      <a:pt x="2554" y="1961"/>
                      <a:pt x="2550" y="1968"/>
                    </a:cubicBezTo>
                    <a:lnTo>
                      <a:pt x="2497" y="1941"/>
                    </a:lnTo>
                    <a:close/>
                    <a:moveTo>
                      <a:pt x="799" y="183"/>
                    </a:moveTo>
                    <a:cubicBezTo>
                      <a:pt x="774" y="129"/>
                      <a:pt x="774" y="129"/>
                      <a:pt x="774" y="129"/>
                    </a:cubicBezTo>
                    <a:cubicBezTo>
                      <a:pt x="781" y="126"/>
                      <a:pt x="789" y="122"/>
                      <a:pt x="796" y="119"/>
                    </a:cubicBezTo>
                    <a:cubicBezTo>
                      <a:pt x="821" y="173"/>
                      <a:pt x="821" y="173"/>
                      <a:pt x="821" y="173"/>
                    </a:cubicBezTo>
                    <a:cubicBezTo>
                      <a:pt x="813" y="176"/>
                      <a:pt x="806" y="180"/>
                      <a:pt x="799" y="183"/>
                    </a:cubicBezTo>
                    <a:close/>
                    <a:moveTo>
                      <a:pt x="2517" y="1899"/>
                    </a:moveTo>
                    <a:cubicBezTo>
                      <a:pt x="2521" y="1892"/>
                      <a:pt x="2524" y="1885"/>
                      <a:pt x="2527" y="1878"/>
                    </a:cubicBezTo>
                    <a:cubicBezTo>
                      <a:pt x="2582" y="1902"/>
                      <a:pt x="2582" y="1902"/>
                      <a:pt x="2582" y="1902"/>
                    </a:cubicBezTo>
                    <a:cubicBezTo>
                      <a:pt x="2578" y="1910"/>
                      <a:pt x="2575" y="1917"/>
                      <a:pt x="2572" y="1925"/>
                    </a:cubicBezTo>
                    <a:lnTo>
                      <a:pt x="2517" y="1899"/>
                    </a:lnTo>
                    <a:close/>
                    <a:moveTo>
                      <a:pt x="842" y="164"/>
                    </a:moveTo>
                    <a:cubicBezTo>
                      <a:pt x="819" y="109"/>
                      <a:pt x="819" y="109"/>
                      <a:pt x="819" y="109"/>
                    </a:cubicBezTo>
                    <a:cubicBezTo>
                      <a:pt x="826" y="106"/>
                      <a:pt x="834" y="102"/>
                      <a:pt x="841" y="99"/>
                    </a:cubicBezTo>
                    <a:cubicBezTo>
                      <a:pt x="864" y="155"/>
                      <a:pt x="864" y="155"/>
                      <a:pt x="864" y="155"/>
                    </a:cubicBezTo>
                    <a:cubicBezTo>
                      <a:pt x="857" y="158"/>
                      <a:pt x="849" y="161"/>
                      <a:pt x="842" y="164"/>
                    </a:cubicBezTo>
                    <a:close/>
                    <a:moveTo>
                      <a:pt x="2537" y="1856"/>
                    </a:moveTo>
                    <a:cubicBezTo>
                      <a:pt x="2540" y="1849"/>
                      <a:pt x="2543" y="1842"/>
                      <a:pt x="2546" y="1835"/>
                    </a:cubicBezTo>
                    <a:cubicBezTo>
                      <a:pt x="2601" y="1857"/>
                      <a:pt x="2601" y="1857"/>
                      <a:pt x="2601" y="1857"/>
                    </a:cubicBezTo>
                    <a:cubicBezTo>
                      <a:pt x="2598" y="1865"/>
                      <a:pt x="2595" y="1872"/>
                      <a:pt x="2592" y="1880"/>
                    </a:cubicBezTo>
                    <a:lnTo>
                      <a:pt x="2537" y="1856"/>
                    </a:lnTo>
                    <a:close/>
                    <a:moveTo>
                      <a:pt x="886" y="146"/>
                    </a:moveTo>
                    <a:cubicBezTo>
                      <a:pt x="864" y="90"/>
                      <a:pt x="864" y="90"/>
                      <a:pt x="864" y="90"/>
                    </a:cubicBezTo>
                    <a:cubicBezTo>
                      <a:pt x="872" y="87"/>
                      <a:pt x="879" y="85"/>
                      <a:pt x="887" y="82"/>
                    </a:cubicBezTo>
                    <a:cubicBezTo>
                      <a:pt x="908" y="138"/>
                      <a:pt x="908" y="138"/>
                      <a:pt x="908" y="138"/>
                    </a:cubicBezTo>
                    <a:cubicBezTo>
                      <a:pt x="900" y="141"/>
                      <a:pt x="893" y="143"/>
                      <a:pt x="886" y="146"/>
                    </a:cubicBezTo>
                    <a:close/>
                    <a:moveTo>
                      <a:pt x="2554" y="1813"/>
                    </a:moveTo>
                    <a:cubicBezTo>
                      <a:pt x="2557" y="1806"/>
                      <a:pt x="2560" y="1798"/>
                      <a:pt x="2562" y="1791"/>
                    </a:cubicBezTo>
                    <a:cubicBezTo>
                      <a:pt x="2618" y="1812"/>
                      <a:pt x="2618" y="1812"/>
                      <a:pt x="2618" y="1812"/>
                    </a:cubicBezTo>
                    <a:cubicBezTo>
                      <a:pt x="2616" y="1819"/>
                      <a:pt x="2613" y="1827"/>
                      <a:pt x="2610" y="1834"/>
                    </a:cubicBezTo>
                    <a:lnTo>
                      <a:pt x="2554" y="1813"/>
                    </a:lnTo>
                    <a:close/>
                    <a:moveTo>
                      <a:pt x="930" y="130"/>
                    </a:moveTo>
                    <a:cubicBezTo>
                      <a:pt x="910" y="74"/>
                      <a:pt x="910" y="74"/>
                      <a:pt x="910" y="74"/>
                    </a:cubicBezTo>
                    <a:cubicBezTo>
                      <a:pt x="918" y="71"/>
                      <a:pt x="926" y="68"/>
                      <a:pt x="934" y="66"/>
                    </a:cubicBezTo>
                    <a:cubicBezTo>
                      <a:pt x="952" y="123"/>
                      <a:pt x="952" y="123"/>
                      <a:pt x="952" y="123"/>
                    </a:cubicBezTo>
                    <a:cubicBezTo>
                      <a:pt x="945" y="125"/>
                      <a:pt x="937" y="128"/>
                      <a:pt x="930" y="130"/>
                    </a:cubicBezTo>
                    <a:close/>
                    <a:moveTo>
                      <a:pt x="2570" y="1769"/>
                    </a:moveTo>
                    <a:cubicBezTo>
                      <a:pt x="2573" y="1762"/>
                      <a:pt x="2575" y="1754"/>
                      <a:pt x="2577" y="1747"/>
                    </a:cubicBezTo>
                    <a:cubicBezTo>
                      <a:pt x="2634" y="1765"/>
                      <a:pt x="2634" y="1765"/>
                      <a:pt x="2634" y="1765"/>
                    </a:cubicBezTo>
                    <a:cubicBezTo>
                      <a:pt x="2632" y="1773"/>
                      <a:pt x="2629" y="1781"/>
                      <a:pt x="2627" y="1789"/>
                    </a:cubicBezTo>
                    <a:lnTo>
                      <a:pt x="2570" y="1769"/>
                    </a:lnTo>
                    <a:close/>
                    <a:moveTo>
                      <a:pt x="974" y="116"/>
                    </a:moveTo>
                    <a:cubicBezTo>
                      <a:pt x="957" y="58"/>
                      <a:pt x="957" y="58"/>
                      <a:pt x="957" y="58"/>
                    </a:cubicBezTo>
                    <a:cubicBezTo>
                      <a:pt x="965" y="56"/>
                      <a:pt x="973" y="54"/>
                      <a:pt x="981" y="52"/>
                    </a:cubicBezTo>
                    <a:cubicBezTo>
                      <a:pt x="997" y="109"/>
                      <a:pt x="997" y="109"/>
                      <a:pt x="997" y="109"/>
                    </a:cubicBezTo>
                    <a:cubicBezTo>
                      <a:pt x="989" y="111"/>
                      <a:pt x="982" y="113"/>
                      <a:pt x="974" y="116"/>
                    </a:cubicBezTo>
                    <a:close/>
                    <a:moveTo>
                      <a:pt x="2584" y="1725"/>
                    </a:moveTo>
                    <a:cubicBezTo>
                      <a:pt x="2587" y="1717"/>
                      <a:pt x="2589" y="1710"/>
                      <a:pt x="2591" y="1702"/>
                    </a:cubicBezTo>
                    <a:cubicBezTo>
                      <a:pt x="2648" y="1719"/>
                      <a:pt x="2648" y="1719"/>
                      <a:pt x="2648" y="1719"/>
                    </a:cubicBezTo>
                    <a:cubicBezTo>
                      <a:pt x="2646" y="1726"/>
                      <a:pt x="2644" y="1734"/>
                      <a:pt x="2642" y="1742"/>
                    </a:cubicBezTo>
                    <a:lnTo>
                      <a:pt x="2584" y="1725"/>
                    </a:lnTo>
                    <a:close/>
                    <a:moveTo>
                      <a:pt x="1020" y="103"/>
                    </a:moveTo>
                    <a:cubicBezTo>
                      <a:pt x="1004" y="45"/>
                      <a:pt x="1004" y="45"/>
                      <a:pt x="1004" y="45"/>
                    </a:cubicBezTo>
                    <a:cubicBezTo>
                      <a:pt x="1012" y="43"/>
                      <a:pt x="1020" y="41"/>
                      <a:pt x="1028" y="39"/>
                    </a:cubicBezTo>
                    <a:cubicBezTo>
                      <a:pt x="1042" y="97"/>
                      <a:pt x="1042" y="97"/>
                      <a:pt x="1042" y="97"/>
                    </a:cubicBezTo>
                    <a:cubicBezTo>
                      <a:pt x="1035" y="99"/>
                      <a:pt x="1027" y="101"/>
                      <a:pt x="1020" y="103"/>
                    </a:cubicBezTo>
                    <a:close/>
                    <a:moveTo>
                      <a:pt x="2597" y="1680"/>
                    </a:moveTo>
                    <a:cubicBezTo>
                      <a:pt x="2599" y="1672"/>
                      <a:pt x="2601" y="1665"/>
                      <a:pt x="2603" y="1657"/>
                    </a:cubicBezTo>
                    <a:cubicBezTo>
                      <a:pt x="2661" y="1671"/>
                      <a:pt x="2661" y="1671"/>
                      <a:pt x="2661" y="1671"/>
                    </a:cubicBezTo>
                    <a:cubicBezTo>
                      <a:pt x="2659" y="1679"/>
                      <a:pt x="2657" y="1687"/>
                      <a:pt x="2655" y="1695"/>
                    </a:cubicBezTo>
                    <a:lnTo>
                      <a:pt x="2597" y="1680"/>
                    </a:lnTo>
                    <a:close/>
                    <a:moveTo>
                      <a:pt x="1065" y="92"/>
                    </a:moveTo>
                    <a:cubicBezTo>
                      <a:pt x="1052" y="33"/>
                      <a:pt x="1052" y="33"/>
                      <a:pt x="1052" y="33"/>
                    </a:cubicBezTo>
                    <a:cubicBezTo>
                      <a:pt x="1060" y="32"/>
                      <a:pt x="1068" y="30"/>
                      <a:pt x="1076" y="28"/>
                    </a:cubicBezTo>
                    <a:cubicBezTo>
                      <a:pt x="1088" y="87"/>
                      <a:pt x="1088" y="87"/>
                      <a:pt x="1088" y="87"/>
                    </a:cubicBezTo>
                    <a:cubicBezTo>
                      <a:pt x="1080" y="88"/>
                      <a:pt x="1073" y="90"/>
                      <a:pt x="1065" y="92"/>
                    </a:cubicBezTo>
                    <a:close/>
                    <a:moveTo>
                      <a:pt x="2608" y="1634"/>
                    </a:moveTo>
                    <a:cubicBezTo>
                      <a:pt x="2610" y="1627"/>
                      <a:pt x="2611" y="1619"/>
                      <a:pt x="2613" y="1612"/>
                    </a:cubicBezTo>
                    <a:cubicBezTo>
                      <a:pt x="2672" y="1624"/>
                      <a:pt x="2672" y="1624"/>
                      <a:pt x="2672" y="1624"/>
                    </a:cubicBezTo>
                    <a:cubicBezTo>
                      <a:pt x="2670" y="1632"/>
                      <a:pt x="2668" y="1640"/>
                      <a:pt x="2666" y="1647"/>
                    </a:cubicBezTo>
                    <a:lnTo>
                      <a:pt x="2608" y="1634"/>
                    </a:lnTo>
                    <a:close/>
                    <a:moveTo>
                      <a:pt x="1111" y="82"/>
                    </a:moveTo>
                    <a:cubicBezTo>
                      <a:pt x="1100" y="23"/>
                      <a:pt x="1100" y="23"/>
                      <a:pt x="1100" y="23"/>
                    </a:cubicBezTo>
                    <a:cubicBezTo>
                      <a:pt x="1108" y="22"/>
                      <a:pt x="1116" y="21"/>
                      <a:pt x="1124" y="19"/>
                    </a:cubicBezTo>
                    <a:cubicBezTo>
                      <a:pt x="1134" y="78"/>
                      <a:pt x="1134" y="78"/>
                      <a:pt x="1134" y="78"/>
                    </a:cubicBezTo>
                    <a:cubicBezTo>
                      <a:pt x="1127" y="79"/>
                      <a:pt x="1119" y="81"/>
                      <a:pt x="1111" y="82"/>
                    </a:cubicBezTo>
                    <a:close/>
                    <a:moveTo>
                      <a:pt x="2618" y="1589"/>
                    </a:moveTo>
                    <a:cubicBezTo>
                      <a:pt x="2619" y="1581"/>
                      <a:pt x="2620" y="1573"/>
                      <a:pt x="2622" y="1566"/>
                    </a:cubicBezTo>
                    <a:cubicBezTo>
                      <a:pt x="2681" y="1575"/>
                      <a:pt x="2681" y="1575"/>
                      <a:pt x="2681" y="1575"/>
                    </a:cubicBezTo>
                    <a:cubicBezTo>
                      <a:pt x="2679" y="1583"/>
                      <a:pt x="2678" y="1592"/>
                      <a:pt x="2676" y="1600"/>
                    </a:cubicBezTo>
                    <a:lnTo>
                      <a:pt x="2618" y="1589"/>
                    </a:lnTo>
                    <a:close/>
                    <a:moveTo>
                      <a:pt x="1157" y="74"/>
                    </a:moveTo>
                    <a:cubicBezTo>
                      <a:pt x="1148" y="15"/>
                      <a:pt x="1148" y="15"/>
                      <a:pt x="1148" y="15"/>
                    </a:cubicBezTo>
                    <a:cubicBezTo>
                      <a:pt x="1157" y="14"/>
                      <a:pt x="1165" y="13"/>
                      <a:pt x="1173" y="12"/>
                    </a:cubicBezTo>
                    <a:cubicBezTo>
                      <a:pt x="1181" y="71"/>
                      <a:pt x="1181" y="71"/>
                      <a:pt x="1181" y="71"/>
                    </a:cubicBezTo>
                    <a:cubicBezTo>
                      <a:pt x="1173" y="72"/>
                      <a:pt x="1165" y="73"/>
                      <a:pt x="1157" y="74"/>
                    </a:cubicBezTo>
                    <a:close/>
                    <a:moveTo>
                      <a:pt x="2625" y="1542"/>
                    </a:moveTo>
                    <a:cubicBezTo>
                      <a:pt x="2626" y="1535"/>
                      <a:pt x="2628" y="1527"/>
                      <a:pt x="2629" y="1519"/>
                    </a:cubicBezTo>
                    <a:cubicBezTo>
                      <a:pt x="2688" y="1527"/>
                      <a:pt x="2688" y="1527"/>
                      <a:pt x="2688" y="1527"/>
                    </a:cubicBezTo>
                    <a:cubicBezTo>
                      <a:pt x="2687" y="1535"/>
                      <a:pt x="2686" y="1543"/>
                      <a:pt x="2684" y="1551"/>
                    </a:cubicBezTo>
                    <a:lnTo>
                      <a:pt x="2625" y="1542"/>
                    </a:lnTo>
                    <a:close/>
                    <a:moveTo>
                      <a:pt x="2631" y="1496"/>
                    </a:moveTo>
                    <a:cubicBezTo>
                      <a:pt x="2632" y="1488"/>
                      <a:pt x="2633" y="1480"/>
                      <a:pt x="2634" y="1473"/>
                    </a:cubicBezTo>
                    <a:cubicBezTo>
                      <a:pt x="2693" y="1478"/>
                      <a:pt x="2693" y="1478"/>
                      <a:pt x="2693" y="1478"/>
                    </a:cubicBezTo>
                    <a:cubicBezTo>
                      <a:pt x="2693" y="1486"/>
                      <a:pt x="2692" y="1495"/>
                      <a:pt x="2691" y="1503"/>
                    </a:cubicBezTo>
                    <a:lnTo>
                      <a:pt x="2631" y="1496"/>
                    </a:lnTo>
                    <a:close/>
                    <a:moveTo>
                      <a:pt x="1204" y="68"/>
                    </a:moveTo>
                    <a:cubicBezTo>
                      <a:pt x="1197" y="9"/>
                      <a:pt x="1197" y="9"/>
                      <a:pt x="1197" y="9"/>
                    </a:cubicBezTo>
                    <a:cubicBezTo>
                      <a:pt x="1205" y="8"/>
                      <a:pt x="1213" y="7"/>
                      <a:pt x="1221" y="6"/>
                    </a:cubicBezTo>
                    <a:cubicBezTo>
                      <a:pt x="1227" y="66"/>
                      <a:pt x="1227" y="66"/>
                      <a:pt x="1227" y="66"/>
                    </a:cubicBezTo>
                    <a:cubicBezTo>
                      <a:pt x="1219" y="67"/>
                      <a:pt x="1212" y="67"/>
                      <a:pt x="1204" y="68"/>
                    </a:cubicBezTo>
                    <a:close/>
                    <a:moveTo>
                      <a:pt x="2636" y="1449"/>
                    </a:moveTo>
                    <a:cubicBezTo>
                      <a:pt x="2636" y="1442"/>
                      <a:pt x="2637" y="1434"/>
                      <a:pt x="2637" y="1426"/>
                    </a:cubicBezTo>
                    <a:cubicBezTo>
                      <a:pt x="2697" y="1430"/>
                      <a:pt x="2697" y="1430"/>
                      <a:pt x="2697" y="1430"/>
                    </a:cubicBezTo>
                    <a:cubicBezTo>
                      <a:pt x="2697" y="1438"/>
                      <a:pt x="2696" y="1446"/>
                      <a:pt x="2696" y="1454"/>
                    </a:cubicBezTo>
                    <a:lnTo>
                      <a:pt x="2636" y="1449"/>
                    </a:lnTo>
                    <a:close/>
                    <a:moveTo>
                      <a:pt x="1250" y="64"/>
                    </a:moveTo>
                    <a:cubicBezTo>
                      <a:pt x="1246" y="4"/>
                      <a:pt x="1246" y="4"/>
                      <a:pt x="1246" y="4"/>
                    </a:cubicBezTo>
                    <a:cubicBezTo>
                      <a:pt x="1254" y="4"/>
                      <a:pt x="1262" y="3"/>
                      <a:pt x="1270" y="3"/>
                    </a:cubicBezTo>
                    <a:cubicBezTo>
                      <a:pt x="1274" y="62"/>
                      <a:pt x="1274" y="62"/>
                      <a:pt x="1274" y="62"/>
                    </a:cubicBezTo>
                    <a:cubicBezTo>
                      <a:pt x="1266" y="63"/>
                      <a:pt x="1258" y="63"/>
                      <a:pt x="1250" y="64"/>
                    </a:cubicBezTo>
                    <a:close/>
                    <a:moveTo>
                      <a:pt x="2639" y="1403"/>
                    </a:moveTo>
                    <a:cubicBezTo>
                      <a:pt x="2639" y="1395"/>
                      <a:pt x="2639" y="1387"/>
                      <a:pt x="2639" y="1379"/>
                    </a:cubicBezTo>
                    <a:cubicBezTo>
                      <a:pt x="2699" y="1381"/>
                      <a:pt x="2699" y="1381"/>
                      <a:pt x="2699" y="1381"/>
                    </a:cubicBezTo>
                    <a:cubicBezTo>
                      <a:pt x="2699" y="1389"/>
                      <a:pt x="2699" y="1397"/>
                      <a:pt x="2698" y="1405"/>
                    </a:cubicBezTo>
                    <a:lnTo>
                      <a:pt x="2639" y="1403"/>
                    </a:lnTo>
                    <a:close/>
                    <a:moveTo>
                      <a:pt x="1297" y="61"/>
                    </a:moveTo>
                    <a:cubicBezTo>
                      <a:pt x="1295" y="1"/>
                      <a:pt x="1295" y="1"/>
                      <a:pt x="1295" y="1"/>
                    </a:cubicBezTo>
                    <a:cubicBezTo>
                      <a:pt x="1303" y="1"/>
                      <a:pt x="1311" y="1"/>
                      <a:pt x="1319" y="1"/>
                    </a:cubicBezTo>
                    <a:cubicBezTo>
                      <a:pt x="1321" y="60"/>
                      <a:pt x="1321" y="60"/>
                      <a:pt x="1321" y="60"/>
                    </a:cubicBezTo>
                    <a:cubicBezTo>
                      <a:pt x="1313" y="61"/>
                      <a:pt x="1305" y="61"/>
                      <a:pt x="1297" y="61"/>
                    </a:cubicBezTo>
                    <a:close/>
                    <a:moveTo>
                      <a:pt x="2640" y="1356"/>
                    </a:moveTo>
                    <a:cubicBezTo>
                      <a:pt x="2640" y="1348"/>
                      <a:pt x="2640" y="1340"/>
                      <a:pt x="2640" y="1332"/>
                    </a:cubicBezTo>
                    <a:cubicBezTo>
                      <a:pt x="2699" y="1332"/>
                      <a:pt x="2699" y="1332"/>
                      <a:pt x="2699" y="1332"/>
                    </a:cubicBezTo>
                    <a:cubicBezTo>
                      <a:pt x="2699" y="1340"/>
                      <a:pt x="2700" y="1348"/>
                      <a:pt x="2699" y="1356"/>
                    </a:cubicBezTo>
                    <a:lnTo>
                      <a:pt x="2640" y="1356"/>
                    </a:lnTo>
                    <a:close/>
                    <a:moveTo>
                      <a:pt x="1344" y="60"/>
                    </a:moveTo>
                    <a:cubicBezTo>
                      <a:pt x="1344" y="0"/>
                      <a:pt x="1344" y="0"/>
                      <a:pt x="1344" y="0"/>
                    </a:cubicBezTo>
                    <a:cubicBezTo>
                      <a:pt x="1352" y="0"/>
                      <a:pt x="1360" y="0"/>
                      <a:pt x="1368" y="0"/>
                    </a:cubicBezTo>
                    <a:cubicBezTo>
                      <a:pt x="1368" y="60"/>
                      <a:pt x="1368" y="60"/>
                      <a:pt x="1368" y="60"/>
                    </a:cubicBezTo>
                    <a:cubicBezTo>
                      <a:pt x="1360" y="60"/>
                      <a:pt x="1352" y="60"/>
                      <a:pt x="1344" y="60"/>
                    </a:cubicBezTo>
                    <a:close/>
                    <a:moveTo>
                      <a:pt x="2639" y="1309"/>
                    </a:moveTo>
                    <a:cubicBezTo>
                      <a:pt x="2639" y="1301"/>
                      <a:pt x="2638" y="1293"/>
                      <a:pt x="2638" y="1286"/>
                    </a:cubicBezTo>
                    <a:cubicBezTo>
                      <a:pt x="2698" y="1283"/>
                      <a:pt x="2698" y="1283"/>
                      <a:pt x="2698" y="1283"/>
                    </a:cubicBezTo>
                    <a:cubicBezTo>
                      <a:pt x="2698" y="1291"/>
                      <a:pt x="2699" y="1299"/>
                      <a:pt x="2699" y="1307"/>
                    </a:cubicBezTo>
                    <a:lnTo>
                      <a:pt x="2639" y="1309"/>
                    </a:lnTo>
                    <a:close/>
                    <a:moveTo>
                      <a:pt x="1391" y="61"/>
                    </a:moveTo>
                    <a:cubicBezTo>
                      <a:pt x="1393" y="1"/>
                      <a:pt x="1393" y="1"/>
                      <a:pt x="1393" y="1"/>
                    </a:cubicBezTo>
                    <a:cubicBezTo>
                      <a:pt x="1401" y="1"/>
                      <a:pt x="1409" y="2"/>
                      <a:pt x="1417" y="2"/>
                    </a:cubicBezTo>
                    <a:cubicBezTo>
                      <a:pt x="1414" y="62"/>
                      <a:pt x="1414" y="62"/>
                      <a:pt x="1414" y="62"/>
                    </a:cubicBezTo>
                    <a:cubicBezTo>
                      <a:pt x="1407" y="61"/>
                      <a:pt x="1399" y="61"/>
                      <a:pt x="1391" y="61"/>
                    </a:cubicBezTo>
                    <a:close/>
                    <a:moveTo>
                      <a:pt x="2637" y="1262"/>
                    </a:moveTo>
                    <a:cubicBezTo>
                      <a:pt x="2636" y="1254"/>
                      <a:pt x="2636" y="1247"/>
                      <a:pt x="2635" y="1239"/>
                    </a:cubicBezTo>
                    <a:cubicBezTo>
                      <a:pt x="2695" y="1234"/>
                      <a:pt x="2695" y="1234"/>
                      <a:pt x="2695" y="1234"/>
                    </a:cubicBezTo>
                    <a:cubicBezTo>
                      <a:pt x="2695" y="1242"/>
                      <a:pt x="2696" y="1250"/>
                      <a:pt x="2696" y="1258"/>
                    </a:cubicBezTo>
                    <a:lnTo>
                      <a:pt x="2637" y="1262"/>
                    </a:lnTo>
                    <a:close/>
                    <a:moveTo>
                      <a:pt x="1438" y="63"/>
                    </a:moveTo>
                    <a:cubicBezTo>
                      <a:pt x="1442" y="3"/>
                      <a:pt x="1442" y="3"/>
                      <a:pt x="1442" y="3"/>
                    </a:cubicBezTo>
                    <a:cubicBezTo>
                      <a:pt x="1450" y="4"/>
                      <a:pt x="1458" y="5"/>
                      <a:pt x="1466" y="5"/>
                    </a:cubicBezTo>
                    <a:cubicBezTo>
                      <a:pt x="1461" y="65"/>
                      <a:pt x="1461" y="65"/>
                      <a:pt x="1461" y="65"/>
                    </a:cubicBezTo>
                    <a:cubicBezTo>
                      <a:pt x="1453" y="64"/>
                      <a:pt x="1445" y="64"/>
                      <a:pt x="1438" y="63"/>
                    </a:cubicBezTo>
                    <a:close/>
                    <a:moveTo>
                      <a:pt x="2633" y="1216"/>
                    </a:moveTo>
                    <a:cubicBezTo>
                      <a:pt x="2632" y="1208"/>
                      <a:pt x="2631" y="1200"/>
                      <a:pt x="2630" y="1192"/>
                    </a:cubicBezTo>
                    <a:cubicBezTo>
                      <a:pt x="2689" y="1185"/>
                      <a:pt x="2689" y="1185"/>
                      <a:pt x="2689" y="1185"/>
                    </a:cubicBezTo>
                    <a:cubicBezTo>
                      <a:pt x="2690" y="1193"/>
                      <a:pt x="2691" y="1201"/>
                      <a:pt x="2692" y="1209"/>
                    </a:cubicBezTo>
                    <a:lnTo>
                      <a:pt x="2633" y="1216"/>
                    </a:lnTo>
                    <a:close/>
                    <a:moveTo>
                      <a:pt x="1484" y="67"/>
                    </a:moveTo>
                    <a:cubicBezTo>
                      <a:pt x="1491" y="8"/>
                      <a:pt x="1491" y="8"/>
                      <a:pt x="1491" y="8"/>
                    </a:cubicBezTo>
                    <a:cubicBezTo>
                      <a:pt x="1499" y="8"/>
                      <a:pt x="1507" y="9"/>
                      <a:pt x="1515" y="10"/>
                    </a:cubicBezTo>
                    <a:cubicBezTo>
                      <a:pt x="1508" y="70"/>
                      <a:pt x="1508" y="70"/>
                      <a:pt x="1508" y="70"/>
                    </a:cubicBezTo>
                    <a:cubicBezTo>
                      <a:pt x="1500" y="69"/>
                      <a:pt x="1492" y="68"/>
                      <a:pt x="1484" y="67"/>
                    </a:cubicBezTo>
                    <a:close/>
                    <a:moveTo>
                      <a:pt x="2627" y="1169"/>
                    </a:moveTo>
                    <a:cubicBezTo>
                      <a:pt x="2626" y="1161"/>
                      <a:pt x="2625" y="1153"/>
                      <a:pt x="2623" y="1146"/>
                    </a:cubicBezTo>
                    <a:cubicBezTo>
                      <a:pt x="2683" y="1136"/>
                      <a:pt x="2683" y="1136"/>
                      <a:pt x="2683" y="1136"/>
                    </a:cubicBezTo>
                    <a:cubicBezTo>
                      <a:pt x="2684" y="1144"/>
                      <a:pt x="2685" y="1153"/>
                      <a:pt x="2686" y="1161"/>
                    </a:cubicBezTo>
                    <a:lnTo>
                      <a:pt x="2627" y="1169"/>
                    </a:lnTo>
                    <a:close/>
                    <a:moveTo>
                      <a:pt x="1531" y="73"/>
                    </a:moveTo>
                    <a:cubicBezTo>
                      <a:pt x="1539" y="14"/>
                      <a:pt x="1539" y="14"/>
                      <a:pt x="1539" y="14"/>
                    </a:cubicBezTo>
                    <a:cubicBezTo>
                      <a:pt x="1547" y="15"/>
                      <a:pt x="1555" y="16"/>
                      <a:pt x="1563" y="17"/>
                    </a:cubicBezTo>
                    <a:cubicBezTo>
                      <a:pt x="1554" y="76"/>
                      <a:pt x="1554" y="76"/>
                      <a:pt x="1554" y="76"/>
                    </a:cubicBezTo>
                    <a:cubicBezTo>
                      <a:pt x="1546" y="75"/>
                      <a:pt x="1538" y="74"/>
                      <a:pt x="1531" y="73"/>
                    </a:cubicBezTo>
                    <a:close/>
                    <a:moveTo>
                      <a:pt x="1577" y="80"/>
                    </a:moveTo>
                    <a:cubicBezTo>
                      <a:pt x="1587" y="21"/>
                      <a:pt x="1587" y="21"/>
                      <a:pt x="1587" y="21"/>
                    </a:cubicBezTo>
                    <a:cubicBezTo>
                      <a:pt x="1595" y="23"/>
                      <a:pt x="1604" y="24"/>
                      <a:pt x="1612" y="26"/>
                    </a:cubicBezTo>
                    <a:cubicBezTo>
                      <a:pt x="1600" y="84"/>
                      <a:pt x="1600" y="84"/>
                      <a:pt x="1600" y="84"/>
                    </a:cubicBezTo>
                    <a:cubicBezTo>
                      <a:pt x="1592" y="83"/>
                      <a:pt x="1585" y="82"/>
                      <a:pt x="1577" y="80"/>
                    </a:cubicBezTo>
                    <a:close/>
                    <a:moveTo>
                      <a:pt x="2620" y="1123"/>
                    </a:moveTo>
                    <a:cubicBezTo>
                      <a:pt x="2618" y="1115"/>
                      <a:pt x="2617" y="1107"/>
                      <a:pt x="2615" y="1100"/>
                    </a:cubicBezTo>
                    <a:cubicBezTo>
                      <a:pt x="2674" y="1088"/>
                      <a:pt x="2674" y="1088"/>
                      <a:pt x="2674" y="1088"/>
                    </a:cubicBezTo>
                    <a:cubicBezTo>
                      <a:pt x="2676" y="1096"/>
                      <a:pt x="2677" y="1104"/>
                      <a:pt x="2678" y="1112"/>
                    </a:cubicBezTo>
                    <a:lnTo>
                      <a:pt x="2620" y="1123"/>
                    </a:lnTo>
                    <a:close/>
                    <a:moveTo>
                      <a:pt x="1623" y="89"/>
                    </a:moveTo>
                    <a:cubicBezTo>
                      <a:pt x="1635" y="31"/>
                      <a:pt x="1635" y="31"/>
                      <a:pt x="1635" y="31"/>
                    </a:cubicBezTo>
                    <a:cubicBezTo>
                      <a:pt x="1643" y="32"/>
                      <a:pt x="1651" y="34"/>
                      <a:pt x="1659" y="36"/>
                    </a:cubicBezTo>
                    <a:cubicBezTo>
                      <a:pt x="1646" y="94"/>
                      <a:pt x="1646" y="94"/>
                      <a:pt x="1646" y="94"/>
                    </a:cubicBezTo>
                    <a:cubicBezTo>
                      <a:pt x="1638" y="93"/>
                      <a:pt x="1630" y="91"/>
                      <a:pt x="1623" y="89"/>
                    </a:cubicBezTo>
                    <a:close/>
                    <a:moveTo>
                      <a:pt x="2611" y="1077"/>
                    </a:moveTo>
                    <a:cubicBezTo>
                      <a:pt x="2609" y="1069"/>
                      <a:pt x="2607" y="1061"/>
                      <a:pt x="2605" y="1054"/>
                    </a:cubicBezTo>
                    <a:cubicBezTo>
                      <a:pt x="2664" y="1040"/>
                      <a:pt x="2664" y="1040"/>
                      <a:pt x="2664" y="1040"/>
                    </a:cubicBezTo>
                    <a:cubicBezTo>
                      <a:pt x="2665" y="1048"/>
                      <a:pt x="2667" y="1056"/>
                      <a:pt x="2669" y="1064"/>
                    </a:cubicBezTo>
                    <a:lnTo>
                      <a:pt x="2611" y="1077"/>
                    </a:lnTo>
                    <a:close/>
                    <a:moveTo>
                      <a:pt x="1668" y="100"/>
                    </a:moveTo>
                    <a:cubicBezTo>
                      <a:pt x="1683" y="42"/>
                      <a:pt x="1683" y="42"/>
                      <a:pt x="1683" y="42"/>
                    </a:cubicBezTo>
                    <a:cubicBezTo>
                      <a:pt x="1691" y="44"/>
                      <a:pt x="1699" y="46"/>
                      <a:pt x="1707" y="48"/>
                    </a:cubicBezTo>
                    <a:cubicBezTo>
                      <a:pt x="1691" y="106"/>
                      <a:pt x="1691" y="106"/>
                      <a:pt x="1691" y="106"/>
                    </a:cubicBezTo>
                    <a:cubicBezTo>
                      <a:pt x="1684" y="104"/>
                      <a:pt x="1676" y="102"/>
                      <a:pt x="1668" y="100"/>
                    </a:cubicBezTo>
                    <a:close/>
                    <a:moveTo>
                      <a:pt x="2600" y="1031"/>
                    </a:moveTo>
                    <a:cubicBezTo>
                      <a:pt x="2598" y="1023"/>
                      <a:pt x="2596" y="1016"/>
                      <a:pt x="2594" y="1008"/>
                    </a:cubicBezTo>
                    <a:cubicBezTo>
                      <a:pt x="2652" y="993"/>
                      <a:pt x="2652" y="993"/>
                      <a:pt x="2652" y="993"/>
                    </a:cubicBezTo>
                    <a:cubicBezTo>
                      <a:pt x="2654" y="1000"/>
                      <a:pt x="2656" y="1008"/>
                      <a:pt x="2658" y="1016"/>
                    </a:cubicBezTo>
                    <a:lnTo>
                      <a:pt x="2600" y="1031"/>
                    </a:lnTo>
                    <a:close/>
                    <a:moveTo>
                      <a:pt x="1713" y="112"/>
                    </a:moveTo>
                    <a:cubicBezTo>
                      <a:pt x="1730" y="55"/>
                      <a:pt x="1730" y="55"/>
                      <a:pt x="1730" y="55"/>
                    </a:cubicBezTo>
                    <a:cubicBezTo>
                      <a:pt x="1738" y="57"/>
                      <a:pt x="1746" y="59"/>
                      <a:pt x="1754" y="62"/>
                    </a:cubicBezTo>
                    <a:cubicBezTo>
                      <a:pt x="1736" y="119"/>
                      <a:pt x="1736" y="119"/>
                      <a:pt x="1736" y="119"/>
                    </a:cubicBezTo>
                    <a:cubicBezTo>
                      <a:pt x="1728" y="117"/>
                      <a:pt x="1721" y="114"/>
                      <a:pt x="1713" y="112"/>
                    </a:cubicBezTo>
                    <a:close/>
                    <a:moveTo>
                      <a:pt x="2587" y="986"/>
                    </a:moveTo>
                    <a:cubicBezTo>
                      <a:pt x="2585" y="978"/>
                      <a:pt x="2583" y="971"/>
                      <a:pt x="2581" y="963"/>
                    </a:cubicBezTo>
                    <a:cubicBezTo>
                      <a:pt x="2638" y="945"/>
                      <a:pt x="2638" y="945"/>
                      <a:pt x="2638" y="945"/>
                    </a:cubicBezTo>
                    <a:cubicBezTo>
                      <a:pt x="2640" y="953"/>
                      <a:pt x="2643" y="961"/>
                      <a:pt x="2645" y="969"/>
                    </a:cubicBezTo>
                    <a:lnTo>
                      <a:pt x="2587" y="986"/>
                    </a:lnTo>
                    <a:close/>
                    <a:moveTo>
                      <a:pt x="1758" y="126"/>
                    </a:moveTo>
                    <a:cubicBezTo>
                      <a:pt x="1777" y="69"/>
                      <a:pt x="1777" y="69"/>
                      <a:pt x="1777" y="69"/>
                    </a:cubicBezTo>
                    <a:cubicBezTo>
                      <a:pt x="1785" y="72"/>
                      <a:pt x="1792" y="75"/>
                      <a:pt x="1800" y="77"/>
                    </a:cubicBezTo>
                    <a:cubicBezTo>
                      <a:pt x="1780" y="134"/>
                      <a:pt x="1780" y="134"/>
                      <a:pt x="1780" y="134"/>
                    </a:cubicBezTo>
                    <a:cubicBezTo>
                      <a:pt x="1773" y="131"/>
                      <a:pt x="1765" y="129"/>
                      <a:pt x="1758" y="126"/>
                    </a:cubicBezTo>
                    <a:close/>
                    <a:moveTo>
                      <a:pt x="2573" y="941"/>
                    </a:moveTo>
                    <a:cubicBezTo>
                      <a:pt x="2571" y="934"/>
                      <a:pt x="2568" y="926"/>
                      <a:pt x="2566" y="919"/>
                    </a:cubicBezTo>
                    <a:cubicBezTo>
                      <a:pt x="2622" y="899"/>
                      <a:pt x="2622" y="899"/>
                      <a:pt x="2622" y="899"/>
                    </a:cubicBezTo>
                    <a:cubicBezTo>
                      <a:pt x="2625" y="906"/>
                      <a:pt x="2628" y="914"/>
                      <a:pt x="2630" y="922"/>
                    </a:cubicBezTo>
                    <a:lnTo>
                      <a:pt x="2573" y="941"/>
                    </a:lnTo>
                    <a:close/>
                    <a:moveTo>
                      <a:pt x="1802" y="142"/>
                    </a:moveTo>
                    <a:cubicBezTo>
                      <a:pt x="1823" y="86"/>
                      <a:pt x="1823" y="86"/>
                      <a:pt x="1823" y="86"/>
                    </a:cubicBezTo>
                    <a:cubicBezTo>
                      <a:pt x="1831" y="89"/>
                      <a:pt x="1838" y="91"/>
                      <a:pt x="1846" y="94"/>
                    </a:cubicBezTo>
                    <a:cubicBezTo>
                      <a:pt x="1824" y="150"/>
                      <a:pt x="1824" y="150"/>
                      <a:pt x="1824" y="150"/>
                    </a:cubicBezTo>
                    <a:cubicBezTo>
                      <a:pt x="1817" y="147"/>
                      <a:pt x="1809" y="144"/>
                      <a:pt x="1802" y="142"/>
                    </a:cubicBezTo>
                    <a:close/>
                    <a:moveTo>
                      <a:pt x="2558" y="897"/>
                    </a:moveTo>
                    <a:cubicBezTo>
                      <a:pt x="2555" y="889"/>
                      <a:pt x="2552" y="882"/>
                      <a:pt x="2549" y="875"/>
                    </a:cubicBezTo>
                    <a:cubicBezTo>
                      <a:pt x="2605" y="853"/>
                      <a:pt x="2605" y="853"/>
                      <a:pt x="2605" y="853"/>
                    </a:cubicBezTo>
                    <a:cubicBezTo>
                      <a:pt x="2608" y="860"/>
                      <a:pt x="2611" y="868"/>
                      <a:pt x="2614" y="876"/>
                    </a:cubicBezTo>
                    <a:lnTo>
                      <a:pt x="2558" y="897"/>
                    </a:lnTo>
                    <a:close/>
                    <a:moveTo>
                      <a:pt x="1845" y="159"/>
                    </a:moveTo>
                    <a:cubicBezTo>
                      <a:pt x="1868" y="104"/>
                      <a:pt x="1868" y="104"/>
                      <a:pt x="1868" y="104"/>
                    </a:cubicBezTo>
                    <a:cubicBezTo>
                      <a:pt x="1876" y="107"/>
                      <a:pt x="1884" y="110"/>
                      <a:pt x="1891" y="113"/>
                    </a:cubicBezTo>
                    <a:cubicBezTo>
                      <a:pt x="1867" y="168"/>
                      <a:pt x="1867" y="168"/>
                      <a:pt x="1867" y="168"/>
                    </a:cubicBezTo>
                    <a:cubicBezTo>
                      <a:pt x="1860" y="165"/>
                      <a:pt x="1853" y="162"/>
                      <a:pt x="1845" y="159"/>
                    </a:cubicBezTo>
                    <a:close/>
                    <a:moveTo>
                      <a:pt x="2540" y="853"/>
                    </a:moveTo>
                    <a:cubicBezTo>
                      <a:pt x="2537" y="846"/>
                      <a:pt x="2534" y="839"/>
                      <a:pt x="2531" y="831"/>
                    </a:cubicBezTo>
                    <a:cubicBezTo>
                      <a:pt x="2586" y="807"/>
                      <a:pt x="2586" y="807"/>
                      <a:pt x="2586" y="807"/>
                    </a:cubicBezTo>
                    <a:cubicBezTo>
                      <a:pt x="2589" y="815"/>
                      <a:pt x="2593" y="822"/>
                      <a:pt x="2596" y="830"/>
                    </a:cubicBezTo>
                    <a:lnTo>
                      <a:pt x="2540" y="853"/>
                    </a:lnTo>
                    <a:close/>
                    <a:moveTo>
                      <a:pt x="1888" y="178"/>
                    </a:moveTo>
                    <a:cubicBezTo>
                      <a:pt x="1913" y="123"/>
                      <a:pt x="1913" y="123"/>
                      <a:pt x="1913" y="123"/>
                    </a:cubicBezTo>
                    <a:cubicBezTo>
                      <a:pt x="1921" y="127"/>
                      <a:pt x="1928" y="130"/>
                      <a:pt x="1936" y="134"/>
                    </a:cubicBezTo>
                    <a:cubicBezTo>
                      <a:pt x="1910" y="188"/>
                      <a:pt x="1910" y="188"/>
                      <a:pt x="1910" y="188"/>
                    </a:cubicBezTo>
                    <a:cubicBezTo>
                      <a:pt x="1903" y="184"/>
                      <a:pt x="1895" y="181"/>
                      <a:pt x="1888" y="178"/>
                    </a:cubicBezTo>
                    <a:close/>
                    <a:moveTo>
                      <a:pt x="2522" y="810"/>
                    </a:moveTo>
                    <a:cubicBezTo>
                      <a:pt x="2518" y="803"/>
                      <a:pt x="2515" y="796"/>
                      <a:pt x="2512" y="789"/>
                    </a:cubicBezTo>
                    <a:cubicBezTo>
                      <a:pt x="2565" y="763"/>
                      <a:pt x="2565" y="763"/>
                      <a:pt x="2565" y="763"/>
                    </a:cubicBezTo>
                    <a:cubicBezTo>
                      <a:pt x="2569" y="770"/>
                      <a:pt x="2572" y="778"/>
                      <a:pt x="2576" y="785"/>
                    </a:cubicBezTo>
                    <a:lnTo>
                      <a:pt x="2522" y="810"/>
                    </a:lnTo>
                    <a:close/>
                    <a:moveTo>
                      <a:pt x="1931" y="198"/>
                    </a:moveTo>
                    <a:cubicBezTo>
                      <a:pt x="1958" y="145"/>
                      <a:pt x="1958" y="145"/>
                      <a:pt x="1958" y="145"/>
                    </a:cubicBezTo>
                    <a:cubicBezTo>
                      <a:pt x="1965" y="148"/>
                      <a:pt x="1972" y="152"/>
                      <a:pt x="1979" y="156"/>
                    </a:cubicBezTo>
                    <a:cubicBezTo>
                      <a:pt x="1951" y="209"/>
                      <a:pt x="1951" y="209"/>
                      <a:pt x="1951" y="209"/>
                    </a:cubicBezTo>
                    <a:cubicBezTo>
                      <a:pt x="1945" y="205"/>
                      <a:pt x="1938" y="201"/>
                      <a:pt x="1931" y="198"/>
                    </a:cubicBezTo>
                    <a:close/>
                    <a:moveTo>
                      <a:pt x="2501" y="768"/>
                    </a:moveTo>
                    <a:cubicBezTo>
                      <a:pt x="2498" y="761"/>
                      <a:pt x="2494" y="754"/>
                      <a:pt x="2490" y="747"/>
                    </a:cubicBezTo>
                    <a:cubicBezTo>
                      <a:pt x="2543" y="719"/>
                      <a:pt x="2543" y="719"/>
                      <a:pt x="2543" y="719"/>
                    </a:cubicBezTo>
                    <a:cubicBezTo>
                      <a:pt x="2547" y="726"/>
                      <a:pt x="2551" y="733"/>
                      <a:pt x="2554" y="741"/>
                    </a:cubicBezTo>
                    <a:lnTo>
                      <a:pt x="2501" y="768"/>
                    </a:lnTo>
                    <a:close/>
                    <a:moveTo>
                      <a:pt x="1972" y="220"/>
                    </a:moveTo>
                    <a:cubicBezTo>
                      <a:pt x="2001" y="167"/>
                      <a:pt x="2001" y="167"/>
                      <a:pt x="2001" y="167"/>
                    </a:cubicBezTo>
                    <a:cubicBezTo>
                      <a:pt x="2008" y="171"/>
                      <a:pt x="2015" y="175"/>
                      <a:pt x="2022" y="179"/>
                    </a:cubicBezTo>
                    <a:cubicBezTo>
                      <a:pt x="1992" y="231"/>
                      <a:pt x="1992" y="231"/>
                      <a:pt x="1992" y="231"/>
                    </a:cubicBezTo>
                    <a:cubicBezTo>
                      <a:pt x="1986" y="227"/>
                      <a:pt x="1979" y="224"/>
                      <a:pt x="1972" y="220"/>
                    </a:cubicBezTo>
                    <a:close/>
                    <a:moveTo>
                      <a:pt x="2479" y="726"/>
                    </a:moveTo>
                    <a:cubicBezTo>
                      <a:pt x="2475" y="719"/>
                      <a:pt x="2472" y="713"/>
                      <a:pt x="2468" y="706"/>
                    </a:cubicBezTo>
                    <a:cubicBezTo>
                      <a:pt x="2519" y="676"/>
                      <a:pt x="2519" y="676"/>
                      <a:pt x="2519" y="676"/>
                    </a:cubicBezTo>
                    <a:cubicBezTo>
                      <a:pt x="2524" y="683"/>
                      <a:pt x="2528" y="690"/>
                      <a:pt x="2531" y="697"/>
                    </a:cubicBezTo>
                    <a:lnTo>
                      <a:pt x="2479" y="726"/>
                    </a:lnTo>
                    <a:close/>
                    <a:moveTo>
                      <a:pt x="2013" y="243"/>
                    </a:moveTo>
                    <a:cubicBezTo>
                      <a:pt x="2043" y="192"/>
                      <a:pt x="2043" y="192"/>
                      <a:pt x="2043" y="192"/>
                    </a:cubicBezTo>
                    <a:cubicBezTo>
                      <a:pt x="2050" y="196"/>
                      <a:pt x="2057" y="200"/>
                      <a:pt x="2064" y="205"/>
                    </a:cubicBezTo>
                    <a:cubicBezTo>
                      <a:pt x="2033" y="255"/>
                      <a:pt x="2033" y="255"/>
                      <a:pt x="2033" y="255"/>
                    </a:cubicBezTo>
                    <a:cubicBezTo>
                      <a:pt x="2026" y="251"/>
                      <a:pt x="2019" y="247"/>
                      <a:pt x="2013" y="243"/>
                    </a:cubicBezTo>
                    <a:close/>
                    <a:moveTo>
                      <a:pt x="2456" y="686"/>
                    </a:moveTo>
                    <a:cubicBezTo>
                      <a:pt x="2452" y="679"/>
                      <a:pt x="2448" y="672"/>
                      <a:pt x="2443" y="666"/>
                    </a:cubicBezTo>
                    <a:cubicBezTo>
                      <a:pt x="2494" y="634"/>
                      <a:pt x="2494" y="634"/>
                      <a:pt x="2494" y="634"/>
                    </a:cubicBezTo>
                    <a:cubicBezTo>
                      <a:pt x="2498" y="641"/>
                      <a:pt x="2503" y="648"/>
                      <a:pt x="2507" y="655"/>
                    </a:cubicBezTo>
                    <a:lnTo>
                      <a:pt x="2456" y="686"/>
                    </a:lnTo>
                    <a:close/>
                    <a:moveTo>
                      <a:pt x="2052" y="268"/>
                    </a:moveTo>
                    <a:cubicBezTo>
                      <a:pt x="2085" y="218"/>
                      <a:pt x="2085" y="218"/>
                      <a:pt x="2085" y="218"/>
                    </a:cubicBezTo>
                    <a:cubicBezTo>
                      <a:pt x="2092" y="222"/>
                      <a:pt x="2099" y="227"/>
                      <a:pt x="2105" y="231"/>
                    </a:cubicBezTo>
                    <a:cubicBezTo>
                      <a:pt x="2072" y="281"/>
                      <a:pt x="2072" y="281"/>
                      <a:pt x="2072" y="281"/>
                    </a:cubicBezTo>
                    <a:cubicBezTo>
                      <a:pt x="2065" y="277"/>
                      <a:pt x="2059" y="272"/>
                      <a:pt x="2052" y="268"/>
                    </a:cubicBezTo>
                    <a:close/>
                    <a:moveTo>
                      <a:pt x="2431" y="646"/>
                    </a:moveTo>
                    <a:cubicBezTo>
                      <a:pt x="2427" y="639"/>
                      <a:pt x="2422" y="633"/>
                      <a:pt x="2418" y="626"/>
                    </a:cubicBezTo>
                    <a:cubicBezTo>
                      <a:pt x="2467" y="593"/>
                      <a:pt x="2467" y="593"/>
                      <a:pt x="2467" y="593"/>
                    </a:cubicBezTo>
                    <a:cubicBezTo>
                      <a:pt x="2472" y="600"/>
                      <a:pt x="2476" y="606"/>
                      <a:pt x="2481" y="613"/>
                    </a:cubicBezTo>
                    <a:lnTo>
                      <a:pt x="2431" y="646"/>
                    </a:lnTo>
                    <a:close/>
                    <a:moveTo>
                      <a:pt x="2091" y="294"/>
                    </a:moveTo>
                    <a:cubicBezTo>
                      <a:pt x="2126" y="245"/>
                      <a:pt x="2126" y="245"/>
                      <a:pt x="2126" y="245"/>
                    </a:cubicBezTo>
                    <a:cubicBezTo>
                      <a:pt x="2132" y="250"/>
                      <a:pt x="2139" y="255"/>
                      <a:pt x="2145" y="260"/>
                    </a:cubicBezTo>
                    <a:cubicBezTo>
                      <a:pt x="2110" y="308"/>
                      <a:pt x="2110" y="308"/>
                      <a:pt x="2110" y="308"/>
                    </a:cubicBezTo>
                    <a:cubicBezTo>
                      <a:pt x="2104" y="303"/>
                      <a:pt x="2097" y="299"/>
                      <a:pt x="2091" y="294"/>
                    </a:cubicBezTo>
                    <a:close/>
                    <a:moveTo>
                      <a:pt x="2405" y="607"/>
                    </a:moveTo>
                    <a:cubicBezTo>
                      <a:pt x="2400" y="601"/>
                      <a:pt x="2395" y="594"/>
                      <a:pt x="2391" y="588"/>
                    </a:cubicBezTo>
                    <a:cubicBezTo>
                      <a:pt x="2439" y="553"/>
                      <a:pt x="2439" y="553"/>
                      <a:pt x="2439" y="553"/>
                    </a:cubicBezTo>
                    <a:cubicBezTo>
                      <a:pt x="2444" y="559"/>
                      <a:pt x="2449" y="566"/>
                      <a:pt x="2453" y="573"/>
                    </a:cubicBezTo>
                    <a:lnTo>
                      <a:pt x="2405" y="607"/>
                    </a:lnTo>
                    <a:close/>
                    <a:moveTo>
                      <a:pt x="2129" y="322"/>
                    </a:moveTo>
                    <a:cubicBezTo>
                      <a:pt x="2165" y="274"/>
                      <a:pt x="2165" y="274"/>
                      <a:pt x="2165" y="274"/>
                    </a:cubicBezTo>
                    <a:cubicBezTo>
                      <a:pt x="2172" y="279"/>
                      <a:pt x="2178" y="284"/>
                      <a:pt x="2184" y="289"/>
                    </a:cubicBezTo>
                    <a:cubicBezTo>
                      <a:pt x="2147" y="336"/>
                      <a:pt x="2147" y="336"/>
                      <a:pt x="2147" y="336"/>
                    </a:cubicBezTo>
                    <a:cubicBezTo>
                      <a:pt x="2141" y="331"/>
                      <a:pt x="2135" y="327"/>
                      <a:pt x="2129" y="322"/>
                    </a:cubicBezTo>
                    <a:close/>
                    <a:moveTo>
                      <a:pt x="2377" y="569"/>
                    </a:moveTo>
                    <a:cubicBezTo>
                      <a:pt x="2372" y="563"/>
                      <a:pt x="2367" y="557"/>
                      <a:pt x="2362" y="551"/>
                    </a:cubicBezTo>
                    <a:cubicBezTo>
                      <a:pt x="2409" y="514"/>
                      <a:pt x="2409" y="514"/>
                      <a:pt x="2409" y="514"/>
                    </a:cubicBezTo>
                    <a:cubicBezTo>
                      <a:pt x="2414" y="520"/>
                      <a:pt x="2419" y="527"/>
                      <a:pt x="2424" y="533"/>
                    </a:cubicBezTo>
                    <a:lnTo>
                      <a:pt x="2377" y="569"/>
                    </a:lnTo>
                    <a:close/>
                    <a:moveTo>
                      <a:pt x="2166" y="351"/>
                    </a:moveTo>
                    <a:cubicBezTo>
                      <a:pt x="2204" y="305"/>
                      <a:pt x="2204" y="305"/>
                      <a:pt x="2204" y="305"/>
                    </a:cubicBezTo>
                    <a:cubicBezTo>
                      <a:pt x="2210" y="310"/>
                      <a:pt x="2216" y="315"/>
                      <a:pt x="2222" y="320"/>
                    </a:cubicBezTo>
                    <a:cubicBezTo>
                      <a:pt x="2184" y="366"/>
                      <a:pt x="2184" y="366"/>
                      <a:pt x="2184" y="366"/>
                    </a:cubicBezTo>
                    <a:cubicBezTo>
                      <a:pt x="2178" y="361"/>
                      <a:pt x="2172" y="356"/>
                      <a:pt x="2166" y="351"/>
                    </a:cubicBezTo>
                    <a:close/>
                    <a:moveTo>
                      <a:pt x="2348" y="533"/>
                    </a:moveTo>
                    <a:cubicBezTo>
                      <a:pt x="2343" y="527"/>
                      <a:pt x="2338" y="521"/>
                      <a:pt x="2333" y="515"/>
                    </a:cubicBezTo>
                    <a:cubicBezTo>
                      <a:pt x="2378" y="476"/>
                      <a:pt x="2378" y="476"/>
                      <a:pt x="2378" y="476"/>
                    </a:cubicBezTo>
                    <a:cubicBezTo>
                      <a:pt x="2384" y="482"/>
                      <a:pt x="2389" y="488"/>
                      <a:pt x="2394" y="495"/>
                    </a:cubicBezTo>
                    <a:lnTo>
                      <a:pt x="2348" y="533"/>
                    </a:lnTo>
                    <a:close/>
                    <a:moveTo>
                      <a:pt x="2201" y="381"/>
                    </a:moveTo>
                    <a:cubicBezTo>
                      <a:pt x="2241" y="336"/>
                      <a:pt x="2241" y="336"/>
                      <a:pt x="2241" y="336"/>
                    </a:cubicBezTo>
                    <a:cubicBezTo>
                      <a:pt x="2247" y="342"/>
                      <a:pt x="2253" y="347"/>
                      <a:pt x="2259" y="353"/>
                    </a:cubicBezTo>
                    <a:cubicBezTo>
                      <a:pt x="2219" y="397"/>
                      <a:pt x="2219" y="397"/>
                      <a:pt x="2219" y="397"/>
                    </a:cubicBezTo>
                    <a:cubicBezTo>
                      <a:pt x="2213" y="392"/>
                      <a:pt x="2207" y="386"/>
                      <a:pt x="2201" y="381"/>
                    </a:cubicBezTo>
                    <a:close/>
                    <a:moveTo>
                      <a:pt x="2317" y="497"/>
                    </a:moveTo>
                    <a:cubicBezTo>
                      <a:pt x="2312" y="491"/>
                      <a:pt x="2307" y="485"/>
                      <a:pt x="2302" y="480"/>
                    </a:cubicBezTo>
                    <a:cubicBezTo>
                      <a:pt x="2346" y="439"/>
                      <a:pt x="2346" y="439"/>
                      <a:pt x="2346" y="439"/>
                    </a:cubicBezTo>
                    <a:cubicBezTo>
                      <a:pt x="2351" y="445"/>
                      <a:pt x="2357" y="451"/>
                      <a:pt x="2362" y="457"/>
                    </a:cubicBezTo>
                    <a:lnTo>
                      <a:pt x="2317" y="497"/>
                    </a:lnTo>
                    <a:close/>
                    <a:moveTo>
                      <a:pt x="2236" y="413"/>
                    </a:moveTo>
                    <a:cubicBezTo>
                      <a:pt x="2277" y="369"/>
                      <a:pt x="2277" y="369"/>
                      <a:pt x="2277" y="369"/>
                    </a:cubicBezTo>
                    <a:cubicBezTo>
                      <a:pt x="2283" y="375"/>
                      <a:pt x="2289" y="381"/>
                      <a:pt x="2295" y="386"/>
                    </a:cubicBezTo>
                    <a:cubicBezTo>
                      <a:pt x="2253" y="429"/>
                      <a:pt x="2253" y="429"/>
                      <a:pt x="2253" y="429"/>
                    </a:cubicBezTo>
                    <a:cubicBezTo>
                      <a:pt x="2247" y="424"/>
                      <a:pt x="2242" y="418"/>
                      <a:pt x="2236" y="413"/>
                    </a:cubicBezTo>
                    <a:close/>
                    <a:moveTo>
                      <a:pt x="2286" y="462"/>
                    </a:moveTo>
                    <a:cubicBezTo>
                      <a:pt x="2280" y="457"/>
                      <a:pt x="2275" y="451"/>
                      <a:pt x="2269" y="446"/>
                    </a:cubicBezTo>
                    <a:cubicBezTo>
                      <a:pt x="2312" y="404"/>
                      <a:pt x="2312" y="404"/>
                      <a:pt x="2312" y="404"/>
                    </a:cubicBezTo>
                    <a:cubicBezTo>
                      <a:pt x="2318" y="409"/>
                      <a:pt x="2324" y="415"/>
                      <a:pt x="2329" y="421"/>
                    </a:cubicBezTo>
                    <a:lnTo>
                      <a:pt x="2286" y="462"/>
                    </a:lnTo>
                    <a:close/>
                  </a:path>
                </a:pathLst>
              </a:custGeom>
              <a:gradFill>
                <a:gsLst>
                  <a:gs pos="16000">
                    <a:schemeClr val="accent1">
                      <a:alpha val="0"/>
                    </a:schemeClr>
                  </a:gs>
                  <a:gs pos="100000">
                    <a:schemeClr val="accent1">
                      <a:alpha val="74000"/>
                    </a:schemeClr>
                  </a:gs>
                </a:gsLst>
                <a:lin ang="5400000" scaled="1"/>
              </a:gradFill>
              <a:ln>
                <a:noFill/>
              </a:ln>
              <a:scene3d>
                <a:camera prst="perspectiveFront">
                  <a:rot lat="16499984" lon="0" rev="0"/>
                </a:camera>
                <a:lightRig rig="threePt" dir="t"/>
              </a:scene3d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</p:grp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8EC9ABB3-38EA-4C7E-A0CA-AF870D176026}"/>
              </a:ext>
            </a:extLst>
          </p:cNvPr>
          <p:cNvSpPr txBox="1"/>
          <p:nvPr/>
        </p:nvSpPr>
        <p:spPr>
          <a:xfrm>
            <a:off x="1371142" y="162113"/>
            <a:ext cx="4706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noFill/>
                <a:latin typeface="+mj-ea"/>
                <a:ea typeface="+mj-ea"/>
              </a:defRPr>
            </a:lvl1pPr>
          </a:lstStyle>
          <a:p>
            <a:r>
              <a:rPr lang="en-US" altLang="zh-CN" dirty="0"/>
              <a:t>CHARACTERISTIC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D869711-545F-4CF3-8DD0-D07513EA5D07}"/>
              </a:ext>
            </a:extLst>
          </p:cNvPr>
          <p:cNvSpPr txBox="1"/>
          <p:nvPr/>
        </p:nvSpPr>
        <p:spPr>
          <a:xfrm>
            <a:off x="1432560" y="440919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六大特性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49D648FC-FA56-49E7-8C49-59C97959B45F}"/>
              </a:ext>
            </a:extLst>
          </p:cNvPr>
          <p:cNvGrpSpPr/>
          <p:nvPr/>
        </p:nvGrpSpPr>
        <p:grpSpPr>
          <a:xfrm>
            <a:off x="124227" y="446024"/>
            <a:ext cx="1308333" cy="576829"/>
            <a:chOff x="124227" y="446024"/>
            <a:chExt cx="1477187" cy="576829"/>
          </a:xfrm>
        </p:grpSpPr>
        <p:sp>
          <p:nvSpPr>
            <p:cNvPr id="21" name="平行四边形 20">
              <a:extLst>
                <a:ext uri="{FF2B5EF4-FFF2-40B4-BE49-F238E27FC236}">
                  <a16:creationId xmlns:a16="http://schemas.microsoft.com/office/drawing/2014/main" id="{6A88128C-0526-4E82-A9DD-F957F6C7E8B9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id="{A2AC2628-797E-4F38-80FE-7A3FCCC0E353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8278862C-7B85-468E-88E4-55128E5AF914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A337ACDA-4B06-41B4-80EB-B0EF8B362D83}"/>
              </a:ext>
            </a:extLst>
          </p:cNvPr>
          <p:cNvSpPr txBox="1"/>
          <p:nvPr/>
        </p:nvSpPr>
        <p:spPr>
          <a:xfrm>
            <a:off x="3307624" y="5784853"/>
            <a:ext cx="5570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accent1"/>
                </a:solidFill>
                <a:effectLst/>
                <a:latin typeface="+mn-ea"/>
              </a:defRPr>
            </a:lvl1pPr>
          </a:lstStyle>
          <a:p>
            <a:r>
              <a:rPr lang="zh-CN" altLang="en-US" dirty="0"/>
              <a:t>根据六大特性，可判断一个虚拟空间是否</a:t>
            </a:r>
            <a:r>
              <a:rPr lang="zh-CN" altLang="en-US"/>
              <a:t>元宇宙</a:t>
            </a:r>
            <a:endParaRPr lang="en-US" altLang="zh-CN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C87AF9F-4728-4E71-814F-004A2C1F25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4" r="16394"/>
          <a:stretch/>
        </p:blipFill>
        <p:spPr>
          <a:xfrm>
            <a:off x="3603625" y="1052513"/>
            <a:ext cx="4933950" cy="4893957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00B5A4CE-029F-40C3-B958-B5E489C6D141}"/>
              </a:ext>
            </a:extLst>
          </p:cNvPr>
          <p:cNvSpPr/>
          <p:nvPr/>
        </p:nvSpPr>
        <p:spPr>
          <a:xfrm>
            <a:off x="1374721" y="1882902"/>
            <a:ext cx="2942747" cy="640753"/>
          </a:xfrm>
          <a:prstGeom prst="roundRect">
            <a:avLst>
              <a:gd name="adj" fmla="val 50000"/>
            </a:avLst>
          </a:prstGeom>
          <a:gradFill>
            <a:gsLst>
              <a:gs pos="46000">
                <a:schemeClr val="accent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317500" dist="3175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   持续性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CC74BC3E-3BB3-473B-B01F-FD22FB1B2350}"/>
              </a:ext>
            </a:extLst>
          </p:cNvPr>
          <p:cNvSpPr/>
          <p:nvPr/>
        </p:nvSpPr>
        <p:spPr>
          <a:xfrm>
            <a:off x="911225" y="3108623"/>
            <a:ext cx="2942747" cy="640753"/>
          </a:xfrm>
          <a:prstGeom prst="roundRect">
            <a:avLst>
              <a:gd name="adj" fmla="val 50000"/>
            </a:avLst>
          </a:prstGeom>
          <a:gradFill>
            <a:gsLst>
              <a:gs pos="46000">
                <a:schemeClr val="accent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317500" dist="3175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实时性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65FF6EE-E48A-4690-B1A7-E0FBA8EB6B91}"/>
              </a:ext>
            </a:extLst>
          </p:cNvPr>
          <p:cNvSpPr/>
          <p:nvPr/>
        </p:nvSpPr>
        <p:spPr>
          <a:xfrm>
            <a:off x="1374721" y="4359641"/>
            <a:ext cx="2942747" cy="640753"/>
          </a:xfrm>
          <a:prstGeom prst="roundRect">
            <a:avLst>
              <a:gd name="adj" fmla="val 50000"/>
            </a:avLst>
          </a:prstGeom>
          <a:gradFill>
            <a:gsLst>
              <a:gs pos="46000">
                <a:schemeClr val="accent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317500" dist="3175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   兼容性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4B3212D0-6CCD-479A-9C2A-FB315024A5F7}"/>
              </a:ext>
            </a:extLst>
          </p:cNvPr>
          <p:cNvSpPr/>
          <p:nvPr/>
        </p:nvSpPr>
        <p:spPr>
          <a:xfrm>
            <a:off x="7956389" y="1880338"/>
            <a:ext cx="2942747" cy="640753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chemeClr val="accent1"/>
              </a:gs>
              <a:gs pos="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317500" dist="3175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经济属性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170E6384-3D0D-41E7-AFBB-99A904AB6995}"/>
              </a:ext>
            </a:extLst>
          </p:cNvPr>
          <p:cNvSpPr/>
          <p:nvPr/>
        </p:nvSpPr>
        <p:spPr>
          <a:xfrm>
            <a:off x="8384119" y="3108623"/>
            <a:ext cx="2942747" cy="640753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chemeClr val="accent1"/>
              </a:gs>
              <a:gs pos="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317500" dist="3175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   可连接性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947155F5-6645-4EE6-93F1-3579C843C42C}"/>
              </a:ext>
            </a:extLst>
          </p:cNvPr>
          <p:cNvSpPr/>
          <p:nvPr/>
        </p:nvSpPr>
        <p:spPr>
          <a:xfrm>
            <a:off x="7956389" y="4359321"/>
            <a:ext cx="2942747" cy="640753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chemeClr val="accent1"/>
              </a:gs>
              <a:gs pos="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  <a:effectLst>
            <a:outerShdw blurRad="317500" dist="3175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00" b="1" dirty="0">
                <a:solidFill>
                  <a:prstClr val="white"/>
                </a:solidFill>
                <a:latin typeface="+mj-ea"/>
                <a:ea typeface="+mj-ea"/>
              </a:rPr>
              <a:t>可创造性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0A2EC84-B1AB-438A-B8CC-2C1E4C611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096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DF2F38E5-275E-4EA2-A3DA-9D2371525EC9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 flipH="1">
            <a:off x="8795007" y="7357"/>
            <a:ext cx="2511148" cy="4510128"/>
          </a:xfrm>
          <a:prstGeom prst="rect">
            <a:avLst/>
          </a:prstGeom>
        </p:spPr>
      </p:pic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53FB6204-D8B1-43DE-9DC3-3A4B2B0A86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523181"/>
              </p:ext>
            </p:extLst>
          </p:nvPr>
        </p:nvGraphicFramePr>
        <p:xfrm>
          <a:off x="1055688" y="1857828"/>
          <a:ext cx="10197382" cy="4151969"/>
        </p:xfrm>
        <a:graphic>
          <a:graphicData uri="http://schemas.openxmlformats.org/drawingml/2006/table">
            <a:tbl>
              <a:tblPr firstRow="1" bandRow="1">
                <a:effectLst>
                  <a:outerShdw blurRad="571500" dist="571500" dir="2700000" algn="tl" rotWithShape="0">
                    <a:schemeClr val="accent1">
                      <a:alpha val="38000"/>
                    </a:schemeClr>
                  </a:outerShdw>
                </a:effectLst>
                <a:tableStyleId>{5C22544A-7EE6-4342-B048-85BDC9FD1C3A}</a:tableStyleId>
              </a:tblPr>
              <a:tblGrid>
                <a:gridCol w="1742060">
                  <a:extLst>
                    <a:ext uri="{9D8B030D-6E8A-4147-A177-3AD203B41FA5}">
                      <a16:colId xmlns:a16="http://schemas.microsoft.com/office/drawing/2014/main" val="1619040171"/>
                    </a:ext>
                  </a:extLst>
                </a:gridCol>
                <a:gridCol w="4227661">
                  <a:extLst>
                    <a:ext uri="{9D8B030D-6E8A-4147-A177-3AD203B41FA5}">
                      <a16:colId xmlns:a16="http://schemas.microsoft.com/office/drawing/2014/main" val="4198042291"/>
                    </a:ext>
                  </a:extLst>
                </a:gridCol>
                <a:gridCol w="4227661">
                  <a:extLst>
                    <a:ext uri="{9D8B030D-6E8A-4147-A177-3AD203B41FA5}">
                      <a16:colId xmlns:a16="http://schemas.microsoft.com/office/drawing/2014/main" val="4124119020"/>
                    </a:ext>
                  </a:extLst>
                </a:gridCol>
              </a:tblGrid>
              <a:tr h="685842">
                <a:tc>
                  <a:txBody>
                    <a:bodyPr/>
                    <a:lstStyle/>
                    <a:p>
                      <a:pPr algn="ctr"/>
                      <a:endParaRPr lang="zh-CN" altLang="en-US" sz="250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5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互联网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5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元宇宙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302570"/>
                  </a:ext>
                </a:extLst>
              </a:tr>
              <a:tr h="8348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chemeClr val="accent1"/>
                          </a:solidFill>
                        </a:rPr>
                        <a:t>身份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zh-CN" altLang="en-US" sz="2000" dirty="0">
                          <a:solidFill>
                            <a:schemeClr val="accent1"/>
                          </a:solidFill>
                        </a:rPr>
                        <a:t>不同的账户存放不同的信息</a:t>
                      </a:r>
                      <a:endParaRPr lang="en-US" altLang="zh-CN" sz="2000" dirty="0">
                        <a:solidFill>
                          <a:schemeClr val="accent1"/>
                        </a:solidFill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zh-CN" altLang="en-US" sz="2000" dirty="0">
                          <a:solidFill>
                            <a:schemeClr val="accent1"/>
                          </a:solidFill>
                        </a:rPr>
                        <a:t>是数字身份的一部分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zh-CN" altLang="en-US" sz="2000" dirty="0">
                          <a:solidFill>
                            <a:schemeClr val="accent1"/>
                          </a:solidFill>
                        </a:rPr>
                        <a:t>独立的数字身份</a:t>
                      </a:r>
                      <a:endParaRPr lang="en-US" altLang="zh-CN" sz="2000" dirty="0">
                        <a:solidFill>
                          <a:schemeClr val="accent1"/>
                        </a:solidFill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zh-CN" altLang="en-US" sz="2000" dirty="0">
                          <a:solidFill>
                            <a:schemeClr val="accent1"/>
                          </a:solidFill>
                        </a:rPr>
                        <a:t>有人格特征</a:t>
                      </a:r>
                      <a:endParaRPr lang="en-US" altLang="zh-CN" sz="20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648284"/>
                  </a:ext>
                </a:extLst>
              </a:tr>
              <a:tr h="8771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chemeClr val="accent1"/>
                          </a:solidFill>
                        </a:rPr>
                        <a:t>参与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dirty="0">
                          <a:solidFill>
                            <a:schemeClr val="accent1"/>
                          </a:solidFill>
                        </a:rPr>
                        <a:t>不可以改变规则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dirty="0">
                          <a:solidFill>
                            <a:schemeClr val="accent1"/>
                          </a:solidFill>
                        </a:rPr>
                        <a:t>可以参与规则的制定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938295"/>
                  </a:ext>
                </a:extLst>
              </a:tr>
              <a:tr h="8771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chemeClr val="accent1"/>
                          </a:solidFill>
                        </a:rPr>
                        <a:t>体验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dirty="0">
                          <a:solidFill>
                            <a:schemeClr val="accent1"/>
                          </a:solidFill>
                        </a:rPr>
                        <a:t>非沉浸式 </a:t>
                      </a:r>
                      <a:r>
                        <a:rPr lang="en-US" altLang="zh-CN" sz="2000" dirty="0">
                          <a:solidFill>
                            <a:schemeClr val="accent1"/>
                          </a:solidFill>
                        </a:rPr>
                        <a:t>/ </a:t>
                      </a:r>
                      <a:r>
                        <a:rPr lang="zh-CN" altLang="en-US" sz="2000" dirty="0">
                          <a:solidFill>
                            <a:schemeClr val="accent1"/>
                          </a:solidFill>
                        </a:rPr>
                        <a:t>第三人称 </a:t>
                      </a:r>
                      <a:r>
                        <a:rPr lang="en-US" altLang="zh-CN" sz="2000" dirty="0">
                          <a:solidFill>
                            <a:schemeClr val="accent1"/>
                          </a:solidFill>
                        </a:rPr>
                        <a:t>/ </a:t>
                      </a:r>
                      <a:r>
                        <a:rPr lang="zh-CN" altLang="en-US" sz="2000" dirty="0">
                          <a:solidFill>
                            <a:schemeClr val="accent1"/>
                          </a:solidFill>
                        </a:rPr>
                        <a:t>沉浸式</a:t>
                      </a:r>
                      <a:endParaRPr lang="en-US" altLang="zh-CN" sz="20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dirty="0">
                          <a:solidFill>
                            <a:schemeClr val="accent1"/>
                          </a:solidFill>
                        </a:rPr>
                        <a:t>沉浸式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079498"/>
                  </a:ext>
                </a:extLst>
              </a:tr>
              <a:tr h="8771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chemeClr val="accent1"/>
                          </a:solidFill>
                        </a:rPr>
                        <a:t>经济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dirty="0">
                          <a:solidFill>
                            <a:schemeClr val="accent1"/>
                          </a:solidFill>
                        </a:rPr>
                        <a:t>中心化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dirty="0">
                          <a:solidFill>
                            <a:schemeClr val="accent1"/>
                          </a:solidFill>
                        </a:rPr>
                        <a:t>去中心化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532902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AA4B8C2C-4492-42BC-937A-A9FE47D259B5}"/>
              </a:ext>
            </a:extLst>
          </p:cNvPr>
          <p:cNvSpPr txBox="1"/>
          <p:nvPr/>
        </p:nvSpPr>
        <p:spPr>
          <a:xfrm>
            <a:off x="1334740" y="114940"/>
            <a:ext cx="33522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noFill/>
                <a:latin typeface="+mj-ea"/>
                <a:ea typeface="+mj-ea"/>
              </a:defRPr>
            </a:lvl1pPr>
          </a:lstStyle>
          <a:p>
            <a:r>
              <a:rPr lang="en-US" altLang="zh-CN" dirty="0"/>
              <a:t>DIFFERENCE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B174ECB-36D7-4DB9-BED3-ED48403BCF41}"/>
              </a:ext>
            </a:extLst>
          </p:cNvPr>
          <p:cNvSpPr txBox="1"/>
          <p:nvPr/>
        </p:nvSpPr>
        <p:spPr>
          <a:xfrm>
            <a:off x="1387825" y="442471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latin typeface="+mj-ea"/>
                <a:ea typeface="+mj-ea"/>
              </a:rPr>
              <a:t>与互联网的区别</a:t>
            </a:r>
            <a:endParaRPr lang="zh-CN" altLang="en-US" sz="4000" b="1" dirty="0">
              <a:solidFill>
                <a:schemeClr val="accent1"/>
              </a:solidFill>
              <a:effectLst/>
              <a:latin typeface="+mj-ea"/>
              <a:ea typeface="+mj-ea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0719F95-C32D-4443-A7A2-F01794A35A32}"/>
              </a:ext>
            </a:extLst>
          </p:cNvPr>
          <p:cNvGrpSpPr/>
          <p:nvPr/>
        </p:nvGrpSpPr>
        <p:grpSpPr>
          <a:xfrm>
            <a:off x="124227" y="446024"/>
            <a:ext cx="1308333" cy="576829"/>
            <a:chOff x="124227" y="446024"/>
            <a:chExt cx="1477187" cy="576829"/>
          </a:xfrm>
        </p:grpSpPr>
        <p:sp>
          <p:nvSpPr>
            <p:cNvPr id="8" name="平行四边形 7">
              <a:extLst>
                <a:ext uri="{FF2B5EF4-FFF2-40B4-BE49-F238E27FC236}">
                  <a16:creationId xmlns:a16="http://schemas.microsoft.com/office/drawing/2014/main" id="{5B730DA3-679E-44EA-BEF5-FFCFFB0F3017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id="{059A6EE7-C857-432C-9C31-380F67A80748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69420EBE-FF9E-403A-9087-C0B5BF768574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E8F1EF2-67E7-446D-A880-FE262BC97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249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F6302F4-F842-40B6-985D-1E1B58A21AB4}"/>
              </a:ext>
            </a:extLst>
          </p:cNvPr>
          <p:cNvSpPr txBox="1"/>
          <p:nvPr/>
        </p:nvSpPr>
        <p:spPr>
          <a:xfrm>
            <a:off x="4433135" y="1998483"/>
            <a:ext cx="339676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ln>
                  <a:gradFill>
                    <a:gsLst>
                      <a:gs pos="49000">
                        <a:schemeClr val="accent1"/>
                      </a:gs>
                      <a:gs pos="0">
                        <a:schemeClr val="accent6"/>
                      </a:gs>
                    </a:gsLst>
                    <a:lin ang="5400000" scaled="1"/>
                  </a:gradFill>
                </a:ln>
                <a:noFill/>
                <a:effectLst/>
                <a:latin typeface="+mj-ea"/>
                <a:ea typeface="+mj-ea"/>
              </a:rPr>
              <a:t>PART 02</a:t>
            </a:r>
            <a:endParaRPr lang="zh-CN" altLang="en-US" sz="6000" b="1" dirty="0">
              <a:ln>
                <a:gradFill>
                  <a:gsLst>
                    <a:gs pos="49000">
                      <a:schemeClr val="accent1"/>
                    </a:gs>
                    <a:gs pos="0">
                      <a:schemeClr val="accent6"/>
                    </a:gs>
                  </a:gsLst>
                  <a:lin ang="5400000" scaled="1"/>
                </a:gradFill>
              </a:ln>
              <a:noFill/>
              <a:effectLst/>
              <a:latin typeface="+mj-ea"/>
              <a:ea typeface="+mj-ea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1E54ED5-A5DB-4FD9-9932-D5A461166EBA}"/>
              </a:ext>
            </a:extLst>
          </p:cNvPr>
          <p:cNvGrpSpPr/>
          <p:nvPr/>
        </p:nvGrpSpPr>
        <p:grpSpPr>
          <a:xfrm>
            <a:off x="3049460" y="2223348"/>
            <a:ext cx="1308333" cy="512723"/>
            <a:chOff x="124227" y="446024"/>
            <a:chExt cx="1477187" cy="576829"/>
          </a:xfrm>
        </p:grpSpPr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D1A63750-DFCC-40EA-AF22-2CAD0944F6CC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EAEA148C-905F-41B1-A1B4-C2B8B4AFFB16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平行四边形 17">
              <a:extLst>
                <a:ext uri="{FF2B5EF4-FFF2-40B4-BE49-F238E27FC236}">
                  <a16:creationId xmlns:a16="http://schemas.microsoft.com/office/drawing/2014/main" id="{3B89725F-B262-43AB-B7BE-2E8DC0D77DAA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8FE8132-9C40-498A-BAD9-5F1EB42E5C90}"/>
              </a:ext>
            </a:extLst>
          </p:cNvPr>
          <p:cNvGrpSpPr/>
          <p:nvPr/>
        </p:nvGrpSpPr>
        <p:grpSpPr>
          <a:xfrm flipH="1">
            <a:off x="7905241" y="2223348"/>
            <a:ext cx="1308333" cy="512723"/>
            <a:chOff x="124227" y="446024"/>
            <a:chExt cx="1477187" cy="576829"/>
          </a:xfrm>
        </p:grpSpPr>
        <p:sp>
          <p:nvSpPr>
            <p:cNvPr id="20" name="平行四边形 19">
              <a:extLst>
                <a:ext uri="{FF2B5EF4-FFF2-40B4-BE49-F238E27FC236}">
                  <a16:creationId xmlns:a16="http://schemas.microsoft.com/office/drawing/2014/main" id="{55D7D3B0-01EB-4E9B-9480-65B03ABB8454}"/>
                </a:ext>
              </a:extLst>
            </p:cNvPr>
            <p:cNvSpPr/>
            <p:nvPr/>
          </p:nvSpPr>
          <p:spPr>
            <a:xfrm>
              <a:off x="321482" y="547114"/>
              <a:ext cx="1279932" cy="34929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9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平行四边形 20">
              <a:extLst>
                <a:ext uri="{FF2B5EF4-FFF2-40B4-BE49-F238E27FC236}">
                  <a16:creationId xmlns:a16="http://schemas.microsoft.com/office/drawing/2014/main" id="{6A16026D-8B17-4CCF-A3C6-F26D4F0CA578}"/>
                </a:ext>
              </a:extLst>
            </p:cNvPr>
            <p:cNvSpPr/>
            <p:nvPr/>
          </p:nvSpPr>
          <p:spPr>
            <a:xfrm>
              <a:off x="124227" y="848203"/>
              <a:ext cx="1210588" cy="174650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id="{C759BCFD-4BA7-4819-8DCC-188C62066E44}"/>
                </a:ext>
              </a:extLst>
            </p:cNvPr>
            <p:cNvSpPr/>
            <p:nvPr/>
          </p:nvSpPr>
          <p:spPr>
            <a:xfrm>
              <a:off x="124227" y="446024"/>
              <a:ext cx="1210588" cy="45719"/>
            </a:xfrm>
            <a:prstGeom prst="parallelogram">
              <a:avLst>
                <a:gd name="adj" fmla="val 39543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椭圆 4">
            <a:extLst>
              <a:ext uri="{FF2B5EF4-FFF2-40B4-BE49-F238E27FC236}">
                <a16:creationId xmlns:a16="http://schemas.microsoft.com/office/drawing/2014/main" id="{C9F5B43F-DFC2-477D-B670-D507980A5630}"/>
              </a:ext>
            </a:extLst>
          </p:cNvPr>
          <p:cNvSpPr/>
          <p:nvPr/>
        </p:nvSpPr>
        <p:spPr>
          <a:xfrm>
            <a:off x="2153462" y="5554602"/>
            <a:ext cx="7913549" cy="918667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梯形 23">
            <a:extLst>
              <a:ext uri="{FF2B5EF4-FFF2-40B4-BE49-F238E27FC236}">
                <a16:creationId xmlns:a16="http://schemas.microsoft.com/office/drawing/2014/main" id="{FE5FBAD5-5845-4B0F-9A65-69A041AEB90C}"/>
              </a:ext>
            </a:extLst>
          </p:cNvPr>
          <p:cNvSpPr/>
          <p:nvPr/>
        </p:nvSpPr>
        <p:spPr>
          <a:xfrm flipV="1">
            <a:off x="2947212" y="4284374"/>
            <a:ext cx="6331586" cy="337252"/>
          </a:xfrm>
          <a:prstGeom prst="trapezoid">
            <a:avLst>
              <a:gd name="adj" fmla="val 314164"/>
            </a:avLst>
          </a:prstGeom>
          <a:gradFill>
            <a:gsLst>
              <a:gs pos="100000">
                <a:schemeClr val="accent1">
                  <a:alpha val="64000"/>
                </a:schemeClr>
              </a:gs>
              <a:gs pos="0">
                <a:schemeClr val="accent6">
                  <a:alpha val="0"/>
                </a:schemeClr>
              </a:gs>
            </a:gsLst>
            <a:lin ang="5400000" scaled="0"/>
          </a:gra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PortFolio">
            <a:extLst>
              <a:ext uri="{FF2B5EF4-FFF2-40B4-BE49-F238E27FC236}">
                <a16:creationId xmlns:a16="http://schemas.microsoft.com/office/drawing/2014/main" id="{DDBEC917-38E4-414E-9A2F-F913EF4EA02B}"/>
              </a:ext>
            </a:extLst>
          </p:cNvPr>
          <p:cNvSpPr txBox="1"/>
          <p:nvPr/>
        </p:nvSpPr>
        <p:spPr>
          <a:xfrm>
            <a:off x="8328026" y="5959693"/>
            <a:ext cx="3166829" cy="348813"/>
          </a:xfrm>
          <a:prstGeom prst="rect">
            <a:avLst/>
          </a:prstGeom>
          <a:ln w="12700">
            <a:miter lim="400000"/>
          </a:ln>
          <a:effectLst>
            <a:outerShdw blurRad="50800" dist="190500" dir="5400000" rotWithShape="0">
              <a:srgbClr val="000000">
                <a:alpha val="1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3000" b="1" spc="989">
                <a:solidFill>
                  <a:srgbClr val="FFFFFF">
                    <a:alpha val="5000"/>
                  </a:srgbClr>
                </a:solidFill>
                <a:latin typeface="Futura LT Medium"/>
                <a:ea typeface="Futura LT Medium"/>
                <a:cs typeface="Futura LT Medium"/>
                <a:sym typeface="Futura LT Medium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</a:rPr>
              <a:t>OfficePLUS.CN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A25944C4-2C11-4A55-B067-863D214ACEBA}"/>
              </a:ext>
            </a:extLst>
          </p:cNvPr>
          <p:cNvSpPr/>
          <p:nvPr/>
        </p:nvSpPr>
        <p:spPr>
          <a:xfrm>
            <a:off x="2943225" y="2944906"/>
            <a:ext cx="6315075" cy="13447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b="1" dirty="0">
                <a:latin typeface="+mj-ea"/>
                <a:ea typeface="+mj-ea"/>
              </a:rPr>
              <a:t>元宇宙的建造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699DD7D-38D3-4E7E-BA42-C64B1CF5D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AE2F-E712-4C15-9E7E-4D828CB3199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9319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85EDA"/>
      </a:accent1>
      <a:accent2>
        <a:srgbClr val="F4711E"/>
      </a:accent2>
      <a:accent3>
        <a:srgbClr val="EE7A5D"/>
      </a:accent3>
      <a:accent4>
        <a:srgbClr val="814FEC"/>
      </a:accent4>
      <a:accent5>
        <a:srgbClr val="FCBA03"/>
      </a:accent5>
      <a:accent6>
        <a:srgbClr val="07B2C4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 Nova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3806</TotalTime>
  <Words>1385</Words>
  <Application>Microsoft Office PowerPoint</Application>
  <PresentationFormat>宽屏</PresentationFormat>
  <Paragraphs>347</Paragraphs>
  <Slides>33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5" baseType="lpstr">
      <vt:lpstr>Futura LT Medium</vt:lpstr>
      <vt:lpstr>Microsoft YaHei Light</vt:lpstr>
      <vt:lpstr>等线</vt:lpstr>
      <vt:lpstr>思源黑体 CN Bold</vt:lpstr>
      <vt:lpstr>Microsoft YaHei</vt:lpstr>
      <vt:lpstr>Microsoft YaHei</vt:lpstr>
      <vt:lpstr>微软雅黑 Light</vt:lpstr>
      <vt:lpstr>站酷高端黑</vt:lpstr>
      <vt:lpstr>Arial</vt:lpstr>
      <vt:lpstr>Arial Nova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萧敬聪</dc:creator>
  <cp:lastModifiedBy>Xin Zhang (FA Talent)</cp:lastModifiedBy>
  <cp:revision>35</cp:revision>
  <dcterms:created xsi:type="dcterms:W3CDTF">2021-11-24T02:19:56Z</dcterms:created>
  <dcterms:modified xsi:type="dcterms:W3CDTF">2022-01-27T09:13:33Z</dcterms:modified>
</cp:coreProperties>
</file>