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311" r:id="rId2"/>
    <p:sldId id="357" r:id="rId3"/>
    <p:sldId id="332" r:id="rId4"/>
    <p:sldId id="349" r:id="rId5"/>
    <p:sldId id="319" r:id="rId6"/>
    <p:sldId id="358" r:id="rId7"/>
    <p:sldId id="321" r:id="rId8"/>
    <p:sldId id="323" r:id="rId9"/>
    <p:sldId id="353" r:id="rId10"/>
    <p:sldId id="359" r:id="rId11"/>
    <p:sldId id="322" r:id="rId12"/>
    <p:sldId id="360" r:id="rId13"/>
    <p:sldId id="340" r:id="rId14"/>
    <p:sldId id="316" r:id="rId15"/>
    <p:sldId id="338" r:id="rId16"/>
    <p:sldId id="333" r:id="rId17"/>
    <p:sldId id="329" r:id="rId18"/>
    <p:sldId id="325" r:id="rId19"/>
    <p:sldId id="352" r:id="rId20"/>
    <p:sldId id="337" r:id="rId21"/>
    <p:sldId id="324" r:id="rId22"/>
    <p:sldId id="345" r:id="rId23"/>
    <p:sldId id="346" r:id="rId24"/>
    <p:sldId id="343" r:id="rId25"/>
    <p:sldId id="347" r:id="rId26"/>
    <p:sldId id="334" r:id="rId27"/>
    <p:sldId id="354" r:id="rId28"/>
    <p:sldId id="348" r:id="rId29"/>
    <p:sldId id="294" r:id="rId30"/>
    <p:sldId id="266" r:id="rId31"/>
    <p:sldId id="335" r:id="rId32"/>
    <p:sldId id="326" r:id="rId33"/>
    <p:sldId id="351" r:id="rId34"/>
    <p:sldId id="327" r:id="rId35"/>
    <p:sldId id="344" r:id="rId36"/>
    <p:sldId id="342" r:id="rId37"/>
    <p:sldId id="393" r:id="rId38"/>
  </p:sldIdLst>
  <p:sldSz cx="12192000" cy="6858000"/>
  <p:notesSz cx="6858000" cy="9144000"/>
  <p:embeddedFontLst>
    <p:embeddedFont>
      <p:font typeface="微软雅黑" panose="020B0503020204020204" pitchFamily="34" charset="-122"/>
      <p:regular r:id="rId40"/>
      <p:bold r:id="rId41"/>
    </p:embeddedFont>
    <p:embeddedFont>
      <p:font typeface="微软雅黑 Light" panose="020B0502040204020203" pitchFamily="34" charset="-122"/>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B2F5"/>
    <a:srgbClr val="116DDF"/>
    <a:srgbClr val="25DBD2"/>
    <a:srgbClr val="024EAE"/>
    <a:srgbClr val="063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autoAdjust="0"/>
    <p:restoredTop sz="95577" autoAdjust="0"/>
  </p:normalViewPr>
  <p:slideViewPr>
    <p:cSldViewPr snapToGrid="0">
      <p:cViewPr varScale="1">
        <p:scale>
          <a:sx n="101" d="100"/>
          <a:sy n="101" d="100"/>
        </p:scale>
        <p:origin x="576" y="12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主要支出情况</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4B4-41E2-9832-8772D0F530F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4B4-41E2-9832-8772D0F530F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24B4-41E2-9832-8772D0F530F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24B4-41E2-9832-8772D0F530F8}"/>
              </c:ext>
            </c:extLst>
          </c:dPt>
          <c:cat>
            <c:strRef>
              <c:f>Sheet1!$A$2:$A$5</c:f>
              <c:strCache>
                <c:ptCount val="4"/>
                <c:pt idx="0">
                  <c:v>日常办公</c:v>
                </c:pt>
                <c:pt idx="1">
                  <c:v>广告宣传</c:v>
                </c:pt>
                <c:pt idx="2">
                  <c:v>员工福利</c:v>
                </c:pt>
                <c:pt idx="3">
                  <c:v>差旅费</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24B4-41E2-9832-8772D0F530F8}"/>
            </c:ext>
          </c:extLst>
        </c:ser>
        <c:dLbls>
          <c:showLegendKey val="0"/>
          <c:showVal val="0"/>
          <c:showCatName val="0"/>
          <c:showSerName val="0"/>
          <c:showPercent val="0"/>
          <c:showBubbleSize val="0"/>
        </c:dLbls>
        <c:gapWidth val="219"/>
        <c:overlap val="-27"/>
        <c:axId val="1620307120"/>
        <c:axId val="1620307952"/>
      </c:barChart>
      <c:catAx>
        <c:axId val="162030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20307952"/>
        <c:crosses val="autoZero"/>
        <c:auto val="1"/>
        <c:lblAlgn val="ctr"/>
        <c:lblOffset val="100"/>
        <c:noMultiLvlLbl val="0"/>
      </c:catAx>
      <c:valAx>
        <c:axId val="162030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2030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6F-4EA7-85B9-452CF67D2B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6F-4EA7-85B9-452CF67D2BCD}"/>
              </c:ext>
            </c:extLst>
          </c:dPt>
          <c:cat>
            <c:strRef>
              <c:f>Sheet1!$A$2:$A$3</c:f>
              <c:strCache>
                <c:ptCount val="2"/>
                <c:pt idx="0">
                  <c:v>A完成进度</c:v>
                </c:pt>
                <c:pt idx="1">
                  <c:v>B完成进度</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156F-4EA7-85B9-452CF67D2BC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1F-40E0-A97B-898405D812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1F-40E0-A97B-898405D812FE}"/>
              </c:ext>
            </c:extLst>
          </c:dPt>
          <c:cat>
            <c:strRef>
              <c:f>Sheet1!$A$2:$A$3</c:f>
              <c:strCache>
                <c:ptCount val="2"/>
                <c:pt idx="0">
                  <c:v>A完成进度</c:v>
                </c:pt>
                <c:pt idx="1">
                  <c:v>B完成进度</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FE1F-40E0-A97B-898405D812F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54-406C-8741-BD27342B14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54-406C-8741-BD27342B1428}"/>
              </c:ext>
            </c:extLst>
          </c:dPt>
          <c:cat>
            <c:strRef>
              <c:f>Sheet1!$A$2:$A$3</c:f>
              <c:strCache>
                <c:ptCount val="2"/>
                <c:pt idx="0">
                  <c:v>A完成进度</c:v>
                </c:pt>
                <c:pt idx="1">
                  <c:v>B完成进度</c:v>
                </c:pt>
              </c:strCache>
            </c:strRef>
          </c:cat>
          <c:val>
            <c:numRef>
              <c:f>Sheet1!$B$2:$B$3</c:f>
              <c:numCache>
                <c:formatCode>0%</c:formatCode>
                <c:ptCount val="2"/>
                <c:pt idx="0">
                  <c:v>0.18</c:v>
                </c:pt>
                <c:pt idx="1">
                  <c:v>0.82</c:v>
                </c:pt>
              </c:numCache>
            </c:numRef>
          </c:val>
          <c:extLst>
            <c:ext xmlns:c16="http://schemas.microsoft.com/office/drawing/2014/chart" uri="{C3380CC4-5D6E-409C-BE32-E72D297353CC}">
              <c16:uniqueId val="{00000004-5854-406C-8741-BD27342B142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0C-4FA6-8BAC-4EBD86BB31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0C-4FA6-8BAC-4EBD86BB3116}"/>
              </c:ext>
            </c:extLst>
          </c:dPt>
          <c:cat>
            <c:strRef>
              <c:f>Sheet1!$A$2:$A$3</c:f>
              <c:strCache>
                <c:ptCount val="2"/>
                <c:pt idx="0">
                  <c:v>A完成进度</c:v>
                </c:pt>
                <c:pt idx="1">
                  <c:v>B完成进度</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470C-4FA6-8BAC-4EBD86BB311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t>公司收支表</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收入</c:v>
                </c:pt>
              </c:strCache>
            </c:strRef>
          </c:tx>
          <c:spPr>
            <a:solidFill>
              <a:schemeClr val="accent1"/>
            </a:solidFill>
            <a:ln>
              <a:noFill/>
            </a:ln>
            <a:effectLst/>
          </c:spPr>
          <c:cat>
            <c:strRef>
              <c:f>Sheet1!$A$2:$A$7</c:f>
              <c:strCache>
                <c:ptCount val="6"/>
                <c:pt idx="0">
                  <c:v>1月</c:v>
                </c:pt>
                <c:pt idx="1">
                  <c:v>2月</c:v>
                </c:pt>
                <c:pt idx="2">
                  <c:v>3月</c:v>
                </c:pt>
                <c:pt idx="3">
                  <c:v>4月</c:v>
                </c:pt>
                <c:pt idx="4">
                  <c:v>5月</c:v>
                </c:pt>
                <c:pt idx="5">
                  <c:v>6月</c:v>
                </c:pt>
              </c:strCache>
            </c:strRef>
          </c:cat>
          <c:val>
            <c:numRef>
              <c:f>Sheet1!$B$2:$B$7</c:f>
              <c:numCache>
                <c:formatCode>General</c:formatCode>
                <c:ptCount val="6"/>
                <c:pt idx="0">
                  <c:v>650</c:v>
                </c:pt>
                <c:pt idx="1">
                  <c:v>680</c:v>
                </c:pt>
                <c:pt idx="2">
                  <c:v>790</c:v>
                </c:pt>
                <c:pt idx="3">
                  <c:v>810</c:v>
                </c:pt>
                <c:pt idx="4">
                  <c:v>850</c:v>
                </c:pt>
                <c:pt idx="5">
                  <c:v>880</c:v>
                </c:pt>
              </c:numCache>
            </c:numRef>
          </c:val>
          <c:extLst>
            <c:ext xmlns:c16="http://schemas.microsoft.com/office/drawing/2014/chart" uri="{C3380CC4-5D6E-409C-BE32-E72D297353CC}">
              <c16:uniqueId val="{00000000-762D-4524-9259-3C671AFC1F8E}"/>
            </c:ext>
          </c:extLst>
        </c:ser>
        <c:ser>
          <c:idx val="1"/>
          <c:order val="1"/>
          <c:tx>
            <c:strRef>
              <c:f>Sheet1!$C$1</c:f>
              <c:strCache>
                <c:ptCount val="1"/>
                <c:pt idx="0">
                  <c:v>支出</c:v>
                </c:pt>
              </c:strCache>
            </c:strRef>
          </c:tx>
          <c:spPr>
            <a:solidFill>
              <a:schemeClr val="accent2"/>
            </a:solidFill>
            <a:ln>
              <a:noFill/>
            </a:ln>
            <a:effectLst/>
          </c:spPr>
          <c:cat>
            <c:strRef>
              <c:f>Sheet1!$A$2:$A$7</c:f>
              <c:strCache>
                <c:ptCount val="6"/>
                <c:pt idx="0">
                  <c:v>1月</c:v>
                </c:pt>
                <c:pt idx="1">
                  <c:v>2月</c:v>
                </c:pt>
                <c:pt idx="2">
                  <c:v>3月</c:v>
                </c:pt>
                <c:pt idx="3">
                  <c:v>4月</c:v>
                </c:pt>
                <c:pt idx="4">
                  <c:v>5月</c:v>
                </c:pt>
                <c:pt idx="5">
                  <c:v>6月</c:v>
                </c:pt>
              </c:strCache>
            </c:strRef>
          </c:cat>
          <c:val>
            <c:numRef>
              <c:f>Sheet1!$C$2:$C$7</c:f>
              <c:numCache>
                <c:formatCode>General</c:formatCode>
                <c:ptCount val="6"/>
                <c:pt idx="0">
                  <c:v>132</c:v>
                </c:pt>
                <c:pt idx="1">
                  <c:v>150</c:v>
                </c:pt>
                <c:pt idx="2">
                  <c:v>210</c:v>
                </c:pt>
                <c:pt idx="3">
                  <c:v>213</c:v>
                </c:pt>
                <c:pt idx="4">
                  <c:v>235</c:v>
                </c:pt>
                <c:pt idx="5">
                  <c:v>269</c:v>
                </c:pt>
              </c:numCache>
            </c:numRef>
          </c:val>
          <c:extLst>
            <c:ext xmlns:c16="http://schemas.microsoft.com/office/drawing/2014/chart" uri="{C3380CC4-5D6E-409C-BE32-E72D297353CC}">
              <c16:uniqueId val="{00000001-762D-4524-9259-3C671AFC1F8E}"/>
            </c:ext>
          </c:extLst>
        </c:ser>
        <c:dLbls>
          <c:showLegendKey val="0"/>
          <c:showVal val="0"/>
          <c:showCatName val="0"/>
          <c:showSerName val="0"/>
          <c:showPercent val="0"/>
          <c:showBubbleSize val="0"/>
        </c:dLbls>
        <c:axId val="1140863775"/>
        <c:axId val="1140866271"/>
      </c:areaChart>
      <c:catAx>
        <c:axId val="11408637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40866271"/>
        <c:crosses val="autoZero"/>
        <c:auto val="1"/>
        <c:lblAlgn val="ctr"/>
        <c:lblOffset val="100"/>
        <c:noMultiLvlLbl val="0"/>
      </c:catAx>
      <c:valAx>
        <c:axId val="1140866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4086377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Light" panose="020B0502040204020203" charset="-122"/>
                <a:ea typeface="微软雅黑 Light" panose="020B0502040204020203"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Light" panose="020B0502040204020203" charset="-122"/>
                <a:ea typeface="微软雅黑 Light" panose="020B0502040204020203" charset="-122"/>
              </a:defRPr>
            </a:lvl1pPr>
          </a:lstStyle>
          <a:p>
            <a:fld id="{DE638FA2-1A0E-4821-A09D-7B1C123915A0}" type="datetimeFigureOut">
              <a:rPr lang="zh-CN" altLang="en-US" smtClean="0"/>
              <a:t>2022/6/29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Light" panose="020B0502040204020203" charset="-122"/>
                <a:ea typeface="微软雅黑 Light" panose="020B0502040204020203"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Light" panose="020B0502040204020203" charset="-122"/>
                <a:ea typeface="微软雅黑 Light" panose="020B0502040204020203" charset="-122"/>
              </a:defRPr>
            </a:lvl1pPr>
          </a:lstStyle>
          <a:p>
            <a:fld id="{FEFAD72D-0F3A-4E31-BC59-F1432F0C971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Light" panose="020B0502040204020203" charset="-122"/>
        <a:ea typeface="微软雅黑 Light" panose="020B0502040204020203" charset="-122"/>
        <a:cs typeface="+mn-cs"/>
      </a:defRPr>
    </a:lvl1pPr>
    <a:lvl2pPr marL="457200" algn="l" defTabSz="914400" rtl="0" eaLnBrk="1" latinLnBrk="0" hangingPunct="1">
      <a:defRPr sz="1200" kern="1200">
        <a:solidFill>
          <a:schemeClr val="tx1"/>
        </a:solidFill>
        <a:latin typeface="微软雅黑 Light" panose="020B0502040204020203" charset="-122"/>
        <a:ea typeface="微软雅黑 Light" panose="020B0502040204020203" charset="-122"/>
        <a:cs typeface="+mn-cs"/>
      </a:defRPr>
    </a:lvl2pPr>
    <a:lvl3pPr marL="914400" algn="l" defTabSz="914400" rtl="0" eaLnBrk="1" latinLnBrk="0" hangingPunct="1">
      <a:defRPr sz="1200" kern="1200">
        <a:solidFill>
          <a:schemeClr val="tx1"/>
        </a:solidFill>
        <a:latin typeface="微软雅黑 Light" panose="020B0502040204020203" charset="-122"/>
        <a:ea typeface="微软雅黑 Light" panose="020B0502040204020203" charset="-122"/>
        <a:cs typeface="+mn-cs"/>
      </a:defRPr>
    </a:lvl3pPr>
    <a:lvl4pPr marL="1371600" algn="l" defTabSz="914400" rtl="0" eaLnBrk="1" latinLnBrk="0" hangingPunct="1">
      <a:defRPr sz="1200" kern="1200">
        <a:solidFill>
          <a:schemeClr val="tx1"/>
        </a:solidFill>
        <a:latin typeface="微软雅黑 Light" panose="020B0502040204020203" charset="-122"/>
        <a:ea typeface="微软雅黑 Light" panose="020B0502040204020203" charset="-122"/>
        <a:cs typeface="+mn-cs"/>
      </a:defRPr>
    </a:lvl4pPr>
    <a:lvl5pPr marL="1828800" algn="l" defTabSz="914400" rtl="0" eaLnBrk="1" latinLnBrk="0" hangingPunct="1">
      <a:defRPr sz="1200" kern="1200">
        <a:solidFill>
          <a:schemeClr val="tx1"/>
        </a:solidFill>
        <a:latin typeface="微软雅黑 Light" panose="020B0502040204020203" charset="-122"/>
        <a:ea typeface="微软雅黑 Light" panose="020B0502040204020203"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FAD72D-0F3A-4E31-BC59-F1432F0C9718}"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FAD72D-0F3A-4E31-BC59-F1432F0C9718}"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FAD72D-0F3A-4E31-BC59-F1432F0C9718}"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FAD72D-0F3A-4E31-BC59-F1432F0C9718}" type="slidenum">
              <a:rPr lang="zh-CN" altLang="en-US" smtClean="0"/>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FAD72D-0F3A-4E31-BC59-F1432F0C9718}"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FAD72D-0F3A-4E31-BC59-F1432F0C9718}" type="slidenum">
              <a:rPr kumimoji="0" lang="zh-CN" altLang="en-US" sz="1200" b="0" i="0" u="none" strike="noStrike" kern="1200" cap="none" spc="0" normalizeH="0" baseline="0" noProof="0" smtClean="0">
                <a:ln>
                  <a:noFill/>
                </a:ln>
                <a:solidFill>
                  <a:prstClr val="black"/>
                </a:solidFill>
                <a:effectLst/>
                <a:uLnTx/>
                <a:uFillTx/>
                <a:cs typeface="+mn-cs"/>
              </a:rPr>
              <a:t>31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FAD72D-0F3A-4E31-BC59-F1432F0C9718}" type="slidenum">
              <a:rPr kumimoji="0" lang="zh-CN" altLang="en-US" sz="1200" b="0" i="0" u="none" strike="noStrike" kern="1200" cap="none" spc="0" normalizeH="0" baseline="0" noProof="0" smtClean="0">
                <a:ln>
                  <a:noFill/>
                </a:ln>
                <a:solidFill>
                  <a:prstClr val="black"/>
                </a:solidFill>
                <a:effectLst/>
                <a:uLnTx/>
                <a:uFillTx/>
                <a:cs typeface="+mn-cs"/>
              </a:rPr>
              <a:t>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sp>
        <p:nvSpPr>
          <p:cNvPr id="7" name="矩形: 圆顶角 6"/>
          <p:cNvSpPr/>
          <p:nvPr userDrawn="1"/>
        </p:nvSpPr>
        <p:spPr>
          <a:xfrm>
            <a:off x="368969" y="5576233"/>
            <a:ext cx="11566358" cy="1281767"/>
          </a:xfrm>
          <a:prstGeom prst="round2SameRect">
            <a:avLst>
              <a:gd name="adj1" fmla="val 50000"/>
              <a:gd name="adj2" fmla="val 0"/>
            </a:avLst>
          </a:prstGeom>
          <a:solidFill>
            <a:schemeClr val="accent3">
              <a:lumMod val="75000"/>
            </a:schemeClr>
          </a:solidFill>
          <a:ln>
            <a:noFill/>
          </a:ln>
          <a:effectLst>
            <a:outerShdw blurRad="889000" dist="647700" dir="5400000" sx="90000" sy="90000" algn="t" rotWithShape="0">
              <a:srgbClr val="024EA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AutoShape 2"/>
          <p:cNvSpPr>
            <a:spLocks noChangeAspect="1" noChangeArrowheads="1"/>
          </p:cNvSpPr>
          <p:nvPr userDrawn="1"/>
        </p:nvSpPr>
        <p:spPr bwMode="auto">
          <a:xfrm>
            <a:off x="2606842" y="57317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矩形: 圆顶角 9"/>
          <p:cNvSpPr/>
          <p:nvPr userDrawn="1"/>
        </p:nvSpPr>
        <p:spPr>
          <a:xfrm>
            <a:off x="1461631" y="4707601"/>
            <a:ext cx="677671" cy="21503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顶角 11"/>
          <p:cNvSpPr/>
          <p:nvPr userDrawn="1"/>
        </p:nvSpPr>
        <p:spPr>
          <a:xfrm>
            <a:off x="1937137" y="4100144"/>
            <a:ext cx="8404292" cy="2757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顶角 12"/>
          <p:cNvSpPr/>
          <p:nvPr userDrawn="1"/>
        </p:nvSpPr>
        <p:spPr>
          <a:xfrm>
            <a:off x="9956168" y="4903543"/>
            <a:ext cx="1432557" cy="1998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顶角 15"/>
          <p:cNvSpPr/>
          <p:nvPr userDrawn="1"/>
        </p:nvSpPr>
        <p:spPr>
          <a:xfrm flipV="1">
            <a:off x="745352" y="0"/>
            <a:ext cx="553253"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圆顶角 10"/>
          <p:cNvSpPr/>
          <p:nvPr userDrawn="1"/>
        </p:nvSpPr>
        <p:spPr>
          <a:xfrm flipV="1">
            <a:off x="670361" y="-17441"/>
            <a:ext cx="2463132" cy="387061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顶角 11"/>
          <p:cNvSpPr/>
          <p:nvPr userDrawn="1"/>
        </p:nvSpPr>
        <p:spPr>
          <a:xfrm flipV="1">
            <a:off x="689139" y="0"/>
            <a:ext cx="2410702" cy="378822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顶角 18"/>
          <p:cNvSpPr/>
          <p:nvPr userDrawn="1"/>
        </p:nvSpPr>
        <p:spPr>
          <a:xfrm>
            <a:off x="10761785" y="6027143"/>
            <a:ext cx="626940" cy="8743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顶角 19"/>
          <p:cNvSpPr/>
          <p:nvPr userDrawn="1"/>
        </p:nvSpPr>
        <p:spPr>
          <a:xfrm flipV="1">
            <a:off x="325617" y="-1"/>
            <a:ext cx="239846" cy="1942231"/>
          </a:xfrm>
          <a:prstGeom prst="round2SameRect">
            <a:avLst>
              <a:gd name="adj1" fmla="val 50000"/>
              <a:gd name="adj2" fmla="val 0"/>
            </a:avLst>
          </a:prstGeom>
          <a:gradFill flip="none" rotWithShape="1">
            <a:gsLst>
              <a:gs pos="0">
                <a:schemeClr val="accent1">
                  <a:lumMod val="5000"/>
                  <a:lumOff val="95000"/>
                  <a:alpha val="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顶角 20"/>
          <p:cNvSpPr/>
          <p:nvPr userDrawn="1"/>
        </p:nvSpPr>
        <p:spPr>
          <a:xfrm flipV="1">
            <a:off x="3335155" y="-749525"/>
            <a:ext cx="239846" cy="1942231"/>
          </a:xfrm>
          <a:prstGeom prst="round2SameRect">
            <a:avLst>
              <a:gd name="adj1" fmla="val 50000"/>
              <a:gd name="adj2" fmla="val 0"/>
            </a:avLst>
          </a:prstGeom>
          <a:gradFill flip="none" rotWithShape="1">
            <a:gsLst>
              <a:gs pos="0">
                <a:schemeClr val="accent1">
                  <a:lumMod val="5000"/>
                  <a:lumOff val="95000"/>
                  <a:alpha val="0"/>
                </a:schemeClr>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accent1"/>
        </a:solidFill>
        <a:effectLst/>
      </p:bgPr>
    </p:bg>
    <p:spTree>
      <p:nvGrpSpPr>
        <p:cNvPr id="1" name=""/>
        <p:cNvGrpSpPr/>
        <p:nvPr/>
      </p:nvGrpSpPr>
      <p:grpSpPr>
        <a:xfrm>
          <a:off x="0" y="0"/>
          <a:ext cx="0" cy="0"/>
          <a:chOff x="0" y="0"/>
          <a:chExt cx="0" cy="0"/>
        </a:xfrm>
      </p:grpSpPr>
      <p:sp>
        <p:nvSpPr>
          <p:cNvPr id="11" name="矩形: 圆顶角 10"/>
          <p:cNvSpPr/>
          <p:nvPr userDrawn="1"/>
        </p:nvSpPr>
        <p:spPr>
          <a:xfrm flipV="1">
            <a:off x="3625286" y="0"/>
            <a:ext cx="372776"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顶角 11"/>
          <p:cNvSpPr/>
          <p:nvPr userDrawn="1"/>
        </p:nvSpPr>
        <p:spPr>
          <a:xfrm flipV="1">
            <a:off x="3825074" y="9944"/>
            <a:ext cx="4555251" cy="5422162"/>
          </a:xfrm>
          <a:prstGeom prst="round2SameRect">
            <a:avLst>
              <a:gd name="adj1" fmla="val 50000"/>
              <a:gd name="adj2" fmla="val 0"/>
            </a:avLst>
          </a:prstGeom>
          <a:solidFill>
            <a:schemeClr val="bg1">
              <a:alpha val="36000"/>
            </a:schemeClr>
          </a:solidFill>
          <a:ln>
            <a:noFill/>
          </a:ln>
          <a:effectLst>
            <a:outerShdw blurRad="1143000" dist="241300" dir="5400000" algn="t" rotWithShape="0">
              <a:schemeClr val="accent3">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顶角 12"/>
          <p:cNvSpPr/>
          <p:nvPr userDrawn="1"/>
        </p:nvSpPr>
        <p:spPr>
          <a:xfrm flipV="1">
            <a:off x="3885362" y="0"/>
            <a:ext cx="4421275" cy="526268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1708219" y="4843305"/>
            <a:ext cx="1698172" cy="1698172"/>
          </a:xfrm>
          <a:prstGeom prst="ellipse">
            <a:avLst/>
          </a:prstGeom>
          <a:solidFill>
            <a:schemeClr val="accent2"/>
          </a:solidFill>
          <a:ln>
            <a:solidFill>
              <a:schemeClr val="accent2"/>
            </a:solid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userDrawn="1"/>
        </p:nvSpPr>
        <p:spPr>
          <a:xfrm>
            <a:off x="1" y="1510477"/>
            <a:ext cx="1094677" cy="2323392"/>
          </a:xfrm>
          <a:custGeom>
            <a:avLst/>
            <a:gdLst>
              <a:gd name="connsiteX0" fmla="*/ 0 w 1094677"/>
              <a:gd name="connsiteY0" fmla="*/ 0 h 2323392"/>
              <a:gd name="connsiteX1" fmla="*/ 48558 w 1094677"/>
              <a:gd name="connsiteY1" fmla="*/ 2452 h 2323392"/>
              <a:gd name="connsiteX2" fmla="*/ 1094677 w 1094677"/>
              <a:gd name="connsiteY2" fmla="*/ 1161696 h 2323392"/>
              <a:gd name="connsiteX3" fmla="*/ 48558 w 1094677"/>
              <a:gd name="connsiteY3" fmla="*/ 2320940 h 2323392"/>
              <a:gd name="connsiteX4" fmla="*/ 0 w 1094677"/>
              <a:gd name="connsiteY4" fmla="*/ 2323392 h 232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77" h="2323392">
                <a:moveTo>
                  <a:pt x="0" y="0"/>
                </a:moveTo>
                <a:lnTo>
                  <a:pt x="48558" y="2452"/>
                </a:lnTo>
                <a:cubicBezTo>
                  <a:pt x="636147" y="62125"/>
                  <a:pt x="1094677" y="558363"/>
                  <a:pt x="1094677" y="1161696"/>
                </a:cubicBezTo>
                <a:cubicBezTo>
                  <a:pt x="1094677" y="1765029"/>
                  <a:pt x="636147" y="2261267"/>
                  <a:pt x="48558" y="2320940"/>
                </a:cubicBezTo>
                <a:lnTo>
                  <a:pt x="0" y="2323392"/>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userDrawn="1"/>
        </p:nvSpPr>
        <p:spPr>
          <a:xfrm>
            <a:off x="9819073" y="6165849"/>
            <a:ext cx="1423020" cy="692151"/>
          </a:xfrm>
          <a:custGeom>
            <a:avLst/>
            <a:gdLst>
              <a:gd name="connsiteX0" fmla="*/ 711510 w 1423020"/>
              <a:gd name="connsiteY0" fmla="*/ 0 h 692151"/>
              <a:gd name="connsiteX1" fmla="*/ 1410690 w 1423020"/>
              <a:gd name="connsiteY1" fmla="*/ 569849 h 692151"/>
              <a:gd name="connsiteX2" fmla="*/ 1423020 w 1423020"/>
              <a:gd name="connsiteY2" fmla="*/ 692151 h 692151"/>
              <a:gd name="connsiteX3" fmla="*/ 0 w 1423020"/>
              <a:gd name="connsiteY3" fmla="*/ 692151 h 692151"/>
              <a:gd name="connsiteX4" fmla="*/ 12329 w 1423020"/>
              <a:gd name="connsiteY4" fmla="*/ 569849 h 692151"/>
              <a:gd name="connsiteX5" fmla="*/ 711510 w 1423020"/>
              <a:gd name="connsiteY5" fmla="*/ 0 h 6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020" h="692151">
                <a:moveTo>
                  <a:pt x="711510" y="0"/>
                </a:moveTo>
                <a:cubicBezTo>
                  <a:pt x="1056396" y="0"/>
                  <a:pt x="1344143" y="244637"/>
                  <a:pt x="1410690" y="569849"/>
                </a:cubicBezTo>
                <a:lnTo>
                  <a:pt x="1423020" y="692151"/>
                </a:lnTo>
                <a:lnTo>
                  <a:pt x="0" y="692151"/>
                </a:lnTo>
                <a:lnTo>
                  <a:pt x="12329" y="569849"/>
                </a:lnTo>
                <a:cubicBezTo>
                  <a:pt x="78877" y="244637"/>
                  <a:pt x="366624" y="0"/>
                  <a:pt x="71151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椭圆 23"/>
          <p:cNvSpPr/>
          <p:nvPr userDrawn="1"/>
        </p:nvSpPr>
        <p:spPr>
          <a:xfrm>
            <a:off x="9897625" y="1730828"/>
            <a:ext cx="1698172" cy="1698172"/>
          </a:xfrm>
          <a:prstGeom prst="ellipse">
            <a:avLst/>
          </a:prstGeom>
          <a:solidFill>
            <a:schemeClr val="accent3">
              <a:lumMod val="60000"/>
              <a:lumOff val="40000"/>
            </a:schemeClr>
          </a:solidFill>
          <a:ln>
            <a:solidFill>
              <a:schemeClr val="accent2"/>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9" name="矩形: 圆顶角 8"/>
          <p:cNvSpPr/>
          <p:nvPr userDrawn="1"/>
        </p:nvSpPr>
        <p:spPr>
          <a:xfrm flipV="1">
            <a:off x="0" y="-8316"/>
            <a:ext cx="12191999" cy="26499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顶角 9"/>
          <p:cNvSpPr/>
          <p:nvPr userDrawn="1"/>
        </p:nvSpPr>
        <p:spPr>
          <a:xfrm flipV="1">
            <a:off x="745352" y="-1"/>
            <a:ext cx="811077" cy="113121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顶角 11"/>
          <p:cNvSpPr/>
          <p:nvPr userDrawn="1"/>
        </p:nvSpPr>
        <p:spPr>
          <a:xfrm flipV="1">
            <a:off x="800725" y="121268"/>
            <a:ext cx="700331" cy="932717"/>
          </a:xfrm>
          <a:prstGeom prst="round2SameRect">
            <a:avLst>
              <a:gd name="adj1" fmla="val 50000"/>
              <a:gd name="adj2" fmla="val 0"/>
            </a:avLst>
          </a:prstGeom>
          <a:noFill/>
          <a:ln cap="rnd">
            <a:gradFill>
              <a:gsLst>
                <a:gs pos="0">
                  <a:schemeClr val="bg1"/>
                </a:gs>
                <a:gs pos="100000">
                  <a:schemeClr val="bg1">
                    <a:alpha val="0"/>
                  </a:schemeClr>
                </a:gs>
              </a:gsLst>
              <a:lin ang="5400000" scaled="1"/>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10" name="矩形: 圆顶角 9"/>
          <p:cNvSpPr/>
          <p:nvPr userDrawn="1"/>
        </p:nvSpPr>
        <p:spPr>
          <a:xfrm flipV="1">
            <a:off x="477672" y="1175253"/>
            <a:ext cx="11300346" cy="5170954"/>
          </a:xfrm>
          <a:prstGeom prst="round2SameRect">
            <a:avLst>
              <a:gd name="adj1" fmla="val 2218"/>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p:cNvSpPr/>
          <p:nvPr userDrawn="1"/>
        </p:nvSpPr>
        <p:spPr>
          <a:xfrm>
            <a:off x="803275" y="1596788"/>
            <a:ext cx="10585449" cy="4326340"/>
          </a:xfrm>
          <a:prstGeom prst="roundRect">
            <a:avLst>
              <a:gd name="adj" fmla="val 2101"/>
            </a:avLst>
          </a:prstGeom>
          <a:solidFill>
            <a:schemeClr val="bg1"/>
          </a:solidFill>
          <a:ln>
            <a:noFill/>
          </a:ln>
          <a:effectLst>
            <a:outerShdw blurRad="1041400" dist="749300" dir="5400000" sx="90000" sy="90000" algn="t" rotWithShape="0">
              <a:schemeClr val="bg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userDrawn="1"/>
        </p:nvSpPr>
        <p:spPr>
          <a:xfrm>
            <a:off x="803274" y="5842787"/>
            <a:ext cx="10585449" cy="92135"/>
          </a:xfrm>
          <a:prstGeom prst="roundRect">
            <a:avLst>
              <a:gd name="adj" fmla="val 2101"/>
            </a:avLst>
          </a:prstGeom>
          <a:solidFill>
            <a:schemeClr val="accent2"/>
          </a:solidFill>
          <a:ln>
            <a:noFill/>
          </a:ln>
          <a:effectLst>
            <a:outerShdw blurRad="1041400" dist="749300" dir="5400000" sx="90000" sy="90000" algn="t" rotWithShape="0">
              <a:schemeClr val="bg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图片占位符 15"/>
          <p:cNvSpPr>
            <a:spLocks noGrp="1"/>
          </p:cNvSpPr>
          <p:nvPr>
            <p:ph type="pic" sz="quarter" idx="10"/>
          </p:nvPr>
        </p:nvSpPr>
        <p:spPr>
          <a:xfrm>
            <a:off x="6819900" y="237"/>
            <a:ext cx="4183063" cy="5260975"/>
          </a:xfrm>
        </p:spPr>
        <p:txBody>
          <a:bodyPr/>
          <a:lstStyle/>
          <a:p>
            <a:endParaRPr lang="zh-CN" altLang="en-US"/>
          </a:p>
        </p:txBody>
      </p:sp>
      <p:sp>
        <p:nvSpPr>
          <p:cNvPr id="18" name="文本占位符 17"/>
          <p:cNvSpPr>
            <a:spLocks noGrp="1"/>
          </p:cNvSpPr>
          <p:nvPr>
            <p:ph type="body" sz="quarter" idx="11"/>
          </p:nvPr>
        </p:nvSpPr>
        <p:spPr>
          <a:xfrm>
            <a:off x="1417638" y="2262833"/>
            <a:ext cx="5402262" cy="2492375"/>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3">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rcRect t="50000" b="13823"/>
          <a:stretch>
            <a:fillRect/>
          </a:stretch>
        </p:blipFill>
        <p:spPr>
          <a:xfrm>
            <a:off x="0" y="1"/>
            <a:ext cx="12192000" cy="3234519"/>
          </a:xfrm>
          <a:custGeom>
            <a:avLst/>
            <a:gdLst>
              <a:gd name="connsiteX0" fmla="*/ 0 w 12192000"/>
              <a:gd name="connsiteY0" fmla="*/ 0 h 3234519"/>
              <a:gd name="connsiteX1" fmla="*/ 12192000 w 12192000"/>
              <a:gd name="connsiteY1" fmla="*/ 0 h 3234519"/>
              <a:gd name="connsiteX2" fmla="*/ 12192000 w 12192000"/>
              <a:gd name="connsiteY2" fmla="*/ 3234519 h 3234519"/>
              <a:gd name="connsiteX3" fmla="*/ 0 w 12192000"/>
              <a:gd name="connsiteY3" fmla="*/ 3234519 h 3234519"/>
            </a:gdLst>
            <a:ahLst/>
            <a:cxnLst>
              <a:cxn ang="0">
                <a:pos x="connsiteX0" y="connsiteY0"/>
              </a:cxn>
              <a:cxn ang="0">
                <a:pos x="connsiteX1" y="connsiteY1"/>
              </a:cxn>
              <a:cxn ang="0">
                <a:pos x="connsiteX2" y="connsiteY2"/>
              </a:cxn>
              <a:cxn ang="0">
                <a:pos x="connsiteX3" y="connsiteY3"/>
              </a:cxn>
            </a:cxnLst>
            <a:rect l="l" t="t" r="r" b="b"/>
            <a:pathLst>
              <a:path w="12192000" h="3234519">
                <a:moveTo>
                  <a:pt x="0" y="0"/>
                </a:moveTo>
                <a:lnTo>
                  <a:pt x="12192000" y="0"/>
                </a:lnTo>
                <a:lnTo>
                  <a:pt x="12192000" y="3234519"/>
                </a:lnTo>
                <a:lnTo>
                  <a:pt x="0" y="3234519"/>
                </a:lnTo>
                <a:close/>
              </a:path>
            </a:pathLst>
          </a:custGeom>
        </p:spPr>
      </p:pic>
      <p:sp>
        <p:nvSpPr>
          <p:cNvPr id="7" name="矩形 6"/>
          <p:cNvSpPr/>
          <p:nvPr userDrawn="1"/>
        </p:nvSpPr>
        <p:spPr>
          <a:xfrm>
            <a:off x="0" y="0"/>
            <a:ext cx="12192000" cy="3234519"/>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8" name="椭圆 7"/>
          <p:cNvSpPr/>
          <p:nvPr userDrawn="1"/>
        </p:nvSpPr>
        <p:spPr>
          <a:xfrm>
            <a:off x="1576137" y="2389258"/>
            <a:ext cx="1576137" cy="1576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9" name="椭圆 8"/>
          <p:cNvSpPr/>
          <p:nvPr userDrawn="1"/>
        </p:nvSpPr>
        <p:spPr>
          <a:xfrm>
            <a:off x="4050632" y="2389258"/>
            <a:ext cx="1576137" cy="1576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0" name="椭圆 9"/>
          <p:cNvSpPr/>
          <p:nvPr userDrawn="1"/>
        </p:nvSpPr>
        <p:spPr>
          <a:xfrm>
            <a:off x="6525127" y="2389258"/>
            <a:ext cx="1576137" cy="1576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1" name="椭圆 10"/>
          <p:cNvSpPr/>
          <p:nvPr userDrawn="1"/>
        </p:nvSpPr>
        <p:spPr>
          <a:xfrm>
            <a:off x="8999622" y="2389258"/>
            <a:ext cx="1576137" cy="1576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尾页">
    <p:bg>
      <p:bgPr>
        <a:solidFill>
          <a:schemeClr val="accent1"/>
        </a:solidFill>
        <a:effectLst/>
      </p:bgPr>
    </p:bg>
    <p:spTree>
      <p:nvGrpSpPr>
        <p:cNvPr id="1" name=""/>
        <p:cNvGrpSpPr/>
        <p:nvPr/>
      </p:nvGrpSpPr>
      <p:grpSpPr>
        <a:xfrm>
          <a:off x="0" y="0"/>
          <a:ext cx="0" cy="0"/>
          <a:chOff x="0" y="0"/>
          <a:chExt cx="0" cy="0"/>
        </a:xfrm>
      </p:grpSpPr>
      <p:sp>
        <p:nvSpPr>
          <p:cNvPr id="5" name="矩形: 圆顶角 4"/>
          <p:cNvSpPr/>
          <p:nvPr userDrawn="1"/>
        </p:nvSpPr>
        <p:spPr>
          <a:xfrm>
            <a:off x="368969" y="5576233"/>
            <a:ext cx="11566358" cy="1281767"/>
          </a:xfrm>
          <a:prstGeom prst="round2SameRect">
            <a:avLst>
              <a:gd name="adj1" fmla="val 50000"/>
              <a:gd name="adj2" fmla="val 0"/>
            </a:avLst>
          </a:prstGeom>
          <a:solidFill>
            <a:schemeClr val="accent3">
              <a:lumMod val="75000"/>
            </a:schemeClr>
          </a:solidFill>
          <a:ln>
            <a:noFill/>
          </a:ln>
          <a:effectLst>
            <a:outerShdw blurRad="889000" dist="647700" dir="5400000" sx="90000" sy="90000" algn="t" rotWithShape="0">
              <a:srgbClr val="024EA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6" name="AutoShape 2"/>
          <p:cNvSpPr>
            <a:spLocks noChangeAspect="1" noChangeArrowheads="1"/>
          </p:cNvSpPr>
          <p:nvPr userDrawn="1"/>
        </p:nvSpPr>
        <p:spPr bwMode="auto">
          <a:xfrm>
            <a:off x="2606842" y="57317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Light" panose="020B0502040204020203" charset="-122"/>
              <a:cs typeface="+mn-cs"/>
            </a:endParaRPr>
          </a:p>
        </p:txBody>
      </p:sp>
      <p:sp>
        <p:nvSpPr>
          <p:cNvPr id="7" name="矩形: 圆顶角 6"/>
          <p:cNvSpPr/>
          <p:nvPr userDrawn="1"/>
        </p:nvSpPr>
        <p:spPr>
          <a:xfrm>
            <a:off x="1461631" y="4707601"/>
            <a:ext cx="677671" cy="21503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pic>
        <p:nvPicPr>
          <p:cNvPr id="8" name="图片 7"/>
          <p:cNvPicPr>
            <a:picLocks noChangeAspect="1"/>
          </p:cNvPicPr>
          <p:nvPr userDrawn="1"/>
        </p:nvPicPr>
        <p:blipFill rotWithShape="1">
          <a:blip r:embed="rId2">
            <a:biLevel thresh="50000"/>
            <a:extLst>
              <a:ext uri="{BEBA8EAE-BF5A-486C-A8C5-ECC9F3942E4B}">
                <a14:imgProps xmlns:a14="http://schemas.microsoft.com/office/drawing/2010/main">
                  <a14:imgLayer r:embed="rId3">
                    <a14:imgEffect>
                      <a14:brightnessContrast bright="40000" contrast="-40000"/>
                    </a14:imgEffect>
                    <a14:imgEffect>
                      <a14:colorTemperature colorTemp="4700"/>
                    </a14:imgEffect>
                  </a14:imgLayer>
                </a14:imgProps>
              </a:ext>
            </a:extLst>
          </a:blip>
          <a:srcRect r="45562"/>
          <a:stretch>
            <a:fillRect/>
          </a:stretch>
        </p:blipFill>
        <p:spPr>
          <a:xfrm>
            <a:off x="10154218" y="552552"/>
            <a:ext cx="1555561" cy="219075"/>
          </a:xfrm>
          <a:prstGeom prst="rect">
            <a:avLst/>
          </a:prstGeom>
        </p:spPr>
      </p:pic>
      <p:sp>
        <p:nvSpPr>
          <p:cNvPr id="9" name="矩形: 圆顶角 8"/>
          <p:cNvSpPr/>
          <p:nvPr userDrawn="1"/>
        </p:nvSpPr>
        <p:spPr>
          <a:xfrm>
            <a:off x="1937137" y="4100144"/>
            <a:ext cx="8404292" cy="2757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0" name="矩形: 圆顶角 9"/>
          <p:cNvSpPr/>
          <p:nvPr userDrawn="1"/>
        </p:nvSpPr>
        <p:spPr>
          <a:xfrm>
            <a:off x="9956168" y="4903543"/>
            <a:ext cx="1432557" cy="1998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2" name="矩形: 圆顶角 11"/>
          <p:cNvSpPr/>
          <p:nvPr userDrawn="1"/>
        </p:nvSpPr>
        <p:spPr>
          <a:xfrm flipV="1">
            <a:off x="745352" y="0"/>
            <a:ext cx="553253"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2" name="图片 1" descr="标注页"/>
          <p:cNvPicPr>
            <a:picLocks noChangeAspect="1"/>
          </p:cNvPicPr>
          <p:nvPr userDrawn="1"/>
        </p:nvPicPr>
        <p:blipFill>
          <a:blip r:embed="rId2"/>
          <a:stretch>
            <a:fillRect/>
          </a:stretch>
        </p:blipFill>
        <p:spPr>
          <a:xfrm>
            <a:off x="0" y="635"/>
            <a:ext cx="12192000" cy="685673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a:alphaModFix amt="3000"/>
          </a:blip>
          <a:srcRect t="2500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4" name="矩形: 圆顶角 23"/>
          <p:cNvSpPr/>
          <p:nvPr/>
        </p:nvSpPr>
        <p:spPr>
          <a:xfrm>
            <a:off x="368969" y="5576233"/>
            <a:ext cx="11566358" cy="1281767"/>
          </a:xfrm>
          <a:prstGeom prst="round2SameRect">
            <a:avLst>
              <a:gd name="adj1" fmla="val 50000"/>
              <a:gd name="adj2" fmla="val 0"/>
            </a:avLst>
          </a:prstGeom>
          <a:solidFill>
            <a:schemeClr val="accent3">
              <a:lumMod val="75000"/>
            </a:schemeClr>
          </a:solidFill>
          <a:ln>
            <a:noFill/>
          </a:ln>
          <a:effectLst>
            <a:outerShdw blurRad="889000" dist="647700" dir="5400000" sx="90000" sy="90000" algn="t" rotWithShape="0">
              <a:srgbClr val="024EA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 name="标题 1"/>
          <p:cNvSpPr>
            <a:spLocks noGrp="1"/>
          </p:cNvSpPr>
          <p:nvPr>
            <p:ph type="ctrTitle" idx="4294967295"/>
          </p:nvPr>
        </p:nvSpPr>
        <p:spPr>
          <a:xfrm>
            <a:off x="3461077" y="1408906"/>
            <a:ext cx="5382142" cy="1016000"/>
          </a:xfrm>
        </p:spPr>
        <p:txBody>
          <a:bodyPr>
            <a:noAutofit/>
          </a:bodyPr>
          <a:lstStyle/>
          <a:p>
            <a:pPr algn="ctr">
              <a:lnSpc>
                <a:spcPct val="120000"/>
              </a:lnSpc>
            </a:pPr>
            <a:r>
              <a:rPr lang="en-US" altLang="zh-CN" dirty="0">
                <a:solidFill>
                  <a:schemeClr val="accent3">
                    <a:lumMod val="20000"/>
                    <a:lumOff val="80000"/>
                  </a:schemeClr>
                </a:solidFill>
                <a:latin typeface="+mn-ea"/>
                <a:ea typeface="+mn-ea"/>
              </a:rPr>
              <a:t>XX</a:t>
            </a:r>
            <a:r>
              <a:rPr lang="zh-CN" altLang="en-US" dirty="0">
                <a:solidFill>
                  <a:schemeClr val="accent3">
                    <a:lumMod val="20000"/>
                    <a:lumOff val="80000"/>
                  </a:schemeClr>
                </a:solidFill>
                <a:latin typeface="+mn-ea"/>
                <a:ea typeface="+mn-ea"/>
              </a:rPr>
              <a:t>公司财务中心年中</a:t>
            </a:r>
          </a:p>
        </p:txBody>
      </p:sp>
      <p:sp>
        <p:nvSpPr>
          <p:cNvPr id="19" name="AutoShape 2"/>
          <p:cNvSpPr>
            <a:spLocks noChangeAspect="1" noChangeArrowheads="1"/>
          </p:cNvSpPr>
          <p:nvPr/>
        </p:nvSpPr>
        <p:spPr bwMode="auto">
          <a:xfrm>
            <a:off x="2606842" y="57317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Autofit/>
          </a:bodyPr>
          <a:lstStyle/>
          <a:p>
            <a:endParaRPr lang="zh-CN" altLang="en-US"/>
          </a:p>
        </p:txBody>
      </p:sp>
      <p:sp>
        <p:nvSpPr>
          <p:cNvPr id="18" name="矩形: 圆顶角 17"/>
          <p:cNvSpPr/>
          <p:nvPr/>
        </p:nvSpPr>
        <p:spPr>
          <a:xfrm>
            <a:off x="1461631" y="4707601"/>
            <a:ext cx="677671" cy="21503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0" name="图片 19"/>
          <p:cNvPicPr>
            <a:picLocks noChangeAspect="1"/>
          </p:cNvPicPr>
          <p:nvPr/>
        </p:nvPicPr>
        <p:blipFill rotWithShape="1">
          <a:blip r:embed="rId3">
            <a:biLevel thresh="50000"/>
            <a:extLst>
              <a:ext uri="{BEBA8EAE-BF5A-486C-A8C5-ECC9F3942E4B}">
                <a14:imgProps xmlns:a14="http://schemas.microsoft.com/office/drawing/2010/main">
                  <a14:imgLayer r:embed="rId4">
                    <a14:imgEffect>
                      <a14:brightnessContrast bright="40000" contrast="-40000"/>
                    </a14:imgEffect>
                    <a14:imgEffect>
                      <a14:colorTemperature colorTemp="4700"/>
                    </a14:imgEffect>
                  </a14:imgLayer>
                </a14:imgProps>
              </a:ext>
            </a:extLst>
          </a:blip>
          <a:srcRect r="45562"/>
          <a:stretch>
            <a:fillRect/>
          </a:stretch>
        </p:blipFill>
        <p:spPr>
          <a:xfrm>
            <a:off x="10154218" y="552552"/>
            <a:ext cx="1555561" cy="219075"/>
          </a:xfrm>
          <a:prstGeom prst="rect">
            <a:avLst/>
          </a:prstGeom>
        </p:spPr>
      </p:pic>
      <p:sp>
        <p:nvSpPr>
          <p:cNvPr id="25" name="矩形: 圆顶角 24"/>
          <p:cNvSpPr/>
          <p:nvPr/>
        </p:nvSpPr>
        <p:spPr>
          <a:xfrm>
            <a:off x="1937137" y="4100144"/>
            <a:ext cx="8404292" cy="2757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6" name="矩形: 圆顶角 15"/>
          <p:cNvSpPr/>
          <p:nvPr/>
        </p:nvSpPr>
        <p:spPr>
          <a:xfrm>
            <a:off x="9956168" y="4903543"/>
            <a:ext cx="1432557" cy="1998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文本框 29"/>
          <p:cNvSpPr txBox="1"/>
          <p:nvPr/>
        </p:nvSpPr>
        <p:spPr>
          <a:xfrm>
            <a:off x="3601084" y="2351222"/>
            <a:ext cx="4962838" cy="1508105"/>
          </a:xfrm>
          <a:prstGeom prst="rect">
            <a:avLst/>
          </a:prstGeom>
          <a:noFill/>
        </p:spPr>
        <p:txBody>
          <a:bodyPr wrap="square">
            <a:noAutofit/>
          </a:bodyPr>
          <a:lstStyle/>
          <a:p>
            <a:pPr algn="ctr"/>
            <a:r>
              <a:rPr kumimoji="0" lang="zh-CN" altLang="en-US" sz="9200" b="1" i="0" u="none" strike="noStrike" kern="1200" cap="none" spc="0" normalizeH="0" baseline="0" noProof="0" dirty="0">
                <a:ln>
                  <a:noFill/>
                </a:ln>
                <a:solidFill>
                  <a:schemeClr val="accent2"/>
                </a:solidFill>
                <a:effectLst/>
                <a:uLnTx/>
                <a:uFillTx/>
                <a:latin typeface="+mj-ea"/>
                <a:ea typeface="+mj-ea"/>
                <a:cs typeface="+mj-cs"/>
              </a:rPr>
              <a:t>工作总结</a:t>
            </a:r>
            <a:endParaRPr lang="zh-CN" altLang="en-US" sz="9200" b="1" dirty="0">
              <a:solidFill>
                <a:schemeClr val="accent2"/>
              </a:solidFill>
              <a:latin typeface="+mj-ea"/>
              <a:ea typeface="+mj-ea"/>
            </a:endParaRPr>
          </a:p>
        </p:txBody>
      </p:sp>
      <p:sp>
        <p:nvSpPr>
          <p:cNvPr id="21" name="副标题 2"/>
          <p:cNvSpPr txBox="1"/>
          <p:nvPr/>
        </p:nvSpPr>
        <p:spPr>
          <a:xfrm>
            <a:off x="4380489" y="5029139"/>
            <a:ext cx="3431021" cy="4796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1"/>
                </a:solidFill>
              </a:rPr>
              <a:t>汇报人：</a:t>
            </a:r>
            <a:r>
              <a:rPr kumimoji="1" lang="en-GB" altLang="zh-CN" b="1" dirty="0">
                <a:solidFill>
                  <a:schemeClr val="accent1"/>
                </a:solidFill>
                <a:latin typeface="微软雅黑" panose="020B0503020204020204" pitchFamily="34" charset="-122"/>
                <a:ea typeface="微软雅黑" panose="020B0503020204020204" pitchFamily="34" charset="-122"/>
              </a:rPr>
              <a:t> </a:t>
            </a:r>
            <a:r>
              <a:rPr kumimoji="1" lang="en-GB" altLang="zh-CN" dirty="0">
                <a:solidFill>
                  <a:schemeClr val="accent1"/>
                </a:solidFill>
                <a:latin typeface="+mn-ea"/>
              </a:rPr>
              <a:t>OfficePLUS</a:t>
            </a:r>
            <a:endParaRPr lang="zh-CN" altLang="en-US" dirty="0">
              <a:solidFill>
                <a:schemeClr val="accent1"/>
              </a:solidFill>
              <a:latin typeface="+mn-ea"/>
            </a:endParaRPr>
          </a:p>
        </p:txBody>
      </p:sp>
      <p:sp>
        <p:nvSpPr>
          <p:cNvPr id="11" name="矩形: 圆顶角 10"/>
          <p:cNvSpPr/>
          <p:nvPr/>
        </p:nvSpPr>
        <p:spPr>
          <a:xfrm flipV="1">
            <a:off x="745352" y="0"/>
            <a:ext cx="553253"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副标题 2"/>
          <p:cNvSpPr txBox="1"/>
          <p:nvPr/>
        </p:nvSpPr>
        <p:spPr>
          <a:xfrm>
            <a:off x="4380489" y="6137575"/>
            <a:ext cx="3431021" cy="4796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accent1"/>
                </a:solidFill>
              </a:rPr>
              <a:t>20XX</a:t>
            </a:r>
            <a:r>
              <a:rPr lang="zh-CN" altLang="en-US" dirty="0">
                <a:solidFill>
                  <a:schemeClr val="accent1"/>
                </a:solidFill>
              </a:rPr>
              <a:t>年</a:t>
            </a:r>
            <a:r>
              <a:rPr lang="en-US" altLang="zh-CN" dirty="0">
                <a:solidFill>
                  <a:schemeClr val="accent1"/>
                </a:solidFill>
              </a:rPr>
              <a:t>X</a:t>
            </a:r>
            <a:r>
              <a:rPr lang="zh-CN" altLang="en-US" dirty="0">
                <a:solidFill>
                  <a:schemeClr val="accent1"/>
                </a:solidFill>
              </a:rPr>
              <a:t>月</a:t>
            </a:r>
            <a:r>
              <a:rPr lang="en-US" altLang="zh-CN" dirty="0">
                <a:solidFill>
                  <a:schemeClr val="accent1"/>
                </a:solidFill>
              </a:rPr>
              <a:t>X</a:t>
            </a:r>
            <a:r>
              <a:rPr lang="zh-CN" altLang="en-US" dirty="0">
                <a:solidFill>
                  <a:schemeClr val="accent1"/>
                </a:solidFill>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670868" y="784050"/>
            <a:ext cx="10850264" cy="10850264"/>
          </a:xfrm>
          <a:prstGeom prst="ellipse">
            <a:avLst/>
          </a:prstGeom>
          <a:solidFill>
            <a:schemeClr val="accent2">
              <a:lumMod val="40000"/>
              <a:lumOff val="60000"/>
              <a:alpha val="2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9" name="椭圆 18"/>
          <p:cNvSpPr/>
          <p:nvPr/>
        </p:nvSpPr>
        <p:spPr>
          <a:xfrm>
            <a:off x="2006059" y="2119241"/>
            <a:ext cx="8179883" cy="8179883"/>
          </a:xfrm>
          <a:prstGeom prst="ellipse">
            <a:avLst/>
          </a:prstGeom>
          <a:solidFill>
            <a:schemeClr val="accent1">
              <a:lumMod val="40000"/>
              <a:lumOff val="60000"/>
              <a:alpha val="1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7" name="椭圆 16"/>
          <p:cNvSpPr/>
          <p:nvPr/>
        </p:nvSpPr>
        <p:spPr>
          <a:xfrm>
            <a:off x="3376533" y="3340891"/>
            <a:ext cx="5438931" cy="5438931"/>
          </a:xfrm>
          <a:prstGeom prst="ellipse">
            <a:avLst/>
          </a:prstGeom>
          <a:noFill/>
          <a:ln w="22225" cap="rnd">
            <a:gradFill>
              <a:gsLst>
                <a:gs pos="0">
                  <a:schemeClr val="accent1"/>
                </a:gs>
                <a:gs pos="100000">
                  <a:schemeClr val="accent3"/>
                </a:gs>
              </a:gsLst>
              <a:lin ang="5400000" scaled="1"/>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3" name="内容占位符 2"/>
          <p:cNvSpPr txBox="1"/>
          <p:nvPr/>
        </p:nvSpPr>
        <p:spPr>
          <a:xfrm>
            <a:off x="180270" y="4735914"/>
            <a:ext cx="2664454"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sz="2800" i="0" dirty="0">
                <a:solidFill>
                  <a:schemeClr val="accent1"/>
                </a:solidFill>
                <a:effectLst/>
                <a:latin typeface="微软雅黑 Light" panose="020B0502040204020203" charset="-122"/>
              </a:rPr>
              <a:t>费用成本管理</a:t>
            </a:r>
            <a:endParaRPr lang="zh-CN" altLang="en-US" sz="2800" dirty="0">
              <a:solidFill>
                <a:schemeClr val="accent1"/>
              </a:solidFill>
            </a:endParaRPr>
          </a:p>
        </p:txBody>
      </p:sp>
      <p:sp>
        <p:nvSpPr>
          <p:cNvPr id="24" name="内容占位符 2"/>
          <p:cNvSpPr txBox="1"/>
          <p:nvPr/>
        </p:nvSpPr>
        <p:spPr>
          <a:xfrm>
            <a:off x="803273" y="5333400"/>
            <a:ext cx="2102533" cy="1062342"/>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b="0" i="0" dirty="0">
                <a:solidFill>
                  <a:srgbClr val="121212"/>
                </a:solidFill>
                <a:effectLst/>
                <a:latin typeface="微软雅黑 Light" panose="020B0502040204020203" charset="-122"/>
              </a:rPr>
              <a:t>规范了核算管理，控制库存的储备，建立领用制度；</a:t>
            </a:r>
            <a:endParaRPr lang="zh-CN" altLang="en-US" dirty="0">
              <a:solidFill>
                <a:schemeClr val="tx1"/>
              </a:solidFill>
            </a:endParaRPr>
          </a:p>
        </p:txBody>
      </p:sp>
      <p:sp>
        <p:nvSpPr>
          <p:cNvPr id="42" name="椭圆 41"/>
          <p:cNvSpPr/>
          <p:nvPr/>
        </p:nvSpPr>
        <p:spPr>
          <a:xfrm>
            <a:off x="2782088" y="5478906"/>
            <a:ext cx="877678" cy="8776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solidFill>
                  <a:schemeClr val="accent1"/>
                </a:solidFill>
              </a:rPr>
              <a:t>01</a:t>
            </a:r>
            <a:endParaRPr lang="zh-CN" altLang="en-US" sz="2400" dirty="0">
              <a:solidFill>
                <a:schemeClr val="accent1"/>
              </a:solidFill>
            </a:endParaRPr>
          </a:p>
        </p:txBody>
      </p:sp>
      <p:sp>
        <p:nvSpPr>
          <p:cNvPr id="43" name="椭圆 42"/>
          <p:cNvSpPr/>
          <p:nvPr/>
        </p:nvSpPr>
        <p:spPr>
          <a:xfrm>
            <a:off x="3491633" y="3620511"/>
            <a:ext cx="877678" cy="877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t>02</a:t>
            </a:r>
            <a:endParaRPr lang="zh-CN" altLang="en-US" sz="2400" dirty="0"/>
          </a:p>
        </p:txBody>
      </p:sp>
      <p:sp>
        <p:nvSpPr>
          <p:cNvPr id="44" name="椭圆 43"/>
          <p:cNvSpPr/>
          <p:nvPr/>
        </p:nvSpPr>
        <p:spPr>
          <a:xfrm>
            <a:off x="5639354" y="2683275"/>
            <a:ext cx="877678" cy="8776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solidFill>
                  <a:schemeClr val="accent1"/>
                </a:solidFill>
              </a:rPr>
              <a:t>03</a:t>
            </a:r>
            <a:endParaRPr lang="zh-CN" altLang="en-US" sz="2400" dirty="0">
              <a:solidFill>
                <a:schemeClr val="accent1"/>
              </a:solidFill>
            </a:endParaRPr>
          </a:p>
        </p:txBody>
      </p:sp>
      <p:sp>
        <p:nvSpPr>
          <p:cNvPr id="45" name="椭圆 44"/>
          <p:cNvSpPr/>
          <p:nvPr/>
        </p:nvSpPr>
        <p:spPr>
          <a:xfrm>
            <a:off x="7776288" y="3620511"/>
            <a:ext cx="877678" cy="877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t>04</a:t>
            </a:r>
            <a:endParaRPr lang="zh-CN" altLang="en-US" sz="2400" dirty="0"/>
          </a:p>
        </p:txBody>
      </p:sp>
      <p:sp>
        <p:nvSpPr>
          <p:cNvPr id="46" name="椭圆 45"/>
          <p:cNvSpPr/>
          <p:nvPr/>
        </p:nvSpPr>
        <p:spPr>
          <a:xfrm>
            <a:off x="8551258" y="5478906"/>
            <a:ext cx="877678" cy="8776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solidFill>
                  <a:schemeClr val="accent1"/>
                </a:solidFill>
              </a:rPr>
              <a:t>05</a:t>
            </a:r>
            <a:endParaRPr lang="zh-CN" altLang="en-US" sz="2400" dirty="0">
              <a:solidFill>
                <a:schemeClr val="accent1"/>
              </a:solidFill>
            </a:endParaRPr>
          </a:p>
        </p:txBody>
      </p:sp>
      <p:sp>
        <p:nvSpPr>
          <p:cNvPr id="47" name="内容占位符 2"/>
          <p:cNvSpPr txBox="1"/>
          <p:nvPr/>
        </p:nvSpPr>
        <p:spPr>
          <a:xfrm>
            <a:off x="910378" y="2357744"/>
            <a:ext cx="2507188"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800" i="0">
                <a:solidFill>
                  <a:schemeClr val="accent1"/>
                </a:solidFill>
                <a:effectLst/>
                <a:latin typeface="-apple-system"/>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latin typeface="微软雅黑 Light" panose="020B0502040204020203" charset="-122"/>
                <a:sym typeface="+mn-lt"/>
              </a:rPr>
              <a:t>会计基础工作</a:t>
            </a:r>
            <a:endParaRPr lang="zh-CN" altLang="en-US" dirty="0">
              <a:latin typeface="微软雅黑 Light" panose="020B0502040204020203" charset="-122"/>
            </a:endParaRPr>
          </a:p>
        </p:txBody>
      </p:sp>
      <p:sp>
        <p:nvSpPr>
          <p:cNvPr id="48" name="内容占位符 2"/>
          <p:cNvSpPr txBox="1"/>
          <p:nvPr/>
        </p:nvSpPr>
        <p:spPr>
          <a:xfrm>
            <a:off x="910377" y="2971420"/>
            <a:ext cx="2492131" cy="1065548"/>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b="0" i="0" dirty="0">
                <a:solidFill>
                  <a:srgbClr val="121212"/>
                </a:solidFill>
                <a:effectLst/>
                <a:latin typeface="微软雅黑 Light" panose="020B0502040204020203" charset="-122"/>
              </a:rPr>
              <a:t>加强财务基础工作的指导，规范记账凭证的编制，强化会计档案管理</a:t>
            </a:r>
            <a:r>
              <a:rPr lang="en-US" altLang="zh-CN" b="0" i="0" dirty="0">
                <a:solidFill>
                  <a:srgbClr val="121212"/>
                </a:solidFill>
                <a:effectLst/>
                <a:latin typeface="微软雅黑 Light" panose="020B0502040204020203" charset="-122"/>
              </a:rPr>
              <a:t>;</a:t>
            </a:r>
            <a:endParaRPr lang="zh-CN" altLang="en-US" dirty="0">
              <a:solidFill>
                <a:schemeClr val="tx1"/>
              </a:solidFill>
            </a:endParaRPr>
          </a:p>
        </p:txBody>
      </p:sp>
      <p:sp>
        <p:nvSpPr>
          <p:cNvPr id="49" name="内容占位符 2"/>
          <p:cNvSpPr txBox="1"/>
          <p:nvPr/>
        </p:nvSpPr>
        <p:spPr>
          <a:xfrm>
            <a:off x="5213842" y="1233319"/>
            <a:ext cx="1693044"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sz="2800" dirty="0">
                <a:solidFill>
                  <a:schemeClr val="accent1"/>
                </a:solidFill>
                <a:sym typeface="+mn-lt"/>
              </a:rPr>
              <a:t>财务核算</a:t>
            </a:r>
            <a:endParaRPr lang="zh-CN" altLang="en-US" sz="2800" dirty="0">
              <a:solidFill>
                <a:schemeClr val="accent1"/>
              </a:solidFill>
            </a:endParaRPr>
          </a:p>
        </p:txBody>
      </p:sp>
      <p:sp>
        <p:nvSpPr>
          <p:cNvPr id="50" name="内容占位符 2"/>
          <p:cNvSpPr txBox="1"/>
          <p:nvPr/>
        </p:nvSpPr>
        <p:spPr>
          <a:xfrm>
            <a:off x="4843813" y="1885544"/>
            <a:ext cx="2764897" cy="729943"/>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b="0" i="0" dirty="0">
                <a:solidFill>
                  <a:srgbClr val="121212"/>
                </a:solidFill>
                <a:effectLst/>
                <a:latin typeface="微软雅黑 Light" panose="020B0502040204020203" charset="-122"/>
              </a:rPr>
              <a:t>会计核算标准规范，实现会计核算的标准化管理；</a:t>
            </a:r>
            <a:endParaRPr lang="zh-CN" altLang="en-US" dirty="0">
              <a:solidFill>
                <a:schemeClr val="tx1"/>
              </a:solidFill>
            </a:endParaRPr>
          </a:p>
        </p:txBody>
      </p:sp>
      <p:sp>
        <p:nvSpPr>
          <p:cNvPr id="51" name="内容占位符 2"/>
          <p:cNvSpPr txBox="1"/>
          <p:nvPr/>
        </p:nvSpPr>
        <p:spPr>
          <a:xfrm>
            <a:off x="9369616" y="4771022"/>
            <a:ext cx="1698723"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pPr>
            <a:r>
              <a:rPr lang="zh-CN" altLang="en-US" sz="2800" dirty="0">
                <a:solidFill>
                  <a:schemeClr val="accent1"/>
                </a:solidFill>
                <a:sym typeface="+mn-lt"/>
              </a:rPr>
              <a:t>纳税申报</a:t>
            </a:r>
            <a:endParaRPr lang="zh-CN" altLang="en-US" sz="2800" dirty="0">
              <a:solidFill>
                <a:schemeClr val="accent1"/>
              </a:solidFill>
            </a:endParaRPr>
          </a:p>
        </p:txBody>
      </p:sp>
      <p:sp>
        <p:nvSpPr>
          <p:cNvPr id="52" name="内容占位符 2"/>
          <p:cNvSpPr txBox="1"/>
          <p:nvPr/>
        </p:nvSpPr>
        <p:spPr>
          <a:xfrm>
            <a:off x="9408552" y="5403225"/>
            <a:ext cx="1980174" cy="1062342"/>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b="0" i="0" dirty="0">
                <a:solidFill>
                  <a:srgbClr val="121212"/>
                </a:solidFill>
                <a:effectLst/>
                <a:latin typeface="微软雅黑 Light" panose="020B0502040204020203" charset="-122"/>
              </a:rPr>
              <a:t>按时纳税申报，及时、足额地缴纳税费；</a:t>
            </a:r>
            <a:endParaRPr lang="zh-CN" altLang="en-US" dirty="0">
              <a:solidFill>
                <a:schemeClr val="tx1"/>
              </a:solidFill>
            </a:endParaRPr>
          </a:p>
        </p:txBody>
      </p:sp>
      <p:sp>
        <p:nvSpPr>
          <p:cNvPr id="53" name="内容占位符 2"/>
          <p:cNvSpPr txBox="1"/>
          <p:nvPr/>
        </p:nvSpPr>
        <p:spPr>
          <a:xfrm>
            <a:off x="8690544" y="2391865"/>
            <a:ext cx="1703901"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pPr>
            <a:r>
              <a:rPr lang="zh-CN" altLang="en-US" sz="2800" dirty="0">
                <a:solidFill>
                  <a:schemeClr val="accent1"/>
                </a:solidFill>
                <a:sym typeface="+mn-lt"/>
              </a:rPr>
              <a:t>内控管理</a:t>
            </a:r>
            <a:endParaRPr lang="zh-CN" altLang="en-US" sz="2800" dirty="0">
              <a:solidFill>
                <a:schemeClr val="accent1"/>
              </a:solidFill>
            </a:endParaRPr>
          </a:p>
        </p:txBody>
      </p:sp>
      <p:sp>
        <p:nvSpPr>
          <p:cNvPr id="54" name="内容占位符 2"/>
          <p:cNvSpPr txBox="1"/>
          <p:nvPr/>
        </p:nvSpPr>
        <p:spPr>
          <a:xfrm>
            <a:off x="8692790" y="3022958"/>
            <a:ext cx="2551473" cy="1062342"/>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b="0" i="0" dirty="0">
                <a:solidFill>
                  <a:srgbClr val="121212"/>
                </a:solidFill>
                <a:effectLst/>
                <a:latin typeface="微软雅黑 Light" panose="020B0502040204020203" charset="-122"/>
              </a:rPr>
              <a:t>建立出纳核算系统，做到日清日结，便于公司统一控制；</a:t>
            </a:r>
            <a:endParaRPr lang="zh-CN" altLang="en-US" dirty="0">
              <a:solidFill>
                <a:schemeClr val="tx1"/>
              </a:solidFill>
            </a:endParaRPr>
          </a:p>
        </p:txBody>
      </p:sp>
      <p:sp>
        <p:nvSpPr>
          <p:cNvPr id="55"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56" name="文本框 55"/>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grpSp>
        <p:nvGrpSpPr>
          <p:cNvPr id="2" name="组合 1"/>
          <p:cNvGrpSpPr/>
          <p:nvPr/>
        </p:nvGrpSpPr>
        <p:grpSpPr>
          <a:xfrm>
            <a:off x="3706811" y="3656036"/>
            <a:ext cx="4778377" cy="4778377"/>
            <a:chOff x="3706811" y="3656036"/>
            <a:chExt cx="4778377" cy="4778377"/>
          </a:xfrm>
        </p:grpSpPr>
        <p:sp>
          <p:nvSpPr>
            <p:cNvPr id="4" name="椭圆 3"/>
            <p:cNvSpPr/>
            <p:nvPr/>
          </p:nvSpPr>
          <p:spPr>
            <a:xfrm>
              <a:off x="3706811" y="3656036"/>
              <a:ext cx="4778377" cy="47783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5" name="标题 1"/>
            <p:cNvSpPr txBox="1"/>
            <p:nvPr/>
          </p:nvSpPr>
          <p:spPr>
            <a:xfrm>
              <a:off x="4677916" y="5026442"/>
              <a:ext cx="276489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chemeClr val="bg1"/>
                  </a:solidFill>
                </a:rPr>
                <a:t>工作</a:t>
              </a:r>
              <a:endParaRPr lang="en-US" altLang="zh-CN" b="1" dirty="0">
                <a:solidFill>
                  <a:schemeClr val="bg1"/>
                </a:solidFill>
              </a:endParaRPr>
            </a:p>
            <a:p>
              <a:pPr algn="ctr"/>
              <a:r>
                <a:rPr lang="zh-CN" altLang="en-US" b="1" dirty="0">
                  <a:solidFill>
                    <a:schemeClr val="bg1"/>
                  </a:solidFill>
                </a:rPr>
                <a:t>回顾</a:t>
              </a:r>
            </a:p>
          </p:txBody>
        </p:sp>
      </p:grpSp>
      <p:pic>
        <p:nvPicPr>
          <p:cNvPr id="26" name="图片 25"/>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803277" y="1617880"/>
            <a:ext cx="5292724" cy="2273985"/>
          </a:xfrm>
          <a:prstGeom prst="roundRect">
            <a:avLst>
              <a:gd name="adj" fmla="val 7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矩形: 圆角 13"/>
          <p:cNvSpPr/>
          <p:nvPr/>
        </p:nvSpPr>
        <p:spPr>
          <a:xfrm>
            <a:off x="6127936" y="1617881"/>
            <a:ext cx="5260789" cy="2260264"/>
          </a:xfrm>
          <a:prstGeom prst="roundRect">
            <a:avLst>
              <a:gd name="adj" fmla="val 74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 name="矩形: 圆角 14"/>
          <p:cNvSpPr/>
          <p:nvPr/>
        </p:nvSpPr>
        <p:spPr>
          <a:xfrm>
            <a:off x="6096000" y="3891865"/>
            <a:ext cx="5292723" cy="2273985"/>
          </a:xfrm>
          <a:prstGeom prst="roundRect">
            <a:avLst>
              <a:gd name="adj" fmla="val 7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矩形: 圆角 15"/>
          <p:cNvSpPr/>
          <p:nvPr/>
        </p:nvSpPr>
        <p:spPr>
          <a:xfrm>
            <a:off x="803276" y="3891864"/>
            <a:ext cx="5292724" cy="2273985"/>
          </a:xfrm>
          <a:prstGeom prst="roundRect">
            <a:avLst>
              <a:gd name="adj" fmla="val 74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内容占位符 2"/>
          <p:cNvSpPr txBox="1"/>
          <p:nvPr/>
        </p:nvSpPr>
        <p:spPr>
          <a:xfrm>
            <a:off x="8763001" y="1829225"/>
            <a:ext cx="2154108" cy="52322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defRPr/>
            </a:pPr>
            <a:r>
              <a:rPr lang="zh-CN" altLang="en-US" b="1" dirty="0">
                <a:solidFill>
                  <a:schemeClr val="accent1"/>
                </a:solidFill>
                <a:latin typeface="+mj-ea"/>
                <a:ea typeface="+mj-ea"/>
                <a:cs typeface="+mn-ea"/>
                <a:sym typeface="+mn-lt"/>
              </a:rPr>
              <a:t>分公司合账</a:t>
            </a:r>
            <a:endParaRPr lang="zh-CN" altLang="en-US" b="1" dirty="0">
              <a:solidFill>
                <a:schemeClr val="accent1"/>
              </a:solidFill>
              <a:latin typeface="+mj-ea"/>
              <a:ea typeface="+mj-ea"/>
            </a:endParaRPr>
          </a:p>
        </p:txBody>
      </p:sp>
      <p:sp>
        <p:nvSpPr>
          <p:cNvPr id="30" name="内容占位符 2"/>
          <p:cNvSpPr txBox="1"/>
          <p:nvPr/>
        </p:nvSpPr>
        <p:spPr>
          <a:xfrm>
            <a:off x="7482765" y="2665883"/>
            <a:ext cx="3401135" cy="778418"/>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bg1"/>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zh-CN" altLang="en-US" dirty="0">
                <a:solidFill>
                  <a:schemeClr val="accent1"/>
                </a:solidFill>
                <a:sym typeface="+mn-lt"/>
              </a:rPr>
              <a:t>对分公司的账目进行合账，制作出企业的年度报表</a:t>
            </a:r>
            <a:endParaRPr lang="zh-CN" altLang="en-US" dirty="0">
              <a:solidFill>
                <a:schemeClr val="accent1"/>
              </a:solidFill>
            </a:endParaRPr>
          </a:p>
        </p:txBody>
      </p:sp>
      <p:sp>
        <p:nvSpPr>
          <p:cNvPr id="31" name="内容占位符 2"/>
          <p:cNvSpPr txBox="1"/>
          <p:nvPr/>
        </p:nvSpPr>
        <p:spPr>
          <a:xfrm>
            <a:off x="8569686" y="4092562"/>
            <a:ext cx="2402193"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sz="2800" b="1" dirty="0">
                <a:solidFill>
                  <a:schemeClr val="bg1"/>
                </a:solidFill>
                <a:sym typeface="+mn-lt"/>
              </a:rPr>
              <a:t>项目报价审核</a:t>
            </a:r>
            <a:endParaRPr lang="zh-CN" altLang="en-US" sz="2800" b="1" dirty="0">
              <a:solidFill>
                <a:schemeClr val="bg1"/>
              </a:solidFill>
            </a:endParaRPr>
          </a:p>
        </p:txBody>
      </p:sp>
      <p:sp>
        <p:nvSpPr>
          <p:cNvPr id="32" name="内容占位符 2"/>
          <p:cNvSpPr txBox="1"/>
          <p:nvPr/>
        </p:nvSpPr>
        <p:spPr>
          <a:xfrm>
            <a:off x="7263941" y="4863449"/>
            <a:ext cx="3660067" cy="778418"/>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bg1"/>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zh-CN" altLang="en-US" dirty="0">
                <a:sym typeface="+mn-lt"/>
              </a:rPr>
              <a:t>对项目报价进行严格审核，控制企业运营成本支出</a:t>
            </a:r>
            <a:endParaRPr lang="zh-CN" altLang="en-US" dirty="0"/>
          </a:p>
        </p:txBody>
      </p:sp>
      <p:sp>
        <p:nvSpPr>
          <p:cNvPr id="33" name="内容占位符 2"/>
          <p:cNvSpPr txBox="1"/>
          <p:nvPr/>
        </p:nvSpPr>
        <p:spPr>
          <a:xfrm>
            <a:off x="1352057" y="1812679"/>
            <a:ext cx="1826141"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pPr>
            <a:r>
              <a:rPr lang="zh-CN" altLang="en-US" sz="2800" b="1" dirty="0">
                <a:solidFill>
                  <a:schemeClr val="bg1"/>
                </a:solidFill>
                <a:sym typeface="+mn-lt"/>
              </a:rPr>
              <a:t>产品定价</a:t>
            </a:r>
            <a:endParaRPr lang="zh-CN" altLang="en-US" sz="2800" b="1" dirty="0">
              <a:solidFill>
                <a:schemeClr val="bg1"/>
              </a:solidFill>
            </a:endParaRPr>
          </a:p>
        </p:txBody>
      </p:sp>
      <p:sp>
        <p:nvSpPr>
          <p:cNvPr id="34" name="内容占位符 2"/>
          <p:cNvSpPr txBox="1"/>
          <p:nvPr/>
        </p:nvSpPr>
        <p:spPr>
          <a:xfrm>
            <a:off x="1374753" y="2665884"/>
            <a:ext cx="3161591" cy="778418"/>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dirty="0">
                <a:solidFill>
                  <a:schemeClr val="bg1"/>
                </a:solidFill>
                <a:sym typeface="+mn-lt"/>
              </a:rPr>
              <a:t>根据市场物价管理规定，对产品价格进行合规定价</a:t>
            </a:r>
            <a:endParaRPr lang="zh-CN" altLang="en-US" dirty="0">
              <a:solidFill>
                <a:schemeClr val="bg1"/>
              </a:solidFill>
            </a:endParaRPr>
          </a:p>
        </p:txBody>
      </p:sp>
      <p:sp>
        <p:nvSpPr>
          <p:cNvPr id="35" name="内容占位符 2"/>
          <p:cNvSpPr txBox="1"/>
          <p:nvPr/>
        </p:nvSpPr>
        <p:spPr>
          <a:xfrm>
            <a:off x="1266262" y="4092562"/>
            <a:ext cx="2493862"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pPr>
            <a:r>
              <a:rPr lang="zh-CN" altLang="en-US" sz="2800" b="1" dirty="0">
                <a:solidFill>
                  <a:schemeClr val="accent1"/>
                </a:solidFill>
                <a:sym typeface="+mn-lt"/>
              </a:rPr>
              <a:t>控制采购价格</a:t>
            </a:r>
            <a:endParaRPr lang="zh-CN" altLang="en-US" sz="2800" b="1" dirty="0">
              <a:solidFill>
                <a:schemeClr val="accent1"/>
              </a:solidFill>
            </a:endParaRPr>
          </a:p>
        </p:txBody>
      </p:sp>
      <p:sp>
        <p:nvSpPr>
          <p:cNvPr id="36" name="内容占位符 2"/>
          <p:cNvSpPr txBox="1"/>
          <p:nvPr/>
        </p:nvSpPr>
        <p:spPr>
          <a:xfrm>
            <a:off x="1269519" y="4863449"/>
            <a:ext cx="3480627" cy="778418"/>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bg1"/>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chemeClr val="accent1"/>
                </a:solidFill>
                <a:sym typeface="+mn-lt"/>
              </a:rPr>
              <a:t>加强客房部成本控，要求客房部加强对回收物品及客房酒水管理</a:t>
            </a:r>
            <a:endParaRPr lang="zh-CN" altLang="en-US" dirty="0">
              <a:solidFill>
                <a:schemeClr val="accent1"/>
              </a:solidFill>
            </a:endParaRPr>
          </a:p>
        </p:txBody>
      </p:sp>
      <p:grpSp>
        <p:nvGrpSpPr>
          <p:cNvPr id="2" name="组合 1"/>
          <p:cNvGrpSpPr/>
          <p:nvPr/>
        </p:nvGrpSpPr>
        <p:grpSpPr>
          <a:xfrm>
            <a:off x="4887956" y="2692974"/>
            <a:ext cx="2335876" cy="2335882"/>
            <a:chOff x="4887956" y="2692974"/>
            <a:chExt cx="2335876" cy="2335882"/>
          </a:xfrm>
        </p:grpSpPr>
        <p:sp>
          <p:nvSpPr>
            <p:cNvPr id="5" name="椭圆 4"/>
            <p:cNvSpPr/>
            <p:nvPr/>
          </p:nvSpPr>
          <p:spPr>
            <a:xfrm>
              <a:off x="5229726" y="3034747"/>
              <a:ext cx="1652337" cy="16523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0" name="图形 8"/>
            <p:cNvGrpSpPr/>
            <p:nvPr/>
          </p:nvGrpSpPr>
          <p:grpSpPr>
            <a:xfrm>
              <a:off x="4887956" y="2692974"/>
              <a:ext cx="2335876" cy="2335882"/>
              <a:chOff x="4446184" y="1774440"/>
              <a:chExt cx="3304651" cy="3304660"/>
            </a:xfrm>
          </p:grpSpPr>
          <p:sp>
            <p:nvSpPr>
              <p:cNvPr id="11" name="任意多边形: 形状 10"/>
              <p:cNvSpPr/>
              <p:nvPr/>
            </p:nvSpPr>
            <p:spPr>
              <a:xfrm>
                <a:off x="6098505" y="1774440"/>
                <a:ext cx="1652330" cy="1652330"/>
              </a:xfrm>
              <a:custGeom>
                <a:avLst/>
                <a:gdLst>
                  <a:gd name="connsiteX0" fmla="*/ -399 w 1652330"/>
                  <a:gd name="connsiteY0" fmla="*/ -290 h 1652330"/>
                  <a:gd name="connsiteX1" fmla="*/ 1651932 w 1652330"/>
                  <a:gd name="connsiteY1" fmla="*/ 1652040 h 1652330"/>
                  <a:gd name="connsiteX2" fmla="*/ 1238842 w 1652330"/>
                  <a:gd name="connsiteY2" fmla="*/ 1652040 h 1652330"/>
                  <a:gd name="connsiteX3" fmla="*/ -399 w 1652330"/>
                  <a:gd name="connsiteY3" fmla="*/ 412800 h 1652330"/>
                </a:gdLst>
                <a:ahLst/>
                <a:cxnLst>
                  <a:cxn ang="0">
                    <a:pos x="connsiteX0" y="connsiteY0"/>
                  </a:cxn>
                  <a:cxn ang="0">
                    <a:pos x="connsiteX1" y="connsiteY1"/>
                  </a:cxn>
                  <a:cxn ang="0">
                    <a:pos x="connsiteX2" y="connsiteY2"/>
                  </a:cxn>
                  <a:cxn ang="0">
                    <a:pos x="connsiteX3" y="connsiteY3"/>
                  </a:cxn>
                </a:cxnLst>
                <a:rect l="l" t="t" r="r" b="b"/>
                <a:pathLst>
                  <a:path w="1652330" h="1652330">
                    <a:moveTo>
                      <a:pt x="-399" y="-290"/>
                    </a:moveTo>
                    <a:cubicBezTo>
                      <a:pt x="912153" y="-290"/>
                      <a:pt x="1651932" y="739488"/>
                      <a:pt x="1651932" y="1652040"/>
                    </a:cubicBezTo>
                    <a:lnTo>
                      <a:pt x="1238842" y="1652040"/>
                    </a:lnTo>
                    <a:cubicBezTo>
                      <a:pt x="1238842" y="967622"/>
                      <a:pt x="684020" y="412800"/>
                      <a:pt x="-399" y="412800"/>
                    </a:cubicBezTo>
                    <a:close/>
                  </a:path>
                </a:pathLst>
              </a:custGeom>
              <a:solidFill>
                <a:schemeClr val="accent2">
                  <a:lumMod val="20000"/>
                  <a:lumOff val="80000"/>
                </a:schemeClr>
              </a:solidFill>
              <a:ln w="19050" cap="flat">
                <a:noFill/>
                <a:prstDash val="solid"/>
                <a:round/>
              </a:ln>
            </p:spPr>
            <p:txBody>
              <a:bodyPr rtlCol="0" anchor="ctr">
                <a:noAutofit/>
              </a:bodyPr>
              <a:lstStyle/>
              <a:p>
                <a:endParaRPr lang="zh-CN" altLang="en-US" dirty="0"/>
              </a:p>
            </p:txBody>
          </p:sp>
          <p:sp>
            <p:nvSpPr>
              <p:cNvPr id="12" name="任意多边形: 形状 11"/>
              <p:cNvSpPr/>
              <p:nvPr/>
            </p:nvSpPr>
            <p:spPr>
              <a:xfrm>
                <a:off x="6098505" y="3426771"/>
                <a:ext cx="1652330" cy="1652330"/>
              </a:xfrm>
              <a:custGeom>
                <a:avLst/>
                <a:gdLst>
                  <a:gd name="connsiteX0" fmla="*/ 1651932 w 1652330"/>
                  <a:gd name="connsiteY0" fmla="*/ -290 h 1652330"/>
                  <a:gd name="connsiteX1" fmla="*/ -399 w 1652330"/>
                  <a:gd name="connsiteY1" fmla="*/ 1652041 h 1652330"/>
                  <a:gd name="connsiteX2" fmla="*/ -399 w 1652330"/>
                  <a:gd name="connsiteY2" fmla="*/ 1238951 h 1652330"/>
                  <a:gd name="connsiteX3" fmla="*/ 1238842 w 1652330"/>
                  <a:gd name="connsiteY3" fmla="*/ -290 h 1652330"/>
                </a:gdLst>
                <a:ahLst/>
                <a:cxnLst>
                  <a:cxn ang="0">
                    <a:pos x="connsiteX0" y="connsiteY0"/>
                  </a:cxn>
                  <a:cxn ang="0">
                    <a:pos x="connsiteX1" y="connsiteY1"/>
                  </a:cxn>
                  <a:cxn ang="0">
                    <a:pos x="connsiteX2" y="connsiteY2"/>
                  </a:cxn>
                  <a:cxn ang="0">
                    <a:pos x="connsiteX3" y="connsiteY3"/>
                  </a:cxn>
                </a:cxnLst>
                <a:rect l="l" t="t" r="r" b="b"/>
                <a:pathLst>
                  <a:path w="1652330" h="1652330">
                    <a:moveTo>
                      <a:pt x="1651932" y="-290"/>
                    </a:moveTo>
                    <a:cubicBezTo>
                      <a:pt x="1651932" y="912262"/>
                      <a:pt x="912153" y="1652041"/>
                      <a:pt x="-399" y="1652041"/>
                    </a:cubicBezTo>
                    <a:lnTo>
                      <a:pt x="-399" y="1238951"/>
                    </a:lnTo>
                    <a:cubicBezTo>
                      <a:pt x="684020" y="1238951"/>
                      <a:pt x="1238842" y="684129"/>
                      <a:pt x="1238842" y="-290"/>
                    </a:cubicBezTo>
                    <a:close/>
                  </a:path>
                </a:pathLst>
              </a:custGeom>
              <a:solidFill>
                <a:schemeClr val="bg1"/>
              </a:solidFill>
              <a:ln w="19050" cap="flat">
                <a:noFill/>
                <a:prstDash val="solid"/>
                <a:round/>
              </a:ln>
            </p:spPr>
            <p:txBody>
              <a:bodyPr rtlCol="0" anchor="ctr">
                <a:noAutofit/>
              </a:bodyPr>
              <a:lstStyle/>
              <a:p>
                <a:endParaRPr lang="zh-CN" altLang="en-US"/>
              </a:p>
            </p:txBody>
          </p:sp>
          <p:sp>
            <p:nvSpPr>
              <p:cNvPr id="13" name="任意多边形: 形状 12"/>
              <p:cNvSpPr/>
              <p:nvPr/>
            </p:nvSpPr>
            <p:spPr>
              <a:xfrm>
                <a:off x="4446184" y="3426771"/>
                <a:ext cx="1652320" cy="1652330"/>
              </a:xfrm>
              <a:custGeom>
                <a:avLst/>
                <a:gdLst>
                  <a:gd name="connsiteX0" fmla="*/ 1651922 w 1652320"/>
                  <a:gd name="connsiteY0" fmla="*/ 1652041 h 1652330"/>
                  <a:gd name="connsiteX1" fmla="*/ -399 w 1652320"/>
                  <a:gd name="connsiteY1" fmla="*/ -290 h 1652330"/>
                  <a:gd name="connsiteX2" fmla="*/ 412681 w 1652320"/>
                  <a:gd name="connsiteY2" fmla="*/ -290 h 1652330"/>
                  <a:gd name="connsiteX3" fmla="*/ 1651922 w 1652320"/>
                  <a:gd name="connsiteY3" fmla="*/ 1238951 h 1652330"/>
                </a:gdLst>
                <a:ahLst/>
                <a:cxnLst>
                  <a:cxn ang="0">
                    <a:pos x="connsiteX0" y="connsiteY0"/>
                  </a:cxn>
                  <a:cxn ang="0">
                    <a:pos x="connsiteX1" y="connsiteY1"/>
                  </a:cxn>
                  <a:cxn ang="0">
                    <a:pos x="connsiteX2" y="connsiteY2"/>
                  </a:cxn>
                  <a:cxn ang="0">
                    <a:pos x="connsiteX3" y="connsiteY3"/>
                  </a:cxn>
                </a:cxnLst>
                <a:rect l="l" t="t" r="r" b="b"/>
                <a:pathLst>
                  <a:path w="1652320" h="1652330">
                    <a:moveTo>
                      <a:pt x="1651922" y="1652041"/>
                    </a:moveTo>
                    <a:cubicBezTo>
                      <a:pt x="739370" y="1652041"/>
                      <a:pt x="-399" y="912262"/>
                      <a:pt x="-399" y="-290"/>
                    </a:cubicBezTo>
                    <a:lnTo>
                      <a:pt x="412681" y="-290"/>
                    </a:lnTo>
                    <a:cubicBezTo>
                      <a:pt x="412681" y="684129"/>
                      <a:pt x="967503" y="1238951"/>
                      <a:pt x="1651922" y="1238951"/>
                    </a:cubicBezTo>
                    <a:close/>
                  </a:path>
                </a:pathLst>
              </a:custGeom>
              <a:solidFill>
                <a:schemeClr val="accent2">
                  <a:lumMod val="20000"/>
                  <a:lumOff val="80000"/>
                </a:schemeClr>
              </a:solidFill>
              <a:ln w="19050" cap="flat">
                <a:noFill/>
                <a:prstDash val="solid"/>
                <a:round/>
              </a:ln>
            </p:spPr>
            <p:txBody>
              <a:bodyPr rtlCol="0" anchor="ctr">
                <a:noAutofit/>
              </a:bodyPr>
              <a:lstStyle/>
              <a:p>
                <a:endParaRPr lang="zh-CN" altLang="en-US"/>
              </a:p>
            </p:txBody>
          </p:sp>
          <p:sp>
            <p:nvSpPr>
              <p:cNvPr id="17" name="任意多边形: 形状 16"/>
              <p:cNvSpPr/>
              <p:nvPr/>
            </p:nvSpPr>
            <p:spPr>
              <a:xfrm>
                <a:off x="4446184" y="1774440"/>
                <a:ext cx="1652320" cy="1652330"/>
              </a:xfrm>
              <a:custGeom>
                <a:avLst/>
                <a:gdLst>
                  <a:gd name="connsiteX0" fmla="*/ -399 w 1652320"/>
                  <a:gd name="connsiteY0" fmla="*/ 1652040 h 1652330"/>
                  <a:gd name="connsiteX1" fmla="*/ 1651922 w 1652320"/>
                  <a:gd name="connsiteY1" fmla="*/ -290 h 1652330"/>
                  <a:gd name="connsiteX2" fmla="*/ 1651922 w 1652320"/>
                  <a:gd name="connsiteY2" fmla="*/ 412800 h 1652330"/>
                  <a:gd name="connsiteX3" fmla="*/ 412681 w 1652320"/>
                  <a:gd name="connsiteY3" fmla="*/ 1652040 h 1652330"/>
                </a:gdLst>
                <a:ahLst/>
                <a:cxnLst>
                  <a:cxn ang="0">
                    <a:pos x="connsiteX0" y="connsiteY0"/>
                  </a:cxn>
                  <a:cxn ang="0">
                    <a:pos x="connsiteX1" y="connsiteY1"/>
                  </a:cxn>
                  <a:cxn ang="0">
                    <a:pos x="connsiteX2" y="connsiteY2"/>
                  </a:cxn>
                  <a:cxn ang="0">
                    <a:pos x="connsiteX3" y="connsiteY3"/>
                  </a:cxn>
                </a:cxnLst>
                <a:rect l="l" t="t" r="r" b="b"/>
                <a:pathLst>
                  <a:path w="1652320" h="1652330">
                    <a:moveTo>
                      <a:pt x="-399" y="1652040"/>
                    </a:moveTo>
                    <a:cubicBezTo>
                      <a:pt x="-399" y="739488"/>
                      <a:pt x="739370" y="-290"/>
                      <a:pt x="1651922" y="-290"/>
                    </a:cubicBezTo>
                    <a:lnTo>
                      <a:pt x="1651922" y="412800"/>
                    </a:lnTo>
                    <a:cubicBezTo>
                      <a:pt x="967503" y="412800"/>
                      <a:pt x="412681" y="967622"/>
                      <a:pt x="412681" y="1652040"/>
                    </a:cubicBezTo>
                    <a:close/>
                  </a:path>
                </a:pathLst>
              </a:custGeom>
              <a:solidFill>
                <a:schemeClr val="bg1"/>
              </a:solidFill>
              <a:ln w="19050" cap="flat">
                <a:noFill/>
                <a:prstDash val="solid"/>
                <a:round/>
              </a:ln>
            </p:spPr>
            <p:txBody>
              <a:bodyPr rtlCol="0" anchor="ctr">
                <a:noAutofit/>
              </a:bodyPr>
              <a:lstStyle/>
              <a:p>
                <a:endParaRPr lang="zh-CN" altLang="en-US"/>
              </a:p>
            </p:txBody>
          </p:sp>
        </p:grpSp>
        <p:sp>
          <p:nvSpPr>
            <p:cNvPr id="37" name="标题 1"/>
            <p:cNvSpPr txBox="1"/>
            <p:nvPr/>
          </p:nvSpPr>
          <p:spPr>
            <a:xfrm>
              <a:off x="5429347" y="3196389"/>
              <a:ext cx="123812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dirty="0">
                  <a:solidFill>
                    <a:schemeClr val="bg1"/>
                  </a:solidFill>
                </a:rPr>
                <a:t>工作</a:t>
              </a:r>
              <a:endParaRPr lang="en-US" altLang="zh-CN" sz="3200" dirty="0">
                <a:solidFill>
                  <a:schemeClr val="bg1"/>
                </a:solidFill>
              </a:endParaRPr>
            </a:p>
            <a:p>
              <a:pPr algn="ctr"/>
              <a:r>
                <a:rPr lang="zh-CN" altLang="en-US" sz="3200" dirty="0">
                  <a:solidFill>
                    <a:schemeClr val="bg1"/>
                  </a:solidFill>
                </a:rPr>
                <a:t>回顾</a:t>
              </a:r>
            </a:p>
          </p:txBody>
        </p:sp>
      </p:grpSp>
      <p:sp>
        <p:nvSpPr>
          <p:cNvPr id="24"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25" name="文本框 24"/>
          <p:cNvSpPr txBox="1"/>
          <p:nvPr/>
        </p:nvSpPr>
        <p:spPr>
          <a:xfrm>
            <a:off x="474641" y="-140416"/>
            <a:ext cx="1376748" cy="12003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pic>
        <p:nvPicPr>
          <p:cNvPr id="26" name="图片 25"/>
          <p:cNvPicPr>
            <a:picLocks noChangeAspect="1"/>
          </p:cNvPicPr>
          <p:nvPr/>
        </p:nvPicPr>
        <p:blipFill rotWithShape="1">
          <a:blip r:embed="rId2"/>
          <a:srcRect r="40321" b="5570"/>
          <a:stretch>
            <a:fillRect/>
          </a:stretch>
        </p:blipFill>
        <p:spPr>
          <a:xfrm>
            <a:off x="9795425" y="465767"/>
            <a:ext cx="1932720" cy="395760"/>
          </a:xfrm>
          <a:prstGeom prst="rect">
            <a:avLst/>
          </a:prstGeom>
        </p:spPr>
      </p:pic>
      <p:cxnSp>
        <p:nvCxnSpPr>
          <p:cNvPr id="6" name="直接连接符 5"/>
          <p:cNvCxnSpPr/>
          <p:nvPr/>
        </p:nvCxnSpPr>
        <p:spPr>
          <a:xfrm>
            <a:off x="1443765" y="2544518"/>
            <a:ext cx="89037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871411" y="2544518"/>
            <a:ext cx="890374"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871411" y="4802788"/>
            <a:ext cx="89037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356906" y="4802788"/>
            <a:ext cx="890374"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p:cNvSpPr/>
          <p:nvPr/>
        </p:nvSpPr>
        <p:spPr>
          <a:xfrm>
            <a:off x="6027763" y="5121786"/>
            <a:ext cx="2392907" cy="1542195"/>
          </a:xfrm>
          <a:prstGeom prst="roundRect">
            <a:avLst>
              <a:gd name="adj" fmla="val 5163"/>
            </a:avLst>
          </a:prstGeom>
          <a:solidFill>
            <a:schemeClr val="accent1"/>
          </a:solidFill>
          <a:ln>
            <a:noFill/>
          </a:ln>
          <a:effectLst>
            <a:outerShdw blurRad="1066800" dist="393700" dir="5400000" sx="90000" sy="90000" algn="t" rotWithShape="0">
              <a:schemeClr val="accent1">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7" name="矩形: 圆角 16"/>
          <p:cNvSpPr/>
          <p:nvPr/>
        </p:nvSpPr>
        <p:spPr>
          <a:xfrm>
            <a:off x="8995818" y="5121786"/>
            <a:ext cx="2392907" cy="1542195"/>
          </a:xfrm>
          <a:prstGeom prst="roundRect">
            <a:avLst>
              <a:gd name="adj" fmla="val 5163"/>
            </a:avLst>
          </a:prstGeom>
          <a:solidFill>
            <a:schemeClr val="accent2"/>
          </a:solidFill>
          <a:ln>
            <a:noFill/>
          </a:ln>
          <a:effectLst>
            <a:outerShdw blurRad="1066800" dist="393700" dir="5400000" sx="90000" sy="90000" algn="t" rotWithShape="0">
              <a:schemeClr val="accent1">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44" name="iconfont-11157-5276537"/>
          <p:cNvSpPr/>
          <p:nvPr/>
        </p:nvSpPr>
        <p:spPr>
          <a:xfrm>
            <a:off x="6955646" y="5318204"/>
            <a:ext cx="566148" cy="526939"/>
          </a:xfrm>
          <a:custGeom>
            <a:avLst/>
            <a:gdLst>
              <a:gd name="T0" fmla="*/ 4468 w 7617"/>
              <a:gd name="T1" fmla="*/ 3634 h 7362"/>
              <a:gd name="T2" fmla="*/ 5375 w 7617"/>
              <a:gd name="T3" fmla="*/ 1975 h 7362"/>
              <a:gd name="T4" fmla="*/ 2518 w 7617"/>
              <a:gd name="T5" fmla="*/ 3741 h 7362"/>
              <a:gd name="T6" fmla="*/ 408 w 7617"/>
              <a:gd name="T7" fmla="*/ 7024 h 7362"/>
              <a:gd name="T8" fmla="*/ 4900 w 7617"/>
              <a:gd name="T9" fmla="*/ 3974 h 7362"/>
              <a:gd name="T10" fmla="*/ 4968 w 7617"/>
              <a:gd name="T11" fmla="*/ 1975 h 7362"/>
              <a:gd name="T12" fmla="*/ 6113 w 7617"/>
              <a:gd name="T13" fmla="*/ 7362 h 7362"/>
              <a:gd name="T14" fmla="*/ 5374 w 7617"/>
              <a:gd name="T15" fmla="*/ 6952 h 7362"/>
              <a:gd name="T16" fmla="*/ 4588 w 7617"/>
              <a:gd name="T17" fmla="*/ 6165 h 7362"/>
              <a:gd name="T18" fmla="*/ 4193 w 7617"/>
              <a:gd name="T19" fmla="*/ 5313 h 7362"/>
              <a:gd name="T20" fmla="*/ 4792 w 7617"/>
              <a:gd name="T21" fmla="*/ 4780 h 7362"/>
              <a:gd name="T22" fmla="*/ 5333 w 7617"/>
              <a:gd name="T23" fmla="*/ 4011 h 7362"/>
              <a:gd name="T24" fmla="*/ 6405 w 7617"/>
              <a:gd name="T25" fmla="*/ 4346 h 7362"/>
              <a:gd name="T26" fmla="*/ 7192 w 7617"/>
              <a:gd name="T27" fmla="*/ 5133 h 7362"/>
              <a:gd name="T28" fmla="*/ 7587 w 7617"/>
              <a:gd name="T29" fmla="*/ 5985 h 7362"/>
              <a:gd name="T30" fmla="*/ 6880 w 7617"/>
              <a:gd name="T31" fmla="*/ 6639 h 7362"/>
              <a:gd name="T32" fmla="*/ 6447 w 7617"/>
              <a:gd name="T33" fmla="*/ 7287 h 7362"/>
              <a:gd name="T34" fmla="*/ 5314 w 7617"/>
              <a:gd name="T35" fmla="*/ 6632 h 7362"/>
              <a:gd name="T36" fmla="*/ 5899 w 7617"/>
              <a:gd name="T37" fmla="*/ 6787 h 7362"/>
              <a:gd name="T38" fmla="*/ 5944 w 7617"/>
              <a:gd name="T39" fmla="*/ 6964 h 7362"/>
              <a:gd name="T40" fmla="*/ 6379 w 7617"/>
              <a:gd name="T41" fmla="*/ 7029 h 7362"/>
              <a:gd name="T42" fmla="*/ 6498 w 7617"/>
              <a:gd name="T43" fmla="*/ 6796 h 7362"/>
              <a:gd name="T44" fmla="*/ 6533 w 7617"/>
              <a:gd name="T45" fmla="*/ 6584 h 7362"/>
              <a:gd name="T46" fmla="*/ 6880 w 7617"/>
              <a:gd name="T47" fmla="*/ 6212 h 7362"/>
              <a:gd name="T48" fmla="*/ 7057 w 7617"/>
              <a:gd name="T49" fmla="*/ 6262 h 7362"/>
              <a:gd name="T50" fmla="*/ 7313 w 7617"/>
              <a:gd name="T51" fmla="*/ 5785 h 7362"/>
              <a:gd name="T52" fmla="*/ 7123 w 7617"/>
              <a:gd name="T53" fmla="*/ 5680 h 7362"/>
              <a:gd name="T54" fmla="*/ 6915 w 7617"/>
              <a:gd name="T55" fmla="*/ 5160 h 7362"/>
              <a:gd name="T56" fmla="*/ 6992 w 7617"/>
              <a:gd name="T57" fmla="*/ 4960 h 7362"/>
              <a:gd name="T58" fmla="*/ 6844 w 7617"/>
              <a:gd name="T59" fmla="*/ 4538 h 7362"/>
              <a:gd name="T60" fmla="*/ 6535 w 7617"/>
              <a:gd name="T61" fmla="*/ 4599 h 7362"/>
              <a:gd name="T62" fmla="*/ 5980 w 7617"/>
              <a:gd name="T63" fmla="*/ 4522 h 7362"/>
              <a:gd name="T64" fmla="*/ 5845 w 7617"/>
              <a:gd name="T65" fmla="*/ 4357 h 7362"/>
              <a:gd name="T66" fmla="*/ 5405 w 7617"/>
              <a:gd name="T67" fmla="*/ 4273 h 7362"/>
              <a:gd name="T68" fmla="*/ 5287 w 7617"/>
              <a:gd name="T69" fmla="*/ 4507 h 7362"/>
              <a:gd name="T70" fmla="*/ 5252 w 7617"/>
              <a:gd name="T71" fmla="*/ 4718 h 7362"/>
              <a:gd name="T72" fmla="*/ 4904 w 7617"/>
              <a:gd name="T73" fmla="*/ 5090 h 7362"/>
              <a:gd name="T74" fmla="*/ 4729 w 7617"/>
              <a:gd name="T75" fmla="*/ 5040 h 7362"/>
              <a:gd name="T76" fmla="*/ 4455 w 7617"/>
              <a:gd name="T77" fmla="*/ 5384 h 7362"/>
              <a:gd name="T78" fmla="*/ 4598 w 7617"/>
              <a:gd name="T79" fmla="*/ 5604 h 7362"/>
              <a:gd name="T80" fmla="*/ 4764 w 7617"/>
              <a:gd name="T81" fmla="*/ 5740 h 7362"/>
              <a:gd name="T82" fmla="*/ 4842 w 7617"/>
              <a:gd name="T83" fmla="*/ 6295 h 7362"/>
              <a:gd name="T84" fmla="*/ 4780 w 7617"/>
              <a:gd name="T85" fmla="*/ 6603 h 7362"/>
              <a:gd name="T86" fmla="*/ 5203 w 7617"/>
              <a:gd name="T87" fmla="*/ 6750 h 7362"/>
              <a:gd name="T88" fmla="*/ 5890 w 7617"/>
              <a:gd name="T89" fmla="*/ 6453 h 7362"/>
              <a:gd name="T90" fmla="*/ 6459 w 7617"/>
              <a:gd name="T91" fmla="*/ 5082 h 7362"/>
              <a:gd name="T92" fmla="*/ 5890 w 7617"/>
              <a:gd name="T93" fmla="*/ 5114 h 7362"/>
              <a:gd name="T94" fmla="*/ 6269 w 7617"/>
              <a:gd name="T95" fmla="*/ 6030 h 7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17" h="7362">
                <a:moveTo>
                  <a:pt x="4900" y="3974"/>
                </a:moveTo>
                <a:cubicBezTo>
                  <a:pt x="4704" y="3877"/>
                  <a:pt x="4498" y="3798"/>
                  <a:pt x="4283" y="3740"/>
                </a:cubicBezTo>
                <a:cubicBezTo>
                  <a:pt x="4347" y="3708"/>
                  <a:pt x="4410" y="3676"/>
                  <a:pt x="4468" y="3634"/>
                </a:cubicBezTo>
                <a:cubicBezTo>
                  <a:pt x="4563" y="3565"/>
                  <a:pt x="4752" y="3400"/>
                  <a:pt x="4825" y="3330"/>
                </a:cubicBezTo>
                <a:cubicBezTo>
                  <a:pt x="4884" y="3274"/>
                  <a:pt x="4998" y="3134"/>
                  <a:pt x="4998" y="3134"/>
                </a:cubicBezTo>
                <a:cubicBezTo>
                  <a:pt x="5235" y="2808"/>
                  <a:pt x="5375" y="2408"/>
                  <a:pt x="5375" y="1975"/>
                </a:cubicBezTo>
                <a:cubicBezTo>
                  <a:pt x="5375" y="931"/>
                  <a:pt x="4558" y="0"/>
                  <a:pt x="3400" y="0"/>
                </a:cubicBezTo>
                <a:cubicBezTo>
                  <a:pt x="2311" y="0"/>
                  <a:pt x="1425" y="886"/>
                  <a:pt x="1425" y="1975"/>
                </a:cubicBezTo>
                <a:cubicBezTo>
                  <a:pt x="1425" y="2746"/>
                  <a:pt x="1870" y="3416"/>
                  <a:pt x="2518" y="3741"/>
                </a:cubicBezTo>
                <a:cubicBezTo>
                  <a:pt x="1069" y="4132"/>
                  <a:pt x="0" y="5455"/>
                  <a:pt x="0" y="7024"/>
                </a:cubicBezTo>
                <a:cubicBezTo>
                  <a:pt x="0" y="7137"/>
                  <a:pt x="91" y="7228"/>
                  <a:pt x="204" y="7228"/>
                </a:cubicBezTo>
                <a:cubicBezTo>
                  <a:pt x="316" y="7228"/>
                  <a:pt x="408" y="7137"/>
                  <a:pt x="408" y="7024"/>
                </a:cubicBezTo>
                <a:cubicBezTo>
                  <a:pt x="408" y="5374"/>
                  <a:pt x="1750" y="4032"/>
                  <a:pt x="3400" y="4032"/>
                </a:cubicBezTo>
                <a:cubicBezTo>
                  <a:pt x="3843" y="4032"/>
                  <a:pt x="4264" y="4129"/>
                  <a:pt x="4641" y="4303"/>
                </a:cubicBezTo>
                <a:cubicBezTo>
                  <a:pt x="4718" y="4184"/>
                  <a:pt x="4804" y="4075"/>
                  <a:pt x="4900" y="3974"/>
                </a:cubicBezTo>
                <a:close/>
                <a:moveTo>
                  <a:pt x="1833" y="1975"/>
                </a:moveTo>
                <a:cubicBezTo>
                  <a:pt x="1833" y="1110"/>
                  <a:pt x="2537" y="408"/>
                  <a:pt x="3400" y="408"/>
                </a:cubicBezTo>
                <a:cubicBezTo>
                  <a:pt x="4264" y="408"/>
                  <a:pt x="4968" y="1111"/>
                  <a:pt x="4968" y="1975"/>
                </a:cubicBezTo>
                <a:cubicBezTo>
                  <a:pt x="4968" y="2840"/>
                  <a:pt x="4264" y="3543"/>
                  <a:pt x="3400" y="3543"/>
                </a:cubicBezTo>
                <a:cubicBezTo>
                  <a:pt x="2536" y="3543"/>
                  <a:pt x="1833" y="2839"/>
                  <a:pt x="1833" y="1975"/>
                </a:cubicBezTo>
                <a:close/>
                <a:moveTo>
                  <a:pt x="6113" y="7362"/>
                </a:moveTo>
                <a:cubicBezTo>
                  <a:pt x="6037" y="7362"/>
                  <a:pt x="5960" y="7342"/>
                  <a:pt x="5891" y="7302"/>
                </a:cubicBezTo>
                <a:cubicBezTo>
                  <a:pt x="5789" y="7243"/>
                  <a:pt x="5716" y="7148"/>
                  <a:pt x="5685" y="7034"/>
                </a:cubicBezTo>
                <a:cubicBezTo>
                  <a:pt x="5578" y="7019"/>
                  <a:pt x="5474" y="6990"/>
                  <a:pt x="5374" y="6952"/>
                </a:cubicBezTo>
                <a:cubicBezTo>
                  <a:pt x="5202" y="7123"/>
                  <a:pt x="4921" y="7123"/>
                  <a:pt x="4750" y="6950"/>
                </a:cubicBezTo>
                <a:lnTo>
                  <a:pt x="4589" y="6789"/>
                </a:lnTo>
                <a:cubicBezTo>
                  <a:pt x="4417" y="6617"/>
                  <a:pt x="4417" y="6338"/>
                  <a:pt x="4588" y="6165"/>
                </a:cubicBezTo>
                <a:cubicBezTo>
                  <a:pt x="4548" y="6065"/>
                  <a:pt x="4520" y="5960"/>
                  <a:pt x="4505" y="5854"/>
                </a:cubicBezTo>
                <a:cubicBezTo>
                  <a:pt x="4391" y="5823"/>
                  <a:pt x="4298" y="5750"/>
                  <a:pt x="4238" y="5648"/>
                </a:cubicBezTo>
                <a:cubicBezTo>
                  <a:pt x="4179" y="5545"/>
                  <a:pt x="4163" y="5427"/>
                  <a:pt x="4193" y="5313"/>
                </a:cubicBezTo>
                <a:lnTo>
                  <a:pt x="4252" y="5093"/>
                </a:lnTo>
                <a:cubicBezTo>
                  <a:pt x="4281" y="4979"/>
                  <a:pt x="4355" y="4884"/>
                  <a:pt x="4458" y="4825"/>
                </a:cubicBezTo>
                <a:cubicBezTo>
                  <a:pt x="4560" y="4767"/>
                  <a:pt x="4678" y="4750"/>
                  <a:pt x="4792" y="4780"/>
                </a:cubicBezTo>
                <a:cubicBezTo>
                  <a:pt x="4825" y="4738"/>
                  <a:pt x="4862" y="4697"/>
                  <a:pt x="4899" y="4659"/>
                </a:cubicBezTo>
                <a:cubicBezTo>
                  <a:pt x="4937" y="4622"/>
                  <a:pt x="4978" y="4585"/>
                  <a:pt x="5020" y="4552"/>
                </a:cubicBezTo>
                <a:cubicBezTo>
                  <a:pt x="4959" y="4317"/>
                  <a:pt x="5099" y="4075"/>
                  <a:pt x="5333" y="4011"/>
                </a:cubicBezTo>
                <a:lnTo>
                  <a:pt x="5553" y="3953"/>
                </a:lnTo>
                <a:cubicBezTo>
                  <a:pt x="5788" y="3890"/>
                  <a:pt x="6030" y="4029"/>
                  <a:pt x="6094" y="4264"/>
                </a:cubicBezTo>
                <a:cubicBezTo>
                  <a:pt x="6202" y="4279"/>
                  <a:pt x="6305" y="4308"/>
                  <a:pt x="6405" y="4346"/>
                </a:cubicBezTo>
                <a:cubicBezTo>
                  <a:pt x="6578" y="4175"/>
                  <a:pt x="6858" y="4175"/>
                  <a:pt x="7029" y="4348"/>
                </a:cubicBezTo>
                <a:lnTo>
                  <a:pt x="7190" y="4509"/>
                </a:lnTo>
                <a:cubicBezTo>
                  <a:pt x="7363" y="4681"/>
                  <a:pt x="7363" y="4960"/>
                  <a:pt x="7192" y="5133"/>
                </a:cubicBezTo>
                <a:cubicBezTo>
                  <a:pt x="7232" y="5233"/>
                  <a:pt x="7259" y="5338"/>
                  <a:pt x="7274" y="5444"/>
                </a:cubicBezTo>
                <a:cubicBezTo>
                  <a:pt x="7388" y="5475"/>
                  <a:pt x="7482" y="5548"/>
                  <a:pt x="7542" y="5650"/>
                </a:cubicBezTo>
                <a:cubicBezTo>
                  <a:pt x="7600" y="5753"/>
                  <a:pt x="7617" y="5871"/>
                  <a:pt x="7587" y="5985"/>
                </a:cubicBezTo>
                <a:lnTo>
                  <a:pt x="7528" y="6205"/>
                </a:lnTo>
                <a:cubicBezTo>
                  <a:pt x="7465" y="6440"/>
                  <a:pt x="7223" y="6580"/>
                  <a:pt x="6988" y="6518"/>
                </a:cubicBezTo>
                <a:cubicBezTo>
                  <a:pt x="6954" y="6560"/>
                  <a:pt x="6918" y="6600"/>
                  <a:pt x="6880" y="6639"/>
                </a:cubicBezTo>
                <a:cubicBezTo>
                  <a:pt x="6843" y="6678"/>
                  <a:pt x="6802" y="6713"/>
                  <a:pt x="6759" y="6746"/>
                </a:cubicBezTo>
                <a:cubicBezTo>
                  <a:pt x="6789" y="6860"/>
                  <a:pt x="6773" y="6978"/>
                  <a:pt x="6714" y="7080"/>
                </a:cubicBezTo>
                <a:cubicBezTo>
                  <a:pt x="6655" y="7183"/>
                  <a:pt x="6559" y="7257"/>
                  <a:pt x="6447" y="7287"/>
                </a:cubicBezTo>
                <a:lnTo>
                  <a:pt x="6227" y="7345"/>
                </a:lnTo>
                <a:cubicBezTo>
                  <a:pt x="6189" y="7357"/>
                  <a:pt x="6150" y="7362"/>
                  <a:pt x="6113" y="7362"/>
                </a:cubicBezTo>
                <a:close/>
                <a:moveTo>
                  <a:pt x="5314" y="6632"/>
                </a:moveTo>
                <a:lnTo>
                  <a:pt x="5402" y="6673"/>
                </a:lnTo>
                <a:cubicBezTo>
                  <a:pt x="5528" y="6733"/>
                  <a:pt x="5662" y="6769"/>
                  <a:pt x="5803" y="6779"/>
                </a:cubicBezTo>
                <a:lnTo>
                  <a:pt x="5899" y="6787"/>
                </a:lnTo>
                <a:lnTo>
                  <a:pt x="5922" y="6880"/>
                </a:lnTo>
                <a:cubicBezTo>
                  <a:pt x="5927" y="6900"/>
                  <a:pt x="5933" y="6923"/>
                  <a:pt x="5939" y="6945"/>
                </a:cubicBezTo>
                <a:lnTo>
                  <a:pt x="5944" y="6964"/>
                </a:lnTo>
                <a:cubicBezTo>
                  <a:pt x="5957" y="7009"/>
                  <a:pt x="5985" y="7047"/>
                  <a:pt x="6027" y="7070"/>
                </a:cubicBezTo>
                <a:cubicBezTo>
                  <a:pt x="6068" y="7094"/>
                  <a:pt x="6114" y="7100"/>
                  <a:pt x="6159" y="7088"/>
                </a:cubicBezTo>
                <a:lnTo>
                  <a:pt x="6379" y="7029"/>
                </a:lnTo>
                <a:cubicBezTo>
                  <a:pt x="6424" y="7017"/>
                  <a:pt x="6462" y="6988"/>
                  <a:pt x="6485" y="6946"/>
                </a:cubicBezTo>
                <a:cubicBezTo>
                  <a:pt x="6509" y="6905"/>
                  <a:pt x="6515" y="6859"/>
                  <a:pt x="6503" y="6814"/>
                </a:cubicBezTo>
                <a:lnTo>
                  <a:pt x="6498" y="6796"/>
                </a:lnTo>
                <a:cubicBezTo>
                  <a:pt x="6492" y="6774"/>
                  <a:pt x="6485" y="6751"/>
                  <a:pt x="6480" y="6731"/>
                </a:cubicBezTo>
                <a:lnTo>
                  <a:pt x="6453" y="6639"/>
                </a:lnTo>
                <a:lnTo>
                  <a:pt x="6533" y="6584"/>
                </a:lnTo>
                <a:cubicBezTo>
                  <a:pt x="6590" y="6544"/>
                  <a:pt x="6645" y="6499"/>
                  <a:pt x="6693" y="6451"/>
                </a:cubicBezTo>
                <a:cubicBezTo>
                  <a:pt x="6741" y="6403"/>
                  <a:pt x="6787" y="6349"/>
                  <a:pt x="6825" y="6292"/>
                </a:cubicBezTo>
                <a:lnTo>
                  <a:pt x="6880" y="6212"/>
                </a:lnTo>
                <a:lnTo>
                  <a:pt x="6973" y="6239"/>
                </a:lnTo>
                <a:cubicBezTo>
                  <a:pt x="6993" y="6245"/>
                  <a:pt x="7014" y="6250"/>
                  <a:pt x="7037" y="6257"/>
                </a:cubicBezTo>
                <a:lnTo>
                  <a:pt x="7057" y="6262"/>
                </a:lnTo>
                <a:cubicBezTo>
                  <a:pt x="7150" y="6287"/>
                  <a:pt x="7247" y="6232"/>
                  <a:pt x="7272" y="6138"/>
                </a:cubicBezTo>
                <a:lnTo>
                  <a:pt x="7330" y="5918"/>
                </a:lnTo>
                <a:cubicBezTo>
                  <a:pt x="7343" y="5873"/>
                  <a:pt x="7337" y="5825"/>
                  <a:pt x="7313" y="5785"/>
                </a:cubicBezTo>
                <a:cubicBezTo>
                  <a:pt x="7289" y="5744"/>
                  <a:pt x="7252" y="5715"/>
                  <a:pt x="7207" y="5703"/>
                </a:cubicBezTo>
                <a:lnTo>
                  <a:pt x="7188" y="5698"/>
                </a:lnTo>
                <a:cubicBezTo>
                  <a:pt x="7165" y="5692"/>
                  <a:pt x="7143" y="5685"/>
                  <a:pt x="7123" y="5680"/>
                </a:cubicBezTo>
                <a:lnTo>
                  <a:pt x="7029" y="5658"/>
                </a:lnTo>
                <a:lnTo>
                  <a:pt x="7022" y="5562"/>
                </a:lnTo>
                <a:cubicBezTo>
                  <a:pt x="7010" y="5421"/>
                  <a:pt x="6975" y="5286"/>
                  <a:pt x="6915" y="5160"/>
                </a:cubicBezTo>
                <a:lnTo>
                  <a:pt x="6874" y="5073"/>
                </a:lnTo>
                <a:lnTo>
                  <a:pt x="6944" y="5007"/>
                </a:lnTo>
                <a:cubicBezTo>
                  <a:pt x="6959" y="4991"/>
                  <a:pt x="6975" y="4977"/>
                  <a:pt x="6992" y="4960"/>
                </a:cubicBezTo>
                <a:lnTo>
                  <a:pt x="7005" y="4946"/>
                </a:lnTo>
                <a:cubicBezTo>
                  <a:pt x="7074" y="4878"/>
                  <a:pt x="7074" y="4766"/>
                  <a:pt x="7005" y="4699"/>
                </a:cubicBezTo>
                <a:lnTo>
                  <a:pt x="6844" y="4538"/>
                </a:lnTo>
                <a:cubicBezTo>
                  <a:pt x="6775" y="4469"/>
                  <a:pt x="6664" y="4469"/>
                  <a:pt x="6597" y="4538"/>
                </a:cubicBezTo>
                <a:lnTo>
                  <a:pt x="6583" y="4552"/>
                </a:lnTo>
                <a:lnTo>
                  <a:pt x="6535" y="4599"/>
                </a:lnTo>
                <a:lnTo>
                  <a:pt x="6469" y="4669"/>
                </a:lnTo>
                <a:lnTo>
                  <a:pt x="6382" y="4628"/>
                </a:lnTo>
                <a:cubicBezTo>
                  <a:pt x="6255" y="4568"/>
                  <a:pt x="6120" y="4532"/>
                  <a:pt x="5980" y="4522"/>
                </a:cubicBezTo>
                <a:lnTo>
                  <a:pt x="5884" y="4514"/>
                </a:lnTo>
                <a:lnTo>
                  <a:pt x="5862" y="4420"/>
                </a:lnTo>
                <a:cubicBezTo>
                  <a:pt x="5857" y="4400"/>
                  <a:pt x="5850" y="4379"/>
                  <a:pt x="5845" y="4357"/>
                </a:cubicBezTo>
                <a:lnTo>
                  <a:pt x="5840" y="4338"/>
                </a:lnTo>
                <a:cubicBezTo>
                  <a:pt x="5815" y="4244"/>
                  <a:pt x="5719" y="4189"/>
                  <a:pt x="5625" y="4214"/>
                </a:cubicBezTo>
                <a:lnTo>
                  <a:pt x="5405" y="4273"/>
                </a:lnTo>
                <a:cubicBezTo>
                  <a:pt x="5360" y="4285"/>
                  <a:pt x="5323" y="4314"/>
                  <a:pt x="5299" y="4355"/>
                </a:cubicBezTo>
                <a:cubicBezTo>
                  <a:pt x="5275" y="4397"/>
                  <a:pt x="5269" y="4443"/>
                  <a:pt x="5282" y="4488"/>
                </a:cubicBezTo>
                <a:lnTo>
                  <a:pt x="5287" y="4507"/>
                </a:lnTo>
                <a:cubicBezTo>
                  <a:pt x="5293" y="4529"/>
                  <a:pt x="5298" y="4550"/>
                  <a:pt x="5304" y="4570"/>
                </a:cubicBezTo>
                <a:lnTo>
                  <a:pt x="5332" y="4663"/>
                </a:lnTo>
                <a:lnTo>
                  <a:pt x="5252" y="4718"/>
                </a:lnTo>
                <a:cubicBezTo>
                  <a:pt x="5194" y="4758"/>
                  <a:pt x="5139" y="4803"/>
                  <a:pt x="5092" y="4850"/>
                </a:cubicBezTo>
                <a:cubicBezTo>
                  <a:pt x="5043" y="4899"/>
                  <a:pt x="4998" y="4953"/>
                  <a:pt x="4959" y="5010"/>
                </a:cubicBezTo>
                <a:lnTo>
                  <a:pt x="4904" y="5090"/>
                </a:lnTo>
                <a:lnTo>
                  <a:pt x="4812" y="5063"/>
                </a:lnTo>
                <a:cubicBezTo>
                  <a:pt x="4792" y="5057"/>
                  <a:pt x="4770" y="5052"/>
                  <a:pt x="4748" y="5045"/>
                </a:cubicBezTo>
                <a:lnTo>
                  <a:pt x="4729" y="5040"/>
                </a:lnTo>
                <a:cubicBezTo>
                  <a:pt x="4684" y="5028"/>
                  <a:pt x="4637" y="5034"/>
                  <a:pt x="4597" y="5058"/>
                </a:cubicBezTo>
                <a:cubicBezTo>
                  <a:pt x="4555" y="5082"/>
                  <a:pt x="4527" y="5119"/>
                  <a:pt x="4514" y="5164"/>
                </a:cubicBezTo>
                <a:lnTo>
                  <a:pt x="4455" y="5384"/>
                </a:lnTo>
                <a:cubicBezTo>
                  <a:pt x="4443" y="5429"/>
                  <a:pt x="4449" y="5477"/>
                  <a:pt x="4473" y="5517"/>
                </a:cubicBezTo>
                <a:cubicBezTo>
                  <a:pt x="4497" y="5557"/>
                  <a:pt x="4534" y="5587"/>
                  <a:pt x="4579" y="5599"/>
                </a:cubicBezTo>
                <a:lnTo>
                  <a:pt x="4598" y="5604"/>
                </a:lnTo>
                <a:cubicBezTo>
                  <a:pt x="4620" y="5610"/>
                  <a:pt x="4643" y="5617"/>
                  <a:pt x="4663" y="5622"/>
                </a:cubicBezTo>
                <a:lnTo>
                  <a:pt x="4757" y="5644"/>
                </a:lnTo>
                <a:lnTo>
                  <a:pt x="4764" y="5740"/>
                </a:lnTo>
                <a:cubicBezTo>
                  <a:pt x="4775" y="5880"/>
                  <a:pt x="4810" y="6015"/>
                  <a:pt x="4870" y="6142"/>
                </a:cubicBezTo>
                <a:lnTo>
                  <a:pt x="4912" y="6229"/>
                </a:lnTo>
                <a:lnTo>
                  <a:pt x="4842" y="6295"/>
                </a:lnTo>
                <a:cubicBezTo>
                  <a:pt x="4827" y="6310"/>
                  <a:pt x="4810" y="6325"/>
                  <a:pt x="4794" y="6342"/>
                </a:cubicBezTo>
                <a:lnTo>
                  <a:pt x="4780" y="6355"/>
                </a:lnTo>
                <a:cubicBezTo>
                  <a:pt x="4712" y="6424"/>
                  <a:pt x="4712" y="6535"/>
                  <a:pt x="4780" y="6603"/>
                </a:cubicBezTo>
                <a:lnTo>
                  <a:pt x="4942" y="6764"/>
                </a:lnTo>
                <a:cubicBezTo>
                  <a:pt x="5010" y="6833"/>
                  <a:pt x="5122" y="6833"/>
                  <a:pt x="5189" y="6764"/>
                </a:cubicBezTo>
                <a:lnTo>
                  <a:pt x="5203" y="6750"/>
                </a:lnTo>
                <a:cubicBezTo>
                  <a:pt x="5219" y="6734"/>
                  <a:pt x="5235" y="6719"/>
                  <a:pt x="5249" y="6703"/>
                </a:cubicBezTo>
                <a:lnTo>
                  <a:pt x="5314" y="6632"/>
                </a:lnTo>
                <a:close/>
                <a:moveTo>
                  <a:pt x="5890" y="6453"/>
                </a:moveTo>
                <a:cubicBezTo>
                  <a:pt x="5684" y="6453"/>
                  <a:pt x="5479" y="6374"/>
                  <a:pt x="5323" y="6218"/>
                </a:cubicBezTo>
                <a:cubicBezTo>
                  <a:pt x="5009" y="5904"/>
                  <a:pt x="5009" y="5395"/>
                  <a:pt x="5323" y="5082"/>
                </a:cubicBezTo>
                <a:cubicBezTo>
                  <a:pt x="5637" y="4768"/>
                  <a:pt x="6145" y="4768"/>
                  <a:pt x="6459" y="5082"/>
                </a:cubicBezTo>
                <a:cubicBezTo>
                  <a:pt x="6773" y="5395"/>
                  <a:pt x="6773" y="5904"/>
                  <a:pt x="6459" y="6218"/>
                </a:cubicBezTo>
                <a:cubicBezTo>
                  <a:pt x="6302" y="6374"/>
                  <a:pt x="6095" y="6453"/>
                  <a:pt x="5890" y="6453"/>
                </a:cubicBezTo>
                <a:close/>
                <a:moveTo>
                  <a:pt x="5890" y="5114"/>
                </a:moveTo>
                <a:cubicBezTo>
                  <a:pt x="5753" y="5114"/>
                  <a:pt x="5615" y="5167"/>
                  <a:pt x="5510" y="5272"/>
                </a:cubicBezTo>
                <a:cubicBezTo>
                  <a:pt x="5302" y="5480"/>
                  <a:pt x="5302" y="5822"/>
                  <a:pt x="5510" y="6030"/>
                </a:cubicBezTo>
                <a:cubicBezTo>
                  <a:pt x="5719" y="6239"/>
                  <a:pt x="6060" y="6239"/>
                  <a:pt x="6269" y="6030"/>
                </a:cubicBezTo>
                <a:cubicBezTo>
                  <a:pt x="6478" y="5822"/>
                  <a:pt x="6478" y="5480"/>
                  <a:pt x="6269" y="5272"/>
                </a:cubicBezTo>
                <a:cubicBezTo>
                  <a:pt x="6165" y="5167"/>
                  <a:pt x="6028" y="5114"/>
                  <a:pt x="5890" y="51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5" name="iconfont-11157-5276538"/>
          <p:cNvSpPr/>
          <p:nvPr/>
        </p:nvSpPr>
        <p:spPr>
          <a:xfrm>
            <a:off x="9991954" y="5303567"/>
            <a:ext cx="400628" cy="576687"/>
          </a:xfrm>
          <a:custGeom>
            <a:avLst/>
            <a:gdLst>
              <a:gd name="connsiteX0" fmla="*/ 115654 w 290408"/>
              <a:gd name="connsiteY0" fmla="*/ 113235 h 418030"/>
              <a:gd name="connsiteX1" fmla="*/ 115737 w 290408"/>
              <a:gd name="connsiteY1" fmla="*/ 113601 h 418030"/>
              <a:gd name="connsiteX2" fmla="*/ 115583 w 290408"/>
              <a:gd name="connsiteY2" fmla="*/ 113444 h 418030"/>
              <a:gd name="connsiteX3" fmla="*/ 89279 w 290408"/>
              <a:gd name="connsiteY3" fmla="*/ 85606 h 418030"/>
              <a:gd name="connsiteX4" fmla="*/ 113439 w 290408"/>
              <a:gd name="connsiteY4" fmla="*/ 89654 h 418030"/>
              <a:gd name="connsiteX5" fmla="*/ 120507 w 290408"/>
              <a:gd name="connsiteY5" fmla="*/ 98998 h 418030"/>
              <a:gd name="connsiteX6" fmla="*/ 115654 w 290408"/>
              <a:gd name="connsiteY6" fmla="*/ 113235 h 418030"/>
              <a:gd name="connsiteX7" fmla="*/ 115142 w 290408"/>
              <a:gd name="connsiteY7" fmla="*/ 110990 h 418030"/>
              <a:gd name="connsiteX8" fmla="*/ 91994 w 290408"/>
              <a:gd name="connsiteY8" fmla="*/ 97941 h 418030"/>
              <a:gd name="connsiteX9" fmla="*/ 76420 w 290408"/>
              <a:gd name="connsiteY9" fmla="*/ 119420 h 418030"/>
              <a:gd name="connsiteX10" fmla="*/ 114046 w 290408"/>
              <a:gd name="connsiteY10" fmla="*/ 281346 h 418030"/>
              <a:gd name="connsiteX11" fmla="*/ 122048 w 290408"/>
              <a:gd name="connsiteY11" fmla="*/ 295824 h 418030"/>
              <a:gd name="connsiteX12" fmla="*/ 132050 w 290408"/>
              <a:gd name="connsiteY12" fmla="*/ 305920 h 418030"/>
              <a:gd name="connsiteX13" fmla="*/ 132050 w 290408"/>
              <a:gd name="connsiteY13" fmla="*/ 314826 h 418030"/>
              <a:gd name="connsiteX14" fmla="*/ 123191 w 290408"/>
              <a:gd name="connsiteY14" fmla="*/ 314921 h 418030"/>
              <a:gd name="connsiteX15" fmla="*/ 68894 w 290408"/>
              <a:gd name="connsiteY15" fmla="*/ 262819 h 418030"/>
              <a:gd name="connsiteX16" fmla="*/ 54368 w 290408"/>
              <a:gd name="connsiteY16" fmla="*/ 257057 h 418030"/>
              <a:gd name="connsiteX17" fmla="*/ 39269 w 290408"/>
              <a:gd name="connsiteY17" fmla="*/ 263486 h 418030"/>
              <a:gd name="connsiteX18" fmla="*/ 33506 w 290408"/>
              <a:gd name="connsiteY18" fmla="*/ 278393 h 418030"/>
              <a:gd name="connsiteX19" fmla="*/ 39889 w 290408"/>
              <a:gd name="connsiteY19" fmla="*/ 292966 h 418030"/>
              <a:gd name="connsiteX20" fmla="*/ 86565 w 290408"/>
              <a:gd name="connsiteY20" fmla="*/ 338639 h 418030"/>
              <a:gd name="connsiteX21" fmla="*/ 97995 w 290408"/>
              <a:gd name="connsiteY21" fmla="*/ 352450 h 418030"/>
              <a:gd name="connsiteX22" fmla="*/ 142147 w 290408"/>
              <a:gd name="connsiteY22" fmla="*/ 396599 h 418030"/>
              <a:gd name="connsiteX23" fmla="*/ 209541 w 290408"/>
              <a:gd name="connsiteY23" fmla="*/ 402123 h 418030"/>
              <a:gd name="connsiteX24" fmla="*/ 247597 w 290408"/>
              <a:gd name="connsiteY24" fmla="*/ 388217 h 418030"/>
              <a:gd name="connsiteX25" fmla="*/ 277364 w 290408"/>
              <a:gd name="connsiteY25" fmla="*/ 297491 h 418030"/>
              <a:gd name="connsiteX26" fmla="*/ 251645 w 290408"/>
              <a:gd name="connsiteY26" fmla="*/ 180523 h 418030"/>
              <a:gd name="connsiteX27" fmla="*/ 251597 w 290408"/>
              <a:gd name="connsiteY27" fmla="*/ 180190 h 418030"/>
              <a:gd name="connsiteX28" fmla="*/ 239595 w 290408"/>
              <a:gd name="connsiteY28" fmla="*/ 172522 h 418030"/>
              <a:gd name="connsiteX29" fmla="*/ 234070 w 290408"/>
              <a:gd name="connsiteY29" fmla="*/ 173713 h 418030"/>
              <a:gd name="connsiteX30" fmla="*/ 228640 w 290408"/>
              <a:gd name="connsiteY30" fmla="*/ 185905 h 418030"/>
              <a:gd name="connsiteX31" fmla="*/ 236118 w 290408"/>
              <a:gd name="connsiteY31" fmla="*/ 224862 h 418030"/>
              <a:gd name="connsiteX32" fmla="*/ 231165 w 290408"/>
              <a:gd name="connsiteY32" fmla="*/ 232244 h 418030"/>
              <a:gd name="connsiteX33" fmla="*/ 223735 w 290408"/>
              <a:gd name="connsiteY33" fmla="*/ 227434 h 418030"/>
              <a:gd name="connsiteX34" fmla="*/ 212923 w 290408"/>
              <a:gd name="connsiteY34" fmla="*/ 178428 h 418030"/>
              <a:gd name="connsiteX35" fmla="*/ 207303 w 290408"/>
              <a:gd name="connsiteY35" fmla="*/ 170379 h 418030"/>
              <a:gd name="connsiteX36" fmla="*/ 197587 w 290408"/>
              <a:gd name="connsiteY36" fmla="*/ 168664 h 418030"/>
              <a:gd name="connsiteX37" fmla="*/ 188347 w 290408"/>
              <a:gd name="connsiteY37" fmla="*/ 173999 h 418030"/>
              <a:gd name="connsiteX38" fmla="*/ 186299 w 290408"/>
              <a:gd name="connsiteY38" fmla="*/ 182190 h 418030"/>
              <a:gd name="connsiteX39" fmla="*/ 186346 w 290408"/>
              <a:gd name="connsiteY39" fmla="*/ 182428 h 418030"/>
              <a:gd name="connsiteX40" fmla="*/ 194967 w 290408"/>
              <a:gd name="connsiteY40" fmla="*/ 231625 h 418030"/>
              <a:gd name="connsiteX41" fmla="*/ 189966 w 290408"/>
              <a:gd name="connsiteY41" fmla="*/ 238959 h 418030"/>
              <a:gd name="connsiteX42" fmla="*/ 182584 w 290408"/>
              <a:gd name="connsiteY42" fmla="*/ 234101 h 418030"/>
              <a:gd name="connsiteX43" fmla="*/ 170486 w 290408"/>
              <a:gd name="connsiteY43" fmla="*/ 178999 h 418030"/>
              <a:gd name="connsiteX44" fmla="*/ 155150 w 290408"/>
              <a:gd name="connsiteY44" fmla="*/ 169188 h 418030"/>
              <a:gd name="connsiteX45" fmla="*/ 147100 w 290408"/>
              <a:gd name="connsiteY45" fmla="*/ 174856 h 418030"/>
              <a:gd name="connsiteX46" fmla="*/ 145386 w 290408"/>
              <a:gd name="connsiteY46" fmla="*/ 184571 h 418030"/>
              <a:gd name="connsiteX47" fmla="*/ 157341 w 290408"/>
              <a:gd name="connsiteY47" fmla="*/ 238912 h 418030"/>
              <a:gd name="connsiteX48" fmla="*/ 152530 w 290408"/>
              <a:gd name="connsiteY48" fmla="*/ 246484 h 418030"/>
              <a:gd name="connsiteX49" fmla="*/ 144957 w 290408"/>
              <a:gd name="connsiteY49" fmla="*/ 241722 h 418030"/>
              <a:gd name="connsiteX50" fmla="*/ 115737 w 290408"/>
              <a:gd name="connsiteY50" fmla="*/ 113601 h 418030"/>
              <a:gd name="connsiteX51" fmla="*/ 131053 w 290408"/>
              <a:gd name="connsiteY51" fmla="*/ 129164 h 418030"/>
              <a:gd name="connsiteX52" fmla="*/ 131974 w 290408"/>
              <a:gd name="connsiteY52" fmla="*/ 127782 h 418030"/>
              <a:gd name="connsiteX53" fmla="*/ 136344 w 290408"/>
              <a:gd name="connsiteY53" fmla="*/ 146942 h 418030"/>
              <a:gd name="connsiteX54" fmla="*/ 130040 w 290408"/>
              <a:gd name="connsiteY54" fmla="*/ 153734 h 418030"/>
              <a:gd name="connsiteX55" fmla="*/ 134087 w 290408"/>
              <a:gd name="connsiteY55" fmla="*/ 159975 h 418030"/>
              <a:gd name="connsiteX56" fmla="*/ 138285 w 290408"/>
              <a:gd name="connsiteY56" fmla="*/ 155452 h 418030"/>
              <a:gd name="connsiteX57" fmla="*/ 140147 w 290408"/>
              <a:gd name="connsiteY57" fmla="*/ 163616 h 418030"/>
              <a:gd name="connsiteX58" fmla="*/ 152482 w 290408"/>
              <a:gd name="connsiteY58" fmla="*/ 156949 h 418030"/>
              <a:gd name="connsiteX59" fmla="*/ 178297 w 290408"/>
              <a:gd name="connsiteY59" fmla="*/ 166378 h 418030"/>
              <a:gd name="connsiteX60" fmla="*/ 178678 w 290408"/>
              <a:gd name="connsiteY60" fmla="*/ 165997 h 418030"/>
              <a:gd name="connsiteX61" fmla="*/ 194967 w 290408"/>
              <a:gd name="connsiteY61" fmla="*/ 156330 h 418030"/>
              <a:gd name="connsiteX62" fmla="*/ 214209 w 290408"/>
              <a:gd name="connsiteY62" fmla="*/ 159806 h 418030"/>
              <a:gd name="connsiteX63" fmla="*/ 221591 w 290408"/>
              <a:gd name="connsiteY63" fmla="*/ 166950 h 418030"/>
              <a:gd name="connsiteX64" fmla="*/ 231403 w 290408"/>
              <a:gd name="connsiteY64" fmla="*/ 161473 h 418030"/>
              <a:gd name="connsiteX65" fmla="*/ 236928 w 290408"/>
              <a:gd name="connsiteY65" fmla="*/ 160282 h 418030"/>
              <a:gd name="connsiteX66" fmla="*/ 263981 w 290408"/>
              <a:gd name="connsiteY66" fmla="*/ 177428 h 418030"/>
              <a:gd name="connsiteX67" fmla="*/ 290034 w 290408"/>
              <a:gd name="connsiteY67" fmla="*/ 296395 h 418030"/>
              <a:gd name="connsiteX68" fmla="*/ 254788 w 290408"/>
              <a:gd name="connsiteY68" fmla="*/ 398694 h 418030"/>
              <a:gd name="connsiteX69" fmla="*/ 212351 w 290408"/>
              <a:gd name="connsiteY69" fmla="*/ 414506 h 418030"/>
              <a:gd name="connsiteX70" fmla="*/ 181631 w 290408"/>
              <a:gd name="connsiteY70" fmla="*/ 418030 h 418030"/>
              <a:gd name="connsiteX71" fmla="*/ 136432 w 290408"/>
              <a:gd name="connsiteY71" fmla="*/ 407933 h 418030"/>
              <a:gd name="connsiteX72" fmla="*/ 88232 w 290408"/>
              <a:gd name="connsiteY72" fmla="*/ 360403 h 418030"/>
              <a:gd name="connsiteX73" fmla="*/ 77086 w 290408"/>
              <a:gd name="connsiteY73" fmla="*/ 346973 h 418030"/>
              <a:gd name="connsiteX74" fmla="*/ 31268 w 290408"/>
              <a:gd name="connsiteY74" fmla="*/ 302110 h 418030"/>
              <a:gd name="connsiteX75" fmla="*/ 30172 w 290408"/>
              <a:gd name="connsiteY75" fmla="*/ 254676 h 418030"/>
              <a:gd name="connsiteX76" fmla="*/ 53701 w 290408"/>
              <a:gd name="connsiteY76" fmla="*/ 244389 h 418030"/>
              <a:gd name="connsiteX77" fmla="*/ 77563 w 290408"/>
              <a:gd name="connsiteY77" fmla="*/ 253675 h 418030"/>
              <a:gd name="connsiteX78" fmla="*/ 99519 w 290408"/>
              <a:gd name="connsiteY78" fmla="*/ 274726 h 418030"/>
              <a:gd name="connsiteX79" fmla="*/ 75787 w 290408"/>
              <a:gd name="connsiteY79" fmla="*/ 172492 h 418030"/>
              <a:gd name="connsiteX80" fmla="*/ 79757 w 290408"/>
              <a:gd name="connsiteY80" fmla="*/ 173600 h 418030"/>
              <a:gd name="connsiteX81" fmla="*/ 80424 w 290408"/>
              <a:gd name="connsiteY81" fmla="*/ 166168 h 418030"/>
              <a:gd name="connsiteX82" fmla="*/ 73896 w 290408"/>
              <a:gd name="connsiteY82" fmla="*/ 164344 h 418030"/>
              <a:gd name="connsiteX83" fmla="*/ 69094 w 290408"/>
              <a:gd name="connsiteY83" fmla="*/ 143659 h 418030"/>
              <a:gd name="connsiteX84" fmla="*/ 72978 w 290408"/>
              <a:gd name="connsiteY84" fmla="*/ 146122 h 418030"/>
              <a:gd name="connsiteX85" fmla="*/ 75501 w 290408"/>
              <a:gd name="connsiteY85" fmla="*/ 121876 h 418030"/>
              <a:gd name="connsiteX86" fmla="*/ 65641 w 290408"/>
              <a:gd name="connsiteY86" fmla="*/ 115249 h 418030"/>
              <a:gd name="connsiteX87" fmla="*/ 69043 w 290408"/>
              <a:gd name="connsiteY87" fmla="*/ 99406 h 418030"/>
              <a:gd name="connsiteX88" fmla="*/ 89279 w 290408"/>
              <a:gd name="connsiteY88" fmla="*/ 85606 h 418030"/>
              <a:gd name="connsiteX89" fmla="*/ 86926 w 290408"/>
              <a:gd name="connsiteY89" fmla="*/ 25891 h 418030"/>
              <a:gd name="connsiteX90" fmla="*/ 147809 w 290408"/>
              <a:gd name="connsiteY90" fmla="*/ 86816 h 418030"/>
              <a:gd name="connsiteX91" fmla="*/ 143591 w 290408"/>
              <a:gd name="connsiteY91" fmla="*/ 110348 h 418030"/>
              <a:gd name="connsiteX92" fmla="*/ 131974 w 290408"/>
              <a:gd name="connsiteY92" fmla="*/ 127782 h 418030"/>
              <a:gd name="connsiteX93" fmla="*/ 127525 w 290408"/>
              <a:gd name="connsiteY93" fmla="*/ 108276 h 418030"/>
              <a:gd name="connsiteX94" fmla="*/ 120507 w 290408"/>
              <a:gd name="connsiteY94" fmla="*/ 98998 h 418030"/>
              <a:gd name="connsiteX95" fmla="*/ 124675 w 290408"/>
              <a:gd name="connsiteY95" fmla="*/ 86769 h 418030"/>
              <a:gd name="connsiteX96" fmla="*/ 87021 w 290408"/>
              <a:gd name="connsiteY96" fmla="*/ 49089 h 418030"/>
              <a:gd name="connsiteX97" fmla="*/ 49320 w 290408"/>
              <a:gd name="connsiteY97" fmla="*/ 86769 h 418030"/>
              <a:gd name="connsiteX98" fmla="*/ 56877 w 290408"/>
              <a:gd name="connsiteY98" fmla="*/ 109360 h 418030"/>
              <a:gd name="connsiteX99" fmla="*/ 65641 w 290408"/>
              <a:gd name="connsiteY99" fmla="*/ 115249 h 418030"/>
              <a:gd name="connsiteX100" fmla="*/ 64131 w 290408"/>
              <a:gd name="connsiteY100" fmla="*/ 122278 h 418030"/>
              <a:gd name="connsiteX101" fmla="*/ 69094 w 290408"/>
              <a:gd name="connsiteY101" fmla="*/ 143659 h 418030"/>
              <a:gd name="connsiteX102" fmla="*/ 39181 w 290408"/>
              <a:gd name="connsiteY102" fmla="*/ 124686 h 418030"/>
              <a:gd name="connsiteX103" fmla="*/ 26090 w 290408"/>
              <a:gd name="connsiteY103" fmla="*/ 86816 h 418030"/>
              <a:gd name="connsiteX104" fmla="*/ 86926 w 290408"/>
              <a:gd name="connsiteY104" fmla="*/ 25891 h 418030"/>
              <a:gd name="connsiteX105" fmla="*/ 86900 w 290408"/>
              <a:gd name="connsiteY105" fmla="*/ 0 h 418030"/>
              <a:gd name="connsiteX106" fmla="*/ 173799 w 290408"/>
              <a:gd name="connsiteY106" fmla="*/ 86943 h 418030"/>
              <a:gd name="connsiteX107" fmla="*/ 163282 w 290408"/>
              <a:gd name="connsiteY107" fmla="*/ 128515 h 418030"/>
              <a:gd name="connsiteX108" fmla="*/ 138285 w 290408"/>
              <a:gd name="connsiteY108" fmla="*/ 155452 h 418030"/>
              <a:gd name="connsiteX109" fmla="*/ 136344 w 290408"/>
              <a:gd name="connsiteY109" fmla="*/ 146942 h 418030"/>
              <a:gd name="connsiteX110" fmla="*/ 156741 w 290408"/>
              <a:gd name="connsiteY110" fmla="*/ 124965 h 418030"/>
              <a:gd name="connsiteX111" fmla="*/ 166371 w 290408"/>
              <a:gd name="connsiteY111" fmla="*/ 86943 h 418030"/>
              <a:gd name="connsiteX112" fmla="*/ 86900 w 290408"/>
              <a:gd name="connsiteY112" fmla="*/ 7479 h 418030"/>
              <a:gd name="connsiteX113" fmla="*/ 7524 w 290408"/>
              <a:gd name="connsiteY113" fmla="*/ 86943 h 418030"/>
              <a:gd name="connsiteX114" fmla="*/ 51778 w 290408"/>
              <a:gd name="connsiteY114" fmla="*/ 158164 h 418030"/>
              <a:gd name="connsiteX115" fmla="*/ 73896 w 290408"/>
              <a:gd name="connsiteY115" fmla="*/ 164344 h 418030"/>
              <a:gd name="connsiteX116" fmla="*/ 75787 w 290408"/>
              <a:gd name="connsiteY116" fmla="*/ 172492 h 418030"/>
              <a:gd name="connsiteX117" fmla="*/ 48433 w 290408"/>
              <a:gd name="connsiteY117" fmla="*/ 164856 h 418030"/>
              <a:gd name="connsiteX118" fmla="*/ 0 w 290408"/>
              <a:gd name="connsiteY118" fmla="*/ 86943 h 418030"/>
              <a:gd name="connsiteX119" fmla="*/ 86900 w 290408"/>
              <a:gd name="connsiteY119" fmla="*/ 0 h 41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90408" h="418030">
                <a:moveTo>
                  <a:pt x="115654" y="113235"/>
                </a:moveTo>
                <a:lnTo>
                  <a:pt x="115737" y="113601"/>
                </a:lnTo>
                <a:lnTo>
                  <a:pt x="115583" y="113444"/>
                </a:lnTo>
                <a:close/>
                <a:moveTo>
                  <a:pt x="89279" y="85606"/>
                </a:moveTo>
                <a:cubicBezTo>
                  <a:pt x="97733" y="83773"/>
                  <a:pt x="106426" y="85499"/>
                  <a:pt x="113439" y="89654"/>
                </a:cubicBezTo>
                <a:lnTo>
                  <a:pt x="120507" y="98998"/>
                </a:lnTo>
                <a:lnTo>
                  <a:pt x="115654" y="113235"/>
                </a:lnTo>
                <a:lnTo>
                  <a:pt x="115142" y="110990"/>
                </a:lnTo>
                <a:cubicBezTo>
                  <a:pt x="113189" y="102037"/>
                  <a:pt x="101901" y="95750"/>
                  <a:pt x="91994" y="97941"/>
                </a:cubicBezTo>
                <a:cubicBezTo>
                  <a:pt x="82040" y="100132"/>
                  <a:pt x="74467" y="110562"/>
                  <a:pt x="76420" y="119420"/>
                </a:cubicBezTo>
                <a:lnTo>
                  <a:pt x="114046" y="281346"/>
                </a:lnTo>
                <a:cubicBezTo>
                  <a:pt x="115332" y="286823"/>
                  <a:pt x="118095" y="291823"/>
                  <a:pt x="122048" y="295824"/>
                </a:cubicBezTo>
                <a:lnTo>
                  <a:pt x="132050" y="305920"/>
                </a:lnTo>
                <a:cubicBezTo>
                  <a:pt x="134479" y="308397"/>
                  <a:pt x="134479" y="312350"/>
                  <a:pt x="132050" y="314826"/>
                </a:cubicBezTo>
                <a:cubicBezTo>
                  <a:pt x="129621" y="317255"/>
                  <a:pt x="125668" y="317303"/>
                  <a:pt x="123191" y="314921"/>
                </a:cubicBezTo>
                <a:lnTo>
                  <a:pt x="68894" y="262819"/>
                </a:lnTo>
                <a:cubicBezTo>
                  <a:pt x="64751" y="258962"/>
                  <a:pt x="59607" y="257057"/>
                  <a:pt x="54368" y="257057"/>
                </a:cubicBezTo>
                <a:cubicBezTo>
                  <a:pt x="48890" y="257057"/>
                  <a:pt x="43413" y="259200"/>
                  <a:pt x="39269" y="263486"/>
                </a:cubicBezTo>
                <a:cubicBezTo>
                  <a:pt x="35459" y="267487"/>
                  <a:pt x="33411" y="272773"/>
                  <a:pt x="33506" y="278393"/>
                </a:cubicBezTo>
                <a:cubicBezTo>
                  <a:pt x="33649" y="283965"/>
                  <a:pt x="35888" y="289156"/>
                  <a:pt x="39889" y="292966"/>
                </a:cubicBezTo>
                <a:cubicBezTo>
                  <a:pt x="41317" y="294252"/>
                  <a:pt x="76610" y="327256"/>
                  <a:pt x="86565" y="338639"/>
                </a:cubicBezTo>
                <a:cubicBezTo>
                  <a:pt x="89994" y="342544"/>
                  <a:pt x="93899" y="347354"/>
                  <a:pt x="97995" y="352450"/>
                </a:cubicBezTo>
                <a:cubicBezTo>
                  <a:pt x="111284" y="368881"/>
                  <a:pt x="127763" y="389264"/>
                  <a:pt x="142147" y="396599"/>
                </a:cubicBezTo>
                <a:cubicBezTo>
                  <a:pt x="160293" y="405886"/>
                  <a:pt x="183679" y="407791"/>
                  <a:pt x="209541" y="402123"/>
                </a:cubicBezTo>
                <a:cubicBezTo>
                  <a:pt x="225116" y="398742"/>
                  <a:pt x="237547" y="395075"/>
                  <a:pt x="247597" y="388217"/>
                </a:cubicBezTo>
                <a:cubicBezTo>
                  <a:pt x="272030" y="371595"/>
                  <a:pt x="279698" y="325161"/>
                  <a:pt x="277364" y="297491"/>
                </a:cubicBezTo>
                <a:cubicBezTo>
                  <a:pt x="274935" y="268249"/>
                  <a:pt x="251836" y="181380"/>
                  <a:pt x="251645" y="180523"/>
                </a:cubicBezTo>
                <a:cubicBezTo>
                  <a:pt x="251645" y="180380"/>
                  <a:pt x="251597" y="180333"/>
                  <a:pt x="251597" y="180190"/>
                </a:cubicBezTo>
                <a:cubicBezTo>
                  <a:pt x="250407" y="174808"/>
                  <a:pt x="245025" y="171331"/>
                  <a:pt x="239595" y="172522"/>
                </a:cubicBezTo>
                <a:lnTo>
                  <a:pt x="234070" y="173713"/>
                </a:lnTo>
                <a:cubicBezTo>
                  <a:pt x="228783" y="174903"/>
                  <a:pt x="227545" y="180857"/>
                  <a:pt x="228640" y="185905"/>
                </a:cubicBezTo>
                <a:lnTo>
                  <a:pt x="236118" y="224862"/>
                </a:lnTo>
                <a:cubicBezTo>
                  <a:pt x="236785" y="228244"/>
                  <a:pt x="234546" y="231530"/>
                  <a:pt x="231165" y="232244"/>
                </a:cubicBezTo>
                <a:cubicBezTo>
                  <a:pt x="227783" y="232959"/>
                  <a:pt x="224449" y="230768"/>
                  <a:pt x="223735" y="227434"/>
                </a:cubicBezTo>
                <a:lnTo>
                  <a:pt x="212923" y="178428"/>
                </a:lnTo>
                <a:cubicBezTo>
                  <a:pt x="212209" y="175094"/>
                  <a:pt x="210208" y="172236"/>
                  <a:pt x="207303" y="170379"/>
                </a:cubicBezTo>
                <a:cubicBezTo>
                  <a:pt x="204350" y="168522"/>
                  <a:pt x="200921" y="167902"/>
                  <a:pt x="197587" y="168664"/>
                </a:cubicBezTo>
                <a:cubicBezTo>
                  <a:pt x="193824" y="169474"/>
                  <a:pt x="190442" y="171474"/>
                  <a:pt x="188347" y="173999"/>
                </a:cubicBezTo>
                <a:cubicBezTo>
                  <a:pt x="186346" y="176475"/>
                  <a:pt x="185679" y="179190"/>
                  <a:pt x="186299" y="182190"/>
                </a:cubicBezTo>
                <a:cubicBezTo>
                  <a:pt x="186299" y="182238"/>
                  <a:pt x="186346" y="182333"/>
                  <a:pt x="186346" y="182428"/>
                </a:cubicBezTo>
                <a:lnTo>
                  <a:pt x="194967" y="231625"/>
                </a:lnTo>
                <a:cubicBezTo>
                  <a:pt x="195586" y="235054"/>
                  <a:pt x="193348" y="238245"/>
                  <a:pt x="189966" y="238959"/>
                </a:cubicBezTo>
                <a:cubicBezTo>
                  <a:pt x="186584" y="239626"/>
                  <a:pt x="183298" y="237483"/>
                  <a:pt x="182584" y="234101"/>
                </a:cubicBezTo>
                <a:lnTo>
                  <a:pt x="170486" y="178999"/>
                </a:lnTo>
                <a:cubicBezTo>
                  <a:pt x="168962" y="172093"/>
                  <a:pt x="162103" y="167712"/>
                  <a:pt x="155150" y="169188"/>
                </a:cubicBezTo>
                <a:cubicBezTo>
                  <a:pt x="151816" y="169903"/>
                  <a:pt x="148958" y="171951"/>
                  <a:pt x="147100" y="174856"/>
                </a:cubicBezTo>
                <a:cubicBezTo>
                  <a:pt x="145243" y="177761"/>
                  <a:pt x="144624" y="181238"/>
                  <a:pt x="145386" y="184571"/>
                </a:cubicBezTo>
                <a:lnTo>
                  <a:pt x="157341" y="238912"/>
                </a:lnTo>
                <a:cubicBezTo>
                  <a:pt x="158103" y="242293"/>
                  <a:pt x="155959" y="245674"/>
                  <a:pt x="152530" y="246484"/>
                </a:cubicBezTo>
                <a:cubicBezTo>
                  <a:pt x="149148" y="247246"/>
                  <a:pt x="145719" y="245103"/>
                  <a:pt x="144957" y="241722"/>
                </a:cubicBezTo>
                <a:lnTo>
                  <a:pt x="115737" y="113601"/>
                </a:lnTo>
                <a:lnTo>
                  <a:pt x="131053" y="129164"/>
                </a:lnTo>
                <a:lnTo>
                  <a:pt x="131974" y="127782"/>
                </a:lnTo>
                <a:lnTo>
                  <a:pt x="136344" y="146942"/>
                </a:lnTo>
                <a:lnTo>
                  <a:pt x="130040" y="153734"/>
                </a:lnTo>
                <a:lnTo>
                  <a:pt x="134087" y="159975"/>
                </a:lnTo>
                <a:lnTo>
                  <a:pt x="138285" y="155452"/>
                </a:lnTo>
                <a:lnTo>
                  <a:pt x="140147" y="163616"/>
                </a:lnTo>
                <a:cubicBezTo>
                  <a:pt x="143433" y="160378"/>
                  <a:pt x="147624" y="157996"/>
                  <a:pt x="152482" y="156949"/>
                </a:cubicBezTo>
                <a:cubicBezTo>
                  <a:pt x="162484" y="154710"/>
                  <a:pt x="172391" y="158758"/>
                  <a:pt x="178297" y="166378"/>
                </a:cubicBezTo>
                <a:cubicBezTo>
                  <a:pt x="178440" y="166283"/>
                  <a:pt x="178535" y="166093"/>
                  <a:pt x="178678" y="165997"/>
                </a:cubicBezTo>
                <a:cubicBezTo>
                  <a:pt x="182584" y="161235"/>
                  <a:pt x="188347" y="157758"/>
                  <a:pt x="194967" y="156330"/>
                </a:cubicBezTo>
                <a:cubicBezTo>
                  <a:pt x="201587" y="154853"/>
                  <a:pt x="208446" y="156091"/>
                  <a:pt x="214209" y="159806"/>
                </a:cubicBezTo>
                <a:cubicBezTo>
                  <a:pt x="217162" y="161711"/>
                  <a:pt x="219686" y="164140"/>
                  <a:pt x="221591" y="166950"/>
                </a:cubicBezTo>
                <a:cubicBezTo>
                  <a:pt x="224116" y="164235"/>
                  <a:pt x="227450" y="162283"/>
                  <a:pt x="231403" y="161473"/>
                </a:cubicBezTo>
                <a:lnTo>
                  <a:pt x="236928" y="160282"/>
                </a:lnTo>
                <a:cubicBezTo>
                  <a:pt x="249121" y="157568"/>
                  <a:pt x="261218" y="165283"/>
                  <a:pt x="263981" y="177428"/>
                </a:cubicBezTo>
                <a:cubicBezTo>
                  <a:pt x="265314" y="182523"/>
                  <a:pt x="287557" y="266391"/>
                  <a:pt x="290034" y="296395"/>
                </a:cubicBezTo>
                <a:cubicBezTo>
                  <a:pt x="291748" y="317017"/>
                  <a:pt x="288795" y="375453"/>
                  <a:pt x="254788" y="398694"/>
                </a:cubicBezTo>
                <a:cubicBezTo>
                  <a:pt x="243072" y="406648"/>
                  <a:pt x="229307" y="410839"/>
                  <a:pt x="212351" y="414506"/>
                </a:cubicBezTo>
                <a:cubicBezTo>
                  <a:pt x="201683" y="416839"/>
                  <a:pt x="191395" y="418030"/>
                  <a:pt x="181631" y="418030"/>
                </a:cubicBezTo>
                <a:cubicBezTo>
                  <a:pt x="164913" y="418030"/>
                  <a:pt x="149625" y="414649"/>
                  <a:pt x="136432" y="407933"/>
                </a:cubicBezTo>
                <a:cubicBezTo>
                  <a:pt x="119666" y="399361"/>
                  <a:pt x="102234" y="377739"/>
                  <a:pt x="88232" y="360403"/>
                </a:cubicBezTo>
                <a:cubicBezTo>
                  <a:pt x="84183" y="355403"/>
                  <a:pt x="80373" y="350688"/>
                  <a:pt x="77086" y="346973"/>
                </a:cubicBezTo>
                <a:cubicBezTo>
                  <a:pt x="67561" y="336067"/>
                  <a:pt x="31601" y="302491"/>
                  <a:pt x="31268" y="302110"/>
                </a:cubicBezTo>
                <a:cubicBezTo>
                  <a:pt x="17837" y="289251"/>
                  <a:pt x="17360" y="268011"/>
                  <a:pt x="30172" y="254676"/>
                </a:cubicBezTo>
                <a:cubicBezTo>
                  <a:pt x="36364" y="248246"/>
                  <a:pt x="44699" y="244627"/>
                  <a:pt x="53701" y="244389"/>
                </a:cubicBezTo>
                <a:cubicBezTo>
                  <a:pt x="62703" y="244198"/>
                  <a:pt x="71133" y="247484"/>
                  <a:pt x="77563" y="253675"/>
                </a:cubicBezTo>
                <a:lnTo>
                  <a:pt x="99519" y="274726"/>
                </a:lnTo>
                <a:lnTo>
                  <a:pt x="75787" y="172492"/>
                </a:lnTo>
                <a:lnTo>
                  <a:pt x="79757" y="173600"/>
                </a:lnTo>
                <a:lnTo>
                  <a:pt x="80424" y="166168"/>
                </a:lnTo>
                <a:lnTo>
                  <a:pt x="73896" y="164344"/>
                </a:lnTo>
                <a:lnTo>
                  <a:pt x="69094" y="143659"/>
                </a:lnTo>
                <a:lnTo>
                  <a:pt x="72978" y="146122"/>
                </a:lnTo>
                <a:lnTo>
                  <a:pt x="75501" y="121876"/>
                </a:lnTo>
                <a:lnTo>
                  <a:pt x="65641" y="115249"/>
                </a:lnTo>
                <a:lnTo>
                  <a:pt x="69043" y="99406"/>
                </a:lnTo>
                <a:cubicBezTo>
                  <a:pt x="73657" y="92679"/>
                  <a:pt x="80825" y="87464"/>
                  <a:pt x="89279" y="85606"/>
                </a:cubicBezTo>
                <a:close/>
                <a:moveTo>
                  <a:pt x="86926" y="25891"/>
                </a:moveTo>
                <a:cubicBezTo>
                  <a:pt x="120486" y="25891"/>
                  <a:pt x="147809" y="53234"/>
                  <a:pt x="147809" y="86816"/>
                </a:cubicBezTo>
                <a:cubicBezTo>
                  <a:pt x="147809" y="95415"/>
                  <a:pt x="146393" y="103274"/>
                  <a:pt x="143591" y="110348"/>
                </a:cubicBezTo>
                <a:lnTo>
                  <a:pt x="131974" y="127782"/>
                </a:lnTo>
                <a:lnTo>
                  <a:pt x="127525" y="108276"/>
                </a:lnTo>
                <a:lnTo>
                  <a:pt x="120507" y="98998"/>
                </a:lnTo>
                <a:lnTo>
                  <a:pt x="124675" y="86769"/>
                </a:lnTo>
                <a:cubicBezTo>
                  <a:pt x="124675" y="66000"/>
                  <a:pt x="107776" y="49089"/>
                  <a:pt x="87021" y="49089"/>
                </a:cubicBezTo>
                <a:cubicBezTo>
                  <a:pt x="66219" y="49089"/>
                  <a:pt x="49320" y="66000"/>
                  <a:pt x="49320" y="86769"/>
                </a:cubicBezTo>
                <a:cubicBezTo>
                  <a:pt x="49320" y="95582"/>
                  <a:pt x="52176" y="103310"/>
                  <a:pt x="56877" y="109360"/>
                </a:cubicBezTo>
                <a:lnTo>
                  <a:pt x="65641" y="115249"/>
                </a:lnTo>
                <a:lnTo>
                  <a:pt x="64131" y="122278"/>
                </a:lnTo>
                <a:lnTo>
                  <a:pt x="69094" y="143659"/>
                </a:lnTo>
                <a:lnTo>
                  <a:pt x="39181" y="124686"/>
                </a:lnTo>
                <a:cubicBezTo>
                  <a:pt x="30910" y="114219"/>
                  <a:pt x="26090" y="101012"/>
                  <a:pt x="26090" y="86816"/>
                </a:cubicBezTo>
                <a:cubicBezTo>
                  <a:pt x="26090" y="53234"/>
                  <a:pt x="53366" y="25891"/>
                  <a:pt x="86926" y="25891"/>
                </a:cubicBezTo>
                <a:close/>
                <a:moveTo>
                  <a:pt x="86900" y="0"/>
                </a:moveTo>
                <a:cubicBezTo>
                  <a:pt x="134802" y="0"/>
                  <a:pt x="173799" y="39017"/>
                  <a:pt x="173799" y="86943"/>
                </a:cubicBezTo>
                <a:cubicBezTo>
                  <a:pt x="173799" y="101759"/>
                  <a:pt x="170097" y="115980"/>
                  <a:pt x="163282" y="128515"/>
                </a:cubicBezTo>
                <a:lnTo>
                  <a:pt x="138285" y="155452"/>
                </a:lnTo>
                <a:lnTo>
                  <a:pt x="136344" y="146942"/>
                </a:lnTo>
                <a:lnTo>
                  <a:pt x="156741" y="124965"/>
                </a:lnTo>
                <a:cubicBezTo>
                  <a:pt x="162979" y="113490"/>
                  <a:pt x="166371" y="100473"/>
                  <a:pt x="166371" y="86943"/>
                </a:cubicBezTo>
                <a:cubicBezTo>
                  <a:pt x="166371" y="43162"/>
                  <a:pt x="130707" y="7479"/>
                  <a:pt x="86900" y="7479"/>
                </a:cubicBezTo>
                <a:cubicBezTo>
                  <a:pt x="43093" y="7479"/>
                  <a:pt x="7524" y="43162"/>
                  <a:pt x="7524" y="86943"/>
                </a:cubicBezTo>
                <a:cubicBezTo>
                  <a:pt x="7524" y="117778"/>
                  <a:pt x="25523" y="145049"/>
                  <a:pt x="51778" y="158164"/>
                </a:cubicBezTo>
                <a:lnTo>
                  <a:pt x="73896" y="164344"/>
                </a:lnTo>
                <a:lnTo>
                  <a:pt x="75787" y="172492"/>
                </a:lnTo>
                <a:lnTo>
                  <a:pt x="48433" y="164856"/>
                </a:lnTo>
                <a:cubicBezTo>
                  <a:pt x="19713" y="150515"/>
                  <a:pt x="0" y="120672"/>
                  <a:pt x="0" y="86943"/>
                </a:cubicBezTo>
                <a:cubicBezTo>
                  <a:pt x="0" y="39017"/>
                  <a:pt x="38998" y="0"/>
                  <a:pt x="869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矩形: 圆角 12"/>
          <p:cNvSpPr/>
          <p:nvPr/>
        </p:nvSpPr>
        <p:spPr>
          <a:xfrm>
            <a:off x="8995818" y="1483976"/>
            <a:ext cx="2392907" cy="1542195"/>
          </a:xfrm>
          <a:prstGeom prst="roundRect">
            <a:avLst>
              <a:gd name="adj" fmla="val 5163"/>
            </a:avLst>
          </a:prstGeom>
          <a:solidFill>
            <a:schemeClr val="accent2"/>
          </a:solidFill>
          <a:ln>
            <a:noFill/>
          </a:ln>
          <a:effectLst>
            <a:outerShdw blurRad="1066800" dist="393700" dir="5400000" sx="90000" sy="90000" algn="t" rotWithShape="0">
              <a:schemeClr val="accent1">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42" name="clipboard_117523"/>
          <p:cNvSpPr/>
          <p:nvPr/>
        </p:nvSpPr>
        <p:spPr>
          <a:xfrm>
            <a:off x="9939227" y="1691979"/>
            <a:ext cx="553643" cy="569495"/>
          </a:xfrm>
          <a:custGeom>
            <a:avLst/>
            <a:gdLst>
              <a:gd name="connsiteX0" fmla="*/ 469451 w 549422"/>
              <a:gd name="connsiteY0" fmla="*/ 354035 h 605036"/>
              <a:gd name="connsiteX1" fmla="*/ 487465 w 549422"/>
              <a:gd name="connsiteY1" fmla="*/ 372021 h 605036"/>
              <a:gd name="connsiteX2" fmla="*/ 390801 w 549422"/>
              <a:gd name="connsiteY2" fmla="*/ 469833 h 605036"/>
              <a:gd name="connsiteX3" fmla="*/ 350780 w 549422"/>
              <a:gd name="connsiteY3" fmla="*/ 429874 h 605036"/>
              <a:gd name="connsiteX4" fmla="*/ 368794 w 549422"/>
              <a:gd name="connsiteY4" fmla="*/ 411888 h 605036"/>
              <a:gd name="connsiteX5" fmla="*/ 390801 w 549422"/>
              <a:gd name="connsiteY5" fmla="*/ 432470 h 605036"/>
              <a:gd name="connsiteX6" fmla="*/ 419147 w 549422"/>
              <a:gd name="connsiteY6" fmla="*/ 302474 h 605036"/>
              <a:gd name="connsiteX7" fmla="*/ 314685 w 549422"/>
              <a:gd name="connsiteY7" fmla="*/ 406758 h 605036"/>
              <a:gd name="connsiteX8" fmla="*/ 419147 w 549422"/>
              <a:gd name="connsiteY8" fmla="*/ 511041 h 605036"/>
              <a:gd name="connsiteX9" fmla="*/ 523701 w 549422"/>
              <a:gd name="connsiteY9" fmla="*/ 406758 h 605036"/>
              <a:gd name="connsiteX10" fmla="*/ 419147 w 549422"/>
              <a:gd name="connsiteY10" fmla="*/ 302474 h 605036"/>
              <a:gd name="connsiteX11" fmla="*/ 88983 w 549422"/>
              <a:gd name="connsiteY11" fmla="*/ 219961 h 605036"/>
              <a:gd name="connsiteX12" fmla="*/ 344359 w 549422"/>
              <a:gd name="connsiteY12" fmla="*/ 219961 h 605036"/>
              <a:gd name="connsiteX13" fmla="*/ 344359 w 549422"/>
              <a:gd name="connsiteY13" fmla="*/ 245788 h 605036"/>
              <a:gd name="connsiteX14" fmla="*/ 88983 w 549422"/>
              <a:gd name="connsiteY14" fmla="*/ 245788 h 605036"/>
              <a:gd name="connsiteX15" fmla="*/ 25814 w 549422"/>
              <a:gd name="connsiteY15" fmla="*/ 79723 h 605036"/>
              <a:gd name="connsiteX16" fmla="*/ 25814 w 549422"/>
              <a:gd name="connsiteY16" fmla="*/ 579266 h 605036"/>
              <a:gd name="connsiteX17" fmla="*/ 406333 w 549422"/>
              <a:gd name="connsiteY17" fmla="*/ 579266 h 605036"/>
              <a:gd name="connsiteX18" fmla="*/ 406333 w 549422"/>
              <a:gd name="connsiteY18" fmla="*/ 537367 h 605036"/>
              <a:gd name="connsiteX19" fmla="*/ 320349 w 549422"/>
              <a:gd name="connsiteY19" fmla="*/ 492873 h 605036"/>
              <a:gd name="connsiteX20" fmla="*/ 88955 w 549422"/>
              <a:gd name="connsiteY20" fmla="*/ 492873 h 605036"/>
              <a:gd name="connsiteX21" fmla="*/ 88955 w 549422"/>
              <a:gd name="connsiteY21" fmla="*/ 467196 h 605036"/>
              <a:gd name="connsiteX22" fmla="*/ 303078 w 549422"/>
              <a:gd name="connsiteY22" fmla="*/ 467196 h 605036"/>
              <a:gd name="connsiteX23" fmla="*/ 288964 w 549422"/>
              <a:gd name="connsiteY23" fmla="*/ 407963 h 605036"/>
              <a:gd name="connsiteX24" fmla="*/ 294628 w 549422"/>
              <a:gd name="connsiteY24" fmla="*/ 369308 h 605036"/>
              <a:gd name="connsiteX25" fmla="*/ 88955 w 549422"/>
              <a:gd name="connsiteY25" fmla="*/ 369308 h 605036"/>
              <a:gd name="connsiteX26" fmla="*/ 88955 w 549422"/>
              <a:gd name="connsiteY26" fmla="*/ 343631 h 605036"/>
              <a:gd name="connsiteX27" fmla="*/ 305678 w 549422"/>
              <a:gd name="connsiteY27" fmla="*/ 343631 h 605036"/>
              <a:gd name="connsiteX28" fmla="*/ 406333 w 549422"/>
              <a:gd name="connsiteY28" fmla="*/ 277353 h 605036"/>
              <a:gd name="connsiteX29" fmla="*/ 406333 w 549422"/>
              <a:gd name="connsiteY29" fmla="*/ 79723 h 605036"/>
              <a:gd name="connsiteX30" fmla="*/ 322485 w 549422"/>
              <a:gd name="connsiteY30" fmla="*/ 79723 h 605036"/>
              <a:gd name="connsiteX31" fmla="*/ 310878 w 549422"/>
              <a:gd name="connsiteY31" fmla="*/ 123476 h 605036"/>
              <a:gd name="connsiteX32" fmla="*/ 296578 w 549422"/>
              <a:gd name="connsiteY32" fmla="*/ 132468 h 605036"/>
              <a:gd name="connsiteX33" fmla="*/ 135382 w 549422"/>
              <a:gd name="connsiteY33" fmla="*/ 132468 h 605036"/>
              <a:gd name="connsiteX34" fmla="*/ 122568 w 549422"/>
              <a:gd name="connsiteY34" fmla="*/ 123476 h 605036"/>
              <a:gd name="connsiteX35" fmla="*/ 110869 w 549422"/>
              <a:gd name="connsiteY35" fmla="*/ 79723 h 605036"/>
              <a:gd name="connsiteX36" fmla="*/ 122568 w 549422"/>
              <a:gd name="connsiteY36" fmla="*/ 25588 h 605036"/>
              <a:gd name="connsiteX37" fmla="*/ 144482 w 549422"/>
              <a:gd name="connsiteY37" fmla="*/ 106698 h 605036"/>
              <a:gd name="connsiteX38" fmla="*/ 286364 w 549422"/>
              <a:gd name="connsiteY38" fmla="*/ 106698 h 605036"/>
              <a:gd name="connsiteX39" fmla="*/ 308278 w 549422"/>
              <a:gd name="connsiteY39" fmla="*/ 25588 h 605036"/>
              <a:gd name="connsiteX40" fmla="*/ 107062 w 549422"/>
              <a:gd name="connsiteY40" fmla="*/ 4 h 605036"/>
              <a:gd name="connsiteX41" fmla="*/ 326292 w 549422"/>
              <a:gd name="connsiteY41" fmla="*/ 4 h 605036"/>
              <a:gd name="connsiteX42" fmla="*/ 339199 w 549422"/>
              <a:gd name="connsiteY42" fmla="*/ 16690 h 605036"/>
              <a:gd name="connsiteX43" fmla="*/ 329263 w 549422"/>
              <a:gd name="connsiteY43" fmla="*/ 54046 h 605036"/>
              <a:gd name="connsiteX44" fmla="*/ 432054 w 549422"/>
              <a:gd name="connsiteY44" fmla="*/ 54046 h 605036"/>
              <a:gd name="connsiteX45" fmla="*/ 432054 w 549422"/>
              <a:gd name="connsiteY45" fmla="*/ 277353 h 605036"/>
              <a:gd name="connsiteX46" fmla="*/ 549422 w 549422"/>
              <a:gd name="connsiteY46" fmla="*/ 406758 h 605036"/>
              <a:gd name="connsiteX47" fmla="*/ 432054 w 549422"/>
              <a:gd name="connsiteY47" fmla="*/ 537367 h 605036"/>
              <a:gd name="connsiteX48" fmla="*/ 432054 w 549422"/>
              <a:gd name="connsiteY48" fmla="*/ 605036 h 605036"/>
              <a:gd name="connsiteX49" fmla="*/ 0 w 549422"/>
              <a:gd name="connsiteY49" fmla="*/ 605036 h 605036"/>
              <a:gd name="connsiteX50" fmla="*/ 0 w 549422"/>
              <a:gd name="connsiteY50" fmla="*/ 54046 h 605036"/>
              <a:gd name="connsiteX51" fmla="*/ 104090 w 549422"/>
              <a:gd name="connsiteY51" fmla="*/ 54046 h 605036"/>
              <a:gd name="connsiteX52" fmla="*/ 94155 w 549422"/>
              <a:gd name="connsiteY52" fmla="*/ 16690 h 605036"/>
              <a:gd name="connsiteX53" fmla="*/ 107062 w 549422"/>
              <a:gd name="connsiteY53" fmla="*/ 4 h 60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49422" h="605036">
                <a:moveTo>
                  <a:pt x="469451" y="354035"/>
                </a:moveTo>
                <a:lnTo>
                  <a:pt x="487465" y="372021"/>
                </a:lnTo>
                <a:lnTo>
                  <a:pt x="390801" y="469833"/>
                </a:lnTo>
                <a:lnTo>
                  <a:pt x="350780" y="429874"/>
                </a:lnTo>
                <a:lnTo>
                  <a:pt x="368794" y="411888"/>
                </a:lnTo>
                <a:lnTo>
                  <a:pt x="390801" y="432470"/>
                </a:lnTo>
                <a:close/>
                <a:moveTo>
                  <a:pt x="419147" y="302474"/>
                </a:moveTo>
                <a:cubicBezTo>
                  <a:pt x="361112" y="302474"/>
                  <a:pt x="314685" y="350027"/>
                  <a:pt x="314685" y="406758"/>
                </a:cubicBezTo>
                <a:cubicBezTo>
                  <a:pt x="314685" y="463488"/>
                  <a:pt x="362505" y="511041"/>
                  <a:pt x="419147" y="511041"/>
                </a:cubicBezTo>
                <a:cubicBezTo>
                  <a:pt x="477088" y="511041"/>
                  <a:pt x="523701" y="463488"/>
                  <a:pt x="523701" y="406758"/>
                </a:cubicBezTo>
                <a:cubicBezTo>
                  <a:pt x="523701" y="350027"/>
                  <a:pt x="477274" y="302474"/>
                  <a:pt x="419147" y="302474"/>
                </a:cubicBezTo>
                <a:close/>
                <a:moveTo>
                  <a:pt x="88983" y="219961"/>
                </a:moveTo>
                <a:lnTo>
                  <a:pt x="344359" y="219961"/>
                </a:lnTo>
                <a:lnTo>
                  <a:pt x="344359" y="245788"/>
                </a:lnTo>
                <a:lnTo>
                  <a:pt x="88983" y="245788"/>
                </a:lnTo>
                <a:close/>
                <a:moveTo>
                  <a:pt x="25814" y="79723"/>
                </a:moveTo>
                <a:lnTo>
                  <a:pt x="25814" y="579266"/>
                </a:lnTo>
                <a:lnTo>
                  <a:pt x="406333" y="579266"/>
                </a:lnTo>
                <a:lnTo>
                  <a:pt x="406333" y="537367"/>
                </a:lnTo>
                <a:cubicBezTo>
                  <a:pt x="371884" y="534030"/>
                  <a:pt x="341520" y="517530"/>
                  <a:pt x="320349" y="492873"/>
                </a:cubicBezTo>
                <a:lnTo>
                  <a:pt x="88955" y="492873"/>
                </a:lnTo>
                <a:lnTo>
                  <a:pt x="88955" y="467196"/>
                </a:lnTo>
                <a:lnTo>
                  <a:pt x="303078" y="467196"/>
                </a:lnTo>
                <a:cubicBezTo>
                  <a:pt x="293978" y="449491"/>
                  <a:pt x="288964" y="429376"/>
                  <a:pt x="288964" y="407963"/>
                </a:cubicBezTo>
                <a:cubicBezTo>
                  <a:pt x="288964" y="394522"/>
                  <a:pt x="290914" y="381544"/>
                  <a:pt x="294628" y="369308"/>
                </a:cubicBezTo>
                <a:lnTo>
                  <a:pt x="88955" y="369308"/>
                </a:lnTo>
                <a:lnTo>
                  <a:pt x="88955" y="343631"/>
                </a:lnTo>
                <a:lnTo>
                  <a:pt x="305678" y="343631"/>
                </a:lnTo>
                <a:cubicBezTo>
                  <a:pt x="325920" y="307387"/>
                  <a:pt x="362970" y="281710"/>
                  <a:pt x="406333" y="277353"/>
                </a:cubicBezTo>
                <a:lnTo>
                  <a:pt x="406333" y="79723"/>
                </a:lnTo>
                <a:lnTo>
                  <a:pt x="322485" y="79723"/>
                </a:lnTo>
                <a:lnTo>
                  <a:pt x="310878" y="123476"/>
                </a:lnTo>
                <a:cubicBezTo>
                  <a:pt x="306885" y="128667"/>
                  <a:pt x="301778" y="132468"/>
                  <a:pt x="296578" y="132468"/>
                </a:cubicBezTo>
                <a:lnTo>
                  <a:pt x="135382" y="132468"/>
                </a:lnTo>
                <a:cubicBezTo>
                  <a:pt x="128975" y="132468"/>
                  <a:pt x="125168" y="128667"/>
                  <a:pt x="122568" y="123476"/>
                </a:cubicBezTo>
                <a:lnTo>
                  <a:pt x="110869" y="79723"/>
                </a:lnTo>
                <a:close/>
                <a:moveTo>
                  <a:pt x="122568" y="25588"/>
                </a:moveTo>
                <a:lnTo>
                  <a:pt x="144482" y="106698"/>
                </a:lnTo>
                <a:lnTo>
                  <a:pt x="286364" y="106698"/>
                </a:lnTo>
                <a:lnTo>
                  <a:pt x="308278" y="25588"/>
                </a:lnTo>
                <a:close/>
                <a:moveTo>
                  <a:pt x="107062" y="4"/>
                </a:moveTo>
                <a:lnTo>
                  <a:pt x="326292" y="4"/>
                </a:lnTo>
                <a:cubicBezTo>
                  <a:pt x="337342" y="-274"/>
                  <a:pt x="341706" y="12240"/>
                  <a:pt x="339199" y="16690"/>
                </a:cubicBezTo>
                <a:lnTo>
                  <a:pt x="329263" y="54046"/>
                </a:lnTo>
                <a:lnTo>
                  <a:pt x="432054" y="54046"/>
                </a:lnTo>
                <a:lnTo>
                  <a:pt x="432054" y="277353"/>
                </a:lnTo>
                <a:cubicBezTo>
                  <a:pt x="498166" y="283749"/>
                  <a:pt x="549422" y="338996"/>
                  <a:pt x="549422" y="406758"/>
                </a:cubicBezTo>
                <a:cubicBezTo>
                  <a:pt x="549422" y="474519"/>
                  <a:pt x="498166" y="530879"/>
                  <a:pt x="432054" y="537367"/>
                </a:cubicBezTo>
                <a:lnTo>
                  <a:pt x="432054" y="605036"/>
                </a:lnTo>
                <a:lnTo>
                  <a:pt x="0" y="605036"/>
                </a:lnTo>
                <a:lnTo>
                  <a:pt x="0" y="54046"/>
                </a:lnTo>
                <a:lnTo>
                  <a:pt x="104090" y="54046"/>
                </a:lnTo>
                <a:lnTo>
                  <a:pt x="94155" y="16690"/>
                </a:lnTo>
                <a:cubicBezTo>
                  <a:pt x="92205" y="12147"/>
                  <a:pt x="95640" y="653"/>
                  <a:pt x="107062" y="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矩形: 圆角 11"/>
          <p:cNvSpPr/>
          <p:nvPr/>
        </p:nvSpPr>
        <p:spPr>
          <a:xfrm>
            <a:off x="6027763" y="1483976"/>
            <a:ext cx="2392907" cy="1542195"/>
          </a:xfrm>
          <a:prstGeom prst="roundRect">
            <a:avLst>
              <a:gd name="adj" fmla="val 5163"/>
            </a:avLst>
          </a:prstGeom>
          <a:solidFill>
            <a:schemeClr val="accent1"/>
          </a:solidFill>
          <a:ln>
            <a:noFill/>
          </a:ln>
          <a:effectLst>
            <a:outerShdw blurRad="1066800" dist="393700" dir="5400000" sx="90000" sy="90000" algn="t" rotWithShape="0">
              <a:schemeClr val="accent1">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9" name="iconfont-1188-588728"/>
          <p:cNvSpPr/>
          <p:nvPr/>
        </p:nvSpPr>
        <p:spPr>
          <a:xfrm>
            <a:off x="6955646" y="1678397"/>
            <a:ext cx="527076" cy="523816"/>
          </a:xfrm>
          <a:custGeom>
            <a:avLst/>
            <a:gdLst>
              <a:gd name="T0" fmla="*/ 8000 w 12800"/>
              <a:gd name="T1" fmla="*/ 9520 h 12720"/>
              <a:gd name="T2" fmla="*/ 4800 w 12800"/>
              <a:gd name="T3" fmla="*/ 9520 h 12720"/>
              <a:gd name="T4" fmla="*/ 4800 w 12800"/>
              <a:gd name="T5" fmla="*/ 5520 h 12720"/>
              <a:gd name="T6" fmla="*/ 1873 w 12800"/>
              <a:gd name="T7" fmla="*/ 5520 h 12720"/>
              <a:gd name="T8" fmla="*/ 6433 w 12800"/>
              <a:gd name="T9" fmla="*/ 0 h 12720"/>
              <a:gd name="T10" fmla="*/ 10993 w 12800"/>
              <a:gd name="T11" fmla="*/ 5520 h 12720"/>
              <a:gd name="T12" fmla="*/ 8000 w 12800"/>
              <a:gd name="T13" fmla="*/ 5520 h 12720"/>
              <a:gd name="T14" fmla="*/ 8000 w 12800"/>
              <a:gd name="T15" fmla="*/ 9520 h 12720"/>
              <a:gd name="T16" fmla="*/ 5600 w 12800"/>
              <a:gd name="T17" fmla="*/ 8720 h 12720"/>
              <a:gd name="T18" fmla="*/ 7200 w 12800"/>
              <a:gd name="T19" fmla="*/ 8720 h 12720"/>
              <a:gd name="T20" fmla="*/ 7200 w 12800"/>
              <a:gd name="T21" fmla="*/ 4720 h 12720"/>
              <a:gd name="T22" fmla="*/ 9393 w 12800"/>
              <a:gd name="T23" fmla="*/ 4720 h 12720"/>
              <a:gd name="T24" fmla="*/ 6433 w 12800"/>
              <a:gd name="T25" fmla="*/ 1200 h 12720"/>
              <a:gd name="T26" fmla="*/ 3473 w 12800"/>
              <a:gd name="T27" fmla="*/ 4720 h 12720"/>
              <a:gd name="T28" fmla="*/ 5600 w 12800"/>
              <a:gd name="T29" fmla="*/ 4720 h 12720"/>
              <a:gd name="T30" fmla="*/ 5600 w 12800"/>
              <a:gd name="T31" fmla="*/ 8720 h 12720"/>
              <a:gd name="T32" fmla="*/ 10922 w 12800"/>
              <a:gd name="T33" fmla="*/ 12720 h 12720"/>
              <a:gd name="T34" fmla="*/ 1878 w 12800"/>
              <a:gd name="T35" fmla="*/ 12720 h 12720"/>
              <a:gd name="T36" fmla="*/ 0 w 12800"/>
              <a:gd name="T37" fmla="*/ 10539 h 12720"/>
              <a:gd name="T38" fmla="*/ 0 w 12800"/>
              <a:gd name="T39" fmla="*/ 5210 h 12720"/>
              <a:gd name="T40" fmla="*/ 1600 w 12800"/>
              <a:gd name="T41" fmla="*/ 3271 h 12720"/>
              <a:gd name="T42" fmla="*/ 1600 w 12800"/>
              <a:gd name="T43" fmla="*/ 3998 h 12720"/>
              <a:gd name="T44" fmla="*/ 800 w 12800"/>
              <a:gd name="T45" fmla="*/ 5129 h 12720"/>
              <a:gd name="T46" fmla="*/ 800 w 12800"/>
              <a:gd name="T47" fmla="*/ 10458 h 12720"/>
              <a:gd name="T48" fmla="*/ 1878 w 12800"/>
              <a:gd name="T49" fmla="*/ 11920 h 12720"/>
              <a:gd name="T50" fmla="*/ 10922 w 12800"/>
              <a:gd name="T51" fmla="*/ 11920 h 12720"/>
              <a:gd name="T52" fmla="*/ 12000 w 12800"/>
              <a:gd name="T53" fmla="*/ 10539 h 12720"/>
              <a:gd name="T54" fmla="*/ 12000 w 12800"/>
              <a:gd name="T55" fmla="*/ 5210 h 12720"/>
              <a:gd name="T56" fmla="*/ 11200 w 12800"/>
              <a:gd name="T57" fmla="*/ 4079 h 12720"/>
              <a:gd name="T58" fmla="*/ 11200 w 12800"/>
              <a:gd name="T59" fmla="*/ 3352 h 12720"/>
              <a:gd name="T60" fmla="*/ 12800 w 12800"/>
              <a:gd name="T61" fmla="*/ 5290 h 12720"/>
              <a:gd name="T62" fmla="*/ 12800 w 12800"/>
              <a:gd name="T63" fmla="*/ 10620 h 12720"/>
              <a:gd name="T64" fmla="*/ 10922 w 12800"/>
              <a:gd name="T65" fmla="*/ 12720 h 1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00" h="12720">
                <a:moveTo>
                  <a:pt x="8000" y="9520"/>
                </a:moveTo>
                <a:lnTo>
                  <a:pt x="4800" y="9520"/>
                </a:lnTo>
                <a:lnTo>
                  <a:pt x="4800" y="5520"/>
                </a:lnTo>
                <a:lnTo>
                  <a:pt x="1873" y="5520"/>
                </a:lnTo>
                <a:lnTo>
                  <a:pt x="6433" y="0"/>
                </a:lnTo>
                <a:lnTo>
                  <a:pt x="10993" y="5520"/>
                </a:lnTo>
                <a:lnTo>
                  <a:pt x="8000" y="5520"/>
                </a:lnTo>
                <a:lnTo>
                  <a:pt x="8000" y="9520"/>
                </a:lnTo>
                <a:close/>
                <a:moveTo>
                  <a:pt x="5600" y="8720"/>
                </a:moveTo>
                <a:lnTo>
                  <a:pt x="7200" y="8720"/>
                </a:lnTo>
                <a:lnTo>
                  <a:pt x="7200" y="4720"/>
                </a:lnTo>
                <a:lnTo>
                  <a:pt x="9393" y="4720"/>
                </a:lnTo>
                <a:lnTo>
                  <a:pt x="6433" y="1200"/>
                </a:lnTo>
                <a:lnTo>
                  <a:pt x="3473" y="4720"/>
                </a:lnTo>
                <a:lnTo>
                  <a:pt x="5600" y="4720"/>
                </a:lnTo>
                <a:lnTo>
                  <a:pt x="5600" y="8720"/>
                </a:lnTo>
                <a:close/>
                <a:moveTo>
                  <a:pt x="10922" y="12720"/>
                </a:moveTo>
                <a:lnTo>
                  <a:pt x="1878" y="12720"/>
                </a:lnTo>
                <a:cubicBezTo>
                  <a:pt x="828" y="12720"/>
                  <a:pt x="0" y="11590"/>
                  <a:pt x="0" y="10539"/>
                </a:cubicBezTo>
                <a:lnTo>
                  <a:pt x="0" y="5210"/>
                </a:lnTo>
                <a:cubicBezTo>
                  <a:pt x="0" y="4160"/>
                  <a:pt x="800" y="3271"/>
                  <a:pt x="1600" y="3271"/>
                </a:cubicBezTo>
                <a:lnTo>
                  <a:pt x="1600" y="3998"/>
                </a:lnTo>
                <a:cubicBezTo>
                  <a:pt x="1600" y="3998"/>
                  <a:pt x="800" y="4483"/>
                  <a:pt x="800" y="5129"/>
                </a:cubicBezTo>
                <a:lnTo>
                  <a:pt x="800" y="10458"/>
                </a:lnTo>
                <a:cubicBezTo>
                  <a:pt x="800" y="11105"/>
                  <a:pt x="1231" y="11920"/>
                  <a:pt x="1878" y="11920"/>
                </a:cubicBezTo>
                <a:lnTo>
                  <a:pt x="10922" y="11920"/>
                </a:lnTo>
                <a:cubicBezTo>
                  <a:pt x="11569" y="11920"/>
                  <a:pt x="12000" y="11186"/>
                  <a:pt x="12000" y="10539"/>
                </a:cubicBezTo>
                <a:lnTo>
                  <a:pt x="12000" y="5210"/>
                </a:lnTo>
                <a:cubicBezTo>
                  <a:pt x="12000" y="4563"/>
                  <a:pt x="11200" y="4079"/>
                  <a:pt x="11200" y="4079"/>
                </a:cubicBezTo>
                <a:lnTo>
                  <a:pt x="11200" y="3352"/>
                </a:lnTo>
                <a:cubicBezTo>
                  <a:pt x="12000" y="3352"/>
                  <a:pt x="12800" y="4240"/>
                  <a:pt x="12800" y="5290"/>
                </a:cubicBezTo>
                <a:lnTo>
                  <a:pt x="12800" y="10620"/>
                </a:lnTo>
                <a:cubicBezTo>
                  <a:pt x="12800" y="11590"/>
                  <a:pt x="11972" y="12720"/>
                  <a:pt x="10922" y="127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2" name="文本框 1"/>
          <p:cNvSpPr txBox="1"/>
          <p:nvPr/>
        </p:nvSpPr>
        <p:spPr>
          <a:xfrm>
            <a:off x="839787" y="2247753"/>
            <a:ext cx="4750129" cy="778418"/>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r>
              <a:rPr lang="zh-CN" altLang="en-US" dirty="0">
                <a:sym typeface="+mn-lt"/>
              </a:rPr>
              <a:t>财务中心组织对已经过时的财务制度重新进行了讨论和修订。</a:t>
            </a:r>
            <a:endParaRPr lang="en-US" altLang="zh-CN" dirty="0">
              <a:sym typeface="+mn-lt"/>
            </a:endParaRPr>
          </a:p>
        </p:txBody>
      </p:sp>
      <p:sp>
        <p:nvSpPr>
          <p:cNvPr id="3" name="文本框 2"/>
          <p:cNvSpPr txBox="1"/>
          <p:nvPr/>
        </p:nvSpPr>
        <p:spPr>
          <a:xfrm>
            <a:off x="805797" y="1602774"/>
            <a:ext cx="1818370" cy="523220"/>
          </a:xfrm>
          <a:prstGeom prst="rect">
            <a:avLst/>
          </a:prstGeom>
          <a:noFill/>
        </p:spPr>
        <p:txBody>
          <a:bodyPr wrap="square">
            <a:noAutofit/>
          </a:bodyPr>
          <a:lstStyle>
            <a:defPPr>
              <a:defRPr lang="zh-CN"/>
            </a:defPPr>
            <a:lvl1pPr marR="0" lvl="0" fontAlgn="auto">
              <a:lnSpc>
                <a:spcPct val="90000"/>
              </a:lnSpc>
              <a:spcBef>
                <a:spcPts val="1000"/>
              </a:spcBef>
              <a:spcAft>
                <a:spcPts val="0"/>
              </a:spcAft>
              <a:buClrTx/>
              <a:buSzTx/>
              <a:defRPr kumimoji="0" sz="2800" b="0" i="0" u="none" strike="noStrike" cap="none" spc="0" normalizeH="0" baseline="0">
                <a:ln>
                  <a:noFill/>
                </a:ln>
                <a:solidFill>
                  <a:schemeClr val="accent1"/>
                </a:solidFill>
                <a:effectLst/>
                <a:uLnTx/>
                <a:uFillTx/>
                <a:latin typeface="+mj-ea"/>
                <a:ea typeface="+mj-ea"/>
                <a:cs typeface="阿里巴巴普惠体 Light" panose="00020600040101010101" charset="-122"/>
              </a:defRPr>
            </a:lvl1pPr>
          </a:lstStyle>
          <a:p>
            <a:pPr>
              <a:lnSpc>
                <a:spcPct val="100000"/>
              </a:lnSpc>
            </a:pPr>
            <a:r>
              <a:rPr lang="zh-CN" altLang="en-US" b="1" dirty="0">
                <a:sym typeface="+mn-lt"/>
              </a:rPr>
              <a:t>内部控制</a:t>
            </a:r>
            <a:endParaRPr lang="en-US" altLang="zh-CN" b="1" dirty="0">
              <a:sym typeface="+mn-lt"/>
            </a:endParaRPr>
          </a:p>
        </p:txBody>
      </p:sp>
      <p:sp>
        <p:nvSpPr>
          <p:cNvPr id="4" name="文本框 3"/>
          <p:cNvSpPr txBox="1"/>
          <p:nvPr/>
        </p:nvSpPr>
        <p:spPr>
          <a:xfrm>
            <a:off x="839787" y="3991228"/>
            <a:ext cx="4750127" cy="778418"/>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r>
              <a:rPr lang="zh-CN" altLang="en-US" dirty="0">
                <a:sym typeface="+mn-lt"/>
              </a:rPr>
              <a:t>随着年初费用预算制度的执行，费用预算越来越合理，对防范不合理开支起到了效果。</a:t>
            </a:r>
            <a:endParaRPr lang="en-US" altLang="zh-CN" dirty="0">
              <a:sym typeface="+mn-lt"/>
            </a:endParaRPr>
          </a:p>
        </p:txBody>
      </p:sp>
      <p:sp>
        <p:nvSpPr>
          <p:cNvPr id="5" name="文本框 4"/>
          <p:cNvSpPr txBox="1"/>
          <p:nvPr/>
        </p:nvSpPr>
        <p:spPr>
          <a:xfrm>
            <a:off x="805797" y="3362280"/>
            <a:ext cx="1818370" cy="523220"/>
          </a:xfrm>
          <a:prstGeom prst="rect">
            <a:avLst/>
          </a:prstGeom>
          <a:noFill/>
        </p:spPr>
        <p:txBody>
          <a:bodyPr wrap="square">
            <a:noAutofit/>
          </a:bodyPr>
          <a:lstStyle>
            <a:defPPr>
              <a:defRPr lang="zh-CN"/>
            </a:defPPr>
            <a:lvl1pPr marR="0" lvl="0" fontAlgn="auto">
              <a:lnSpc>
                <a:spcPct val="100000"/>
              </a:lnSpc>
              <a:spcBef>
                <a:spcPts val="1000"/>
              </a:spcBef>
              <a:spcAft>
                <a:spcPts val="0"/>
              </a:spcAft>
              <a:buClrTx/>
              <a:buSzTx/>
              <a:defRPr kumimoji="0" sz="2800" b="1" i="0" u="none" strike="noStrike" cap="none" spc="0" normalizeH="0" baseline="0">
                <a:ln>
                  <a:noFill/>
                </a:ln>
                <a:solidFill>
                  <a:schemeClr val="accent1"/>
                </a:solidFill>
                <a:effectLst/>
                <a:uLnTx/>
                <a:uFillTx/>
                <a:latin typeface="+mj-ea"/>
                <a:ea typeface="+mj-ea"/>
                <a:cs typeface="阿里巴巴普惠体 Light" panose="00020600040101010101" charset="-122"/>
              </a:defRPr>
            </a:lvl1pPr>
          </a:lstStyle>
          <a:p>
            <a:r>
              <a:rPr lang="zh-CN" altLang="en-US" dirty="0">
                <a:sym typeface="+mn-lt"/>
              </a:rPr>
              <a:t>预算管理</a:t>
            </a:r>
            <a:endParaRPr lang="en-US" altLang="zh-CN" dirty="0">
              <a:sym typeface="+mn-lt"/>
            </a:endParaRPr>
          </a:p>
        </p:txBody>
      </p:sp>
      <p:sp>
        <p:nvSpPr>
          <p:cNvPr id="6" name="文本框 5"/>
          <p:cNvSpPr txBox="1"/>
          <p:nvPr/>
        </p:nvSpPr>
        <p:spPr>
          <a:xfrm>
            <a:off x="839788" y="5730777"/>
            <a:ext cx="4750128" cy="778418"/>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r>
              <a:rPr lang="zh-CN" altLang="en-US" dirty="0">
                <a:sym typeface="+mn-lt"/>
              </a:rPr>
              <a:t>经过半年的实践，财务现在具备一定的预防风险的能力，及对风险快速反应的能力。</a:t>
            </a:r>
            <a:endParaRPr lang="en-US" altLang="zh-CN" dirty="0">
              <a:sym typeface="+mn-lt"/>
            </a:endParaRPr>
          </a:p>
        </p:txBody>
      </p:sp>
      <p:sp>
        <p:nvSpPr>
          <p:cNvPr id="7" name="文本框 6"/>
          <p:cNvSpPr txBox="1"/>
          <p:nvPr/>
        </p:nvSpPr>
        <p:spPr>
          <a:xfrm>
            <a:off x="805797" y="5121786"/>
            <a:ext cx="1818370" cy="523220"/>
          </a:xfrm>
          <a:prstGeom prst="rect">
            <a:avLst/>
          </a:prstGeom>
          <a:noFill/>
        </p:spPr>
        <p:txBody>
          <a:bodyPr wrap="square">
            <a:noAutofit/>
          </a:bodyPr>
          <a:lstStyle>
            <a:defPPr>
              <a:defRPr lang="zh-CN"/>
            </a:defPPr>
            <a:lvl1pPr marR="0" lvl="0" fontAlgn="auto">
              <a:lnSpc>
                <a:spcPct val="100000"/>
              </a:lnSpc>
              <a:spcBef>
                <a:spcPts val="1000"/>
              </a:spcBef>
              <a:spcAft>
                <a:spcPts val="0"/>
              </a:spcAft>
              <a:buClrTx/>
              <a:buSzTx/>
              <a:defRPr kumimoji="0" sz="2800" b="1" i="0" u="none" strike="noStrike" cap="none" spc="0" normalizeH="0" baseline="0">
                <a:ln>
                  <a:noFill/>
                </a:ln>
                <a:solidFill>
                  <a:schemeClr val="accent1"/>
                </a:solidFill>
                <a:effectLst/>
                <a:uLnTx/>
                <a:uFillTx/>
                <a:latin typeface="+mj-ea"/>
                <a:ea typeface="+mj-ea"/>
                <a:cs typeface="阿里巴巴普惠体 Light" panose="00020600040101010101" charset="-122"/>
              </a:defRPr>
            </a:lvl1pPr>
          </a:lstStyle>
          <a:p>
            <a:r>
              <a:rPr lang="zh-CN" altLang="en-US" dirty="0">
                <a:sym typeface="+mn-lt"/>
              </a:rPr>
              <a:t>风险管理</a:t>
            </a:r>
            <a:endParaRPr lang="en-US" altLang="zh-CN" dirty="0">
              <a:sym typeface="+mn-lt"/>
            </a:endParaRPr>
          </a:p>
        </p:txBody>
      </p:sp>
      <p:sp>
        <p:nvSpPr>
          <p:cNvPr id="14" name="矩形: 圆角 13"/>
          <p:cNvSpPr/>
          <p:nvPr/>
        </p:nvSpPr>
        <p:spPr>
          <a:xfrm>
            <a:off x="6027763" y="3302881"/>
            <a:ext cx="2392907" cy="1542195"/>
          </a:xfrm>
          <a:prstGeom prst="roundRect">
            <a:avLst>
              <a:gd name="adj" fmla="val 5163"/>
            </a:avLst>
          </a:prstGeom>
          <a:solidFill>
            <a:schemeClr val="accent2"/>
          </a:solidFill>
          <a:ln>
            <a:noFill/>
          </a:ln>
          <a:effectLst>
            <a:outerShdw blurRad="1066800" dist="393700" dir="5400000" sx="90000" sy="90000" algn="t" rotWithShape="0">
              <a:schemeClr val="accent1">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5" name="矩形: 圆角 14"/>
          <p:cNvSpPr/>
          <p:nvPr/>
        </p:nvSpPr>
        <p:spPr>
          <a:xfrm>
            <a:off x="8995818" y="3302881"/>
            <a:ext cx="2392907" cy="1542195"/>
          </a:xfrm>
          <a:prstGeom prst="roundRect">
            <a:avLst>
              <a:gd name="adj" fmla="val 5163"/>
            </a:avLst>
          </a:prstGeom>
          <a:solidFill>
            <a:schemeClr val="accent1"/>
          </a:solidFill>
          <a:ln>
            <a:noFill/>
          </a:ln>
          <a:effectLst>
            <a:outerShdw blurRad="1066800" dist="393700" dir="5400000" sx="90000" sy="90000" algn="t" rotWithShape="0">
              <a:schemeClr val="accent1">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9" name="任意多边形: 形状 8"/>
          <p:cNvSpPr/>
          <p:nvPr/>
        </p:nvSpPr>
        <p:spPr>
          <a:xfrm>
            <a:off x="7136308" y="3650388"/>
            <a:ext cx="250762" cy="244152"/>
          </a:xfrm>
          <a:custGeom>
            <a:avLst/>
            <a:gdLst>
              <a:gd name="connsiteX0" fmla="*/ 125229 w 250762"/>
              <a:gd name="connsiteY0" fmla="*/ 40720 h 244152"/>
              <a:gd name="connsiteX1" fmla="*/ 129602 w 250762"/>
              <a:gd name="connsiteY1" fmla="*/ 40720 h 244152"/>
              <a:gd name="connsiteX2" fmla="*/ 208874 w 250762"/>
              <a:gd name="connsiteY2" fmla="*/ 124161 h 244152"/>
              <a:gd name="connsiteX3" fmla="*/ 125432 w 250762"/>
              <a:gd name="connsiteY3" fmla="*/ 203433 h 244152"/>
              <a:gd name="connsiteX4" fmla="*/ 120958 w 250762"/>
              <a:gd name="connsiteY4" fmla="*/ 203433 h 244152"/>
              <a:gd name="connsiteX5" fmla="*/ 41737 w 250762"/>
              <a:gd name="connsiteY5" fmla="*/ 119941 h 244152"/>
              <a:gd name="connsiteX6" fmla="*/ 125229 w 250762"/>
              <a:gd name="connsiteY6" fmla="*/ 40720 h 244152"/>
              <a:gd name="connsiteX7" fmla="*/ 125229 w 250762"/>
              <a:gd name="connsiteY7" fmla="*/ 42 h 244152"/>
              <a:gd name="connsiteX8" fmla="*/ 42 w 250762"/>
              <a:gd name="connsiteY8" fmla="*/ 118924 h 244152"/>
              <a:gd name="connsiteX9" fmla="*/ 118924 w 250762"/>
              <a:gd name="connsiteY9" fmla="*/ 244111 h 244152"/>
              <a:gd name="connsiteX10" fmla="*/ 125534 w 250762"/>
              <a:gd name="connsiteY10" fmla="*/ 244111 h 244152"/>
              <a:gd name="connsiteX11" fmla="*/ 250721 w 250762"/>
              <a:gd name="connsiteY11" fmla="*/ 125229 h 244152"/>
              <a:gd name="connsiteX12" fmla="*/ 131839 w 250762"/>
              <a:gd name="connsiteY12" fmla="*/ 42 h 244152"/>
              <a:gd name="connsiteX13" fmla="*/ 125229 w 250762"/>
              <a:gd name="connsiteY13" fmla="*/ 42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762" h="244152">
                <a:moveTo>
                  <a:pt x="125229" y="40720"/>
                </a:moveTo>
                <a:lnTo>
                  <a:pt x="129602" y="40720"/>
                </a:lnTo>
                <a:cubicBezTo>
                  <a:pt x="174534" y="41872"/>
                  <a:pt x="210025" y="79229"/>
                  <a:pt x="208874" y="124161"/>
                </a:cubicBezTo>
                <a:cubicBezTo>
                  <a:pt x="207722" y="169093"/>
                  <a:pt x="170364" y="204584"/>
                  <a:pt x="125432" y="203433"/>
                </a:cubicBezTo>
                <a:lnTo>
                  <a:pt x="120958" y="203433"/>
                </a:lnTo>
                <a:cubicBezTo>
                  <a:pt x="76026" y="202253"/>
                  <a:pt x="40557" y="164873"/>
                  <a:pt x="41737" y="119941"/>
                </a:cubicBezTo>
                <a:cubicBezTo>
                  <a:pt x="42917" y="75009"/>
                  <a:pt x="80297" y="39541"/>
                  <a:pt x="125229" y="40720"/>
                </a:cubicBezTo>
                <a:moveTo>
                  <a:pt x="125229" y="42"/>
                </a:moveTo>
                <a:cubicBezTo>
                  <a:pt x="57831" y="-1699"/>
                  <a:pt x="1783" y="51526"/>
                  <a:pt x="42" y="118924"/>
                </a:cubicBezTo>
                <a:cubicBezTo>
                  <a:pt x="-1699" y="186322"/>
                  <a:pt x="51526" y="242370"/>
                  <a:pt x="118924" y="244111"/>
                </a:cubicBezTo>
                <a:lnTo>
                  <a:pt x="125534" y="244111"/>
                </a:lnTo>
                <a:cubicBezTo>
                  <a:pt x="192932" y="245852"/>
                  <a:pt x="248980" y="192627"/>
                  <a:pt x="250721" y="125229"/>
                </a:cubicBezTo>
                <a:cubicBezTo>
                  <a:pt x="252462" y="57831"/>
                  <a:pt x="199237" y="1783"/>
                  <a:pt x="131839" y="42"/>
                </a:cubicBezTo>
                <a:lnTo>
                  <a:pt x="125229" y="42"/>
                </a:lnTo>
                <a:close/>
              </a:path>
            </a:pathLst>
          </a:custGeom>
          <a:solidFill>
            <a:schemeClr val="accent1"/>
          </a:solidFill>
          <a:ln w="549" cap="flat">
            <a:noFill/>
            <a:prstDash val="solid"/>
            <a:miter/>
          </a:ln>
        </p:spPr>
        <p:txBody>
          <a:bodyPr rtlCol="0" anchor="ctr">
            <a:noAutofit/>
          </a:bodyPr>
          <a:lstStyle/>
          <a:p>
            <a:endParaRPr lang="zh-CN" altLang="en-US"/>
          </a:p>
        </p:txBody>
      </p:sp>
      <p:sp>
        <p:nvSpPr>
          <p:cNvPr id="10" name="任意多边形: 形状 9"/>
          <p:cNvSpPr/>
          <p:nvPr/>
        </p:nvSpPr>
        <p:spPr>
          <a:xfrm>
            <a:off x="7316367" y="3839730"/>
            <a:ext cx="130240" cy="139234"/>
          </a:xfrm>
          <a:custGeom>
            <a:avLst/>
            <a:gdLst>
              <a:gd name="connsiteX0" fmla="*/ 4417 w 130240"/>
              <a:gd name="connsiteY0" fmla="*/ 15684 h 139234"/>
              <a:gd name="connsiteX1" fmla="*/ 17873 w 130240"/>
              <a:gd name="connsiteY1" fmla="*/ 3576 h 139234"/>
              <a:gd name="connsiteX2" fmla="*/ 33815 w 130240"/>
              <a:gd name="connsiteY2" fmla="*/ 4417 h 139234"/>
              <a:gd name="connsiteX3" fmla="*/ 126664 w 130240"/>
              <a:gd name="connsiteY3" fmla="*/ 107609 h 139234"/>
              <a:gd name="connsiteX4" fmla="*/ 125823 w 130240"/>
              <a:gd name="connsiteY4" fmla="*/ 123550 h 139234"/>
              <a:gd name="connsiteX5" fmla="*/ 112367 w 130240"/>
              <a:gd name="connsiteY5" fmla="*/ 135658 h 139234"/>
              <a:gd name="connsiteX6" fmla="*/ 96425 w 130240"/>
              <a:gd name="connsiteY6" fmla="*/ 134817 h 139234"/>
              <a:gd name="connsiteX7" fmla="*/ 3576 w 130240"/>
              <a:gd name="connsiteY7" fmla="*/ 31625 h 139234"/>
              <a:gd name="connsiteX8" fmla="*/ 4417 w 130240"/>
              <a:gd name="connsiteY8" fmla="*/ 15684 h 13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40" h="139234">
                <a:moveTo>
                  <a:pt x="4417" y="15684"/>
                </a:moveTo>
                <a:lnTo>
                  <a:pt x="17873" y="3576"/>
                </a:lnTo>
                <a:cubicBezTo>
                  <a:pt x="23468" y="-1458"/>
                  <a:pt x="28782" y="-1177"/>
                  <a:pt x="33815" y="4417"/>
                </a:cubicBezTo>
                <a:lnTo>
                  <a:pt x="126664" y="107609"/>
                </a:lnTo>
                <a:cubicBezTo>
                  <a:pt x="131698" y="113203"/>
                  <a:pt x="131418" y="118517"/>
                  <a:pt x="125823" y="123550"/>
                </a:cubicBezTo>
                <a:lnTo>
                  <a:pt x="112367" y="135658"/>
                </a:lnTo>
                <a:cubicBezTo>
                  <a:pt x="106772" y="140692"/>
                  <a:pt x="101458" y="140412"/>
                  <a:pt x="96425" y="134817"/>
                </a:cubicBezTo>
                <a:lnTo>
                  <a:pt x="3576" y="31625"/>
                </a:lnTo>
                <a:cubicBezTo>
                  <a:pt x="-1458" y="26031"/>
                  <a:pt x="-1177" y="20718"/>
                  <a:pt x="4417" y="15684"/>
                </a:cubicBezTo>
                <a:close/>
              </a:path>
            </a:pathLst>
          </a:custGeom>
          <a:solidFill>
            <a:schemeClr val="accent1"/>
          </a:solidFill>
          <a:ln w="549" cap="flat">
            <a:noFill/>
            <a:prstDash val="solid"/>
            <a:miter/>
          </a:ln>
        </p:spPr>
        <p:txBody>
          <a:bodyPr rtlCol="0" anchor="ctr">
            <a:noAutofit/>
          </a:bodyPr>
          <a:lstStyle/>
          <a:p>
            <a:endParaRPr lang="zh-CN" altLang="en-US"/>
          </a:p>
        </p:txBody>
      </p:sp>
      <p:sp>
        <p:nvSpPr>
          <p:cNvPr id="11" name="任意多边形: 形状 10"/>
          <p:cNvSpPr/>
          <p:nvPr/>
        </p:nvSpPr>
        <p:spPr>
          <a:xfrm>
            <a:off x="6982485" y="3435242"/>
            <a:ext cx="468206" cy="561461"/>
          </a:xfrm>
          <a:custGeom>
            <a:avLst/>
            <a:gdLst>
              <a:gd name="connsiteX0" fmla="*/ 233900 w 468206"/>
              <a:gd name="connsiteY0" fmla="*/ 561461 h 561461"/>
              <a:gd name="connsiteX1" fmla="*/ 193221 w 468206"/>
              <a:gd name="connsiteY1" fmla="*/ 549359 h 561461"/>
              <a:gd name="connsiteX2" fmla="*/ 0 w 468206"/>
              <a:gd name="connsiteY2" fmla="*/ 350036 h 561461"/>
              <a:gd name="connsiteX3" fmla="*/ 0 w 468206"/>
              <a:gd name="connsiteY3" fmla="*/ 133628 h 561461"/>
              <a:gd name="connsiteX4" fmla="*/ 53289 w 468206"/>
              <a:gd name="connsiteY4" fmla="*/ 75661 h 561461"/>
              <a:gd name="connsiteX5" fmla="*/ 217832 w 468206"/>
              <a:gd name="connsiteY5" fmla="*/ 8339 h 561461"/>
              <a:gd name="connsiteX6" fmla="*/ 234205 w 468206"/>
              <a:gd name="connsiteY6" fmla="*/ 0 h 561461"/>
              <a:gd name="connsiteX7" fmla="*/ 250578 w 468206"/>
              <a:gd name="connsiteY7" fmla="*/ 8848 h 561461"/>
              <a:gd name="connsiteX8" fmla="*/ 414613 w 468206"/>
              <a:gd name="connsiteY8" fmla="*/ 75661 h 561461"/>
              <a:gd name="connsiteX9" fmla="*/ 468206 w 468206"/>
              <a:gd name="connsiteY9" fmla="*/ 133730 h 561461"/>
              <a:gd name="connsiteX10" fmla="*/ 468206 w 468206"/>
              <a:gd name="connsiteY10" fmla="*/ 350036 h 561461"/>
              <a:gd name="connsiteX11" fmla="*/ 447864 w 468206"/>
              <a:gd name="connsiteY11" fmla="*/ 370372 h 561461"/>
              <a:gd name="connsiteX12" fmla="*/ 427528 w 468206"/>
              <a:gd name="connsiteY12" fmla="*/ 350036 h 561461"/>
              <a:gd name="connsiteX13" fmla="*/ 427528 w 468206"/>
              <a:gd name="connsiteY13" fmla="*/ 133730 h 561461"/>
              <a:gd name="connsiteX14" fmla="*/ 411562 w 468206"/>
              <a:gd name="connsiteY14" fmla="*/ 116238 h 561461"/>
              <a:gd name="connsiteX15" fmla="*/ 233594 w 468206"/>
              <a:gd name="connsiteY15" fmla="*/ 49831 h 561461"/>
              <a:gd name="connsiteX16" fmla="*/ 55933 w 468206"/>
              <a:gd name="connsiteY16" fmla="*/ 116137 h 561461"/>
              <a:gd name="connsiteX17" fmla="*/ 40271 w 468206"/>
              <a:gd name="connsiteY17" fmla="*/ 133628 h 561461"/>
              <a:gd name="connsiteX18" fmla="*/ 40271 w 468206"/>
              <a:gd name="connsiteY18" fmla="*/ 350036 h 561461"/>
              <a:gd name="connsiteX19" fmla="*/ 215086 w 468206"/>
              <a:gd name="connsiteY19" fmla="*/ 515190 h 561461"/>
              <a:gd name="connsiteX20" fmla="*/ 252612 w 468206"/>
              <a:gd name="connsiteY20" fmla="*/ 515190 h 561461"/>
              <a:gd name="connsiteX21" fmla="*/ 292578 w 468206"/>
              <a:gd name="connsiteY21" fmla="*/ 488342 h 561461"/>
              <a:gd name="connsiteX22" fmla="*/ 321061 w 468206"/>
              <a:gd name="connsiteY22" fmla="*/ 492348 h 561461"/>
              <a:gd name="connsiteX23" fmla="*/ 317056 w 468206"/>
              <a:gd name="connsiteY23" fmla="*/ 520831 h 561461"/>
              <a:gd name="connsiteX24" fmla="*/ 315968 w 468206"/>
              <a:gd name="connsiteY24" fmla="*/ 521596 h 561461"/>
              <a:gd name="connsiteX25" fmla="*/ 274680 w 468206"/>
              <a:gd name="connsiteY25" fmla="*/ 549359 h 561461"/>
              <a:gd name="connsiteX26" fmla="*/ 233900 w 468206"/>
              <a:gd name="connsiteY26" fmla="*/ 561461 h 5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8206" h="561461">
                <a:moveTo>
                  <a:pt x="233900" y="561461"/>
                </a:moveTo>
                <a:cubicBezTo>
                  <a:pt x="219460" y="561411"/>
                  <a:pt x="205339" y="557212"/>
                  <a:pt x="193221" y="549359"/>
                </a:cubicBezTo>
                <a:cubicBezTo>
                  <a:pt x="64881" y="466477"/>
                  <a:pt x="0" y="399359"/>
                  <a:pt x="0" y="350036"/>
                </a:cubicBezTo>
                <a:lnTo>
                  <a:pt x="0" y="133628"/>
                </a:lnTo>
                <a:cubicBezTo>
                  <a:pt x="-1" y="103394"/>
                  <a:pt x="23160" y="78198"/>
                  <a:pt x="53289" y="75661"/>
                </a:cubicBezTo>
                <a:cubicBezTo>
                  <a:pt x="173899" y="66407"/>
                  <a:pt x="217425" y="8949"/>
                  <a:pt x="217832" y="8339"/>
                </a:cubicBezTo>
                <a:cubicBezTo>
                  <a:pt x="221782" y="3268"/>
                  <a:pt x="227780" y="213"/>
                  <a:pt x="234205" y="0"/>
                </a:cubicBezTo>
                <a:cubicBezTo>
                  <a:pt x="240771" y="133"/>
                  <a:pt x="246869" y="3428"/>
                  <a:pt x="250578" y="8848"/>
                </a:cubicBezTo>
                <a:cubicBezTo>
                  <a:pt x="251900" y="11085"/>
                  <a:pt x="293391" y="66611"/>
                  <a:pt x="414613" y="75661"/>
                </a:cubicBezTo>
                <a:cubicBezTo>
                  <a:pt x="444877" y="78099"/>
                  <a:pt x="468198" y="103367"/>
                  <a:pt x="468206" y="133730"/>
                </a:cubicBezTo>
                <a:lnTo>
                  <a:pt x="468206" y="350036"/>
                </a:lnTo>
                <a:cubicBezTo>
                  <a:pt x="468204" y="361269"/>
                  <a:pt x="459097" y="370374"/>
                  <a:pt x="447864" y="370372"/>
                </a:cubicBezTo>
                <a:cubicBezTo>
                  <a:pt x="436633" y="370370"/>
                  <a:pt x="427530" y="361266"/>
                  <a:pt x="427528" y="350036"/>
                </a:cubicBezTo>
                <a:lnTo>
                  <a:pt x="427528" y="133730"/>
                </a:lnTo>
                <a:cubicBezTo>
                  <a:pt x="427612" y="124616"/>
                  <a:pt x="420645" y="116984"/>
                  <a:pt x="411562" y="116238"/>
                </a:cubicBezTo>
                <a:cubicBezTo>
                  <a:pt x="312917" y="108814"/>
                  <a:pt x="258205" y="72407"/>
                  <a:pt x="233594" y="49831"/>
                </a:cubicBezTo>
                <a:cubicBezTo>
                  <a:pt x="208476" y="72204"/>
                  <a:pt x="153255" y="108814"/>
                  <a:pt x="55933" y="116137"/>
                </a:cubicBezTo>
                <a:cubicBezTo>
                  <a:pt x="46970" y="117031"/>
                  <a:pt x="40174" y="124622"/>
                  <a:pt x="40271" y="133628"/>
                </a:cubicBezTo>
                <a:lnTo>
                  <a:pt x="40271" y="350036"/>
                </a:lnTo>
                <a:cubicBezTo>
                  <a:pt x="40271" y="381765"/>
                  <a:pt x="108916" y="446647"/>
                  <a:pt x="215086" y="515190"/>
                </a:cubicBezTo>
                <a:cubicBezTo>
                  <a:pt x="226460" y="522727"/>
                  <a:pt x="241239" y="522727"/>
                  <a:pt x="252612" y="515190"/>
                </a:cubicBezTo>
                <a:cubicBezTo>
                  <a:pt x="266137" y="506444"/>
                  <a:pt x="279663" y="497393"/>
                  <a:pt x="292578" y="488342"/>
                </a:cubicBezTo>
                <a:cubicBezTo>
                  <a:pt x="301550" y="481583"/>
                  <a:pt x="314303" y="483376"/>
                  <a:pt x="321061" y="492348"/>
                </a:cubicBezTo>
                <a:cubicBezTo>
                  <a:pt x="327821" y="501319"/>
                  <a:pt x="326027" y="514072"/>
                  <a:pt x="317056" y="520831"/>
                </a:cubicBezTo>
                <a:cubicBezTo>
                  <a:pt x="316702" y="521098"/>
                  <a:pt x="316339" y="521353"/>
                  <a:pt x="315968" y="521596"/>
                </a:cubicBezTo>
                <a:cubicBezTo>
                  <a:pt x="302544" y="531054"/>
                  <a:pt x="288714" y="540309"/>
                  <a:pt x="274680" y="549359"/>
                </a:cubicBezTo>
                <a:cubicBezTo>
                  <a:pt x="262535" y="557234"/>
                  <a:pt x="248375" y="561439"/>
                  <a:pt x="233900" y="561461"/>
                </a:cubicBezTo>
                <a:close/>
              </a:path>
            </a:pathLst>
          </a:custGeom>
          <a:solidFill>
            <a:schemeClr val="accent1"/>
          </a:solidFill>
          <a:ln w="549" cap="flat">
            <a:noFill/>
            <a:prstDash val="solid"/>
            <a:miter/>
          </a:ln>
        </p:spPr>
        <p:txBody>
          <a:bodyPr rtlCol="0" anchor="ctr">
            <a:noAutofit/>
          </a:bodyPr>
          <a:lstStyle/>
          <a:p>
            <a:endParaRPr lang="zh-CN" altLang="en-US"/>
          </a:p>
        </p:txBody>
      </p:sp>
      <p:sp>
        <p:nvSpPr>
          <p:cNvPr id="25"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26" name="文本框 25"/>
          <p:cNvSpPr txBox="1"/>
          <p:nvPr/>
        </p:nvSpPr>
        <p:spPr>
          <a:xfrm>
            <a:off x="474641" y="-140416"/>
            <a:ext cx="1376748" cy="12003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pic>
        <p:nvPicPr>
          <p:cNvPr id="27" name="图片 26"/>
          <p:cNvPicPr>
            <a:picLocks noChangeAspect="1"/>
          </p:cNvPicPr>
          <p:nvPr/>
        </p:nvPicPr>
        <p:blipFill rotWithShape="1">
          <a:blip r:embed="rId3"/>
          <a:srcRect r="40321" b="5570"/>
          <a:stretch>
            <a:fillRect/>
          </a:stretch>
        </p:blipFill>
        <p:spPr>
          <a:xfrm>
            <a:off x="9795425" y="465767"/>
            <a:ext cx="1932720" cy="395760"/>
          </a:xfrm>
          <a:prstGeom prst="rect">
            <a:avLst/>
          </a:prstGeom>
        </p:spPr>
      </p:pic>
      <p:sp>
        <p:nvSpPr>
          <p:cNvPr id="29" name="文本框 28"/>
          <p:cNvSpPr txBox="1"/>
          <p:nvPr/>
        </p:nvSpPr>
        <p:spPr>
          <a:xfrm>
            <a:off x="6280029" y="2401814"/>
            <a:ext cx="1878311" cy="461665"/>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pPr algn="ctr">
              <a:lnSpc>
                <a:spcPct val="100000"/>
              </a:lnSpc>
            </a:pPr>
            <a:r>
              <a:rPr lang="zh-CN" altLang="en-US" sz="2400" dirty="0">
                <a:solidFill>
                  <a:schemeClr val="bg1"/>
                </a:solidFill>
                <a:sym typeface="+mn-lt"/>
              </a:rPr>
              <a:t>反映</a:t>
            </a:r>
            <a:endParaRPr lang="en-US" altLang="zh-CN" sz="2400" dirty="0">
              <a:solidFill>
                <a:schemeClr val="bg1"/>
              </a:solidFill>
              <a:sym typeface="+mn-lt"/>
            </a:endParaRPr>
          </a:p>
        </p:txBody>
      </p:sp>
      <p:sp>
        <p:nvSpPr>
          <p:cNvPr id="30" name="文本框 29"/>
          <p:cNvSpPr txBox="1"/>
          <p:nvPr/>
        </p:nvSpPr>
        <p:spPr>
          <a:xfrm>
            <a:off x="9253114" y="2387349"/>
            <a:ext cx="1878311" cy="461665"/>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pPr algn="ctr">
              <a:lnSpc>
                <a:spcPct val="100000"/>
              </a:lnSpc>
            </a:pPr>
            <a:r>
              <a:rPr lang="zh-CN" altLang="en-US" sz="2400" dirty="0">
                <a:solidFill>
                  <a:schemeClr val="accent1"/>
                </a:solidFill>
                <a:sym typeface="+mn-lt"/>
              </a:rPr>
              <a:t>核算</a:t>
            </a:r>
            <a:endParaRPr lang="en-US" altLang="zh-CN" sz="2400" dirty="0">
              <a:solidFill>
                <a:schemeClr val="accent1"/>
              </a:solidFill>
              <a:sym typeface="+mn-lt"/>
            </a:endParaRPr>
          </a:p>
        </p:txBody>
      </p:sp>
      <p:sp>
        <p:nvSpPr>
          <p:cNvPr id="31" name="文本框 30"/>
          <p:cNvSpPr txBox="1"/>
          <p:nvPr/>
        </p:nvSpPr>
        <p:spPr>
          <a:xfrm>
            <a:off x="9253114" y="4171971"/>
            <a:ext cx="1878311" cy="461665"/>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pPr algn="ctr">
              <a:lnSpc>
                <a:spcPct val="100000"/>
              </a:lnSpc>
            </a:pPr>
            <a:r>
              <a:rPr lang="zh-CN" altLang="en-US" sz="2400" dirty="0">
                <a:solidFill>
                  <a:schemeClr val="bg1"/>
                </a:solidFill>
                <a:sym typeface="+mn-lt"/>
              </a:rPr>
              <a:t>报表</a:t>
            </a:r>
            <a:endParaRPr lang="en-US" altLang="zh-CN" sz="2400" dirty="0">
              <a:solidFill>
                <a:schemeClr val="bg1"/>
              </a:solidFill>
              <a:sym typeface="+mn-lt"/>
            </a:endParaRPr>
          </a:p>
        </p:txBody>
      </p:sp>
      <p:sp>
        <p:nvSpPr>
          <p:cNvPr id="32" name="文本框 31"/>
          <p:cNvSpPr txBox="1"/>
          <p:nvPr/>
        </p:nvSpPr>
        <p:spPr>
          <a:xfrm>
            <a:off x="9253114" y="6018609"/>
            <a:ext cx="1878311" cy="461665"/>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pPr algn="ctr">
              <a:lnSpc>
                <a:spcPct val="100000"/>
              </a:lnSpc>
            </a:pPr>
            <a:r>
              <a:rPr lang="zh-CN" altLang="en-US" sz="2400" dirty="0">
                <a:solidFill>
                  <a:schemeClr val="accent1"/>
                </a:solidFill>
                <a:sym typeface="+mn-lt"/>
              </a:rPr>
              <a:t>控制</a:t>
            </a:r>
            <a:endParaRPr lang="en-US" altLang="zh-CN" sz="2400" dirty="0">
              <a:solidFill>
                <a:schemeClr val="accent1"/>
              </a:solidFill>
              <a:sym typeface="+mn-lt"/>
            </a:endParaRPr>
          </a:p>
        </p:txBody>
      </p:sp>
      <p:sp>
        <p:nvSpPr>
          <p:cNvPr id="33" name="文本框 32"/>
          <p:cNvSpPr txBox="1"/>
          <p:nvPr/>
        </p:nvSpPr>
        <p:spPr>
          <a:xfrm>
            <a:off x="6307000" y="6018609"/>
            <a:ext cx="1878311" cy="461665"/>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pPr algn="ctr">
              <a:lnSpc>
                <a:spcPct val="100000"/>
              </a:lnSpc>
            </a:pPr>
            <a:r>
              <a:rPr lang="zh-CN" altLang="en-US" sz="2400" dirty="0">
                <a:solidFill>
                  <a:schemeClr val="bg1"/>
                </a:solidFill>
                <a:sym typeface="+mn-lt"/>
              </a:rPr>
              <a:t>管理</a:t>
            </a:r>
            <a:endParaRPr lang="en-US" altLang="zh-CN" sz="2400" dirty="0">
              <a:solidFill>
                <a:schemeClr val="bg1"/>
              </a:solidFill>
              <a:sym typeface="+mn-lt"/>
            </a:endParaRPr>
          </a:p>
        </p:txBody>
      </p:sp>
      <p:sp>
        <p:nvSpPr>
          <p:cNvPr id="34" name="文本框 33"/>
          <p:cNvSpPr txBox="1"/>
          <p:nvPr/>
        </p:nvSpPr>
        <p:spPr>
          <a:xfrm>
            <a:off x="6307000" y="4171971"/>
            <a:ext cx="1878311" cy="461665"/>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pPr algn="ctr">
              <a:lnSpc>
                <a:spcPct val="100000"/>
              </a:lnSpc>
            </a:pPr>
            <a:r>
              <a:rPr lang="zh-CN" altLang="en-US" sz="2400" dirty="0">
                <a:solidFill>
                  <a:schemeClr val="accent1"/>
                </a:solidFill>
                <a:sym typeface="+mn-lt"/>
              </a:rPr>
              <a:t>监督</a:t>
            </a:r>
            <a:endParaRPr lang="en-US" altLang="zh-CN" sz="2400" dirty="0">
              <a:solidFill>
                <a:schemeClr val="accent1"/>
              </a:solidFill>
              <a:sym typeface="+mn-lt"/>
            </a:endParaRPr>
          </a:p>
        </p:txBody>
      </p:sp>
      <p:sp>
        <p:nvSpPr>
          <p:cNvPr id="41" name="list_137936"/>
          <p:cNvSpPr/>
          <p:nvPr/>
        </p:nvSpPr>
        <p:spPr>
          <a:xfrm>
            <a:off x="9933296" y="3460149"/>
            <a:ext cx="517945" cy="531079"/>
          </a:xfrm>
          <a:custGeom>
            <a:avLst/>
            <a:gdLst>
              <a:gd name="connsiteX0" fmla="*/ 441394 w 562168"/>
              <a:gd name="connsiteY0" fmla="*/ 404247 h 576423"/>
              <a:gd name="connsiteX1" fmla="*/ 388982 w 562168"/>
              <a:gd name="connsiteY1" fmla="*/ 435345 h 576423"/>
              <a:gd name="connsiteX2" fmla="*/ 384425 w 562168"/>
              <a:gd name="connsiteY2" fmla="*/ 442171 h 576423"/>
              <a:gd name="connsiteX3" fmla="*/ 376829 w 562168"/>
              <a:gd name="connsiteY3" fmla="*/ 439895 h 576423"/>
              <a:gd name="connsiteX4" fmla="*/ 366194 w 562168"/>
              <a:gd name="connsiteY4" fmla="*/ 438379 h 576423"/>
              <a:gd name="connsiteX5" fmla="*/ 333532 w 562168"/>
              <a:gd name="connsiteY5" fmla="*/ 465684 h 576423"/>
              <a:gd name="connsiteX6" fmla="*/ 332773 w 562168"/>
              <a:gd name="connsiteY6" fmla="*/ 470235 h 576423"/>
              <a:gd name="connsiteX7" fmla="*/ 328215 w 562168"/>
              <a:gd name="connsiteY7" fmla="*/ 472510 h 576423"/>
              <a:gd name="connsiteX8" fmla="*/ 303908 w 562168"/>
              <a:gd name="connsiteY8" fmla="*/ 511952 h 576423"/>
              <a:gd name="connsiteX9" fmla="*/ 346445 w 562168"/>
              <a:gd name="connsiteY9" fmla="*/ 555944 h 576423"/>
              <a:gd name="connsiteX10" fmla="*/ 457345 w 562168"/>
              <a:gd name="connsiteY10" fmla="*/ 555944 h 576423"/>
              <a:gd name="connsiteX11" fmla="*/ 458864 w 562168"/>
              <a:gd name="connsiteY11" fmla="*/ 555944 h 576423"/>
              <a:gd name="connsiteX12" fmla="*/ 502920 w 562168"/>
              <a:gd name="connsiteY12" fmla="*/ 555944 h 576423"/>
              <a:gd name="connsiteX13" fmla="*/ 541659 w 562168"/>
              <a:gd name="connsiteY13" fmla="*/ 515744 h 576423"/>
              <a:gd name="connsiteX14" fmla="*/ 509757 w 562168"/>
              <a:gd name="connsiteY14" fmla="*/ 476303 h 576423"/>
              <a:gd name="connsiteX15" fmla="*/ 502161 w 562168"/>
              <a:gd name="connsiteY15" fmla="*/ 474786 h 576423"/>
              <a:gd name="connsiteX16" fmla="*/ 502161 w 562168"/>
              <a:gd name="connsiteY16" fmla="*/ 466443 h 576423"/>
              <a:gd name="connsiteX17" fmla="*/ 441394 w 562168"/>
              <a:gd name="connsiteY17" fmla="*/ 404247 h 576423"/>
              <a:gd name="connsiteX18" fmla="*/ 441394 w 562168"/>
              <a:gd name="connsiteY18" fmla="*/ 384526 h 576423"/>
              <a:gd name="connsiteX19" fmla="*/ 521910 w 562168"/>
              <a:gd name="connsiteY19" fmla="*/ 458099 h 576423"/>
              <a:gd name="connsiteX20" fmla="*/ 562168 w 562168"/>
              <a:gd name="connsiteY20" fmla="*/ 515744 h 576423"/>
              <a:gd name="connsiteX21" fmla="*/ 502920 w 562168"/>
              <a:gd name="connsiteY21" fmla="*/ 576423 h 576423"/>
              <a:gd name="connsiteX22" fmla="*/ 459624 w 562168"/>
              <a:gd name="connsiteY22" fmla="*/ 576423 h 576423"/>
              <a:gd name="connsiteX23" fmla="*/ 457345 w 562168"/>
              <a:gd name="connsiteY23" fmla="*/ 576423 h 576423"/>
              <a:gd name="connsiteX24" fmla="*/ 455826 w 562168"/>
              <a:gd name="connsiteY24" fmla="*/ 576423 h 576423"/>
              <a:gd name="connsiteX25" fmla="*/ 346445 w 562168"/>
              <a:gd name="connsiteY25" fmla="*/ 576423 h 576423"/>
              <a:gd name="connsiteX26" fmla="*/ 283399 w 562168"/>
              <a:gd name="connsiteY26" fmla="*/ 511952 h 576423"/>
              <a:gd name="connsiteX27" fmla="*/ 315302 w 562168"/>
              <a:gd name="connsiteY27" fmla="*/ 456582 h 576423"/>
              <a:gd name="connsiteX28" fmla="*/ 366194 w 562168"/>
              <a:gd name="connsiteY28" fmla="*/ 417899 h 576423"/>
              <a:gd name="connsiteX29" fmla="*/ 375309 w 562168"/>
              <a:gd name="connsiteY29" fmla="*/ 418658 h 576423"/>
              <a:gd name="connsiteX30" fmla="*/ 441394 w 562168"/>
              <a:gd name="connsiteY30" fmla="*/ 384526 h 576423"/>
              <a:gd name="connsiteX31" fmla="*/ 208146 w 562168"/>
              <a:gd name="connsiteY31" fmla="*/ 366386 h 576423"/>
              <a:gd name="connsiteX32" fmla="*/ 209665 w 562168"/>
              <a:gd name="connsiteY32" fmla="*/ 380790 h 576423"/>
              <a:gd name="connsiteX33" fmla="*/ 139776 w 562168"/>
              <a:gd name="connsiteY33" fmla="*/ 461908 h 576423"/>
              <a:gd name="connsiteX34" fmla="*/ 132179 w 562168"/>
              <a:gd name="connsiteY34" fmla="*/ 464940 h 576423"/>
              <a:gd name="connsiteX35" fmla="*/ 126102 w 562168"/>
              <a:gd name="connsiteY35" fmla="*/ 463424 h 576423"/>
              <a:gd name="connsiteX36" fmla="*/ 79762 w 562168"/>
              <a:gd name="connsiteY36" fmla="*/ 428551 h 576423"/>
              <a:gd name="connsiteX37" fmla="*/ 78243 w 562168"/>
              <a:gd name="connsiteY37" fmla="*/ 414147 h 576423"/>
              <a:gd name="connsiteX38" fmla="*/ 91917 w 562168"/>
              <a:gd name="connsiteY38" fmla="*/ 412630 h 576423"/>
              <a:gd name="connsiteX39" fmla="*/ 130660 w 562168"/>
              <a:gd name="connsiteY39" fmla="*/ 441439 h 576423"/>
              <a:gd name="connsiteX40" fmla="*/ 194472 w 562168"/>
              <a:gd name="connsiteY40" fmla="*/ 367902 h 576423"/>
              <a:gd name="connsiteX41" fmla="*/ 208146 w 562168"/>
              <a:gd name="connsiteY41" fmla="*/ 366386 h 576423"/>
              <a:gd name="connsiteX42" fmla="*/ 273534 w 562168"/>
              <a:gd name="connsiteY42" fmla="*/ 263173 h 576423"/>
              <a:gd name="connsiteX43" fmla="*/ 455799 w 562168"/>
              <a:gd name="connsiteY43" fmla="*/ 263173 h 576423"/>
              <a:gd name="connsiteX44" fmla="*/ 465671 w 562168"/>
              <a:gd name="connsiteY44" fmla="*/ 273042 h 576423"/>
              <a:gd name="connsiteX45" fmla="*/ 455799 w 562168"/>
              <a:gd name="connsiteY45" fmla="*/ 282911 h 576423"/>
              <a:gd name="connsiteX46" fmla="*/ 273534 w 562168"/>
              <a:gd name="connsiteY46" fmla="*/ 282911 h 576423"/>
              <a:gd name="connsiteX47" fmla="*/ 263661 w 562168"/>
              <a:gd name="connsiteY47" fmla="*/ 273042 h 576423"/>
              <a:gd name="connsiteX48" fmla="*/ 273534 w 562168"/>
              <a:gd name="connsiteY48" fmla="*/ 263173 h 576423"/>
              <a:gd name="connsiteX49" fmla="*/ 208146 w 562168"/>
              <a:gd name="connsiteY49" fmla="*/ 214695 h 576423"/>
              <a:gd name="connsiteX50" fmla="*/ 209665 w 562168"/>
              <a:gd name="connsiteY50" fmla="*/ 229099 h 576423"/>
              <a:gd name="connsiteX51" fmla="*/ 139776 w 562168"/>
              <a:gd name="connsiteY51" fmla="*/ 310217 h 576423"/>
              <a:gd name="connsiteX52" fmla="*/ 132179 w 562168"/>
              <a:gd name="connsiteY52" fmla="*/ 313249 h 576423"/>
              <a:gd name="connsiteX53" fmla="*/ 126102 w 562168"/>
              <a:gd name="connsiteY53" fmla="*/ 311733 h 576423"/>
              <a:gd name="connsiteX54" fmla="*/ 79762 w 562168"/>
              <a:gd name="connsiteY54" fmla="*/ 276860 h 576423"/>
              <a:gd name="connsiteX55" fmla="*/ 78243 w 562168"/>
              <a:gd name="connsiteY55" fmla="*/ 262456 h 576423"/>
              <a:gd name="connsiteX56" fmla="*/ 91917 w 562168"/>
              <a:gd name="connsiteY56" fmla="*/ 260939 h 576423"/>
              <a:gd name="connsiteX57" fmla="*/ 130660 w 562168"/>
              <a:gd name="connsiteY57" fmla="*/ 289748 h 576423"/>
              <a:gd name="connsiteX58" fmla="*/ 194472 w 562168"/>
              <a:gd name="connsiteY58" fmla="*/ 216211 h 576423"/>
              <a:gd name="connsiteX59" fmla="*/ 208146 w 562168"/>
              <a:gd name="connsiteY59" fmla="*/ 214695 h 576423"/>
              <a:gd name="connsiteX60" fmla="*/ 273534 w 562168"/>
              <a:gd name="connsiteY60" fmla="*/ 121352 h 576423"/>
              <a:gd name="connsiteX61" fmla="*/ 455799 w 562168"/>
              <a:gd name="connsiteY61" fmla="*/ 121352 h 576423"/>
              <a:gd name="connsiteX62" fmla="*/ 465671 w 562168"/>
              <a:gd name="connsiteY62" fmla="*/ 131207 h 576423"/>
              <a:gd name="connsiteX63" fmla="*/ 455799 w 562168"/>
              <a:gd name="connsiteY63" fmla="*/ 141821 h 576423"/>
              <a:gd name="connsiteX64" fmla="*/ 273534 w 562168"/>
              <a:gd name="connsiteY64" fmla="*/ 141821 h 576423"/>
              <a:gd name="connsiteX65" fmla="*/ 263661 w 562168"/>
              <a:gd name="connsiteY65" fmla="*/ 131207 h 576423"/>
              <a:gd name="connsiteX66" fmla="*/ 273534 w 562168"/>
              <a:gd name="connsiteY66" fmla="*/ 121352 h 576423"/>
              <a:gd name="connsiteX67" fmla="*/ 208146 w 562168"/>
              <a:gd name="connsiteY67" fmla="*/ 73605 h 576423"/>
              <a:gd name="connsiteX68" fmla="*/ 209665 w 562168"/>
              <a:gd name="connsiteY68" fmla="*/ 87251 h 576423"/>
              <a:gd name="connsiteX69" fmla="*/ 139776 w 562168"/>
              <a:gd name="connsiteY69" fmla="*/ 168368 h 576423"/>
              <a:gd name="connsiteX70" fmla="*/ 132179 w 562168"/>
              <a:gd name="connsiteY70" fmla="*/ 172159 h 576423"/>
              <a:gd name="connsiteX71" fmla="*/ 126102 w 562168"/>
              <a:gd name="connsiteY71" fmla="*/ 169885 h 576423"/>
              <a:gd name="connsiteX72" fmla="*/ 79762 w 562168"/>
              <a:gd name="connsiteY72" fmla="*/ 135012 h 576423"/>
              <a:gd name="connsiteX73" fmla="*/ 78243 w 562168"/>
              <a:gd name="connsiteY73" fmla="*/ 121366 h 576423"/>
              <a:gd name="connsiteX74" fmla="*/ 91917 w 562168"/>
              <a:gd name="connsiteY74" fmla="*/ 119091 h 576423"/>
              <a:gd name="connsiteX75" fmla="*/ 130660 w 562168"/>
              <a:gd name="connsiteY75" fmla="*/ 147899 h 576423"/>
              <a:gd name="connsiteX76" fmla="*/ 194472 w 562168"/>
              <a:gd name="connsiteY76" fmla="*/ 74363 h 576423"/>
              <a:gd name="connsiteX77" fmla="*/ 208146 w 562168"/>
              <a:gd name="connsiteY77" fmla="*/ 73605 h 576423"/>
              <a:gd name="connsiteX78" fmla="*/ 123061 w 562168"/>
              <a:gd name="connsiteY78" fmla="*/ 0 h 576423"/>
              <a:gd name="connsiteX79" fmla="*/ 423877 w 562168"/>
              <a:gd name="connsiteY79" fmla="*/ 0 h 576423"/>
              <a:gd name="connsiteX80" fmla="*/ 546938 w 562168"/>
              <a:gd name="connsiteY80" fmla="*/ 122869 h 576423"/>
              <a:gd name="connsiteX81" fmla="*/ 546938 w 562168"/>
              <a:gd name="connsiteY81" fmla="*/ 364815 h 576423"/>
              <a:gd name="connsiteX82" fmla="*/ 537063 w 562168"/>
              <a:gd name="connsiteY82" fmla="*/ 374675 h 576423"/>
              <a:gd name="connsiteX83" fmla="*/ 526428 w 562168"/>
              <a:gd name="connsiteY83" fmla="*/ 364815 h 576423"/>
              <a:gd name="connsiteX84" fmla="*/ 526428 w 562168"/>
              <a:gd name="connsiteY84" fmla="*/ 122869 h 576423"/>
              <a:gd name="connsiteX85" fmla="*/ 423877 w 562168"/>
              <a:gd name="connsiteY85" fmla="*/ 20478 h 576423"/>
              <a:gd name="connsiteX86" fmla="*/ 123061 w 562168"/>
              <a:gd name="connsiteY86" fmla="*/ 20478 h 576423"/>
              <a:gd name="connsiteX87" fmla="*/ 20510 w 562168"/>
              <a:gd name="connsiteY87" fmla="*/ 122869 h 576423"/>
              <a:gd name="connsiteX88" fmla="*/ 20510 w 562168"/>
              <a:gd name="connsiteY88" fmla="*/ 423216 h 576423"/>
              <a:gd name="connsiteX89" fmla="*/ 123061 w 562168"/>
              <a:gd name="connsiteY89" fmla="*/ 525607 h 576423"/>
              <a:gd name="connsiteX90" fmla="*/ 212698 w 562168"/>
              <a:gd name="connsiteY90" fmla="*/ 525607 h 576423"/>
              <a:gd name="connsiteX91" fmla="*/ 222574 w 562168"/>
              <a:gd name="connsiteY91" fmla="*/ 536225 h 576423"/>
              <a:gd name="connsiteX92" fmla="*/ 212698 w 562168"/>
              <a:gd name="connsiteY92" fmla="*/ 546085 h 576423"/>
              <a:gd name="connsiteX93" fmla="*/ 123061 w 562168"/>
              <a:gd name="connsiteY93" fmla="*/ 546085 h 576423"/>
              <a:gd name="connsiteX94" fmla="*/ 0 w 562168"/>
              <a:gd name="connsiteY94" fmla="*/ 423216 h 576423"/>
              <a:gd name="connsiteX95" fmla="*/ 0 w 562168"/>
              <a:gd name="connsiteY95" fmla="*/ 122869 h 576423"/>
              <a:gd name="connsiteX96" fmla="*/ 123061 w 562168"/>
              <a:gd name="connsiteY96" fmla="*/ 0 h 57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62168" h="576423">
                <a:moveTo>
                  <a:pt x="441394" y="404247"/>
                </a:moveTo>
                <a:cubicBezTo>
                  <a:pt x="419366" y="404247"/>
                  <a:pt x="399616" y="416382"/>
                  <a:pt x="388982" y="435345"/>
                </a:cubicBezTo>
                <a:lnTo>
                  <a:pt x="384425" y="442171"/>
                </a:lnTo>
                <a:lnTo>
                  <a:pt x="376829" y="439895"/>
                </a:lnTo>
                <a:cubicBezTo>
                  <a:pt x="373790" y="438379"/>
                  <a:pt x="369992" y="438379"/>
                  <a:pt x="366194" y="438379"/>
                </a:cubicBezTo>
                <a:cubicBezTo>
                  <a:pt x="351003" y="438379"/>
                  <a:pt x="337330" y="449756"/>
                  <a:pt x="333532" y="465684"/>
                </a:cubicBezTo>
                <a:lnTo>
                  <a:pt x="332773" y="470235"/>
                </a:lnTo>
                <a:lnTo>
                  <a:pt x="328215" y="472510"/>
                </a:lnTo>
                <a:cubicBezTo>
                  <a:pt x="313783" y="479337"/>
                  <a:pt x="303908" y="495265"/>
                  <a:pt x="303908" y="511952"/>
                </a:cubicBezTo>
                <a:cubicBezTo>
                  <a:pt x="303908" y="536223"/>
                  <a:pt x="322898" y="555944"/>
                  <a:pt x="346445" y="555944"/>
                </a:cubicBezTo>
                <a:lnTo>
                  <a:pt x="457345" y="555944"/>
                </a:lnTo>
                <a:lnTo>
                  <a:pt x="458864" y="555944"/>
                </a:lnTo>
                <a:lnTo>
                  <a:pt x="502920" y="555944"/>
                </a:lnTo>
                <a:cubicBezTo>
                  <a:pt x="524189" y="555944"/>
                  <a:pt x="541659" y="537740"/>
                  <a:pt x="541659" y="515744"/>
                </a:cubicBezTo>
                <a:cubicBezTo>
                  <a:pt x="541659" y="496782"/>
                  <a:pt x="528746" y="480095"/>
                  <a:pt x="509757" y="476303"/>
                </a:cubicBezTo>
                <a:lnTo>
                  <a:pt x="502161" y="474786"/>
                </a:lnTo>
                <a:lnTo>
                  <a:pt x="502161" y="466443"/>
                </a:lnTo>
                <a:cubicBezTo>
                  <a:pt x="501401" y="432311"/>
                  <a:pt x="474056" y="404247"/>
                  <a:pt x="441394" y="404247"/>
                </a:cubicBezTo>
                <a:close/>
                <a:moveTo>
                  <a:pt x="441394" y="384526"/>
                </a:moveTo>
                <a:cubicBezTo>
                  <a:pt x="482411" y="384526"/>
                  <a:pt x="517353" y="417141"/>
                  <a:pt x="521910" y="458099"/>
                </a:cubicBezTo>
                <a:cubicBezTo>
                  <a:pt x="545457" y="466443"/>
                  <a:pt x="562168" y="489197"/>
                  <a:pt x="562168" y="515744"/>
                </a:cubicBezTo>
                <a:cubicBezTo>
                  <a:pt x="562168" y="549117"/>
                  <a:pt x="535583" y="576423"/>
                  <a:pt x="502920" y="576423"/>
                </a:cubicBezTo>
                <a:lnTo>
                  <a:pt x="459624" y="576423"/>
                </a:lnTo>
                <a:cubicBezTo>
                  <a:pt x="458864" y="576423"/>
                  <a:pt x="458105" y="576423"/>
                  <a:pt x="457345" y="576423"/>
                </a:cubicBezTo>
                <a:cubicBezTo>
                  <a:pt x="456585" y="576423"/>
                  <a:pt x="456585" y="576423"/>
                  <a:pt x="455826" y="576423"/>
                </a:cubicBezTo>
                <a:lnTo>
                  <a:pt x="346445" y="576423"/>
                </a:lnTo>
                <a:cubicBezTo>
                  <a:pt x="311504" y="576423"/>
                  <a:pt x="283399" y="547601"/>
                  <a:pt x="283399" y="511952"/>
                </a:cubicBezTo>
                <a:cubicBezTo>
                  <a:pt x="283399" y="489197"/>
                  <a:pt x="295553" y="467959"/>
                  <a:pt x="315302" y="456582"/>
                </a:cubicBezTo>
                <a:cubicBezTo>
                  <a:pt x="322138" y="433828"/>
                  <a:pt x="343407" y="417899"/>
                  <a:pt x="366194" y="417899"/>
                </a:cubicBezTo>
                <a:cubicBezTo>
                  <a:pt x="369233" y="417899"/>
                  <a:pt x="372271" y="417899"/>
                  <a:pt x="375309" y="418658"/>
                </a:cubicBezTo>
                <a:cubicBezTo>
                  <a:pt x="390501" y="397420"/>
                  <a:pt x="414808" y="384526"/>
                  <a:pt x="441394" y="384526"/>
                </a:cubicBezTo>
                <a:close/>
                <a:moveTo>
                  <a:pt x="208146" y="366386"/>
                </a:moveTo>
                <a:cubicBezTo>
                  <a:pt x="212704" y="370176"/>
                  <a:pt x="213463" y="376241"/>
                  <a:pt x="209665" y="380790"/>
                </a:cubicBezTo>
                <a:lnTo>
                  <a:pt x="139776" y="461908"/>
                </a:lnTo>
                <a:cubicBezTo>
                  <a:pt x="138256" y="464182"/>
                  <a:pt x="135218" y="464940"/>
                  <a:pt x="132179" y="464940"/>
                </a:cubicBezTo>
                <a:cubicBezTo>
                  <a:pt x="129900" y="464940"/>
                  <a:pt x="128381" y="464182"/>
                  <a:pt x="126102" y="463424"/>
                </a:cubicBezTo>
                <a:lnTo>
                  <a:pt x="79762" y="428551"/>
                </a:lnTo>
                <a:cubicBezTo>
                  <a:pt x="75204" y="425518"/>
                  <a:pt x="74444" y="418695"/>
                  <a:pt x="78243" y="414147"/>
                </a:cubicBezTo>
                <a:cubicBezTo>
                  <a:pt x="81281" y="409598"/>
                  <a:pt x="87359" y="408840"/>
                  <a:pt x="91917" y="412630"/>
                </a:cubicBezTo>
                <a:lnTo>
                  <a:pt x="130660" y="441439"/>
                </a:lnTo>
                <a:lnTo>
                  <a:pt x="194472" y="367902"/>
                </a:lnTo>
                <a:cubicBezTo>
                  <a:pt x="197510" y="363353"/>
                  <a:pt x="204347" y="362595"/>
                  <a:pt x="208146" y="366386"/>
                </a:cubicBezTo>
                <a:close/>
                <a:moveTo>
                  <a:pt x="273534" y="263173"/>
                </a:moveTo>
                <a:lnTo>
                  <a:pt x="455799" y="263173"/>
                </a:lnTo>
                <a:cubicBezTo>
                  <a:pt x="461115" y="263173"/>
                  <a:pt x="465671" y="267728"/>
                  <a:pt x="465671" y="273042"/>
                </a:cubicBezTo>
                <a:cubicBezTo>
                  <a:pt x="465671" y="278356"/>
                  <a:pt x="461115" y="282911"/>
                  <a:pt x="455799" y="282911"/>
                </a:cubicBezTo>
                <a:lnTo>
                  <a:pt x="273534" y="282911"/>
                </a:lnTo>
                <a:cubicBezTo>
                  <a:pt x="268218" y="282911"/>
                  <a:pt x="263661" y="278356"/>
                  <a:pt x="263661" y="273042"/>
                </a:cubicBezTo>
                <a:cubicBezTo>
                  <a:pt x="263661" y="267728"/>
                  <a:pt x="268218" y="263173"/>
                  <a:pt x="273534" y="263173"/>
                </a:cubicBezTo>
                <a:close/>
                <a:moveTo>
                  <a:pt x="208146" y="214695"/>
                </a:moveTo>
                <a:cubicBezTo>
                  <a:pt x="212704" y="218485"/>
                  <a:pt x="213463" y="224550"/>
                  <a:pt x="209665" y="229099"/>
                </a:cubicBezTo>
                <a:lnTo>
                  <a:pt x="139776" y="310217"/>
                </a:lnTo>
                <a:cubicBezTo>
                  <a:pt x="138256" y="312491"/>
                  <a:pt x="135218" y="313249"/>
                  <a:pt x="132179" y="313249"/>
                </a:cubicBezTo>
                <a:cubicBezTo>
                  <a:pt x="129900" y="313249"/>
                  <a:pt x="128381" y="312491"/>
                  <a:pt x="126102" y="311733"/>
                </a:cubicBezTo>
                <a:lnTo>
                  <a:pt x="79762" y="276860"/>
                </a:lnTo>
                <a:cubicBezTo>
                  <a:pt x="75204" y="273827"/>
                  <a:pt x="74444" y="267004"/>
                  <a:pt x="78243" y="262456"/>
                </a:cubicBezTo>
                <a:cubicBezTo>
                  <a:pt x="81281" y="257907"/>
                  <a:pt x="87359" y="257149"/>
                  <a:pt x="91917" y="260939"/>
                </a:cubicBezTo>
                <a:lnTo>
                  <a:pt x="130660" y="289748"/>
                </a:lnTo>
                <a:lnTo>
                  <a:pt x="194472" y="216211"/>
                </a:lnTo>
                <a:cubicBezTo>
                  <a:pt x="197510" y="211662"/>
                  <a:pt x="204347" y="210904"/>
                  <a:pt x="208146" y="214695"/>
                </a:cubicBezTo>
                <a:close/>
                <a:moveTo>
                  <a:pt x="273534" y="121352"/>
                </a:moveTo>
                <a:lnTo>
                  <a:pt x="455799" y="121352"/>
                </a:lnTo>
                <a:cubicBezTo>
                  <a:pt x="461115" y="121352"/>
                  <a:pt x="465671" y="125901"/>
                  <a:pt x="465671" y="131207"/>
                </a:cubicBezTo>
                <a:cubicBezTo>
                  <a:pt x="465671" y="137272"/>
                  <a:pt x="461115" y="141821"/>
                  <a:pt x="455799" y="141821"/>
                </a:cubicBezTo>
                <a:lnTo>
                  <a:pt x="273534" y="141821"/>
                </a:lnTo>
                <a:cubicBezTo>
                  <a:pt x="268218" y="141821"/>
                  <a:pt x="263661" y="137272"/>
                  <a:pt x="263661" y="131207"/>
                </a:cubicBezTo>
                <a:cubicBezTo>
                  <a:pt x="263661" y="125901"/>
                  <a:pt x="268218" y="121352"/>
                  <a:pt x="273534" y="121352"/>
                </a:cubicBezTo>
                <a:close/>
                <a:moveTo>
                  <a:pt x="208146" y="73605"/>
                </a:moveTo>
                <a:cubicBezTo>
                  <a:pt x="212704" y="76637"/>
                  <a:pt x="213463" y="83460"/>
                  <a:pt x="209665" y="87251"/>
                </a:cubicBezTo>
                <a:lnTo>
                  <a:pt x="139776" y="168368"/>
                </a:lnTo>
                <a:cubicBezTo>
                  <a:pt x="138256" y="170643"/>
                  <a:pt x="135218" y="172159"/>
                  <a:pt x="132179" y="172159"/>
                </a:cubicBezTo>
                <a:cubicBezTo>
                  <a:pt x="129900" y="172159"/>
                  <a:pt x="128381" y="171401"/>
                  <a:pt x="126102" y="169885"/>
                </a:cubicBezTo>
                <a:lnTo>
                  <a:pt x="79762" y="135012"/>
                </a:lnTo>
                <a:cubicBezTo>
                  <a:pt x="75204" y="131979"/>
                  <a:pt x="74444" y="125156"/>
                  <a:pt x="78243" y="121366"/>
                </a:cubicBezTo>
                <a:cubicBezTo>
                  <a:pt x="81281" y="116817"/>
                  <a:pt x="87359" y="116059"/>
                  <a:pt x="91917" y="119091"/>
                </a:cubicBezTo>
                <a:lnTo>
                  <a:pt x="130660" y="147899"/>
                </a:lnTo>
                <a:lnTo>
                  <a:pt x="194472" y="74363"/>
                </a:lnTo>
                <a:cubicBezTo>
                  <a:pt x="197510" y="69814"/>
                  <a:pt x="204347" y="69814"/>
                  <a:pt x="208146" y="73605"/>
                </a:cubicBezTo>
                <a:close/>
                <a:moveTo>
                  <a:pt x="123061" y="0"/>
                </a:moveTo>
                <a:lnTo>
                  <a:pt x="423877" y="0"/>
                </a:lnTo>
                <a:cubicBezTo>
                  <a:pt x="491485" y="0"/>
                  <a:pt x="546938" y="55367"/>
                  <a:pt x="546938" y="122869"/>
                </a:cubicBezTo>
                <a:lnTo>
                  <a:pt x="546938" y="364815"/>
                </a:lnTo>
                <a:cubicBezTo>
                  <a:pt x="546938" y="370124"/>
                  <a:pt x="542380" y="374675"/>
                  <a:pt x="537063" y="374675"/>
                </a:cubicBezTo>
                <a:cubicBezTo>
                  <a:pt x="530986" y="374675"/>
                  <a:pt x="526428" y="370124"/>
                  <a:pt x="526428" y="364815"/>
                </a:cubicBezTo>
                <a:lnTo>
                  <a:pt x="526428" y="122869"/>
                </a:lnTo>
                <a:cubicBezTo>
                  <a:pt x="526428" y="66744"/>
                  <a:pt x="480090" y="20478"/>
                  <a:pt x="423877" y="20478"/>
                </a:cubicBezTo>
                <a:lnTo>
                  <a:pt x="123061" y="20478"/>
                </a:lnTo>
                <a:cubicBezTo>
                  <a:pt x="66848" y="20478"/>
                  <a:pt x="20510" y="66744"/>
                  <a:pt x="20510" y="122869"/>
                </a:cubicBezTo>
                <a:lnTo>
                  <a:pt x="20510" y="423216"/>
                </a:lnTo>
                <a:cubicBezTo>
                  <a:pt x="20510" y="479341"/>
                  <a:pt x="66848" y="525607"/>
                  <a:pt x="123061" y="525607"/>
                </a:cubicBezTo>
                <a:lnTo>
                  <a:pt x="212698" y="525607"/>
                </a:lnTo>
                <a:cubicBezTo>
                  <a:pt x="218016" y="525607"/>
                  <a:pt x="222574" y="530157"/>
                  <a:pt x="222574" y="536225"/>
                </a:cubicBezTo>
                <a:cubicBezTo>
                  <a:pt x="222574" y="541534"/>
                  <a:pt x="218016" y="546085"/>
                  <a:pt x="212698" y="546085"/>
                </a:cubicBezTo>
                <a:lnTo>
                  <a:pt x="123061" y="546085"/>
                </a:lnTo>
                <a:cubicBezTo>
                  <a:pt x="55454" y="546085"/>
                  <a:pt x="0" y="490718"/>
                  <a:pt x="0" y="423216"/>
                </a:cubicBezTo>
                <a:lnTo>
                  <a:pt x="0" y="122869"/>
                </a:lnTo>
                <a:cubicBezTo>
                  <a:pt x="0" y="55367"/>
                  <a:pt x="55454" y="0"/>
                  <a:pt x="1230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1093276" y="4066414"/>
            <a:ext cx="2694027" cy="1394741"/>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以财务为主协调办公室，建立了顺畅的沟通机制，及时化解审计阶段发现的问题</a:t>
            </a:r>
            <a:r>
              <a:rPr lang="en-US" altLang="zh-CN" dirty="0">
                <a:sym typeface="+mn-lt"/>
              </a:rPr>
              <a:t>10</a:t>
            </a:r>
            <a:r>
              <a:rPr lang="zh-CN" altLang="en-US" dirty="0">
                <a:sym typeface="+mn-lt"/>
              </a:rPr>
              <a:t>余项。</a:t>
            </a:r>
            <a:endParaRPr lang="zh-CN" altLang="en-US" dirty="0"/>
          </a:p>
        </p:txBody>
      </p:sp>
      <p:sp>
        <p:nvSpPr>
          <p:cNvPr id="12" name="内容占位符 2"/>
          <p:cNvSpPr txBox="1"/>
          <p:nvPr/>
        </p:nvSpPr>
        <p:spPr>
          <a:xfrm flipH="1">
            <a:off x="3746604" y="2217256"/>
            <a:ext cx="2558775" cy="1498615"/>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dirty="0">
                <a:solidFill>
                  <a:schemeClr val="tx1"/>
                </a:solidFill>
                <a:sym typeface="+mn-lt"/>
              </a:rPr>
              <a:t>根据公司部署，及时安排三省公司对照内控制度严格自查，整改事项</a:t>
            </a:r>
            <a:r>
              <a:rPr lang="en-US" altLang="zh-CN" dirty="0">
                <a:solidFill>
                  <a:schemeClr val="tx1"/>
                </a:solidFill>
                <a:sym typeface="+mn-lt"/>
              </a:rPr>
              <a:t>200</a:t>
            </a:r>
            <a:r>
              <a:rPr lang="zh-CN" altLang="en-US" dirty="0">
                <a:solidFill>
                  <a:schemeClr val="tx1"/>
                </a:solidFill>
                <a:sym typeface="+mn-lt"/>
              </a:rPr>
              <a:t>余项。</a:t>
            </a:r>
            <a:endParaRPr lang="zh-CN" altLang="en-US" dirty="0">
              <a:solidFill>
                <a:schemeClr val="tx1"/>
              </a:solidFill>
            </a:endParaRPr>
          </a:p>
        </p:txBody>
      </p:sp>
      <p:sp>
        <p:nvSpPr>
          <p:cNvPr id="14" name="内容占位符 2"/>
          <p:cNvSpPr txBox="1"/>
          <p:nvPr/>
        </p:nvSpPr>
        <p:spPr>
          <a:xfrm>
            <a:off x="6419167" y="4066413"/>
            <a:ext cx="2328709" cy="1498615"/>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会同三省公司和相关处室联合审查、共同把关审前和审计中提报的各项资料。</a:t>
            </a:r>
            <a:endParaRPr lang="zh-CN" altLang="en-US" dirty="0"/>
          </a:p>
        </p:txBody>
      </p:sp>
      <p:sp>
        <p:nvSpPr>
          <p:cNvPr id="16" name="内容占位符 2"/>
          <p:cNvSpPr txBox="1"/>
          <p:nvPr/>
        </p:nvSpPr>
        <p:spPr>
          <a:xfrm>
            <a:off x="8747876" y="2229436"/>
            <a:ext cx="2640849" cy="1727139"/>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针对审计组反馈的</a:t>
            </a:r>
            <a:r>
              <a:rPr lang="en-US" altLang="zh-CN" dirty="0">
                <a:sym typeface="+mn-lt"/>
              </a:rPr>
              <a:t>32</a:t>
            </a:r>
            <a:r>
              <a:rPr lang="zh-CN" altLang="en-US" dirty="0">
                <a:sym typeface="+mn-lt"/>
              </a:rPr>
              <a:t>个审计记录，立即组织核对、研究，讨论、修改，从法律和相关政策法规的角度做出了合理解释。</a:t>
            </a:r>
            <a:endParaRPr lang="zh-CN" altLang="en-US" dirty="0"/>
          </a:p>
        </p:txBody>
      </p:sp>
      <p:grpSp>
        <p:nvGrpSpPr>
          <p:cNvPr id="2" name="组合 1"/>
          <p:cNvGrpSpPr/>
          <p:nvPr/>
        </p:nvGrpSpPr>
        <p:grpSpPr>
          <a:xfrm>
            <a:off x="1588779" y="2094407"/>
            <a:ext cx="1703023" cy="1703023"/>
            <a:chOff x="1588779" y="2094407"/>
            <a:chExt cx="1703023" cy="1703023"/>
          </a:xfrm>
        </p:grpSpPr>
        <p:sp>
          <p:nvSpPr>
            <p:cNvPr id="5" name="椭圆 4"/>
            <p:cNvSpPr/>
            <p:nvPr/>
          </p:nvSpPr>
          <p:spPr>
            <a:xfrm>
              <a:off x="1711628" y="2217256"/>
              <a:ext cx="1457325" cy="1457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9" name="内容占位符 2"/>
            <p:cNvSpPr txBox="1"/>
            <p:nvPr/>
          </p:nvSpPr>
          <p:spPr>
            <a:xfrm>
              <a:off x="1588779" y="2500762"/>
              <a:ext cx="1651792" cy="954107"/>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sz="2800" b="1" dirty="0">
                  <a:solidFill>
                    <a:schemeClr val="bg1"/>
                  </a:solidFill>
                  <a:sym typeface="+mn-lt"/>
                </a:rPr>
                <a:t>沟通</a:t>
              </a:r>
              <a:endParaRPr lang="en-US" altLang="zh-CN" sz="2800" b="1" dirty="0">
                <a:solidFill>
                  <a:schemeClr val="bg1"/>
                </a:solidFill>
                <a:sym typeface="+mn-lt"/>
              </a:endParaRPr>
            </a:p>
            <a:p>
              <a:pPr algn="ctr">
                <a:lnSpc>
                  <a:spcPct val="100000"/>
                </a:lnSpc>
              </a:pPr>
              <a:r>
                <a:rPr lang="zh-CN" altLang="en-US" sz="2800" b="1" dirty="0">
                  <a:solidFill>
                    <a:schemeClr val="bg1"/>
                  </a:solidFill>
                  <a:sym typeface="+mn-lt"/>
                </a:rPr>
                <a:t>机制</a:t>
              </a:r>
              <a:endParaRPr lang="zh-CN" altLang="en-US" sz="2800" b="1" dirty="0">
                <a:solidFill>
                  <a:schemeClr val="bg1"/>
                </a:solidFill>
              </a:endParaRPr>
            </a:p>
          </p:txBody>
        </p:sp>
        <p:sp>
          <p:nvSpPr>
            <p:cNvPr id="18" name="椭圆 17"/>
            <p:cNvSpPr/>
            <p:nvPr/>
          </p:nvSpPr>
          <p:spPr>
            <a:xfrm>
              <a:off x="1588779" y="2094407"/>
              <a:ext cx="1703023" cy="17030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nvGrpSpPr>
          <p:cNvPr id="3" name="组合 2"/>
          <p:cNvGrpSpPr/>
          <p:nvPr/>
        </p:nvGrpSpPr>
        <p:grpSpPr>
          <a:xfrm>
            <a:off x="6732011" y="2119783"/>
            <a:ext cx="1703023" cy="1703023"/>
            <a:chOff x="6732011" y="2119783"/>
            <a:chExt cx="1703023" cy="1703023"/>
          </a:xfrm>
        </p:grpSpPr>
        <p:sp>
          <p:nvSpPr>
            <p:cNvPr id="6" name="椭圆 5"/>
            <p:cNvSpPr/>
            <p:nvPr/>
          </p:nvSpPr>
          <p:spPr>
            <a:xfrm>
              <a:off x="6854860" y="2242632"/>
              <a:ext cx="1457325" cy="1457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3" name="内容占位符 2"/>
            <p:cNvSpPr txBox="1"/>
            <p:nvPr/>
          </p:nvSpPr>
          <p:spPr>
            <a:xfrm>
              <a:off x="6839759" y="2519447"/>
              <a:ext cx="1453019" cy="954107"/>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sz="2800" b="1" dirty="0">
                  <a:solidFill>
                    <a:schemeClr val="bg1"/>
                  </a:solidFill>
                  <a:sym typeface="+mn-lt"/>
                </a:rPr>
                <a:t>组织</a:t>
              </a:r>
              <a:endParaRPr lang="en-US" altLang="zh-CN" sz="2800" b="1" dirty="0">
                <a:solidFill>
                  <a:schemeClr val="bg1"/>
                </a:solidFill>
                <a:sym typeface="+mn-lt"/>
              </a:endParaRPr>
            </a:p>
            <a:p>
              <a:pPr algn="ctr">
                <a:lnSpc>
                  <a:spcPct val="100000"/>
                </a:lnSpc>
              </a:pPr>
              <a:r>
                <a:rPr lang="zh-CN" altLang="en-US" sz="2800" b="1" dirty="0">
                  <a:solidFill>
                    <a:schemeClr val="bg1"/>
                  </a:solidFill>
                  <a:sym typeface="+mn-lt"/>
                </a:rPr>
                <a:t>审查</a:t>
              </a:r>
              <a:endParaRPr lang="zh-CN" altLang="en-US" sz="2800" b="1" dirty="0">
                <a:solidFill>
                  <a:schemeClr val="bg1"/>
                </a:solidFill>
              </a:endParaRPr>
            </a:p>
          </p:txBody>
        </p:sp>
        <p:sp>
          <p:nvSpPr>
            <p:cNvPr id="19" name="椭圆 18"/>
            <p:cNvSpPr/>
            <p:nvPr/>
          </p:nvSpPr>
          <p:spPr>
            <a:xfrm>
              <a:off x="6732011" y="2119783"/>
              <a:ext cx="1703023" cy="17030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nvGrpSpPr>
          <p:cNvPr id="17" name="组合 16"/>
          <p:cNvGrpSpPr/>
          <p:nvPr/>
        </p:nvGrpSpPr>
        <p:grpSpPr>
          <a:xfrm>
            <a:off x="9074435" y="4087236"/>
            <a:ext cx="1703023" cy="1703023"/>
            <a:chOff x="9074435" y="4087236"/>
            <a:chExt cx="1703023" cy="1703023"/>
          </a:xfrm>
        </p:grpSpPr>
        <p:sp>
          <p:nvSpPr>
            <p:cNvPr id="7" name="椭圆 6"/>
            <p:cNvSpPr/>
            <p:nvPr/>
          </p:nvSpPr>
          <p:spPr>
            <a:xfrm>
              <a:off x="9197284" y="4210085"/>
              <a:ext cx="1457325" cy="1457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5" name="内容占位符 2"/>
            <p:cNvSpPr txBox="1"/>
            <p:nvPr/>
          </p:nvSpPr>
          <p:spPr>
            <a:xfrm>
              <a:off x="9197284" y="4461692"/>
              <a:ext cx="1453019" cy="954107"/>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sz="2800" b="1" dirty="0">
                  <a:solidFill>
                    <a:schemeClr val="accent1"/>
                  </a:solidFill>
                  <a:sym typeface="+mn-lt"/>
                </a:rPr>
                <a:t>核对</a:t>
              </a:r>
              <a:endParaRPr lang="en-US" altLang="zh-CN" sz="2800" b="1" dirty="0">
                <a:solidFill>
                  <a:schemeClr val="accent1"/>
                </a:solidFill>
                <a:sym typeface="+mn-lt"/>
              </a:endParaRPr>
            </a:p>
            <a:p>
              <a:pPr algn="ctr">
                <a:lnSpc>
                  <a:spcPct val="100000"/>
                </a:lnSpc>
              </a:pPr>
              <a:r>
                <a:rPr lang="zh-CN" altLang="en-US" sz="2800" b="1" dirty="0">
                  <a:solidFill>
                    <a:schemeClr val="accent1"/>
                  </a:solidFill>
                  <a:sym typeface="+mn-lt"/>
                </a:rPr>
                <a:t>修改</a:t>
              </a:r>
              <a:endParaRPr lang="zh-CN" altLang="en-US" sz="2800" b="1" dirty="0">
                <a:solidFill>
                  <a:schemeClr val="accent1"/>
                </a:solidFill>
              </a:endParaRPr>
            </a:p>
          </p:txBody>
        </p:sp>
        <p:sp>
          <p:nvSpPr>
            <p:cNvPr id="20" name="椭圆 19"/>
            <p:cNvSpPr/>
            <p:nvPr/>
          </p:nvSpPr>
          <p:spPr>
            <a:xfrm>
              <a:off x="9074435" y="4087236"/>
              <a:ext cx="1703023" cy="170302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nvGrpSpPr>
          <p:cNvPr id="4" name="组合 3"/>
          <p:cNvGrpSpPr/>
          <p:nvPr/>
        </p:nvGrpSpPr>
        <p:grpSpPr>
          <a:xfrm>
            <a:off x="4167218" y="4087235"/>
            <a:ext cx="1703023" cy="1703023"/>
            <a:chOff x="4167218" y="4087235"/>
            <a:chExt cx="1703023" cy="1703023"/>
          </a:xfrm>
        </p:grpSpPr>
        <p:sp>
          <p:nvSpPr>
            <p:cNvPr id="8" name="椭圆 7"/>
            <p:cNvSpPr/>
            <p:nvPr/>
          </p:nvSpPr>
          <p:spPr>
            <a:xfrm>
              <a:off x="4290067" y="4210084"/>
              <a:ext cx="1457325" cy="1457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1" name="内容占位符 2"/>
            <p:cNvSpPr txBox="1"/>
            <p:nvPr/>
          </p:nvSpPr>
          <p:spPr>
            <a:xfrm>
              <a:off x="4299483" y="4461692"/>
              <a:ext cx="1453019" cy="954107"/>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sz="2800" b="1" dirty="0">
                  <a:solidFill>
                    <a:schemeClr val="accent1"/>
                  </a:solidFill>
                  <a:sym typeface="+mn-lt"/>
                </a:rPr>
                <a:t>自纠</a:t>
              </a:r>
              <a:endParaRPr lang="en-US" altLang="zh-CN" sz="2800" b="1" dirty="0">
                <a:solidFill>
                  <a:schemeClr val="accent1"/>
                </a:solidFill>
                <a:sym typeface="+mn-lt"/>
              </a:endParaRPr>
            </a:p>
            <a:p>
              <a:pPr algn="ctr">
                <a:lnSpc>
                  <a:spcPct val="100000"/>
                </a:lnSpc>
              </a:pPr>
              <a:r>
                <a:rPr lang="zh-CN" altLang="en-US" sz="2800" b="1" dirty="0">
                  <a:solidFill>
                    <a:schemeClr val="accent1"/>
                  </a:solidFill>
                  <a:sym typeface="+mn-lt"/>
                </a:rPr>
                <a:t>自查</a:t>
              </a:r>
              <a:endParaRPr lang="zh-CN" altLang="en-US" sz="2800" b="1" dirty="0">
                <a:solidFill>
                  <a:schemeClr val="accent1"/>
                </a:solidFill>
              </a:endParaRPr>
            </a:p>
          </p:txBody>
        </p:sp>
        <p:sp>
          <p:nvSpPr>
            <p:cNvPr id="21" name="椭圆 20"/>
            <p:cNvSpPr/>
            <p:nvPr/>
          </p:nvSpPr>
          <p:spPr>
            <a:xfrm>
              <a:off x="4167218" y="4087235"/>
              <a:ext cx="1703023" cy="170302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nvGrpSpPr>
          <p:cNvPr id="22" name="组合 21"/>
          <p:cNvGrpSpPr/>
          <p:nvPr/>
        </p:nvGrpSpPr>
        <p:grpSpPr>
          <a:xfrm>
            <a:off x="474641" y="-140416"/>
            <a:ext cx="3894779" cy="1587248"/>
            <a:chOff x="474641" y="-140416"/>
            <a:chExt cx="3894779" cy="1587248"/>
          </a:xfrm>
        </p:grpSpPr>
        <p:sp>
          <p:nvSpPr>
            <p:cNvPr id="23"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24" name="文本框 23"/>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grpSp>
      <p:pic>
        <p:nvPicPr>
          <p:cNvPr id="25" name="图片 24"/>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39723" y="2869925"/>
            <a:ext cx="2149002" cy="523220"/>
          </a:xfrm>
          <a:prstGeom prst="rect">
            <a:avLst/>
          </a:prstGeom>
          <a:noFill/>
        </p:spPr>
        <p:txBody>
          <a:bodyPr wrap="square" rtlCol="0">
            <a:noAutofit/>
          </a:bodyPr>
          <a:lstStyle>
            <a:defPPr>
              <a:defRPr lang="zh-CN"/>
            </a:defPPr>
            <a:lvl1pPr algn="r">
              <a:defRPr sz="2800">
                <a:solidFill>
                  <a:schemeClr val="accent1"/>
                </a:solidFill>
                <a:latin typeface="+mn-ea"/>
              </a:defRPr>
            </a:lvl1pPr>
          </a:lstStyle>
          <a:p>
            <a:pPr algn="l"/>
            <a:r>
              <a:rPr lang="zh-CN" altLang="en-US" b="1" dirty="0">
                <a:latin typeface="+mj-ea"/>
                <a:ea typeface="+mj-ea"/>
                <a:sym typeface="+mn-lt"/>
              </a:rPr>
              <a:t>核对账目</a:t>
            </a:r>
          </a:p>
        </p:txBody>
      </p:sp>
      <p:sp>
        <p:nvSpPr>
          <p:cNvPr id="13" name="文本框 12"/>
          <p:cNvSpPr txBox="1"/>
          <p:nvPr/>
        </p:nvSpPr>
        <p:spPr>
          <a:xfrm>
            <a:off x="9239723" y="3778522"/>
            <a:ext cx="2149002" cy="1498615"/>
          </a:xfrm>
          <a:prstGeom prst="rect">
            <a:avLst/>
          </a:prstGeom>
          <a:noFill/>
        </p:spPr>
        <p:txBody>
          <a:bodyPr wrap="square" rtlCol="0">
            <a:noAutofit/>
          </a:bodyPr>
          <a:lstStyle/>
          <a:p>
            <a:pPr>
              <a:lnSpc>
                <a:spcPct val="130000"/>
              </a:lnSpc>
            </a:pPr>
            <a:r>
              <a:rPr lang="zh-CN" altLang="en-US" sz="1800" kern="0" dirty="0">
                <a:solidFill>
                  <a:schemeClr val="tx1">
                    <a:lumMod val="65000"/>
                    <a:lumOff val="35000"/>
                  </a:schemeClr>
                </a:solidFill>
                <a:cs typeface="+mn-ea"/>
                <a:sym typeface="+mn-lt"/>
              </a:rPr>
              <a:t>对进出账目进行核对，查漏补缺，及时发现问题，避免出现重大问题</a:t>
            </a:r>
            <a:endParaRPr lang="zh-CN" altLang="en-US" dirty="0"/>
          </a:p>
        </p:txBody>
      </p:sp>
      <p:sp>
        <p:nvSpPr>
          <p:cNvPr id="14" name="文本框 13"/>
          <p:cNvSpPr txBox="1"/>
          <p:nvPr/>
        </p:nvSpPr>
        <p:spPr>
          <a:xfrm>
            <a:off x="91847" y="2869925"/>
            <a:ext cx="2824749" cy="523220"/>
          </a:xfrm>
          <a:prstGeom prst="rect">
            <a:avLst/>
          </a:prstGeom>
          <a:noFill/>
        </p:spPr>
        <p:txBody>
          <a:bodyPr wrap="square" rtlCol="0">
            <a:noAutofit/>
          </a:bodyPr>
          <a:lstStyle/>
          <a:p>
            <a:pPr algn="r"/>
            <a:r>
              <a:rPr lang="zh-CN" altLang="en-US" sz="2800" b="1" dirty="0">
                <a:solidFill>
                  <a:schemeClr val="accent1"/>
                </a:solidFill>
                <a:latin typeface="+mj-ea"/>
                <a:ea typeface="+mj-ea"/>
              </a:rPr>
              <a:t>核算工作</a:t>
            </a:r>
          </a:p>
        </p:txBody>
      </p:sp>
      <p:sp>
        <p:nvSpPr>
          <p:cNvPr id="15" name="文本框 14"/>
          <p:cNvSpPr txBox="1"/>
          <p:nvPr/>
        </p:nvSpPr>
        <p:spPr>
          <a:xfrm>
            <a:off x="568295" y="3778522"/>
            <a:ext cx="2295512" cy="1147622"/>
          </a:xfrm>
          <a:prstGeom prst="rect">
            <a:avLst/>
          </a:prstGeom>
          <a:noFill/>
        </p:spPr>
        <p:txBody>
          <a:bodyPr wrap="square" rtlCol="0">
            <a:noAutofit/>
          </a:bodyPr>
          <a:lstStyle>
            <a:defPPr>
              <a:defRPr lang="zh-CN"/>
            </a:defPPr>
            <a:lvl1pPr>
              <a:lnSpc>
                <a:spcPct val="130000"/>
              </a:lnSpc>
              <a:defRPr kern="0">
                <a:solidFill>
                  <a:schemeClr val="tx1">
                    <a:lumMod val="65000"/>
                    <a:lumOff val="35000"/>
                  </a:schemeClr>
                </a:solidFill>
                <a:cs typeface="+mn-ea"/>
              </a:defRPr>
            </a:lvl1pPr>
          </a:lstStyle>
          <a:p>
            <a:pPr algn="r"/>
            <a:r>
              <a:rPr lang="zh-CN" altLang="en-US" dirty="0">
                <a:sym typeface="+mn-lt"/>
              </a:rPr>
              <a:t>每天按时做好会计核算工作，保证工作的效率和质量</a:t>
            </a:r>
            <a:endParaRPr lang="zh-CN" altLang="en-US" dirty="0"/>
          </a:p>
        </p:txBody>
      </p:sp>
      <p:sp>
        <p:nvSpPr>
          <p:cNvPr id="18"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20" name="文本框 19"/>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pic>
        <p:nvPicPr>
          <p:cNvPr id="21" name="图片 20"/>
          <p:cNvPicPr>
            <a:picLocks noChangeAspect="1"/>
          </p:cNvPicPr>
          <p:nvPr/>
        </p:nvPicPr>
        <p:blipFill rotWithShape="1">
          <a:blip r:embed="rId3"/>
          <a:srcRect r="40321" b="5570"/>
          <a:stretch>
            <a:fillRect/>
          </a:stretch>
        </p:blipFill>
        <p:spPr>
          <a:xfrm>
            <a:off x="9795425" y="465767"/>
            <a:ext cx="1932720" cy="395760"/>
          </a:xfrm>
          <a:prstGeom prst="rect">
            <a:avLst/>
          </a:prstGeom>
        </p:spPr>
      </p:pic>
      <p:grpSp>
        <p:nvGrpSpPr>
          <p:cNvPr id="3" name="组合 2"/>
          <p:cNvGrpSpPr/>
          <p:nvPr/>
        </p:nvGrpSpPr>
        <p:grpSpPr>
          <a:xfrm>
            <a:off x="5384667" y="1885712"/>
            <a:ext cx="3786668" cy="3786668"/>
            <a:chOff x="5384667" y="1885712"/>
            <a:chExt cx="3786668" cy="3786668"/>
          </a:xfrm>
        </p:grpSpPr>
        <p:sp>
          <p:nvSpPr>
            <p:cNvPr id="5" name="任意多边形: 形状 4"/>
            <p:cNvSpPr/>
            <p:nvPr/>
          </p:nvSpPr>
          <p:spPr>
            <a:xfrm>
              <a:off x="5698382" y="2203533"/>
              <a:ext cx="3159238" cy="3159238"/>
            </a:xfrm>
            <a:custGeom>
              <a:avLst/>
              <a:gdLst>
                <a:gd name="connsiteX0" fmla="*/ 0 w 3458216"/>
                <a:gd name="connsiteY0" fmla="*/ 1729108 h 3458216"/>
                <a:gd name="connsiteX1" fmla="*/ 1729108 w 3458216"/>
                <a:gd name="connsiteY1" fmla="*/ 0 h 3458216"/>
                <a:gd name="connsiteX2" fmla="*/ 3458216 w 3458216"/>
                <a:gd name="connsiteY2" fmla="*/ 1729108 h 3458216"/>
                <a:gd name="connsiteX3" fmla="*/ 1729108 w 3458216"/>
                <a:gd name="connsiteY3" fmla="*/ 3458216 h 3458216"/>
                <a:gd name="connsiteX4" fmla="*/ 0 w 3458216"/>
                <a:gd name="connsiteY4" fmla="*/ 1729108 h 345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8216" h="3458216">
                  <a:moveTo>
                    <a:pt x="0" y="1729108"/>
                  </a:moveTo>
                  <a:cubicBezTo>
                    <a:pt x="0" y="774148"/>
                    <a:pt x="774148" y="0"/>
                    <a:pt x="1729108" y="0"/>
                  </a:cubicBezTo>
                  <a:cubicBezTo>
                    <a:pt x="2684068" y="0"/>
                    <a:pt x="3458216" y="774148"/>
                    <a:pt x="3458216" y="1729108"/>
                  </a:cubicBezTo>
                  <a:cubicBezTo>
                    <a:pt x="3458216" y="2684068"/>
                    <a:pt x="2684068" y="3458216"/>
                    <a:pt x="1729108" y="3458216"/>
                  </a:cubicBezTo>
                  <a:cubicBezTo>
                    <a:pt x="774148" y="3458216"/>
                    <a:pt x="0" y="2684068"/>
                    <a:pt x="0" y="1729108"/>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981386" tIns="407798" rIns="482904" bIns="407798" numCol="1" spcCol="1270" anchor="ctr" anchorCtr="0">
              <a:noAutofit/>
            </a:bodyPr>
            <a:lstStyle/>
            <a:p>
              <a:pPr marL="0" lvl="0" indent="0" algn="ctr" defTabSz="1600200">
                <a:lnSpc>
                  <a:spcPct val="90000"/>
                </a:lnSpc>
                <a:spcBef>
                  <a:spcPct val="0"/>
                </a:spcBef>
                <a:spcAft>
                  <a:spcPct val="35000"/>
                </a:spcAft>
                <a:buNone/>
              </a:pPr>
              <a:endParaRPr lang="zh-CN" altLang="en-US" sz="3600" kern="1200" dirty="0">
                <a:solidFill>
                  <a:schemeClr val="accent1"/>
                </a:solidFill>
              </a:endParaRPr>
            </a:p>
          </p:txBody>
        </p:sp>
        <p:sp>
          <p:nvSpPr>
            <p:cNvPr id="16" name="弧形 15"/>
            <p:cNvSpPr/>
            <p:nvPr/>
          </p:nvSpPr>
          <p:spPr>
            <a:xfrm>
              <a:off x="5384667" y="1885712"/>
              <a:ext cx="3786668" cy="3786668"/>
            </a:xfrm>
            <a:prstGeom prst="arc">
              <a:avLst>
                <a:gd name="adj1" fmla="val 14051673"/>
                <a:gd name="adj2" fmla="val 7750019"/>
              </a:avLst>
            </a:prstGeom>
            <a:noFill/>
            <a:ln>
              <a:solidFill>
                <a:schemeClr val="accent2">
                  <a:lumMod val="60000"/>
                  <a:lumOff val="40000"/>
                </a:schemeClr>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check-list-and-pencil_84577"/>
            <p:cNvSpPr/>
            <p:nvPr/>
          </p:nvSpPr>
          <p:spPr>
            <a:xfrm>
              <a:off x="6807332" y="3207984"/>
              <a:ext cx="887970" cy="1119949"/>
            </a:xfrm>
            <a:custGeom>
              <a:avLst/>
              <a:gdLst>
                <a:gd name="connsiteX0" fmla="*/ 200879 w 481609"/>
                <a:gd name="connsiteY0" fmla="*/ 457052 h 607427"/>
                <a:gd name="connsiteX1" fmla="*/ 412758 w 481609"/>
                <a:gd name="connsiteY1" fmla="*/ 457052 h 607427"/>
                <a:gd name="connsiteX2" fmla="*/ 427062 w 481609"/>
                <a:gd name="connsiteY2" fmla="*/ 471341 h 607427"/>
                <a:gd name="connsiteX3" fmla="*/ 412758 w 481609"/>
                <a:gd name="connsiteY3" fmla="*/ 485631 h 607427"/>
                <a:gd name="connsiteX4" fmla="*/ 200879 w 481609"/>
                <a:gd name="connsiteY4" fmla="*/ 485631 h 607427"/>
                <a:gd name="connsiteX5" fmla="*/ 186575 w 481609"/>
                <a:gd name="connsiteY5" fmla="*/ 471341 h 607427"/>
                <a:gd name="connsiteX6" fmla="*/ 200879 w 481609"/>
                <a:gd name="connsiteY6" fmla="*/ 457052 h 607427"/>
                <a:gd name="connsiteX7" fmla="*/ 133954 w 481609"/>
                <a:gd name="connsiteY7" fmla="*/ 441884 h 607427"/>
                <a:gd name="connsiteX8" fmla="*/ 154174 w 481609"/>
                <a:gd name="connsiteY8" fmla="*/ 443388 h 607427"/>
                <a:gd name="connsiteX9" fmla="*/ 152776 w 481609"/>
                <a:gd name="connsiteY9" fmla="*/ 463578 h 607427"/>
                <a:gd name="connsiteX10" fmla="*/ 112550 w 481609"/>
                <a:gd name="connsiteY10" fmla="*/ 498267 h 607427"/>
                <a:gd name="connsiteX11" fmla="*/ 100182 w 481609"/>
                <a:gd name="connsiteY11" fmla="*/ 502778 h 607427"/>
                <a:gd name="connsiteX12" fmla="*/ 88135 w 481609"/>
                <a:gd name="connsiteY12" fmla="*/ 498590 h 607427"/>
                <a:gd name="connsiteX13" fmla="*/ 59741 w 481609"/>
                <a:gd name="connsiteY13" fmla="*/ 475392 h 607427"/>
                <a:gd name="connsiteX14" fmla="*/ 57697 w 481609"/>
                <a:gd name="connsiteY14" fmla="*/ 455309 h 607427"/>
                <a:gd name="connsiteX15" fmla="*/ 77810 w 481609"/>
                <a:gd name="connsiteY15" fmla="*/ 453268 h 607427"/>
                <a:gd name="connsiteX16" fmla="*/ 99966 w 481609"/>
                <a:gd name="connsiteY16" fmla="*/ 471203 h 607427"/>
                <a:gd name="connsiteX17" fmla="*/ 200879 w 481609"/>
                <a:gd name="connsiteY17" fmla="*/ 327847 h 607427"/>
                <a:gd name="connsiteX18" fmla="*/ 412758 w 481609"/>
                <a:gd name="connsiteY18" fmla="*/ 327847 h 607427"/>
                <a:gd name="connsiteX19" fmla="*/ 427062 w 481609"/>
                <a:gd name="connsiteY19" fmla="*/ 342137 h 607427"/>
                <a:gd name="connsiteX20" fmla="*/ 412758 w 481609"/>
                <a:gd name="connsiteY20" fmla="*/ 356426 h 607427"/>
                <a:gd name="connsiteX21" fmla="*/ 200879 w 481609"/>
                <a:gd name="connsiteY21" fmla="*/ 356426 h 607427"/>
                <a:gd name="connsiteX22" fmla="*/ 186575 w 481609"/>
                <a:gd name="connsiteY22" fmla="*/ 342137 h 607427"/>
                <a:gd name="connsiteX23" fmla="*/ 200879 w 481609"/>
                <a:gd name="connsiteY23" fmla="*/ 327847 h 607427"/>
                <a:gd name="connsiteX24" fmla="*/ 133954 w 481609"/>
                <a:gd name="connsiteY24" fmla="*/ 312750 h 607427"/>
                <a:gd name="connsiteX25" fmla="*/ 154174 w 481609"/>
                <a:gd name="connsiteY25" fmla="*/ 314146 h 607427"/>
                <a:gd name="connsiteX26" fmla="*/ 152776 w 481609"/>
                <a:gd name="connsiteY26" fmla="*/ 334444 h 607427"/>
                <a:gd name="connsiteX27" fmla="*/ 112550 w 481609"/>
                <a:gd name="connsiteY27" fmla="*/ 369133 h 607427"/>
                <a:gd name="connsiteX28" fmla="*/ 100182 w 481609"/>
                <a:gd name="connsiteY28" fmla="*/ 373644 h 607427"/>
                <a:gd name="connsiteX29" fmla="*/ 88135 w 481609"/>
                <a:gd name="connsiteY29" fmla="*/ 369456 h 607427"/>
                <a:gd name="connsiteX30" fmla="*/ 59741 w 481609"/>
                <a:gd name="connsiteY30" fmla="*/ 346258 h 607427"/>
                <a:gd name="connsiteX31" fmla="*/ 57697 w 481609"/>
                <a:gd name="connsiteY31" fmla="*/ 326175 h 607427"/>
                <a:gd name="connsiteX32" fmla="*/ 77810 w 481609"/>
                <a:gd name="connsiteY32" fmla="*/ 324134 h 607427"/>
                <a:gd name="connsiteX33" fmla="*/ 99966 w 481609"/>
                <a:gd name="connsiteY33" fmla="*/ 342069 h 607427"/>
                <a:gd name="connsiteX34" fmla="*/ 200879 w 481609"/>
                <a:gd name="connsiteY34" fmla="*/ 198642 h 607427"/>
                <a:gd name="connsiteX35" fmla="*/ 412758 w 481609"/>
                <a:gd name="connsiteY35" fmla="*/ 198642 h 607427"/>
                <a:gd name="connsiteX36" fmla="*/ 427062 w 481609"/>
                <a:gd name="connsiteY36" fmla="*/ 212931 h 607427"/>
                <a:gd name="connsiteX37" fmla="*/ 412758 w 481609"/>
                <a:gd name="connsiteY37" fmla="*/ 227221 h 607427"/>
                <a:gd name="connsiteX38" fmla="*/ 200879 w 481609"/>
                <a:gd name="connsiteY38" fmla="*/ 227221 h 607427"/>
                <a:gd name="connsiteX39" fmla="*/ 186575 w 481609"/>
                <a:gd name="connsiteY39" fmla="*/ 212931 h 607427"/>
                <a:gd name="connsiteX40" fmla="*/ 200879 w 481609"/>
                <a:gd name="connsiteY40" fmla="*/ 198642 h 607427"/>
                <a:gd name="connsiteX41" fmla="*/ 133954 w 481609"/>
                <a:gd name="connsiteY41" fmla="*/ 183544 h 607427"/>
                <a:gd name="connsiteX42" fmla="*/ 154174 w 481609"/>
                <a:gd name="connsiteY42" fmla="*/ 184940 h 607427"/>
                <a:gd name="connsiteX43" fmla="*/ 152776 w 481609"/>
                <a:gd name="connsiteY43" fmla="*/ 205131 h 607427"/>
                <a:gd name="connsiteX44" fmla="*/ 112550 w 481609"/>
                <a:gd name="connsiteY44" fmla="*/ 239927 h 607427"/>
                <a:gd name="connsiteX45" fmla="*/ 100182 w 481609"/>
                <a:gd name="connsiteY45" fmla="*/ 244438 h 607427"/>
                <a:gd name="connsiteX46" fmla="*/ 88135 w 481609"/>
                <a:gd name="connsiteY46" fmla="*/ 240250 h 607427"/>
                <a:gd name="connsiteX47" fmla="*/ 59741 w 481609"/>
                <a:gd name="connsiteY47" fmla="*/ 217052 h 607427"/>
                <a:gd name="connsiteX48" fmla="*/ 57697 w 481609"/>
                <a:gd name="connsiteY48" fmla="*/ 196969 h 607427"/>
                <a:gd name="connsiteX49" fmla="*/ 77810 w 481609"/>
                <a:gd name="connsiteY49" fmla="*/ 194928 h 607427"/>
                <a:gd name="connsiteX50" fmla="*/ 99966 w 481609"/>
                <a:gd name="connsiteY50" fmla="*/ 212863 h 607427"/>
                <a:gd name="connsiteX51" fmla="*/ 37212 w 481609"/>
                <a:gd name="connsiteY51" fmla="*/ 76143 h 607427"/>
                <a:gd name="connsiteX52" fmla="*/ 28716 w 481609"/>
                <a:gd name="connsiteY52" fmla="*/ 84627 h 607427"/>
                <a:gd name="connsiteX53" fmla="*/ 28716 w 481609"/>
                <a:gd name="connsiteY53" fmla="*/ 570268 h 607427"/>
                <a:gd name="connsiteX54" fmla="*/ 37212 w 481609"/>
                <a:gd name="connsiteY54" fmla="*/ 578753 h 607427"/>
                <a:gd name="connsiteX55" fmla="*/ 444397 w 481609"/>
                <a:gd name="connsiteY55" fmla="*/ 578753 h 607427"/>
                <a:gd name="connsiteX56" fmla="*/ 452893 w 481609"/>
                <a:gd name="connsiteY56" fmla="*/ 570268 h 607427"/>
                <a:gd name="connsiteX57" fmla="*/ 452893 w 481609"/>
                <a:gd name="connsiteY57" fmla="*/ 84627 h 607427"/>
                <a:gd name="connsiteX58" fmla="*/ 444397 w 481609"/>
                <a:gd name="connsiteY58" fmla="*/ 76143 h 607427"/>
                <a:gd name="connsiteX59" fmla="*/ 375887 w 481609"/>
                <a:gd name="connsiteY59" fmla="*/ 76143 h 607427"/>
                <a:gd name="connsiteX60" fmla="*/ 372768 w 481609"/>
                <a:gd name="connsiteY60" fmla="*/ 78828 h 607427"/>
                <a:gd name="connsiteX61" fmla="*/ 372768 w 481609"/>
                <a:gd name="connsiteY61" fmla="*/ 89460 h 607427"/>
                <a:gd name="connsiteX62" fmla="*/ 354915 w 481609"/>
                <a:gd name="connsiteY62" fmla="*/ 117705 h 607427"/>
                <a:gd name="connsiteX63" fmla="*/ 353517 w 481609"/>
                <a:gd name="connsiteY63" fmla="*/ 118349 h 607427"/>
                <a:gd name="connsiteX64" fmla="*/ 347602 w 481609"/>
                <a:gd name="connsiteY64" fmla="*/ 120175 h 607427"/>
                <a:gd name="connsiteX65" fmla="*/ 341256 w 481609"/>
                <a:gd name="connsiteY65" fmla="*/ 120820 h 607427"/>
                <a:gd name="connsiteX66" fmla="*/ 140245 w 481609"/>
                <a:gd name="connsiteY66" fmla="*/ 120820 h 607427"/>
                <a:gd name="connsiteX67" fmla="*/ 138632 w 481609"/>
                <a:gd name="connsiteY67" fmla="*/ 120820 h 607427"/>
                <a:gd name="connsiteX68" fmla="*/ 133039 w 481609"/>
                <a:gd name="connsiteY68" fmla="*/ 119960 h 607427"/>
                <a:gd name="connsiteX69" fmla="*/ 132179 w 481609"/>
                <a:gd name="connsiteY69" fmla="*/ 119746 h 607427"/>
                <a:gd name="connsiteX70" fmla="*/ 115401 w 481609"/>
                <a:gd name="connsiteY70" fmla="*/ 108684 h 607427"/>
                <a:gd name="connsiteX71" fmla="*/ 108841 w 481609"/>
                <a:gd name="connsiteY71" fmla="*/ 89460 h 607427"/>
                <a:gd name="connsiteX72" fmla="*/ 108841 w 481609"/>
                <a:gd name="connsiteY72" fmla="*/ 78506 h 607427"/>
                <a:gd name="connsiteX73" fmla="*/ 106582 w 481609"/>
                <a:gd name="connsiteY73" fmla="*/ 76143 h 607427"/>
                <a:gd name="connsiteX74" fmla="*/ 140245 w 481609"/>
                <a:gd name="connsiteY74" fmla="*/ 28675 h 607427"/>
                <a:gd name="connsiteX75" fmla="*/ 137449 w 481609"/>
                <a:gd name="connsiteY75" fmla="*/ 31467 h 607427"/>
                <a:gd name="connsiteX76" fmla="*/ 137449 w 481609"/>
                <a:gd name="connsiteY76" fmla="*/ 47576 h 607427"/>
                <a:gd name="connsiteX77" fmla="*/ 137449 w 481609"/>
                <a:gd name="connsiteY77" fmla="*/ 89460 h 607427"/>
                <a:gd name="connsiteX78" fmla="*/ 140245 w 481609"/>
                <a:gd name="connsiteY78" fmla="*/ 92252 h 607427"/>
                <a:gd name="connsiteX79" fmla="*/ 341256 w 481609"/>
                <a:gd name="connsiteY79" fmla="*/ 92252 h 607427"/>
                <a:gd name="connsiteX80" fmla="*/ 344053 w 481609"/>
                <a:gd name="connsiteY80" fmla="*/ 89460 h 607427"/>
                <a:gd name="connsiteX81" fmla="*/ 344053 w 481609"/>
                <a:gd name="connsiteY81" fmla="*/ 47576 h 607427"/>
                <a:gd name="connsiteX82" fmla="*/ 344053 w 481609"/>
                <a:gd name="connsiteY82" fmla="*/ 31467 h 607427"/>
                <a:gd name="connsiteX83" fmla="*/ 341256 w 481609"/>
                <a:gd name="connsiteY83" fmla="*/ 28675 h 607427"/>
                <a:gd name="connsiteX84" fmla="*/ 140245 w 481609"/>
                <a:gd name="connsiteY84" fmla="*/ 0 h 607427"/>
                <a:gd name="connsiteX85" fmla="*/ 341256 w 481609"/>
                <a:gd name="connsiteY85" fmla="*/ 0 h 607427"/>
                <a:gd name="connsiteX86" fmla="*/ 372768 w 481609"/>
                <a:gd name="connsiteY86" fmla="*/ 31467 h 607427"/>
                <a:gd name="connsiteX87" fmla="*/ 372768 w 481609"/>
                <a:gd name="connsiteY87" fmla="*/ 43495 h 607427"/>
                <a:gd name="connsiteX88" fmla="*/ 376102 w 481609"/>
                <a:gd name="connsiteY88" fmla="*/ 47576 h 607427"/>
                <a:gd name="connsiteX89" fmla="*/ 444397 w 481609"/>
                <a:gd name="connsiteY89" fmla="*/ 47576 h 607427"/>
                <a:gd name="connsiteX90" fmla="*/ 481609 w 481609"/>
                <a:gd name="connsiteY90" fmla="*/ 84627 h 607427"/>
                <a:gd name="connsiteX91" fmla="*/ 481609 w 481609"/>
                <a:gd name="connsiteY91" fmla="*/ 570268 h 607427"/>
                <a:gd name="connsiteX92" fmla="*/ 444397 w 481609"/>
                <a:gd name="connsiteY92" fmla="*/ 607427 h 607427"/>
                <a:gd name="connsiteX93" fmla="*/ 37212 w 481609"/>
                <a:gd name="connsiteY93" fmla="*/ 607427 h 607427"/>
                <a:gd name="connsiteX94" fmla="*/ 0 w 481609"/>
                <a:gd name="connsiteY94" fmla="*/ 570268 h 607427"/>
                <a:gd name="connsiteX95" fmla="*/ 0 w 481609"/>
                <a:gd name="connsiteY95" fmla="*/ 84627 h 607427"/>
                <a:gd name="connsiteX96" fmla="*/ 37212 w 481609"/>
                <a:gd name="connsiteY96" fmla="*/ 47576 h 607427"/>
                <a:gd name="connsiteX97" fmla="*/ 105184 w 481609"/>
                <a:gd name="connsiteY97" fmla="*/ 47576 h 607427"/>
                <a:gd name="connsiteX98" fmla="*/ 108841 w 481609"/>
                <a:gd name="connsiteY98" fmla="*/ 44032 h 607427"/>
                <a:gd name="connsiteX99" fmla="*/ 108841 w 481609"/>
                <a:gd name="connsiteY99" fmla="*/ 31467 h 607427"/>
                <a:gd name="connsiteX100" fmla="*/ 140245 w 481609"/>
                <a:gd name="connsiteY10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81609" h="607427">
                  <a:moveTo>
                    <a:pt x="200879" y="457052"/>
                  </a:moveTo>
                  <a:lnTo>
                    <a:pt x="412758" y="457052"/>
                  </a:lnTo>
                  <a:cubicBezTo>
                    <a:pt x="420609" y="457052"/>
                    <a:pt x="427062" y="463391"/>
                    <a:pt x="427062" y="471341"/>
                  </a:cubicBezTo>
                  <a:cubicBezTo>
                    <a:pt x="427062" y="479292"/>
                    <a:pt x="420609" y="485631"/>
                    <a:pt x="412758" y="485631"/>
                  </a:cubicBezTo>
                  <a:lnTo>
                    <a:pt x="200879" y="485631"/>
                  </a:lnTo>
                  <a:cubicBezTo>
                    <a:pt x="192921" y="485631"/>
                    <a:pt x="186575" y="479292"/>
                    <a:pt x="186575" y="471341"/>
                  </a:cubicBezTo>
                  <a:cubicBezTo>
                    <a:pt x="186575" y="463391"/>
                    <a:pt x="192921" y="457052"/>
                    <a:pt x="200879" y="457052"/>
                  </a:cubicBezTo>
                  <a:close/>
                  <a:moveTo>
                    <a:pt x="133954" y="441884"/>
                  </a:moveTo>
                  <a:cubicBezTo>
                    <a:pt x="139977" y="436729"/>
                    <a:pt x="149012" y="437373"/>
                    <a:pt x="154174" y="443388"/>
                  </a:cubicBezTo>
                  <a:cubicBezTo>
                    <a:pt x="159337" y="449294"/>
                    <a:pt x="158692" y="458316"/>
                    <a:pt x="152776" y="463578"/>
                  </a:cubicBezTo>
                  <a:lnTo>
                    <a:pt x="112550" y="498267"/>
                  </a:lnTo>
                  <a:cubicBezTo>
                    <a:pt x="109001" y="501274"/>
                    <a:pt x="104591" y="502778"/>
                    <a:pt x="100182" y="502778"/>
                  </a:cubicBezTo>
                  <a:cubicBezTo>
                    <a:pt x="95879" y="502778"/>
                    <a:pt x="91577" y="501382"/>
                    <a:pt x="88135" y="498590"/>
                  </a:cubicBezTo>
                  <a:lnTo>
                    <a:pt x="59741" y="475392"/>
                  </a:lnTo>
                  <a:cubicBezTo>
                    <a:pt x="53610" y="470452"/>
                    <a:pt x="52642" y="461430"/>
                    <a:pt x="57697" y="455309"/>
                  </a:cubicBezTo>
                  <a:cubicBezTo>
                    <a:pt x="62645" y="449187"/>
                    <a:pt x="71679" y="448220"/>
                    <a:pt x="77810" y="453268"/>
                  </a:cubicBezTo>
                  <a:lnTo>
                    <a:pt x="99966" y="471203"/>
                  </a:lnTo>
                  <a:close/>
                  <a:moveTo>
                    <a:pt x="200879" y="327847"/>
                  </a:moveTo>
                  <a:lnTo>
                    <a:pt x="412758" y="327847"/>
                  </a:lnTo>
                  <a:cubicBezTo>
                    <a:pt x="420609" y="327847"/>
                    <a:pt x="427062" y="334186"/>
                    <a:pt x="427062" y="342137"/>
                  </a:cubicBezTo>
                  <a:cubicBezTo>
                    <a:pt x="427062" y="350087"/>
                    <a:pt x="420609" y="356426"/>
                    <a:pt x="412758" y="356426"/>
                  </a:cubicBezTo>
                  <a:lnTo>
                    <a:pt x="200879" y="356426"/>
                  </a:lnTo>
                  <a:cubicBezTo>
                    <a:pt x="192921" y="356426"/>
                    <a:pt x="186575" y="350087"/>
                    <a:pt x="186575" y="342137"/>
                  </a:cubicBezTo>
                  <a:cubicBezTo>
                    <a:pt x="186575" y="334186"/>
                    <a:pt x="192921" y="327847"/>
                    <a:pt x="200879" y="327847"/>
                  </a:cubicBezTo>
                  <a:close/>
                  <a:moveTo>
                    <a:pt x="133954" y="312750"/>
                  </a:moveTo>
                  <a:cubicBezTo>
                    <a:pt x="139977" y="307595"/>
                    <a:pt x="149012" y="308239"/>
                    <a:pt x="154174" y="314146"/>
                  </a:cubicBezTo>
                  <a:cubicBezTo>
                    <a:pt x="159337" y="320160"/>
                    <a:pt x="158692" y="329182"/>
                    <a:pt x="152776" y="334444"/>
                  </a:cubicBezTo>
                  <a:lnTo>
                    <a:pt x="112550" y="369133"/>
                  </a:lnTo>
                  <a:cubicBezTo>
                    <a:pt x="109001" y="372140"/>
                    <a:pt x="104591" y="373644"/>
                    <a:pt x="100182" y="373644"/>
                  </a:cubicBezTo>
                  <a:cubicBezTo>
                    <a:pt x="95879" y="373644"/>
                    <a:pt x="91577" y="372248"/>
                    <a:pt x="88135" y="369456"/>
                  </a:cubicBezTo>
                  <a:lnTo>
                    <a:pt x="59741" y="346258"/>
                  </a:lnTo>
                  <a:cubicBezTo>
                    <a:pt x="53610" y="341318"/>
                    <a:pt x="52642" y="332296"/>
                    <a:pt x="57697" y="326175"/>
                  </a:cubicBezTo>
                  <a:cubicBezTo>
                    <a:pt x="62645" y="320053"/>
                    <a:pt x="71679" y="319086"/>
                    <a:pt x="77810" y="324134"/>
                  </a:cubicBezTo>
                  <a:lnTo>
                    <a:pt x="99966" y="342069"/>
                  </a:lnTo>
                  <a:close/>
                  <a:moveTo>
                    <a:pt x="200879" y="198642"/>
                  </a:moveTo>
                  <a:lnTo>
                    <a:pt x="412758" y="198642"/>
                  </a:lnTo>
                  <a:cubicBezTo>
                    <a:pt x="420609" y="198642"/>
                    <a:pt x="427062" y="204981"/>
                    <a:pt x="427062" y="212931"/>
                  </a:cubicBezTo>
                  <a:cubicBezTo>
                    <a:pt x="427062" y="220882"/>
                    <a:pt x="420609" y="227221"/>
                    <a:pt x="412758" y="227221"/>
                  </a:cubicBezTo>
                  <a:lnTo>
                    <a:pt x="200879" y="227221"/>
                  </a:lnTo>
                  <a:cubicBezTo>
                    <a:pt x="192921" y="227221"/>
                    <a:pt x="186575" y="220882"/>
                    <a:pt x="186575" y="212931"/>
                  </a:cubicBezTo>
                  <a:cubicBezTo>
                    <a:pt x="186575" y="204981"/>
                    <a:pt x="192921" y="198642"/>
                    <a:pt x="200879" y="198642"/>
                  </a:cubicBezTo>
                  <a:close/>
                  <a:moveTo>
                    <a:pt x="133954" y="183544"/>
                  </a:moveTo>
                  <a:cubicBezTo>
                    <a:pt x="139977" y="178389"/>
                    <a:pt x="149012" y="179033"/>
                    <a:pt x="154174" y="184940"/>
                  </a:cubicBezTo>
                  <a:cubicBezTo>
                    <a:pt x="159337" y="190954"/>
                    <a:pt x="158692" y="199976"/>
                    <a:pt x="152776" y="205131"/>
                  </a:cubicBezTo>
                  <a:lnTo>
                    <a:pt x="112550" y="239927"/>
                  </a:lnTo>
                  <a:cubicBezTo>
                    <a:pt x="109001" y="242934"/>
                    <a:pt x="104591" y="244438"/>
                    <a:pt x="100182" y="244438"/>
                  </a:cubicBezTo>
                  <a:cubicBezTo>
                    <a:pt x="95879" y="244438"/>
                    <a:pt x="91577" y="243042"/>
                    <a:pt x="88135" y="240250"/>
                  </a:cubicBezTo>
                  <a:lnTo>
                    <a:pt x="59741" y="217052"/>
                  </a:lnTo>
                  <a:cubicBezTo>
                    <a:pt x="53610" y="212112"/>
                    <a:pt x="52642" y="203090"/>
                    <a:pt x="57697" y="196969"/>
                  </a:cubicBezTo>
                  <a:cubicBezTo>
                    <a:pt x="62645" y="190847"/>
                    <a:pt x="71679" y="189880"/>
                    <a:pt x="77810" y="194928"/>
                  </a:cubicBezTo>
                  <a:lnTo>
                    <a:pt x="99966" y="212863"/>
                  </a:lnTo>
                  <a:close/>
                  <a:moveTo>
                    <a:pt x="37212" y="76143"/>
                  </a:moveTo>
                  <a:cubicBezTo>
                    <a:pt x="32588" y="76143"/>
                    <a:pt x="28716" y="80009"/>
                    <a:pt x="28716" y="84627"/>
                  </a:cubicBezTo>
                  <a:lnTo>
                    <a:pt x="28716" y="570268"/>
                  </a:lnTo>
                  <a:cubicBezTo>
                    <a:pt x="28716" y="574886"/>
                    <a:pt x="32588" y="578753"/>
                    <a:pt x="37212" y="578753"/>
                  </a:cubicBezTo>
                  <a:lnTo>
                    <a:pt x="444397" y="578753"/>
                  </a:lnTo>
                  <a:cubicBezTo>
                    <a:pt x="449021" y="578753"/>
                    <a:pt x="452893" y="574886"/>
                    <a:pt x="452893" y="570268"/>
                  </a:cubicBezTo>
                  <a:lnTo>
                    <a:pt x="452893" y="84627"/>
                  </a:lnTo>
                  <a:cubicBezTo>
                    <a:pt x="452893" y="80009"/>
                    <a:pt x="449021" y="76143"/>
                    <a:pt x="444397" y="76143"/>
                  </a:cubicBezTo>
                  <a:lnTo>
                    <a:pt x="375887" y="76143"/>
                  </a:lnTo>
                  <a:cubicBezTo>
                    <a:pt x="372768" y="76143"/>
                    <a:pt x="372768" y="78828"/>
                    <a:pt x="372768" y="78828"/>
                  </a:cubicBezTo>
                  <a:lnTo>
                    <a:pt x="372768" y="89460"/>
                  </a:lnTo>
                  <a:cubicBezTo>
                    <a:pt x="372768" y="101918"/>
                    <a:pt x="365455" y="112658"/>
                    <a:pt x="354915" y="117705"/>
                  </a:cubicBezTo>
                  <a:cubicBezTo>
                    <a:pt x="354485" y="117920"/>
                    <a:pt x="354055" y="118135"/>
                    <a:pt x="353517" y="118349"/>
                  </a:cubicBezTo>
                  <a:cubicBezTo>
                    <a:pt x="351689" y="119209"/>
                    <a:pt x="349645" y="119746"/>
                    <a:pt x="347602" y="120175"/>
                  </a:cubicBezTo>
                  <a:cubicBezTo>
                    <a:pt x="345558" y="120605"/>
                    <a:pt x="343515" y="120820"/>
                    <a:pt x="341256" y="120820"/>
                  </a:cubicBezTo>
                  <a:lnTo>
                    <a:pt x="140245" y="120820"/>
                  </a:lnTo>
                  <a:cubicBezTo>
                    <a:pt x="139708" y="120820"/>
                    <a:pt x="139170" y="120820"/>
                    <a:pt x="138632" y="120820"/>
                  </a:cubicBezTo>
                  <a:cubicBezTo>
                    <a:pt x="136696" y="120712"/>
                    <a:pt x="134868" y="120390"/>
                    <a:pt x="133039" y="119960"/>
                  </a:cubicBezTo>
                  <a:cubicBezTo>
                    <a:pt x="132717" y="119960"/>
                    <a:pt x="132502" y="119853"/>
                    <a:pt x="132179" y="119746"/>
                  </a:cubicBezTo>
                  <a:cubicBezTo>
                    <a:pt x="125403" y="118027"/>
                    <a:pt x="119596" y="114054"/>
                    <a:pt x="115401" y="108684"/>
                  </a:cubicBezTo>
                  <a:cubicBezTo>
                    <a:pt x="111314" y="103314"/>
                    <a:pt x="108841" y="96656"/>
                    <a:pt x="108841" y="89460"/>
                  </a:cubicBezTo>
                  <a:lnTo>
                    <a:pt x="108841" y="78506"/>
                  </a:lnTo>
                  <a:cubicBezTo>
                    <a:pt x="108841" y="78506"/>
                    <a:pt x="109163" y="76143"/>
                    <a:pt x="106582" y="76143"/>
                  </a:cubicBezTo>
                  <a:close/>
                  <a:moveTo>
                    <a:pt x="140245" y="28675"/>
                  </a:moveTo>
                  <a:cubicBezTo>
                    <a:pt x="138740" y="28675"/>
                    <a:pt x="137449" y="29963"/>
                    <a:pt x="137449" y="31467"/>
                  </a:cubicBezTo>
                  <a:lnTo>
                    <a:pt x="137449" y="47576"/>
                  </a:lnTo>
                  <a:lnTo>
                    <a:pt x="137449" y="89460"/>
                  </a:lnTo>
                  <a:cubicBezTo>
                    <a:pt x="137449" y="90964"/>
                    <a:pt x="138740" y="92252"/>
                    <a:pt x="140245" y="92252"/>
                  </a:cubicBezTo>
                  <a:lnTo>
                    <a:pt x="341256" y="92252"/>
                  </a:lnTo>
                  <a:cubicBezTo>
                    <a:pt x="342762" y="92252"/>
                    <a:pt x="344053" y="90964"/>
                    <a:pt x="344053" y="89460"/>
                  </a:cubicBezTo>
                  <a:lnTo>
                    <a:pt x="344053" y="47576"/>
                  </a:lnTo>
                  <a:lnTo>
                    <a:pt x="344053" y="31467"/>
                  </a:lnTo>
                  <a:cubicBezTo>
                    <a:pt x="344053" y="29963"/>
                    <a:pt x="342762" y="28675"/>
                    <a:pt x="341256" y="28675"/>
                  </a:cubicBezTo>
                  <a:close/>
                  <a:moveTo>
                    <a:pt x="140245" y="0"/>
                  </a:moveTo>
                  <a:lnTo>
                    <a:pt x="341256" y="0"/>
                  </a:lnTo>
                  <a:cubicBezTo>
                    <a:pt x="358679" y="0"/>
                    <a:pt x="372768" y="14069"/>
                    <a:pt x="372768" y="31467"/>
                  </a:cubicBezTo>
                  <a:lnTo>
                    <a:pt x="372768" y="43495"/>
                  </a:lnTo>
                  <a:cubicBezTo>
                    <a:pt x="372768" y="43495"/>
                    <a:pt x="372553" y="47576"/>
                    <a:pt x="376102" y="47576"/>
                  </a:cubicBezTo>
                  <a:lnTo>
                    <a:pt x="444397" y="47576"/>
                  </a:lnTo>
                  <a:cubicBezTo>
                    <a:pt x="464939" y="47576"/>
                    <a:pt x="481609" y="64222"/>
                    <a:pt x="481609" y="84627"/>
                  </a:cubicBezTo>
                  <a:lnTo>
                    <a:pt x="481609" y="570268"/>
                  </a:lnTo>
                  <a:cubicBezTo>
                    <a:pt x="481609" y="590781"/>
                    <a:pt x="464939" y="607427"/>
                    <a:pt x="444397" y="607427"/>
                  </a:cubicBezTo>
                  <a:lnTo>
                    <a:pt x="37212" y="607427"/>
                  </a:lnTo>
                  <a:cubicBezTo>
                    <a:pt x="16670" y="607427"/>
                    <a:pt x="0" y="590781"/>
                    <a:pt x="0" y="570268"/>
                  </a:cubicBezTo>
                  <a:lnTo>
                    <a:pt x="0" y="84627"/>
                  </a:lnTo>
                  <a:cubicBezTo>
                    <a:pt x="0" y="64222"/>
                    <a:pt x="16670" y="47576"/>
                    <a:pt x="37212" y="47576"/>
                  </a:cubicBezTo>
                  <a:lnTo>
                    <a:pt x="105184" y="47576"/>
                  </a:lnTo>
                  <a:cubicBezTo>
                    <a:pt x="109163" y="47576"/>
                    <a:pt x="108841" y="44032"/>
                    <a:pt x="108841" y="44032"/>
                  </a:cubicBezTo>
                  <a:lnTo>
                    <a:pt x="108841" y="31467"/>
                  </a:lnTo>
                  <a:cubicBezTo>
                    <a:pt x="108841" y="14069"/>
                    <a:pt x="122930" y="0"/>
                    <a:pt x="140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 name="组合 1"/>
          <p:cNvGrpSpPr/>
          <p:nvPr/>
        </p:nvGrpSpPr>
        <p:grpSpPr>
          <a:xfrm>
            <a:off x="3020664" y="1885712"/>
            <a:ext cx="3786668" cy="3786668"/>
            <a:chOff x="3020664" y="1885712"/>
            <a:chExt cx="3786668" cy="3786668"/>
          </a:xfrm>
        </p:grpSpPr>
        <p:sp>
          <p:nvSpPr>
            <p:cNvPr id="4" name="任意多边形: 形状 3"/>
            <p:cNvSpPr/>
            <p:nvPr/>
          </p:nvSpPr>
          <p:spPr>
            <a:xfrm>
              <a:off x="3334379" y="2199427"/>
              <a:ext cx="3159238" cy="3159238"/>
            </a:xfrm>
            <a:custGeom>
              <a:avLst/>
              <a:gdLst>
                <a:gd name="connsiteX0" fmla="*/ 0 w 3458216"/>
                <a:gd name="connsiteY0" fmla="*/ 1729108 h 3458216"/>
                <a:gd name="connsiteX1" fmla="*/ 1729108 w 3458216"/>
                <a:gd name="connsiteY1" fmla="*/ 0 h 3458216"/>
                <a:gd name="connsiteX2" fmla="*/ 3458216 w 3458216"/>
                <a:gd name="connsiteY2" fmla="*/ 1729108 h 3458216"/>
                <a:gd name="connsiteX3" fmla="*/ 1729108 w 3458216"/>
                <a:gd name="connsiteY3" fmla="*/ 3458216 h 3458216"/>
                <a:gd name="connsiteX4" fmla="*/ 0 w 3458216"/>
                <a:gd name="connsiteY4" fmla="*/ 1729108 h 345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8216" h="3458216">
                  <a:moveTo>
                    <a:pt x="0" y="1729108"/>
                  </a:moveTo>
                  <a:cubicBezTo>
                    <a:pt x="0" y="774148"/>
                    <a:pt x="774148" y="0"/>
                    <a:pt x="1729108" y="0"/>
                  </a:cubicBezTo>
                  <a:cubicBezTo>
                    <a:pt x="2684068" y="0"/>
                    <a:pt x="3458216" y="774148"/>
                    <a:pt x="3458216" y="1729108"/>
                  </a:cubicBezTo>
                  <a:cubicBezTo>
                    <a:pt x="3458216" y="2684068"/>
                    <a:pt x="2684068" y="3458216"/>
                    <a:pt x="1729108" y="3458216"/>
                  </a:cubicBezTo>
                  <a:cubicBezTo>
                    <a:pt x="774148" y="3458216"/>
                    <a:pt x="0" y="2684068"/>
                    <a:pt x="0" y="1729108"/>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82905" tIns="407798" rIns="981385" bIns="407798" numCol="1" spcCol="1270" anchor="ctr" anchorCtr="0">
              <a:noAutofit/>
            </a:bodyPr>
            <a:lstStyle/>
            <a:p>
              <a:pPr marL="0" lvl="0" indent="0" algn="ctr" defTabSz="1600200">
                <a:lnSpc>
                  <a:spcPct val="90000"/>
                </a:lnSpc>
                <a:spcBef>
                  <a:spcPct val="0"/>
                </a:spcBef>
                <a:spcAft>
                  <a:spcPct val="35000"/>
                </a:spcAft>
                <a:buNone/>
              </a:pPr>
              <a:endParaRPr lang="zh-CN" altLang="en-US" sz="3600" kern="1200" dirty="0">
                <a:solidFill>
                  <a:schemeClr val="bg1"/>
                </a:solidFill>
              </a:endParaRPr>
            </a:p>
          </p:txBody>
        </p:sp>
        <p:sp>
          <p:nvSpPr>
            <p:cNvPr id="9" name="弧形 8"/>
            <p:cNvSpPr/>
            <p:nvPr/>
          </p:nvSpPr>
          <p:spPr>
            <a:xfrm>
              <a:off x="3020664" y="1885712"/>
              <a:ext cx="3786668" cy="3786668"/>
            </a:xfrm>
            <a:prstGeom prst="arc">
              <a:avLst>
                <a:gd name="adj1" fmla="val 3255880"/>
                <a:gd name="adj2" fmla="val 18413797"/>
              </a:avLst>
            </a:prstGeom>
            <a:noFill/>
            <a:ln>
              <a:solidFill>
                <a:schemeClr val="accent1"/>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panel_171061"/>
            <p:cNvSpPr/>
            <p:nvPr/>
          </p:nvSpPr>
          <p:spPr>
            <a:xfrm>
              <a:off x="4181689" y="3207984"/>
              <a:ext cx="1046122" cy="1119949"/>
            </a:xfrm>
            <a:custGeom>
              <a:avLst/>
              <a:gdLst>
                <a:gd name="connsiteX0" fmla="*/ 297104 w 606580"/>
                <a:gd name="connsiteY0" fmla="*/ 197724 h 568475"/>
                <a:gd name="connsiteX1" fmla="*/ 321896 w 606580"/>
                <a:gd name="connsiteY1" fmla="*/ 197724 h 568475"/>
                <a:gd name="connsiteX2" fmla="*/ 321896 w 606580"/>
                <a:gd name="connsiteY2" fmla="*/ 247214 h 568475"/>
                <a:gd name="connsiteX3" fmla="*/ 371386 w 606580"/>
                <a:gd name="connsiteY3" fmla="*/ 247214 h 568475"/>
                <a:gd name="connsiteX4" fmla="*/ 371386 w 606580"/>
                <a:gd name="connsiteY4" fmla="*/ 271866 h 568475"/>
                <a:gd name="connsiteX5" fmla="*/ 321896 w 606580"/>
                <a:gd name="connsiteY5" fmla="*/ 271866 h 568475"/>
                <a:gd name="connsiteX6" fmla="*/ 321896 w 606580"/>
                <a:gd name="connsiteY6" fmla="*/ 321355 h 568475"/>
                <a:gd name="connsiteX7" fmla="*/ 297104 w 606580"/>
                <a:gd name="connsiteY7" fmla="*/ 321355 h 568475"/>
                <a:gd name="connsiteX8" fmla="*/ 297104 w 606580"/>
                <a:gd name="connsiteY8" fmla="*/ 271866 h 568475"/>
                <a:gd name="connsiteX9" fmla="*/ 247614 w 606580"/>
                <a:gd name="connsiteY9" fmla="*/ 271866 h 568475"/>
                <a:gd name="connsiteX10" fmla="*/ 247614 w 606580"/>
                <a:gd name="connsiteY10" fmla="*/ 247214 h 568475"/>
                <a:gd name="connsiteX11" fmla="*/ 297104 w 606580"/>
                <a:gd name="connsiteY11" fmla="*/ 247214 h 568475"/>
                <a:gd name="connsiteX12" fmla="*/ 396154 w 606580"/>
                <a:gd name="connsiteY12" fmla="*/ 173026 h 568475"/>
                <a:gd name="connsiteX13" fmla="*/ 445681 w 606580"/>
                <a:gd name="connsiteY13" fmla="*/ 173026 h 568475"/>
                <a:gd name="connsiteX14" fmla="*/ 458040 w 606580"/>
                <a:gd name="connsiteY14" fmla="*/ 185356 h 568475"/>
                <a:gd name="connsiteX15" fmla="*/ 458040 w 606580"/>
                <a:gd name="connsiteY15" fmla="*/ 321355 h 568475"/>
                <a:gd name="connsiteX16" fmla="*/ 433323 w 606580"/>
                <a:gd name="connsiteY16" fmla="*/ 321355 h 568475"/>
                <a:gd name="connsiteX17" fmla="*/ 433323 w 606580"/>
                <a:gd name="connsiteY17" fmla="*/ 197686 h 568475"/>
                <a:gd name="connsiteX18" fmla="*/ 396154 w 606580"/>
                <a:gd name="connsiteY18" fmla="*/ 197686 h 568475"/>
                <a:gd name="connsiteX19" fmla="*/ 136191 w 606580"/>
                <a:gd name="connsiteY19" fmla="*/ 173026 h 568475"/>
                <a:gd name="connsiteX20" fmla="*/ 185661 w 606580"/>
                <a:gd name="connsiteY20" fmla="*/ 173026 h 568475"/>
                <a:gd name="connsiteX21" fmla="*/ 198006 w 606580"/>
                <a:gd name="connsiteY21" fmla="*/ 185356 h 568475"/>
                <a:gd name="connsiteX22" fmla="*/ 198006 w 606580"/>
                <a:gd name="connsiteY22" fmla="*/ 321355 h 568475"/>
                <a:gd name="connsiteX23" fmla="*/ 173317 w 606580"/>
                <a:gd name="connsiteY23" fmla="*/ 321355 h 568475"/>
                <a:gd name="connsiteX24" fmla="*/ 173317 w 606580"/>
                <a:gd name="connsiteY24" fmla="*/ 197686 h 568475"/>
                <a:gd name="connsiteX25" fmla="*/ 136191 w 606580"/>
                <a:gd name="connsiteY25" fmla="*/ 197686 h 568475"/>
                <a:gd name="connsiteX26" fmla="*/ 489018 w 606580"/>
                <a:gd name="connsiteY26" fmla="*/ 142119 h 568475"/>
                <a:gd name="connsiteX27" fmla="*/ 526135 w 606580"/>
                <a:gd name="connsiteY27" fmla="*/ 142119 h 568475"/>
                <a:gd name="connsiteX28" fmla="*/ 526135 w 606580"/>
                <a:gd name="connsiteY28" fmla="*/ 166817 h 568475"/>
                <a:gd name="connsiteX29" fmla="*/ 489018 w 606580"/>
                <a:gd name="connsiteY29" fmla="*/ 166817 h 568475"/>
                <a:gd name="connsiteX30" fmla="*/ 489018 w 606580"/>
                <a:gd name="connsiteY30" fmla="*/ 105001 h 568475"/>
                <a:gd name="connsiteX31" fmla="*/ 526135 w 606580"/>
                <a:gd name="connsiteY31" fmla="*/ 105001 h 568475"/>
                <a:gd name="connsiteX32" fmla="*/ 526135 w 606580"/>
                <a:gd name="connsiteY32" fmla="*/ 129769 h 568475"/>
                <a:gd name="connsiteX33" fmla="*/ 489018 w 606580"/>
                <a:gd name="connsiteY33" fmla="*/ 129769 h 568475"/>
                <a:gd name="connsiteX34" fmla="*/ 433342 w 606580"/>
                <a:gd name="connsiteY34" fmla="*/ 105001 h 568475"/>
                <a:gd name="connsiteX35" fmla="*/ 470459 w 606580"/>
                <a:gd name="connsiteY35" fmla="*/ 105001 h 568475"/>
                <a:gd name="connsiteX36" fmla="*/ 470459 w 606580"/>
                <a:gd name="connsiteY36" fmla="*/ 129769 h 568475"/>
                <a:gd name="connsiteX37" fmla="*/ 433342 w 606580"/>
                <a:gd name="connsiteY37" fmla="*/ 129769 h 568475"/>
                <a:gd name="connsiteX38" fmla="*/ 49488 w 606580"/>
                <a:gd name="connsiteY38" fmla="*/ 74153 h 568475"/>
                <a:gd name="connsiteX39" fmla="*/ 49488 w 606580"/>
                <a:gd name="connsiteY39" fmla="*/ 420169 h 568475"/>
                <a:gd name="connsiteX40" fmla="*/ 557092 w 606580"/>
                <a:gd name="connsiteY40" fmla="*/ 420169 h 568475"/>
                <a:gd name="connsiteX41" fmla="*/ 557092 w 606580"/>
                <a:gd name="connsiteY41" fmla="*/ 74153 h 568475"/>
                <a:gd name="connsiteX42" fmla="*/ 24790 w 606580"/>
                <a:gd name="connsiteY42" fmla="*/ 24748 h 568475"/>
                <a:gd name="connsiteX43" fmla="*/ 24790 w 606580"/>
                <a:gd name="connsiteY43" fmla="*/ 49404 h 568475"/>
                <a:gd name="connsiteX44" fmla="*/ 37139 w 606580"/>
                <a:gd name="connsiteY44" fmla="*/ 49404 h 568475"/>
                <a:gd name="connsiteX45" fmla="*/ 569441 w 606580"/>
                <a:gd name="connsiteY45" fmla="*/ 49404 h 568475"/>
                <a:gd name="connsiteX46" fmla="*/ 581882 w 606580"/>
                <a:gd name="connsiteY46" fmla="*/ 49404 h 568475"/>
                <a:gd name="connsiteX47" fmla="*/ 581882 w 606580"/>
                <a:gd name="connsiteY47" fmla="*/ 24748 h 568475"/>
                <a:gd name="connsiteX48" fmla="*/ 12349 w 606580"/>
                <a:gd name="connsiteY48" fmla="*/ 0 h 568475"/>
                <a:gd name="connsiteX49" fmla="*/ 594231 w 606580"/>
                <a:gd name="connsiteY49" fmla="*/ 0 h 568475"/>
                <a:gd name="connsiteX50" fmla="*/ 606580 w 606580"/>
                <a:gd name="connsiteY50" fmla="*/ 12328 h 568475"/>
                <a:gd name="connsiteX51" fmla="*/ 606580 w 606580"/>
                <a:gd name="connsiteY51" fmla="*/ 61825 h 568475"/>
                <a:gd name="connsiteX52" fmla="*/ 594231 w 606580"/>
                <a:gd name="connsiteY52" fmla="*/ 74153 h 568475"/>
                <a:gd name="connsiteX53" fmla="*/ 581882 w 606580"/>
                <a:gd name="connsiteY53" fmla="*/ 74153 h 568475"/>
                <a:gd name="connsiteX54" fmla="*/ 581882 w 606580"/>
                <a:gd name="connsiteY54" fmla="*/ 432590 h 568475"/>
                <a:gd name="connsiteX55" fmla="*/ 569441 w 606580"/>
                <a:gd name="connsiteY55" fmla="*/ 444918 h 568475"/>
                <a:gd name="connsiteX56" fmla="*/ 315685 w 606580"/>
                <a:gd name="connsiteY56" fmla="*/ 444918 h 568475"/>
                <a:gd name="connsiteX57" fmla="*/ 315685 w 606580"/>
                <a:gd name="connsiteY57" fmla="*/ 543819 h 568475"/>
                <a:gd name="connsiteX58" fmla="*/ 340476 w 606580"/>
                <a:gd name="connsiteY58" fmla="*/ 543819 h 568475"/>
                <a:gd name="connsiteX59" fmla="*/ 340476 w 606580"/>
                <a:gd name="connsiteY59" fmla="*/ 568475 h 568475"/>
                <a:gd name="connsiteX60" fmla="*/ 266197 w 606580"/>
                <a:gd name="connsiteY60" fmla="*/ 568475 h 568475"/>
                <a:gd name="connsiteX61" fmla="*/ 266197 w 606580"/>
                <a:gd name="connsiteY61" fmla="*/ 543819 h 568475"/>
                <a:gd name="connsiteX62" fmla="*/ 290894 w 606580"/>
                <a:gd name="connsiteY62" fmla="*/ 543819 h 568475"/>
                <a:gd name="connsiteX63" fmla="*/ 290894 w 606580"/>
                <a:gd name="connsiteY63" fmla="*/ 444918 h 568475"/>
                <a:gd name="connsiteX64" fmla="*/ 37139 w 606580"/>
                <a:gd name="connsiteY64" fmla="*/ 444918 h 568475"/>
                <a:gd name="connsiteX65" fmla="*/ 24790 w 606580"/>
                <a:gd name="connsiteY65" fmla="*/ 432590 h 568475"/>
                <a:gd name="connsiteX66" fmla="*/ 24790 w 606580"/>
                <a:gd name="connsiteY66" fmla="*/ 74153 h 568475"/>
                <a:gd name="connsiteX67" fmla="*/ 12349 w 606580"/>
                <a:gd name="connsiteY67" fmla="*/ 74153 h 568475"/>
                <a:gd name="connsiteX68" fmla="*/ 0 w 606580"/>
                <a:gd name="connsiteY68" fmla="*/ 61825 h 568475"/>
                <a:gd name="connsiteX69" fmla="*/ 0 w 606580"/>
                <a:gd name="connsiteY69" fmla="*/ 12328 h 568475"/>
                <a:gd name="connsiteX70" fmla="*/ 12349 w 606580"/>
                <a:gd name="connsiteY70" fmla="*/ 0 h 56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6580" h="568475">
                  <a:moveTo>
                    <a:pt x="297104" y="197724"/>
                  </a:moveTo>
                  <a:lnTo>
                    <a:pt x="321896" y="197724"/>
                  </a:lnTo>
                  <a:lnTo>
                    <a:pt x="321896" y="247214"/>
                  </a:lnTo>
                  <a:lnTo>
                    <a:pt x="371386" y="247214"/>
                  </a:lnTo>
                  <a:lnTo>
                    <a:pt x="371386" y="271866"/>
                  </a:lnTo>
                  <a:lnTo>
                    <a:pt x="321896" y="271866"/>
                  </a:lnTo>
                  <a:lnTo>
                    <a:pt x="321896" y="321355"/>
                  </a:lnTo>
                  <a:lnTo>
                    <a:pt x="297104" y="321355"/>
                  </a:lnTo>
                  <a:lnTo>
                    <a:pt x="297104" y="271866"/>
                  </a:lnTo>
                  <a:lnTo>
                    <a:pt x="247614" y="271866"/>
                  </a:lnTo>
                  <a:lnTo>
                    <a:pt x="247614" y="247214"/>
                  </a:lnTo>
                  <a:lnTo>
                    <a:pt x="297104" y="247214"/>
                  </a:lnTo>
                  <a:close/>
                  <a:moveTo>
                    <a:pt x="396154" y="173026"/>
                  </a:moveTo>
                  <a:lnTo>
                    <a:pt x="445681" y="173026"/>
                  </a:lnTo>
                  <a:cubicBezTo>
                    <a:pt x="452557" y="173026"/>
                    <a:pt x="458040" y="178496"/>
                    <a:pt x="458040" y="185356"/>
                  </a:cubicBezTo>
                  <a:lnTo>
                    <a:pt x="458040" y="321355"/>
                  </a:lnTo>
                  <a:lnTo>
                    <a:pt x="433323" y="321355"/>
                  </a:lnTo>
                  <a:lnTo>
                    <a:pt x="433323" y="197686"/>
                  </a:lnTo>
                  <a:lnTo>
                    <a:pt x="396154" y="197686"/>
                  </a:lnTo>
                  <a:close/>
                  <a:moveTo>
                    <a:pt x="136191" y="173026"/>
                  </a:moveTo>
                  <a:lnTo>
                    <a:pt x="185661" y="173026"/>
                  </a:lnTo>
                  <a:cubicBezTo>
                    <a:pt x="192530" y="173026"/>
                    <a:pt x="198006" y="178496"/>
                    <a:pt x="198006" y="185356"/>
                  </a:cubicBezTo>
                  <a:lnTo>
                    <a:pt x="198006" y="321355"/>
                  </a:lnTo>
                  <a:lnTo>
                    <a:pt x="173317" y="321355"/>
                  </a:lnTo>
                  <a:lnTo>
                    <a:pt x="173317" y="197686"/>
                  </a:lnTo>
                  <a:lnTo>
                    <a:pt x="136191" y="197686"/>
                  </a:lnTo>
                  <a:close/>
                  <a:moveTo>
                    <a:pt x="489018" y="142119"/>
                  </a:moveTo>
                  <a:lnTo>
                    <a:pt x="526135" y="142119"/>
                  </a:lnTo>
                  <a:lnTo>
                    <a:pt x="526135" y="166817"/>
                  </a:lnTo>
                  <a:lnTo>
                    <a:pt x="489018" y="166817"/>
                  </a:lnTo>
                  <a:close/>
                  <a:moveTo>
                    <a:pt x="489018" y="105001"/>
                  </a:moveTo>
                  <a:lnTo>
                    <a:pt x="526135" y="105001"/>
                  </a:lnTo>
                  <a:lnTo>
                    <a:pt x="526135" y="129769"/>
                  </a:lnTo>
                  <a:lnTo>
                    <a:pt x="489018" y="129769"/>
                  </a:lnTo>
                  <a:close/>
                  <a:moveTo>
                    <a:pt x="433342" y="105001"/>
                  </a:moveTo>
                  <a:lnTo>
                    <a:pt x="470459" y="105001"/>
                  </a:lnTo>
                  <a:lnTo>
                    <a:pt x="470459" y="129769"/>
                  </a:lnTo>
                  <a:lnTo>
                    <a:pt x="433342" y="129769"/>
                  </a:lnTo>
                  <a:close/>
                  <a:moveTo>
                    <a:pt x="49488" y="74153"/>
                  </a:moveTo>
                  <a:lnTo>
                    <a:pt x="49488" y="420169"/>
                  </a:lnTo>
                  <a:lnTo>
                    <a:pt x="557092" y="420169"/>
                  </a:lnTo>
                  <a:lnTo>
                    <a:pt x="557092" y="74153"/>
                  </a:lnTo>
                  <a:close/>
                  <a:moveTo>
                    <a:pt x="24790" y="24748"/>
                  </a:moveTo>
                  <a:lnTo>
                    <a:pt x="24790" y="49404"/>
                  </a:lnTo>
                  <a:lnTo>
                    <a:pt x="37139" y="49404"/>
                  </a:lnTo>
                  <a:lnTo>
                    <a:pt x="569441" y="49404"/>
                  </a:lnTo>
                  <a:lnTo>
                    <a:pt x="581882" y="49404"/>
                  </a:lnTo>
                  <a:lnTo>
                    <a:pt x="581882" y="24748"/>
                  </a:lnTo>
                  <a:close/>
                  <a:moveTo>
                    <a:pt x="12349" y="0"/>
                  </a:moveTo>
                  <a:lnTo>
                    <a:pt x="594231" y="0"/>
                  </a:lnTo>
                  <a:cubicBezTo>
                    <a:pt x="601102" y="0"/>
                    <a:pt x="606580" y="5561"/>
                    <a:pt x="606580" y="12328"/>
                  </a:cubicBezTo>
                  <a:lnTo>
                    <a:pt x="606580" y="61825"/>
                  </a:lnTo>
                  <a:cubicBezTo>
                    <a:pt x="606580" y="68591"/>
                    <a:pt x="601102" y="74153"/>
                    <a:pt x="594231" y="74153"/>
                  </a:cubicBezTo>
                  <a:lnTo>
                    <a:pt x="581882" y="74153"/>
                  </a:lnTo>
                  <a:lnTo>
                    <a:pt x="581882" y="432590"/>
                  </a:lnTo>
                  <a:cubicBezTo>
                    <a:pt x="581882" y="439356"/>
                    <a:pt x="576312" y="444918"/>
                    <a:pt x="569441" y="444918"/>
                  </a:cubicBezTo>
                  <a:lnTo>
                    <a:pt x="315685" y="444918"/>
                  </a:lnTo>
                  <a:lnTo>
                    <a:pt x="315685" y="543819"/>
                  </a:lnTo>
                  <a:lnTo>
                    <a:pt x="340476" y="543819"/>
                  </a:lnTo>
                  <a:lnTo>
                    <a:pt x="340476" y="568475"/>
                  </a:lnTo>
                  <a:lnTo>
                    <a:pt x="266197" y="568475"/>
                  </a:lnTo>
                  <a:lnTo>
                    <a:pt x="266197" y="543819"/>
                  </a:lnTo>
                  <a:lnTo>
                    <a:pt x="290894" y="543819"/>
                  </a:lnTo>
                  <a:lnTo>
                    <a:pt x="290894" y="444918"/>
                  </a:lnTo>
                  <a:lnTo>
                    <a:pt x="37139" y="444918"/>
                  </a:lnTo>
                  <a:cubicBezTo>
                    <a:pt x="30268" y="444918"/>
                    <a:pt x="24790" y="439356"/>
                    <a:pt x="24790" y="432590"/>
                  </a:cubicBezTo>
                  <a:lnTo>
                    <a:pt x="24790" y="74153"/>
                  </a:lnTo>
                  <a:lnTo>
                    <a:pt x="12349" y="74153"/>
                  </a:lnTo>
                  <a:cubicBezTo>
                    <a:pt x="5571" y="74153"/>
                    <a:pt x="0" y="68591"/>
                    <a:pt x="0" y="61825"/>
                  </a:cubicBezTo>
                  <a:lnTo>
                    <a:pt x="0" y="12328"/>
                  </a:lnTo>
                  <a:cubicBezTo>
                    <a:pt x="0" y="5561"/>
                    <a:pt x="5571" y="0"/>
                    <a:pt x="123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927144" y="2412361"/>
            <a:ext cx="2407382" cy="2407382"/>
            <a:chOff x="6927144" y="2412361"/>
            <a:chExt cx="2407382" cy="2407382"/>
          </a:xfrm>
        </p:grpSpPr>
        <p:sp>
          <p:nvSpPr>
            <p:cNvPr id="31" name="椭圆 30"/>
            <p:cNvSpPr/>
            <p:nvPr/>
          </p:nvSpPr>
          <p:spPr>
            <a:xfrm>
              <a:off x="6927144" y="2412361"/>
              <a:ext cx="2407382" cy="2407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5" name="内容占位符 2"/>
            <p:cNvSpPr txBox="1"/>
            <p:nvPr/>
          </p:nvSpPr>
          <p:spPr>
            <a:xfrm>
              <a:off x="7702332" y="3463693"/>
              <a:ext cx="1453019" cy="954107"/>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sz="2800" b="1" dirty="0">
                  <a:solidFill>
                    <a:schemeClr val="bg1"/>
                  </a:solidFill>
                  <a:sym typeface="+mn-lt"/>
                </a:rPr>
                <a:t>货币基金管理</a:t>
              </a:r>
              <a:endParaRPr lang="zh-CN" altLang="en-US" sz="2800" b="1" dirty="0">
                <a:solidFill>
                  <a:schemeClr val="bg1"/>
                </a:solidFill>
              </a:endParaRPr>
            </a:p>
          </p:txBody>
        </p:sp>
        <p:sp>
          <p:nvSpPr>
            <p:cNvPr id="39" name="wallet_130290"/>
            <p:cNvSpPr/>
            <p:nvPr/>
          </p:nvSpPr>
          <p:spPr>
            <a:xfrm>
              <a:off x="8204785" y="2837973"/>
              <a:ext cx="444394" cy="554272"/>
            </a:xfrm>
            <a:custGeom>
              <a:avLst/>
              <a:gdLst>
                <a:gd name="connsiteX0" fmla="*/ 403034 w 484502"/>
                <a:gd name="connsiteY0" fmla="*/ 392694 h 604296"/>
                <a:gd name="connsiteX1" fmla="*/ 392461 w 484502"/>
                <a:gd name="connsiteY1" fmla="*/ 403255 h 604296"/>
                <a:gd name="connsiteX2" fmla="*/ 403034 w 484502"/>
                <a:gd name="connsiteY2" fmla="*/ 413817 h 604296"/>
                <a:gd name="connsiteX3" fmla="*/ 413607 w 484502"/>
                <a:gd name="connsiteY3" fmla="*/ 403255 h 604296"/>
                <a:gd name="connsiteX4" fmla="*/ 403034 w 484502"/>
                <a:gd name="connsiteY4" fmla="*/ 392694 h 604296"/>
                <a:gd name="connsiteX5" fmla="*/ 403034 w 484502"/>
                <a:gd name="connsiteY5" fmla="*/ 371571 h 604296"/>
                <a:gd name="connsiteX6" fmla="*/ 434753 w 484502"/>
                <a:gd name="connsiteY6" fmla="*/ 403255 h 604296"/>
                <a:gd name="connsiteX7" fmla="*/ 403034 w 484502"/>
                <a:gd name="connsiteY7" fmla="*/ 434939 h 604296"/>
                <a:gd name="connsiteX8" fmla="*/ 371315 w 484502"/>
                <a:gd name="connsiteY8" fmla="*/ 403255 h 604296"/>
                <a:gd name="connsiteX9" fmla="*/ 403034 w 484502"/>
                <a:gd name="connsiteY9" fmla="*/ 371571 h 604296"/>
                <a:gd name="connsiteX10" fmla="*/ 342748 w 484502"/>
                <a:gd name="connsiteY10" fmla="*/ 352588 h 604296"/>
                <a:gd name="connsiteX11" fmla="*/ 342748 w 484502"/>
                <a:gd name="connsiteY11" fmla="*/ 453990 h 604296"/>
                <a:gd name="connsiteX12" fmla="*/ 463345 w 484502"/>
                <a:gd name="connsiteY12" fmla="*/ 453990 h 604296"/>
                <a:gd name="connsiteX13" fmla="*/ 463345 w 484502"/>
                <a:gd name="connsiteY13" fmla="*/ 352588 h 604296"/>
                <a:gd name="connsiteX14" fmla="*/ 21157 w 484502"/>
                <a:gd name="connsiteY14" fmla="*/ 223406 h 604296"/>
                <a:gd name="connsiteX15" fmla="*/ 21157 w 484502"/>
                <a:gd name="connsiteY15" fmla="*/ 583171 h 604296"/>
                <a:gd name="connsiteX16" fmla="*/ 406326 w 484502"/>
                <a:gd name="connsiteY16" fmla="*/ 583171 h 604296"/>
                <a:gd name="connsiteX17" fmla="*/ 432138 w 484502"/>
                <a:gd name="connsiteY17" fmla="*/ 557504 h 604296"/>
                <a:gd name="connsiteX18" fmla="*/ 432138 w 484502"/>
                <a:gd name="connsiteY18" fmla="*/ 475115 h 604296"/>
                <a:gd name="connsiteX19" fmla="*/ 332170 w 484502"/>
                <a:gd name="connsiteY19" fmla="*/ 475115 h 604296"/>
                <a:gd name="connsiteX20" fmla="*/ 321591 w 484502"/>
                <a:gd name="connsiteY20" fmla="*/ 464552 h 604296"/>
                <a:gd name="connsiteX21" fmla="*/ 321591 w 484502"/>
                <a:gd name="connsiteY21" fmla="*/ 342025 h 604296"/>
                <a:gd name="connsiteX22" fmla="*/ 332170 w 484502"/>
                <a:gd name="connsiteY22" fmla="*/ 331462 h 604296"/>
                <a:gd name="connsiteX23" fmla="*/ 432138 w 484502"/>
                <a:gd name="connsiteY23" fmla="*/ 331462 h 604296"/>
                <a:gd name="connsiteX24" fmla="*/ 432138 w 484502"/>
                <a:gd name="connsiteY24" fmla="*/ 249179 h 604296"/>
                <a:gd name="connsiteX25" fmla="*/ 406326 w 484502"/>
                <a:gd name="connsiteY25" fmla="*/ 223406 h 604296"/>
                <a:gd name="connsiteX26" fmla="*/ 360097 w 484502"/>
                <a:gd name="connsiteY26" fmla="*/ 147778 h 604296"/>
                <a:gd name="connsiteX27" fmla="*/ 354914 w 484502"/>
                <a:gd name="connsiteY27" fmla="*/ 169959 h 604296"/>
                <a:gd name="connsiteX28" fmla="*/ 366550 w 484502"/>
                <a:gd name="connsiteY28" fmla="*/ 202281 h 604296"/>
                <a:gd name="connsiteX29" fmla="*/ 367396 w 484502"/>
                <a:gd name="connsiteY29" fmla="*/ 202281 h 604296"/>
                <a:gd name="connsiteX30" fmla="*/ 391093 w 484502"/>
                <a:gd name="connsiteY30" fmla="*/ 171860 h 604296"/>
                <a:gd name="connsiteX31" fmla="*/ 250291 w 484502"/>
                <a:gd name="connsiteY31" fmla="*/ 62642 h 604296"/>
                <a:gd name="connsiteX32" fmla="*/ 200465 w 484502"/>
                <a:gd name="connsiteY32" fmla="*/ 82606 h 604296"/>
                <a:gd name="connsiteX33" fmla="*/ 165027 w 484502"/>
                <a:gd name="connsiteY33" fmla="*/ 73311 h 604296"/>
                <a:gd name="connsiteX34" fmla="*/ 64636 w 484502"/>
                <a:gd name="connsiteY34" fmla="*/ 202281 h 604296"/>
                <a:gd name="connsiteX35" fmla="*/ 341479 w 484502"/>
                <a:gd name="connsiteY35" fmla="*/ 202281 h 604296"/>
                <a:gd name="connsiteX36" fmla="*/ 333756 w 484502"/>
                <a:gd name="connsiteY36" fmla="*/ 169959 h 604296"/>
                <a:gd name="connsiteX37" fmla="*/ 343066 w 484502"/>
                <a:gd name="connsiteY37" fmla="*/ 134574 h 604296"/>
                <a:gd name="connsiteX38" fmla="*/ 302867 w 484502"/>
                <a:gd name="connsiteY38" fmla="*/ 33384 h 604296"/>
                <a:gd name="connsiteX39" fmla="*/ 263831 w 484502"/>
                <a:gd name="connsiteY39" fmla="*/ 46376 h 604296"/>
                <a:gd name="connsiteX40" fmla="*/ 322437 w 484502"/>
                <a:gd name="connsiteY40" fmla="*/ 91795 h 604296"/>
                <a:gd name="connsiteX41" fmla="*/ 202370 w 484502"/>
                <a:gd name="connsiteY41" fmla="*/ 25356 h 604296"/>
                <a:gd name="connsiteX42" fmla="*/ 178144 w 484502"/>
                <a:gd name="connsiteY42" fmla="*/ 56411 h 604296"/>
                <a:gd name="connsiteX43" fmla="*/ 200465 w 484502"/>
                <a:gd name="connsiteY43" fmla="*/ 61481 h 604296"/>
                <a:gd name="connsiteX44" fmla="*/ 233365 w 484502"/>
                <a:gd name="connsiteY44" fmla="*/ 49439 h 604296"/>
                <a:gd name="connsiteX45" fmla="*/ 206918 w 484502"/>
                <a:gd name="connsiteY45" fmla="*/ 2224 h 604296"/>
                <a:gd name="connsiteX46" fmla="*/ 243732 w 484502"/>
                <a:gd name="connsiteY46" fmla="*/ 30743 h 604296"/>
                <a:gd name="connsiteX47" fmla="*/ 306252 w 484502"/>
                <a:gd name="connsiteY47" fmla="*/ 9935 h 604296"/>
                <a:gd name="connsiteX48" fmla="*/ 314292 w 484502"/>
                <a:gd name="connsiteY48" fmla="*/ 10569 h 604296"/>
                <a:gd name="connsiteX49" fmla="*/ 319581 w 484502"/>
                <a:gd name="connsiteY49" fmla="*/ 16589 h 604296"/>
                <a:gd name="connsiteX50" fmla="*/ 352480 w 484502"/>
                <a:gd name="connsiteY50" fmla="*/ 115139 h 604296"/>
                <a:gd name="connsiteX51" fmla="*/ 412461 w 484502"/>
                <a:gd name="connsiteY51" fmla="*/ 161615 h 604296"/>
                <a:gd name="connsiteX52" fmla="*/ 414260 w 484502"/>
                <a:gd name="connsiteY52" fmla="*/ 176402 h 604296"/>
                <a:gd name="connsiteX53" fmla="*/ 394160 w 484502"/>
                <a:gd name="connsiteY53" fmla="*/ 202281 h 604296"/>
                <a:gd name="connsiteX54" fmla="*/ 406326 w 484502"/>
                <a:gd name="connsiteY54" fmla="*/ 202281 h 604296"/>
                <a:gd name="connsiteX55" fmla="*/ 453295 w 484502"/>
                <a:gd name="connsiteY55" fmla="*/ 249179 h 604296"/>
                <a:gd name="connsiteX56" fmla="*/ 453295 w 484502"/>
                <a:gd name="connsiteY56" fmla="*/ 331462 h 604296"/>
                <a:gd name="connsiteX57" fmla="*/ 473923 w 484502"/>
                <a:gd name="connsiteY57" fmla="*/ 331462 h 604296"/>
                <a:gd name="connsiteX58" fmla="*/ 484502 w 484502"/>
                <a:gd name="connsiteY58" fmla="*/ 342025 h 604296"/>
                <a:gd name="connsiteX59" fmla="*/ 484502 w 484502"/>
                <a:gd name="connsiteY59" fmla="*/ 464552 h 604296"/>
                <a:gd name="connsiteX60" fmla="*/ 473923 w 484502"/>
                <a:gd name="connsiteY60" fmla="*/ 475115 h 604296"/>
                <a:gd name="connsiteX61" fmla="*/ 453295 w 484502"/>
                <a:gd name="connsiteY61" fmla="*/ 475115 h 604296"/>
                <a:gd name="connsiteX62" fmla="*/ 453295 w 484502"/>
                <a:gd name="connsiteY62" fmla="*/ 557504 h 604296"/>
                <a:gd name="connsiteX63" fmla="*/ 406326 w 484502"/>
                <a:gd name="connsiteY63" fmla="*/ 604296 h 604296"/>
                <a:gd name="connsiteX64" fmla="*/ 10579 w 484502"/>
                <a:gd name="connsiteY64" fmla="*/ 604296 h 604296"/>
                <a:gd name="connsiteX65" fmla="*/ 0 w 484502"/>
                <a:gd name="connsiteY65" fmla="*/ 593734 h 604296"/>
                <a:gd name="connsiteX66" fmla="*/ 0 w 484502"/>
                <a:gd name="connsiteY66" fmla="*/ 212844 h 604296"/>
                <a:gd name="connsiteX67" fmla="*/ 10579 w 484502"/>
                <a:gd name="connsiteY67" fmla="*/ 202281 h 604296"/>
                <a:gd name="connsiteX68" fmla="*/ 37872 w 484502"/>
                <a:gd name="connsiteY68" fmla="*/ 202281 h 604296"/>
                <a:gd name="connsiteX69" fmla="*/ 192108 w 484502"/>
                <a:gd name="connsiteY69" fmla="*/ 4125 h 604296"/>
                <a:gd name="connsiteX70" fmla="*/ 206918 w 484502"/>
                <a:gd name="connsiteY70" fmla="*/ 2224 h 60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4502" h="604296">
                  <a:moveTo>
                    <a:pt x="403034" y="392694"/>
                  </a:moveTo>
                  <a:cubicBezTo>
                    <a:pt x="397113" y="392694"/>
                    <a:pt x="392461" y="397447"/>
                    <a:pt x="392461" y="403255"/>
                  </a:cubicBezTo>
                  <a:cubicBezTo>
                    <a:pt x="392461" y="409064"/>
                    <a:pt x="397113" y="413817"/>
                    <a:pt x="403034" y="413817"/>
                  </a:cubicBezTo>
                  <a:cubicBezTo>
                    <a:pt x="408849" y="413817"/>
                    <a:pt x="413607" y="409064"/>
                    <a:pt x="413607" y="403255"/>
                  </a:cubicBezTo>
                  <a:cubicBezTo>
                    <a:pt x="413607" y="397447"/>
                    <a:pt x="408849" y="392694"/>
                    <a:pt x="403034" y="392694"/>
                  </a:cubicBezTo>
                  <a:close/>
                  <a:moveTo>
                    <a:pt x="403034" y="371571"/>
                  </a:moveTo>
                  <a:cubicBezTo>
                    <a:pt x="420479" y="371571"/>
                    <a:pt x="434753" y="385829"/>
                    <a:pt x="434753" y="403255"/>
                  </a:cubicBezTo>
                  <a:cubicBezTo>
                    <a:pt x="434753" y="420787"/>
                    <a:pt x="420479" y="434939"/>
                    <a:pt x="403034" y="434939"/>
                  </a:cubicBezTo>
                  <a:cubicBezTo>
                    <a:pt x="385483" y="434939"/>
                    <a:pt x="371315" y="420787"/>
                    <a:pt x="371315" y="403255"/>
                  </a:cubicBezTo>
                  <a:cubicBezTo>
                    <a:pt x="371315" y="385829"/>
                    <a:pt x="385483" y="371571"/>
                    <a:pt x="403034" y="371571"/>
                  </a:cubicBezTo>
                  <a:close/>
                  <a:moveTo>
                    <a:pt x="342748" y="352588"/>
                  </a:moveTo>
                  <a:lnTo>
                    <a:pt x="342748" y="453990"/>
                  </a:lnTo>
                  <a:lnTo>
                    <a:pt x="463345" y="453990"/>
                  </a:lnTo>
                  <a:lnTo>
                    <a:pt x="463345" y="352588"/>
                  </a:lnTo>
                  <a:close/>
                  <a:moveTo>
                    <a:pt x="21157" y="223406"/>
                  </a:moveTo>
                  <a:lnTo>
                    <a:pt x="21157" y="583171"/>
                  </a:lnTo>
                  <a:lnTo>
                    <a:pt x="406326" y="583171"/>
                  </a:lnTo>
                  <a:cubicBezTo>
                    <a:pt x="420607" y="583171"/>
                    <a:pt x="432138" y="571658"/>
                    <a:pt x="432138" y="557504"/>
                  </a:cubicBezTo>
                  <a:lnTo>
                    <a:pt x="432138" y="475115"/>
                  </a:lnTo>
                  <a:lnTo>
                    <a:pt x="332170" y="475115"/>
                  </a:lnTo>
                  <a:cubicBezTo>
                    <a:pt x="326245" y="475115"/>
                    <a:pt x="321591" y="470467"/>
                    <a:pt x="321591" y="464552"/>
                  </a:cubicBezTo>
                  <a:lnTo>
                    <a:pt x="321591" y="342025"/>
                  </a:lnTo>
                  <a:cubicBezTo>
                    <a:pt x="321591" y="336215"/>
                    <a:pt x="326245" y="331462"/>
                    <a:pt x="332170" y="331462"/>
                  </a:cubicBezTo>
                  <a:lnTo>
                    <a:pt x="432138" y="331462"/>
                  </a:lnTo>
                  <a:lnTo>
                    <a:pt x="432138" y="249179"/>
                  </a:lnTo>
                  <a:cubicBezTo>
                    <a:pt x="432138" y="235025"/>
                    <a:pt x="420607" y="223406"/>
                    <a:pt x="406326" y="223406"/>
                  </a:cubicBezTo>
                  <a:close/>
                  <a:moveTo>
                    <a:pt x="360097" y="147778"/>
                  </a:moveTo>
                  <a:cubicBezTo>
                    <a:pt x="356712" y="154643"/>
                    <a:pt x="354914" y="162143"/>
                    <a:pt x="354914" y="169959"/>
                  </a:cubicBezTo>
                  <a:cubicBezTo>
                    <a:pt x="354914" y="181895"/>
                    <a:pt x="359039" y="193197"/>
                    <a:pt x="366550" y="202281"/>
                  </a:cubicBezTo>
                  <a:lnTo>
                    <a:pt x="367396" y="202281"/>
                  </a:lnTo>
                  <a:lnTo>
                    <a:pt x="391093" y="171860"/>
                  </a:lnTo>
                  <a:close/>
                  <a:moveTo>
                    <a:pt x="250291" y="62642"/>
                  </a:moveTo>
                  <a:cubicBezTo>
                    <a:pt x="236962" y="75423"/>
                    <a:pt x="219295" y="82606"/>
                    <a:pt x="200465" y="82606"/>
                  </a:cubicBezTo>
                  <a:cubicBezTo>
                    <a:pt x="187877" y="82606"/>
                    <a:pt x="175817" y="79437"/>
                    <a:pt x="165027" y="73311"/>
                  </a:cubicBezTo>
                  <a:lnTo>
                    <a:pt x="64636" y="202281"/>
                  </a:lnTo>
                  <a:lnTo>
                    <a:pt x="341479" y="202281"/>
                  </a:lnTo>
                  <a:cubicBezTo>
                    <a:pt x="336507" y="192352"/>
                    <a:pt x="333756" y="181367"/>
                    <a:pt x="333756" y="169959"/>
                  </a:cubicBezTo>
                  <a:cubicBezTo>
                    <a:pt x="333756" y="157390"/>
                    <a:pt x="337036" y="145348"/>
                    <a:pt x="343066" y="134574"/>
                  </a:cubicBezTo>
                  <a:close/>
                  <a:moveTo>
                    <a:pt x="302867" y="33384"/>
                  </a:moveTo>
                  <a:lnTo>
                    <a:pt x="263831" y="46376"/>
                  </a:lnTo>
                  <a:lnTo>
                    <a:pt x="322437" y="91795"/>
                  </a:lnTo>
                  <a:close/>
                  <a:moveTo>
                    <a:pt x="202370" y="25356"/>
                  </a:moveTo>
                  <a:lnTo>
                    <a:pt x="178144" y="56411"/>
                  </a:lnTo>
                  <a:cubicBezTo>
                    <a:pt x="185021" y="59791"/>
                    <a:pt x="192637" y="61481"/>
                    <a:pt x="200465" y="61481"/>
                  </a:cubicBezTo>
                  <a:cubicBezTo>
                    <a:pt x="212737" y="61481"/>
                    <a:pt x="224267" y="57150"/>
                    <a:pt x="233365" y="49439"/>
                  </a:cubicBezTo>
                  <a:close/>
                  <a:moveTo>
                    <a:pt x="206918" y="2224"/>
                  </a:moveTo>
                  <a:lnTo>
                    <a:pt x="243732" y="30743"/>
                  </a:lnTo>
                  <a:lnTo>
                    <a:pt x="306252" y="9935"/>
                  </a:lnTo>
                  <a:cubicBezTo>
                    <a:pt x="308896" y="9090"/>
                    <a:pt x="311753" y="9301"/>
                    <a:pt x="314292" y="10569"/>
                  </a:cubicBezTo>
                  <a:cubicBezTo>
                    <a:pt x="316830" y="11730"/>
                    <a:pt x="318735" y="13949"/>
                    <a:pt x="319581" y="16589"/>
                  </a:cubicBezTo>
                  <a:lnTo>
                    <a:pt x="352480" y="115139"/>
                  </a:lnTo>
                  <a:lnTo>
                    <a:pt x="412461" y="161615"/>
                  </a:lnTo>
                  <a:cubicBezTo>
                    <a:pt x="417010" y="165206"/>
                    <a:pt x="417857" y="171860"/>
                    <a:pt x="414260" y="176402"/>
                  </a:cubicBezTo>
                  <a:lnTo>
                    <a:pt x="394160" y="202281"/>
                  </a:lnTo>
                  <a:lnTo>
                    <a:pt x="406326" y="202281"/>
                  </a:lnTo>
                  <a:cubicBezTo>
                    <a:pt x="432244" y="202281"/>
                    <a:pt x="453295" y="223301"/>
                    <a:pt x="453295" y="249179"/>
                  </a:cubicBezTo>
                  <a:lnTo>
                    <a:pt x="453295" y="331462"/>
                  </a:lnTo>
                  <a:lnTo>
                    <a:pt x="473923" y="331462"/>
                  </a:lnTo>
                  <a:cubicBezTo>
                    <a:pt x="479742" y="331462"/>
                    <a:pt x="484502" y="336215"/>
                    <a:pt x="484502" y="342025"/>
                  </a:cubicBezTo>
                  <a:lnTo>
                    <a:pt x="484502" y="464552"/>
                  </a:lnTo>
                  <a:cubicBezTo>
                    <a:pt x="484502" y="470467"/>
                    <a:pt x="479742" y="475115"/>
                    <a:pt x="473923" y="475115"/>
                  </a:cubicBezTo>
                  <a:lnTo>
                    <a:pt x="453295" y="475115"/>
                  </a:lnTo>
                  <a:lnTo>
                    <a:pt x="453295" y="557504"/>
                  </a:lnTo>
                  <a:cubicBezTo>
                    <a:pt x="453295" y="583277"/>
                    <a:pt x="432244" y="604296"/>
                    <a:pt x="406326" y="604296"/>
                  </a:cubicBezTo>
                  <a:lnTo>
                    <a:pt x="10579" y="604296"/>
                  </a:lnTo>
                  <a:cubicBezTo>
                    <a:pt x="4760" y="604296"/>
                    <a:pt x="0" y="599649"/>
                    <a:pt x="0" y="593734"/>
                  </a:cubicBezTo>
                  <a:lnTo>
                    <a:pt x="0" y="212844"/>
                  </a:lnTo>
                  <a:cubicBezTo>
                    <a:pt x="0" y="207034"/>
                    <a:pt x="4760" y="202281"/>
                    <a:pt x="10579" y="202281"/>
                  </a:cubicBezTo>
                  <a:lnTo>
                    <a:pt x="37872" y="202281"/>
                  </a:lnTo>
                  <a:lnTo>
                    <a:pt x="192108" y="4125"/>
                  </a:lnTo>
                  <a:cubicBezTo>
                    <a:pt x="195705" y="-522"/>
                    <a:pt x="202370" y="-1367"/>
                    <a:pt x="206918" y="22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pSp>
        <p:nvGrpSpPr>
          <p:cNvPr id="2" name="组合 1"/>
          <p:cNvGrpSpPr/>
          <p:nvPr/>
        </p:nvGrpSpPr>
        <p:grpSpPr>
          <a:xfrm>
            <a:off x="2976640" y="2412361"/>
            <a:ext cx="2407382" cy="2407382"/>
            <a:chOff x="2976640" y="2412361"/>
            <a:chExt cx="2407382" cy="2407382"/>
          </a:xfrm>
        </p:grpSpPr>
        <p:sp>
          <p:nvSpPr>
            <p:cNvPr id="32" name="椭圆 31"/>
            <p:cNvSpPr/>
            <p:nvPr/>
          </p:nvSpPr>
          <p:spPr>
            <a:xfrm>
              <a:off x="2976640" y="2412361"/>
              <a:ext cx="2407382" cy="2407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3" name="内容占位符 2"/>
            <p:cNvSpPr txBox="1"/>
            <p:nvPr/>
          </p:nvSpPr>
          <p:spPr>
            <a:xfrm>
              <a:off x="3007843" y="3416315"/>
              <a:ext cx="1453019" cy="954107"/>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sz="2800" b="1" dirty="0">
                  <a:solidFill>
                    <a:schemeClr val="bg1"/>
                  </a:solidFill>
                  <a:sym typeface="+mn-lt"/>
                </a:rPr>
                <a:t>债权债务管理</a:t>
              </a:r>
              <a:endParaRPr lang="zh-CN" altLang="en-US" sz="2800" b="1" dirty="0">
                <a:solidFill>
                  <a:schemeClr val="bg1"/>
                </a:solidFill>
              </a:endParaRPr>
            </a:p>
          </p:txBody>
        </p:sp>
        <p:sp>
          <p:nvSpPr>
            <p:cNvPr id="40" name="iconfont-11145-7310417"/>
            <p:cNvSpPr/>
            <p:nvPr/>
          </p:nvSpPr>
          <p:spPr>
            <a:xfrm>
              <a:off x="3490524" y="2813903"/>
              <a:ext cx="609685" cy="602412"/>
            </a:xfrm>
            <a:custGeom>
              <a:avLst/>
              <a:gdLst>
                <a:gd name="T0" fmla="*/ 3397 w 11350"/>
                <a:gd name="T1" fmla="*/ 9296 h 11214"/>
                <a:gd name="T2" fmla="*/ 4553 w 11350"/>
                <a:gd name="T3" fmla="*/ 8427 h 11214"/>
                <a:gd name="T4" fmla="*/ 8517 w 11350"/>
                <a:gd name="T5" fmla="*/ 8380 h 11214"/>
                <a:gd name="T6" fmla="*/ 11209 w 11350"/>
                <a:gd name="T7" fmla="*/ 6641 h 11214"/>
                <a:gd name="T8" fmla="*/ 8974 w 11350"/>
                <a:gd name="T9" fmla="*/ 9037 h 11214"/>
                <a:gd name="T10" fmla="*/ 4740 w 11350"/>
                <a:gd name="T11" fmla="*/ 9224 h 11214"/>
                <a:gd name="T12" fmla="*/ 2652 w 11350"/>
                <a:gd name="T13" fmla="*/ 10916 h 11214"/>
                <a:gd name="T14" fmla="*/ 298 w 11350"/>
                <a:gd name="T15" fmla="*/ 9416 h 11214"/>
                <a:gd name="T16" fmla="*/ 3077 w 11350"/>
                <a:gd name="T17" fmla="*/ 5988 h 11214"/>
                <a:gd name="T18" fmla="*/ 6411 w 11350"/>
                <a:gd name="T19" fmla="*/ 5937 h 11214"/>
                <a:gd name="T20" fmla="*/ 6411 w 11350"/>
                <a:gd name="T21" fmla="*/ 6734 h 11214"/>
                <a:gd name="T22" fmla="*/ 3375 w 11350"/>
                <a:gd name="T23" fmla="*/ 6781 h 11214"/>
                <a:gd name="T24" fmla="*/ 1565 w 11350"/>
                <a:gd name="T25" fmla="*/ 8300 h 11214"/>
                <a:gd name="T26" fmla="*/ 1029 w 11350"/>
                <a:gd name="T27" fmla="*/ 9047 h 11214"/>
                <a:gd name="T28" fmla="*/ 2283 w 11350"/>
                <a:gd name="T29" fmla="*/ 10188 h 11214"/>
                <a:gd name="T30" fmla="*/ 1565 w 11350"/>
                <a:gd name="T31" fmla="*/ 8300 h 11214"/>
                <a:gd name="T32" fmla="*/ 4977 w 11350"/>
                <a:gd name="T33" fmla="*/ 2968 h 11214"/>
                <a:gd name="T34" fmla="*/ 10915 w 11350"/>
                <a:gd name="T35" fmla="*/ 2968 h 11214"/>
                <a:gd name="T36" fmla="*/ 7946 w 11350"/>
                <a:gd name="T37" fmla="*/ 5337 h 11214"/>
                <a:gd name="T38" fmla="*/ 7946 w 11350"/>
                <a:gd name="T39" fmla="*/ 600 h 11214"/>
                <a:gd name="T40" fmla="*/ 7946 w 11350"/>
                <a:gd name="T41" fmla="*/ 5337 h 11214"/>
                <a:gd name="T42" fmla="*/ 9140 w 11350"/>
                <a:gd name="T43" fmla="*/ 2994 h 11214"/>
                <a:gd name="T44" fmla="*/ 9140 w 11350"/>
                <a:gd name="T45" fmla="*/ 3594 h 11214"/>
                <a:gd name="T46" fmla="*/ 8252 w 11350"/>
                <a:gd name="T47" fmla="*/ 4526 h 11214"/>
                <a:gd name="T48" fmla="*/ 7652 w 11350"/>
                <a:gd name="T49" fmla="*/ 4526 h 11214"/>
                <a:gd name="T50" fmla="*/ 6752 w 11350"/>
                <a:gd name="T51" fmla="*/ 3594 h 11214"/>
                <a:gd name="T52" fmla="*/ 6752 w 11350"/>
                <a:gd name="T53" fmla="*/ 2994 h 11214"/>
                <a:gd name="T54" fmla="*/ 7652 w 11350"/>
                <a:gd name="T55" fmla="*/ 2594 h 11214"/>
                <a:gd name="T56" fmla="*/ 6452 w 11350"/>
                <a:gd name="T57" fmla="*/ 2294 h 11214"/>
                <a:gd name="T58" fmla="*/ 7070 w 11350"/>
                <a:gd name="T59" fmla="*/ 1994 h 11214"/>
                <a:gd name="T60" fmla="*/ 6701 w 11350"/>
                <a:gd name="T61" fmla="*/ 1200 h 11214"/>
                <a:gd name="T62" fmla="*/ 7919 w 11350"/>
                <a:gd name="T63" fmla="*/ 1994 h 11214"/>
                <a:gd name="T64" fmla="*/ 8779 w 11350"/>
                <a:gd name="T65" fmla="*/ 1200 h 11214"/>
                <a:gd name="T66" fmla="*/ 9203 w 11350"/>
                <a:gd name="T67" fmla="*/ 1624 h 11214"/>
                <a:gd name="T68" fmla="*/ 9140 w 11350"/>
                <a:gd name="T69" fmla="*/ 1994 h 11214"/>
                <a:gd name="T70" fmla="*/ 9140 w 11350"/>
                <a:gd name="T71" fmla="*/ 2594 h 11214"/>
                <a:gd name="T72" fmla="*/ 8252 w 11350"/>
                <a:gd name="T73" fmla="*/ 2994 h 1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50" h="11214">
                  <a:moveTo>
                    <a:pt x="2175" y="7788"/>
                  </a:moveTo>
                  <a:lnTo>
                    <a:pt x="3397" y="9296"/>
                  </a:lnTo>
                  <a:lnTo>
                    <a:pt x="4428" y="8471"/>
                  </a:lnTo>
                  <a:cubicBezTo>
                    <a:pt x="4463" y="8442"/>
                    <a:pt x="4507" y="8427"/>
                    <a:pt x="4553" y="8427"/>
                  </a:cubicBezTo>
                  <a:lnTo>
                    <a:pt x="8388" y="8427"/>
                  </a:lnTo>
                  <a:cubicBezTo>
                    <a:pt x="8435" y="8427"/>
                    <a:pt x="8481" y="8410"/>
                    <a:pt x="8517" y="8380"/>
                  </a:cubicBezTo>
                  <a:lnTo>
                    <a:pt x="10648" y="6591"/>
                  </a:lnTo>
                  <a:cubicBezTo>
                    <a:pt x="10816" y="6450"/>
                    <a:pt x="11067" y="6472"/>
                    <a:pt x="11209" y="6641"/>
                  </a:cubicBezTo>
                  <a:cubicBezTo>
                    <a:pt x="11350" y="6809"/>
                    <a:pt x="11328" y="7060"/>
                    <a:pt x="11160" y="7202"/>
                  </a:cubicBezTo>
                  <a:lnTo>
                    <a:pt x="8974" y="9037"/>
                  </a:lnTo>
                  <a:cubicBezTo>
                    <a:pt x="8830" y="9157"/>
                    <a:pt x="8648" y="9224"/>
                    <a:pt x="8460" y="9224"/>
                  </a:cubicBezTo>
                  <a:lnTo>
                    <a:pt x="4740" y="9224"/>
                  </a:lnTo>
                  <a:cubicBezTo>
                    <a:pt x="4693" y="9224"/>
                    <a:pt x="4647" y="9240"/>
                    <a:pt x="4611" y="9271"/>
                  </a:cubicBezTo>
                  <a:lnTo>
                    <a:pt x="2652" y="10916"/>
                  </a:lnTo>
                  <a:cubicBezTo>
                    <a:pt x="2297" y="11214"/>
                    <a:pt x="1767" y="11167"/>
                    <a:pt x="1469" y="10812"/>
                  </a:cubicBezTo>
                  <a:lnTo>
                    <a:pt x="298" y="9416"/>
                  </a:lnTo>
                  <a:cubicBezTo>
                    <a:pt x="0" y="9061"/>
                    <a:pt x="47" y="8531"/>
                    <a:pt x="402" y="8233"/>
                  </a:cubicBezTo>
                  <a:lnTo>
                    <a:pt x="3077" y="5988"/>
                  </a:lnTo>
                  <a:cubicBezTo>
                    <a:pt x="3113" y="5958"/>
                    <a:pt x="3158" y="5941"/>
                    <a:pt x="3205" y="5941"/>
                  </a:cubicBezTo>
                  <a:lnTo>
                    <a:pt x="6411" y="5937"/>
                  </a:lnTo>
                  <a:cubicBezTo>
                    <a:pt x="6631" y="5937"/>
                    <a:pt x="6810" y="6115"/>
                    <a:pt x="6810" y="6336"/>
                  </a:cubicBezTo>
                  <a:cubicBezTo>
                    <a:pt x="6810" y="6556"/>
                    <a:pt x="6631" y="6734"/>
                    <a:pt x="6411" y="6734"/>
                  </a:cubicBezTo>
                  <a:lnTo>
                    <a:pt x="3504" y="6734"/>
                  </a:lnTo>
                  <a:cubicBezTo>
                    <a:pt x="3457" y="6734"/>
                    <a:pt x="3411" y="6751"/>
                    <a:pt x="3375" y="6781"/>
                  </a:cubicBezTo>
                  <a:lnTo>
                    <a:pt x="2175" y="7788"/>
                  </a:lnTo>
                  <a:close/>
                  <a:moveTo>
                    <a:pt x="1565" y="8300"/>
                  </a:moveTo>
                  <a:lnTo>
                    <a:pt x="1057" y="8727"/>
                  </a:lnTo>
                  <a:cubicBezTo>
                    <a:pt x="961" y="8807"/>
                    <a:pt x="948" y="8951"/>
                    <a:pt x="1029" y="9047"/>
                  </a:cubicBezTo>
                  <a:lnTo>
                    <a:pt x="1962" y="10160"/>
                  </a:lnTo>
                  <a:cubicBezTo>
                    <a:pt x="2043" y="10256"/>
                    <a:pt x="2186" y="10268"/>
                    <a:pt x="2283" y="10188"/>
                  </a:cubicBezTo>
                  <a:lnTo>
                    <a:pt x="2775" y="9794"/>
                  </a:lnTo>
                  <a:lnTo>
                    <a:pt x="1565" y="8300"/>
                  </a:lnTo>
                  <a:close/>
                  <a:moveTo>
                    <a:pt x="7946" y="5937"/>
                  </a:moveTo>
                  <a:cubicBezTo>
                    <a:pt x="6306" y="5937"/>
                    <a:pt x="4977" y="4608"/>
                    <a:pt x="4977" y="2968"/>
                  </a:cubicBezTo>
                  <a:cubicBezTo>
                    <a:pt x="4977" y="1329"/>
                    <a:pt x="6306" y="0"/>
                    <a:pt x="7946" y="0"/>
                  </a:cubicBezTo>
                  <a:cubicBezTo>
                    <a:pt x="9585" y="0"/>
                    <a:pt x="10915" y="1329"/>
                    <a:pt x="10915" y="2968"/>
                  </a:cubicBezTo>
                  <a:cubicBezTo>
                    <a:pt x="10915" y="4608"/>
                    <a:pt x="9585" y="5937"/>
                    <a:pt x="7946" y="5937"/>
                  </a:cubicBezTo>
                  <a:close/>
                  <a:moveTo>
                    <a:pt x="7946" y="5337"/>
                  </a:moveTo>
                  <a:cubicBezTo>
                    <a:pt x="9254" y="5337"/>
                    <a:pt x="10315" y="4276"/>
                    <a:pt x="10315" y="2968"/>
                  </a:cubicBezTo>
                  <a:cubicBezTo>
                    <a:pt x="10315" y="1660"/>
                    <a:pt x="9254" y="600"/>
                    <a:pt x="7946" y="600"/>
                  </a:cubicBezTo>
                  <a:cubicBezTo>
                    <a:pt x="6638" y="600"/>
                    <a:pt x="5577" y="1660"/>
                    <a:pt x="5577" y="2968"/>
                  </a:cubicBezTo>
                  <a:cubicBezTo>
                    <a:pt x="5577" y="4276"/>
                    <a:pt x="6638" y="5337"/>
                    <a:pt x="7946" y="5337"/>
                  </a:cubicBezTo>
                  <a:close/>
                  <a:moveTo>
                    <a:pt x="8252" y="2994"/>
                  </a:moveTo>
                  <a:lnTo>
                    <a:pt x="9140" y="2994"/>
                  </a:lnTo>
                  <a:cubicBezTo>
                    <a:pt x="9305" y="2994"/>
                    <a:pt x="9440" y="3128"/>
                    <a:pt x="9440" y="3294"/>
                  </a:cubicBezTo>
                  <a:cubicBezTo>
                    <a:pt x="9440" y="3459"/>
                    <a:pt x="9305" y="3594"/>
                    <a:pt x="9140" y="3594"/>
                  </a:cubicBezTo>
                  <a:lnTo>
                    <a:pt x="8252" y="3594"/>
                  </a:lnTo>
                  <a:lnTo>
                    <a:pt x="8252" y="4526"/>
                  </a:lnTo>
                  <a:cubicBezTo>
                    <a:pt x="8252" y="4692"/>
                    <a:pt x="8118" y="4826"/>
                    <a:pt x="7952" y="4826"/>
                  </a:cubicBezTo>
                  <a:cubicBezTo>
                    <a:pt x="7786" y="4826"/>
                    <a:pt x="7652" y="4692"/>
                    <a:pt x="7652" y="4526"/>
                  </a:cubicBezTo>
                  <a:lnTo>
                    <a:pt x="7652" y="3594"/>
                  </a:lnTo>
                  <a:lnTo>
                    <a:pt x="6752" y="3594"/>
                  </a:lnTo>
                  <a:cubicBezTo>
                    <a:pt x="6586" y="3594"/>
                    <a:pt x="6452" y="3459"/>
                    <a:pt x="6452" y="3294"/>
                  </a:cubicBezTo>
                  <a:cubicBezTo>
                    <a:pt x="6452" y="3128"/>
                    <a:pt x="6586" y="2994"/>
                    <a:pt x="6752" y="2994"/>
                  </a:cubicBezTo>
                  <a:lnTo>
                    <a:pt x="7652" y="2994"/>
                  </a:lnTo>
                  <a:lnTo>
                    <a:pt x="7652" y="2594"/>
                  </a:lnTo>
                  <a:lnTo>
                    <a:pt x="6752" y="2594"/>
                  </a:lnTo>
                  <a:cubicBezTo>
                    <a:pt x="6586" y="2594"/>
                    <a:pt x="6452" y="2459"/>
                    <a:pt x="6452" y="2294"/>
                  </a:cubicBezTo>
                  <a:cubicBezTo>
                    <a:pt x="6452" y="2128"/>
                    <a:pt x="6586" y="1994"/>
                    <a:pt x="6752" y="1994"/>
                  </a:cubicBezTo>
                  <a:lnTo>
                    <a:pt x="7070" y="1994"/>
                  </a:lnTo>
                  <a:lnTo>
                    <a:pt x="6701" y="1624"/>
                  </a:lnTo>
                  <a:cubicBezTo>
                    <a:pt x="6584" y="1507"/>
                    <a:pt x="6584" y="1317"/>
                    <a:pt x="6701" y="1200"/>
                  </a:cubicBezTo>
                  <a:cubicBezTo>
                    <a:pt x="6818" y="1083"/>
                    <a:pt x="7008" y="1083"/>
                    <a:pt x="7125" y="1200"/>
                  </a:cubicBezTo>
                  <a:lnTo>
                    <a:pt x="7919" y="1994"/>
                  </a:lnTo>
                  <a:lnTo>
                    <a:pt x="7985" y="1994"/>
                  </a:lnTo>
                  <a:lnTo>
                    <a:pt x="8779" y="1200"/>
                  </a:lnTo>
                  <a:cubicBezTo>
                    <a:pt x="8896" y="1083"/>
                    <a:pt x="9086" y="1083"/>
                    <a:pt x="9203" y="1200"/>
                  </a:cubicBezTo>
                  <a:cubicBezTo>
                    <a:pt x="9320" y="1317"/>
                    <a:pt x="9320" y="1507"/>
                    <a:pt x="9203" y="1624"/>
                  </a:cubicBezTo>
                  <a:lnTo>
                    <a:pt x="8834" y="1994"/>
                  </a:lnTo>
                  <a:lnTo>
                    <a:pt x="9140" y="1994"/>
                  </a:lnTo>
                  <a:cubicBezTo>
                    <a:pt x="9305" y="1994"/>
                    <a:pt x="9440" y="2128"/>
                    <a:pt x="9440" y="2294"/>
                  </a:cubicBezTo>
                  <a:cubicBezTo>
                    <a:pt x="9440" y="2459"/>
                    <a:pt x="9305" y="2594"/>
                    <a:pt x="9140" y="2594"/>
                  </a:cubicBezTo>
                  <a:lnTo>
                    <a:pt x="8252" y="2594"/>
                  </a:lnTo>
                  <a:lnTo>
                    <a:pt x="8252" y="29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
        <p:nvSpPr>
          <p:cNvPr id="24" name="内容占位符 2"/>
          <p:cNvSpPr txBox="1"/>
          <p:nvPr/>
        </p:nvSpPr>
        <p:spPr>
          <a:xfrm>
            <a:off x="803275" y="2815302"/>
            <a:ext cx="2213800" cy="1859548"/>
          </a:xfrm>
          <a:prstGeom prst="rect">
            <a:avLst/>
          </a:prstGeom>
        </p:spPr>
        <p:txBody>
          <a:bodyPr vert="horz" wrap="square" lIns="91440" tIns="45720" rIns="91440" bIns="45720" rtlCol="0">
            <a:noAutofit/>
          </a:bodyPr>
          <a:lstStyle>
            <a:defPPr>
              <a:defRPr lang="zh-CN"/>
            </a:defPPr>
            <a:lvl1pPr indent="0">
              <a:lnSpc>
                <a:spcPct val="120000"/>
              </a:lnSpc>
              <a:spcBef>
                <a:spcPts val="0"/>
              </a:spcBef>
              <a:buFontTx/>
              <a:buNone/>
              <a:defRPr>
                <a:latin typeface="+mn-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30000"/>
              </a:lnSpc>
            </a:pPr>
            <a:r>
              <a:rPr lang="zh-CN" altLang="en-US" dirty="0">
                <a:sym typeface="+mn-lt"/>
              </a:rPr>
              <a:t>对公司债权债务清理，及时收回应收款项，对损耗或超支在工资中扣回，为公司减少损失。</a:t>
            </a:r>
            <a:endParaRPr lang="zh-CN" altLang="en-US" dirty="0"/>
          </a:p>
        </p:txBody>
      </p:sp>
      <p:sp>
        <p:nvSpPr>
          <p:cNvPr id="26" name="内容占位符 2"/>
          <p:cNvSpPr txBox="1"/>
          <p:nvPr/>
        </p:nvSpPr>
        <p:spPr>
          <a:xfrm>
            <a:off x="9450759" y="2815301"/>
            <a:ext cx="2091384" cy="1859548"/>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dirty="0">
                <a:solidFill>
                  <a:schemeClr val="tx1"/>
                </a:solidFill>
                <a:latin typeface="+mn-ea"/>
                <a:sym typeface="+mn-lt"/>
              </a:rPr>
              <a:t>严格尊守财务规定，由会计人员监督，定期对出纳库存现金进行抽盘，做到现金管理无差错</a:t>
            </a:r>
            <a:r>
              <a:rPr lang="en-US" altLang="zh-CN" dirty="0">
                <a:solidFill>
                  <a:schemeClr val="tx1"/>
                </a:solidFill>
                <a:latin typeface="+mn-ea"/>
                <a:sym typeface="+mn-lt"/>
              </a:rPr>
              <a:t>.</a:t>
            </a:r>
            <a:endParaRPr lang="zh-CN" altLang="en-US" dirty="0">
              <a:solidFill>
                <a:schemeClr val="tx1"/>
              </a:solidFill>
              <a:latin typeface="+mn-ea"/>
            </a:endParaRPr>
          </a:p>
        </p:txBody>
      </p:sp>
      <p:sp>
        <p:nvSpPr>
          <p:cNvPr id="30" name="内容占位符 2"/>
          <p:cNvSpPr txBox="1"/>
          <p:nvPr/>
        </p:nvSpPr>
        <p:spPr>
          <a:xfrm>
            <a:off x="2391218" y="5711260"/>
            <a:ext cx="7409564" cy="778418"/>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dirty="0">
                <a:solidFill>
                  <a:schemeClr val="tx1"/>
                </a:solidFill>
                <a:sym typeface="+mn-lt"/>
              </a:rPr>
              <a:t>认真设置资产账簿，备查登记，要求各部门建立资产管理卡片，并落实到个人，坚持每月盘点，对盘亏资产查明原因从责任人当月工资中扣回。</a:t>
            </a:r>
            <a:endParaRPr lang="zh-CN" altLang="en-US" dirty="0">
              <a:solidFill>
                <a:schemeClr val="tx1"/>
              </a:solidFill>
            </a:endParaRPr>
          </a:p>
        </p:txBody>
      </p:sp>
      <p:sp>
        <p:nvSpPr>
          <p:cNvPr id="34"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35" name="文本框 34"/>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pic>
        <p:nvPicPr>
          <p:cNvPr id="36" name="图片 35"/>
          <p:cNvPicPr>
            <a:picLocks noChangeAspect="1"/>
          </p:cNvPicPr>
          <p:nvPr/>
        </p:nvPicPr>
        <p:blipFill rotWithShape="1">
          <a:blip r:embed="rId3"/>
          <a:srcRect r="40321" b="5570"/>
          <a:stretch>
            <a:fillRect/>
          </a:stretch>
        </p:blipFill>
        <p:spPr>
          <a:xfrm>
            <a:off x="9795425" y="465767"/>
            <a:ext cx="1932720" cy="395760"/>
          </a:xfrm>
          <a:prstGeom prst="rect">
            <a:avLst/>
          </a:prstGeom>
        </p:spPr>
      </p:pic>
      <p:grpSp>
        <p:nvGrpSpPr>
          <p:cNvPr id="3" name="组合 2"/>
          <p:cNvGrpSpPr/>
          <p:nvPr/>
        </p:nvGrpSpPr>
        <p:grpSpPr>
          <a:xfrm>
            <a:off x="4180331" y="1698037"/>
            <a:ext cx="3831338" cy="3831338"/>
            <a:chOff x="4180331" y="1698037"/>
            <a:chExt cx="3831338" cy="3831338"/>
          </a:xfrm>
        </p:grpSpPr>
        <p:sp>
          <p:nvSpPr>
            <p:cNvPr id="33" name="椭圆 32"/>
            <p:cNvSpPr/>
            <p:nvPr/>
          </p:nvSpPr>
          <p:spPr>
            <a:xfrm>
              <a:off x="4180331" y="1698037"/>
              <a:ext cx="3831338" cy="3831338"/>
            </a:xfrm>
            <a:prstGeom prst="ellipse">
              <a:avLst/>
            </a:prstGeom>
            <a:noFill/>
            <a:ln w="3175"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2" name="椭圆 21"/>
            <p:cNvSpPr/>
            <p:nvPr/>
          </p:nvSpPr>
          <p:spPr>
            <a:xfrm>
              <a:off x="4391363" y="1909069"/>
              <a:ext cx="3409274" cy="3409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7" name="内容占位符 2"/>
            <p:cNvSpPr txBox="1"/>
            <p:nvPr/>
          </p:nvSpPr>
          <p:spPr>
            <a:xfrm>
              <a:off x="5062708" y="3562092"/>
              <a:ext cx="1864436" cy="662554"/>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800" b="1" dirty="0">
                  <a:solidFill>
                    <a:schemeClr val="accent1"/>
                  </a:solidFill>
                  <a:sym typeface="+mn-lt"/>
                </a:rPr>
                <a:t>资产管理</a:t>
              </a:r>
              <a:endParaRPr lang="zh-CN" altLang="en-US" sz="2800" b="1" dirty="0">
                <a:solidFill>
                  <a:schemeClr val="accent1"/>
                </a:solidFill>
              </a:endParaRPr>
            </a:p>
          </p:txBody>
        </p:sp>
        <p:sp>
          <p:nvSpPr>
            <p:cNvPr id="38" name="iconfont-10187-2194214"/>
            <p:cNvSpPr/>
            <p:nvPr/>
          </p:nvSpPr>
          <p:spPr>
            <a:xfrm>
              <a:off x="5791157" y="2899970"/>
              <a:ext cx="609685" cy="541880"/>
            </a:xfrm>
            <a:custGeom>
              <a:avLst/>
              <a:gdLst>
                <a:gd name="T0" fmla="*/ 8000 w 11520"/>
                <a:gd name="T1" fmla="*/ 6624 h 10240"/>
                <a:gd name="T2" fmla="*/ 6080 w 11520"/>
                <a:gd name="T3" fmla="*/ 6624 h 10240"/>
                <a:gd name="T4" fmla="*/ 6080 w 11520"/>
                <a:gd name="T5" fmla="*/ 5344 h 10240"/>
                <a:gd name="T6" fmla="*/ 8000 w 11520"/>
                <a:gd name="T7" fmla="*/ 5344 h 10240"/>
                <a:gd name="T8" fmla="*/ 8320 w 11520"/>
                <a:gd name="T9" fmla="*/ 5024 h 10240"/>
                <a:gd name="T10" fmla="*/ 8000 w 11520"/>
                <a:gd name="T11" fmla="*/ 4704 h 10240"/>
                <a:gd name="T12" fmla="*/ 6528 w 11520"/>
                <a:gd name="T13" fmla="*/ 4704 h 10240"/>
                <a:gd name="T14" fmla="*/ 8128 w 11520"/>
                <a:gd name="T15" fmla="*/ 3104 h 10240"/>
                <a:gd name="T16" fmla="*/ 8128 w 11520"/>
                <a:gd name="T17" fmla="*/ 2656 h 10240"/>
                <a:gd name="T18" fmla="*/ 7680 w 11520"/>
                <a:gd name="T19" fmla="*/ 2656 h 10240"/>
                <a:gd name="T20" fmla="*/ 5760 w 11520"/>
                <a:gd name="T21" fmla="*/ 4576 h 10240"/>
                <a:gd name="T22" fmla="*/ 3840 w 11520"/>
                <a:gd name="T23" fmla="*/ 2656 h 10240"/>
                <a:gd name="T24" fmla="*/ 3392 w 11520"/>
                <a:gd name="T25" fmla="*/ 2656 h 10240"/>
                <a:gd name="T26" fmla="*/ 3392 w 11520"/>
                <a:gd name="T27" fmla="*/ 3104 h 10240"/>
                <a:gd name="T28" fmla="*/ 4992 w 11520"/>
                <a:gd name="T29" fmla="*/ 4704 h 10240"/>
                <a:gd name="T30" fmla="*/ 3520 w 11520"/>
                <a:gd name="T31" fmla="*/ 4704 h 10240"/>
                <a:gd name="T32" fmla="*/ 3200 w 11520"/>
                <a:gd name="T33" fmla="*/ 5024 h 10240"/>
                <a:gd name="T34" fmla="*/ 3520 w 11520"/>
                <a:gd name="T35" fmla="*/ 5344 h 10240"/>
                <a:gd name="T36" fmla="*/ 5440 w 11520"/>
                <a:gd name="T37" fmla="*/ 5344 h 10240"/>
                <a:gd name="T38" fmla="*/ 5440 w 11520"/>
                <a:gd name="T39" fmla="*/ 6624 h 10240"/>
                <a:gd name="T40" fmla="*/ 3520 w 11520"/>
                <a:gd name="T41" fmla="*/ 6624 h 10240"/>
                <a:gd name="T42" fmla="*/ 3200 w 11520"/>
                <a:gd name="T43" fmla="*/ 6944 h 10240"/>
                <a:gd name="T44" fmla="*/ 3520 w 11520"/>
                <a:gd name="T45" fmla="*/ 7264 h 10240"/>
                <a:gd name="T46" fmla="*/ 5440 w 11520"/>
                <a:gd name="T47" fmla="*/ 7264 h 10240"/>
                <a:gd name="T48" fmla="*/ 5440 w 11520"/>
                <a:gd name="T49" fmla="*/ 8640 h 10240"/>
                <a:gd name="T50" fmla="*/ 5760 w 11520"/>
                <a:gd name="T51" fmla="*/ 8960 h 10240"/>
                <a:gd name="T52" fmla="*/ 6080 w 11520"/>
                <a:gd name="T53" fmla="*/ 8640 h 10240"/>
                <a:gd name="T54" fmla="*/ 6080 w 11520"/>
                <a:gd name="T55" fmla="*/ 7264 h 10240"/>
                <a:gd name="T56" fmla="*/ 8000 w 11520"/>
                <a:gd name="T57" fmla="*/ 7264 h 10240"/>
                <a:gd name="T58" fmla="*/ 8320 w 11520"/>
                <a:gd name="T59" fmla="*/ 6944 h 10240"/>
                <a:gd name="T60" fmla="*/ 8000 w 11520"/>
                <a:gd name="T61" fmla="*/ 6624 h 10240"/>
                <a:gd name="T62" fmla="*/ 4032 w 11520"/>
                <a:gd name="T63" fmla="*/ 640 h 10240"/>
                <a:gd name="T64" fmla="*/ 5024 w 11520"/>
                <a:gd name="T65" fmla="*/ 1632 h 10240"/>
                <a:gd name="T66" fmla="*/ 5696 w 11520"/>
                <a:gd name="T67" fmla="*/ 1920 h 10240"/>
                <a:gd name="T68" fmla="*/ 10880 w 11520"/>
                <a:gd name="T69" fmla="*/ 1920 h 10240"/>
                <a:gd name="T70" fmla="*/ 10880 w 11520"/>
                <a:gd name="T71" fmla="*/ 9600 h 10240"/>
                <a:gd name="T72" fmla="*/ 640 w 11520"/>
                <a:gd name="T73" fmla="*/ 9600 h 10240"/>
                <a:gd name="T74" fmla="*/ 640 w 11520"/>
                <a:gd name="T75" fmla="*/ 640 h 10240"/>
                <a:gd name="T76" fmla="*/ 4032 w 11520"/>
                <a:gd name="T77" fmla="*/ 640 h 10240"/>
                <a:gd name="T78" fmla="*/ 4160 w 11520"/>
                <a:gd name="T79" fmla="*/ 0 h 10240"/>
                <a:gd name="T80" fmla="*/ 320 w 11520"/>
                <a:gd name="T81" fmla="*/ 0 h 10240"/>
                <a:gd name="T82" fmla="*/ 0 w 11520"/>
                <a:gd name="T83" fmla="*/ 320 h 10240"/>
                <a:gd name="T84" fmla="*/ 0 w 11520"/>
                <a:gd name="T85" fmla="*/ 9920 h 10240"/>
                <a:gd name="T86" fmla="*/ 320 w 11520"/>
                <a:gd name="T87" fmla="*/ 10240 h 10240"/>
                <a:gd name="T88" fmla="*/ 11200 w 11520"/>
                <a:gd name="T89" fmla="*/ 10240 h 10240"/>
                <a:gd name="T90" fmla="*/ 11520 w 11520"/>
                <a:gd name="T91" fmla="*/ 9920 h 10240"/>
                <a:gd name="T92" fmla="*/ 11520 w 11520"/>
                <a:gd name="T93" fmla="*/ 1600 h 10240"/>
                <a:gd name="T94" fmla="*/ 11200 w 11520"/>
                <a:gd name="T95" fmla="*/ 1280 h 10240"/>
                <a:gd name="T96" fmla="*/ 5696 w 11520"/>
                <a:gd name="T97" fmla="*/ 1280 h 10240"/>
                <a:gd name="T98" fmla="*/ 5472 w 11520"/>
                <a:gd name="T99" fmla="*/ 1184 h 10240"/>
                <a:gd name="T100" fmla="*/ 4384 w 11520"/>
                <a:gd name="T101" fmla="*/ 96 h 10240"/>
                <a:gd name="T102" fmla="*/ 4160 w 11520"/>
                <a:gd name="T103" fmla="*/ 0 h 1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0" h="10240">
                  <a:moveTo>
                    <a:pt x="8000" y="6624"/>
                  </a:moveTo>
                  <a:lnTo>
                    <a:pt x="6080" y="6624"/>
                  </a:lnTo>
                  <a:lnTo>
                    <a:pt x="6080" y="5344"/>
                  </a:lnTo>
                  <a:lnTo>
                    <a:pt x="8000" y="5344"/>
                  </a:lnTo>
                  <a:cubicBezTo>
                    <a:pt x="8160" y="5344"/>
                    <a:pt x="8320" y="5184"/>
                    <a:pt x="8320" y="5024"/>
                  </a:cubicBezTo>
                  <a:cubicBezTo>
                    <a:pt x="8320" y="4832"/>
                    <a:pt x="8160" y="4704"/>
                    <a:pt x="8000" y="4704"/>
                  </a:cubicBezTo>
                  <a:lnTo>
                    <a:pt x="6528" y="4704"/>
                  </a:lnTo>
                  <a:lnTo>
                    <a:pt x="8128" y="3104"/>
                  </a:lnTo>
                  <a:cubicBezTo>
                    <a:pt x="8256" y="2976"/>
                    <a:pt x="8256" y="2784"/>
                    <a:pt x="8128" y="2656"/>
                  </a:cubicBezTo>
                  <a:cubicBezTo>
                    <a:pt x="8000" y="2528"/>
                    <a:pt x="7808" y="2528"/>
                    <a:pt x="7680" y="2656"/>
                  </a:cubicBezTo>
                  <a:lnTo>
                    <a:pt x="5760" y="4576"/>
                  </a:lnTo>
                  <a:lnTo>
                    <a:pt x="3840" y="2656"/>
                  </a:lnTo>
                  <a:cubicBezTo>
                    <a:pt x="3712" y="2528"/>
                    <a:pt x="3520" y="2528"/>
                    <a:pt x="3392" y="2656"/>
                  </a:cubicBezTo>
                  <a:cubicBezTo>
                    <a:pt x="3264" y="2784"/>
                    <a:pt x="3264" y="2976"/>
                    <a:pt x="3392" y="3104"/>
                  </a:cubicBezTo>
                  <a:lnTo>
                    <a:pt x="4992" y="4704"/>
                  </a:lnTo>
                  <a:lnTo>
                    <a:pt x="3520" y="4704"/>
                  </a:lnTo>
                  <a:cubicBezTo>
                    <a:pt x="3360" y="4704"/>
                    <a:pt x="3200" y="4832"/>
                    <a:pt x="3200" y="5024"/>
                  </a:cubicBezTo>
                  <a:cubicBezTo>
                    <a:pt x="3200" y="5184"/>
                    <a:pt x="3360" y="5344"/>
                    <a:pt x="3520" y="5344"/>
                  </a:cubicBezTo>
                  <a:lnTo>
                    <a:pt x="5440" y="5344"/>
                  </a:lnTo>
                  <a:lnTo>
                    <a:pt x="5440" y="6624"/>
                  </a:lnTo>
                  <a:lnTo>
                    <a:pt x="3520" y="6624"/>
                  </a:lnTo>
                  <a:cubicBezTo>
                    <a:pt x="3360" y="6624"/>
                    <a:pt x="3200" y="6784"/>
                    <a:pt x="3200" y="6944"/>
                  </a:cubicBezTo>
                  <a:cubicBezTo>
                    <a:pt x="3200" y="7104"/>
                    <a:pt x="3360" y="7264"/>
                    <a:pt x="3520" y="7264"/>
                  </a:cubicBezTo>
                  <a:lnTo>
                    <a:pt x="5440" y="7264"/>
                  </a:lnTo>
                  <a:lnTo>
                    <a:pt x="5440" y="8640"/>
                  </a:lnTo>
                  <a:cubicBezTo>
                    <a:pt x="5440" y="8800"/>
                    <a:pt x="5600" y="8960"/>
                    <a:pt x="5760" y="8960"/>
                  </a:cubicBezTo>
                  <a:cubicBezTo>
                    <a:pt x="5920" y="8960"/>
                    <a:pt x="6080" y="8800"/>
                    <a:pt x="6080" y="8640"/>
                  </a:cubicBezTo>
                  <a:lnTo>
                    <a:pt x="6080" y="7264"/>
                  </a:lnTo>
                  <a:lnTo>
                    <a:pt x="8000" y="7264"/>
                  </a:lnTo>
                  <a:cubicBezTo>
                    <a:pt x="8160" y="7264"/>
                    <a:pt x="8320" y="7104"/>
                    <a:pt x="8320" y="6944"/>
                  </a:cubicBezTo>
                  <a:cubicBezTo>
                    <a:pt x="8320" y="6784"/>
                    <a:pt x="8160" y="6624"/>
                    <a:pt x="8000" y="6624"/>
                  </a:cubicBezTo>
                  <a:close/>
                  <a:moveTo>
                    <a:pt x="4032" y="640"/>
                  </a:moveTo>
                  <a:lnTo>
                    <a:pt x="5024" y="1632"/>
                  </a:lnTo>
                  <a:cubicBezTo>
                    <a:pt x="5216" y="1824"/>
                    <a:pt x="5440" y="1920"/>
                    <a:pt x="5696" y="1920"/>
                  </a:cubicBezTo>
                  <a:lnTo>
                    <a:pt x="10880" y="1920"/>
                  </a:lnTo>
                  <a:lnTo>
                    <a:pt x="10880" y="9600"/>
                  </a:lnTo>
                  <a:lnTo>
                    <a:pt x="640" y="9600"/>
                  </a:lnTo>
                  <a:lnTo>
                    <a:pt x="640" y="640"/>
                  </a:lnTo>
                  <a:lnTo>
                    <a:pt x="4032" y="640"/>
                  </a:lnTo>
                  <a:moveTo>
                    <a:pt x="4160" y="0"/>
                  </a:moveTo>
                  <a:lnTo>
                    <a:pt x="320" y="0"/>
                  </a:lnTo>
                  <a:cubicBezTo>
                    <a:pt x="128" y="0"/>
                    <a:pt x="0" y="128"/>
                    <a:pt x="0" y="320"/>
                  </a:cubicBezTo>
                  <a:lnTo>
                    <a:pt x="0" y="9920"/>
                  </a:lnTo>
                  <a:cubicBezTo>
                    <a:pt x="0" y="10112"/>
                    <a:pt x="128" y="10240"/>
                    <a:pt x="320" y="10240"/>
                  </a:cubicBezTo>
                  <a:lnTo>
                    <a:pt x="11200" y="10240"/>
                  </a:lnTo>
                  <a:cubicBezTo>
                    <a:pt x="11392" y="10240"/>
                    <a:pt x="11520" y="10112"/>
                    <a:pt x="11520" y="9920"/>
                  </a:cubicBezTo>
                  <a:lnTo>
                    <a:pt x="11520" y="1600"/>
                  </a:lnTo>
                  <a:cubicBezTo>
                    <a:pt x="11520" y="1408"/>
                    <a:pt x="11392" y="1280"/>
                    <a:pt x="11200" y="1280"/>
                  </a:cubicBezTo>
                  <a:lnTo>
                    <a:pt x="5696" y="1280"/>
                  </a:lnTo>
                  <a:cubicBezTo>
                    <a:pt x="5600" y="1280"/>
                    <a:pt x="5536" y="1248"/>
                    <a:pt x="5472" y="1184"/>
                  </a:cubicBezTo>
                  <a:lnTo>
                    <a:pt x="4384" y="96"/>
                  </a:lnTo>
                  <a:cubicBezTo>
                    <a:pt x="4320" y="32"/>
                    <a:pt x="4256" y="0"/>
                    <a:pt x="41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椭圆 6"/>
          <p:cNvSpPr/>
          <p:nvPr/>
        </p:nvSpPr>
        <p:spPr>
          <a:xfrm>
            <a:off x="1708219" y="4843305"/>
            <a:ext cx="1698172" cy="1698172"/>
          </a:xfrm>
          <a:prstGeom prst="ellipse">
            <a:avLst/>
          </a:prstGeom>
          <a:solidFill>
            <a:schemeClr val="accent2"/>
          </a:solidFill>
          <a:ln>
            <a:solidFill>
              <a:schemeClr val="accent2"/>
            </a:solid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21" name="任意多边形: 形状 20"/>
          <p:cNvSpPr/>
          <p:nvPr/>
        </p:nvSpPr>
        <p:spPr>
          <a:xfrm>
            <a:off x="1" y="1510477"/>
            <a:ext cx="1094677" cy="2323392"/>
          </a:xfrm>
          <a:custGeom>
            <a:avLst/>
            <a:gdLst>
              <a:gd name="connsiteX0" fmla="*/ 0 w 1094677"/>
              <a:gd name="connsiteY0" fmla="*/ 0 h 2323392"/>
              <a:gd name="connsiteX1" fmla="*/ 48558 w 1094677"/>
              <a:gd name="connsiteY1" fmla="*/ 2452 h 2323392"/>
              <a:gd name="connsiteX2" fmla="*/ 1094677 w 1094677"/>
              <a:gd name="connsiteY2" fmla="*/ 1161696 h 2323392"/>
              <a:gd name="connsiteX3" fmla="*/ 48558 w 1094677"/>
              <a:gd name="connsiteY3" fmla="*/ 2320940 h 2323392"/>
              <a:gd name="connsiteX4" fmla="*/ 0 w 1094677"/>
              <a:gd name="connsiteY4" fmla="*/ 2323392 h 232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77" h="2323392">
                <a:moveTo>
                  <a:pt x="0" y="0"/>
                </a:moveTo>
                <a:lnTo>
                  <a:pt x="48558" y="2452"/>
                </a:lnTo>
                <a:cubicBezTo>
                  <a:pt x="636147" y="62125"/>
                  <a:pt x="1094677" y="558363"/>
                  <a:pt x="1094677" y="1161696"/>
                </a:cubicBezTo>
                <a:cubicBezTo>
                  <a:pt x="1094677" y="1765029"/>
                  <a:pt x="636147" y="2261267"/>
                  <a:pt x="48558" y="2320940"/>
                </a:cubicBezTo>
                <a:lnTo>
                  <a:pt x="0" y="2323392"/>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22" name="任意多边形: 形状 21"/>
          <p:cNvSpPr/>
          <p:nvPr/>
        </p:nvSpPr>
        <p:spPr>
          <a:xfrm>
            <a:off x="9819073" y="6165849"/>
            <a:ext cx="1423020" cy="692151"/>
          </a:xfrm>
          <a:custGeom>
            <a:avLst/>
            <a:gdLst>
              <a:gd name="connsiteX0" fmla="*/ 711510 w 1423020"/>
              <a:gd name="connsiteY0" fmla="*/ 0 h 692151"/>
              <a:gd name="connsiteX1" fmla="*/ 1410690 w 1423020"/>
              <a:gd name="connsiteY1" fmla="*/ 569849 h 692151"/>
              <a:gd name="connsiteX2" fmla="*/ 1423020 w 1423020"/>
              <a:gd name="connsiteY2" fmla="*/ 692151 h 692151"/>
              <a:gd name="connsiteX3" fmla="*/ 0 w 1423020"/>
              <a:gd name="connsiteY3" fmla="*/ 692151 h 692151"/>
              <a:gd name="connsiteX4" fmla="*/ 12329 w 1423020"/>
              <a:gd name="connsiteY4" fmla="*/ 569849 h 692151"/>
              <a:gd name="connsiteX5" fmla="*/ 711510 w 1423020"/>
              <a:gd name="connsiteY5" fmla="*/ 0 h 6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020" h="692151">
                <a:moveTo>
                  <a:pt x="711510" y="0"/>
                </a:moveTo>
                <a:cubicBezTo>
                  <a:pt x="1056396" y="0"/>
                  <a:pt x="1344143" y="244637"/>
                  <a:pt x="1410690" y="569849"/>
                </a:cubicBezTo>
                <a:lnTo>
                  <a:pt x="1423020" y="692151"/>
                </a:lnTo>
                <a:lnTo>
                  <a:pt x="0" y="692151"/>
                </a:lnTo>
                <a:lnTo>
                  <a:pt x="12329" y="569849"/>
                </a:lnTo>
                <a:cubicBezTo>
                  <a:pt x="78877" y="244637"/>
                  <a:pt x="366624" y="0"/>
                  <a:pt x="71151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9" name="椭圆 18"/>
          <p:cNvSpPr/>
          <p:nvPr/>
        </p:nvSpPr>
        <p:spPr>
          <a:xfrm>
            <a:off x="9897625" y="1730828"/>
            <a:ext cx="1698172" cy="1698172"/>
          </a:xfrm>
          <a:prstGeom prst="ellipse">
            <a:avLst/>
          </a:prstGeom>
          <a:solidFill>
            <a:schemeClr val="accent3">
              <a:lumMod val="60000"/>
              <a:lumOff val="40000"/>
            </a:schemeClr>
          </a:solidFill>
          <a:ln>
            <a:solidFill>
              <a:schemeClr val="accent2"/>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nvGrpSpPr>
          <p:cNvPr id="2" name="组合 1"/>
          <p:cNvGrpSpPr/>
          <p:nvPr/>
        </p:nvGrpSpPr>
        <p:grpSpPr>
          <a:xfrm>
            <a:off x="3625286" y="0"/>
            <a:ext cx="4755039" cy="5432106"/>
            <a:chOff x="3625286" y="0"/>
            <a:chExt cx="4755039" cy="5432106"/>
          </a:xfrm>
        </p:grpSpPr>
        <p:sp>
          <p:nvSpPr>
            <p:cNvPr id="20" name="矩形: 圆顶角 19"/>
            <p:cNvSpPr/>
            <p:nvPr/>
          </p:nvSpPr>
          <p:spPr>
            <a:xfrm flipV="1">
              <a:off x="3625286" y="0"/>
              <a:ext cx="372776"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4" name="矩形: 圆顶角 13"/>
            <p:cNvSpPr/>
            <p:nvPr/>
          </p:nvSpPr>
          <p:spPr>
            <a:xfrm flipV="1">
              <a:off x="3825074" y="9944"/>
              <a:ext cx="4555251" cy="5422162"/>
            </a:xfrm>
            <a:prstGeom prst="round2SameRect">
              <a:avLst>
                <a:gd name="adj1" fmla="val 50000"/>
                <a:gd name="adj2" fmla="val 0"/>
              </a:avLst>
            </a:prstGeom>
            <a:solidFill>
              <a:schemeClr val="accent3">
                <a:lumMod val="75000"/>
                <a:alpha val="36000"/>
              </a:schemeClr>
            </a:solidFill>
            <a:ln>
              <a:noFill/>
            </a:ln>
            <a:effectLst>
              <a:outerShdw blurRad="1143000" dist="241300" dir="5400000" algn="t" rotWithShape="0">
                <a:schemeClr val="accent3">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2" name="矩形: 圆顶角 11"/>
            <p:cNvSpPr/>
            <p:nvPr/>
          </p:nvSpPr>
          <p:spPr>
            <a:xfrm flipV="1">
              <a:off x="3885362" y="0"/>
              <a:ext cx="4421275" cy="526268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5" name="文本框 14"/>
            <p:cNvSpPr txBox="1"/>
            <p:nvPr/>
          </p:nvSpPr>
          <p:spPr>
            <a:xfrm>
              <a:off x="4126523" y="3076654"/>
              <a:ext cx="3938953" cy="1107996"/>
            </a:xfrm>
            <a:prstGeom prst="rect">
              <a:avLst/>
            </a:prstGeom>
            <a:noFill/>
          </p:spPr>
          <p:txBody>
            <a:bodyPr wrap="square" rtlCol="0">
              <a:noAutofit/>
            </a:bodyPr>
            <a:lstStyle>
              <a:defPPr>
                <a:defRPr lang="zh-CN"/>
              </a:defPPr>
              <a:lvl1pPr algn="ctr">
                <a:defRPr sz="6600" b="1">
                  <a:solidFill>
                    <a:schemeClr val="accent2"/>
                  </a:solidFill>
                  <a:latin typeface="+mj-ea"/>
                  <a:ea typeface="+mj-ea"/>
                </a:defRPr>
              </a:lvl1pPr>
            </a:lstStyle>
            <a:p>
              <a:r>
                <a:rPr lang="zh-CN" altLang="en-US" dirty="0"/>
                <a:t>工作成果</a:t>
              </a:r>
            </a:p>
          </p:txBody>
        </p:sp>
        <p:sp>
          <p:nvSpPr>
            <p:cNvPr id="16" name="文本框 15"/>
            <p:cNvSpPr txBox="1"/>
            <p:nvPr/>
          </p:nvSpPr>
          <p:spPr>
            <a:xfrm>
              <a:off x="4133223" y="4138894"/>
              <a:ext cx="3938953" cy="523220"/>
            </a:xfrm>
            <a:prstGeom prst="rect">
              <a:avLst/>
            </a:prstGeom>
            <a:noFill/>
          </p:spPr>
          <p:txBody>
            <a:bodyPr wrap="square" rtlCol="0">
              <a:noAutofit/>
            </a:bodyPr>
            <a:lstStyle>
              <a:defPPr>
                <a:defRPr lang="zh-CN"/>
              </a:defPPr>
              <a:lvl1pPr marR="0" lvl="0" indent="0" algn="ctr" fontAlgn="auto">
                <a:lnSpc>
                  <a:spcPct val="100000"/>
                </a:lnSpc>
                <a:spcBef>
                  <a:spcPts val="0"/>
                </a:spcBef>
                <a:spcAft>
                  <a:spcPts val="0"/>
                </a:spcAft>
                <a:buClrTx/>
                <a:buSzTx/>
                <a:buFontTx/>
                <a:buNone/>
                <a:defRPr kumimoji="0" sz="2400" b="0" i="0" u="none" strike="noStrike" cap="none" spc="0" normalizeH="0" baseline="0">
                  <a:ln>
                    <a:noFill/>
                  </a:ln>
                  <a:solidFill>
                    <a:schemeClr val="accent1">
                      <a:lumMod val="20000"/>
                      <a:lumOff val="80000"/>
                      <a:alpha val="27000"/>
                    </a:schemeClr>
                  </a:solidFill>
                  <a:effectLst/>
                  <a:uLnTx/>
                  <a:uFillTx/>
                  <a:ea typeface="微软雅黑 Light" panose="020B0502040204020203" charset="-122"/>
                </a:defRPr>
              </a:lvl1pPr>
            </a:lstStyle>
            <a:p>
              <a:r>
                <a:rPr lang="en-US" altLang="zh-CN" dirty="0"/>
                <a:t>WORK RESULTS</a:t>
              </a:r>
              <a:endParaRPr lang="zh-CN" altLang="en-US" dirty="0"/>
            </a:p>
          </p:txBody>
        </p:sp>
        <p:sp>
          <p:nvSpPr>
            <p:cNvPr id="13" name="文本框 12"/>
            <p:cNvSpPr txBox="1"/>
            <p:nvPr/>
          </p:nvSpPr>
          <p:spPr>
            <a:xfrm>
              <a:off x="4923691" y="1130173"/>
              <a:ext cx="2136951" cy="2215991"/>
            </a:xfrm>
            <a:prstGeom prst="rect">
              <a:avLst/>
            </a:prstGeom>
            <a:noFill/>
          </p:spPr>
          <p:txBody>
            <a:bodyPr wrap="square" rtlCol="0">
              <a:noAutofit/>
            </a:bodyPr>
            <a:lstStyle/>
            <a:p>
              <a:pPr algn="ctr"/>
              <a:r>
                <a:rPr lang="en-US" altLang="zh-CN" sz="13800" dirty="0">
                  <a:solidFill>
                    <a:schemeClr val="accent2"/>
                  </a:solidFill>
                </a:rPr>
                <a:t>02</a:t>
              </a:r>
              <a:endParaRPr lang="zh-CN" altLang="en-US" sz="13800" dirty="0">
                <a:solidFill>
                  <a:schemeClr val="accent2"/>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803275" y="2047095"/>
          <a:ext cx="6247230" cy="435766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圆角 6"/>
          <p:cNvSpPr/>
          <p:nvPr/>
        </p:nvSpPr>
        <p:spPr>
          <a:xfrm>
            <a:off x="7243010" y="2286000"/>
            <a:ext cx="4367464" cy="3879850"/>
          </a:xfrm>
          <a:prstGeom prst="roundRect">
            <a:avLst>
              <a:gd name="adj" fmla="val 2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圆角 27"/>
          <p:cNvSpPr/>
          <p:nvPr/>
        </p:nvSpPr>
        <p:spPr>
          <a:xfrm>
            <a:off x="7243010" y="2286000"/>
            <a:ext cx="4367464" cy="1227221"/>
          </a:xfrm>
          <a:prstGeom prst="roundRect">
            <a:avLst>
              <a:gd name="adj" fmla="val 20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11" name="文本框 10"/>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sp>
        <p:nvSpPr>
          <p:cNvPr id="5" name="文本框 4"/>
          <p:cNvSpPr txBox="1"/>
          <p:nvPr/>
        </p:nvSpPr>
        <p:spPr>
          <a:xfrm>
            <a:off x="7858292" y="2607222"/>
            <a:ext cx="3136900" cy="523220"/>
          </a:xfrm>
          <a:prstGeom prst="rect">
            <a:avLst/>
          </a:prstGeom>
          <a:noFill/>
        </p:spPr>
        <p:txBody>
          <a:bodyPr wrap="square" rtlCol="0">
            <a:noAutofit/>
          </a:bodyPr>
          <a:lstStyle/>
          <a:p>
            <a:pPr algn="ctr"/>
            <a:r>
              <a:rPr lang="zh-CN" altLang="en-US" sz="2800" b="1" dirty="0">
                <a:solidFill>
                  <a:schemeClr val="bg1"/>
                </a:solidFill>
                <a:latin typeface="+mj-ea"/>
                <a:ea typeface="+mj-ea"/>
              </a:rPr>
              <a:t>主要支出情况</a:t>
            </a:r>
          </a:p>
        </p:txBody>
      </p:sp>
      <p:sp>
        <p:nvSpPr>
          <p:cNvPr id="12" name="文本框 11"/>
          <p:cNvSpPr txBox="1"/>
          <p:nvPr/>
        </p:nvSpPr>
        <p:spPr>
          <a:xfrm>
            <a:off x="7502691" y="3805293"/>
            <a:ext cx="3741571" cy="1859548"/>
          </a:xfrm>
          <a:prstGeom prst="rect">
            <a:avLst/>
          </a:prstGeom>
          <a:noFill/>
        </p:spPr>
        <p:txBody>
          <a:bodyPr wrap="square" rtlCol="0">
            <a:noAutofit/>
          </a:bodyPr>
          <a:lstStyle/>
          <a:p>
            <a:pPr>
              <a:lnSpc>
                <a:spcPct val="130000"/>
              </a:lnSpc>
            </a:pPr>
            <a:r>
              <a:rPr lang="en-US" altLang="zh-CN" dirty="0">
                <a:solidFill>
                  <a:schemeClr val="tx1">
                    <a:lumMod val="75000"/>
                    <a:lumOff val="25000"/>
                  </a:schemeClr>
                </a:solidFill>
                <a:latin typeface="+mn-ea"/>
              </a:rPr>
              <a:t>20XX</a:t>
            </a:r>
            <a:r>
              <a:rPr lang="zh-CN" altLang="en-US" dirty="0">
                <a:solidFill>
                  <a:schemeClr val="tx1">
                    <a:lumMod val="75000"/>
                    <a:lumOff val="25000"/>
                  </a:schemeClr>
                </a:solidFill>
                <a:latin typeface="+mn-ea"/>
              </a:rPr>
              <a:t>年上半年主要开支中，日常办公支出</a:t>
            </a:r>
            <a:r>
              <a:rPr lang="en-US" altLang="zh-CN" dirty="0">
                <a:solidFill>
                  <a:schemeClr val="tx1">
                    <a:lumMod val="75000"/>
                    <a:lumOff val="25000"/>
                  </a:schemeClr>
                </a:solidFill>
                <a:latin typeface="+mn-ea"/>
              </a:rPr>
              <a:t>43</a:t>
            </a:r>
            <a:r>
              <a:rPr lang="zh-CN" altLang="en-US" dirty="0">
                <a:solidFill>
                  <a:schemeClr val="tx1">
                    <a:lumMod val="75000"/>
                    <a:lumOff val="25000"/>
                  </a:schemeClr>
                </a:solidFill>
                <a:latin typeface="+mn-ea"/>
              </a:rPr>
              <a:t>万，广告宣传支出</a:t>
            </a:r>
            <a:r>
              <a:rPr lang="en-US" altLang="zh-CN" dirty="0">
                <a:solidFill>
                  <a:schemeClr val="tx1">
                    <a:lumMod val="75000"/>
                    <a:lumOff val="25000"/>
                  </a:schemeClr>
                </a:solidFill>
                <a:latin typeface="+mn-ea"/>
              </a:rPr>
              <a:t>25</a:t>
            </a:r>
            <a:r>
              <a:rPr lang="zh-CN" altLang="en-US" dirty="0">
                <a:solidFill>
                  <a:schemeClr val="tx1">
                    <a:lumMod val="75000"/>
                    <a:lumOff val="25000"/>
                  </a:schemeClr>
                </a:solidFill>
                <a:latin typeface="+mn-ea"/>
              </a:rPr>
              <a:t>万，员工福利支出</a:t>
            </a:r>
            <a:r>
              <a:rPr lang="en-US" altLang="zh-CN" dirty="0">
                <a:solidFill>
                  <a:schemeClr val="tx1">
                    <a:lumMod val="75000"/>
                    <a:lumOff val="25000"/>
                  </a:schemeClr>
                </a:solidFill>
                <a:latin typeface="+mn-ea"/>
              </a:rPr>
              <a:t>35</a:t>
            </a:r>
            <a:r>
              <a:rPr lang="zh-CN" altLang="en-US" dirty="0">
                <a:solidFill>
                  <a:schemeClr val="tx1">
                    <a:lumMod val="75000"/>
                    <a:lumOff val="25000"/>
                  </a:schemeClr>
                </a:solidFill>
                <a:latin typeface="+mn-ea"/>
              </a:rPr>
              <a:t>万，差旅费支出</a:t>
            </a:r>
            <a:r>
              <a:rPr lang="en-US" altLang="zh-CN" dirty="0">
                <a:solidFill>
                  <a:schemeClr val="tx1">
                    <a:lumMod val="75000"/>
                    <a:lumOff val="25000"/>
                  </a:schemeClr>
                </a:solidFill>
                <a:latin typeface="+mn-ea"/>
              </a:rPr>
              <a:t>45</a:t>
            </a:r>
            <a:r>
              <a:rPr lang="zh-CN" altLang="en-US" dirty="0">
                <a:solidFill>
                  <a:schemeClr val="tx1">
                    <a:lumMod val="75000"/>
                    <a:lumOff val="25000"/>
                  </a:schemeClr>
                </a:solidFill>
                <a:latin typeface="+mn-ea"/>
              </a:rPr>
              <a:t>万，整体相对于去年同期下降了</a:t>
            </a:r>
            <a:r>
              <a:rPr lang="en-US" altLang="zh-CN" dirty="0">
                <a:solidFill>
                  <a:schemeClr val="tx1">
                    <a:lumMod val="75000"/>
                    <a:lumOff val="25000"/>
                  </a:schemeClr>
                </a:solidFill>
                <a:latin typeface="+mn-ea"/>
              </a:rPr>
              <a:t>3.5%</a:t>
            </a:r>
            <a:endParaRPr lang="zh-CN" altLang="en-US" dirty="0">
              <a:solidFill>
                <a:schemeClr val="tx1">
                  <a:lumMod val="75000"/>
                  <a:lumOff val="25000"/>
                </a:schemeClr>
              </a:solidFill>
              <a:latin typeface="+mn-ea"/>
            </a:endParaRPr>
          </a:p>
        </p:txBody>
      </p:sp>
      <p:pic>
        <p:nvPicPr>
          <p:cNvPr id="15" name="图片 14"/>
          <p:cNvPicPr>
            <a:picLocks noChangeAspect="1"/>
          </p:cNvPicPr>
          <p:nvPr/>
        </p:nvPicPr>
        <p:blipFill rotWithShape="1">
          <a:blip r:embed="rId3"/>
          <a:srcRect r="40321" b="5570"/>
          <a:stretch>
            <a:fillRect/>
          </a:stretch>
        </p:blipFill>
        <p:spPr>
          <a:xfrm>
            <a:off x="9795425" y="465767"/>
            <a:ext cx="1932720" cy="3957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316579" y="2240497"/>
            <a:ext cx="4927684" cy="523220"/>
          </a:xfrm>
          <a:prstGeom prst="rect">
            <a:avLst/>
          </a:prstGeom>
          <a:noFill/>
        </p:spPr>
        <p:txBody>
          <a:bodyPr wrap="square" rtlCol="0">
            <a:noAutofit/>
          </a:bodyPr>
          <a:lstStyle/>
          <a:p>
            <a:r>
              <a:rPr lang="en-US" altLang="zh-CN" sz="2800" dirty="0">
                <a:solidFill>
                  <a:schemeClr val="accent1"/>
                </a:solidFill>
                <a:latin typeface="+mj-ea"/>
                <a:ea typeface="+mj-ea"/>
              </a:rPr>
              <a:t>11%</a:t>
            </a:r>
            <a:endParaRPr lang="zh-CN" altLang="en-US" sz="2800" dirty="0">
              <a:solidFill>
                <a:schemeClr val="accent1"/>
              </a:solidFill>
              <a:latin typeface="+mj-ea"/>
              <a:ea typeface="+mj-ea"/>
            </a:endParaRPr>
          </a:p>
        </p:txBody>
      </p:sp>
      <p:sp>
        <p:nvSpPr>
          <p:cNvPr id="45" name="文本框 44"/>
          <p:cNvSpPr txBox="1"/>
          <p:nvPr/>
        </p:nvSpPr>
        <p:spPr>
          <a:xfrm>
            <a:off x="6316579" y="2727522"/>
            <a:ext cx="5225564" cy="369332"/>
          </a:xfrm>
          <a:prstGeom prst="rect">
            <a:avLst/>
          </a:prstGeom>
          <a:noFill/>
        </p:spPr>
        <p:txBody>
          <a:bodyPr wrap="square" rtlCol="0">
            <a:noAutofit/>
          </a:bodyPr>
          <a:lstStyle/>
          <a:p>
            <a:r>
              <a:rPr lang="zh-CN" altLang="en-US" dirty="0"/>
              <a:t>上半年部门员工离职率相对于去年降低了</a:t>
            </a:r>
            <a:r>
              <a:rPr lang="en-US" altLang="zh-CN" dirty="0"/>
              <a:t>11%</a:t>
            </a:r>
            <a:r>
              <a:rPr lang="zh-CN" altLang="en-US" dirty="0"/>
              <a:t>；</a:t>
            </a:r>
          </a:p>
        </p:txBody>
      </p:sp>
      <p:sp>
        <p:nvSpPr>
          <p:cNvPr id="46" name="文本框 45"/>
          <p:cNvSpPr txBox="1"/>
          <p:nvPr/>
        </p:nvSpPr>
        <p:spPr>
          <a:xfrm>
            <a:off x="6316579" y="3218633"/>
            <a:ext cx="4927684" cy="523220"/>
          </a:xfrm>
          <a:prstGeom prst="rect">
            <a:avLst/>
          </a:prstGeom>
          <a:noFill/>
        </p:spPr>
        <p:txBody>
          <a:bodyPr wrap="square" rtlCol="0">
            <a:noAutofit/>
          </a:bodyPr>
          <a:lstStyle>
            <a:defPPr>
              <a:defRPr lang="zh-CN"/>
            </a:defPPr>
            <a:lvl1pPr>
              <a:defRPr sz="2800">
                <a:solidFill>
                  <a:schemeClr val="accent1"/>
                </a:solidFill>
                <a:latin typeface="+mj-ea"/>
                <a:ea typeface="+mj-ea"/>
              </a:defRPr>
            </a:lvl1pPr>
          </a:lstStyle>
          <a:p>
            <a:r>
              <a:rPr lang="en-US" altLang="zh-CN" dirty="0"/>
              <a:t>24%</a:t>
            </a:r>
            <a:endParaRPr lang="zh-CN" altLang="en-US" dirty="0"/>
          </a:p>
        </p:txBody>
      </p:sp>
      <p:sp>
        <p:nvSpPr>
          <p:cNvPr id="47" name="文本框 46"/>
          <p:cNvSpPr txBox="1"/>
          <p:nvPr/>
        </p:nvSpPr>
        <p:spPr>
          <a:xfrm>
            <a:off x="6316579" y="3717790"/>
            <a:ext cx="5225564" cy="369332"/>
          </a:xfrm>
          <a:prstGeom prst="rect">
            <a:avLst/>
          </a:prstGeom>
          <a:noFill/>
        </p:spPr>
        <p:txBody>
          <a:bodyPr wrap="square" rtlCol="0">
            <a:noAutofit/>
          </a:bodyPr>
          <a:lstStyle/>
          <a:p>
            <a:r>
              <a:rPr lang="zh-CN" altLang="en-US" dirty="0"/>
              <a:t>上半年差旅费预算与去年同期相比下降了</a:t>
            </a:r>
            <a:r>
              <a:rPr lang="en-US" altLang="zh-CN" dirty="0"/>
              <a:t>24%</a:t>
            </a:r>
            <a:r>
              <a:rPr lang="zh-CN" altLang="en-US" dirty="0"/>
              <a:t>；</a:t>
            </a:r>
          </a:p>
        </p:txBody>
      </p:sp>
      <p:sp>
        <p:nvSpPr>
          <p:cNvPr id="48" name="文本框 47"/>
          <p:cNvSpPr txBox="1"/>
          <p:nvPr/>
        </p:nvSpPr>
        <p:spPr>
          <a:xfrm>
            <a:off x="6316579" y="4196769"/>
            <a:ext cx="4927684" cy="523220"/>
          </a:xfrm>
          <a:prstGeom prst="rect">
            <a:avLst/>
          </a:prstGeom>
          <a:noFill/>
        </p:spPr>
        <p:txBody>
          <a:bodyPr wrap="square" rtlCol="0">
            <a:noAutofit/>
          </a:bodyPr>
          <a:lstStyle>
            <a:defPPr>
              <a:defRPr lang="zh-CN"/>
            </a:defPPr>
            <a:lvl1pPr>
              <a:defRPr sz="2800">
                <a:solidFill>
                  <a:schemeClr val="accent1"/>
                </a:solidFill>
                <a:latin typeface="+mj-ea"/>
                <a:ea typeface="+mj-ea"/>
              </a:defRPr>
            </a:lvl1pPr>
          </a:lstStyle>
          <a:p>
            <a:r>
              <a:rPr lang="en-US" altLang="zh-CN" dirty="0"/>
              <a:t>38%</a:t>
            </a:r>
            <a:endParaRPr lang="zh-CN" altLang="en-US" dirty="0"/>
          </a:p>
        </p:txBody>
      </p:sp>
      <p:sp>
        <p:nvSpPr>
          <p:cNvPr id="49" name="文本框 48"/>
          <p:cNvSpPr txBox="1"/>
          <p:nvPr/>
        </p:nvSpPr>
        <p:spPr>
          <a:xfrm>
            <a:off x="6316579" y="4708058"/>
            <a:ext cx="5225564" cy="369332"/>
          </a:xfrm>
          <a:prstGeom prst="rect">
            <a:avLst/>
          </a:prstGeom>
          <a:noFill/>
        </p:spPr>
        <p:txBody>
          <a:bodyPr wrap="square" rtlCol="0">
            <a:noAutofit/>
          </a:bodyPr>
          <a:lstStyle/>
          <a:p>
            <a:r>
              <a:rPr lang="zh-CN" altLang="en-US" dirty="0"/>
              <a:t>公司流动资金使用率维持在了</a:t>
            </a:r>
            <a:r>
              <a:rPr lang="en-US" altLang="zh-CN" dirty="0"/>
              <a:t>38%</a:t>
            </a:r>
            <a:r>
              <a:rPr lang="zh-CN" altLang="en-US" dirty="0"/>
              <a:t>左右</a:t>
            </a:r>
          </a:p>
        </p:txBody>
      </p:sp>
      <p:sp>
        <p:nvSpPr>
          <p:cNvPr id="61" name="任意多边形: 形状 60"/>
          <p:cNvSpPr/>
          <p:nvPr/>
        </p:nvSpPr>
        <p:spPr>
          <a:xfrm>
            <a:off x="2757782" y="2097091"/>
            <a:ext cx="1106172" cy="953597"/>
          </a:xfrm>
          <a:custGeom>
            <a:avLst/>
            <a:gdLst>
              <a:gd name="connsiteX0" fmla="*/ 553086 w 1106172"/>
              <a:gd name="connsiteY0" fmla="*/ 0 h 953597"/>
              <a:gd name="connsiteX1" fmla="*/ 1106172 w 1106172"/>
              <a:gd name="connsiteY1" fmla="*/ 953597 h 953597"/>
              <a:gd name="connsiteX2" fmla="*/ 0 w 1106172"/>
              <a:gd name="connsiteY2" fmla="*/ 953597 h 953597"/>
              <a:gd name="connsiteX3" fmla="*/ 553086 w 1106172"/>
              <a:gd name="connsiteY3" fmla="*/ 0 h 953597"/>
            </a:gdLst>
            <a:ahLst/>
            <a:cxnLst>
              <a:cxn ang="0">
                <a:pos x="connsiteX0" y="connsiteY0"/>
              </a:cxn>
              <a:cxn ang="0">
                <a:pos x="connsiteX1" y="connsiteY1"/>
              </a:cxn>
              <a:cxn ang="0">
                <a:pos x="connsiteX2" y="connsiteY2"/>
              </a:cxn>
              <a:cxn ang="0">
                <a:pos x="connsiteX3" y="connsiteY3"/>
              </a:cxn>
            </a:cxnLst>
            <a:rect l="l" t="t" r="r" b="b"/>
            <a:pathLst>
              <a:path w="1106172" h="953597">
                <a:moveTo>
                  <a:pt x="553086" y="0"/>
                </a:moveTo>
                <a:lnTo>
                  <a:pt x="1106172" y="953597"/>
                </a:lnTo>
                <a:lnTo>
                  <a:pt x="0" y="953597"/>
                </a:lnTo>
                <a:lnTo>
                  <a:pt x="55308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p>
        </p:txBody>
      </p:sp>
      <p:sp>
        <p:nvSpPr>
          <p:cNvPr id="58" name="任意多边形: 形状 57"/>
          <p:cNvSpPr/>
          <p:nvPr/>
        </p:nvSpPr>
        <p:spPr>
          <a:xfrm>
            <a:off x="2160751" y="3116180"/>
            <a:ext cx="2300234" cy="963871"/>
          </a:xfrm>
          <a:custGeom>
            <a:avLst/>
            <a:gdLst>
              <a:gd name="connsiteX0" fmla="*/ 559046 w 2300234"/>
              <a:gd name="connsiteY0" fmla="*/ 0 h 963871"/>
              <a:gd name="connsiteX1" fmla="*/ 1741189 w 2300234"/>
              <a:gd name="connsiteY1" fmla="*/ 0 h 963871"/>
              <a:gd name="connsiteX2" fmla="*/ 2300234 w 2300234"/>
              <a:gd name="connsiteY2" fmla="*/ 963871 h 963871"/>
              <a:gd name="connsiteX3" fmla="*/ 0 w 2300234"/>
              <a:gd name="connsiteY3" fmla="*/ 963871 h 963871"/>
              <a:gd name="connsiteX4" fmla="*/ 559046 w 2300234"/>
              <a:gd name="connsiteY4" fmla="*/ 0 h 96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234" h="963871">
                <a:moveTo>
                  <a:pt x="559046" y="0"/>
                </a:moveTo>
                <a:lnTo>
                  <a:pt x="1741189" y="0"/>
                </a:lnTo>
                <a:lnTo>
                  <a:pt x="2300234" y="963871"/>
                </a:lnTo>
                <a:lnTo>
                  <a:pt x="0" y="963871"/>
                </a:lnTo>
                <a:lnTo>
                  <a:pt x="55904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任意多边形: 形状 54"/>
          <p:cNvSpPr/>
          <p:nvPr/>
        </p:nvSpPr>
        <p:spPr>
          <a:xfrm>
            <a:off x="1563722" y="4145543"/>
            <a:ext cx="3494295" cy="963871"/>
          </a:xfrm>
          <a:custGeom>
            <a:avLst/>
            <a:gdLst>
              <a:gd name="connsiteX0" fmla="*/ 559045 w 3494295"/>
              <a:gd name="connsiteY0" fmla="*/ 0 h 963871"/>
              <a:gd name="connsiteX1" fmla="*/ 2935249 w 3494295"/>
              <a:gd name="connsiteY1" fmla="*/ 0 h 963871"/>
              <a:gd name="connsiteX2" fmla="*/ 3494295 w 3494295"/>
              <a:gd name="connsiteY2" fmla="*/ 963871 h 963871"/>
              <a:gd name="connsiteX3" fmla="*/ 0 w 3494295"/>
              <a:gd name="connsiteY3" fmla="*/ 963871 h 963871"/>
              <a:gd name="connsiteX4" fmla="*/ 559045 w 3494295"/>
              <a:gd name="connsiteY4" fmla="*/ 0 h 96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295" h="963871">
                <a:moveTo>
                  <a:pt x="559045" y="0"/>
                </a:moveTo>
                <a:lnTo>
                  <a:pt x="2935249" y="0"/>
                </a:lnTo>
                <a:lnTo>
                  <a:pt x="3494295" y="963871"/>
                </a:lnTo>
                <a:lnTo>
                  <a:pt x="0" y="963871"/>
                </a:lnTo>
                <a:lnTo>
                  <a:pt x="55904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任意多边形: 形状 51"/>
          <p:cNvSpPr/>
          <p:nvPr/>
        </p:nvSpPr>
        <p:spPr>
          <a:xfrm>
            <a:off x="1034716" y="5174906"/>
            <a:ext cx="4552304" cy="846585"/>
          </a:xfrm>
          <a:custGeom>
            <a:avLst/>
            <a:gdLst>
              <a:gd name="connsiteX0" fmla="*/ 491019 w 4552304"/>
              <a:gd name="connsiteY0" fmla="*/ 0 h 846585"/>
              <a:gd name="connsiteX1" fmla="*/ 4061285 w 4552304"/>
              <a:gd name="connsiteY1" fmla="*/ 0 h 846585"/>
              <a:gd name="connsiteX2" fmla="*/ 4552304 w 4552304"/>
              <a:gd name="connsiteY2" fmla="*/ 846585 h 846585"/>
              <a:gd name="connsiteX3" fmla="*/ 0 w 4552304"/>
              <a:gd name="connsiteY3" fmla="*/ 846585 h 846585"/>
              <a:gd name="connsiteX4" fmla="*/ 491019 w 4552304"/>
              <a:gd name="connsiteY4" fmla="*/ 0 h 8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304" h="846585">
                <a:moveTo>
                  <a:pt x="491019" y="0"/>
                </a:moveTo>
                <a:lnTo>
                  <a:pt x="4061285" y="0"/>
                </a:lnTo>
                <a:lnTo>
                  <a:pt x="4552304" y="846585"/>
                </a:lnTo>
                <a:lnTo>
                  <a:pt x="0" y="846585"/>
                </a:lnTo>
                <a:lnTo>
                  <a:pt x="49101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20" name="文本框 19"/>
          <p:cNvSpPr txBox="1"/>
          <p:nvPr/>
        </p:nvSpPr>
        <p:spPr>
          <a:xfrm>
            <a:off x="457388" y="374987"/>
            <a:ext cx="1376748" cy="646331"/>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r>
              <a:rPr lang="en-US" altLang="zh-CN" dirty="0"/>
              <a:t>02</a:t>
            </a:r>
            <a:endParaRPr lang="zh-CN" altLang="en-US" dirty="0"/>
          </a:p>
        </p:txBody>
      </p:sp>
      <p:pic>
        <p:nvPicPr>
          <p:cNvPr id="21" name="图片 20"/>
          <p:cNvPicPr>
            <a:picLocks noChangeAspect="1"/>
          </p:cNvPicPr>
          <p:nvPr/>
        </p:nvPicPr>
        <p:blipFill rotWithShape="1">
          <a:blip r:embed="rId2"/>
          <a:srcRect r="40321" b="5570"/>
          <a:stretch>
            <a:fillRect/>
          </a:stretch>
        </p:blipFill>
        <p:spPr>
          <a:xfrm>
            <a:off x="9795425" y="465767"/>
            <a:ext cx="1932720" cy="395760"/>
          </a:xfrm>
          <a:prstGeom prst="rect">
            <a:avLst/>
          </a:prstGeom>
        </p:spPr>
      </p:pic>
      <p:sp>
        <p:nvSpPr>
          <p:cNvPr id="11" name="文本框 10"/>
          <p:cNvSpPr txBox="1"/>
          <p:nvPr/>
        </p:nvSpPr>
        <p:spPr>
          <a:xfrm>
            <a:off x="2757782" y="5402565"/>
            <a:ext cx="1106172" cy="461665"/>
          </a:xfrm>
          <a:prstGeom prst="rect">
            <a:avLst/>
          </a:prstGeom>
          <a:noFill/>
        </p:spPr>
        <p:txBody>
          <a:bodyPr wrap="square" rtlCol="0">
            <a:noAutofit/>
          </a:bodyPr>
          <a:lstStyle/>
          <a:p>
            <a:pPr algn="ctr"/>
            <a:r>
              <a:rPr lang="en-US" altLang="zh-CN" sz="2400" dirty="0">
                <a:solidFill>
                  <a:schemeClr val="bg1"/>
                </a:solidFill>
              </a:rPr>
              <a:t>56%</a:t>
            </a:r>
            <a:endParaRPr lang="zh-CN" altLang="en-US" sz="2400" dirty="0">
              <a:solidFill>
                <a:schemeClr val="bg1"/>
              </a:solidFill>
            </a:endParaRPr>
          </a:p>
        </p:txBody>
      </p:sp>
      <p:sp>
        <p:nvSpPr>
          <p:cNvPr id="29" name="文本框 28"/>
          <p:cNvSpPr txBox="1"/>
          <p:nvPr/>
        </p:nvSpPr>
        <p:spPr>
          <a:xfrm>
            <a:off x="2757782" y="4396645"/>
            <a:ext cx="1106172" cy="461665"/>
          </a:xfrm>
          <a:prstGeom prst="rect">
            <a:avLst/>
          </a:prstGeom>
          <a:noFill/>
        </p:spPr>
        <p:txBody>
          <a:bodyPr wrap="square" rtlCol="0">
            <a:noAutofit/>
          </a:bodyPr>
          <a:lstStyle/>
          <a:p>
            <a:pPr algn="ctr"/>
            <a:r>
              <a:rPr lang="en-US" altLang="zh-CN" sz="2400" dirty="0">
                <a:solidFill>
                  <a:schemeClr val="accent1"/>
                </a:solidFill>
              </a:rPr>
              <a:t>38%</a:t>
            </a:r>
            <a:endParaRPr lang="zh-CN" altLang="en-US" sz="2400" dirty="0">
              <a:solidFill>
                <a:schemeClr val="accent1"/>
              </a:solidFill>
            </a:endParaRPr>
          </a:p>
        </p:txBody>
      </p:sp>
      <p:sp>
        <p:nvSpPr>
          <p:cNvPr id="30" name="文本框 29"/>
          <p:cNvSpPr txBox="1"/>
          <p:nvPr/>
        </p:nvSpPr>
        <p:spPr>
          <a:xfrm>
            <a:off x="2757782" y="3373853"/>
            <a:ext cx="1106172" cy="461665"/>
          </a:xfrm>
          <a:prstGeom prst="rect">
            <a:avLst/>
          </a:prstGeom>
          <a:noFill/>
        </p:spPr>
        <p:txBody>
          <a:bodyPr wrap="square" rtlCol="0">
            <a:noAutofit/>
          </a:bodyPr>
          <a:lstStyle/>
          <a:p>
            <a:pPr algn="ctr"/>
            <a:r>
              <a:rPr lang="en-US" altLang="zh-CN" sz="2400" dirty="0">
                <a:solidFill>
                  <a:schemeClr val="bg1"/>
                </a:solidFill>
              </a:rPr>
              <a:t>24%</a:t>
            </a:r>
            <a:endParaRPr lang="zh-CN" altLang="en-US" sz="2400" dirty="0">
              <a:solidFill>
                <a:schemeClr val="bg1"/>
              </a:solidFill>
            </a:endParaRPr>
          </a:p>
        </p:txBody>
      </p:sp>
      <p:sp>
        <p:nvSpPr>
          <p:cNvPr id="31" name="文本框 30"/>
          <p:cNvSpPr txBox="1"/>
          <p:nvPr/>
        </p:nvSpPr>
        <p:spPr>
          <a:xfrm>
            <a:off x="2757782" y="2540685"/>
            <a:ext cx="1106172" cy="461665"/>
          </a:xfrm>
          <a:prstGeom prst="rect">
            <a:avLst/>
          </a:prstGeom>
          <a:noFill/>
        </p:spPr>
        <p:txBody>
          <a:bodyPr wrap="square" rtlCol="0">
            <a:noAutofit/>
          </a:bodyPr>
          <a:lstStyle/>
          <a:p>
            <a:pPr algn="ctr"/>
            <a:r>
              <a:rPr lang="en-US" altLang="zh-CN" sz="2400" dirty="0">
                <a:solidFill>
                  <a:schemeClr val="accent1"/>
                </a:solidFill>
              </a:rPr>
              <a:t>11%</a:t>
            </a:r>
            <a:endParaRPr lang="zh-CN" altLang="en-US" sz="2400" dirty="0">
              <a:solidFill>
                <a:schemeClr val="accent1"/>
              </a:solidFill>
            </a:endParaRPr>
          </a:p>
        </p:txBody>
      </p:sp>
      <p:sp>
        <p:nvSpPr>
          <p:cNvPr id="32" name="文本框 31"/>
          <p:cNvSpPr txBox="1"/>
          <p:nvPr/>
        </p:nvSpPr>
        <p:spPr>
          <a:xfrm>
            <a:off x="6316579" y="5174906"/>
            <a:ext cx="4927684" cy="523220"/>
          </a:xfrm>
          <a:prstGeom prst="rect">
            <a:avLst/>
          </a:prstGeom>
          <a:noFill/>
        </p:spPr>
        <p:txBody>
          <a:bodyPr wrap="square" rtlCol="0">
            <a:noAutofit/>
          </a:bodyPr>
          <a:lstStyle>
            <a:defPPr>
              <a:defRPr lang="zh-CN"/>
            </a:defPPr>
            <a:lvl1pPr>
              <a:defRPr sz="2800">
                <a:solidFill>
                  <a:schemeClr val="accent1"/>
                </a:solidFill>
                <a:latin typeface="+mj-ea"/>
                <a:ea typeface="+mj-ea"/>
              </a:defRPr>
            </a:lvl1pPr>
          </a:lstStyle>
          <a:p>
            <a:r>
              <a:rPr lang="en-US" altLang="zh-CN" dirty="0"/>
              <a:t>56%</a:t>
            </a:r>
            <a:endParaRPr lang="zh-CN" altLang="en-US" dirty="0"/>
          </a:p>
        </p:txBody>
      </p:sp>
      <p:sp>
        <p:nvSpPr>
          <p:cNvPr id="33" name="文本框 32"/>
          <p:cNvSpPr txBox="1"/>
          <p:nvPr/>
        </p:nvSpPr>
        <p:spPr>
          <a:xfrm>
            <a:off x="6316579" y="5698325"/>
            <a:ext cx="5225564" cy="369332"/>
          </a:xfrm>
          <a:prstGeom prst="rect">
            <a:avLst/>
          </a:prstGeom>
          <a:noFill/>
        </p:spPr>
        <p:txBody>
          <a:bodyPr wrap="square" rtlCol="0">
            <a:noAutofit/>
          </a:bodyPr>
          <a:lstStyle/>
          <a:p>
            <a:r>
              <a:rPr lang="zh-CN" altLang="en-US" dirty="0"/>
              <a:t>公司财务制度培训通过率超过了一半，达到了</a:t>
            </a:r>
            <a:r>
              <a:rPr lang="en-US" altLang="zh-CN" dirty="0"/>
              <a:t>56%</a:t>
            </a:r>
            <a:r>
              <a:rPr lang="zh-CN" altLang="en-US" dirty="0"/>
              <a:t>；</a:t>
            </a:r>
          </a:p>
        </p:txBody>
      </p:sp>
      <p:cxnSp>
        <p:nvCxnSpPr>
          <p:cNvPr id="13" name="直接连接符 12"/>
          <p:cNvCxnSpPr/>
          <p:nvPr/>
        </p:nvCxnSpPr>
        <p:spPr>
          <a:xfrm>
            <a:off x="3519577" y="2559513"/>
            <a:ext cx="2490158"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519577" y="3597019"/>
            <a:ext cx="2490158"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519577" y="4639046"/>
            <a:ext cx="2490158"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519577" y="5609896"/>
            <a:ext cx="2490158"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
          <p:cNvSpPr txBox="1"/>
          <p:nvPr/>
        </p:nvSpPr>
        <p:spPr>
          <a:xfrm>
            <a:off x="803274" y="4758437"/>
            <a:ext cx="3440921" cy="1858714"/>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Light" panose="020B0502040204020203" charset="-122"/>
                <a:sym typeface="+mn-lt"/>
              </a:rPr>
              <a:t>按汽车日常管理”派车单”审核，做到一车一帐一核算，日常报销坚持实行单车核算，报销时将派车单随票据粘贴，与派车单无关的费用不予报销。</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Light" panose="020B0502040204020203" charset="-122"/>
            </a:endParaRPr>
          </a:p>
        </p:txBody>
      </p:sp>
      <p:sp>
        <p:nvSpPr>
          <p:cNvPr id="34" name="内容占位符 2"/>
          <p:cNvSpPr txBox="1"/>
          <p:nvPr/>
        </p:nvSpPr>
        <p:spPr>
          <a:xfrm>
            <a:off x="4749779" y="4758437"/>
            <a:ext cx="2915728" cy="1498615"/>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Light" panose="020B0502040204020203" charset="-122"/>
                <a:sym typeface="+mn-lt"/>
              </a:rPr>
              <a:t>办公费用建立领用登记制度，并按部门设立台帐，同时定期进行检查，超过预算不予报销。</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Light" panose="020B0502040204020203" charset="-122"/>
            </a:endParaRPr>
          </a:p>
        </p:txBody>
      </p:sp>
      <p:sp>
        <p:nvSpPr>
          <p:cNvPr id="36" name="内容占位符 2"/>
          <p:cNvSpPr txBox="1"/>
          <p:nvPr/>
        </p:nvSpPr>
        <p:spPr>
          <a:xfrm>
            <a:off x="8307692" y="4758437"/>
            <a:ext cx="3081034" cy="1858714"/>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Light" panose="020B0502040204020203" charset="-122"/>
                <a:sym typeface="+mn-lt"/>
              </a:rPr>
              <a:t>严格执行先请示后办理制度，无预先填制业务招待费申请表及接待事由、人数、预计费用等项目，财务坚持不予报销。</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Light" panose="020B0502040204020203" charset="-122"/>
            </a:endParaRPr>
          </a:p>
        </p:txBody>
      </p:sp>
      <p:sp>
        <p:nvSpPr>
          <p:cNvPr id="37"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38" name="文本框 37"/>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02</a:t>
            </a:r>
            <a:endParaRPr lang="zh-CN" altLang="en-US" dirty="0"/>
          </a:p>
        </p:txBody>
      </p:sp>
      <p:grpSp>
        <p:nvGrpSpPr>
          <p:cNvPr id="2" name="组合 1"/>
          <p:cNvGrpSpPr/>
          <p:nvPr/>
        </p:nvGrpSpPr>
        <p:grpSpPr>
          <a:xfrm>
            <a:off x="1303361" y="1963698"/>
            <a:ext cx="2497540" cy="2497540"/>
            <a:chOff x="1303361" y="1963698"/>
            <a:chExt cx="2497540" cy="2497540"/>
          </a:xfrm>
        </p:grpSpPr>
        <p:sp>
          <p:nvSpPr>
            <p:cNvPr id="17" name="椭圆 16"/>
            <p:cNvSpPr/>
            <p:nvPr/>
          </p:nvSpPr>
          <p:spPr>
            <a:xfrm>
              <a:off x="1303361" y="1963698"/>
              <a:ext cx="2497540" cy="24975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3" name="椭圆 2"/>
            <p:cNvSpPr/>
            <p:nvPr/>
          </p:nvSpPr>
          <p:spPr>
            <a:xfrm>
              <a:off x="1446663" y="2107000"/>
              <a:ext cx="2210937" cy="221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40" name="文本框 39"/>
            <p:cNvSpPr txBox="1"/>
            <p:nvPr/>
          </p:nvSpPr>
          <p:spPr>
            <a:xfrm>
              <a:off x="1842330" y="2832884"/>
              <a:ext cx="1654490" cy="92333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mn-ea"/>
                </a:rPr>
                <a:t>汽车费用下降</a:t>
              </a:r>
              <a:r>
                <a:rPr kumimoji="0" lang="en-US" altLang="zh-CN" sz="3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7.95%</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4" name="组合 3"/>
          <p:cNvGrpSpPr/>
          <p:nvPr/>
        </p:nvGrpSpPr>
        <p:grpSpPr>
          <a:xfrm>
            <a:off x="4847229" y="1963698"/>
            <a:ext cx="2497540" cy="2497540"/>
            <a:chOff x="4847229" y="1963698"/>
            <a:chExt cx="2497540" cy="2497540"/>
          </a:xfrm>
        </p:grpSpPr>
        <p:sp>
          <p:nvSpPr>
            <p:cNvPr id="19" name="椭圆 18"/>
            <p:cNvSpPr/>
            <p:nvPr/>
          </p:nvSpPr>
          <p:spPr>
            <a:xfrm>
              <a:off x="4847229" y="1963698"/>
              <a:ext cx="2497540" cy="249754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5" name="椭圆 14"/>
            <p:cNvSpPr/>
            <p:nvPr/>
          </p:nvSpPr>
          <p:spPr>
            <a:xfrm>
              <a:off x="4990531" y="2107000"/>
              <a:ext cx="2210937" cy="22109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41" name="文本框 40"/>
            <p:cNvSpPr txBox="1"/>
            <p:nvPr/>
          </p:nvSpPr>
          <p:spPr>
            <a:xfrm>
              <a:off x="5268755" y="2832884"/>
              <a:ext cx="1654490" cy="92333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solidFill>
                  <a:effectLst/>
                  <a:uLnTx/>
                  <a:uFillTx/>
                  <a:latin typeface="+mn-ea"/>
                  <a:cs typeface="+mn-cs"/>
                </a:rPr>
                <a:t>办公费用节省</a:t>
              </a:r>
              <a:r>
                <a:rPr kumimoji="0" lang="en-US" altLang="zh-CN" sz="3600" b="0"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cs"/>
                </a:rPr>
                <a:t>8.78%</a:t>
              </a:r>
              <a:endParaRPr kumimoji="0" lang="zh-CN" altLang="en-US" sz="1800" b="0"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cs"/>
              </a:endParaRPr>
            </a:p>
          </p:txBody>
        </p:sp>
      </p:grpSp>
      <p:grpSp>
        <p:nvGrpSpPr>
          <p:cNvPr id="5" name="组合 4"/>
          <p:cNvGrpSpPr/>
          <p:nvPr/>
        </p:nvGrpSpPr>
        <p:grpSpPr>
          <a:xfrm>
            <a:off x="8391097" y="1963698"/>
            <a:ext cx="2497540" cy="2497540"/>
            <a:chOff x="8391097" y="1963698"/>
            <a:chExt cx="2497540" cy="2497540"/>
          </a:xfrm>
        </p:grpSpPr>
        <p:sp>
          <p:nvSpPr>
            <p:cNvPr id="20" name="椭圆 19"/>
            <p:cNvSpPr/>
            <p:nvPr/>
          </p:nvSpPr>
          <p:spPr>
            <a:xfrm>
              <a:off x="8391097" y="1963698"/>
              <a:ext cx="2497540" cy="24975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6" name="椭圆 15"/>
            <p:cNvSpPr/>
            <p:nvPr/>
          </p:nvSpPr>
          <p:spPr>
            <a:xfrm>
              <a:off x="8534399" y="2107000"/>
              <a:ext cx="2210937" cy="22109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42" name="文本框 41"/>
            <p:cNvSpPr txBox="1"/>
            <p:nvPr/>
          </p:nvSpPr>
          <p:spPr>
            <a:xfrm>
              <a:off x="8812622" y="2832884"/>
              <a:ext cx="1654490" cy="92333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mn-ea"/>
                  <a:cs typeface="+mn-cs"/>
                </a:rPr>
                <a:t>招待费用下降</a:t>
              </a:r>
              <a:r>
                <a:rPr kumimoji="0" lang="en-US" altLang="zh-CN" sz="36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9.60%</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pic>
        <p:nvPicPr>
          <p:cNvPr id="18" name="图片 17"/>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顶角 21"/>
          <p:cNvSpPr/>
          <p:nvPr/>
        </p:nvSpPr>
        <p:spPr>
          <a:xfrm flipV="1">
            <a:off x="670361" y="-17441"/>
            <a:ext cx="2463132" cy="387061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矩形: 圆顶角 34"/>
          <p:cNvSpPr/>
          <p:nvPr/>
        </p:nvSpPr>
        <p:spPr>
          <a:xfrm flipV="1">
            <a:off x="689139" y="0"/>
            <a:ext cx="2410702" cy="378822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 name="标题 1"/>
          <p:cNvSpPr>
            <a:spLocks noGrp="1"/>
          </p:cNvSpPr>
          <p:nvPr>
            <p:ph type="title" idx="4294967295"/>
          </p:nvPr>
        </p:nvSpPr>
        <p:spPr>
          <a:xfrm>
            <a:off x="285119" y="1318442"/>
            <a:ext cx="3165475" cy="1006429"/>
          </a:xfrm>
          <a:noFill/>
        </p:spPr>
        <p:txBody>
          <a:bodyPr wrap="square" rtlCol="0">
            <a:noAutofit/>
          </a:bodyPr>
          <a:lstStyle/>
          <a:p>
            <a:pPr algn="ctr"/>
            <a:r>
              <a:rPr lang="zh-CN" altLang="en-US" sz="6600" b="1" dirty="0">
                <a:solidFill>
                  <a:schemeClr val="accent2"/>
                </a:solidFill>
                <a:latin typeface="+mj-ea"/>
                <a:cs typeface="+mn-cs"/>
              </a:rPr>
              <a:t>目录</a:t>
            </a:r>
          </a:p>
        </p:txBody>
      </p:sp>
      <p:sp>
        <p:nvSpPr>
          <p:cNvPr id="6" name="文本框 5"/>
          <p:cNvSpPr txBox="1"/>
          <p:nvPr/>
        </p:nvSpPr>
        <p:spPr>
          <a:xfrm>
            <a:off x="5500429" y="990659"/>
            <a:ext cx="3017929" cy="830997"/>
          </a:xfrm>
          <a:prstGeom prst="rect">
            <a:avLst/>
          </a:prstGeom>
          <a:noFill/>
        </p:spPr>
        <p:txBody>
          <a:bodyPr wrap="square" rtlCol="0">
            <a:noAutofit/>
          </a:bodyPr>
          <a:lstStyle/>
          <a:p>
            <a:r>
              <a:rPr lang="zh-CN" altLang="en-US" sz="4800" dirty="0">
                <a:solidFill>
                  <a:schemeClr val="accent1"/>
                </a:solidFill>
                <a:latin typeface="+mn-ea"/>
              </a:rPr>
              <a:t>工作回顾</a:t>
            </a:r>
          </a:p>
        </p:txBody>
      </p:sp>
      <p:sp>
        <p:nvSpPr>
          <p:cNvPr id="15" name="标题 1"/>
          <p:cNvSpPr txBox="1"/>
          <p:nvPr/>
        </p:nvSpPr>
        <p:spPr>
          <a:xfrm>
            <a:off x="311875" y="2106343"/>
            <a:ext cx="3165230" cy="10926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accent3">
                    <a:lumMod val="20000"/>
                    <a:lumOff val="80000"/>
                  </a:schemeClr>
                </a:solidFill>
                <a:ea typeface="+mn-ea"/>
              </a:rPr>
              <a:t>CONTENTS</a:t>
            </a:r>
            <a:endParaRPr lang="zh-CN" altLang="en-US" sz="2800" dirty="0">
              <a:solidFill>
                <a:schemeClr val="accent3">
                  <a:lumMod val="20000"/>
                  <a:lumOff val="80000"/>
                </a:schemeClr>
              </a:solidFill>
              <a:ea typeface="+mn-ea"/>
            </a:endParaRPr>
          </a:p>
        </p:txBody>
      </p:sp>
      <p:sp>
        <p:nvSpPr>
          <p:cNvPr id="16" name="矩形: 圆顶角 15"/>
          <p:cNvSpPr/>
          <p:nvPr/>
        </p:nvSpPr>
        <p:spPr>
          <a:xfrm>
            <a:off x="10761785" y="6027143"/>
            <a:ext cx="626940" cy="8743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矩形: 圆顶角 17"/>
          <p:cNvSpPr/>
          <p:nvPr/>
        </p:nvSpPr>
        <p:spPr>
          <a:xfrm flipV="1">
            <a:off x="325617" y="-1"/>
            <a:ext cx="239846" cy="1942231"/>
          </a:xfrm>
          <a:prstGeom prst="round2SameRect">
            <a:avLst>
              <a:gd name="adj1" fmla="val 50000"/>
              <a:gd name="adj2" fmla="val 0"/>
            </a:avLst>
          </a:prstGeom>
          <a:gradFill flip="none" rotWithShape="1">
            <a:gsLst>
              <a:gs pos="0">
                <a:schemeClr val="accent1">
                  <a:lumMod val="5000"/>
                  <a:lumOff val="95000"/>
                  <a:alpha val="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5662863" y="1782934"/>
            <a:ext cx="2310063" cy="369332"/>
          </a:xfrm>
          <a:prstGeom prst="rect">
            <a:avLst/>
          </a:prstGeom>
          <a:noFill/>
        </p:spPr>
        <p:txBody>
          <a:bodyPr wrap="square" rtlCol="0">
            <a:noAutofit/>
          </a:bodyPr>
          <a:lstStyle>
            <a:defPPr>
              <a:defRPr lang="zh-CN"/>
            </a:defPPr>
            <a:lvl1pPr>
              <a:defRPr sz="4800">
                <a:latin typeface="+mn-ea"/>
              </a:defRPr>
            </a:lvl1pPr>
          </a:lstStyle>
          <a:p>
            <a:pPr algn="dist"/>
            <a:r>
              <a:rPr lang="en-US" altLang="zh-CN" sz="1800" dirty="0">
                <a:solidFill>
                  <a:schemeClr val="tx1">
                    <a:lumMod val="75000"/>
                    <a:lumOff val="25000"/>
                  </a:schemeClr>
                </a:solidFill>
                <a:latin typeface="+mn-lt"/>
              </a:rPr>
              <a:t>WORK REVIEW</a:t>
            </a:r>
            <a:endParaRPr lang="zh-CN" altLang="en-US" sz="1800" dirty="0">
              <a:solidFill>
                <a:schemeClr val="tx1">
                  <a:lumMod val="75000"/>
                  <a:lumOff val="25000"/>
                </a:schemeClr>
              </a:solidFill>
              <a:latin typeface="+mn-lt"/>
            </a:endParaRPr>
          </a:p>
        </p:txBody>
      </p:sp>
      <p:sp>
        <p:nvSpPr>
          <p:cNvPr id="27" name="文本框 26"/>
          <p:cNvSpPr txBox="1"/>
          <p:nvPr/>
        </p:nvSpPr>
        <p:spPr>
          <a:xfrm>
            <a:off x="4348417" y="937291"/>
            <a:ext cx="1125256" cy="1107996"/>
          </a:xfrm>
          <a:prstGeom prst="rect">
            <a:avLst/>
          </a:prstGeom>
          <a:noFill/>
        </p:spPr>
        <p:txBody>
          <a:bodyPr wrap="square">
            <a:noAutofit/>
          </a:bodyPr>
          <a:lstStyle>
            <a:defPPr>
              <a:defRPr lang="zh-CN"/>
            </a:defPPr>
            <a:lvl1pPr algn="ctr">
              <a:defRPr kumimoji="0" sz="6600" b="0" i="0" u="none" strike="noStrike" cap="none" spc="0" normalizeH="0" baseline="0">
                <a:ln>
                  <a:noFill/>
                </a:ln>
                <a:solidFill>
                  <a:prstClr val="black"/>
                </a:solidFill>
                <a:effectLst/>
                <a:uLnTx/>
                <a:uFillTx/>
                <a:ea typeface="微软雅黑 Light" panose="020B0502040204020203" charset="-122"/>
              </a:defRPr>
            </a:lvl1pPr>
          </a:lstStyle>
          <a:p>
            <a:pPr algn="l"/>
            <a:r>
              <a:rPr lang="en-US" altLang="zh-CN" dirty="0">
                <a:solidFill>
                  <a:schemeClr val="accent1"/>
                </a:solidFill>
              </a:rPr>
              <a:t>01</a:t>
            </a:r>
            <a:endParaRPr lang="zh-CN" altLang="en-US" dirty="0">
              <a:solidFill>
                <a:schemeClr val="accent1"/>
              </a:solidFill>
            </a:endParaRPr>
          </a:p>
        </p:txBody>
      </p:sp>
      <p:sp>
        <p:nvSpPr>
          <p:cNvPr id="28" name="文本框 27"/>
          <p:cNvSpPr txBox="1"/>
          <p:nvPr/>
        </p:nvSpPr>
        <p:spPr>
          <a:xfrm>
            <a:off x="5500429" y="2421918"/>
            <a:ext cx="3017929" cy="830997"/>
          </a:xfrm>
          <a:prstGeom prst="rect">
            <a:avLst/>
          </a:prstGeom>
          <a:noFill/>
        </p:spPr>
        <p:txBody>
          <a:bodyPr wrap="square" rtlCol="0">
            <a:noAutofit/>
          </a:bodyPr>
          <a:lstStyle>
            <a:defPPr>
              <a:defRPr lang="zh-CN"/>
            </a:defPPr>
            <a:lvl1pPr>
              <a:defRPr sz="4800">
                <a:solidFill>
                  <a:schemeClr val="accent1"/>
                </a:solidFill>
                <a:latin typeface="+mn-ea"/>
              </a:defRPr>
            </a:lvl1pPr>
          </a:lstStyle>
          <a:p>
            <a:r>
              <a:rPr lang="zh-CN" altLang="en-US" dirty="0"/>
              <a:t>工作成果</a:t>
            </a:r>
          </a:p>
        </p:txBody>
      </p:sp>
      <p:sp>
        <p:nvSpPr>
          <p:cNvPr id="29" name="文本框 28"/>
          <p:cNvSpPr txBox="1"/>
          <p:nvPr/>
        </p:nvSpPr>
        <p:spPr>
          <a:xfrm>
            <a:off x="5662863" y="3214193"/>
            <a:ext cx="2310063" cy="369332"/>
          </a:xfrm>
          <a:prstGeom prst="rect">
            <a:avLst/>
          </a:prstGeom>
          <a:noFill/>
        </p:spPr>
        <p:txBody>
          <a:bodyPr wrap="square" rtlCol="0">
            <a:noAutofit/>
          </a:bodyPr>
          <a:lstStyle>
            <a:defPPr>
              <a:defRPr lang="zh-CN"/>
            </a:defPPr>
            <a:lvl1pPr algn="dist"/>
          </a:lstStyle>
          <a:p>
            <a:r>
              <a:rPr lang="en-US" altLang="zh-CN" dirty="0"/>
              <a:t>WORK RESULTS</a:t>
            </a:r>
            <a:endParaRPr lang="zh-CN" altLang="en-US" dirty="0"/>
          </a:p>
        </p:txBody>
      </p:sp>
      <p:sp>
        <p:nvSpPr>
          <p:cNvPr id="30" name="文本框 29"/>
          <p:cNvSpPr txBox="1"/>
          <p:nvPr/>
        </p:nvSpPr>
        <p:spPr>
          <a:xfrm>
            <a:off x="4348417" y="2368550"/>
            <a:ext cx="1125256" cy="1107996"/>
          </a:xfrm>
          <a:prstGeom prst="rect">
            <a:avLst/>
          </a:prstGeom>
          <a:noFill/>
        </p:spPr>
        <p:txBody>
          <a:bodyPr wrap="square">
            <a:noAutofit/>
          </a:bodyPr>
          <a:lstStyle>
            <a:defPPr>
              <a:defRPr lang="zh-CN"/>
            </a:defPPr>
            <a:lvl1pPr>
              <a:defRPr kumimoji="0" sz="6600" b="0" i="0" u="none" strike="noStrike" cap="none" spc="0" normalizeH="0" baseline="0">
                <a:ln>
                  <a:noFill/>
                </a:ln>
                <a:solidFill>
                  <a:schemeClr val="accent1"/>
                </a:solidFill>
                <a:effectLst/>
                <a:uLnTx/>
                <a:uFillTx/>
                <a:ea typeface="微软雅黑 Light" panose="020B0502040204020203" charset="-122"/>
              </a:defRPr>
            </a:lvl1pPr>
          </a:lstStyle>
          <a:p>
            <a:r>
              <a:rPr lang="en-US" altLang="zh-CN" dirty="0"/>
              <a:t>02</a:t>
            </a:r>
            <a:endParaRPr lang="zh-CN" altLang="en-US" dirty="0"/>
          </a:p>
        </p:txBody>
      </p:sp>
      <p:sp>
        <p:nvSpPr>
          <p:cNvPr id="32" name="文本框 31"/>
          <p:cNvSpPr txBox="1"/>
          <p:nvPr/>
        </p:nvSpPr>
        <p:spPr>
          <a:xfrm>
            <a:off x="5500429" y="3853177"/>
            <a:ext cx="3435024" cy="830997"/>
          </a:xfrm>
          <a:prstGeom prst="rect">
            <a:avLst/>
          </a:prstGeom>
          <a:noFill/>
        </p:spPr>
        <p:txBody>
          <a:bodyPr wrap="square" rtlCol="0">
            <a:noAutofit/>
          </a:bodyPr>
          <a:lstStyle>
            <a:defPPr>
              <a:defRPr lang="zh-CN"/>
            </a:defPPr>
            <a:lvl1pPr>
              <a:defRPr sz="4800">
                <a:solidFill>
                  <a:schemeClr val="accent1"/>
                </a:solidFill>
                <a:latin typeface="+mn-ea"/>
              </a:defRPr>
            </a:lvl1pPr>
          </a:lstStyle>
          <a:p>
            <a:r>
              <a:rPr lang="zh-CN" altLang="en-US" dirty="0"/>
              <a:t>不足与挑战</a:t>
            </a:r>
          </a:p>
        </p:txBody>
      </p:sp>
      <p:sp>
        <p:nvSpPr>
          <p:cNvPr id="36" name="文本框 35"/>
          <p:cNvSpPr txBox="1"/>
          <p:nvPr/>
        </p:nvSpPr>
        <p:spPr>
          <a:xfrm>
            <a:off x="5662863" y="4645451"/>
            <a:ext cx="2855495" cy="369332"/>
          </a:xfrm>
          <a:prstGeom prst="rect">
            <a:avLst/>
          </a:prstGeom>
          <a:noFill/>
        </p:spPr>
        <p:txBody>
          <a:bodyPr wrap="square" rtlCol="0">
            <a:noAutofit/>
          </a:bodyPr>
          <a:lstStyle>
            <a:defPPr>
              <a:defRPr lang="zh-CN"/>
            </a:defPPr>
            <a:lvl1pPr algn="dist"/>
          </a:lstStyle>
          <a:p>
            <a:r>
              <a:rPr lang="en-US" altLang="zh-CN" dirty="0"/>
              <a:t>INSUFFICIENT WORK</a:t>
            </a:r>
            <a:endParaRPr lang="zh-CN" altLang="en-US" dirty="0"/>
          </a:p>
        </p:txBody>
      </p:sp>
      <p:sp>
        <p:nvSpPr>
          <p:cNvPr id="40" name="文本框 39"/>
          <p:cNvSpPr txBox="1"/>
          <p:nvPr/>
        </p:nvSpPr>
        <p:spPr>
          <a:xfrm>
            <a:off x="4348417" y="3799809"/>
            <a:ext cx="1125256" cy="1107996"/>
          </a:xfrm>
          <a:prstGeom prst="rect">
            <a:avLst/>
          </a:prstGeom>
          <a:noFill/>
        </p:spPr>
        <p:txBody>
          <a:bodyPr wrap="square">
            <a:noAutofit/>
          </a:bodyPr>
          <a:lstStyle>
            <a:defPPr>
              <a:defRPr lang="zh-CN"/>
            </a:defPPr>
            <a:lvl1pPr>
              <a:defRPr kumimoji="0" sz="6600" b="0" i="0" u="none" strike="noStrike" cap="none" spc="0" normalizeH="0" baseline="0">
                <a:ln>
                  <a:noFill/>
                </a:ln>
                <a:solidFill>
                  <a:schemeClr val="accent1"/>
                </a:solidFill>
                <a:effectLst/>
                <a:uLnTx/>
                <a:uFillTx/>
                <a:ea typeface="微软雅黑 Light" panose="020B0502040204020203" charset="-122"/>
              </a:defRPr>
            </a:lvl1pPr>
          </a:lstStyle>
          <a:p>
            <a:r>
              <a:rPr lang="en-US" altLang="zh-CN" dirty="0"/>
              <a:t>03</a:t>
            </a:r>
            <a:endParaRPr lang="zh-CN" altLang="en-US" dirty="0"/>
          </a:p>
        </p:txBody>
      </p:sp>
      <p:sp>
        <p:nvSpPr>
          <p:cNvPr id="41" name="文本框 40"/>
          <p:cNvSpPr txBox="1"/>
          <p:nvPr/>
        </p:nvSpPr>
        <p:spPr>
          <a:xfrm>
            <a:off x="5500429" y="5284436"/>
            <a:ext cx="3017929" cy="830997"/>
          </a:xfrm>
          <a:prstGeom prst="rect">
            <a:avLst/>
          </a:prstGeom>
          <a:noFill/>
        </p:spPr>
        <p:txBody>
          <a:bodyPr wrap="square" rtlCol="0">
            <a:noAutofit/>
          </a:bodyPr>
          <a:lstStyle>
            <a:defPPr>
              <a:defRPr lang="zh-CN"/>
            </a:defPPr>
            <a:lvl1pPr>
              <a:defRPr sz="4800">
                <a:solidFill>
                  <a:schemeClr val="accent1"/>
                </a:solidFill>
                <a:latin typeface="+mn-ea"/>
              </a:defRPr>
            </a:lvl1pPr>
          </a:lstStyle>
          <a:p>
            <a:r>
              <a:rPr lang="zh-CN" altLang="en-US" dirty="0"/>
              <a:t>工作计划</a:t>
            </a:r>
          </a:p>
        </p:txBody>
      </p:sp>
      <p:sp>
        <p:nvSpPr>
          <p:cNvPr id="42" name="文本框 41"/>
          <p:cNvSpPr txBox="1"/>
          <p:nvPr/>
        </p:nvSpPr>
        <p:spPr>
          <a:xfrm>
            <a:off x="5662863" y="6076711"/>
            <a:ext cx="2310063" cy="369332"/>
          </a:xfrm>
          <a:prstGeom prst="rect">
            <a:avLst/>
          </a:prstGeom>
          <a:noFill/>
        </p:spPr>
        <p:txBody>
          <a:bodyPr wrap="square" rtlCol="0">
            <a:noAutofit/>
          </a:bodyPr>
          <a:lstStyle>
            <a:defPPr>
              <a:defRPr lang="zh-CN"/>
            </a:defPPr>
            <a:lvl1pPr algn="dist"/>
          </a:lstStyle>
          <a:p>
            <a:r>
              <a:rPr lang="en-US" altLang="zh-CN" dirty="0"/>
              <a:t>WORK PLAN</a:t>
            </a:r>
            <a:endParaRPr lang="zh-CN" altLang="en-US" dirty="0"/>
          </a:p>
        </p:txBody>
      </p:sp>
      <p:sp>
        <p:nvSpPr>
          <p:cNvPr id="43" name="文本框 42"/>
          <p:cNvSpPr txBox="1"/>
          <p:nvPr/>
        </p:nvSpPr>
        <p:spPr>
          <a:xfrm>
            <a:off x="4348417" y="5231068"/>
            <a:ext cx="1314446" cy="1107996"/>
          </a:xfrm>
          <a:prstGeom prst="rect">
            <a:avLst/>
          </a:prstGeom>
          <a:noFill/>
        </p:spPr>
        <p:txBody>
          <a:bodyPr wrap="square">
            <a:noAutofit/>
          </a:bodyPr>
          <a:lstStyle>
            <a:defPPr>
              <a:defRPr lang="zh-CN"/>
            </a:defPPr>
            <a:lvl1pPr>
              <a:defRPr kumimoji="0" sz="6600" b="0" i="0" u="none" strike="noStrike" cap="none" spc="0" normalizeH="0" baseline="0">
                <a:ln>
                  <a:noFill/>
                </a:ln>
                <a:solidFill>
                  <a:schemeClr val="accent1"/>
                </a:solidFill>
                <a:effectLst/>
                <a:uLnTx/>
                <a:uFillTx/>
                <a:ea typeface="微软雅黑 Light" panose="020B0502040204020203" charset="-122"/>
              </a:defRPr>
            </a:lvl1pPr>
          </a:lstStyle>
          <a:p>
            <a:r>
              <a:rPr lang="en-US" altLang="zh-CN" dirty="0"/>
              <a:t>04</a:t>
            </a:r>
            <a:endParaRPr lang="zh-CN" altLang="en-US" dirty="0"/>
          </a:p>
        </p:txBody>
      </p:sp>
      <p:sp>
        <p:nvSpPr>
          <p:cNvPr id="23" name="矩形: 圆顶角 22"/>
          <p:cNvSpPr/>
          <p:nvPr/>
        </p:nvSpPr>
        <p:spPr>
          <a:xfrm flipV="1">
            <a:off x="3335155" y="-749525"/>
            <a:ext cx="239846" cy="1942231"/>
          </a:xfrm>
          <a:prstGeom prst="round2SameRect">
            <a:avLst>
              <a:gd name="adj1" fmla="val 50000"/>
              <a:gd name="adj2" fmla="val 0"/>
            </a:avLst>
          </a:prstGeom>
          <a:gradFill flip="none" rotWithShape="1">
            <a:gsLst>
              <a:gs pos="0">
                <a:schemeClr val="accent1">
                  <a:lumMod val="5000"/>
                  <a:lumOff val="95000"/>
                  <a:alpha val="0"/>
                </a:schemeClr>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5" name="图片 4"/>
          <p:cNvPicPr>
            <a:picLocks noChangeAspect="1"/>
          </p:cNvPicPr>
          <p:nvPr/>
        </p:nvPicPr>
        <p:blipFill rotWithShape="1">
          <a:blip r:embed="rId2"/>
          <a:srcRect r="40321" b="5570"/>
          <a:stretch>
            <a:fillRect/>
          </a:stretch>
        </p:blipFill>
        <p:spPr>
          <a:xfrm>
            <a:off x="9795425" y="494270"/>
            <a:ext cx="1932720" cy="3957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685735" y="2201214"/>
          <a:ext cx="3035299" cy="2023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图表 18"/>
          <p:cNvGraphicFramePr/>
          <p:nvPr/>
        </p:nvGraphicFramePr>
        <p:xfrm>
          <a:off x="5797529" y="2201214"/>
          <a:ext cx="3035299" cy="2023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图表 19"/>
          <p:cNvGraphicFramePr/>
          <p:nvPr/>
        </p:nvGraphicFramePr>
        <p:xfrm>
          <a:off x="8353426" y="2201214"/>
          <a:ext cx="3035299" cy="2023533"/>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组合 2"/>
          <p:cNvGrpSpPr/>
          <p:nvPr/>
        </p:nvGrpSpPr>
        <p:grpSpPr>
          <a:xfrm>
            <a:off x="3241632" y="2201214"/>
            <a:ext cx="3035299" cy="2023533"/>
            <a:chOff x="3241632" y="2201214"/>
            <a:chExt cx="3035299" cy="2023533"/>
          </a:xfrm>
        </p:grpSpPr>
        <p:graphicFrame>
          <p:nvGraphicFramePr>
            <p:cNvPr id="18" name="图表 17"/>
            <p:cNvGraphicFramePr/>
            <p:nvPr/>
          </p:nvGraphicFramePr>
          <p:xfrm>
            <a:off x="3241632" y="2201214"/>
            <a:ext cx="3035299" cy="20235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p:cNvSpPr txBox="1"/>
            <p:nvPr/>
          </p:nvSpPr>
          <p:spPr>
            <a:xfrm>
              <a:off x="4233165" y="2920593"/>
              <a:ext cx="1052232" cy="584775"/>
            </a:xfrm>
            <a:prstGeom prst="rect">
              <a:avLst/>
            </a:prstGeom>
            <a:noFill/>
          </p:spPr>
          <p:txBody>
            <a:bodyPr wrap="square" rtlCol="0">
              <a:noAutofit/>
            </a:bodyPr>
            <a:lstStyle/>
            <a:p>
              <a:pPr algn="ctr"/>
              <a:r>
                <a:rPr lang="en-US" altLang="zh-CN" sz="3200" dirty="0"/>
                <a:t>50%</a:t>
              </a:r>
              <a:endParaRPr lang="zh-CN" altLang="en-US" sz="3200" dirty="0"/>
            </a:p>
          </p:txBody>
        </p:sp>
      </p:grpSp>
      <p:grpSp>
        <p:nvGrpSpPr>
          <p:cNvPr id="2" name="组合 1"/>
          <p:cNvGrpSpPr/>
          <p:nvPr/>
        </p:nvGrpSpPr>
        <p:grpSpPr>
          <a:xfrm>
            <a:off x="783983" y="2201214"/>
            <a:ext cx="3035299" cy="2023533"/>
            <a:chOff x="783983" y="2201214"/>
            <a:chExt cx="3035299" cy="2023533"/>
          </a:xfrm>
        </p:grpSpPr>
        <p:graphicFrame>
          <p:nvGraphicFramePr>
            <p:cNvPr id="25" name="图表 24"/>
            <p:cNvGraphicFramePr/>
            <p:nvPr/>
          </p:nvGraphicFramePr>
          <p:xfrm>
            <a:off x="783983" y="2201214"/>
            <a:ext cx="3035299" cy="2023533"/>
          </p:xfrm>
          <a:graphic>
            <a:graphicData uri="http://schemas.openxmlformats.org/drawingml/2006/chart">
              <c:chart xmlns:c="http://schemas.openxmlformats.org/drawingml/2006/chart" xmlns:r="http://schemas.openxmlformats.org/officeDocument/2006/relationships" r:id="rId6"/>
            </a:graphicData>
          </a:graphic>
        </p:graphicFrame>
        <p:sp>
          <p:nvSpPr>
            <p:cNvPr id="26" name="文本框 25"/>
            <p:cNvSpPr txBox="1"/>
            <p:nvPr/>
          </p:nvSpPr>
          <p:spPr>
            <a:xfrm>
              <a:off x="1775516" y="2920593"/>
              <a:ext cx="1052232" cy="584775"/>
            </a:xfrm>
            <a:prstGeom prst="rect">
              <a:avLst/>
            </a:prstGeom>
            <a:noFill/>
          </p:spPr>
          <p:txBody>
            <a:bodyPr wrap="square" rtlCol="0">
              <a:noAutofit/>
            </a:bodyPr>
            <a:lstStyle/>
            <a:p>
              <a:pPr algn="ctr"/>
              <a:r>
                <a:rPr lang="en-US" altLang="zh-CN" sz="3200" dirty="0"/>
                <a:t>33%</a:t>
              </a:r>
              <a:endParaRPr lang="zh-CN" altLang="en-US" sz="3200" dirty="0"/>
            </a:p>
          </p:txBody>
        </p:sp>
      </p:grpSp>
      <p:grpSp>
        <p:nvGrpSpPr>
          <p:cNvPr id="4" name="组合 3"/>
          <p:cNvGrpSpPr/>
          <p:nvPr/>
        </p:nvGrpSpPr>
        <p:grpSpPr>
          <a:xfrm>
            <a:off x="5745994" y="2201214"/>
            <a:ext cx="3035299" cy="2023533"/>
            <a:chOff x="5745994" y="2201214"/>
            <a:chExt cx="3035299" cy="2023533"/>
          </a:xfrm>
        </p:grpSpPr>
        <p:graphicFrame>
          <p:nvGraphicFramePr>
            <p:cNvPr id="27" name="图表 26"/>
            <p:cNvGraphicFramePr/>
            <p:nvPr/>
          </p:nvGraphicFramePr>
          <p:xfrm>
            <a:off x="5745994" y="2201214"/>
            <a:ext cx="3035299" cy="2023533"/>
          </p:xfrm>
          <a:graphic>
            <a:graphicData uri="http://schemas.openxmlformats.org/drawingml/2006/chart">
              <c:chart xmlns:c="http://schemas.openxmlformats.org/drawingml/2006/chart" xmlns:r="http://schemas.openxmlformats.org/officeDocument/2006/relationships" r:id="rId7"/>
            </a:graphicData>
          </a:graphic>
        </p:graphicFrame>
        <p:sp>
          <p:nvSpPr>
            <p:cNvPr id="28" name="文本框 27"/>
            <p:cNvSpPr txBox="1"/>
            <p:nvPr/>
          </p:nvSpPr>
          <p:spPr>
            <a:xfrm>
              <a:off x="6737527" y="2920593"/>
              <a:ext cx="1052232" cy="584775"/>
            </a:xfrm>
            <a:prstGeom prst="rect">
              <a:avLst/>
            </a:prstGeom>
            <a:noFill/>
          </p:spPr>
          <p:txBody>
            <a:bodyPr wrap="square" rtlCol="0">
              <a:noAutofit/>
            </a:bodyPr>
            <a:lstStyle/>
            <a:p>
              <a:pPr algn="ctr"/>
              <a:r>
                <a:rPr lang="en-US" altLang="zh-CN" sz="3200" dirty="0"/>
                <a:t>82%</a:t>
              </a:r>
              <a:endParaRPr lang="zh-CN" altLang="en-US" sz="3200" dirty="0"/>
            </a:p>
          </p:txBody>
        </p:sp>
      </p:grpSp>
      <p:grpSp>
        <p:nvGrpSpPr>
          <p:cNvPr id="6" name="组合 5"/>
          <p:cNvGrpSpPr/>
          <p:nvPr/>
        </p:nvGrpSpPr>
        <p:grpSpPr>
          <a:xfrm>
            <a:off x="8250356" y="2201214"/>
            <a:ext cx="3035299" cy="2023533"/>
            <a:chOff x="8250356" y="2201214"/>
            <a:chExt cx="3035299" cy="2023533"/>
          </a:xfrm>
        </p:grpSpPr>
        <p:graphicFrame>
          <p:nvGraphicFramePr>
            <p:cNvPr id="29" name="图表 28"/>
            <p:cNvGraphicFramePr/>
            <p:nvPr/>
          </p:nvGraphicFramePr>
          <p:xfrm>
            <a:off x="8250356" y="2201214"/>
            <a:ext cx="3035299" cy="2023533"/>
          </p:xfrm>
          <a:graphic>
            <a:graphicData uri="http://schemas.openxmlformats.org/drawingml/2006/chart">
              <c:chart xmlns:c="http://schemas.openxmlformats.org/drawingml/2006/chart" xmlns:r="http://schemas.openxmlformats.org/officeDocument/2006/relationships" r:id="rId8"/>
            </a:graphicData>
          </a:graphic>
        </p:graphicFrame>
        <p:sp>
          <p:nvSpPr>
            <p:cNvPr id="30" name="文本框 29"/>
            <p:cNvSpPr txBox="1"/>
            <p:nvPr/>
          </p:nvSpPr>
          <p:spPr>
            <a:xfrm>
              <a:off x="9241889" y="2920593"/>
              <a:ext cx="1052232" cy="584775"/>
            </a:xfrm>
            <a:prstGeom prst="rect">
              <a:avLst/>
            </a:prstGeom>
            <a:noFill/>
          </p:spPr>
          <p:txBody>
            <a:bodyPr wrap="square" rtlCol="0">
              <a:noAutofit/>
            </a:bodyPr>
            <a:lstStyle/>
            <a:p>
              <a:pPr algn="ctr"/>
              <a:r>
                <a:rPr lang="en-US" altLang="zh-CN" sz="3200" dirty="0"/>
                <a:t>65%</a:t>
              </a:r>
              <a:endParaRPr lang="zh-CN" altLang="en-US" sz="3200" dirty="0"/>
            </a:p>
          </p:txBody>
        </p:sp>
      </p:grpSp>
      <p:sp>
        <p:nvSpPr>
          <p:cNvPr id="31" name="文本框 30"/>
          <p:cNvSpPr txBox="1"/>
          <p:nvPr/>
        </p:nvSpPr>
        <p:spPr>
          <a:xfrm>
            <a:off x="8650492" y="4555603"/>
            <a:ext cx="2441165" cy="1858714"/>
          </a:xfrm>
          <a:prstGeom prst="rect">
            <a:avLst/>
          </a:prstGeom>
          <a:noFill/>
        </p:spPr>
        <p:txBody>
          <a:bodyPr wrap="square" rtlCol="0">
            <a:noAutofit/>
          </a:bodyPr>
          <a:lstStyle/>
          <a:p>
            <a:pPr>
              <a:lnSpc>
                <a:spcPct val="130000"/>
              </a:lnSpc>
            </a:pPr>
            <a:r>
              <a:rPr lang="zh-CN" altLang="en-US" dirty="0"/>
              <a:t>截止</a:t>
            </a:r>
            <a:r>
              <a:rPr lang="en-US" altLang="zh-CN" dirty="0"/>
              <a:t>20XX</a:t>
            </a:r>
            <a:r>
              <a:rPr lang="zh-CN" altLang="en-US" dirty="0"/>
              <a:t>年年中在建工程余额</a:t>
            </a:r>
            <a:r>
              <a:rPr lang="en-US" altLang="zh-CN" dirty="0"/>
              <a:t>61596</a:t>
            </a:r>
            <a:r>
              <a:rPr lang="zh-CN" altLang="en-US" dirty="0"/>
              <a:t>万元，与年初相比在建工程占资产总额的比重下降了</a:t>
            </a:r>
            <a:r>
              <a:rPr lang="en-US" altLang="zh-CN" dirty="0"/>
              <a:t>65</a:t>
            </a:r>
            <a:r>
              <a:rPr lang="zh-CN" altLang="en-US" dirty="0"/>
              <a:t>个百分点；</a:t>
            </a:r>
          </a:p>
        </p:txBody>
      </p:sp>
      <p:sp>
        <p:nvSpPr>
          <p:cNvPr id="17"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21" name="文本框 20"/>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02</a:t>
            </a:r>
            <a:endParaRPr lang="zh-CN" altLang="en-US" dirty="0"/>
          </a:p>
        </p:txBody>
      </p:sp>
      <p:pic>
        <p:nvPicPr>
          <p:cNvPr id="23" name="图片 22"/>
          <p:cNvPicPr>
            <a:picLocks noChangeAspect="1"/>
          </p:cNvPicPr>
          <p:nvPr/>
        </p:nvPicPr>
        <p:blipFill rotWithShape="1">
          <a:blip r:embed="rId9"/>
          <a:srcRect r="40321" b="5570"/>
          <a:stretch>
            <a:fillRect/>
          </a:stretch>
        </p:blipFill>
        <p:spPr>
          <a:xfrm>
            <a:off x="9795425" y="465767"/>
            <a:ext cx="1932720" cy="395760"/>
          </a:xfrm>
          <a:prstGeom prst="rect">
            <a:avLst/>
          </a:prstGeom>
        </p:spPr>
      </p:pic>
      <p:sp>
        <p:nvSpPr>
          <p:cNvPr id="24" name="文本框 23"/>
          <p:cNvSpPr txBox="1"/>
          <p:nvPr/>
        </p:nvSpPr>
        <p:spPr>
          <a:xfrm flipH="1">
            <a:off x="3515822" y="4555603"/>
            <a:ext cx="2580178" cy="1498615"/>
          </a:xfrm>
          <a:prstGeom prst="rect">
            <a:avLst/>
          </a:prstGeom>
          <a:noFill/>
        </p:spPr>
        <p:txBody>
          <a:bodyPr wrap="square" rtlCol="0">
            <a:noAutofit/>
          </a:bodyPr>
          <a:lstStyle>
            <a:defPPr>
              <a:defRPr lang="zh-CN"/>
            </a:defPPr>
            <a:lvl1pPr>
              <a:lnSpc>
                <a:spcPct val="130000"/>
              </a:lnSpc>
            </a:lvl1pPr>
          </a:lstStyle>
          <a:p>
            <a:r>
              <a:rPr lang="zh-CN" altLang="en-US" dirty="0"/>
              <a:t>进取贯彻落实资金安全稽查长效机制，由省公司组织的抽查和复查覆盖面平均到达</a:t>
            </a:r>
            <a:r>
              <a:rPr lang="en-US" altLang="zh-CN" dirty="0"/>
              <a:t>50%</a:t>
            </a:r>
            <a:r>
              <a:rPr lang="zh-CN" altLang="en-US" dirty="0"/>
              <a:t>；</a:t>
            </a:r>
          </a:p>
        </p:txBody>
      </p:sp>
      <p:sp>
        <p:nvSpPr>
          <p:cNvPr id="32" name="文本框 31"/>
          <p:cNvSpPr txBox="1"/>
          <p:nvPr/>
        </p:nvSpPr>
        <p:spPr>
          <a:xfrm>
            <a:off x="6123280" y="4555603"/>
            <a:ext cx="2441165" cy="1858714"/>
          </a:xfrm>
          <a:prstGeom prst="rect">
            <a:avLst/>
          </a:prstGeom>
          <a:noFill/>
        </p:spPr>
        <p:txBody>
          <a:bodyPr wrap="square" rtlCol="0">
            <a:noAutofit/>
          </a:bodyPr>
          <a:lstStyle>
            <a:defPPr>
              <a:defRPr lang="zh-CN"/>
            </a:defPPr>
            <a:lvl1pPr>
              <a:lnSpc>
                <a:spcPct val="130000"/>
              </a:lnSpc>
            </a:lvl1pPr>
          </a:lstStyle>
          <a:p>
            <a:r>
              <a:rPr lang="zh-CN" altLang="en-US" dirty="0"/>
              <a:t>截止</a:t>
            </a:r>
            <a:r>
              <a:rPr lang="en-US" altLang="zh-CN" dirty="0"/>
              <a:t>20XX</a:t>
            </a:r>
            <a:r>
              <a:rPr lang="zh-CN" altLang="en-US" dirty="0"/>
              <a:t>年年中实现上门收款的加油站座数到达</a:t>
            </a:r>
            <a:r>
              <a:rPr lang="en-US" altLang="zh-CN" dirty="0"/>
              <a:t>1241</a:t>
            </a:r>
            <a:r>
              <a:rPr lang="zh-CN" altLang="en-US" dirty="0"/>
              <a:t>座，同比增加</a:t>
            </a:r>
            <a:r>
              <a:rPr lang="en-US" altLang="zh-CN" dirty="0"/>
              <a:t>147</a:t>
            </a:r>
            <a:r>
              <a:rPr lang="zh-CN" altLang="en-US" dirty="0"/>
              <a:t>座，上门收款率到达</a:t>
            </a:r>
            <a:r>
              <a:rPr lang="en-US" altLang="zh-CN" dirty="0"/>
              <a:t>82%</a:t>
            </a:r>
            <a:r>
              <a:rPr lang="zh-CN" altLang="en-US" dirty="0"/>
              <a:t>；</a:t>
            </a:r>
          </a:p>
        </p:txBody>
      </p:sp>
      <p:sp>
        <p:nvSpPr>
          <p:cNvPr id="33" name="文本框 32"/>
          <p:cNvSpPr txBox="1"/>
          <p:nvPr/>
        </p:nvSpPr>
        <p:spPr>
          <a:xfrm flipH="1">
            <a:off x="892621" y="4555603"/>
            <a:ext cx="2580178" cy="1498615"/>
          </a:xfrm>
          <a:prstGeom prst="rect">
            <a:avLst/>
          </a:prstGeom>
          <a:noFill/>
        </p:spPr>
        <p:txBody>
          <a:bodyPr wrap="square" rtlCol="0">
            <a:noAutofit/>
          </a:bodyPr>
          <a:lstStyle>
            <a:defPPr>
              <a:defRPr lang="zh-CN"/>
            </a:defPPr>
            <a:lvl1pPr>
              <a:lnSpc>
                <a:spcPct val="130000"/>
              </a:lnSpc>
            </a:lvl1pPr>
          </a:lstStyle>
          <a:p>
            <a:r>
              <a:rPr lang="zh-CN" altLang="en-US" dirty="0"/>
              <a:t>加强库存周转率，积极推动产品的市场流转，截止到</a:t>
            </a:r>
            <a:r>
              <a:rPr lang="en-US" altLang="zh-CN" dirty="0"/>
              <a:t>20XX</a:t>
            </a:r>
            <a:r>
              <a:rPr lang="zh-CN" altLang="en-US" dirty="0"/>
              <a:t>年中，将库存率保持在</a:t>
            </a:r>
            <a:r>
              <a:rPr lang="en-US" altLang="zh-CN" dirty="0"/>
              <a:t>33%</a:t>
            </a:r>
            <a:r>
              <a:rPr lang="zh-CN" altLang="en-US" dirty="0"/>
              <a:t>左右；</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83896" y="2053390"/>
            <a:ext cx="4224207" cy="3641558"/>
            <a:chOff x="3983896" y="2053390"/>
            <a:chExt cx="4224207" cy="3641558"/>
          </a:xfrm>
        </p:grpSpPr>
        <p:sp>
          <p:nvSpPr>
            <p:cNvPr id="5" name="六边形 4"/>
            <p:cNvSpPr/>
            <p:nvPr/>
          </p:nvSpPr>
          <p:spPr>
            <a:xfrm>
              <a:off x="3983896" y="2053390"/>
              <a:ext cx="4224207" cy="3641558"/>
            </a:xfrm>
            <a:prstGeom prst="hexagon">
              <a:avLst>
                <a:gd name="adj" fmla="val 28084"/>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六边形 17"/>
            <p:cNvSpPr/>
            <p:nvPr/>
          </p:nvSpPr>
          <p:spPr>
            <a:xfrm>
              <a:off x="4427001" y="2435377"/>
              <a:ext cx="3337997" cy="2877584"/>
            </a:xfrm>
            <a:prstGeom prst="hexagon">
              <a:avLst>
                <a:gd name="adj" fmla="val 28084"/>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34" name="图片 33"/>
            <p:cNvPicPr>
              <a:picLocks noChangeAspect="1"/>
            </p:cNvPicPr>
            <p:nvPr/>
          </p:nvPicPr>
          <p:blipFill>
            <a:blip r:embed="rId3">
              <a:duotone>
                <a:schemeClr val="accent1">
                  <a:shade val="45000"/>
                  <a:satMod val="135000"/>
                </a:schemeClr>
                <a:prstClr val="white"/>
              </a:duotone>
            </a:blip>
            <a:srcRect l="13331" t="14629" r="23347" b="8979"/>
            <a:stretch>
              <a:fillRect/>
            </a:stretch>
          </p:blipFill>
          <p:spPr>
            <a:xfrm>
              <a:off x="4880988" y="2826746"/>
              <a:ext cx="2430025" cy="2094849"/>
            </a:xfrm>
            <a:custGeom>
              <a:avLst/>
              <a:gdLst>
                <a:gd name="connsiteX0" fmla="*/ 588317 w 2430025"/>
                <a:gd name="connsiteY0" fmla="*/ 0 h 2094849"/>
                <a:gd name="connsiteX1" fmla="*/ 1841708 w 2430025"/>
                <a:gd name="connsiteY1" fmla="*/ 0 h 2094849"/>
                <a:gd name="connsiteX2" fmla="*/ 2430025 w 2430025"/>
                <a:gd name="connsiteY2" fmla="*/ 1047425 h 2094849"/>
                <a:gd name="connsiteX3" fmla="*/ 1841708 w 2430025"/>
                <a:gd name="connsiteY3" fmla="*/ 2094849 h 2094849"/>
                <a:gd name="connsiteX4" fmla="*/ 588317 w 2430025"/>
                <a:gd name="connsiteY4" fmla="*/ 2094849 h 2094849"/>
                <a:gd name="connsiteX5" fmla="*/ 0 w 2430025"/>
                <a:gd name="connsiteY5" fmla="*/ 1047425 h 2094849"/>
                <a:gd name="connsiteX6" fmla="*/ 588317 w 2430025"/>
                <a:gd name="connsiteY6" fmla="*/ 0 h 209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0025" h="2094849">
                  <a:moveTo>
                    <a:pt x="588317" y="0"/>
                  </a:moveTo>
                  <a:lnTo>
                    <a:pt x="1841708" y="0"/>
                  </a:lnTo>
                  <a:lnTo>
                    <a:pt x="2430025" y="1047425"/>
                  </a:lnTo>
                  <a:lnTo>
                    <a:pt x="1841708" y="2094849"/>
                  </a:lnTo>
                  <a:lnTo>
                    <a:pt x="588317" y="2094849"/>
                  </a:lnTo>
                  <a:lnTo>
                    <a:pt x="0" y="1047425"/>
                  </a:lnTo>
                  <a:lnTo>
                    <a:pt x="588317" y="0"/>
                  </a:lnTo>
                  <a:close/>
                </a:path>
              </a:pathLst>
            </a:custGeom>
          </p:spPr>
        </p:pic>
      </p:grpSp>
      <p:sp>
        <p:nvSpPr>
          <p:cNvPr id="10" name="文本框 9"/>
          <p:cNvSpPr txBox="1"/>
          <p:nvPr/>
        </p:nvSpPr>
        <p:spPr>
          <a:xfrm>
            <a:off x="7914393" y="1388371"/>
            <a:ext cx="3337997" cy="523220"/>
          </a:xfrm>
          <a:prstGeom prst="rect">
            <a:avLst/>
          </a:prstGeom>
          <a:noFill/>
        </p:spPr>
        <p:txBody>
          <a:bodyPr wrap="square">
            <a:noAutofit/>
          </a:bodyPr>
          <a:lstStyle>
            <a:defPPr>
              <a:defRPr lang="zh-CN"/>
            </a:defPPr>
            <a:lvl1pPr algn="r">
              <a:lnSpc>
                <a:spcPct val="120000"/>
              </a:lnSpc>
              <a:spcBef>
                <a:spcPts val="0"/>
              </a:spcBef>
              <a:defRPr sz="2800" b="1">
                <a:solidFill>
                  <a:schemeClr val="accent1"/>
                </a:solidFill>
                <a:latin typeface="+mj-ea"/>
                <a:ea typeface="+mj-ea"/>
                <a:cs typeface="+mn-ea"/>
              </a:defRPr>
            </a:lvl1pPr>
          </a:lstStyle>
          <a:p>
            <a:pPr algn="l">
              <a:lnSpc>
                <a:spcPct val="100000"/>
              </a:lnSpc>
            </a:pPr>
            <a:r>
              <a:rPr lang="zh-CN" altLang="en-US" dirty="0">
                <a:sym typeface="+mn-lt"/>
              </a:rPr>
              <a:t>费用收支核对</a:t>
            </a:r>
            <a:endParaRPr lang="en-US" altLang="zh-CN" dirty="0">
              <a:sym typeface="+mn-lt"/>
            </a:endParaRPr>
          </a:p>
        </p:txBody>
      </p:sp>
      <p:sp>
        <p:nvSpPr>
          <p:cNvPr id="11" name="文本框 10"/>
          <p:cNvSpPr txBox="1"/>
          <p:nvPr/>
        </p:nvSpPr>
        <p:spPr>
          <a:xfrm>
            <a:off x="7914393" y="2005368"/>
            <a:ext cx="3493712" cy="1137106"/>
          </a:xfrm>
          <a:prstGeom prst="rect">
            <a:avLst/>
          </a:prstGeom>
          <a:noFill/>
        </p:spPr>
        <p:txBody>
          <a:bodyPr wrap="square">
            <a:noAutofit/>
          </a:bodyPr>
          <a:lstStyle>
            <a:defPPr>
              <a:defRPr lang="zh-CN"/>
            </a:defPPr>
            <a:lvl1pPr indent="0" algn="r">
              <a:lnSpc>
                <a:spcPct val="130000"/>
              </a:lnSpc>
              <a:spcBef>
                <a:spcPts val="0"/>
              </a:spcBef>
              <a:buNone/>
              <a:defRPr kumimoji="0" b="0" i="0" u="none" strike="noStrike" cap="none" spc="0" normalizeH="0" baseline="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defRPr>
            </a:lvl1pPr>
          </a:lstStyle>
          <a:p>
            <a:pPr algn="l"/>
            <a:r>
              <a:rPr lang="zh-CN" altLang="en-US" dirty="0">
                <a:sym typeface="+mn-lt"/>
              </a:rPr>
              <a:t>整理所有的采购订单极和相关采购价，及归集公司的所有费用支出交与领导与总公司核对。</a:t>
            </a:r>
            <a:endParaRPr lang="zh-CN" altLang="en-US" dirty="0"/>
          </a:p>
        </p:txBody>
      </p:sp>
      <p:sp>
        <p:nvSpPr>
          <p:cNvPr id="12" name="文本框 11"/>
          <p:cNvSpPr txBox="1"/>
          <p:nvPr/>
        </p:nvSpPr>
        <p:spPr>
          <a:xfrm>
            <a:off x="8218985" y="3168866"/>
            <a:ext cx="3337997" cy="523220"/>
          </a:xfrm>
          <a:prstGeom prst="rect">
            <a:avLst/>
          </a:prstGeom>
          <a:noFill/>
        </p:spPr>
        <p:txBody>
          <a:bodyPr wrap="square">
            <a:noAutofit/>
          </a:bodyPr>
          <a:lstStyle>
            <a:defPPr>
              <a:defRPr lang="zh-CN"/>
            </a:defPPr>
            <a:lvl1pPr>
              <a:lnSpc>
                <a:spcPct val="120000"/>
              </a:lnSpc>
              <a:spcBef>
                <a:spcPts val="0"/>
              </a:spcBef>
              <a:defRPr sz="2800" b="1">
                <a:solidFill>
                  <a:schemeClr val="accent1"/>
                </a:solidFill>
                <a:latin typeface="+mj-ea"/>
                <a:ea typeface="+mj-ea"/>
                <a:cs typeface="+mn-ea"/>
              </a:defRPr>
            </a:lvl1pPr>
          </a:lstStyle>
          <a:p>
            <a:pPr>
              <a:lnSpc>
                <a:spcPct val="100000"/>
              </a:lnSpc>
            </a:pPr>
            <a:r>
              <a:rPr lang="zh-CN" altLang="en-US" dirty="0">
                <a:sym typeface="+mn-lt"/>
              </a:rPr>
              <a:t>协助跟进订单交货</a:t>
            </a:r>
            <a:endParaRPr lang="en-US" altLang="zh-CN" dirty="0">
              <a:sym typeface="+mn-lt"/>
            </a:endParaRPr>
          </a:p>
        </p:txBody>
      </p:sp>
      <p:sp>
        <p:nvSpPr>
          <p:cNvPr id="13" name="文本框 12"/>
          <p:cNvSpPr txBox="1"/>
          <p:nvPr/>
        </p:nvSpPr>
        <p:spPr>
          <a:xfrm>
            <a:off x="8218985" y="3777039"/>
            <a:ext cx="3150602" cy="1137106"/>
          </a:xfrm>
          <a:prstGeom prst="rect">
            <a:avLst/>
          </a:prstGeom>
          <a:noFill/>
        </p:spPr>
        <p:txBody>
          <a:bodyPr wrap="square">
            <a:noAutofit/>
          </a:bodyPr>
          <a:lstStyle>
            <a:defPPr>
              <a:defRPr lang="zh-CN"/>
            </a:defPPr>
            <a:lvl1pPr indent="0">
              <a:lnSpc>
                <a:spcPct val="130000"/>
              </a:lnSpc>
              <a:spcBef>
                <a:spcPts val="0"/>
              </a:spcBef>
              <a:buNone/>
              <a:defRPr kumimoji="0" b="0" i="0" u="none" strike="noStrike" cap="none" spc="0" normalizeH="0" baseline="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defRPr>
            </a:lvl1pPr>
          </a:lstStyle>
          <a:p>
            <a:r>
              <a:rPr lang="zh-CN" altLang="en-US" dirty="0">
                <a:sym typeface="+mn-lt"/>
              </a:rPr>
              <a:t>新订单下给采购负责人，然后协助他们跟进订单交货，控制交期及包装。</a:t>
            </a:r>
            <a:endParaRPr lang="zh-CN" altLang="en-US" dirty="0"/>
          </a:p>
        </p:txBody>
      </p:sp>
      <p:sp>
        <p:nvSpPr>
          <p:cNvPr id="14" name="文本框 13"/>
          <p:cNvSpPr txBox="1"/>
          <p:nvPr/>
        </p:nvSpPr>
        <p:spPr>
          <a:xfrm>
            <a:off x="7574878" y="5186827"/>
            <a:ext cx="2907665" cy="523220"/>
          </a:xfrm>
          <a:prstGeom prst="rect">
            <a:avLst/>
          </a:prstGeom>
          <a:noFill/>
        </p:spPr>
        <p:txBody>
          <a:bodyPr wrap="square">
            <a:noAutofit/>
          </a:bodyPr>
          <a:lstStyle>
            <a:defPPr>
              <a:defRPr lang="zh-CN"/>
            </a:defPPr>
            <a:lvl1pPr>
              <a:lnSpc>
                <a:spcPct val="120000"/>
              </a:lnSpc>
              <a:spcBef>
                <a:spcPts val="0"/>
              </a:spcBef>
              <a:defRPr sz="2800" b="1">
                <a:solidFill>
                  <a:schemeClr val="accent1"/>
                </a:solidFill>
                <a:latin typeface="+mj-ea"/>
                <a:ea typeface="+mj-ea"/>
                <a:cs typeface="+mn-ea"/>
              </a:defRPr>
            </a:lvl1pPr>
          </a:lstStyle>
          <a:p>
            <a:pPr>
              <a:lnSpc>
                <a:spcPct val="100000"/>
              </a:lnSpc>
            </a:pPr>
            <a:r>
              <a:rPr lang="zh-CN" altLang="en-US" dirty="0">
                <a:sym typeface="+mn-lt"/>
              </a:rPr>
              <a:t>规范报销制度</a:t>
            </a:r>
            <a:endParaRPr lang="en-US" altLang="zh-CN" dirty="0">
              <a:sym typeface="+mn-lt"/>
            </a:endParaRPr>
          </a:p>
        </p:txBody>
      </p:sp>
      <p:sp>
        <p:nvSpPr>
          <p:cNvPr id="15" name="文本框 14"/>
          <p:cNvSpPr txBox="1"/>
          <p:nvPr/>
        </p:nvSpPr>
        <p:spPr>
          <a:xfrm>
            <a:off x="7574878" y="5686260"/>
            <a:ext cx="3667169" cy="1137556"/>
          </a:xfrm>
          <a:prstGeom prst="rect">
            <a:avLst/>
          </a:prstGeom>
          <a:noFill/>
        </p:spPr>
        <p:txBody>
          <a:bodyPr wrap="square">
            <a:noAutofit/>
          </a:bodyPr>
          <a:lstStyle>
            <a:defPPr>
              <a:defRPr lang="zh-CN"/>
            </a:defPPr>
            <a:lvl1pPr indent="0">
              <a:lnSpc>
                <a:spcPct val="130000"/>
              </a:lnSpc>
              <a:spcBef>
                <a:spcPts val="0"/>
              </a:spcBef>
              <a:buNone/>
              <a:defRPr kumimoji="0" b="0" i="0" u="none" strike="noStrike" cap="none" spc="0" normalizeH="0" baseline="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defRPr>
            </a:lvl1pPr>
          </a:lstStyle>
          <a:p>
            <a:r>
              <a:rPr lang="zh-CN" altLang="en-US" dirty="0">
                <a:sym typeface="+mn-lt"/>
              </a:rPr>
              <a:t>主要是在网上搜索其价格范围，对于价格明显偏高的物料通知采购进行控制。</a:t>
            </a:r>
          </a:p>
        </p:txBody>
      </p:sp>
      <p:sp>
        <p:nvSpPr>
          <p:cNvPr id="21" name="文本框 20"/>
          <p:cNvSpPr txBox="1"/>
          <p:nvPr/>
        </p:nvSpPr>
        <p:spPr>
          <a:xfrm>
            <a:off x="2727802" y="1354287"/>
            <a:ext cx="1777853" cy="523220"/>
          </a:xfrm>
          <a:prstGeom prst="rect">
            <a:avLst/>
          </a:prstGeom>
          <a:noFill/>
        </p:spPr>
        <p:txBody>
          <a:bodyPr wrap="square">
            <a:noAutofit/>
          </a:bodyPr>
          <a:lstStyle/>
          <a:p>
            <a:pPr algn="r">
              <a:spcBef>
                <a:spcPts val="0"/>
              </a:spcBef>
              <a:defRPr/>
            </a:pPr>
            <a:r>
              <a:rPr lang="zh-CN" altLang="en-US" sz="2800" b="1" dirty="0">
                <a:solidFill>
                  <a:schemeClr val="accent1"/>
                </a:solidFill>
                <a:latin typeface="+mj-ea"/>
                <a:ea typeface="+mj-ea"/>
                <a:cs typeface="+mn-ea"/>
                <a:sym typeface="+mn-lt"/>
              </a:rPr>
              <a:t>旧物料</a:t>
            </a:r>
            <a:endParaRPr lang="en-US" altLang="zh-CN" sz="2800" b="1" dirty="0">
              <a:solidFill>
                <a:schemeClr val="accent1"/>
              </a:solidFill>
              <a:latin typeface="+mj-ea"/>
              <a:ea typeface="+mj-ea"/>
              <a:cs typeface="+mn-ea"/>
              <a:sym typeface="+mn-lt"/>
            </a:endParaRPr>
          </a:p>
        </p:txBody>
      </p:sp>
      <p:sp>
        <p:nvSpPr>
          <p:cNvPr id="22" name="文本框 21"/>
          <p:cNvSpPr txBox="1"/>
          <p:nvPr/>
        </p:nvSpPr>
        <p:spPr>
          <a:xfrm>
            <a:off x="803275" y="1964375"/>
            <a:ext cx="3665867" cy="1139351"/>
          </a:xfrm>
          <a:prstGeom prst="rect">
            <a:avLst/>
          </a:prstGeom>
          <a:noFill/>
        </p:spPr>
        <p:txBody>
          <a:bodyPr wrap="square">
            <a:noAutofit/>
          </a:bodyPr>
          <a:lstStyle>
            <a:defPPr>
              <a:defRPr lang="zh-CN"/>
            </a:defPPr>
            <a:lvl1pPr>
              <a:lnSpc>
                <a:spcPct val="130000"/>
              </a:lnSpc>
              <a:defRPr kern="0">
                <a:solidFill>
                  <a:schemeClr val="tx1">
                    <a:lumMod val="65000"/>
                    <a:lumOff val="35000"/>
                  </a:schemeClr>
                </a:solidFill>
                <a:cs typeface="+mn-ea"/>
              </a:defRPr>
            </a:lvl1pPr>
          </a:lstStyle>
          <a:p>
            <a:pPr marL="0" indent="0" algn="r">
              <a:spcBef>
                <a:spcPts val="0"/>
              </a:spcBef>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Light" panose="020B0502040204020203" charset="-122"/>
                <a:ea typeface="微软雅黑 Light" panose="020B0502040204020203" charset="-122"/>
                <a:sym typeface="+mn-lt"/>
              </a:rPr>
              <a:t>整理出一份价格对比表，单价明显超过总公司单价的物料通知相关采购进一步和供应商谈判</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Light" panose="020B0502040204020203" charset="-122"/>
              <a:ea typeface="微软雅黑 Light" panose="020B0502040204020203" charset="-122"/>
              <a:sym typeface="+mn-lt"/>
            </a:endParaRPr>
          </a:p>
        </p:txBody>
      </p:sp>
      <p:sp>
        <p:nvSpPr>
          <p:cNvPr id="23" name="文本框 22"/>
          <p:cNvSpPr txBox="1"/>
          <p:nvPr/>
        </p:nvSpPr>
        <p:spPr>
          <a:xfrm>
            <a:off x="2263626" y="3198016"/>
            <a:ext cx="1777853" cy="523220"/>
          </a:xfrm>
          <a:prstGeom prst="rect">
            <a:avLst/>
          </a:prstGeom>
          <a:noFill/>
        </p:spPr>
        <p:txBody>
          <a:bodyPr wrap="square">
            <a:noAutofit/>
          </a:bodyPr>
          <a:lstStyle>
            <a:defPPr>
              <a:defRPr lang="zh-CN"/>
            </a:defPPr>
            <a:lvl1pPr algn="r">
              <a:lnSpc>
                <a:spcPct val="120000"/>
              </a:lnSpc>
              <a:spcBef>
                <a:spcPts val="0"/>
              </a:spcBef>
              <a:defRPr sz="2800" b="1">
                <a:solidFill>
                  <a:schemeClr val="accent1"/>
                </a:solidFill>
                <a:latin typeface="+mj-ea"/>
                <a:ea typeface="+mj-ea"/>
                <a:cs typeface="+mn-ea"/>
              </a:defRPr>
            </a:lvl1pPr>
          </a:lstStyle>
          <a:p>
            <a:pPr>
              <a:lnSpc>
                <a:spcPct val="100000"/>
              </a:lnSpc>
            </a:pPr>
            <a:r>
              <a:rPr lang="zh-CN" altLang="en-US" dirty="0">
                <a:sym typeface="+mn-lt"/>
              </a:rPr>
              <a:t>新增物料</a:t>
            </a:r>
            <a:endParaRPr lang="en-US" altLang="zh-CN" dirty="0">
              <a:sym typeface="+mn-lt"/>
            </a:endParaRPr>
          </a:p>
        </p:txBody>
      </p:sp>
      <p:sp>
        <p:nvSpPr>
          <p:cNvPr id="24" name="文本框 23"/>
          <p:cNvSpPr txBox="1"/>
          <p:nvPr/>
        </p:nvSpPr>
        <p:spPr>
          <a:xfrm>
            <a:off x="909869" y="3734470"/>
            <a:ext cx="3131610" cy="1289905"/>
          </a:xfrm>
          <a:prstGeom prst="rect">
            <a:avLst/>
          </a:prstGeom>
          <a:noFill/>
        </p:spPr>
        <p:txBody>
          <a:bodyPr wrap="square">
            <a:noAutofit/>
          </a:bodyPr>
          <a:lstStyle>
            <a:defPPr>
              <a:defRPr lang="zh-CN"/>
            </a:defPPr>
            <a:lvl1pPr indent="0" algn="r">
              <a:lnSpc>
                <a:spcPct val="130000"/>
              </a:lnSpc>
              <a:spcBef>
                <a:spcPts val="0"/>
              </a:spcBef>
              <a:buNone/>
              <a:defRPr kumimoji="0" b="0" i="0" u="none" strike="noStrike" cap="none" spc="0" normalizeH="0" baseline="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defRPr>
            </a:lvl1pPr>
          </a:lstStyle>
          <a:p>
            <a:r>
              <a:rPr lang="zh-CN" altLang="en-US" dirty="0">
                <a:sym typeface="+mn-lt"/>
              </a:rPr>
              <a:t>主要是在网上搜索其价格范围，对于价格明显偏高的物料通知采购进行控制</a:t>
            </a:r>
            <a:endParaRPr lang="en-US" altLang="zh-CN" dirty="0">
              <a:sym typeface="+mn-lt"/>
            </a:endParaRPr>
          </a:p>
        </p:txBody>
      </p:sp>
      <p:sp>
        <p:nvSpPr>
          <p:cNvPr id="25" name="文本框 24"/>
          <p:cNvSpPr txBox="1"/>
          <p:nvPr/>
        </p:nvSpPr>
        <p:spPr>
          <a:xfrm>
            <a:off x="783894" y="5122889"/>
            <a:ext cx="3757040" cy="523220"/>
          </a:xfrm>
          <a:prstGeom prst="rect">
            <a:avLst/>
          </a:prstGeom>
          <a:noFill/>
        </p:spPr>
        <p:txBody>
          <a:bodyPr wrap="square">
            <a:noAutofit/>
          </a:bodyPr>
          <a:lstStyle>
            <a:defPPr>
              <a:defRPr lang="zh-CN"/>
            </a:defPPr>
            <a:lvl1pPr algn="r">
              <a:lnSpc>
                <a:spcPct val="120000"/>
              </a:lnSpc>
              <a:spcBef>
                <a:spcPts val="0"/>
              </a:spcBef>
              <a:defRPr sz="2800" b="1">
                <a:solidFill>
                  <a:schemeClr val="accent1"/>
                </a:solidFill>
                <a:latin typeface="+mj-ea"/>
                <a:ea typeface="+mj-ea"/>
                <a:cs typeface="+mn-ea"/>
              </a:defRPr>
            </a:lvl1pPr>
          </a:lstStyle>
          <a:p>
            <a:pPr>
              <a:lnSpc>
                <a:spcPct val="100000"/>
              </a:lnSpc>
            </a:pPr>
            <a:r>
              <a:rPr lang="zh-CN" altLang="en-US" dirty="0">
                <a:sym typeface="+mn-lt"/>
              </a:rPr>
              <a:t>合理减少税费</a:t>
            </a:r>
            <a:endParaRPr lang="en-US" altLang="zh-CN" dirty="0">
              <a:sym typeface="+mn-lt"/>
            </a:endParaRPr>
          </a:p>
        </p:txBody>
      </p:sp>
      <p:sp>
        <p:nvSpPr>
          <p:cNvPr id="26" name="文本框 25"/>
          <p:cNvSpPr txBox="1"/>
          <p:nvPr/>
        </p:nvSpPr>
        <p:spPr>
          <a:xfrm>
            <a:off x="1258831" y="5640946"/>
            <a:ext cx="3337997" cy="1139351"/>
          </a:xfrm>
          <a:prstGeom prst="rect">
            <a:avLst/>
          </a:prstGeom>
          <a:noFill/>
        </p:spPr>
        <p:txBody>
          <a:bodyPr wrap="square">
            <a:noAutofit/>
          </a:bodyPr>
          <a:lstStyle>
            <a:defPPr>
              <a:defRPr lang="zh-CN"/>
            </a:defPPr>
            <a:lvl1pPr indent="0" algn="r">
              <a:lnSpc>
                <a:spcPct val="130000"/>
              </a:lnSpc>
              <a:spcBef>
                <a:spcPts val="0"/>
              </a:spcBef>
              <a:buNone/>
              <a:defRPr kumimoji="0" b="0" i="0" u="none" strike="noStrike" cap="none" spc="0" normalizeH="0" baseline="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defRPr>
            </a:lvl1pPr>
          </a:lstStyle>
          <a:p>
            <a:r>
              <a:rPr lang="zh-CN" altLang="en-US" dirty="0">
                <a:sym typeface="+mn-lt"/>
              </a:rPr>
              <a:t>出口材料的采购和销售计入税务帐，减少了企业所得税，增值税及其附征等。</a:t>
            </a:r>
          </a:p>
        </p:txBody>
      </p:sp>
      <p:pic>
        <p:nvPicPr>
          <p:cNvPr id="27" name="图片 26"/>
          <p:cNvPicPr>
            <a:picLocks noChangeAspect="1"/>
          </p:cNvPicPr>
          <p:nvPr/>
        </p:nvPicPr>
        <p:blipFill rotWithShape="1">
          <a:blip r:embed="rId4"/>
          <a:srcRect r="40321" b="5570"/>
          <a:stretch>
            <a:fillRect/>
          </a:stretch>
        </p:blipFill>
        <p:spPr>
          <a:xfrm>
            <a:off x="9795425" y="465767"/>
            <a:ext cx="1932720" cy="395760"/>
          </a:xfrm>
          <a:prstGeom prst="rect">
            <a:avLst/>
          </a:prstGeom>
        </p:spPr>
      </p:pic>
      <p:sp>
        <p:nvSpPr>
          <p:cNvPr id="28"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29" name="文本框 28"/>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02</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duotone>
              <a:schemeClr val="accent1">
                <a:shade val="45000"/>
                <a:satMod val="135000"/>
              </a:schemeClr>
              <a:prstClr val="white"/>
            </a:duotone>
          </a:blip>
          <a:srcRect r="18541"/>
          <a:stretch>
            <a:fillRect/>
          </a:stretch>
        </p:blipFill>
        <p:spPr>
          <a:xfrm>
            <a:off x="6096001" y="1761348"/>
            <a:ext cx="5654722" cy="4664024"/>
          </a:xfrm>
          <a:prstGeom prst="rect">
            <a:avLst/>
          </a:prstGeom>
        </p:spPr>
      </p:pic>
      <p:sp>
        <p:nvSpPr>
          <p:cNvPr id="8" name="文本框 7"/>
          <p:cNvSpPr txBox="1"/>
          <p:nvPr/>
        </p:nvSpPr>
        <p:spPr>
          <a:xfrm>
            <a:off x="803275" y="2421048"/>
            <a:ext cx="4893292" cy="876202"/>
          </a:xfrm>
          <a:prstGeom prst="rect">
            <a:avLst/>
          </a:prstGeom>
          <a:noFill/>
        </p:spPr>
        <p:txBody>
          <a:bodyPr wrap="square">
            <a:noAutofit/>
          </a:bodyPr>
          <a:lstStyle/>
          <a:p>
            <a:pPr marL="0" indent="0">
              <a:lnSpc>
                <a:spcPct val="150000"/>
              </a:lnSpc>
              <a:buNone/>
            </a:pPr>
            <a:r>
              <a:rPr kumimoji="0" lang="zh-CN" altLang="en-US" sz="1800" b="0" i="0" u="none" strike="noStrike" kern="0" cap="none" spc="0" normalizeH="0" baseline="0" noProof="0" dirty="0">
                <a:ln>
                  <a:noFill/>
                </a:ln>
                <a:solidFill>
                  <a:schemeClr val="tx1">
                    <a:lumMod val="75000"/>
                    <a:lumOff val="25000"/>
                  </a:schemeClr>
                </a:solidFill>
                <a:effectLst/>
                <a:uLnTx/>
                <a:uFillTx/>
                <a:latin typeface="微软雅黑 Light" panose="020B0502040204020203" charset="-122"/>
                <a:ea typeface="微软雅黑 Light" panose="020B0502040204020203" charset="-122"/>
                <a:cs typeface="+mn-ea"/>
                <a:sym typeface="+mn-lt"/>
              </a:rPr>
              <a:t>积极配合人力资源部进行公司定期组织的各部门员工培训工作</a:t>
            </a:r>
            <a:endParaRPr lang="en-US" altLang="zh-CN" sz="1800" dirty="0">
              <a:solidFill>
                <a:prstClr val="black">
                  <a:lumMod val="65000"/>
                  <a:lumOff val="35000"/>
                </a:prstClr>
              </a:solidFill>
              <a:latin typeface="微软雅黑 Light" panose="020B0502040204020203" charset="-122"/>
              <a:ea typeface="微软雅黑 Light" panose="020B0502040204020203" charset="-122"/>
              <a:cs typeface="+mn-ea"/>
              <a:sym typeface="+mn-lt"/>
            </a:endParaRPr>
          </a:p>
        </p:txBody>
      </p:sp>
      <p:sp>
        <p:nvSpPr>
          <p:cNvPr id="7" name="矩形: 圆角 6"/>
          <p:cNvSpPr/>
          <p:nvPr/>
        </p:nvSpPr>
        <p:spPr>
          <a:xfrm>
            <a:off x="803275" y="1805015"/>
            <a:ext cx="1871686" cy="5859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800" b="1" dirty="0">
                <a:latin typeface="+mj-ea"/>
                <a:ea typeface="+mj-ea"/>
              </a:rPr>
              <a:t>部门培训</a:t>
            </a:r>
          </a:p>
        </p:txBody>
      </p:sp>
      <p:sp>
        <p:nvSpPr>
          <p:cNvPr id="9" name="矩形: 圆角 8"/>
          <p:cNvSpPr/>
          <p:nvPr/>
        </p:nvSpPr>
        <p:spPr>
          <a:xfrm>
            <a:off x="803275" y="3378372"/>
            <a:ext cx="1871686" cy="58595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800" b="1" dirty="0">
                <a:solidFill>
                  <a:schemeClr val="accent1"/>
                </a:solidFill>
                <a:latin typeface="+mj-ea"/>
                <a:ea typeface="+mj-ea"/>
              </a:rPr>
              <a:t>税法学习</a:t>
            </a:r>
          </a:p>
        </p:txBody>
      </p:sp>
      <p:sp>
        <p:nvSpPr>
          <p:cNvPr id="10" name="矩形: 圆角 9"/>
          <p:cNvSpPr/>
          <p:nvPr/>
        </p:nvSpPr>
        <p:spPr>
          <a:xfrm>
            <a:off x="803275" y="4919402"/>
            <a:ext cx="1871686" cy="5859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800" b="1" dirty="0">
                <a:latin typeface="+mj-ea"/>
                <a:ea typeface="+mj-ea"/>
              </a:rPr>
              <a:t>财务审核</a:t>
            </a:r>
          </a:p>
        </p:txBody>
      </p:sp>
      <p:sp>
        <p:nvSpPr>
          <p:cNvPr id="11" name="文本框 10"/>
          <p:cNvSpPr txBox="1"/>
          <p:nvPr/>
        </p:nvSpPr>
        <p:spPr>
          <a:xfrm>
            <a:off x="803275" y="3963873"/>
            <a:ext cx="4893292" cy="874407"/>
          </a:xfrm>
          <a:prstGeom prst="rect">
            <a:avLst/>
          </a:prstGeom>
          <a:noFill/>
        </p:spPr>
        <p:txBody>
          <a:bodyPr wrap="square">
            <a:noAutofit/>
          </a:bodyPr>
          <a:lstStyle>
            <a:defPPr>
              <a:defRPr lang="zh-CN"/>
            </a:defPPr>
            <a:lvl1pPr indent="0">
              <a:lnSpc>
                <a:spcPct val="150000"/>
              </a:lnSpc>
              <a:buNone/>
              <a:defRPr kumimoji="0" b="0" i="0" u="none" strike="noStrike" kern="0" cap="none" spc="0" normalizeH="0" baseline="0">
                <a:ln>
                  <a:noFill/>
                </a:ln>
                <a:solidFill>
                  <a:schemeClr val="tx1">
                    <a:lumMod val="75000"/>
                    <a:lumOff val="25000"/>
                  </a:schemeClr>
                </a:solidFill>
                <a:effectLst/>
                <a:uLnTx/>
                <a:uFillTx/>
                <a:latin typeface="微软雅黑 Light" panose="020B0502040204020203" charset="-122"/>
                <a:ea typeface="微软雅黑 Light" panose="020B0502040204020203" charset="-122"/>
                <a:cs typeface="+mn-ea"/>
              </a:defRPr>
            </a:lvl1pPr>
          </a:lstStyle>
          <a:p>
            <a:r>
              <a:rPr lang="zh-CN" altLang="en-US" dirty="0">
                <a:sym typeface="+mn-lt"/>
              </a:rPr>
              <a:t>留意税收法规的新动向，对新的税收法规进行内部学习，更新工作流程</a:t>
            </a:r>
            <a:endParaRPr lang="en-US" altLang="zh-CN" dirty="0">
              <a:sym typeface="+mn-lt"/>
            </a:endParaRPr>
          </a:p>
        </p:txBody>
      </p:sp>
      <p:sp>
        <p:nvSpPr>
          <p:cNvPr id="12" name="文本框 11"/>
          <p:cNvSpPr txBox="1"/>
          <p:nvPr/>
        </p:nvSpPr>
        <p:spPr>
          <a:xfrm>
            <a:off x="803275" y="5504903"/>
            <a:ext cx="4893292" cy="876202"/>
          </a:xfrm>
          <a:prstGeom prst="rect">
            <a:avLst/>
          </a:prstGeom>
          <a:noFill/>
        </p:spPr>
        <p:txBody>
          <a:bodyPr wrap="square">
            <a:noAutofit/>
          </a:bodyPr>
          <a:lstStyle>
            <a:defPPr>
              <a:defRPr lang="zh-CN"/>
            </a:defPPr>
            <a:lvl1pPr indent="0">
              <a:lnSpc>
                <a:spcPct val="150000"/>
              </a:lnSpc>
              <a:buNone/>
              <a:defRPr kumimoji="0" b="0" i="0" u="none" strike="noStrike" kern="0" cap="none" spc="0" normalizeH="0" baseline="0">
                <a:ln>
                  <a:noFill/>
                </a:ln>
                <a:solidFill>
                  <a:schemeClr val="tx1">
                    <a:lumMod val="75000"/>
                    <a:lumOff val="25000"/>
                  </a:schemeClr>
                </a:solidFill>
                <a:effectLst/>
                <a:uLnTx/>
                <a:uFillTx/>
                <a:latin typeface="微软雅黑 Light" panose="020B0502040204020203" charset="-122"/>
                <a:ea typeface="微软雅黑 Light" panose="020B0502040204020203" charset="-122"/>
                <a:cs typeface="+mn-ea"/>
              </a:defRPr>
            </a:lvl1pPr>
          </a:lstStyle>
          <a:p>
            <a:r>
              <a:rPr lang="zh-CN" altLang="en-US" dirty="0">
                <a:sym typeface="+mn-lt"/>
              </a:rPr>
              <a:t>严格执行公司的财务审核制度，规范财务审核工作流程，提升业务水平</a:t>
            </a:r>
          </a:p>
        </p:txBody>
      </p:sp>
      <p:pic>
        <p:nvPicPr>
          <p:cNvPr id="14" name="图片 13"/>
          <p:cNvPicPr>
            <a:picLocks noChangeAspect="1"/>
          </p:cNvPicPr>
          <p:nvPr/>
        </p:nvPicPr>
        <p:blipFill rotWithShape="1">
          <a:blip r:embed="rId3"/>
          <a:srcRect r="40321" b="5570"/>
          <a:stretch>
            <a:fillRect/>
          </a:stretch>
        </p:blipFill>
        <p:spPr>
          <a:xfrm>
            <a:off x="9795425" y="465767"/>
            <a:ext cx="1932720" cy="395760"/>
          </a:xfrm>
          <a:prstGeom prst="rect">
            <a:avLst/>
          </a:prstGeom>
        </p:spPr>
      </p:pic>
      <p:sp>
        <p:nvSpPr>
          <p:cNvPr id="15"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16" name="文本框 15"/>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02</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626280" y="1718205"/>
          <a:ext cx="6811749" cy="4447645"/>
        </p:xfrm>
        <a:graphic>
          <a:graphicData uri="http://schemas.openxmlformats.org/drawingml/2006/chart">
            <c:chart xmlns:c="http://schemas.openxmlformats.org/drawingml/2006/chart" xmlns:r="http://schemas.openxmlformats.org/officeDocument/2006/relationships" r:id="rId2"/>
          </a:graphicData>
        </a:graphic>
      </p:graphicFrame>
      <p:sp>
        <p:nvSpPr>
          <p:cNvPr id="9" name="内容占位符 2"/>
          <p:cNvSpPr txBox="1"/>
          <p:nvPr/>
        </p:nvSpPr>
        <p:spPr>
          <a:xfrm>
            <a:off x="8711942" y="2380019"/>
            <a:ext cx="1932720"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800" b="1">
                <a:solidFill>
                  <a:schemeClr val="accent1"/>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pPr>
            <a:r>
              <a:rPr lang="zh-CN" altLang="en-US" dirty="0">
                <a:sym typeface="+mn-lt"/>
              </a:rPr>
              <a:t>收入情况</a:t>
            </a:r>
            <a:endParaRPr lang="zh-CN" altLang="en-US" dirty="0"/>
          </a:p>
        </p:txBody>
      </p:sp>
      <p:sp>
        <p:nvSpPr>
          <p:cNvPr id="10" name="内容占位符 2"/>
          <p:cNvSpPr txBox="1"/>
          <p:nvPr/>
        </p:nvSpPr>
        <p:spPr>
          <a:xfrm>
            <a:off x="8711942" y="2866098"/>
            <a:ext cx="2853778" cy="1138517"/>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dirty="0">
                <a:solidFill>
                  <a:schemeClr val="tx1"/>
                </a:solidFill>
                <a:sym typeface="+mn-lt"/>
              </a:rPr>
              <a:t>整个上半年，公司的销售收入整体呈现上升趋势，相对去年同期增长明显；</a:t>
            </a:r>
            <a:endParaRPr lang="zh-CN" altLang="en-US" dirty="0">
              <a:solidFill>
                <a:schemeClr val="tx1"/>
              </a:solidFill>
            </a:endParaRPr>
          </a:p>
        </p:txBody>
      </p:sp>
      <p:sp>
        <p:nvSpPr>
          <p:cNvPr id="11" name="内容占位符 2"/>
          <p:cNvSpPr txBox="1"/>
          <p:nvPr/>
        </p:nvSpPr>
        <p:spPr>
          <a:xfrm>
            <a:off x="8711942" y="4421732"/>
            <a:ext cx="1932720"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pPr>
            <a:r>
              <a:rPr lang="zh-CN" altLang="en-US" sz="2800" b="1" dirty="0">
                <a:solidFill>
                  <a:schemeClr val="accent2"/>
                </a:solidFill>
                <a:sym typeface="+mn-lt"/>
              </a:rPr>
              <a:t>支出情况</a:t>
            </a:r>
            <a:endParaRPr lang="zh-CN" altLang="en-US" sz="2800" b="1" dirty="0">
              <a:solidFill>
                <a:schemeClr val="accent2"/>
              </a:solidFill>
            </a:endParaRPr>
          </a:p>
        </p:txBody>
      </p:sp>
      <p:sp>
        <p:nvSpPr>
          <p:cNvPr id="12" name="内容占位符 2"/>
          <p:cNvSpPr txBox="1"/>
          <p:nvPr/>
        </p:nvSpPr>
        <p:spPr>
          <a:xfrm>
            <a:off x="8711942" y="4944952"/>
            <a:ext cx="2853778" cy="1138517"/>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dirty="0">
                <a:solidFill>
                  <a:schemeClr val="tx1"/>
                </a:solidFill>
                <a:sym typeface="+mn-lt"/>
              </a:rPr>
              <a:t>公司上半年狠抓报销及费用支出，严格控制不必要开销，取得良好效果；</a:t>
            </a:r>
            <a:endParaRPr lang="zh-CN" altLang="en-US" dirty="0">
              <a:solidFill>
                <a:schemeClr val="tx1"/>
              </a:solidFill>
            </a:endParaRPr>
          </a:p>
        </p:txBody>
      </p:sp>
      <p:pic>
        <p:nvPicPr>
          <p:cNvPr id="13" name="图片 12"/>
          <p:cNvPicPr>
            <a:picLocks noChangeAspect="1"/>
          </p:cNvPicPr>
          <p:nvPr/>
        </p:nvPicPr>
        <p:blipFill rotWithShape="1">
          <a:blip r:embed="rId3"/>
          <a:srcRect r="40321" b="5570"/>
          <a:stretch>
            <a:fillRect/>
          </a:stretch>
        </p:blipFill>
        <p:spPr>
          <a:xfrm>
            <a:off x="9795425" y="465767"/>
            <a:ext cx="1932720" cy="395760"/>
          </a:xfrm>
          <a:prstGeom prst="rect">
            <a:avLst/>
          </a:prstGeom>
        </p:spPr>
      </p:pic>
      <p:sp>
        <p:nvSpPr>
          <p:cNvPr id="14"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15" name="文本框 14"/>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02</a:t>
            </a:r>
            <a:endParaRPr lang="zh-CN" altLang="en-US" dirty="0"/>
          </a:p>
        </p:txBody>
      </p:sp>
      <p:grpSp>
        <p:nvGrpSpPr>
          <p:cNvPr id="29" name="组合 28"/>
          <p:cNvGrpSpPr/>
          <p:nvPr/>
        </p:nvGrpSpPr>
        <p:grpSpPr>
          <a:xfrm>
            <a:off x="7733637" y="4340537"/>
            <a:ext cx="899852" cy="899852"/>
            <a:chOff x="7733637" y="4340537"/>
            <a:chExt cx="899852" cy="899852"/>
          </a:xfrm>
        </p:grpSpPr>
        <p:sp>
          <p:nvSpPr>
            <p:cNvPr id="8" name="椭圆 7"/>
            <p:cNvSpPr/>
            <p:nvPr/>
          </p:nvSpPr>
          <p:spPr>
            <a:xfrm>
              <a:off x="7733637" y="4340537"/>
              <a:ext cx="899852" cy="8998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任意多边形: 形状 19"/>
            <p:cNvSpPr/>
            <p:nvPr/>
          </p:nvSpPr>
          <p:spPr>
            <a:xfrm>
              <a:off x="7958508" y="4559157"/>
              <a:ext cx="432115" cy="504134"/>
            </a:xfrm>
            <a:custGeom>
              <a:avLst/>
              <a:gdLst>
                <a:gd name="connsiteX0" fmla="*/ 378101 w 432115"/>
                <a:gd name="connsiteY0" fmla="*/ 504135 h 504134"/>
                <a:gd name="connsiteX1" fmla="*/ 54014 w 432115"/>
                <a:gd name="connsiteY1" fmla="*/ 504135 h 504134"/>
                <a:gd name="connsiteX2" fmla="*/ 0 w 432115"/>
                <a:gd name="connsiteY2" fmla="*/ 450120 h 504134"/>
                <a:gd name="connsiteX3" fmla="*/ 0 w 432115"/>
                <a:gd name="connsiteY3" fmla="*/ 54014 h 504134"/>
                <a:gd name="connsiteX4" fmla="*/ 54014 w 432115"/>
                <a:gd name="connsiteY4" fmla="*/ 0 h 504134"/>
                <a:gd name="connsiteX5" fmla="*/ 378101 w 432115"/>
                <a:gd name="connsiteY5" fmla="*/ 0 h 504134"/>
                <a:gd name="connsiteX6" fmla="*/ 432116 w 432115"/>
                <a:gd name="connsiteY6" fmla="*/ 54014 h 504134"/>
                <a:gd name="connsiteX7" fmla="*/ 432116 w 432115"/>
                <a:gd name="connsiteY7" fmla="*/ 180048 h 504134"/>
                <a:gd name="connsiteX8" fmla="*/ 396106 w 432115"/>
                <a:gd name="connsiteY8" fmla="*/ 180048 h 504134"/>
                <a:gd name="connsiteX9" fmla="*/ 396106 w 432115"/>
                <a:gd name="connsiteY9" fmla="*/ 54014 h 504134"/>
                <a:gd name="connsiteX10" fmla="*/ 378101 w 432115"/>
                <a:gd name="connsiteY10" fmla="*/ 36010 h 504134"/>
                <a:gd name="connsiteX11" fmla="*/ 54014 w 432115"/>
                <a:gd name="connsiteY11" fmla="*/ 36010 h 504134"/>
                <a:gd name="connsiteX12" fmla="*/ 36010 w 432115"/>
                <a:gd name="connsiteY12" fmla="*/ 54014 h 504134"/>
                <a:gd name="connsiteX13" fmla="*/ 36010 w 432115"/>
                <a:gd name="connsiteY13" fmla="*/ 450120 h 504134"/>
                <a:gd name="connsiteX14" fmla="*/ 54014 w 432115"/>
                <a:gd name="connsiteY14" fmla="*/ 468125 h 504134"/>
                <a:gd name="connsiteX15" fmla="*/ 378101 w 432115"/>
                <a:gd name="connsiteY15" fmla="*/ 468125 h 504134"/>
                <a:gd name="connsiteX16" fmla="*/ 396106 w 432115"/>
                <a:gd name="connsiteY16" fmla="*/ 450120 h 504134"/>
                <a:gd name="connsiteX17" fmla="*/ 396106 w 432115"/>
                <a:gd name="connsiteY17" fmla="*/ 324143 h 504134"/>
                <a:gd name="connsiteX18" fmla="*/ 432116 w 432115"/>
                <a:gd name="connsiteY18" fmla="*/ 324143 h 504134"/>
                <a:gd name="connsiteX19" fmla="*/ 432116 w 432115"/>
                <a:gd name="connsiteY19" fmla="*/ 450120 h 504134"/>
                <a:gd name="connsiteX20" fmla="*/ 378101 w 432115"/>
                <a:gd name="connsiteY20" fmla="*/ 504135 h 50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2115" h="504134">
                  <a:moveTo>
                    <a:pt x="378101" y="504135"/>
                  </a:moveTo>
                  <a:lnTo>
                    <a:pt x="54014" y="504135"/>
                  </a:lnTo>
                  <a:cubicBezTo>
                    <a:pt x="24250" y="504135"/>
                    <a:pt x="0" y="479885"/>
                    <a:pt x="0" y="450120"/>
                  </a:cubicBezTo>
                  <a:lnTo>
                    <a:pt x="0" y="54014"/>
                  </a:lnTo>
                  <a:cubicBezTo>
                    <a:pt x="0" y="24250"/>
                    <a:pt x="24250" y="0"/>
                    <a:pt x="54014" y="0"/>
                  </a:cubicBezTo>
                  <a:lnTo>
                    <a:pt x="378101" y="0"/>
                  </a:lnTo>
                  <a:cubicBezTo>
                    <a:pt x="407865" y="0"/>
                    <a:pt x="432116" y="24250"/>
                    <a:pt x="432116" y="54014"/>
                  </a:cubicBezTo>
                  <a:lnTo>
                    <a:pt x="432116" y="180048"/>
                  </a:lnTo>
                  <a:lnTo>
                    <a:pt x="396106" y="180048"/>
                  </a:lnTo>
                  <a:lnTo>
                    <a:pt x="396106" y="54014"/>
                  </a:lnTo>
                  <a:cubicBezTo>
                    <a:pt x="396106" y="44112"/>
                    <a:pt x="388004" y="36010"/>
                    <a:pt x="378101" y="36010"/>
                  </a:cubicBezTo>
                  <a:lnTo>
                    <a:pt x="54014" y="36010"/>
                  </a:lnTo>
                  <a:cubicBezTo>
                    <a:pt x="44112" y="36010"/>
                    <a:pt x="36010" y="44112"/>
                    <a:pt x="36010" y="54014"/>
                  </a:cubicBezTo>
                  <a:lnTo>
                    <a:pt x="36010" y="450120"/>
                  </a:lnTo>
                  <a:cubicBezTo>
                    <a:pt x="36010" y="460023"/>
                    <a:pt x="44112" y="468125"/>
                    <a:pt x="54014" y="468125"/>
                  </a:cubicBezTo>
                  <a:lnTo>
                    <a:pt x="378101" y="468125"/>
                  </a:lnTo>
                  <a:cubicBezTo>
                    <a:pt x="388004" y="468125"/>
                    <a:pt x="396106" y="460023"/>
                    <a:pt x="396106" y="450120"/>
                  </a:cubicBezTo>
                  <a:lnTo>
                    <a:pt x="396106" y="324143"/>
                  </a:lnTo>
                  <a:lnTo>
                    <a:pt x="432116" y="324143"/>
                  </a:lnTo>
                  <a:lnTo>
                    <a:pt x="432116" y="450120"/>
                  </a:lnTo>
                  <a:cubicBezTo>
                    <a:pt x="432116" y="479885"/>
                    <a:pt x="407865" y="504135"/>
                    <a:pt x="378101" y="504135"/>
                  </a:cubicBezTo>
                  <a:close/>
                </a:path>
              </a:pathLst>
            </a:custGeom>
            <a:solidFill>
              <a:schemeClr val="accent1"/>
            </a:solidFill>
            <a:ln w="558" cap="flat">
              <a:noFill/>
              <a:prstDash val="solid"/>
              <a:miter/>
            </a:ln>
          </p:spPr>
          <p:txBody>
            <a:bodyPr rtlCol="0" anchor="ctr">
              <a:noAutofit/>
            </a:bodyPr>
            <a:lstStyle/>
            <a:p>
              <a:endParaRPr lang="zh-CN" altLang="en-US"/>
            </a:p>
          </p:txBody>
        </p:sp>
        <p:sp>
          <p:nvSpPr>
            <p:cNvPr id="21" name="任意多边形: 形状 20"/>
            <p:cNvSpPr/>
            <p:nvPr/>
          </p:nvSpPr>
          <p:spPr>
            <a:xfrm>
              <a:off x="8066537" y="4792770"/>
              <a:ext cx="216057" cy="115230"/>
            </a:xfrm>
            <a:custGeom>
              <a:avLst/>
              <a:gdLst>
                <a:gd name="connsiteX0" fmla="*/ 198053 w 216057"/>
                <a:gd name="connsiteY0" fmla="*/ 36010 h 115230"/>
                <a:gd name="connsiteX1" fmla="*/ 18005 w 216057"/>
                <a:gd name="connsiteY1" fmla="*/ 36572 h 115230"/>
                <a:gd name="connsiteX2" fmla="*/ 0 w 216057"/>
                <a:gd name="connsiteY2" fmla="*/ 18567 h 115230"/>
                <a:gd name="connsiteX3" fmla="*/ 18005 w 216057"/>
                <a:gd name="connsiteY3" fmla="*/ 563 h 115230"/>
                <a:gd name="connsiteX4" fmla="*/ 198053 w 216057"/>
                <a:gd name="connsiteY4" fmla="*/ 0 h 115230"/>
                <a:gd name="connsiteX5" fmla="*/ 216058 w 216057"/>
                <a:gd name="connsiteY5" fmla="*/ 18005 h 115230"/>
                <a:gd name="connsiteX6" fmla="*/ 198053 w 216057"/>
                <a:gd name="connsiteY6" fmla="*/ 36010 h 115230"/>
                <a:gd name="connsiteX7" fmla="*/ 183030 w 216057"/>
                <a:gd name="connsiteY7" fmla="*/ 115231 h 115230"/>
                <a:gd name="connsiteX8" fmla="*/ 33028 w 216057"/>
                <a:gd name="connsiteY8" fmla="*/ 115231 h 115230"/>
                <a:gd name="connsiteX9" fmla="*/ 18005 w 216057"/>
                <a:gd name="connsiteY9" fmla="*/ 97226 h 115230"/>
                <a:gd name="connsiteX10" fmla="*/ 33028 w 216057"/>
                <a:gd name="connsiteY10" fmla="*/ 79221 h 115230"/>
                <a:gd name="connsiteX11" fmla="*/ 183086 w 216057"/>
                <a:gd name="connsiteY11" fmla="*/ 79221 h 115230"/>
                <a:gd name="connsiteX12" fmla="*/ 198109 w 216057"/>
                <a:gd name="connsiteY12" fmla="*/ 97226 h 115230"/>
                <a:gd name="connsiteX13" fmla="*/ 183030 w 216057"/>
                <a:gd name="connsiteY13" fmla="*/ 115231 h 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57" h="115230">
                  <a:moveTo>
                    <a:pt x="198053" y="36010"/>
                  </a:moveTo>
                  <a:lnTo>
                    <a:pt x="18005" y="36572"/>
                  </a:lnTo>
                  <a:cubicBezTo>
                    <a:pt x="8046" y="36572"/>
                    <a:pt x="0" y="28526"/>
                    <a:pt x="0" y="18567"/>
                  </a:cubicBezTo>
                  <a:cubicBezTo>
                    <a:pt x="0" y="8609"/>
                    <a:pt x="8046" y="563"/>
                    <a:pt x="18005" y="563"/>
                  </a:cubicBezTo>
                  <a:lnTo>
                    <a:pt x="198053" y="0"/>
                  </a:lnTo>
                  <a:cubicBezTo>
                    <a:pt x="208012" y="0"/>
                    <a:pt x="216058" y="8046"/>
                    <a:pt x="216058" y="18005"/>
                  </a:cubicBezTo>
                  <a:cubicBezTo>
                    <a:pt x="216058" y="27964"/>
                    <a:pt x="208012" y="36010"/>
                    <a:pt x="198053" y="36010"/>
                  </a:cubicBezTo>
                  <a:close/>
                  <a:moveTo>
                    <a:pt x="183030" y="115231"/>
                  </a:moveTo>
                  <a:lnTo>
                    <a:pt x="33028" y="115231"/>
                  </a:lnTo>
                  <a:cubicBezTo>
                    <a:pt x="24757" y="115231"/>
                    <a:pt x="18005" y="107185"/>
                    <a:pt x="18005" y="97226"/>
                  </a:cubicBezTo>
                  <a:cubicBezTo>
                    <a:pt x="18005" y="87267"/>
                    <a:pt x="24700" y="79221"/>
                    <a:pt x="33028" y="79221"/>
                  </a:cubicBezTo>
                  <a:lnTo>
                    <a:pt x="183086" y="79221"/>
                  </a:lnTo>
                  <a:cubicBezTo>
                    <a:pt x="191357" y="79221"/>
                    <a:pt x="198109" y="87267"/>
                    <a:pt x="198109" y="97226"/>
                  </a:cubicBezTo>
                  <a:cubicBezTo>
                    <a:pt x="198109" y="107185"/>
                    <a:pt x="191357" y="115231"/>
                    <a:pt x="183030" y="115231"/>
                  </a:cubicBezTo>
                  <a:close/>
                </a:path>
              </a:pathLst>
            </a:custGeom>
            <a:solidFill>
              <a:schemeClr val="accent1"/>
            </a:solidFill>
            <a:ln w="558" cap="flat">
              <a:noFill/>
              <a:prstDash val="solid"/>
              <a:miter/>
            </a:ln>
          </p:spPr>
          <p:txBody>
            <a:bodyPr rtlCol="0" anchor="ctr">
              <a:noAutofit/>
            </a:bodyPr>
            <a:lstStyle/>
            <a:p>
              <a:endParaRPr lang="zh-CN" altLang="en-US"/>
            </a:p>
          </p:txBody>
        </p:sp>
        <p:sp>
          <p:nvSpPr>
            <p:cNvPr id="22" name="任意多边形: 形状 21"/>
            <p:cNvSpPr/>
            <p:nvPr/>
          </p:nvSpPr>
          <p:spPr>
            <a:xfrm>
              <a:off x="8156567" y="4676195"/>
              <a:ext cx="123770" cy="153034"/>
            </a:xfrm>
            <a:custGeom>
              <a:avLst/>
              <a:gdLst>
                <a:gd name="connsiteX0" fmla="*/ 17999 w 123770"/>
                <a:gd name="connsiteY0" fmla="*/ 153035 h 153034"/>
                <a:gd name="connsiteX1" fmla="*/ 7196 w 123770"/>
                <a:gd name="connsiteY1" fmla="*/ 149434 h 153034"/>
                <a:gd name="connsiteX2" fmla="*/ 3595 w 123770"/>
                <a:gd name="connsiteY2" fmla="*/ 124227 h 153034"/>
                <a:gd name="connsiteX3" fmla="*/ 91368 w 123770"/>
                <a:gd name="connsiteY3" fmla="*/ 7196 h 153034"/>
                <a:gd name="connsiteX4" fmla="*/ 116575 w 123770"/>
                <a:gd name="connsiteY4" fmla="*/ 3595 h 153034"/>
                <a:gd name="connsiteX5" fmla="*/ 120176 w 123770"/>
                <a:gd name="connsiteY5" fmla="*/ 28801 h 153034"/>
                <a:gd name="connsiteX6" fmla="*/ 32402 w 123770"/>
                <a:gd name="connsiteY6" fmla="*/ 145833 h 153034"/>
                <a:gd name="connsiteX7" fmla="*/ 17999 w 123770"/>
                <a:gd name="connsiteY7" fmla="*/ 153035 h 1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70" h="153034">
                  <a:moveTo>
                    <a:pt x="17999" y="153035"/>
                  </a:moveTo>
                  <a:cubicBezTo>
                    <a:pt x="14229" y="153035"/>
                    <a:pt x="10459" y="151853"/>
                    <a:pt x="7196" y="149434"/>
                  </a:cubicBezTo>
                  <a:cubicBezTo>
                    <a:pt x="-738" y="143470"/>
                    <a:pt x="-2369" y="132160"/>
                    <a:pt x="3595" y="124227"/>
                  </a:cubicBezTo>
                  <a:lnTo>
                    <a:pt x="91368" y="7196"/>
                  </a:lnTo>
                  <a:cubicBezTo>
                    <a:pt x="97332" y="-738"/>
                    <a:pt x="108642" y="-2369"/>
                    <a:pt x="116575" y="3595"/>
                  </a:cubicBezTo>
                  <a:cubicBezTo>
                    <a:pt x="124508" y="9559"/>
                    <a:pt x="126140" y="20868"/>
                    <a:pt x="120176" y="28801"/>
                  </a:cubicBezTo>
                  <a:lnTo>
                    <a:pt x="32402" y="145833"/>
                  </a:lnTo>
                  <a:cubicBezTo>
                    <a:pt x="28858" y="150559"/>
                    <a:pt x="23456" y="153035"/>
                    <a:pt x="17999" y="153035"/>
                  </a:cubicBezTo>
                  <a:close/>
                </a:path>
              </a:pathLst>
            </a:custGeom>
            <a:solidFill>
              <a:schemeClr val="accent1"/>
            </a:solidFill>
            <a:ln w="558" cap="flat">
              <a:noFill/>
              <a:prstDash val="solid"/>
              <a:miter/>
            </a:ln>
          </p:spPr>
          <p:txBody>
            <a:bodyPr rtlCol="0" anchor="ctr">
              <a:noAutofit/>
            </a:bodyPr>
            <a:lstStyle/>
            <a:p>
              <a:endParaRPr lang="zh-CN" altLang="en-US"/>
            </a:p>
          </p:txBody>
        </p:sp>
        <p:sp>
          <p:nvSpPr>
            <p:cNvPr id="23" name="任意多边形: 形状 22"/>
            <p:cNvSpPr/>
            <p:nvPr/>
          </p:nvSpPr>
          <p:spPr>
            <a:xfrm>
              <a:off x="8068794" y="4676195"/>
              <a:ext cx="123770" cy="153034"/>
            </a:xfrm>
            <a:custGeom>
              <a:avLst/>
              <a:gdLst>
                <a:gd name="connsiteX0" fmla="*/ 105772 w 123770"/>
                <a:gd name="connsiteY0" fmla="*/ 153035 h 153034"/>
                <a:gd name="connsiteX1" fmla="*/ 91368 w 123770"/>
                <a:gd name="connsiteY1" fmla="*/ 145833 h 153034"/>
                <a:gd name="connsiteX2" fmla="*/ 3595 w 123770"/>
                <a:gd name="connsiteY2" fmla="*/ 28801 h 153034"/>
                <a:gd name="connsiteX3" fmla="*/ 7196 w 123770"/>
                <a:gd name="connsiteY3" fmla="*/ 3595 h 153034"/>
                <a:gd name="connsiteX4" fmla="*/ 32402 w 123770"/>
                <a:gd name="connsiteY4" fmla="*/ 7196 h 153034"/>
                <a:gd name="connsiteX5" fmla="*/ 120176 w 123770"/>
                <a:gd name="connsiteY5" fmla="*/ 124227 h 153034"/>
                <a:gd name="connsiteX6" fmla="*/ 116575 w 123770"/>
                <a:gd name="connsiteY6" fmla="*/ 149434 h 153034"/>
                <a:gd name="connsiteX7" fmla="*/ 105772 w 123770"/>
                <a:gd name="connsiteY7" fmla="*/ 153035 h 1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70" h="153034">
                  <a:moveTo>
                    <a:pt x="105772" y="153035"/>
                  </a:moveTo>
                  <a:cubicBezTo>
                    <a:pt x="100314" y="153035"/>
                    <a:pt x="94913" y="150559"/>
                    <a:pt x="91368" y="145833"/>
                  </a:cubicBezTo>
                  <a:lnTo>
                    <a:pt x="3595" y="28801"/>
                  </a:lnTo>
                  <a:cubicBezTo>
                    <a:pt x="-2369" y="20868"/>
                    <a:pt x="-738" y="9559"/>
                    <a:pt x="7196" y="3595"/>
                  </a:cubicBezTo>
                  <a:cubicBezTo>
                    <a:pt x="15129" y="-2369"/>
                    <a:pt x="26438" y="-738"/>
                    <a:pt x="32402" y="7196"/>
                  </a:cubicBezTo>
                  <a:lnTo>
                    <a:pt x="120176" y="124227"/>
                  </a:lnTo>
                  <a:cubicBezTo>
                    <a:pt x="126140" y="132160"/>
                    <a:pt x="124508" y="143470"/>
                    <a:pt x="116575" y="149434"/>
                  </a:cubicBezTo>
                  <a:cubicBezTo>
                    <a:pt x="113312" y="151853"/>
                    <a:pt x="109542" y="153035"/>
                    <a:pt x="105772" y="153035"/>
                  </a:cubicBezTo>
                  <a:close/>
                </a:path>
              </a:pathLst>
            </a:custGeom>
            <a:solidFill>
              <a:schemeClr val="accent1"/>
            </a:solidFill>
            <a:ln w="558" cap="flat">
              <a:noFill/>
              <a:prstDash val="solid"/>
              <a:miter/>
            </a:ln>
          </p:spPr>
          <p:txBody>
            <a:bodyPr rtlCol="0" anchor="ctr">
              <a:noAutofit/>
            </a:bodyPr>
            <a:lstStyle/>
            <a:p>
              <a:endParaRPr lang="zh-CN" altLang="en-US"/>
            </a:p>
          </p:txBody>
        </p:sp>
        <p:sp>
          <p:nvSpPr>
            <p:cNvPr id="24" name="任意多边形: 形状 23"/>
            <p:cNvSpPr/>
            <p:nvPr/>
          </p:nvSpPr>
          <p:spPr>
            <a:xfrm>
              <a:off x="8156561" y="4793220"/>
              <a:ext cx="36009" cy="182298"/>
            </a:xfrm>
            <a:custGeom>
              <a:avLst/>
              <a:gdLst>
                <a:gd name="connsiteX0" fmla="*/ 18005 w 36009"/>
                <a:gd name="connsiteY0" fmla="*/ 182299 h 182298"/>
                <a:gd name="connsiteX1" fmla="*/ 0 w 36009"/>
                <a:gd name="connsiteY1" fmla="*/ 164294 h 182298"/>
                <a:gd name="connsiteX2" fmla="*/ 0 w 36009"/>
                <a:gd name="connsiteY2" fmla="*/ 18005 h 182298"/>
                <a:gd name="connsiteX3" fmla="*/ 18005 w 36009"/>
                <a:gd name="connsiteY3" fmla="*/ 0 h 182298"/>
                <a:gd name="connsiteX4" fmla="*/ 36010 w 36009"/>
                <a:gd name="connsiteY4" fmla="*/ 18005 h 182298"/>
                <a:gd name="connsiteX5" fmla="*/ 36010 w 36009"/>
                <a:gd name="connsiteY5" fmla="*/ 164294 h 182298"/>
                <a:gd name="connsiteX6" fmla="*/ 18005 w 36009"/>
                <a:gd name="connsiteY6" fmla="*/ 182299 h 18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9" h="182298">
                  <a:moveTo>
                    <a:pt x="18005" y="182299"/>
                  </a:moveTo>
                  <a:cubicBezTo>
                    <a:pt x="8046" y="182299"/>
                    <a:pt x="0" y="174253"/>
                    <a:pt x="0" y="164294"/>
                  </a:cubicBezTo>
                  <a:lnTo>
                    <a:pt x="0" y="18005"/>
                  </a:lnTo>
                  <a:cubicBezTo>
                    <a:pt x="0" y="8046"/>
                    <a:pt x="8046" y="0"/>
                    <a:pt x="18005" y="0"/>
                  </a:cubicBezTo>
                  <a:cubicBezTo>
                    <a:pt x="27964" y="0"/>
                    <a:pt x="36010" y="8046"/>
                    <a:pt x="36010" y="18005"/>
                  </a:cubicBezTo>
                  <a:lnTo>
                    <a:pt x="36010" y="164294"/>
                  </a:lnTo>
                  <a:cubicBezTo>
                    <a:pt x="36010" y="174253"/>
                    <a:pt x="27964" y="182299"/>
                    <a:pt x="18005" y="182299"/>
                  </a:cubicBezTo>
                  <a:close/>
                </a:path>
              </a:pathLst>
            </a:custGeom>
            <a:solidFill>
              <a:schemeClr val="accent1"/>
            </a:solidFill>
            <a:ln w="558" cap="flat">
              <a:noFill/>
              <a:prstDash val="solid"/>
              <a:miter/>
            </a:ln>
          </p:spPr>
          <p:txBody>
            <a:bodyPr rtlCol="0" anchor="ctr">
              <a:noAutofit/>
            </a:bodyPr>
            <a:lstStyle/>
            <a:p>
              <a:endParaRPr lang="zh-CN" altLang="en-US"/>
            </a:p>
          </p:txBody>
        </p:sp>
        <p:sp>
          <p:nvSpPr>
            <p:cNvPr id="25" name="任意多边形: 形状 24"/>
            <p:cNvSpPr/>
            <p:nvPr/>
          </p:nvSpPr>
          <p:spPr>
            <a:xfrm>
              <a:off x="8300600" y="4793220"/>
              <a:ext cx="180048" cy="36009"/>
            </a:xfrm>
            <a:custGeom>
              <a:avLst/>
              <a:gdLst>
                <a:gd name="connsiteX0" fmla="*/ 162043 w 180048"/>
                <a:gd name="connsiteY0" fmla="*/ 36010 h 36009"/>
                <a:gd name="connsiteX1" fmla="*/ 18005 w 180048"/>
                <a:gd name="connsiteY1" fmla="*/ 36010 h 36009"/>
                <a:gd name="connsiteX2" fmla="*/ 0 w 180048"/>
                <a:gd name="connsiteY2" fmla="*/ 18005 h 36009"/>
                <a:gd name="connsiteX3" fmla="*/ 18005 w 180048"/>
                <a:gd name="connsiteY3" fmla="*/ 0 h 36009"/>
                <a:gd name="connsiteX4" fmla="*/ 162043 w 180048"/>
                <a:gd name="connsiteY4" fmla="*/ 0 h 36009"/>
                <a:gd name="connsiteX5" fmla="*/ 180048 w 180048"/>
                <a:gd name="connsiteY5" fmla="*/ 18005 h 36009"/>
                <a:gd name="connsiteX6" fmla="*/ 162043 w 180048"/>
                <a:gd name="connsiteY6" fmla="*/ 36010 h 3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48" h="36009">
                  <a:moveTo>
                    <a:pt x="162043" y="36010"/>
                  </a:moveTo>
                  <a:lnTo>
                    <a:pt x="18005" y="36010"/>
                  </a:lnTo>
                  <a:cubicBezTo>
                    <a:pt x="8046" y="36010"/>
                    <a:pt x="0" y="27964"/>
                    <a:pt x="0" y="18005"/>
                  </a:cubicBezTo>
                  <a:cubicBezTo>
                    <a:pt x="0" y="8046"/>
                    <a:pt x="8046" y="0"/>
                    <a:pt x="18005" y="0"/>
                  </a:cubicBezTo>
                  <a:lnTo>
                    <a:pt x="162043" y="0"/>
                  </a:lnTo>
                  <a:cubicBezTo>
                    <a:pt x="172002" y="0"/>
                    <a:pt x="180048" y="8046"/>
                    <a:pt x="180048" y="18005"/>
                  </a:cubicBezTo>
                  <a:cubicBezTo>
                    <a:pt x="180048" y="27964"/>
                    <a:pt x="172002" y="36010"/>
                    <a:pt x="162043" y="36010"/>
                  </a:cubicBezTo>
                  <a:close/>
                </a:path>
              </a:pathLst>
            </a:custGeom>
            <a:solidFill>
              <a:schemeClr val="accent1"/>
            </a:solidFill>
            <a:ln w="558" cap="flat">
              <a:noFill/>
              <a:prstDash val="solid"/>
              <a:miter/>
            </a:ln>
          </p:spPr>
          <p:txBody>
            <a:bodyPr rtlCol="0" anchor="ctr">
              <a:noAutofit/>
            </a:bodyPr>
            <a:lstStyle/>
            <a:p>
              <a:endParaRPr lang="zh-CN" altLang="en-US"/>
            </a:p>
          </p:txBody>
        </p:sp>
        <p:sp>
          <p:nvSpPr>
            <p:cNvPr id="26" name="任意多边形: 形状 25"/>
            <p:cNvSpPr/>
            <p:nvPr/>
          </p:nvSpPr>
          <p:spPr>
            <a:xfrm>
              <a:off x="8400934" y="4793177"/>
              <a:ext cx="79755" cy="79769"/>
            </a:xfrm>
            <a:custGeom>
              <a:avLst/>
              <a:gdLst>
                <a:gd name="connsiteX0" fmla="*/ 17991 w 79755"/>
                <a:gd name="connsiteY0" fmla="*/ 79770 h 79769"/>
                <a:gd name="connsiteX1" fmla="*/ 5275 w 79755"/>
                <a:gd name="connsiteY1" fmla="*/ 74481 h 79769"/>
                <a:gd name="connsiteX2" fmla="*/ 5275 w 79755"/>
                <a:gd name="connsiteY2" fmla="*/ 48993 h 79769"/>
                <a:gd name="connsiteX3" fmla="*/ 48993 w 79755"/>
                <a:gd name="connsiteY3" fmla="*/ 5275 h 79769"/>
                <a:gd name="connsiteX4" fmla="*/ 74481 w 79755"/>
                <a:gd name="connsiteY4" fmla="*/ 5275 h 79769"/>
                <a:gd name="connsiteX5" fmla="*/ 74481 w 79755"/>
                <a:gd name="connsiteY5" fmla="*/ 30763 h 79769"/>
                <a:gd name="connsiteX6" fmla="*/ 30763 w 79755"/>
                <a:gd name="connsiteY6" fmla="*/ 74481 h 79769"/>
                <a:gd name="connsiteX7" fmla="*/ 17991 w 79755"/>
                <a:gd name="connsiteY7" fmla="*/ 79770 h 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55" h="79769">
                  <a:moveTo>
                    <a:pt x="17991" y="79770"/>
                  </a:moveTo>
                  <a:cubicBezTo>
                    <a:pt x="13377" y="79770"/>
                    <a:pt x="8763" y="78026"/>
                    <a:pt x="5275" y="74481"/>
                  </a:cubicBezTo>
                  <a:cubicBezTo>
                    <a:pt x="-1758" y="67448"/>
                    <a:pt x="-1758" y="56026"/>
                    <a:pt x="5275" y="48993"/>
                  </a:cubicBezTo>
                  <a:lnTo>
                    <a:pt x="48993" y="5275"/>
                  </a:lnTo>
                  <a:cubicBezTo>
                    <a:pt x="56026" y="-1758"/>
                    <a:pt x="67448" y="-1758"/>
                    <a:pt x="74481" y="5275"/>
                  </a:cubicBezTo>
                  <a:cubicBezTo>
                    <a:pt x="81514" y="12308"/>
                    <a:pt x="81514" y="23730"/>
                    <a:pt x="74481" y="30763"/>
                  </a:cubicBezTo>
                  <a:lnTo>
                    <a:pt x="30763" y="74481"/>
                  </a:lnTo>
                  <a:cubicBezTo>
                    <a:pt x="27218" y="78026"/>
                    <a:pt x="22604" y="79770"/>
                    <a:pt x="17991" y="79770"/>
                  </a:cubicBezTo>
                  <a:close/>
                </a:path>
              </a:pathLst>
            </a:custGeom>
            <a:solidFill>
              <a:schemeClr val="accent1"/>
            </a:solidFill>
            <a:ln w="558" cap="flat">
              <a:noFill/>
              <a:prstDash val="solid"/>
              <a:miter/>
            </a:ln>
          </p:spPr>
          <p:txBody>
            <a:bodyPr rtlCol="0" anchor="ctr">
              <a:noAutofit/>
            </a:bodyPr>
            <a:lstStyle/>
            <a:p>
              <a:endParaRPr lang="zh-CN" altLang="en-US"/>
            </a:p>
          </p:txBody>
        </p:sp>
        <p:sp>
          <p:nvSpPr>
            <p:cNvPr id="27" name="任意多边形: 形状 26"/>
            <p:cNvSpPr/>
            <p:nvPr/>
          </p:nvSpPr>
          <p:spPr>
            <a:xfrm>
              <a:off x="8400934" y="4749460"/>
              <a:ext cx="79755" cy="79769"/>
            </a:xfrm>
            <a:custGeom>
              <a:avLst/>
              <a:gdLst>
                <a:gd name="connsiteX0" fmla="*/ 61709 w 79755"/>
                <a:gd name="connsiteY0" fmla="*/ 79770 h 79769"/>
                <a:gd name="connsiteX1" fmla="*/ 48993 w 79755"/>
                <a:gd name="connsiteY1" fmla="*/ 74481 h 79769"/>
                <a:gd name="connsiteX2" fmla="*/ 5275 w 79755"/>
                <a:gd name="connsiteY2" fmla="*/ 30763 h 79769"/>
                <a:gd name="connsiteX3" fmla="*/ 5275 w 79755"/>
                <a:gd name="connsiteY3" fmla="*/ 5275 h 79769"/>
                <a:gd name="connsiteX4" fmla="*/ 30763 w 79755"/>
                <a:gd name="connsiteY4" fmla="*/ 5275 h 79769"/>
                <a:gd name="connsiteX5" fmla="*/ 74481 w 79755"/>
                <a:gd name="connsiteY5" fmla="*/ 48993 h 79769"/>
                <a:gd name="connsiteX6" fmla="*/ 74481 w 79755"/>
                <a:gd name="connsiteY6" fmla="*/ 74481 h 79769"/>
                <a:gd name="connsiteX7" fmla="*/ 61709 w 79755"/>
                <a:gd name="connsiteY7" fmla="*/ 79770 h 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55" h="79769">
                  <a:moveTo>
                    <a:pt x="61709" y="79770"/>
                  </a:moveTo>
                  <a:cubicBezTo>
                    <a:pt x="57095" y="79770"/>
                    <a:pt x="52481" y="78026"/>
                    <a:pt x="48993" y="74481"/>
                  </a:cubicBezTo>
                  <a:lnTo>
                    <a:pt x="5275" y="30763"/>
                  </a:lnTo>
                  <a:cubicBezTo>
                    <a:pt x="-1758" y="23730"/>
                    <a:pt x="-1758" y="12308"/>
                    <a:pt x="5275" y="5275"/>
                  </a:cubicBezTo>
                  <a:cubicBezTo>
                    <a:pt x="12308" y="-1758"/>
                    <a:pt x="23730" y="-1758"/>
                    <a:pt x="30763" y="5275"/>
                  </a:cubicBezTo>
                  <a:lnTo>
                    <a:pt x="74481" y="48993"/>
                  </a:lnTo>
                  <a:cubicBezTo>
                    <a:pt x="81514" y="56026"/>
                    <a:pt x="81514" y="67448"/>
                    <a:pt x="74481" y="74481"/>
                  </a:cubicBezTo>
                  <a:cubicBezTo>
                    <a:pt x="70936" y="78026"/>
                    <a:pt x="66322" y="79770"/>
                    <a:pt x="61709" y="79770"/>
                  </a:cubicBezTo>
                  <a:close/>
                </a:path>
              </a:pathLst>
            </a:custGeom>
            <a:solidFill>
              <a:schemeClr val="accent1"/>
            </a:solidFill>
            <a:ln w="558" cap="flat">
              <a:noFill/>
              <a:prstDash val="solid"/>
              <a:miter/>
            </a:ln>
          </p:spPr>
          <p:txBody>
            <a:bodyPr rtlCol="0" anchor="ctr">
              <a:noAutofit/>
            </a:bodyPr>
            <a:lstStyle/>
            <a:p>
              <a:endParaRPr lang="zh-CN" altLang="en-US"/>
            </a:p>
          </p:txBody>
        </p:sp>
      </p:grpSp>
      <p:grpSp>
        <p:nvGrpSpPr>
          <p:cNvPr id="28" name="组合 27"/>
          <p:cNvGrpSpPr/>
          <p:nvPr/>
        </p:nvGrpSpPr>
        <p:grpSpPr>
          <a:xfrm>
            <a:off x="7733637" y="2406786"/>
            <a:ext cx="899852" cy="899852"/>
            <a:chOff x="7733637" y="2406786"/>
            <a:chExt cx="899852" cy="899852"/>
          </a:xfrm>
        </p:grpSpPr>
        <p:sp>
          <p:nvSpPr>
            <p:cNvPr id="7" name="椭圆 6"/>
            <p:cNvSpPr/>
            <p:nvPr/>
          </p:nvSpPr>
          <p:spPr>
            <a:xfrm>
              <a:off x="7733637" y="2406786"/>
              <a:ext cx="899852" cy="899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 name="任意多边形: 形状 2"/>
            <p:cNvSpPr/>
            <p:nvPr/>
          </p:nvSpPr>
          <p:spPr>
            <a:xfrm>
              <a:off x="7931829" y="2614083"/>
              <a:ext cx="504085" cy="504085"/>
            </a:xfrm>
            <a:custGeom>
              <a:avLst/>
              <a:gdLst>
                <a:gd name="connsiteX0" fmla="*/ 459078 w 504085"/>
                <a:gd name="connsiteY0" fmla="*/ 33756 h 504085"/>
                <a:gd name="connsiteX1" fmla="*/ 470330 w 504085"/>
                <a:gd name="connsiteY1" fmla="*/ 45008 h 504085"/>
                <a:gd name="connsiteX2" fmla="*/ 470330 w 504085"/>
                <a:gd name="connsiteY2" fmla="*/ 459078 h 504085"/>
                <a:gd name="connsiteX3" fmla="*/ 459078 w 504085"/>
                <a:gd name="connsiteY3" fmla="*/ 470330 h 504085"/>
                <a:gd name="connsiteX4" fmla="*/ 45008 w 504085"/>
                <a:gd name="connsiteY4" fmla="*/ 470330 h 504085"/>
                <a:gd name="connsiteX5" fmla="*/ 33756 w 504085"/>
                <a:gd name="connsiteY5" fmla="*/ 459078 h 504085"/>
                <a:gd name="connsiteX6" fmla="*/ 33756 w 504085"/>
                <a:gd name="connsiteY6" fmla="*/ 45008 h 504085"/>
                <a:gd name="connsiteX7" fmla="*/ 45008 w 504085"/>
                <a:gd name="connsiteY7" fmla="*/ 33756 h 504085"/>
                <a:gd name="connsiteX8" fmla="*/ 459078 w 504085"/>
                <a:gd name="connsiteY8" fmla="*/ 33756 h 504085"/>
                <a:gd name="connsiteX9" fmla="*/ 459078 w 504085"/>
                <a:gd name="connsiteY9" fmla="*/ 0 h 504085"/>
                <a:gd name="connsiteX10" fmla="*/ 45008 w 504085"/>
                <a:gd name="connsiteY10" fmla="*/ 0 h 504085"/>
                <a:gd name="connsiteX11" fmla="*/ 0 w 504085"/>
                <a:gd name="connsiteY11" fmla="*/ 45008 h 504085"/>
                <a:gd name="connsiteX12" fmla="*/ 0 w 504085"/>
                <a:gd name="connsiteY12" fmla="*/ 459078 h 504085"/>
                <a:gd name="connsiteX13" fmla="*/ 45008 w 504085"/>
                <a:gd name="connsiteY13" fmla="*/ 504085 h 504085"/>
                <a:gd name="connsiteX14" fmla="*/ 459078 w 504085"/>
                <a:gd name="connsiteY14" fmla="*/ 504085 h 504085"/>
                <a:gd name="connsiteX15" fmla="*/ 504085 w 504085"/>
                <a:gd name="connsiteY15" fmla="*/ 459078 h 504085"/>
                <a:gd name="connsiteX16" fmla="*/ 504085 w 504085"/>
                <a:gd name="connsiteY16" fmla="*/ 45008 h 504085"/>
                <a:gd name="connsiteX17" fmla="*/ 459078 w 504085"/>
                <a:gd name="connsiteY17" fmla="*/ 0 h 50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4085" h="504085">
                  <a:moveTo>
                    <a:pt x="459078" y="33756"/>
                  </a:moveTo>
                  <a:cubicBezTo>
                    <a:pt x="465266" y="33756"/>
                    <a:pt x="470330" y="38819"/>
                    <a:pt x="470330" y="45008"/>
                  </a:cubicBezTo>
                  <a:lnTo>
                    <a:pt x="470330" y="459078"/>
                  </a:lnTo>
                  <a:cubicBezTo>
                    <a:pt x="470330" y="465266"/>
                    <a:pt x="465266" y="470330"/>
                    <a:pt x="459078" y="470330"/>
                  </a:cubicBezTo>
                  <a:lnTo>
                    <a:pt x="45008" y="470330"/>
                  </a:lnTo>
                  <a:cubicBezTo>
                    <a:pt x="38819" y="470330"/>
                    <a:pt x="33756" y="465266"/>
                    <a:pt x="33756" y="459078"/>
                  </a:cubicBezTo>
                  <a:lnTo>
                    <a:pt x="33756" y="45008"/>
                  </a:lnTo>
                  <a:cubicBezTo>
                    <a:pt x="33756" y="38819"/>
                    <a:pt x="38819" y="33756"/>
                    <a:pt x="45008" y="33756"/>
                  </a:cubicBezTo>
                  <a:lnTo>
                    <a:pt x="459078" y="33756"/>
                  </a:lnTo>
                  <a:moveTo>
                    <a:pt x="459078" y="0"/>
                  </a:moveTo>
                  <a:lnTo>
                    <a:pt x="45008" y="0"/>
                  </a:lnTo>
                  <a:cubicBezTo>
                    <a:pt x="20141" y="0"/>
                    <a:pt x="0" y="20141"/>
                    <a:pt x="0" y="45008"/>
                  </a:cubicBezTo>
                  <a:lnTo>
                    <a:pt x="0" y="459078"/>
                  </a:lnTo>
                  <a:cubicBezTo>
                    <a:pt x="0" y="483945"/>
                    <a:pt x="20141" y="504085"/>
                    <a:pt x="45008" y="504085"/>
                  </a:cubicBezTo>
                  <a:lnTo>
                    <a:pt x="459078" y="504085"/>
                  </a:lnTo>
                  <a:cubicBezTo>
                    <a:pt x="483945" y="504085"/>
                    <a:pt x="504085" y="483945"/>
                    <a:pt x="504085" y="459078"/>
                  </a:cubicBezTo>
                  <a:lnTo>
                    <a:pt x="504085" y="45008"/>
                  </a:lnTo>
                  <a:cubicBezTo>
                    <a:pt x="504085" y="20141"/>
                    <a:pt x="483945" y="0"/>
                    <a:pt x="459078" y="0"/>
                  </a:cubicBezTo>
                  <a:close/>
                </a:path>
              </a:pathLst>
            </a:custGeom>
            <a:solidFill>
              <a:schemeClr val="bg1"/>
            </a:solidFill>
            <a:ln w="558" cap="flat">
              <a:noFill/>
              <a:prstDash val="solid"/>
              <a:miter/>
            </a:ln>
          </p:spPr>
          <p:txBody>
            <a:bodyPr rtlCol="0" anchor="ctr">
              <a:noAutofit/>
            </a:bodyPr>
            <a:lstStyle/>
            <a:p>
              <a:endParaRPr lang="zh-CN" altLang="en-US"/>
            </a:p>
          </p:txBody>
        </p:sp>
        <p:sp>
          <p:nvSpPr>
            <p:cNvPr id="4" name="任意多边形: 形状 3"/>
            <p:cNvSpPr/>
            <p:nvPr/>
          </p:nvSpPr>
          <p:spPr>
            <a:xfrm>
              <a:off x="7931829" y="2715350"/>
              <a:ext cx="67511" cy="33755"/>
            </a:xfrm>
            <a:custGeom>
              <a:avLst/>
              <a:gdLst>
                <a:gd name="connsiteX0" fmla="*/ 0 w 67511"/>
                <a:gd name="connsiteY0" fmla="*/ 0 h 33755"/>
                <a:gd name="connsiteX1" fmla="*/ 67511 w 67511"/>
                <a:gd name="connsiteY1" fmla="*/ 0 h 33755"/>
                <a:gd name="connsiteX2" fmla="*/ 67511 w 67511"/>
                <a:gd name="connsiteY2" fmla="*/ 33756 h 33755"/>
                <a:gd name="connsiteX3" fmla="*/ 0 w 67511"/>
                <a:gd name="connsiteY3" fmla="*/ 33756 h 33755"/>
              </a:gdLst>
              <a:ahLst/>
              <a:cxnLst>
                <a:cxn ang="0">
                  <a:pos x="connsiteX0" y="connsiteY0"/>
                </a:cxn>
                <a:cxn ang="0">
                  <a:pos x="connsiteX1" y="connsiteY1"/>
                </a:cxn>
                <a:cxn ang="0">
                  <a:pos x="connsiteX2" y="connsiteY2"/>
                </a:cxn>
                <a:cxn ang="0">
                  <a:pos x="connsiteX3" y="connsiteY3"/>
                </a:cxn>
              </a:cxnLst>
              <a:rect l="l" t="t" r="r" b="b"/>
              <a:pathLst>
                <a:path w="67511" h="33755">
                  <a:moveTo>
                    <a:pt x="0" y="0"/>
                  </a:moveTo>
                  <a:lnTo>
                    <a:pt x="67511" y="0"/>
                  </a:lnTo>
                  <a:lnTo>
                    <a:pt x="67511" y="33756"/>
                  </a:lnTo>
                  <a:lnTo>
                    <a:pt x="0" y="33756"/>
                  </a:lnTo>
                  <a:close/>
                </a:path>
              </a:pathLst>
            </a:custGeom>
            <a:solidFill>
              <a:schemeClr val="bg1"/>
            </a:solidFill>
            <a:ln w="558" cap="flat">
              <a:noFill/>
              <a:prstDash val="solid"/>
              <a:miter/>
            </a:ln>
          </p:spPr>
          <p:txBody>
            <a:bodyPr rtlCol="0" anchor="ctr">
              <a:noAutofit/>
            </a:bodyPr>
            <a:lstStyle/>
            <a:p>
              <a:endParaRPr lang="zh-CN" altLang="en-US"/>
            </a:p>
          </p:txBody>
        </p:sp>
        <p:sp>
          <p:nvSpPr>
            <p:cNvPr id="5" name="任意多边形: 形状 4"/>
            <p:cNvSpPr/>
            <p:nvPr/>
          </p:nvSpPr>
          <p:spPr>
            <a:xfrm>
              <a:off x="7931829" y="2983146"/>
              <a:ext cx="67511" cy="33755"/>
            </a:xfrm>
            <a:custGeom>
              <a:avLst/>
              <a:gdLst>
                <a:gd name="connsiteX0" fmla="*/ 0 w 67511"/>
                <a:gd name="connsiteY0" fmla="*/ 0 h 33755"/>
                <a:gd name="connsiteX1" fmla="*/ 67511 w 67511"/>
                <a:gd name="connsiteY1" fmla="*/ 0 h 33755"/>
                <a:gd name="connsiteX2" fmla="*/ 67511 w 67511"/>
                <a:gd name="connsiteY2" fmla="*/ 33756 h 33755"/>
                <a:gd name="connsiteX3" fmla="*/ 0 w 67511"/>
                <a:gd name="connsiteY3" fmla="*/ 33756 h 33755"/>
              </a:gdLst>
              <a:ahLst/>
              <a:cxnLst>
                <a:cxn ang="0">
                  <a:pos x="connsiteX0" y="connsiteY0"/>
                </a:cxn>
                <a:cxn ang="0">
                  <a:pos x="connsiteX1" y="connsiteY1"/>
                </a:cxn>
                <a:cxn ang="0">
                  <a:pos x="connsiteX2" y="connsiteY2"/>
                </a:cxn>
                <a:cxn ang="0">
                  <a:pos x="connsiteX3" y="connsiteY3"/>
                </a:cxn>
              </a:cxnLst>
              <a:rect l="l" t="t" r="r" b="b"/>
              <a:pathLst>
                <a:path w="67511" h="33755">
                  <a:moveTo>
                    <a:pt x="0" y="0"/>
                  </a:moveTo>
                  <a:lnTo>
                    <a:pt x="67511" y="0"/>
                  </a:lnTo>
                  <a:lnTo>
                    <a:pt x="67511" y="33756"/>
                  </a:lnTo>
                  <a:lnTo>
                    <a:pt x="0" y="33756"/>
                  </a:lnTo>
                  <a:close/>
                </a:path>
              </a:pathLst>
            </a:custGeom>
            <a:solidFill>
              <a:schemeClr val="bg1"/>
            </a:solidFill>
            <a:ln w="558" cap="flat">
              <a:noFill/>
              <a:prstDash val="solid"/>
              <a:miter/>
            </a:ln>
          </p:spPr>
          <p:txBody>
            <a:bodyPr rtlCol="0" anchor="ctr">
              <a:noAutofit/>
            </a:bodyPr>
            <a:lstStyle/>
            <a:p>
              <a:endParaRPr lang="zh-CN" altLang="en-US"/>
            </a:p>
          </p:txBody>
        </p:sp>
        <p:sp>
          <p:nvSpPr>
            <p:cNvPr id="16" name="任意多边形: 形状 15"/>
            <p:cNvSpPr/>
            <p:nvPr/>
          </p:nvSpPr>
          <p:spPr>
            <a:xfrm>
              <a:off x="8085361" y="2733409"/>
              <a:ext cx="197527" cy="265094"/>
            </a:xfrm>
            <a:custGeom>
              <a:avLst/>
              <a:gdLst>
                <a:gd name="connsiteX0" fmla="*/ 197527 w 197527"/>
                <a:gd name="connsiteY0" fmla="*/ 0 h 265094"/>
                <a:gd name="connsiteX1" fmla="*/ 170073 w 197527"/>
                <a:gd name="connsiteY1" fmla="*/ 0 h 265094"/>
                <a:gd name="connsiteX2" fmla="*/ 98736 w 197527"/>
                <a:gd name="connsiteY2" fmla="*/ 127709 h 265094"/>
                <a:gd name="connsiteX3" fmla="*/ 27455 w 197527"/>
                <a:gd name="connsiteY3" fmla="*/ 0 h 265094"/>
                <a:gd name="connsiteX4" fmla="*/ 0 w 197527"/>
                <a:gd name="connsiteY4" fmla="*/ 0 h 265094"/>
                <a:gd name="connsiteX5" fmla="*/ 78313 w 197527"/>
                <a:gd name="connsiteY5" fmla="*/ 135923 h 265094"/>
                <a:gd name="connsiteX6" fmla="*/ 18566 w 197527"/>
                <a:gd name="connsiteY6" fmla="*/ 135923 h 265094"/>
                <a:gd name="connsiteX7" fmla="*/ 18566 w 197527"/>
                <a:gd name="connsiteY7" fmla="*/ 151113 h 265094"/>
                <a:gd name="connsiteX8" fmla="*/ 86865 w 197527"/>
                <a:gd name="connsiteY8" fmla="*/ 151113 h 265094"/>
                <a:gd name="connsiteX9" fmla="*/ 86865 w 197527"/>
                <a:gd name="connsiteY9" fmla="*/ 190101 h 265094"/>
                <a:gd name="connsiteX10" fmla="*/ 18566 w 197527"/>
                <a:gd name="connsiteY10" fmla="*/ 190101 h 265094"/>
                <a:gd name="connsiteX11" fmla="*/ 18566 w 197527"/>
                <a:gd name="connsiteY11" fmla="*/ 205347 h 265094"/>
                <a:gd name="connsiteX12" fmla="*/ 86865 w 197527"/>
                <a:gd name="connsiteY12" fmla="*/ 205347 h 265094"/>
                <a:gd name="connsiteX13" fmla="*/ 86865 w 197527"/>
                <a:gd name="connsiteY13" fmla="*/ 265095 h 265094"/>
                <a:gd name="connsiteX14" fmla="*/ 110663 w 197527"/>
                <a:gd name="connsiteY14" fmla="*/ 265095 h 265094"/>
                <a:gd name="connsiteX15" fmla="*/ 110663 w 197527"/>
                <a:gd name="connsiteY15" fmla="*/ 205347 h 265094"/>
                <a:gd name="connsiteX16" fmla="*/ 178962 w 197527"/>
                <a:gd name="connsiteY16" fmla="*/ 205347 h 265094"/>
                <a:gd name="connsiteX17" fmla="*/ 178962 w 197527"/>
                <a:gd name="connsiteY17" fmla="*/ 190101 h 265094"/>
                <a:gd name="connsiteX18" fmla="*/ 110663 w 197527"/>
                <a:gd name="connsiteY18" fmla="*/ 190101 h 265094"/>
                <a:gd name="connsiteX19" fmla="*/ 110663 w 197527"/>
                <a:gd name="connsiteY19" fmla="*/ 151113 h 265094"/>
                <a:gd name="connsiteX20" fmla="*/ 178962 w 197527"/>
                <a:gd name="connsiteY20" fmla="*/ 151113 h 265094"/>
                <a:gd name="connsiteX21" fmla="*/ 178962 w 197527"/>
                <a:gd name="connsiteY21" fmla="*/ 135923 h 265094"/>
                <a:gd name="connsiteX22" fmla="*/ 119158 w 197527"/>
                <a:gd name="connsiteY22" fmla="*/ 135923 h 2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527" h="265094">
                  <a:moveTo>
                    <a:pt x="197527" y="0"/>
                  </a:moveTo>
                  <a:lnTo>
                    <a:pt x="170073" y="0"/>
                  </a:lnTo>
                  <a:lnTo>
                    <a:pt x="98736" y="127709"/>
                  </a:lnTo>
                  <a:lnTo>
                    <a:pt x="27455" y="0"/>
                  </a:lnTo>
                  <a:lnTo>
                    <a:pt x="0" y="0"/>
                  </a:lnTo>
                  <a:lnTo>
                    <a:pt x="78313" y="135923"/>
                  </a:lnTo>
                  <a:lnTo>
                    <a:pt x="18566" y="135923"/>
                  </a:lnTo>
                  <a:lnTo>
                    <a:pt x="18566" y="151113"/>
                  </a:lnTo>
                  <a:lnTo>
                    <a:pt x="86865" y="151113"/>
                  </a:lnTo>
                  <a:lnTo>
                    <a:pt x="86865" y="190101"/>
                  </a:lnTo>
                  <a:lnTo>
                    <a:pt x="18566" y="190101"/>
                  </a:lnTo>
                  <a:lnTo>
                    <a:pt x="18566" y="205347"/>
                  </a:lnTo>
                  <a:lnTo>
                    <a:pt x="86865" y="205347"/>
                  </a:lnTo>
                  <a:lnTo>
                    <a:pt x="86865" y="265095"/>
                  </a:lnTo>
                  <a:lnTo>
                    <a:pt x="110663" y="265095"/>
                  </a:lnTo>
                  <a:lnTo>
                    <a:pt x="110663" y="205347"/>
                  </a:lnTo>
                  <a:lnTo>
                    <a:pt x="178962" y="205347"/>
                  </a:lnTo>
                  <a:lnTo>
                    <a:pt x="178962" y="190101"/>
                  </a:lnTo>
                  <a:lnTo>
                    <a:pt x="110663" y="190101"/>
                  </a:lnTo>
                  <a:lnTo>
                    <a:pt x="110663" y="151113"/>
                  </a:lnTo>
                  <a:lnTo>
                    <a:pt x="178962" y="151113"/>
                  </a:lnTo>
                  <a:lnTo>
                    <a:pt x="178962" y="135923"/>
                  </a:lnTo>
                  <a:lnTo>
                    <a:pt x="119158" y="135923"/>
                  </a:lnTo>
                  <a:close/>
                </a:path>
              </a:pathLst>
            </a:custGeom>
            <a:solidFill>
              <a:schemeClr val="bg1"/>
            </a:solidFill>
            <a:ln w="558" cap="flat">
              <a:noFill/>
              <a:prstDash val="solid"/>
              <a:miter/>
            </a:ln>
          </p:spPr>
          <p:txBody>
            <a:bodyPr rtlCol="0" anchor="ctr">
              <a:noAutofit/>
            </a:bodyPr>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820737" y="2528447"/>
          <a:ext cx="10550526" cy="3913970"/>
        </p:xfrm>
        <a:graphic>
          <a:graphicData uri="http://schemas.openxmlformats.org/drawingml/2006/table">
            <a:tbl>
              <a:tblPr firstRow="1" bandRow="1">
                <a:tableStyleId>{5C22544A-7EE6-4342-B048-85BDC9FD1C3A}</a:tableStyleId>
              </a:tblPr>
              <a:tblGrid>
                <a:gridCol w="2147750">
                  <a:extLst>
                    <a:ext uri="{9D8B030D-6E8A-4147-A177-3AD203B41FA5}">
                      <a16:colId xmlns:a16="http://schemas.microsoft.com/office/drawing/2014/main" val="20000"/>
                    </a:ext>
                  </a:extLst>
                </a:gridCol>
                <a:gridCol w="1369092">
                  <a:extLst>
                    <a:ext uri="{9D8B030D-6E8A-4147-A177-3AD203B41FA5}">
                      <a16:colId xmlns:a16="http://schemas.microsoft.com/office/drawing/2014/main" val="20001"/>
                    </a:ext>
                  </a:extLst>
                </a:gridCol>
                <a:gridCol w="2659569">
                  <a:extLst>
                    <a:ext uri="{9D8B030D-6E8A-4147-A177-3AD203B41FA5}">
                      <a16:colId xmlns:a16="http://schemas.microsoft.com/office/drawing/2014/main" val="20002"/>
                    </a:ext>
                  </a:extLst>
                </a:gridCol>
                <a:gridCol w="1431235">
                  <a:extLst>
                    <a:ext uri="{9D8B030D-6E8A-4147-A177-3AD203B41FA5}">
                      <a16:colId xmlns:a16="http://schemas.microsoft.com/office/drawing/2014/main" val="20003"/>
                    </a:ext>
                  </a:extLst>
                </a:gridCol>
                <a:gridCol w="1184459">
                  <a:extLst>
                    <a:ext uri="{9D8B030D-6E8A-4147-A177-3AD203B41FA5}">
                      <a16:colId xmlns:a16="http://schemas.microsoft.com/office/drawing/2014/main" val="20004"/>
                    </a:ext>
                  </a:extLst>
                </a:gridCol>
                <a:gridCol w="1758421">
                  <a:extLst>
                    <a:ext uri="{9D8B030D-6E8A-4147-A177-3AD203B41FA5}">
                      <a16:colId xmlns:a16="http://schemas.microsoft.com/office/drawing/2014/main" val="20005"/>
                    </a:ext>
                  </a:extLst>
                </a:gridCol>
              </a:tblGrid>
              <a:tr h="782794">
                <a:tc>
                  <a:txBody>
                    <a:bodyPr/>
                    <a:lstStyle/>
                    <a:p>
                      <a:pPr algn="ctr"/>
                      <a:r>
                        <a:rPr lang="zh-CN" altLang="en-US" dirty="0"/>
                        <a:t>货物类别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品牌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规格（型号）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原价格</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目前价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下降幅度</a:t>
                      </a:r>
                    </a:p>
                  </a:txBody>
                  <a:tcPr anchor="ctr"/>
                </a:tc>
                <a:extLst>
                  <a:ext uri="{0D108BD9-81ED-4DB2-BD59-A6C34878D82A}">
                    <a16:rowId xmlns:a16="http://schemas.microsoft.com/office/drawing/2014/main" val="10000"/>
                  </a:ext>
                </a:extLst>
              </a:tr>
              <a:tr h="782794">
                <a:tc>
                  <a:txBody>
                    <a:bodyPr/>
                    <a:lstStyle/>
                    <a:p>
                      <a:pPr algn="ctr"/>
                      <a:r>
                        <a:rPr lang="en-US" altLang="zh-CN" dirty="0"/>
                        <a:t>A4</a:t>
                      </a:r>
                      <a:r>
                        <a:rPr lang="zh-CN" altLang="en-US" dirty="0"/>
                        <a:t>幅面激光打印机</a:t>
                      </a:r>
                    </a:p>
                  </a:txBody>
                  <a:tcPr anchor="ctr">
                    <a:solidFill>
                      <a:schemeClr val="bg1"/>
                    </a:solidFill>
                  </a:tcPr>
                </a:tc>
                <a:tc>
                  <a:txBody>
                    <a:bodyPr/>
                    <a:lstStyle/>
                    <a:p>
                      <a:pPr algn="ctr"/>
                      <a:r>
                        <a:rPr lang="zh-CN" altLang="en-US" dirty="0"/>
                        <a:t>佳能</a:t>
                      </a:r>
                    </a:p>
                  </a:txBody>
                  <a:tcPr anchor="ctr">
                    <a:solidFill>
                      <a:schemeClr val="bg1"/>
                    </a:solidFill>
                  </a:tcPr>
                </a:tc>
                <a:tc>
                  <a:txBody>
                    <a:bodyPr/>
                    <a:lstStyle/>
                    <a:p>
                      <a:pPr algn="ctr"/>
                      <a:r>
                        <a:rPr lang="en-US" altLang="zh-CN" dirty="0"/>
                        <a:t>LBP3200</a:t>
                      </a:r>
                      <a:endParaRPr lang="zh-CN" altLang="en-US" dirty="0"/>
                    </a:p>
                  </a:txBody>
                  <a:tcPr anchor="ctr">
                    <a:solidFill>
                      <a:schemeClr val="bg1"/>
                    </a:solidFill>
                  </a:tcPr>
                </a:tc>
                <a:tc>
                  <a:txBody>
                    <a:bodyPr/>
                    <a:lstStyle/>
                    <a:p>
                      <a:pPr algn="ctr"/>
                      <a:r>
                        <a:rPr lang="en-US" altLang="zh-CN" dirty="0"/>
                        <a:t>1900</a:t>
                      </a:r>
                      <a:endParaRPr lang="zh-CN" altLang="en-US" dirty="0"/>
                    </a:p>
                  </a:txBody>
                  <a:tcPr anchor="ctr">
                    <a:solidFill>
                      <a:schemeClr val="bg1"/>
                    </a:solidFill>
                  </a:tcPr>
                </a:tc>
                <a:tc>
                  <a:txBody>
                    <a:bodyPr/>
                    <a:lstStyle/>
                    <a:p>
                      <a:pPr algn="ctr"/>
                      <a:r>
                        <a:rPr lang="en-US" altLang="zh-CN" dirty="0"/>
                        <a:t>1360</a:t>
                      </a:r>
                      <a:endParaRPr lang="zh-CN" altLang="en-US" dirty="0"/>
                    </a:p>
                  </a:txBody>
                  <a:tcPr anchor="ctr">
                    <a:solidFill>
                      <a:schemeClr val="bg1"/>
                    </a:solidFill>
                  </a:tcPr>
                </a:tc>
                <a:tc>
                  <a:txBody>
                    <a:bodyPr/>
                    <a:lstStyle/>
                    <a:p>
                      <a:pPr algn="ctr"/>
                      <a:r>
                        <a:rPr lang="en-US" altLang="zh-CN" dirty="0"/>
                        <a:t>29%</a:t>
                      </a:r>
                      <a:endParaRPr lang="zh-CN" altLang="en-US" dirty="0"/>
                    </a:p>
                  </a:txBody>
                  <a:tcPr anchor="ctr">
                    <a:solidFill>
                      <a:schemeClr val="bg1"/>
                    </a:solidFill>
                  </a:tcPr>
                </a:tc>
                <a:extLst>
                  <a:ext uri="{0D108BD9-81ED-4DB2-BD59-A6C34878D82A}">
                    <a16:rowId xmlns:a16="http://schemas.microsoft.com/office/drawing/2014/main" val="10001"/>
                  </a:ext>
                </a:extLst>
              </a:tr>
              <a:tr h="782794">
                <a:tc>
                  <a:txBody>
                    <a:bodyPr/>
                    <a:lstStyle/>
                    <a:p>
                      <a:pPr algn="ctr"/>
                      <a:r>
                        <a:rPr lang="en-US" altLang="zh-CN" dirty="0"/>
                        <a:t>A3</a:t>
                      </a:r>
                      <a:r>
                        <a:rPr lang="zh-CN" altLang="en-US" dirty="0"/>
                        <a:t>幅面激光打印机</a:t>
                      </a:r>
                    </a:p>
                  </a:txBody>
                  <a:tcPr anchor="ctr">
                    <a:solidFill>
                      <a:schemeClr val="bg1"/>
                    </a:solidFill>
                  </a:tcPr>
                </a:tc>
                <a:tc>
                  <a:txBody>
                    <a:bodyPr/>
                    <a:lstStyle/>
                    <a:p>
                      <a:pPr algn="ctr"/>
                      <a:r>
                        <a:rPr lang="zh-CN" altLang="en-US" dirty="0"/>
                        <a:t>佳能</a:t>
                      </a:r>
                    </a:p>
                  </a:txBody>
                  <a:tcPr anchor="ctr">
                    <a:solidFill>
                      <a:schemeClr val="bg1"/>
                    </a:solidFill>
                  </a:tcPr>
                </a:tc>
                <a:tc>
                  <a:txBody>
                    <a:bodyPr/>
                    <a:lstStyle/>
                    <a:p>
                      <a:pPr algn="ctr"/>
                      <a:r>
                        <a:rPr lang="en-US" altLang="zh-CN" dirty="0"/>
                        <a:t>LBP3500</a:t>
                      </a:r>
                      <a:endParaRPr lang="zh-CN" altLang="en-US" dirty="0"/>
                    </a:p>
                  </a:txBody>
                  <a:tcPr anchor="ctr">
                    <a:solidFill>
                      <a:schemeClr val="bg1"/>
                    </a:solidFill>
                  </a:tcPr>
                </a:tc>
                <a:tc>
                  <a:txBody>
                    <a:bodyPr/>
                    <a:lstStyle/>
                    <a:p>
                      <a:pPr algn="ctr"/>
                      <a:r>
                        <a:rPr lang="en-US" altLang="zh-CN" dirty="0"/>
                        <a:t>11980</a:t>
                      </a:r>
                      <a:endParaRPr lang="zh-CN" altLang="en-US" dirty="0"/>
                    </a:p>
                  </a:txBody>
                  <a:tcPr anchor="ctr">
                    <a:solidFill>
                      <a:schemeClr val="bg1"/>
                    </a:solidFill>
                  </a:tcPr>
                </a:tc>
                <a:tc>
                  <a:txBody>
                    <a:bodyPr/>
                    <a:lstStyle/>
                    <a:p>
                      <a:pPr algn="ctr"/>
                      <a:r>
                        <a:rPr lang="en-US" altLang="zh-CN" dirty="0"/>
                        <a:t>8050</a:t>
                      </a:r>
                      <a:endParaRPr lang="zh-CN" altLang="en-US" dirty="0"/>
                    </a:p>
                  </a:txBody>
                  <a:tcPr anchor="ctr">
                    <a:solidFill>
                      <a:schemeClr val="bg1"/>
                    </a:solidFill>
                  </a:tcPr>
                </a:tc>
                <a:tc>
                  <a:txBody>
                    <a:bodyPr/>
                    <a:lstStyle/>
                    <a:p>
                      <a:pPr algn="ctr"/>
                      <a:r>
                        <a:rPr lang="en-US" altLang="zh-CN" dirty="0"/>
                        <a:t>32%</a:t>
                      </a:r>
                      <a:endParaRPr lang="zh-CN" altLang="en-US" dirty="0"/>
                    </a:p>
                  </a:txBody>
                  <a:tcPr anchor="ctr">
                    <a:solidFill>
                      <a:schemeClr val="bg1"/>
                    </a:solidFill>
                  </a:tcPr>
                </a:tc>
                <a:extLst>
                  <a:ext uri="{0D108BD9-81ED-4DB2-BD59-A6C34878D82A}">
                    <a16:rowId xmlns:a16="http://schemas.microsoft.com/office/drawing/2014/main" val="10002"/>
                  </a:ext>
                </a:extLst>
              </a:tr>
              <a:tr h="782794">
                <a:tc>
                  <a:txBody>
                    <a:bodyPr/>
                    <a:lstStyle/>
                    <a:p>
                      <a:pPr algn="ctr"/>
                      <a:r>
                        <a:rPr lang="en-US" altLang="zh-CN" dirty="0"/>
                        <a:t>A4</a:t>
                      </a:r>
                      <a:r>
                        <a:rPr lang="zh-CN" altLang="en-US" dirty="0"/>
                        <a:t>幅面激光打印机</a:t>
                      </a:r>
                    </a:p>
                  </a:txBody>
                  <a:tcPr anchor="ctr">
                    <a:solidFill>
                      <a:schemeClr val="accent2"/>
                    </a:solidFill>
                  </a:tcPr>
                </a:tc>
                <a:tc>
                  <a:txBody>
                    <a:bodyPr/>
                    <a:lstStyle/>
                    <a:p>
                      <a:pPr algn="ctr"/>
                      <a:r>
                        <a:rPr lang="zh-CN" altLang="en-US" dirty="0"/>
                        <a:t>惠普</a:t>
                      </a:r>
                    </a:p>
                  </a:txBody>
                  <a:tcPr anchor="ctr">
                    <a:solidFill>
                      <a:schemeClr val="accent2"/>
                    </a:solidFill>
                  </a:tcPr>
                </a:tc>
                <a:tc>
                  <a:txBody>
                    <a:bodyPr/>
                    <a:lstStyle/>
                    <a:p>
                      <a:pPr algn="ctr"/>
                      <a:r>
                        <a:rPr lang="en-US" altLang="zh-CN" dirty="0"/>
                        <a:t>LASERJCT1022</a:t>
                      </a:r>
                      <a:endParaRPr lang="zh-CN" altLang="en-US" dirty="0"/>
                    </a:p>
                  </a:txBody>
                  <a:tcPr anchor="ctr">
                    <a:solidFill>
                      <a:schemeClr val="accent2"/>
                    </a:solidFill>
                  </a:tcPr>
                </a:tc>
                <a:tc>
                  <a:txBody>
                    <a:bodyPr/>
                    <a:lstStyle/>
                    <a:p>
                      <a:pPr algn="ctr"/>
                      <a:r>
                        <a:rPr lang="en-US" altLang="zh-CN" dirty="0"/>
                        <a:t>3280</a:t>
                      </a:r>
                      <a:endParaRPr lang="zh-CN" altLang="en-US" dirty="0"/>
                    </a:p>
                  </a:txBody>
                  <a:tcPr anchor="ctr">
                    <a:solidFill>
                      <a:schemeClr val="accent2"/>
                    </a:solidFill>
                  </a:tcPr>
                </a:tc>
                <a:tc>
                  <a:txBody>
                    <a:bodyPr/>
                    <a:lstStyle/>
                    <a:p>
                      <a:pPr algn="ctr"/>
                      <a:r>
                        <a:rPr lang="en-US" altLang="zh-CN" dirty="0"/>
                        <a:t>1999</a:t>
                      </a:r>
                      <a:endParaRPr lang="zh-CN" altLang="en-US" dirty="0"/>
                    </a:p>
                  </a:txBody>
                  <a:tcPr anchor="ctr">
                    <a:solidFill>
                      <a:schemeClr val="accent2"/>
                    </a:solidFill>
                  </a:tcPr>
                </a:tc>
                <a:tc>
                  <a:txBody>
                    <a:bodyPr/>
                    <a:lstStyle/>
                    <a:p>
                      <a:pPr algn="ctr"/>
                      <a:r>
                        <a:rPr lang="en-US" altLang="zh-CN" dirty="0"/>
                        <a:t>39%</a:t>
                      </a:r>
                      <a:endParaRPr lang="zh-CN" altLang="en-US" dirty="0"/>
                    </a:p>
                  </a:txBody>
                  <a:tcPr anchor="ctr">
                    <a:solidFill>
                      <a:schemeClr val="accent2"/>
                    </a:solidFill>
                  </a:tcPr>
                </a:tc>
                <a:extLst>
                  <a:ext uri="{0D108BD9-81ED-4DB2-BD59-A6C34878D82A}">
                    <a16:rowId xmlns:a16="http://schemas.microsoft.com/office/drawing/2014/main" val="10003"/>
                  </a:ext>
                </a:extLst>
              </a:tr>
              <a:tr h="782794">
                <a:tc>
                  <a:txBody>
                    <a:bodyPr/>
                    <a:lstStyle/>
                    <a:p>
                      <a:pPr algn="ctr"/>
                      <a:r>
                        <a:rPr lang="en-US" altLang="zh-CN" dirty="0"/>
                        <a:t>A3</a:t>
                      </a:r>
                      <a:r>
                        <a:rPr lang="zh-CN" altLang="en-US" dirty="0"/>
                        <a:t>幅面激光打印机</a:t>
                      </a:r>
                    </a:p>
                  </a:txBody>
                  <a:tcPr anchor="ctr">
                    <a:noFill/>
                  </a:tcPr>
                </a:tc>
                <a:tc>
                  <a:txBody>
                    <a:bodyPr/>
                    <a:lstStyle/>
                    <a:p>
                      <a:pPr algn="ctr"/>
                      <a:r>
                        <a:rPr lang="zh-CN" altLang="en-US" dirty="0"/>
                        <a:t>惠普</a:t>
                      </a:r>
                    </a:p>
                  </a:txBody>
                  <a:tcPr anchor="ctr">
                    <a:noFill/>
                  </a:tcPr>
                </a:tc>
                <a:tc>
                  <a:txBody>
                    <a:bodyPr/>
                    <a:lstStyle/>
                    <a:p>
                      <a:pPr algn="ctr"/>
                      <a:r>
                        <a:rPr lang="en-US" altLang="zh-CN" dirty="0"/>
                        <a:t>LASERJCT5200N+D</a:t>
                      </a:r>
                      <a:endParaRPr lang="zh-CN" altLang="en-US" dirty="0"/>
                    </a:p>
                  </a:txBody>
                  <a:tcPr anchor="ctr">
                    <a:noFill/>
                  </a:tcPr>
                </a:tc>
                <a:tc>
                  <a:txBody>
                    <a:bodyPr/>
                    <a:lstStyle/>
                    <a:p>
                      <a:pPr algn="ctr"/>
                      <a:r>
                        <a:rPr lang="en-US" altLang="zh-CN" dirty="0"/>
                        <a:t>20729</a:t>
                      </a:r>
                      <a:endParaRPr lang="zh-CN" altLang="en-US" dirty="0"/>
                    </a:p>
                  </a:txBody>
                  <a:tcPr anchor="ctr">
                    <a:noFill/>
                  </a:tcPr>
                </a:tc>
                <a:tc>
                  <a:txBody>
                    <a:bodyPr/>
                    <a:lstStyle/>
                    <a:p>
                      <a:pPr algn="ctr"/>
                      <a:r>
                        <a:rPr lang="en-US" altLang="zh-CN" dirty="0"/>
                        <a:t>14097</a:t>
                      </a:r>
                      <a:endParaRPr lang="zh-CN" altLang="en-US" dirty="0"/>
                    </a:p>
                  </a:txBody>
                  <a:tcPr anchor="ctr">
                    <a:noFill/>
                  </a:tcPr>
                </a:tc>
                <a:tc>
                  <a:txBody>
                    <a:bodyPr/>
                    <a:lstStyle/>
                    <a:p>
                      <a:pPr algn="ctr"/>
                      <a:r>
                        <a:rPr lang="en-US" altLang="zh-CN" dirty="0"/>
                        <a:t>32% </a:t>
                      </a:r>
                      <a:endParaRPr lang="zh-CN" altLang="en-US" dirty="0"/>
                    </a:p>
                  </a:txBody>
                  <a:tcPr anchor="ctr">
                    <a:noFill/>
                  </a:tcPr>
                </a:tc>
                <a:extLst>
                  <a:ext uri="{0D108BD9-81ED-4DB2-BD59-A6C34878D82A}">
                    <a16:rowId xmlns:a16="http://schemas.microsoft.com/office/drawing/2014/main" val="10004"/>
                  </a:ext>
                </a:extLst>
              </a:tr>
            </a:tbl>
          </a:graphicData>
        </a:graphic>
      </p:graphicFrame>
      <p:sp>
        <p:nvSpPr>
          <p:cNvPr id="8" name="文本框 7"/>
          <p:cNvSpPr txBox="1"/>
          <p:nvPr/>
        </p:nvSpPr>
        <p:spPr>
          <a:xfrm>
            <a:off x="874713" y="1505041"/>
            <a:ext cx="10514012" cy="876202"/>
          </a:xfrm>
          <a:prstGeom prst="rect">
            <a:avLst/>
          </a:prstGeom>
          <a:noFill/>
        </p:spPr>
        <p:txBody>
          <a:bodyPr wrap="square">
            <a:noAutofit/>
          </a:bodyPr>
          <a:lstStyle/>
          <a:p>
            <a:pPr marL="0" indent="0">
              <a:lnSpc>
                <a:spcPct val="150000"/>
              </a:lnSpc>
              <a:buNone/>
            </a:pPr>
            <a:r>
              <a:rPr lang="zh-CN" altLang="en-US" sz="1800" dirty="0">
                <a:solidFill>
                  <a:prstClr val="black">
                    <a:lumMod val="65000"/>
                    <a:lumOff val="35000"/>
                  </a:prstClr>
                </a:solidFill>
                <a:latin typeface="微软雅黑 Light" panose="020B0502040204020203" charset="-122"/>
                <a:ea typeface="微软雅黑 Light" panose="020B0502040204020203" charset="-122"/>
                <a:cs typeface="+mn-ea"/>
                <a:sym typeface="+mn-lt"/>
              </a:rPr>
              <a:t>公司财务中心在上半年对公司内部</a:t>
            </a:r>
            <a:r>
              <a:rPr lang="zh-CN" altLang="en-US" dirty="0">
                <a:solidFill>
                  <a:prstClr val="black">
                    <a:lumMod val="65000"/>
                    <a:lumOff val="35000"/>
                  </a:prstClr>
                </a:solidFill>
                <a:latin typeface="微软雅黑 Light" panose="020B0502040204020203" charset="-122"/>
                <a:ea typeface="微软雅黑 Light" panose="020B0502040204020203" charset="-122"/>
                <a:cs typeface="+mn-ea"/>
                <a:sym typeface="+mn-lt"/>
              </a:rPr>
              <a:t>打印机及</a:t>
            </a:r>
            <a:r>
              <a:rPr lang="zh-CN" altLang="en-US" sz="1800" dirty="0">
                <a:solidFill>
                  <a:prstClr val="black">
                    <a:lumMod val="65000"/>
                    <a:lumOff val="35000"/>
                  </a:prstClr>
                </a:solidFill>
                <a:latin typeface="微软雅黑 Light" panose="020B0502040204020203" charset="-122"/>
                <a:ea typeface="微软雅黑 Light" panose="020B0502040204020203" charset="-122"/>
                <a:cs typeface="+mn-ea"/>
                <a:sym typeface="+mn-lt"/>
              </a:rPr>
              <a:t>耗材进行集中供应商梳理，对符合要求的进行重新谈判，办公费用节省效果显著。</a:t>
            </a:r>
            <a:endParaRPr lang="en-US" altLang="zh-CN" sz="1800" dirty="0">
              <a:solidFill>
                <a:prstClr val="black">
                  <a:lumMod val="65000"/>
                  <a:lumOff val="35000"/>
                </a:prstClr>
              </a:solidFill>
              <a:latin typeface="微软雅黑 Light" panose="020B0502040204020203" charset="-122"/>
              <a:ea typeface="微软雅黑 Light" panose="020B0502040204020203" charset="-122"/>
              <a:cs typeface="+mn-ea"/>
              <a:sym typeface="+mn-lt"/>
            </a:endParaRPr>
          </a:p>
        </p:txBody>
      </p:sp>
      <p:pic>
        <p:nvPicPr>
          <p:cNvPr id="9" name="图片 8"/>
          <p:cNvPicPr>
            <a:picLocks noChangeAspect="1"/>
          </p:cNvPicPr>
          <p:nvPr/>
        </p:nvPicPr>
        <p:blipFill rotWithShape="1">
          <a:blip r:embed="rId2"/>
          <a:srcRect r="40321" b="5570"/>
          <a:stretch>
            <a:fillRect/>
          </a:stretch>
        </p:blipFill>
        <p:spPr>
          <a:xfrm>
            <a:off x="9795425" y="465767"/>
            <a:ext cx="1932720" cy="395760"/>
          </a:xfrm>
          <a:prstGeom prst="rect">
            <a:avLst/>
          </a:prstGeom>
        </p:spPr>
      </p:pic>
      <p:sp>
        <p:nvSpPr>
          <p:cNvPr id="10"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11" name="文本框 10"/>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02</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rcRect l="67045" t="1298" r="4852" b="1199"/>
          <a:stretch>
            <a:fillRect/>
          </a:stretch>
        </p:blipFill>
        <p:spPr>
          <a:xfrm flipH="1">
            <a:off x="838200" y="1594478"/>
            <a:ext cx="1897039" cy="4353636"/>
          </a:xfrm>
          <a:custGeom>
            <a:avLst/>
            <a:gdLst>
              <a:gd name="connsiteX0" fmla="*/ 1897039 w 1897039"/>
              <a:gd name="connsiteY0" fmla="*/ 0 h 4353636"/>
              <a:gd name="connsiteX1" fmla="*/ 0 w 1897039"/>
              <a:gd name="connsiteY1" fmla="*/ 0 h 4353636"/>
              <a:gd name="connsiteX2" fmla="*/ 0 w 1897039"/>
              <a:gd name="connsiteY2" fmla="*/ 4353636 h 4353636"/>
              <a:gd name="connsiteX3" fmla="*/ 1897039 w 1897039"/>
              <a:gd name="connsiteY3" fmla="*/ 4353636 h 4353636"/>
              <a:gd name="connsiteX4" fmla="*/ 1897039 w 1897039"/>
              <a:gd name="connsiteY4" fmla="*/ 0 h 435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039" h="4353636">
                <a:moveTo>
                  <a:pt x="1897039" y="0"/>
                </a:moveTo>
                <a:lnTo>
                  <a:pt x="0" y="0"/>
                </a:lnTo>
                <a:lnTo>
                  <a:pt x="0" y="4353636"/>
                </a:lnTo>
                <a:lnTo>
                  <a:pt x="1897039" y="4353636"/>
                </a:lnTo>
                <a:lnTo>
                  <a:pt x="1897039" y="0"/>
                </a:lnTo>
                <a:close/>
              </a:path>
            </a:pathLst>
          </a:custGeom>
        </p:spPr>
      </p:pic>
      <p:pic>
        <p:nvPicPr>
          <p:cNvPr id="17" name="图片 16"/>
          <p:cNvPicPr>
            <a:picLocks noChangeAspect="1"/>
          </p:cNvPicPr>
          <p:nvPr/>
        </p:nvPicPr>
        <p:blipFill>
          <a:blip r:embed="rId2"/>
          <a:srcRect l="38292" t="1298" r="33606" b="1199"/>
          <a:stretch>
            <a:fillRect/>
          </a:stretch>
        </p:blipFill>
        <p:spPr>
          <a:xfrm flipH="1">
            <a:off x="2779190" y="1594478"/>
            <a:ext cx="1897039" cy="4353636"/>
          </a:xfrm>
          <a:custGeom>
            <a:avLst/>
            <a:gdLst>
              <a:gd name="connsiteX0" fmla="*/ 1897039 w 1897039"/>
              <a:gd name="connsiteY0" fmla="*/ 0 h 4353636"/>
              <a:gd name="connsiteX1" fmla="*/ 0 w 1897039"/>
              <a:gd name="connsiteY1" fmla="*/ 0 h 4353636"/>
              <a:gd name="connsiteX2" fmla="*/ 0 w 1897039"/>
              <a:gd name="connsiteY2" fmla="*/ 4353636 h 4353636"/>
              <a:gd name="connsiteX3" fmla="*/ 1897039 w 1897039"/>
              <a:gd name="connsiteY3" fmla="*/ 4353636 h 4353636"/>
              <a:gd name="connsiteX4" fmla="*/ 1897039 w 1897039"/>
              <a:gd name="connsiteY4" fmla="*/ 0 h 435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039" h="4353636">
                <a:moveTo>
                  <a:pt x="1897039" y="0"/>
                </a:moveTo>
                <a:lnTo>
                  <a:pt x="0" y="0"/>
                </a:lnTo>
                <a:lnTo>
                  <a:pt x="0" y="4353636"/>
                </a:lnTo>
                <a:lnTo>
                  <a:pt x="1897039" y="4353636"/>
                </a:lnTo>
                <a:lnTo>
                  <a:pt x="1897039" y="0"/>
                </a:lnTo>
                <a:close/>
              </a:path>
            </a:pathLst>
          </a:custGeom>
        </p:spPr>
      </p:pic>
      <p:pic>
        <p:nvPicPr>
          <p:cNvPr id="16" name="图片 15"/>
          <p:cNvPicPr>
            <a:picLocks noChangeAspect="1"/>
          </p:cNvPicPr>
          <p:nvPr/>
        </p:nvPicPr>
        <p:blipFill>
          <a:blip r:embed="rId2"/>
          <a:srcRect l="9134" t="1298" r="62764" b="1199"/>
          <a:stretch>
            <a:fillRect/>
          </a:stretch>
        </p:blipFill>
        <p:spPr>
          <a:xfrm flipH="1">
            <a:off x="4733828" y="1594478"/>
            <a:ext cx="1897039" cy="4353636"/>
          </a:xfrm>
          <a:custGeom>
            <a:avLst/>
            <a:gdLst>
              <a:gd name="connsiteX0" fmla="*/ 1897039 w 1897039"/>
              <a:gd name="connsiteY0" fmla="*/ 0 h 4353636"/>
              <a:gd name="connsiteX1" fmla="*/ 0 w 1897039"/>
              <a:gd name="connsiteY1" fmla="*/ 0 h 4353636"/>
              <a:gd name="connsiteX2" fmla="*/ 0 w 1897039"/>
              <a:gd name="connsiteY2" fmla="*/ 4353636 h 4353636"/>
              <a:gd name="connsiteX3" fmla="*/ 1897039 w 1897039"/>
              <a:gd name="connsiteY3" fmla="*/ 4353636 h 4353636"/>
              <a:gd name="connsiteX4" fmla="*/ 1897039 w 1897039"/>
              <a:gd name="connsiteY4" fmla="*/ 0 h 435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039" h="4353636">
                <a:moveTo>
                  <a:pt x="1897039" y="0"/>
                </a:moveTo>
                <a:lnTo>
                  <a:pt x="0" y="0"/>
                </a:lnTo>
                <a:lnTo>
                  <a:pt x="0" y="4353636"/>
                </a:lnTo>
                <a:lnTo>
                  <a:pt x="1897039" y="4353636"/>
                </a:lnTo>
                <a:lnTo>
                  <a:pt x="1897039" y="0"/>
                </a:lnTo>
                <a:close/>
              </a:path>
            </a:pathLst>
          </a:custGeom>
        </p:spPr>
      </p:pic>
      <p:sp>
        <p:nvSpPr>
          <p:cNvPr id="19" name="文本框 18"/>
          <p:cNvSpPr txBox="1"/>
          <p:nvPr/>
        </p:nvSpPr>
        <p:spPr>
          <a:xfrm>
            <a:off x="6927091" y="2189000"/>
            <a:ext cx="4893292" cy="777457"/>
          </a:xfrm>
          <a:prstGeom prst="rect">
            <a:avLst/>
          </a:prstGeom>
          <a:noFill/>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办理住房公积金及社保，每月按时缴纳，及时修订、完善公司的各项制度。</a:t>
            </a:r>
          </a:p>
        </p:txBody>
      </p:sp>
      <p:sp>
        <p:nvSpPr>
          <p:cNvPr id="20" name="椭圆 19"/>
          <p:cNvSpPr/>
          <p:nvPr/>
        </p:nvSpPr>
        <p:spPr>
          <a:xfrm>
            <a:off x="6966165" y="1594479"/>
            <a:ext cx="594522" cy="5945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600" dirty="0"/>
              <a:t>A</a:t>
            </a:r>
            <a:endParaRPr lang="zh-CN" altLang="en-US" sz="1600" dirty="0"/>
          </a:p>
        </p:txBody>
      </p:sp>
      <p:sp>
        <p:nvSpPr>
          <p:cNvPr id="26" name="内容占位符 2"/>
          <p:cNvSpPr txBox="1"/>
          <p:nvPr/>
        </p:nvSpPr>
        <p:spPr>
          <a:xfrm>
            <a:off x="7706498" y="1615760"/>
            <a:ext cx="3177402"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0">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住房公积金及社保</a:t>
            </a:r>
            <a:endParaRPr kumimoji="0" lang="zh-CN" altLang="en-US" sz="2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927091" y="3657414"/>
            <a:ext cx="4893292" cy="777457"/>
          </a:xfrm>
          <a:prstGeom prst="rect">
            <a:avLst/>
          </a:prstGeom>
          <a:noFill/>
        </p:spPr>
        <p:txBody>
          <a:bodyPr wrap="square">
            <a:noAutofit/>
          </a:bodyPr>
          <a:lstStyle/>
          <a:p>
            <a:pPr marL="0" marR="0" lvl="0" indent="0" algn="just" defTabSz="914400" rtl="0" eaLnBrk="1" fontAlgn="auto" latinLnBrk="0" hangingPunct="1">
              <a:lnSpc>
                <a:spcPct val="130000"/>
              </a:lnSpc>
              <a:spcBef>
                <a:spcPts val="0"/>
              </a:spcBef>
              <a:spcAft>
                <a:spcPts val="0"/>
              </a:spcAft>
              <a:buClrTx/>
              <a:buSzTx/>
              <a:buNone/>
              <a:defRPr/>
            </a:pPr>
            <a:r>
              <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建立监督机制，督促合理使用公司资源，减少不必要浪费</a:t>
            </a:r>
            <a:endParaRPr kumimoji="0" lang="en-US" altLang="zh-CN"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4" name="椭圆 33"/>
          <p:cNvSpPr/>
          <p:nvPr/>
        </p:nvSpPr>
        <p:spPr>
          <a:xfrm>
            <a:off x="6966165" y="3062893"/>
            <a:ext cx="594522" cy="5945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600" dirty="0"/>
              <a:t>B</a:t>
            </a:r>
            <a:endParaRPr lang="zh-CN" altLang="en-US" sz="1600" dirty="0"/>
          </a:p>
        </p:txBody>
      </p:sp>
      <p:sp>
        <p:nvSpPr>
          <p:cNvPr id="35" name="内容占位符 2"/>
          <p:cNvSpPr txBox="1"/>
          <p:nvPr/>
        </p:nvSpPr>
        <p:spPr>
          <a:xfrm>
            <a:off x="7706498" y="3126587"/>
            <a:ext cx="2731464" cy="523220"/>
          </a:xfrm>
          <a:prstGeom prst="rect">
            <a:avLst/>
          </a:prstGeom>
        </p:spPr>
        <p:txBody>
          <a:bodyPr vert="horz" wrap="square" lIns="91440" tIns="45720" rIns="91440" bIns="45720" rtlCol="0">
            <a:noAutofit/>
          </a:bodyPr>
          <a:lstStyle>
            <a:defPPr>
              <a:defRPr lang="zh-CN"/>
            </a:defPPr>
            <a:lvl1pPr marR="0" lvl="0" indent="0" fontAlgn="auto" hangingPunct="0">
              <a:lnSpc>
                <a:spcPct val="150000"/>
              </a:lnSpc>
              <a:spcBef>
                <a:spcPts val="0"/>
              </a:spcBef>
              <a:spcAft>
                <a:spcPts val="0"/>
              </a:spcAft>
              <a:buClrTx/>
              <a:buSzTx/>
              <a:buFontTx/>
              <a:buNone/>
              <a:defRPr kumimoji="0" sz="2800" b="1" i="0" u="none" strike="noStrike" kern="0" cap="none" spc="0" normalizeH="0" baseline="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solidFill>
                  <a:schemeClr val="accent2"/>
                </a:solidFill>
                <a:sym typeface="+mn-lt"/>
              </a:rPr>
              <a:t>合理使用资源</a:t>
            </a:r>
          </a:p>
        </p:txBody>
      </p:sp>
      <p:sp>
        <p:nvSpPr>
          <p:cNvPr id="36" name="文本框 35"/>
          <p:cNvSpPr txBox="1"/>
          <p:nvPr/>
        </p:nvSpPr>
        <p:spPr>
          <a:xfrm>
            <a:off x="6927091" y="5125828"/>
            <a:ext cx="4893292" cy="777457"/>
          </a:xfrm>
          <a:prstGeom prst="rect">
            <a:avLst/>
          </a:prstGeom>
          <a:noFill/>
        </p:spPr>
        <p:txBody>
          <a:bodyPr wrap="square">
            <a:noAutofit/>
          </a:bodyPr>
          <a:lstStyle/>
          <a:p>
            <a:pPr marL="0" marR="0" lvl="0" indent="0" algn="just" defTabSz="914400" rtl="0" eaLnBrk="1" fontAlgn="auto" latinLnBrk="0" hangingPunct="1">
              <a:lnSpc>
                <a:spcPct val="130000"/>
              </a:lnSpc>
              <a:spcBef>
                <a:spcPts val="0"/>
              </a:spcBef>
              <a:spcAft>
                <a:spcPts val="0"/>
              </a:spcAft>
              <a:buClrTx/>
              <a:buSzTx/>
              <a:buNone/>
              <a:defRPr/>
            </a:pPr>
            <a:r>
              <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每月对办公用品进行盘点，及时采购公司缺少的物资，爱惜办公用品节省支出</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椭圆 36"/>
          <p:cNvSpPr/>
          <p:nvPr/>
        </p:nvSpPr>
        <p:spPr>
          <a:xfrm>
            <a:off x="6966165" y="4531307"/>
            <a:ext cx="594522" cy="5945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600" dirty="0"/>
              <a:t>C</a:t>
            </a:r>
            <a:endParaRPr lang="zh-CN" altLang="en-US" sz="1600" dirty="0"/>
          </a:p>
        </p:txBody>
      </p:sp>
      <p:sp>
        <p:nvSpPr>
          <p:cNvPr id="38" name="内容占位符 2"/>
          <p:cNvSpPr txBox="1"/>
          <p:nvPr/>
        </p:nvSpPr>
        <p:spPr>
          <a:xfrm>
            <a:off x="7641502" y="4604808"/>
            <a:ext cx="2105051" cy="523220"/>
          </a:xfrm>
          <a:prstGeom prst="rect">
            <a:avLst/>
          </a:prstGeom>
        </p:spPr>
        <p:txBody>
          <a:bodyPr vert="horz" wrap="square" lIns="91440" tIns="45720" rIns="91440" bIns="45720" rtlCol="0">
            <a:noAutofit/>
          </a:bodyPr>
          <a:lstStyle>
            <a:defPPr>
              <a:defRPr lang="zh-CN"/>
            </a:defPPr>
            <a:lvl1pPr marR="0" lvl="0" indent="0" fontAlgn="auto" hangingPunct="0">
              <a:lnSpc>
                <a:spcPct val="150000"/>
              </a:lnSpc>
              <a:spcBef>
                <a:spcPts val="0"/>
              </a:spcBef>
              <a:spcAft>
                <a:spcPts val="0"/>
              </a:spcAft>
              <a:buClrTx/>
              <a:buSzTx/>
              <a:buFontTx/>
              <a:buNone/>
              <a:defRPr kumimoji="0" sz="2800" b="1" i="0" u="none" strike="noStrike" kern="0" cap="none" spc="0" normalizeH="0" baseline="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solidFill>
                  <a:schemeClr val="accent1"/>
                </a:solidFill>
                <a:sym typeface="+mn-lt"/>
              </a:rPr>
              <a:t>节省支出</a:t>
            </a:r>
            <a:endParaRPr lang="en-US" altLang="zh-CN" dirty="0">
              <a:solidFill>
                <a:schemeClr val="accent1"/>
              </a:solidFill>
              <a:sym typeface="+mn-lt"/>
            </a:endParaRPr>
          </a:p>
        </p:txBody>
      </p:sp>
      <p:pic>
        <p:nvPicPr>
          <p:cNvPr id="39" name="图片 38"/>
          <p:cNvPicPr>
            <a:picLocks noChangeAspect="1"/>
          </p:cNvPicPr>
          <p:nvPr/>
        </p:nvPicPr>
        <p:blipFill rotWithShape="1">
          <a:blip r:embed="rId3"/>
          <a:srcRect r="40321" b="5570"/>
          <a:stretch>
            <a:fillRect/>
          </a:stretch>
        </p:blipFill>
        <p:spPr>
          <a:xfrm>
            <a:off x="9795425" y="465767"/>
            <a:ext cx="1932720" cy="395760"/>
          </a:xfrm>
          <a:prstGeom prst="rect">
            <a:avLst/>
          </a:prstGeom>
        </p:spPr>
      </p:pic>
      <p:sp>
        <p:nvSpPr>
          <p:cNvPr id="40"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工作成果</a:t>
            </a:r>
          </a:p>
        </p:txBody>
      </p:sp>
      <p:sp>
        <p:nvSpPr>
          <p:cNvPr id="41" name="文本框 40"/>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02</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biLevel thresh="25000"/>
            <a:extLst>
              <a:ext uri="{BEBA8EAE-BF5A-486C-A8C5-ECC9F3942E4B}">
                <a14:imgProps xmlns:a14="http://schemas.microsoft.com/office/drawing/2010/main">
                  <a14:imgLayer r:embed="rId4">
                    <a14:imgEffect>
                      <a14:brightnessContrast bright="40000" contrast="-40000"/>
                    </a14:imgEffect>
                    <a14:imgEffect>
                      <a14:colorTemperature colorTemp="6132"/>
                    </a14:imgEffect>
                    <a14:imgEffect>
                      <a14:saturation sat="0"/>
                    </a14:imgEffect>
                  </a14:imgLayer>
                </a14:imgProps>
              </a:ext>
            </a:extLst>
          </a:blip>
          <a:srcRect r="45562"/>
          <a:stretch>
            <a:fillRect/>
          </a:stretch>
        </p:blipFill>
        <p:spPr>
          <a:xfrm>
            <a:off x="10154218" y="552552"/>
            <a:ext cx="1555561" cy="219075"/>
          </a:xfrm>
          <a:prstGeom prst="rect">
            <a:avLst/>
          </a:prstGeom>
        </p:spPr>
      </p:pic>
      <p:grpSp>
        <p:nvGrpSpPr>
          <p:cNvPr id="2" name="组合 1"/>
          <p:cNvGrpSpPr/>
          <p:nvPr/>
        </p:nvGrpSpPr>
        <p:grpSpPr>
          <a:xfrm>
            <a:off x="3625286" y="0"/>
            <a:ext cx="4755039" cy="5432106"/>
            <a:chOff x="3625286" y="0"/>
            <a:chExt cx="4755039" cy="5432106"/>
          </a:xfrm>
        </p:grpSpPr>
        <p:sp>
          <p:nvSpPr>
            <p:cNvPr id="20" name="矩形: 圆顶角 19"/>
            <p:cNvSpPr/>
            <p:nvPr/>
          </p:nvSpPr>
          <p:spPr>
            <a:xfrm flipV="1">
              <a:off x="3625286" y="0"/>
              <a:ext cx="372776"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4" name="矩形: 圆顶角 13"/>
            <p:cNvSpPr/>
            <p:nvPr/>
          </p:nvSpPr>
          <p:spPr>
            <a:xfrm flipV="1">
              <a:off x="3825074" y="9944"/>
              <a:ext cx="4555251" cy="5422162"/>
            </a:xfrm>
            <a:prstGeom prst="round2SameRect">
              <a:avLst>
                <a:gd name="adj1" fmla="val 50000"/>
                <a:gd name="adj2" fmla="val 0"/>
              </a:avLst>
            </a:prstGeom>
            <a:solidFill>
              <a:schemeClr val="accent3">
                <a:lumMod val="75000"/>
                <a:alpha val="36000"/>
              </a:schemeClr>
            </a:solidFill>
            <a:ln>
              <a:noFill/>
            </a:ln>
            <a:effectLst>
              <a:outerShdw blurRad="1143000" dist="241300" dir="5400000" algn="t" rotWithShape="0">
                <a:schemeClr val="accent3">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2" name="矩形: 圆顶角 11"/>
            <p:cNvSpPr/>
            <p:nvPr/>
          </p:nvSpPr>
          <p:spPr>
            <a:xfrm flipV="1">
              <a:off x="3885362" y="0"/>
              <a:ext cx="4421275" cy="526268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5" name="文本框 4"/>
            <p:cNvSpPr txBox="1"/>
            <p:nvPr/>
          </p:nvSpPr>
          <p:spPr>
            <a:xfrm>
              <a:off x="4799918" y="1256044"/>
              <a:ext cx="2592159" cy="2215991"/>
            </a:xfrm>
            <a:prstGeom prst="rect">
              <a:avLst/>
            </a:prstGeom>
            <a:noFill/>
          </p:spPr>
          <p:txBody>
            <a:bodyPr wrap="square" rtlCol="0">
              <a:noAutofit/>
            </a:bodyPr>
            <a:lstStyle>
              <a:defPPr>
                <a:defRPr lang="zh-CN"/>
              </a:defPPr>
              <a:lvl1pPr algn="ctr">
                <a:defRPr sz="13800">
                  <a:solidFill>
                    <a:schemeClr val="accent2"/>
                  </a:solidFill>
                </a:defRPr>
              </a:lvl1pPr>
            </a:lstStyle>
            <a:p>
              <a:r>
                <a:rPr lang="en-US" altLang="zh-CN" dirty="0"/>
                <a:t>03</a:t>
              </a:r>
              <a:endParaRPr lang="zh-CN" altLang="en-US" dirty="0"/>
            </a:p>
          </p:txBody>
        </p:sp>
        <p:sp>
          <p:nvSpPr>
            <p:cNvPr id="15" name="文本框 14"/>
            <p:cNvSpPr txBox="1"/>
            <p:nvPr/>
          </p:nvSpPr>
          <p:spPr>
            <a:xfrm>
              <a:off x="3756320" y="3076654"/>
              <a:ext cx="4568650" cy="1107996"/>
            </a:xfrm>
            <a:prstGeom prst="rect">
              <a:avLst/>
            </a:prstGeom>
            <a:noFill/>
          </p:spPr>
          <p:txBody>
            <a:bodyPr wrap="square" rtlCol="0">
              <a:noAutofit/>
            </a:bodyPr>
            <a:lstStyle>
              <a:defPPr>
                <a:defRPr lang="zh-CN"/>
              </a:defPPr>
              <a:lvl1pPr algn="ctr">
                <a:defRPr sz="6600" b="1">
                  <a:solidFill>
                    <a:schemeClr val="accent2"/>
                  </a:solidFill>
                  <a:latin typeface="+mj-ea"/>
                  <a:ea typeface="+mj-ea"/>
                </a:defRPr>
              </a:lvl1pPr>
            </a:lstStyle>
            <a:p>
              <a:r>
                <a:rPr lang="zh-CN" altLang="en-US" dirty="0"/>
                <a:t>不足与挑战</a:t>
              </a:r>
            </a:p>
          </p:txBody>
        </p:sp>
        <p:sp>
          <p:nvSpPr>
            <p:cNvPr id="16" name="文本框 15"/>
            <p:cNvSpPr txBox="1"/>
            <p:nvPr/>
          </p:nvSpPr>
          <p:spPr>
            <a:xfrm>
              <a:off x="3993425" y="4117591"/>
              <a:ext cx="4205147" cy="4616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accent1">
                      <a:lumMod val="20000"/>
                      <a:lumOff val="80000"/>
                      <a:alpha val="27000"/>
                    </a:schemeClr>
                  </a:solidFill>
                  <a:effectLst/>
                  <a:uLnTx/>
                  <a:uFillTx/>
                  <a:ea typeface="微软雅黑 Light" panose="020B0502040204020203" charset="-122"/>
                  <a:cs typeface="+mn-cs"/>
                </a:rPr>
                <a:t>INSUFFICIENT WORK</a:t>
              </a:r>
              <a:endParaRPr kumimoji="0" lang="zh-CN" altLang="en-US" sz="2400" b="0" i="0" u="none" strike="noStrike" kern="1200" cap="none" spc="0" normalizeH="0" baseline="0" noProof="0" dirty="0">
                <a:ln>
                  <a:noFill/>
                </a:ln>
                <a:solidFill>
                  <a:schemeClr val="accent1">
                    <a:lumMod val="20000"/>
                    <a:lumOff val="80000"/>
                    <a:alpha val="27000"/>
                  </a:schemeClr>
                </a:solidFill>
                <a:effectLst/>
                <a:uLnTx/>
                <a:uFillTx/>
                <a:ea typeface="微软雅黑 Light" panose="020B0502040204020203" charset="-122"/>
                <a:cs typeface="+mn-cs"/>
              </a:endParaRPr>
            </a:p>
          </p:txBody>
        </p:sp>
      </p:grpSp>
      <p:sp>
        <p:nvSpPr>
          <p:cNvPr id="7" name="椭圆 6"/>
          <p:cNvSpPr/>
          <p:nvPr/>
        </p:nvSpPr>
        <p:spPr>
          <a:xfrm>
            <a:off x="1708219" y="4843305"/>
            <a:ext cx="1698172" cy="1698172"/>
          </a:xfrm>
          <a:prstGeom prst="ellipse">
            <a:avLst/>
          </a:prstGeom>
          <a:solidFill>
            <a:schemeClr val="accent2"/>
          </a:solidFill>
          <a:ln>
            <a:solidFill>
              <a:schemeClr val="accent2"/>
            </a:solid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21" name="任意多边形: 形状 20"/>
          <p:cNvSpPr/>
          <p:nvPr/>
        </p:nvSpPr>
        <p:spPr>
          <a:xfrm>
            <a:off x="1" y="1510477"/>
            <a:ext cx="1094677" cy="2323392"/>
          </a:xfrm>
          <a:custGeom>
            <a:avLst/>
            <a:gdLst>
              <a:gd name="connsiteX0" fmla="*/ 0 w 1094677"/>
              <a:gd name="connsiteY0" fmla="*/ 0 h 2323392"/>
              <a:gd name="connsiteX1" fmla="*/ 48558 w 1094677"/>
              <a:gd name="connsiteY1" fmla="*/ 2452 h 2323392"/>
              <a:gd name="connsiteX2" fmla="*/ 1094677 w 1094677"/>
              <a:gd name="connsiteY2" fmla="*/ 1161696 h 2323392"/>
              <a:gd name="connsiteX3" fmla="*/ 48558 w 1094677"/>
              <a:gd name="connsiteY3" fmla="*/ 2320940 h 2323392"/>
              <a:gd name="connsiteX4" fmla="*/ 0 w 1094677"/>
              <a:gd name="connsiteY4" fmla="*/ 2323392 h 232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77" h="2323392">
                <a:moveTo>
                  <a:pt x="0" y="0"/>
                </a:moveTo>
                <a:lnTo>
                  <a:pt x="48558" y="2452"/>
                </a:lnTo>
                <a:cubicBezTo>
                  <a:pt x="636147" y="62125"/>
                  <a:pt x="1094677" y="558363"/>
                  <a:pt x="1094677" y="1161696"/>
                </a:cubicBezTo>
                <a:cubicBezTo>
                  <a:pt x="1094677" y="1765029"/>
                  <a:pt x="636147" y="2261267"/>
                  <a:pt x="48558" y="2320940"/>
                </a:cubicBezTo>
                <a:lnTo>
                  <a:pt x="0" y="2323392"/>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22" name="任意多边形: 形状 21"/>
          <p:cNvSpPr/>
          <p:nvPr/>
        </p:nvSpPr>
        <p:spPr>
          <a:xfrm>
            <a:off x="9819073" y="6165849"/>
            <a:ext cx="1423020" cy="692151"/>
          </a:xfrm>
          <a:custGeom>
            <a:avLst/>
            <a:gdLst>
              <a:gd name="connsiteX0" fmla="*/ 711510 w 1423020"/>
              <a:gd name="connsiteY0" fmla="*/ 0 h 692151"/>
              <a:gd name="connsiteX1" fmla="*/ 1410690 w 1423020"/>
              <a:gd name="connsiteY1" fmla="*/ 569849 h 692151"/>
              <a:gd name="connsiteX2" fmla="*/ 1423020 w 1423020"/>
              <a:gd name="connsiteY2" fmla="*/ 692151 h 692151"/>
              <a:gd name="connsiteX3" fmla="*/ 0 w 1423020"/>
              <a:gd name="connsiteY3" fmla="*/ 692151 h 692151"/>
              <a:gd name="connsiteX4" fmla="*/ 12329 w 1423020"/>
              <a:gd name="connsiteY4" fmla="*/ 569849 h 692151"/>
              <a:gd name="connsiteX5" fmla="*/ 711510 w 1423020"/>
              <a:gd name="connsiteY5" fmla="*/ 0 h 6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020" h="692151">
                <a:moveTo>
                  <a:pt x="711510" y="0"/>
                </a:moveTo>
                <a:cubicBezTo>
                  <a:pt x="1056396" y="0"/>
                  <a:pt x="1344143" y="244637"/>
                  <a:pt x="1410690" y="569849"/>
                </a:cubicBezTo>
                <a:lnTo>
                  <a:pt x="1423020" y="692151"/>
                </a:lnTo>
                <a:lnTo>
                  <a:pt x="0" y="692151"/>
                </a:lnTo>
                <a:lnTo>
                  <a:pt x="12329" y="569849"/>
                </a:lnTo>
                <a:cubicBezTo>
                  <a:pt x="78877" y="244637"/>
                  <a:pt x="366624" y="0"/>
                  <a:pt x="71151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9" name="椭圆 18"/>
          <p:cNvSpPr/>
          <p:nvPr/>
        </p:nvSpPr>
        <p:spPr>
          <a:xfrm>
            <a:off x="9897625" y="1730828"/>
            <a:ext cx="1698172" cy="1698172"/>
          </a:xfrm>
          <a:prstGeom prst="ellipse">
            <a:avLst/>
          </a:prstGeom>
          <a:solidFill>
            <a:schemeClr val="accent3">
              <a:lumMod val="60000"/>
              <a:lumOff val="40000"/>
            </a:schemeClr>
          </a:solidFill>
          <a:ln>
            <a:solidFill>
              <a:schemeClr val="accent2"/>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71846" y="2807324"/>
            <a:ext cx="2149002" cy="2578911"/>
          </a:xfrm>
          <a:prstGeom prst="rect">
            <a:avLst/>
          </a:prstGeom>
          <a:noFill/>
        </p:spPr>
        <p:txBody>
          <a:bodyPr wrap="square" rtlCol="0">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65000"/>
                    <a:lumOff val="35000"/>
                  </a:prstClr>
                </a:solidFill>
                <a:effectLst/>
                <a:uLnTx/>
                <a:uFillTx/>
                <a:latin typeface="Arial" panose="020B0604020202020204"/>
                <a:ea typeface="微软雅黑 Light" panose="020B0502040204020203" charset="-122"/>
                <a:cs typeface="+mn-ea"/>
                <a:sym typeface="+mn-lt"/>
              </a:rPr>
              <a:t>月度经营分析、经宫预测和测算等工作不</a:t>
            </a:r>
            <a:r>
              <a:rPr lang="zh-CN" altLang="en-US" kern="0" dirty="0">
                <a:solidFill>
                  <a:prstClr val="black">
                    <a:lumMod val="65000"/>
                    <a:lumOff val="35000"/>
                  </a:prstClr>
                </a:solidFill>
                <a:latin typeface="Arial" panose="020B0604020202020204"/>
                <a:ea typeface="微软雅黑 Light" panose="020B0502040204020203" charset="-122"/>
                <a:cs typeface="+mn-ea"/>
                <a:sym typeface="+mn-lt"/>
              </a:rPr>
              <a:t>扎实</a:t>
            </a:r>
            <a:r>
              <a:rPr kumimoji="0" lang="zh-CN" altLang="en-US" sz="1800" b="0" i="0" u="none" strike="noStrike" kern="0" cap="none" spc="0" normalizeH="0" baseline="0" noProof="0" dirty="0">
                <a:ln>
                  <a:noFill/>
                </a:ln>
                <a:solidFill>
                  <a:prstClr val="black">
                    <a:lumMod val="65000"/>
                    <a:lumOff val="35000"/>
                  </a:prstClr>
                </a:solidFill>
                <a:effectLst/>
                <a:uLnTx/>
                <a:uFillTx/>
                <a:latin typeface="Arial" panose="020B0604020202020204"/>
                <a:ea typeface="微软雅黑 Light" panose="020B0502040204020203" charset="-122"/>
                <a:cs typeface="+mn-ea"/>
                <a:sym typeface="+mn-lt"/>
              </a:rPr>
              <a:t>，数据把握不准确，财务决算出现较大差异，不能为领导提供决策依据。</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Light" panose="020B0502040204020203" charset="-122"/>
              <a:cs typeface="+mn-cs"/>
            </a:endParaRPr>
          </a:p>
        </p:txBody>
      </p:sp>
      <p:sp>
        <p:nvSpPr>
          <p:cNvPr id="15" name="文本框 14"/>
          <p:cNvSpPr txBox="1"/>
          <p:nvPr/>
        </p:nvSpPr>
        <p:spPr>
          <a:xfrm>
            <a:off x="658648" y="2807324"/>
            <a:ext cx="2524504" cy="2218813"/>
          </a:xfrm>
          <a:prstGeom prst="rect">
            <a:avLst/>
          </a:prstGeom>
          <a:noFill/>
        </p:spPr>
        <p:txBody>
          <a:bodyPr wrap="square" rtlCol="0">
            <a:noAutofit/>
          </a:bodyPr>
          <a:lstStyle>
            <a:defPPr>
              <a:defRPr lang="zh-CN"/>
            </a:defPPr>
            <a:lvl1pPr marR="0" lvl="0" indent="0" fontAlgn="auto">
              <a:lnSpc>
                <a:spcPct val="130000"/>
              </a:lnSpc>
              <a:spcBef>
                <a:spcPts val="0"/>
              </a:spcBef>
              <a:spcAft>
                <a:spcPts val="0"/>
              </a:spcAft>
              <a:buClrTx/>
              <a:buSzTx/>
              <a:buFontTx/>
              <a:buNone/>
              <a:defRPr kumimoji="0" b="0" i="0" u="none" strike="noStrike" kern="0" cap="none" spc="0" normalizeH="0" baseline="0">
                <a:ln>
                  <a:noFill/>
                </a:ln>
                <a:solidFill>
                  <a:prstClr val="black">
                    <a:lumMod val="65000"/>
                    <a:lumOff val="35000"/>
                  </a:prstClr>
                </a:solidFill>
                <a:effectLst/>
                <a:uLnTx/>
                <a:uFillTx/>
                <a:latin typeface="Arial" panose="020B0604020202020204"/>
                <a:ea typeface="微软雅黑 Light" panose="020B0502040204020203" charset="-122"/>
                <a:cs typeface="+mn-ea"/>
              </a:defRPr>
            </a:lvl1pPr>
          </a:lstStyle>
          <a:p>
            <a:pPr algn="r"/>
            <a:r>
              <a:rPr lang="zh-CN" altLang="en-US" dirty="0">
                <a:sym typeface="+mn-lt"/>
              </a:rPr>
              <a:t>成本分析未按照具体核算项目展开分析，数字罗列现象较为普遍，没有对收入、成本和利润等经营指标变化原因进行深入分析，</a:t>
            </a:r>
            <a:endParaRPr lang="zh-CN" altLang="en-US" dirty="0"/>
          </a:p>
        </p:txBody>
      </p:sp>
      <p:grpSp>
        <p:nvGrpSpPr>
          <p:cNvPr id="4" name="组合 3"/>
          <p:cNvGrpSpPr/>
          <p:nvPr/>
        </p:nvGrpSpPr>
        <p:grpSpPr>
          <a:xfrm>
            <a:off x="6191905" y="2637914"/>
            <a:ext cx="2805241" cy="2805241"/>
            <a:chOff x="6191905" y="2637914"/>
            <a:chExt cx="2805241" cy="2805241"/>
          </a:xfrm>
        </p:grpSpPr>
        <p:sp>
          <p:nvSpPr>
            <p:cNvPr id="2" name="矩形: 圆顶角 1"/>
            <p:cNvSpPr/>
            <p:nvPr/>
          </p:nvSpPr>
          <p:spPr>
            <a:xfrm rot="5400000">
              <a:off x="6191905" y="2637914"/>
              <a:ext cx="2805241" cy="280524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2" name="文本框 11"/>
            <p:cNvSpPr txBox="1"/>
            <p:nvPr/>
          </p:nvSpPr>
          <p:spPr>
            <a:xfrm>
              <a:off x="6392707" y="3619727"/>
              <a:ext cx="2149002" cy="954107"/>
            </a:xfrm>
            <a:prstGeom prst="rect">
              <a:avLst/>
            </a:prstGeom>
            <a:noFill/>
          </p:spPr>
          <p:txBody>
            <a:bodyPr wrap="square" rtlCol="0">
              <a:noAutofit/>
            </a:bodyPr>
            <a:lstStyle>
              <a:defPPr>
                <a:defRPr lang="zh-CN"/>
              </a:defPPr>
              <a:lvl1pPr algn="r">
                <a:defRPr sz="2800">
                  <a:solidFill>
                    <a:schemeClr val="accent1"/>
                  </a:solidFill>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effectLst/>
                  <a:uLnTx/>
                  <a:uFillTx/>
                  <a:latin typeface="+mj-ea"/>
                  <a:ea typeface="+mj-ea"/>
                  <a:cs typeface="+mn-cs"/>
                  <a:sym typeface="+mn-lt"/>
                </a:rPr>
                <a:t>经营分析质量不高</a:t>
              </a:r>
            </a:p>
          </p:txBody>
        </p:sp>
      </p:grpSp>
      <p:grpSp>
        <p:nvGrpSpPr>
          <p:cNvPr id="3" name="组合 2"/>
          <p:cNvGrpSpPr/>
          <p:nvPr/>
        </p:nvGrpSpPr>
        <p:grpSpPr>
          <a:xfrm>
            <a:off x="3164052" y="2637914"/>
            <a:ext cx="2853153" cy="2805241"/>
            <a:chOff x="3164052" y="2637914"/>
            <a:chExt cx="2853153" cy="2805241"/>
          </a:xfrm>
        </p:grpSpPr>
        <p:sp>
          <p:nvSpPr>
            <p:cNvPr id="18" name="矩形: 圆顶角 17"/>
            <p:cNvSpPr/>
            <p:nvPr/>
          </p:nvSpPr>
          <p:spPr>
            <a:xfrm rot="16200000" flipH="1">
              <a:off x="3211964" y="2637914"/>
              <a:ext cx="2805241" cy="2805241"/>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4" name="文本框 13"/>
            <p:cNvSpPr txBox="1"/>
            <p:nvPr/>
          </p:nvSpPr>
          <p:spPr>
            <a:xfrm>
              <a:off x="3164052" y="3619879"/>
              <a:ext cx="2524504" cy="954107"/>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2800" b="1" dirty="0">
                  <a:solidFill>
                    <a:schemeClr val="bg1"/>
                  </a:solidFill>
                  <a:latin typeface="+mj-ea"/>
                  <a:ea typeface="+mj-ea"/>
                </a:rPr>
                <a:t>缺乏对成本</a:t>
              </a:r>
              <a:endParaRPr lang="en-US" altLang="zh-CN" sz="2800" b="1" dirty="0">
                <a:solidFill>
                  <a:schemeClr val="bg1"/>
                </a:solidFill>
                <a:latin typeface="+mj-ea"/>
                <a:ea typeface="+mj-ea"/>
              </a:endParaRPr>
            </a:p>
            <a:p>
              <a:pPr marL="0" marR="0" lvl="0" indent="0" algn="r" defTabSz="914400" rtl="0" eaLnBrk="1" fontAlgn="auto" latinLnBrk="0" hangingPunct="1">
                <a:lnSpc>
                  <a:spcPct val="100000"/>
                </a:lnSpc>
                <a:spcBef>
                  <a:spcPts val="0"/>
                </a:spcBef>
                <a:spcAft>
                  <a:spcPts val="0"/>
                </a:spcAft>
                <a:buClrTx/>
                <a:buSzTx/>
                <a:buFontTx/>
                <a:buNone/>
                <a:defRPr/>
              </a:pPr>
              <a:r>
                <a:rPr lang="zh-CN" altLang="en-US" sz="2800" b="1" dirty="0">
                  <a:solidFill>
                    <a:schemeClr val="bg1"/>
                  </a:solidFill>
                  <a:latin typeface="+mj-ea"/>
                  <a:ea typeface="+mj-ea"/>
                </a:rPr>
                <a:t>深入分析</a:t>
              </a:r>
              <a:endParaRPr kumimoji="0" lang="zh-CN" altLang="en-US" sz="2800" b="1" i="0" u="none" strike="noStrike" kern="1200" cap="none" spc="0" normalizeH="0" baseline="0" noProof="0" dirty="0">
                <a:ln>
                  <a:noFill/>
                </a:ln>
                <a:solidFill>
                  <a:schemeClr val="bg1"/>
                </a:solidFill>
                <a:effectLst/>
                <a:uLnTx/>
                <a:uFillTx/>
                <a:latin typeface="+mj-ea"/>
                <a:ea typeface="+mj-ea"/>
                <a:cs typeface="+mn-cs"/>
              </a:endParaRPr>
            </a:p>
          </p:txBody>
        </p:sp>
      </p:grpSp>
      <p:sp>
        <p:nvSpPr>
          <p:cNvPr id="10" name="标题 1"/>
          <p:cNvSpPr txBox="1"/>
          <p:nvPr/>
        </p:nvSpPr>
        <p:spPr>
          <a:xfrm>
            <a:off x="1604523" y="121269"/>
            <a:ext cx="3157258"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不足与挑战</a:t>
            </a:r>
          </a:p>
        </p:txBody>
      </p:sp>
      <p:sp>
        <p:nvSpPr>
          <p:cNvPr id="11" name="文本框 10"/>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03</a:t>
            </a:r>
            <a:endParaRPr lang="zh-CN" altLang="en-US" dirty="0"/>
          </a:p>
        </p:txBody>
      </p:sp>
      <p:pic>
        <p:nvPicPr>
          <p:cNvPr id="16" name="图片 15"/>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stretch>
            <a:fillRect/>
          </a:stretch>
        </p:blipFill>
        <p:spPr>
          <a:xfrm>
            <a:off x="856245" y="1261586"/>
            <a:ext cx="4991184" cy="3312372"/>
          </a:xfrm>
          <a:prstGeom prst="roundRect">
            <a:avLst>
              <a:gd name="adj" fmla="val 3981"/>
            </a:avLst>
          </a:prstGeom>
        </p:spPr>
      </p:pic>
      <p:pic>
        <p:nvPicPr>
          <p:cNvPr id="10" name="图片 9"/>
          <p:cNvPicPr>
            <a:picLocks noChangeAspect="1"/>
          </p:cNvPicPr>
          <p:nvPr/>
        </p:nvPicPr>
        <p:blipFill>
          <a:blip r:embed="rId3"/>
          <a:stretch>
            <a:fillRect/>
          </a:stretch>
        </p:blipFill>
        <p:spPr>
          <a:xfrm>
            <a:off x="6344573" y="1235307"/>
            <a:ext cx="5022804" cy="3348536"/>
          </a:xfrm>
          <a:prstGeom prst="roundRect">
            <a:avLst>
              <a:gd name="adj" fmla="val 3069"/>
            </a:avLst>
          </a:prstGeom>
        </p:spPr>
      </p:pic>
      <p:sp>
        <p:nvSpPr>
          <p:cNvPr id="5" name="文本框 4"/>
          <p:cNvSpPr txBox="1"/>
          <p:nvPr/>
        </p:nvSpPr>
        <p:spPr>
          <a:xfrm>
            <a:off x="922929" y="5401895"/>
            <a:ext cx="4893292" cy="1289905"/>
          </a:xfrm>
          <a:prstGeom prst="rect">
            <a:avLst/>
          </a:prstGeom>
          <a:noFill/>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sym typeface="+mn-lt"/>
              </a:rPr>
              <a:t>工作不只是为了工资，还有更高层的动力工作会提高技能，积累更多的经验，发现并发挥自己的潜能等等遇到问题时，不断去摸索；</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sym typeface="+mn-lt"/>
              </a:rPr>
              <a:t>  </a:t>
            </a:r>
          </a:p>
        </p:txBody>
      </p:sp>
      <p:sp>
        <p:nvSpPr>
          <p:cNvPr id="7" name="文本框 6"/>
          <p:cNvSpPr txBox="1"/>
          <p:nvPr/>
        </p:nvSpPr>
        <p:spPr>
          <a:xfrm>
            <a:off x="6495433" y="5401895"/>
            <a:ext cx="4893292" cy="1291316"/>
          </a:xfrm>
          <a:prstGeom prst="rect">
            <a:avLst/>
          </a:prstGeom>
          <a:noFill/>
        </p:spPr>
        <p:txBody>
          <a:bodyPr wrap="square">
            <a:noAutofit/>
          </a:bodyPr>
          <a:lstStyle>
            <a:defPPr>
              <a:defRPr lang="zh-CN"/>
            </a:defPPr>
            <a:lvl1pPr marR="0" lvl="0" indent="0" fontAlgn="auto">
              <a:lnSpc>
                <a:spcPct val="150000"/>
              </a:lnSpc>
              <a:spcBef>
                <a:spcPts val="0"/>
              </a:spcBef>
              <a:spcAft>
                <a:spcPts val="0"/>
              </a:spcAft>
              <a:buClrTx/>
              <a:buSzTx/>
              <a:buFontTx/>
              <a:buNone/>
              <a:defRPr kumimoji="0" b="0" i="0" u="none" strike="noStrike" cap="none" spc="0" normalizeH="0" baseline="0">
                <a:ln>
                  <a:noFill/>
                </a:ln>
                <a:solidFill>
                  <a:prstClr val="black">
                    <a:lumMod val="65000"/>
                    <a:lumOff val="35000"/>
                  </a:prstClr>
                </a:solidFill>
                <a:effectLst/>
                <a:uLnTx/>
                <a:uFillTx/>
                <a:latin typeface="微软雅黑 Light" panose="020B0502040204020203" charset="-122"/>
                <a:ea typeface="微软雅黑 Light" panose="020B0502040204020203" charset="-122"/>
                <a:cs typeface="+mn-ea"/>
              </a:defRPr>
            </a:lvl1pPr>
          </a:lstStyle>
          <a:p>
            <a:pPr>
              <a:lnSpc>
                <a:spcPct val="130000"/>
              </a:lnSpc>
            </a:pPr>
            <a:r>
              <a:rPr lang="zh-CN" altLang="en-US" dirty="0">
                <a:sym typeface="+mn-lt"/>
              </a:rPr>
              <a:t>只有加强和同事间的沟通协调，加深对公司产品体系的理解，才能把工作做好</a:t>
            </a:r>
            <a:r>
              <a:rPr lang="en-US" altLang="zh-CN" dirty="0">
                <a:sym typeface="+mn-lt"/>
              </a:rPr>
              <a:t>;</a:t>
            </a:r>
            <a:r>
              <a:rPr lang="zh-CN" altLang="en-US" dirty="0">
                <a:sym typeface="+mn-lt"/>
              </a:rPr>
              <a:t>主动融入集体，处理好各方面的关系，更能保持好的工作状态；</a:t>
            </a:r>
            <a:endParaRPr lang="en-US" altLang="zh-CN" dirty="0">
              <a:sym typeface="+mn-lt"/>
            </a:endParaRPr>
          </a:p>
        </p:txBody>
      </p:sp>
      <p:grpSp>
        <p:nvGrpSpPr>
          <p:cNvPr id="2" name="组合 1"/>
          <p:cNvGrpSpPr/>
          <p:nvPr/>
        </p:nvGrpSpPr>
        <p:grpSpPr>
          <a:xfrm>
            <a:off x="1727098" y="4739341"/>
            <a:ext cx="3289616" cy="585953"/>
            <a:chOff x="1727098" y="4739341"/>
            <a:chExt cx="3289616" cy="585953"/>
          </a:xfrm>
        </p:grpSpPr>
        <p:sp>
          <p:nvSpPr>
            <p:cNvPr id="6" name="矩形: 圆角 5"/>
            <p:cNvSpPr/>
            <p:nvPr/>
          </p:nvSpPr>
          <p:spPr>
            <a:xfrm>
              <a:off x="1727098" y="4739341"/>
              <a:ext cx="3289615" cy="5859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文本框 11"/>
            <p:cNvSpPr txBox="1"/>
            <p:nvPr/>
          </p:nvSpPr>
          <p:spPr>
            <a:xfrm>
              <a:off x="1727098" y="4777213"/>
              <a:ext cx="3289616" cy="523220"/>
            </a:xfrm>
            <a:prstGeom prst="rect">
              <a:avLst/>
            </a:prstGeom>
            <a:noFill/>
          </p:spPr>
          <p:txBody>
            <a:bodyPr wrap="square">
              <a:noAutofit/>
            </a:bodyPr>
            <a:lstStyle/>
            <a:p>
              <a:pPr marR="0" lvl="0" algn="ctr" defTabSz="914400" rtl="0" eaLnBrk="1" fontAlgn="auto" latinLnBrk="0" hangingPunct="1">
                <a:spcBef>
                  <a:spcPts val="0"/>
                </a:spcBef>
                <a:spcAft>
                  <a:spcPts val="0"/>
                </a:spcAft>
                <a:buClrTx/>
                <a:buSzTx/>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处理能力有待提升</a:t>
              </a:r>
            </a:p>
          </p:txBody>
        </p:sp>
      </p:grpSp>
      <p:grpSp>
        <p:nvGrpSpPr>
          <p:cNvPr id="3" name="组合 2"/>
          <p:cNvGrpSpPr/>
          <p:nvPr/>
        </p:nvGrpSpPr>
        <p:grpSpPr>
          <a:xfrm>
            <a:off x="7210775" y="4739341"/>
            <a:ext cx="3290400" cy="585953"/>
            <a:chOff x="7210775" y="4739341"/>
            <a:chExt cx="3290400" cy="585953"/>
          </a:xfrm>
        </p:grpSpPr>
        <p:sp>
          <p:nvSpPr>
            <p:cNvPr id="8" name="矩形: 圆角 7"/>
            <p:cNvSpPr/>
            <p:nvPr/>
          </p:nvSpPr>
          <p:spPr>
            <a:xfrm>
              <a:off x="7210775" y="4739341"/>
              <a:ext cx="3290400" cy="58595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文本框 13"/>
            <p:cNvSpPr txBox="1"/>
            <p:nvPr/>
          </p:nvSpPr>
          <p:spPr>
            <a:xfrm>
              <a:off x="7211561" y="4776643"/>
              <a:ext cx="3289614" cy="523220"/>
            </a:xfrm>
            <a:prstGeom prst="rect">
              <a:avLst/>
            </a:prstGeom>
            <a:noFill/>
          </p:spPr>
          <p:txBody>
            <a:bodyPr wrap="square">
              <a:noAutofit/>
            </a:bodyPr>
            <a:lstStyle/>
            <a:p>
              <a:pPr marR="0" lvl="0" algn="ctr" defTabSz="914400" rtl="0" eaLnBrk="1" fontAlgn="auto" latinLnBrk="0" hangingPunct="1">
                <a:spcBef>
                  <a:spcPts val="0"/>
                </a:spcBef>
                <a:spcAft>
                  <a:spcPts val="0"/>
                </a:spcAft>
                <a:buClrTx/>
                <a:buSzTx/>
                <a:defRPr/>
              </a:pP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公司产品体系理解</a:t>
              </a:r>
            </a:p>
          </p:txBody>
        </p:sp>
      </p:grpSp>
      <p:sp>
        <p:nvSpPr>
          <p:cNvPr id="19" name="标题 1"/>
          <p:cNvSpPr txBox="1"/>
          <p:nvPr/>
        </p:nvSpPr>
        <p:spPr>
          <a:xfrm>
            <a:off x="1604523" y="121269"/>
            <a:ext cx="3157258"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不足与挑战</a:t>
            </a:r>
          </a:p>
        </p:txBody>
      </p:sp>
      <p:sp>
        <p:nvSpPr>
          <p:cNvPr id="20" name="文本框 19"/>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03</a:t>
            </a:r>
            <a:endParaRPr lang="zh-CN" altLang="en-US" dirty="0"/>
          </a:p>
        </p:txBody>
      </p:sp>
      <p:pic>
        <p:nvPicPr>
          <p:cNvPr id="21" name="图片 20"/>
          <p:cNvPicPr>
            <a:picLocks noChangeAspect="1"/>
          </p:cNvPicPr>
          <p:nvPr/>
        </p:nvPicPr>
        <p:blipFill rotWithShape="1">
          <a:blip r:embed="rId4"/>
          <a:srcRect r="40321" b="5570"/>
          <a:stretch>
            <a:fillRect/>
          </a:stretch>
        </p:blipFill>
        <p:spPr>
          <a:xfrm>
            <a:off x="9795425" y="465767"/>
            <a:ext cx="1932720" cy="3957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80211" y="3118433"/>
            <a:ext cx="12040072" cy="1660440"/>
          </a:xfrm>
          <a:custGeom>
            <a:avLst/>
            <a:gdLst>
              <a:gd name="connsiteX0" fmla="*/ 0 w 15785432"/>
              <a:gd name="connsiteY0" fmla="*/ 1540042 h 1973410"/>
              <a:gd name="connsiteX1" fmla="*/ 2310064 w 15785432"/>
              <a:gd name="connsiteY1" fmla="*/ 385011 h 1973410"/>
              <a:gd name="connsiteX2" fmla="*/ 5550569 w 15785432"/>
              <a:gd name="connsiteY2" fmla="*/ 1973179 h 1973410"/>
              <a:gd name="connsiteX3" fmla="*/ 8935453 w 15785432"/>
              <a:gd name="connsiteY3" fmla="*/ 513348 h 1973410"/>
              <a:gd name="connsiteX4" fmla="*/ 12015537 w 15785432"/>
              <a:gd name="connsiteY4" fmla="*/ 1909011 h 1973410"/>
              <a:gd name="connsiteX5" fmla="*/ 15785432 w 15785432"/>
              <a:gd name="connsiteY5" fmla="*/ 0 h 1973410"/>
              <a:gd name="connsiteX0-1" fmla="*/ 0 w 13475368"/>
              <a:gd name="connsiteY0-2" fmla="*/ 385011 h 1973410"/>
              <a:gd name="connsiteX1-3" fmla="*/ 3240505 w 13475368"/>
              <a:gd name="connsiteY1-4" fmla="*/ 1973179 h 1973410"/>
              <a:gd name="connsiteX2-5" fmla="*/ 6625389 w 13475368"/>
              <a:gd name="connsiteY2-6" fmla="*/ 513348 h 1973410"/>
              <a:gd name="connsiteX3-7" fmla="*/ 9705473 w 13475368"/>
              <a:gd name="connsiteY3-8" fmla="*/ 1909011 h 1973410"/>
              <a:gd name="connsiteX4-9" fmla="*/ 13475368 w 13475368"/>
              <a:gd name="connsiteY4-10" fmla="*/ 0 h 1973410"/>
              <a:gd name="connsiteX0-11" fmla="*/ 0 w 13780168"/>
              <a:gd name="connsiteY0-12" fmla="*/ 313293 h 1973733"/>
              <a:gd name="connsiteX1-13" fmla="*/ 3545305 w 13780168"/>
              <a:gd name="connsiteY1-14" fmla="*/ 1973179 h 1973733"/>
              <a:gd name="connsiteX2-15" fmla="*/ 6930189 w 13780168"/>
              <a:gd name="connsiteY2-16" fmla="*/ 513348 h 1973733"/>
              <a:gd name="connsiteX3-17" fmla="*/ 10010273 w 13780168"/>
              <a:gd name="connsiteY3-18" fmla="*/ 1909011 h 1973733"/>
              <a:gd name="connsiteX4-19" fmla="*/ 13780168 w 13780168"/>
              <a:gd name="connsiteY4-20" fmla="*/ 0 h 1973733"/>
              <a:gd name="connsiteX0-21" fmla="*/ 0 w 13780168"/>
              <a:gd name="connsiteY0-22" fmla="*/ 313293 h 1973733"/>
              <a:gd name="connsiteX1-23" fmla="*/ 3545305 w 13780168"/>
              <a:gd name="connsiteY1-24" fmla="*/ 1973179 h 1973733"/>
              <a:gd name="connsiteX2-25" fmla="*/ 6930189 w 13780168"/>
              <a:gd name="connsiteY2-26" fmla="*/ 513348 h 1973733"/>
              <a:gd name="connsiteX3-27" fmla="*/ 10010273 w 13780168"/>
              <a:gd name="connsiteY3-28" fmla="*/ 1909011 h 1973733"/>
              <a:gd name="connsiteX4-29" fmla="*/ 11968354 w 13780168"/>
              <a:gd name="connsiteY4-30" fmla="*/ 1193120 h 1973733"/>
              <a:gd name="connsiteX5-31" fmla="*/ 13780168 w 13780168"/>
              <a:gd name="connsiteY5-32" fmla="*/ 0 h 1973733"/>
              <a:gd name="connsiteX0-33" fmla="*/ 0 w 11968354"/>
              <a:gd name="connsiteY0-34" fmla="*/ 0 h 1660440"/>
              <a:gd name="connsiteX1-35" fmla="*/ 3545305 w 11968354"/>
              <a:gd name="connsiteY1-36" fmla="*/ 1659886 h 1660440"/>
              <a:gd name="connsiteX2-37" fmla="*/ 6930189 w 11968354"/>
              <a:gd name="connsiteY2-38" fmla="*/ 200055 h 1660440"/>
              <a:gd name="connsiteX3-39" fmla="*/ 10010273 w 11968354"/>
              <a:gd name="connsiteY3-40" fmla="*/ 1595718 h 1660440"/>
              <a:gd name="connsiteX4-41" fmla="*/ 11968354 w 11968354"/>
              <a:gd name="connsiteY4-42" fmla="*/ 879827 h 1660440"/>
              <a:gd name="connsiteX0-43" fmla="*/ 0 w 12040072"/>
              <a:gd name="connsiteY0-44" fmla="*/ 0 h 1660440"/>
              <a:gd name="connsiteX1-45" fmla="*/ 3545305 w 12040072"/>
              <a:gd name="connsiteY1-46" fmla="*/ 1659886 h 1660440"/>
              <a:gd name="connsiteX2-47" fmla="*/ 6930189 w 12040072"/>
              <a:gd name="connsiteY2-48" fmla="*/ 200055 h 1660440"/>
              <a:gd name="connsiteX3-49" fmla="*/ 10010273 w 12040072"/>
              <a:gd name="connsiteY3-50" fmla="*/ 1595718 h 1660440"/>
              <a:gd name="connsiteX4-51" fmla="*/ 12040072 w 12040072"/>
              <a:gd name="connsiteY4-52" fmla="*/ 772250 h 1660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40072" h="1660440">
                <a:moveTo>
                  <a:pt x="0" y="0"/>
                </a:moveTo>
                <a:cubicBezTo>
                  <a:pt x="925095" y="72189"/>
                  <a:pt x="2390274" y="1626544"/>
                  <a:pt x="3545305" y="1659886"/>
                </a:cubicBezTo>
                <a:cubicBezTo>
                  <a:pt x="4700337" y="1693229"/>
                  <a:pt x="5852694" y="210750"/>
                  <a:pt x="6930189" y="200055"/>
                </a:cubicBezTo>
                <a:cubicBezTo>
                  <a:pt x="8007684" y="189360"/>
                  <a:pt x="9170579" y="1482423"/>
                  <a:pt x="10010273" y="1595718"/>
                </a:cubicBezTo>
                <a:cubicBezTo>
                  <a:pt x="10849967" y="1709013"/>
                  <a:pt x="11411756" y="1090418"/>
                  <a:pt x="12040072" y="77225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 name="任意多边形: 形状 2"/>
          <p:cNvSpPr/>
          <p:nvPr/>
        </p:nvSpPr>
        <p:spPr>
          <a:xfrm>
            <a:off x="126451" y="3029729"/>
            <a:ext cx="12001382" cy="2037390"/>
          </a:xfrm>
          <a:custGeom>
            <a:avLst/>
            <a:gdLst>
              <a:gd name="connsiteX0" fmla="*/ 0 w 17325473"/>
              <a:gd name="connsiteY0" fmla="*/ 99071 h 2040210"/>
              <a:gd name="connsiteX1" fmla="*/ 2807368 w 17325473"/>
              <a:gd name="connsiteY1" fmla="*/ 1671198 h 2040210"/>
              <a:gd name="connsiteX2" fmla="*/ 6721642 w 17325473"/>
              <a:gd name="connsiteY2" fmla="*/ 66987 h 2040210"/>
              <a:gd name="connsiteX3" fmla="*/ 10603831 w 17325473"/>
              <a:gd name="connsiteY3" fmla="*/ 2040166 h 2040210"/>
              <a:gd name="connsiteX4" fmla="*/ 14181221 w 17325473"/>
              <a:gd name="connsiteY4" fmla="*/ 2819 h 2040210"/>
              <a:gd name="connsiteX5" fmla="*/ 17325473 w 17325473"/>
              <a:gd name="connsiteY5" fmla="*/ 1687240 h 2040210"/>
              <a:gd name="connsiteX0-1" fmla="*/ 0 w 17325473"/>
              <a:gd name="connsiteY0-2" fmla="*/ 99071 h 2040209"/>
              <a:gd name="connsiteX1-3" fmla="*/ 2179839 w 17325473"/>
              <a:gd name="connsiteY1-4" fmla="*/ 1886351 h 2040209"/>
              <a:gd name="connsiteX2-5" fmla="*/ 6721642 w 17325473"/>
              <a:gd name="connsiteY2-6" fmla="*/ 66987 h 2040209"/>
              <a:gd name="connsiteX3-7" fmla="*/ 10603831 w 17325473"/>
              <a:gd name="connsiteY3-8" fmla="*/ 2040166 h 2040209"/>
              <a:gd name="connsiteX4-9" fmla="*/ 14181221 w 17325473"/>
              <a:gd name="connsiteY4-10" fmla="*/ 2819 h 2040209"/>
              <a:gd name="connsiteX5-11" fmla="*/ 17325473 w 17325473"/>
              <a:gd name="connsiteY5-12" fmla="*/ 1687240 h 2040209"/>
              <a:gd name="connsiteX0-13" fmla="*/ 0 w 15145634"/>
              <a:gd name="connsiteY0-14" fmla="*/ 1886351 h 2040209"/>
              <a:gd name="connsiteX1-15" fmla="*/ 4541803 w 15145634"/>
              <a:gd name="connsiteY1-16" fmla="*/ 66987 h 2040209"/>
              <a:gd name="connsiteX2-17" fmla="*/ 8423992 w 15145634"/>
              <a:gd name="connsiteY2-18" fmla="*/ 2040166 h 2040209"/>
              <a:gd name="connsiteX3-19" fmla="*/ 12001382 w 15145634"/>
              <a:gd name="connsiteY3-20" fmla="*/ 2819 h 2040209"/>
              <a:gd name="connsiteX4-21" fmla="*/ 15145634 w 15145634"/>
              <a:gd name="connsiteY4-22" fmla="*/ 1687240 h 2040209"/>
              <a:gd name="connsiteX0-23" fmla="*/ 0 w 12001382"/>
              <a:gd name="connsiteY0-24" fmla="*/ 1883532 h 2037390"/>
              <a:gd name="connsiteX1-25" fmla="*/ 4541803 w 12001382"/>
              <a:gd name="connsiteY1-26" fmla="*/ 64168 h 2037390"/>
              <a:gd name="connsiteX2-27" fmla="*/ 8423992 w 12001382"/>
              <a:gd name="connsiteY2-28" fmla="*/ 2037347 h 2037390"/>
              <a:gd name="connsiteX3-29" fmla="*/ 12001382 w 12001382"/>
              <a:gd name="connsiteY3-30" fmla="*/ 0 h 2037390"/>
            </a:gdLst>
            <a:ahLst/>
            <a:cxnLst>
              <a:cxn ang="0">
                <a:pos x="connsiteX0-1" y="connsiteY0-2"/>
              </a:cxn>
              <a:cxn ang="0">
                <a:pos x="connsiteX1-3" y="connsiteY1-4"/>
              </a:cxn>
              <a:cxn ang="0">
                <a:pos x="connsiteX2-5" y="connsiteY2-6"/>
              </a:cxn>
              <a:cxn ang="0">
                <a:pos x="connsiteX3-7" y="connsiteY3-8"/>
              </a:cxn>
            </a:cxnLst>
            <a:rect l="l" t="t" r="r" b="b"/>
            <a:pathLst>
              <a:path w="12001382" h="2037390">
                <a:moveTo>
                  <a:pt x="0" y="1883532"/>
                </a:moveTo>
                <a:cubicBezTo>
                  <a:pt x="1120274" y="1878185"/>
                  <a:pt x="3137804" y="38532"/>
                  <a:pt x="4541803" y="64168"/>
                </a:cubicBezTo>
                <a:cubicBezTo>
                  <a:pt x="5945802" y="89804"/>
                  <a:pt x="7180729" y="2048042"/>
                  <a:pt x="8423992" y="2037347"/>
                </a:cubicBezTo>
                <a:cubicBezTo>
                  <a:pt x="9667255" y="2026652"/>
                  <a:pt x="10881108" y="58821"/>
                  <a:pt x="12001382"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 name="组合 6"/>
          <p:cNvGrpSpPr/>
          <p:nvPr/>
        </p:nvGrpSpPr>
        <p:grpSpPr>
          <a:xfrm>
            <a:off x="5585782" y="3265673"/>
            <a:ext cx="750627" cy="750627"/>
            <a:chOff x="5585782" y="3265673"/>
            <a:chExt cx="750627" cy="750627"/>
          </a:xfrm>
        </p:grpSpPr>
        <p:sp>
          <p:nvSpPr>
            <p:cNvPr id="22" name="椭圆 21"/>
            <p:cNvSpPr/>
            <p:nvPr/>
          </p:nvSpPr>
          <p:spPr>
            <a:xfrm>
              <a:off x="5585782" y="3265673"/>
              <a:ext cx="750627" cy="750627"/>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48" name="promotions_372754"/>
            <p:cNvSpPr/>
            <p:nvPr/>
          </p:nvSpPr>
          <p:spPr>
            <a:xfrm>
              <a:off x="5722238" y="3425293"/>
              <a:ext cx="477711" cy="467990"/>
            </a:xfrm>
            <a:custGeom>
              <a:avLst/>
              <a:gdLst>
                <a:gd name="connsiteX0" fmla="*/ 217503 w 578928"/>
                <a:gd name="connsiteY0" fmla="*/ 500708 h 567148"/>
                <a:gd name="connsiteX1" fmla="*/ 217503 w 578928"/>
                <a:gd name="connsiteY1" fmla="*/ 548843 h 567148"/>
                <a:gd name="connsiteX2" fmla="*/ 361559 w 578928"/>
                <a:gd name="connsiteY2" fmla="*/ 548843 h 567148"/>
                <a:gd name="connsiteX3" fmla="*/ 361559 w 578928"/>
                <a:gd name="connsiteY3" fmla="*/ 500708 h 567148"/>
                <a:gd name="connsiteX4" fmla="*/ 208669 w 578928"/>
                <a:gd name="connsiteY4" fmla="*/ 482403 h 567148"/>
                <a:gd name="connsiteX5" fmla="*/ 370392 w 578928"/>
                <a:gd name="connsiteY5" fmla="*/ 482403 h 567148"/>
                <a:gd name="connsiteX6" fmla="*/ 379226 w 578928"/>
                <a:gd name="connsiteY6" fmla="*/ 491895 h 567148"/>
                <a:gd name="connsiteX7" fmla="*/ 379226 w 578928"/>
                <a:gd name="connsiteY7" fmla="*/ 558335 h 567148"/>
                <a:gd name="connsiteX8" fmla="*/ 370392 w 578928"/>
                <a:gd name="connsiteY8" fmla="*/ 567148 h 567148"/>
                <a:gd name="connsiteX9" fmla="*/ 208669 w 578928"/>
                <a:gd name="connsiteY9" fmla="*/ 567148 h 567148"/>
                <a:gd name="connsiteX10" fmla="*/ 199156 w 578928"/>
                <a:gd name="connsiteY10" fmla="*/ 558335 h 567148"/>
                <a:gd name="connsiteX11" fmla="*/ 199156 w 578928"/>
                <a:gd name="connsiteY11" fmla="*/ 491895 h 567148"/>
                <a:gd name="connsiteX12" fmla="*/ 208669 w 578928"/>
                <a:gd name="connsiteY12" fmla="*/ 482403 h 567148"/>
                <a:gd name="connsiteX13" fmla="*/ 397571 w 578928"/>
                <a:gd name="connsiteY13" fmla="*/ 271353 h 567148"/>
                <a:gd name="connsiteX14" fmla="*/ 397571 w 578928"/>
                <a:gd name="connsiteY14" fmla="*/ 395506 h 567148"/>
                <a:gd name="connsiteX15" fmla="*/ 453286 w 578928"/>
                <a:gd name="connsiteY15" fmla="*/ 395506 h 567148"/>
                <a:gd name="connsiteX16" fmla="*/ 453286 w 578928"/>
                <a:gd name="connsiteY16" fmla="*/ 271353 h 567148"/>
                <a:gd name="connsiteX17" fmla="*/ 209989 w 578928"/>
                <a:gd name="connsiteY17" fmla="*/ 271353 h 567148"/>
                <a:gd name="connsiteX18" fmla="*/ 209989 w 578928"/>
                <a:gd name="connsiteY18" fmla="*/ 395506 h 567148"/>
                <a:gd name="connsiteX19" fmla="*/ 249426 w 578928"/>
                <a:gd name="connsiteY19" fmla="*/ 395506 h 567148"/>
                <a:gd name="connsiteX20" fmla="*/ 249426 w 578928"/>
                <a:gd name="connsiteY20" fmla="*/ 271353 h 567148"/>
                <a:gd name="connsiteX21" fmla="*/ 388738 w 578928"/>
                <a:gd name="connsiteY21" fmla="*/ 253035 h 567148"/>
                <a:gd name="connsiteX22" fmla="*/ 462118 w 578928"/>
                <a:gd name="connsiteY22" fmla="*/ 253035 h 567148"/>
                <a:gd name="connsiteX23" fmla="*/ 470951 w 578928"/>
                <a:gd name="connsiteY23" fmla="*/ 261855 h 567148"/>
                <a:gd name="connsiteX24" fmla="*/ 470951 w 578928"/>
                <a:gd name="connsiteY24" fmla="*/ 404326 h 567148"/>
                <a:gd name="connsiteX25" fmla="*/ 462118 w 578928"/>
                <a:gd name="connsiteY25" fmla="*/ 413145 h 567148"/>
                <a:gd name="connsiteX26" fmla="*/ 388738 w 578928"/>
                <a:gd name="connsiteY26" fmla="*/ 413145 h 567148"/>
                <a:gd name="connsiteX27" fmla="*/ 379226 w 578928"/>
                <a:gd name="connsiteY27" fmla="*/ 404326 h 567148"/>
                <a:gd name="connsiteX28" fmla="*/ 379226 w 578928"/>
                <a:gd name="connsiteY28" fmla="*/ 261855 h 567148"/>
                <a:gd name="connsiteX29" fmla="*/ 388738 w 578928"/>
                <a:gd name="connsiteY29" fmla="*/ 253035 h 567148"/>
                <a:gd name="connsiteX30" fmla="*/ 201150 w 578928"/>
                <a:gd name="connsiteY30" fmla="*/ 253035 h 567148"/>
                <a:gd name="connsiteX31" fmla="*/ 258265 w 578928"/>
                <a:gd name="connsiteY31" fmla="*/ 253035 h 567148"/>
                <a:gd name="connsiteX32" fmla="*/ 267105 w 578928"/>
                <a:gd name="connsiteY32" fmla="*/ 261855 h 567148"/>
                <a:gd name="connsiteX33" fmla="*/ 267105 w 578928"/>
                <a:gd name="connsiteY33" fmla="*/ 404326 h 567148"/>
                <a:gd name="connsiteX34" fmla="*/ 258265 w 578928"/>
                <a:gd name="connsiteY34" fmla="*/ 413145 h 567148"/>
                <a:gd name="connsiteX35" fmla="*/ 201150 w 578928"/>
                <a:gd name="connsiteY35" fmla="*/ 413145 h 567148"/>
                <a:gd name="connsiteX36" fmla="*/ 191631 w 578928"/>
                <a:gd name="connsiteY36" fmla="*/ 404326 h 567148"/>
                <a:gd name="connsiteX37" fmla="*/ 191631 w 578928"/>
                <a:gd name="connsiteY37" fmla="*/ 261855 h 567148"/>
                <a:gd name="connsiteX38" fmla="*/ 201150 w 578928"/>
                <a:gd name="connsiteY38" fmla="*/ 253035 h 567148"/>
                <a:gd name="connsiteX39" fmla="*/ 98510 w 578928"/>
                <a:gd name="connsiteY39" fmla="*/ 226630 h 567148"/>
                <a:gd name="connsiteX40" fmla="*/ 98510 w 578928"/>
                <a:gd name="connsiteY40" fmla="*/ 395512 h 567148"/>
                <a:gd name="connsiteX41" fmla="*/ 138600 w 578928"/>
                <a:gd name="connsiteY41" fmla="*/ 395512 h 567148"/>
                <a:gd name="connsiteX42" fmla="*/ 138600 w 578928"/>
                <a:gd name="connsiteY42" fmla="*/ 226630 h 567148"/>
                <a:gd name="connsiteX43" fmla="*/ 89677 w 578928"/>
                <a:gd name="connsiteY43" fmla="*/ 208318 h 567148"/>
                <a:gd name="connsiteX44" fmla="*/ 148113 w 578928"/>
                <a:gd name="connsiteY44" fmla="*/ 208318 h 567148"/>
                <a:gd name="connsiteX45" fmla="*/ 156947 w 578928"/>
                <a:gd name="connsiteY45" fmla="*/ 217135 h 567148"/>
                <a:gd name="connsiteX46" fmla="*/ 156947 w 578928"/>
                <a:gd name="connsiteY46" fmla="*/ 404329 h 567148"/>
                <a:gd name="connsiteX47" fmla="*/ 148113 w 578928"/>
                <a:gd name="connsiteY47" fmla="*/ 413146 h 567148"/>
                <a:gd name="connsiteX48" fmla="*/ 89677 w 578928"/>
                <a:gd name="connsiteY48" fmla="*/ 413146 h 567148"/>
                <a:gd name="connsiteX49" fmla="*/ 80164 w 578928"/>
                <a:gd name="connsiteY49" fmla="*/ 404329 h 567148"/>
                <a:gd name="connsiteX50" fmla="*/ 80164 w 578928"/>
                <a:gd name="connsiteY50" fmla="*/ 217135 h 567148"/>
                <a:gd name="connsiteX51" fmla="*/ 89677 w 578928"/>
                <a:gd name="connsiteY51" fmla="*/ 208318 h 567148"/>
                <a:gd name="connsiteX52" fmla="*/ 294263 w 578928"/>
                <a:gd name="connsiteY52" fmla="*/ 115360 h 567148"/>
                <a:gd name="connsiteX53" fmla="*/ 294263 w 578928"/>
                <a:gd name="connsiteY53" fmla="*/ 395510 h 567148"/>
                <a:gd name="connsiteX54" fmla="*/ 337755 w 578928"/>
                <a:gd name="connsiteY54" fmla="*/ 395510 h 567148"/>
                <a:gd name="connsiteX55" fmla="*/ 337755 w 578928"/>
                <a:gd name="connsiteY55" fmla="*/ 115360 h 567148"/>
                <a:gd name="connsiteX56" fmla="*/ 285428 w 578928"/>
                <a:gd name="connsiteY56" fmla="*/ 97724 h 567148"/>
                <a:gd name="connsiteX57" fmla="*/ 346590 w 578928"/>
                <a:gd name="connsiteY57" fmla="*/ 97724 h 567148"/>
                <a:gd name="connsiteX58" fmla="*/ 356104 w 578928"/>
                <a:gd name="connsiteY58" fmla="*/ 106542 h 567148"/>
                <a:gd name="connsiteX59" fmla="*/ 356104 w 578928"/>
                <a:gd name="connsiteY59" fmla="*/ 404328 h 567148"/>
                <a:gd name="connsiteX60" fmla="*/ 346590 w 578928"/>
                <a:gd name="connsiteY60" fmla="*/ 413146 h 567148"/>
                <a:gd name="connsiteX61" fmla="*/ 285428 w 578928"/>
                <a:gd name="connsiteY61" fmla="*/ 413146 h 567148"/>
                <a:gd name="connsiteX62" fmla="*/ 276594 w 578928"/>
                <a:gd name="connsiteY62" fmla="*/ 404328 h 567148"/>
                <a:gd name="connsiteX63" fmla="*/ 276594 w 578928"/>
                <a:gd name="connsiteY63" fmla="*/ 106542 h 567148"/>
                <a:gd name="connsiteX64" fmla="*/ 285428 w 578928"/>
                <a:gd name="connsiteY64" fmla="*/ 97724 h 567148"/>
                <a:gd name="connsiteX65" fmla="*/ 18346 w 578928"/>
                <a:gd name="connsiteY65" fmla="*/ 18318 h 567148"/>
                <a:gd name="connsiteX66" fmla="*/ 18346 w 578928"/>
                <a:gd name="connsiteY66" fmla="*/ 453203 h 567148"/>
                <a:gd name="connsiteX67" fmla="*/ 561261 w 578928"/>
                <a:gd name="connsiteY67" fmla="*/ 453203 h 567148"/>
                <a:gd name="connsiteX68" fmla="*/ 561261 w 578928"/>
                <a:gd name="connsiteY68" fmla="*/ 18318 h 567148"/>
                <a:gd name="connsiteX69" fmla="*/ 8833 w 578928"/>
                <a:gd name="connsiteY69" fmla="*/ 0 h 567148"/>
                <a:gd name="connsiteX70" fmla="*/ 570095 w 578928"/>
                <a:gd name="connsiteY70" fmla="*/ 0 h 567148"/>
                <a:gd name="connsiteX71" fmla="*/ 578928 w 578928"/>
                <a:gd name="connsiteY71" fmla="*/ 9498 h 567148"/>
                <a:gd name="connsiteX72" fmla="*/ 578928 w 578928"/>
                <a:gd name="connsiteY72" fmla="*/ 462022 h 567148"/>
                <a:gd name="connsiteX73" fmla="*/ 570095 w 578928"/>
                <a:gd name="connsiteY73" fmla="*/ 470842 h 567148"/>
                <a:gd name="connsiteX74" fmla="*/ 8833 w 578928"/>
                <a:gd name="connsiteY74" fmla="*/ 470842 h 567148"/>
                <a:gd name="connsiteX75" fmla="*/ 0 w 578928"/>
                <a:gd name="connsiteY75" fmla="*/ 462022 h 567148"/>
                <a:gd name="connsiteX76" fmla="*/ 0 w 578928"/>
                <a:gd name="connsiteY76" fmla="*/ 9498 h 567148"/>
                <a:gd name="connsiteX77" fmla="*/ 8833 w 578928"/>
                <a:gd name="connsiteY77" fmla="*/ 0 h 5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8928" h="567148">
                  <a:moveTo>
                    <a:pt x="217503" y="500708"/>
                  </a:moveTo>
                  <a:lnTo>
                    <a:pt x="217503" y="548843"/>
                  </a:lnTo>
                  <a:lnTo>
                    <a:pt x="361559" y="548843"/>
                  </a:lnTo>
                  <a:lnTo>
                    <a:pt x="361559" y="500708"/>
                  </a:lnTo>
                  <a:close/>
                  <a:moveTo>
                    <a:pt x="208669" y="482403"/>
                  </a:moveTo>
                  <a:lnTo>
                    <a:pt x="370392" y="482403"/>
                  </a:lnTo>
                  <a:cubicBezTo>
                    <a:pt x="375149" y="482403"/>
                    <a:pt x="379226" y="486471"/>
                    <a:pt x="379226" y="491895"/>
                  </a:cubicBezTo>
                  <a:lnTo>
                    <a:pt x="379226" y="558335"/>
                  </a:lnTo>
                  <a:cubicBezTo>
                    <a:pt x="379226" y="563080"/>
                    <a:pt x="375149" y="567148"/>
                    <a:pt x="370392" y="567148"/>
                  </a:cubicBezTo>
                  <a:lnTo>
                    <a:pt x="208669" y="567148"/>
                  </a:lnTo>
                  <a:cubicBezTo>
                    <a:pt x="203233" y="567148"/>
                    <a:pt x="199156" y="563080"/>
                    <a:pt x="199156" y="558335"/>
                  </a:cubicBezTo>
                  <a:lnTo>
                    <a:pt x="199156" y="491895"/>
                  </a:lnTo>
                  <a:cubicBezTo>
                    <a:pt x="199156" y="486471"/>
                    <a:pt x="203233" y="482403"/>
                    <a:pt x="208669" y="482403"/>
                  </a:cubicBezTo>
                  <a:close/>
                  <a:moveTo>
                    <a:pt x="397571" y="271353"/>
                  </a:moveTo>
                  <a:lnTo>
                    <a:pt x="397571" y="395506"/>
                  </a:lnTo>
                  <a:lnTo>
                    <a:pt x="453286" y="395506"/>
                  </a:lnTo>
                  <a:lnTo>
                    <a:pt x="453286" y="271353"/>
                  </a:lnTo>
                  <a:close/>
                  <a:moveTo>
                    <a:pt x="209989" y="271353"/>
                  </a:moveTo>
                  <a:lnTo>
                    <a:pt x="209989" y="395506"/>
                  </a:lnTo>
                  <a:lnTo>
                    <a:pt x="249426" y="395506"/>
                  </a:lnTo>
                  <a:lnTo>
                    <a:pt x="249426" y="271353"/>
                  </a:lnTo>
                  <a:close/>
                  <a:moveTo>
                    <a:pt x="388738" y="253035"/>
                  </a:moveTo>
                  <a:lnTo>
                    <a:pt x="462118" y="253035"/>
                  </a:lnTo>
                  <a:cubicBezTo>
                    <a:pt x="466875" y="253035"/>
                    <a:pt x="470951" y="257106"/>
                    <a:pt x="470951" y="261855"/>
                  </a:cubicBezTo>
                  <a:lnTo>
                    <a:pt x="470951" y="404326"/>
                  </a:lnTo>
                  <a:cubicBezTo>
                    <a:pt x="470951" y="409075"/>
                    <a:pt x="466875" y="413145"/>
                    <a:pt x="462118" y="413145"/>
                  </a:cubicBezTo>
                  <a:lnTo>
                    <a:pt x="388738" y="413145"/>
                  </a:lnTo>
                  <a:cubicBezTo>
                    <a:pt x="383303" y="413145"/>
                    <a:pt x="379226" y="409075"/>
                    <a:pt x="379226" y="404326"/>
                  </a:cubicBezTo>
                  <a:lnTo>
                    <a:pt x="379226" y="261855"/>
                  </a:lnTo>
                  <a:cubicBezTo>
                    <a:pt x="379226" y="257106"/>
                    <a:pt x="383303" y="253035"/>
                    <a:pt x="388738" y="253035"/>
                  </a:cubicBezTo>
                  <a:close/>
                  <a:moveTo>
                    <a:pt x="201150" y="253035"/>
                  </a:moveTo>
                  <a:lnTo>
                    <a:pt x="258265" y="253035"/>
                  </a:lnTo>
                  <a:cubicBezTo>
                    <a:pt x="263025" y="253035"/>
                    <a:pt x="267105" y="257106"/>
                    <a:pt x="267105" y="261855"/>
                  </a:cubicBezTo>
                  <a:lnTo>
                    <a:pt x="267105" y="404326"/>
                  </a:lnTo>
                  <a:cubicBezTo>
                    <a:pt x="267105" y="409075"/>
                    <a:pt x="263025" y="413145"/>
                    <a:pt x="258265" y="413145"/>
                  </a:cubicBezTo>
                  <a:lnTo>
                    <a:pt x="201150" y="413145"/>
                  </a:lnTo>
                  <a:cubicBezTo>
                    <a:pt x="195710" y="413145"/>
                    <a:pt x="191631" y="409075"/>
                    <a:pt x="191631" y="404326"/>
                  </a:cubicBezTo>
                  <a:lnTo>
                    <a:pt x="191631" y="261855"/>
                  </a:lnTo>
                  <a:cubicBezTo>
                    <a:pt x="191631" y="257106"/>
                    <a:pt x="195710" y="253035"/>
                    <a:pt x="201150" y="253035"/>
                  </a:cubicBezTo>
                  <a:close/>
                  <a:moveTo>
                    <a:pt x="98510" y="226630"/>
                  </a:moveTo>
                  <a:lnTo>
                    <a:pt x="98510" y="395512"/>
                  </a:lnTo>
                  <a:lnTo>
                    <a:pt x="138600" y="395512"/>
                  </a:lnTo>
                  <a:lnTo>
                    <a:pt x="138600" y="226630"/>
                  </a:lnTo>
                  <a:close/>
                  <a:moveTo>
                    <a:pt x="89677" y="208318"/>
                  </a:moveTo>
                  <a:lnTo>
                    <a:pt x="148113" y="208318"/>
                  </a:lnTo>
                  <a:cubicBezTo>
                    <a:pt x="152870" y="208318"/>
                    <a:pt x="156947" y="212387"/>
                    <a:pt x="156947" y="217135"/>
                  </a:cubicBezTo>
                  <a:lnTo>
                    <a:pt x="156947" y="404329"/>
                  </a:lnTo>
                  <a:cubicBezTo>
                    <a:pt x="156947" y="409077"/>
                    <a:pt x="152870" y="413146"/>
                    <a:pt x="148113" y="413146"/>
                  </a:cubicBezTo>
                  <a:lnTo>
                    <a:pt x="89677" y="413146"/>
                  </a:lnTo>
                  <a:cubicBezTo>
                    <a:pt x="84241" y="413146"/>
                    <a:pt x="80164" y="409077"/>
                    <a:pt x="80164" y="404329"/>
                  </a:cubicBezTo>
                  <a:lnTo>
                    <a:pt x="80164" y="217135"/>
                  </a:lnTo>
                  <a:cubicBezTo>
                    <a:pt x="80164" y="212387"/>
                    <a:pt x="84241" y="208318"/>
                    <a:pt x="89677" y="208318"/>
                  </a:cubicBezTo>
                  <a:close/>
                  <a:moveTo>
                    <a:pt x="294263" y="115360"/>
                  </a:moveTo>
                  <a:lnTo>
                    <a:pt x="294263" y="395510"/>
                  </a:lnTo>
                  <a:lnTo>
                    <a:pt x="337755" y="395510"/>
                  </a:lnTo>
                  <a:lnTo>
                    <a:pt x="337755" y="115360"/>
                  </a:lnTo>
                  <a:close/>
                  <a:moveTo>
                    <a:pt x="285428" y="97724"/>
                  </a:moveTo>
                  <a:lnTo>
                    <a:pt x="346590" y="97724"/>
                  </a:lnTo>
                  <a:cubicBezTo>
                    <a:pt x="352026" y="97724"/>
                    <a:pt x="356104" y="101794"/>
                    <a:pt x="356104" y="106542"/>
                  </a:cubicBezTo>
                  <a:lnTo>
                    <a:pt x="356104" y="404328"/>
                  </a:lnTo>
                  <a:cubicBezTo>
                    <a:pt x="356104" y="409076"/>
                    <a:pt x="352026" y="413146"/>
                    <a:pt x="346590" y="413146"/>
                  </a:cubicBezTo>
                  <a:lnTo>
                    <a:pt x="285428" y="413146"/>
                  </a:lnTo>
                  <a:cubicBezTo>
                    <a:pt x="280671" y="413146"/>
                    <a:pt x="276594" y="409076"/>
                    <a:pt x="276594" y="404328"/>
                  </a:cubicBezTo>
                  <a:lnTo>
                    <a:pt x="276594" y="106542"/>
                  </a:lnTo>
                  <a:cubicBezTo>
                    <a:pt x="276594" y="101794"/>
                    <a:pt x="280671" y="97724"/>
                    <a:pt x="285428" y="97724"/>
                  </a:cubicBezTo>
                  <a:close/>
                  <a:moveTo>
                    <a:pt x="18346" y="18318"/>
                  </a:moveTo>
                  <a:lnTo>
                    <a:pt x="18346" y="453203"/>
                  </a:lnTo>
                  <a:lnTo>
                    <a:pt x="561261" y="453203"/>
                  </a:lnTo>
                  <a:lnTo>
                    <a:pt x="561261" y="18318"/>
                  </a:lnTo>
                  <a:close/>
                  <a:moveTo>
                    <a:pt x="8833" y="0"/>
                  </a:moveTo>
                  <a:lnTo>
                    <a:pt x="570095" y="0"/>
                  </a:lnTo>
                  <a:cubicBezTo>
                    <a:pt x="574851" y="0"/>
                    <a:pt x="578928" y="4070"/>
                    <a:pt x="578928" y="9498"/>
                  </a:cubicBezTo>
                  <a:lnTo>
                    <a:pt x="578928" y="462022"/>
                  </a:lnTo>
                  <a:cubicBezTo>
                    <a:pt x="578928" y="466772"/>
                    <a:pt x="574851" y="470842"/>
                    <a:pt x="570095" y="470842"/>
                  </a:cubicBezTo>
                  <a:lnTo>
                    <a:pt x="8833" y="470842"/>
                  </a:lnTo>
                  <a:cubicBezTo>
                    <a:pt x="4077" y="470842"/>
                    <a:pt x="0" y="466772"/>
                    <a:pt x="0" y="462022"/>
                  </a:cubicBezTo>
                  <a:lnTo>
                    <a:pt x="0" y="9498"/>
                  </a:lnTo>
                  <a:cubicBezTo>
                    <a:pt x="0" y="4070"/>
                    <a:pt x="4077" y="0"/>
                    <a:pt x="8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组合 8"/>
          <p:cNvGrpSpPr/>
          <p:nvPr/>
        </p:nvGrpSpPr>
        <p:grpSpPr>
          <a:xfrm>
            <a:off x="10168191" y="3579100"/>
            <a:ext cx="750627" cy="750627"/>
            <a:chOff x="10168191" y="3579100"/>
            <a:chExt cx="750627" cy="750627"/>
          </a:xfrm>
        </p:grpSpPr>
        <p:sp>
          <p:nvSpPr>
            <p:cNvPr id="24" name="椭圆 23"/>
            <p:cNvSpPr/>
            <p:nvPr/>
          </p:nvSpPr>
          <p:spPr>
            <a:xfrm>
              <a:off x="10168191" y="3579100"/>
              <a:ext cx="750627" cy="750627"/>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1" name="promotions_372754"/>
            <p:cNvSpPr/>
            <p:nvPr/>
          </p:nvSpPr>
          <p:spPr>
            <a:xfrm>
              <a:off x="10357954" y="3733860"/>
              <a:ext cx="371098" cy="477711"/>
            </a:xfrm>
            <a:custGeom>
              <a:avLst/>
              <a:gdLst>
                <a:gd name="T0" fmla="*/ 7274 w 8701"/>
                <a:gd name="T1" fmla="*/ 7885 h 11200"/>
                <a:gd name="T2" fmla="*/ 6995 w 8701"/>
                <a:gd name="T3" fmla="*/ 7606 h 11200"/>
                <a:gd name="T4" fmla="*/ 6995 w 8701"/>
                <a:gd name="T5" fmla="*/ 4641 h 11200"/>
                <a:gd name="T6" fmla="*/ 4350 w 8701"/>
                <a:gd name="T7" fmla="*/ 1997 h 11200"/>
                <a:gd name="T8" fmla="*/ 1705 w 8701"/>
                <a:gd name="T9" fmla="*/ 4641 h 11200"/>
                <a:gd name="T10" fmla="*/ 1705 w 8701"/>
                <a:gd name="T11" fmla="*/ 6447 h 11200"/>
                <a:gd name="T12" fmla="*/ 1426 w 8701"/>
                <a:gd name="T13" fmla="*/ 6726 h 11200"/>
                <a:gd name="T14" fmla="*/ 1147 w 8701"/>
                <a:gd name="T15" fmla="*/ 6447 h 11200"/>
                <a:gd name="T16" fmla="*/ 1147 w 8701"/>
                <a:gd name="T17" fmla="*/ 4641 h 11200"/>
                <a:gd name="T18" fmla="*/ 2087 w 8701"/>
                <a:gd name="T19" fmla="*/ 2381 h 11200"/>
                <a:gd name="T20" fmla="*/ 4349 w 8701"/>
                <a:gd name="T21" fmla="*/ 1441 h 11200"/>
                <a:gd name="T22" fmla="*/ 6610 w 8701"/>
                <a:gd name="T23" fmla="*/ 2381 h 11200"/>
                <a:gd name="T24" fmla="*/ 7550 w 8701"/>
                <a:gd name="T25" fmla="*/ 4641 h 11200"/>
                <a:gd name="T26" fmla="*/ 7550 w 8701"/>
                <a:gd name="T27" fmla="*/ 7606 h 11200"/>
                <a:gd name="T28" fmla="*/ 7274 w 8701"/>
                <a:gd name="T29" fmla="*/ 7885 h 11200"/>
                <a:gd name="T30" fmla="*/ 7508 w 8701"/>
                <a:gd name="T31" fmla="*/ 9716 h 11200"/>
                <a:gd name="T32" fmla="*/ 1194 w 8701"/>
                <a:gd name="T33" fmla="*/ 9716 h 11200"/>
                <a:gd name="T34" fmla="*/ 0 w 8701"/>
                <a:gd name="T35" fmla="*/ 8524 h 11200"/>
                <a:gd name="T36" fmla="*/ 1194 w 8701"/>
                <a:gd name="T37" fmla="*/ 7331 h 11200"/>
                <a:gd name="T38" fmla="*/ 6019 w 8701"/>
                <a:gd name="T39" fmla="*/ 7331 h 11200"/>
                <a:gd name="T40" fmla="*/ 6298 w 8701"/>
                <a:gd name="T41" fmla="*/ 7610 h 11200"/>
                <a:gd name="T42" fmla="*/ 6019 w 8701"/>
                <a:gd name="T43" fmla="*/ 7889 h 11200"/>
                <a:gd name="T44" fmla="*/ 1194 w 8701"/>
                <a:gd name="T45" fmla="*/ 7889 h 11200"/>
                <a:gd name="T46" fmla="*/ 558 w 8701"/>
                <a:gd name="T47" fmla="*/ 8525 h 11200"/>
                <a:gd name="T48" fmla="*/ 1194 w 8701"/>
                <a:gd name="T49" fmla="*/ 9161 h 11200"/>
                <a:gd name="T50" fmla="*/ 7508 w 8701"/>
                <a:gd name="T51" fmla="*/ 9161 h 11200"/>
                <a:gd name="T52" fmla="*/ 8144 w 8701"/>
                <a:gd name="T53" fmla="*/ 8525 h 11200"/>
                <a:gd name="T54" fmla="*/ 7508 w 8701"/>
                <a:gd name="T55" fmla="*/ 7889 h 11200"/>
                <a:gd name="T56" fmla="*/ 7318 w 8701"/>
                <a:gd name="T57" fmla="*/ 7889 h 11200"/>
                <a:gd name="T58" fmla="*/ 7039 w 8701"/>
                <a:gd name="T59" fmla="*/ 7610 h 11200"/>
                <a:gd name="T60" fmla="*/ 7318 w 8701"/>
                <a:gd name="T61" fmla="*/ 7331 h 11200"/>
                <a:gd name="T62" fmla="*/ 7508 w 8701"/>
                <a:gd name="T63" fmla="*/ 7331 h 11200"/>
                <a:gd name="T64" fmla="*/ 8701 w 8701"/>
                <a:gd name="T65" fmla="*/ 8524 h 11200"/>
                <a:gd name="T66" fmla="*/ 7508 w 8701"/>
                <a:gd name="T67" fmla="*/ 9716 h 11200"/>
                <a:gd name="T68" fmla="*/ 5479 w 8701"/>
                <a:gd name="T69" fmla="*/ 2035 h 11200"/>
                <a:gd name="T70" fmla="*/ 5200 w 8701"/>
                <a:gd name="T71" fmla="*/ 1756 h 11200"/>
                <a:gd name="T72" fmla="*/ 5200 w 8701"/>
                <a:gd name="T73" fmla="*/ 1405 h 11200"/>
                <a:gd name="T74" fmla="*/ 4350 w 8701"/>
                <a:gd name="T75" fmla="*/ 556 h 11200"/>
                <a:gd name="T76" fmla="*/ 3500 w 8701"/>
                <a:gd name="T77" fmla="*/ 1405 h 11200"/>
                <a:gd name="T78" fmla="*/ 3500 w 8701"/>
                <a:gd name="T79" fmla="*/ 1756 h 11200"/>
                <a:gd name="T80" fmla="*/ 3221 w 8701"/>
                <a:gd name="T81" fmla="*/ 2035 h 11200"/>
                <a:gd name="T82" fmla="*/ 2943 w 8701"/>
                <a:gd name="T83" fmla="*/ 1756 h 11200"/>
                <a:gd name="T84" fmla="*/ 2943 w 8701"/>
                <a:gd name="T85" fmla="*/ 1405 h 11200"/>
                <a:gd name="T86" fmla="*/ 4349 w 8701"/>
                <a:gd name="T87" fmla="*/ 0 h 11200"/>
                <a:gd name="T88" fmla="*/ 5755 w 8701"/>
                <a:gd name="T89" fmla="*/ 1405 h 11200"/>
                <a:gd name="T90" fmla="*/ 5755 w 8701"/>
                <a:gd name="T91" fmla="*/ 1756 h 11200"/>
                <a:gd name="T92" fmla="*/ 5479 w 8701"/>
                <a:gd name="T93" fmla="*/ 2035 h 11200"/>
                <a:gd name="T94" fmla="*/ 4350 w 8701"/>
                <a:gd name="T95" fmla="*/ 11200 h 11200"/>
                <a:gd name="T96" fmla="*/ 2788 w 8701"/>
                <a:gd name="T97" fmla="*/ 9639 h 11200"/>
                <a:gd name="T98" fmla="*/ 2788 w 8701"/>
                <a:gd name="T99" fmla="*/ 9440 h 11200"/>
                <a:gd name="T100" fmla="*/ 3066 w 8701"/>
                <a:gd name="T101" fmla="*/ 9161 h 11200"/>
                <a:gd name="T102" fmla="*/ 3345 w 8701"/>
                <a:gd name="T103" fmla="*/ 9440 h 11200"/>
                <a:gd name="T104" fmla="*/ 3345 w 8701"/>
                <a:gd name="T105" fmla="*/ 9639 h 11200"/>
                <a:gd name="T106" fmla="*/ 4351 w 8701"/>
                <a:gd name="T107" fmla="*/ 10644 h 11200"/>
                <a:gd name="T108" fmla="*/ 5358 w 8701"/>
                <a:gd name="T109" fmla="*/ 9639 h 11200"/>
                <a:gd name="T110" fmla="*/ 5358 w 8701"/>
                <a:gd name="T111" fmla="*/ 9440 h 11200"/>
                <a:gd name="T112" fmla="*/ 5636 w 8701"/>
                <a:gd name="T113" fmla="*/ 9161 h 11200"/>
                <a:gd name="T114" fmla="*/ 5915 w 8701"/>
                <a:gd name="T115" fmla="*/ 9440 h 11200"/>
                <a:gd name="T116" fmla="*/ 5915 w 8701"/>
                <a:gd name="T117" fmla="*/ 9639 h 11200"/>
                <a:gd name="T118" fmla="*/ 4350 w 8701"/>
                <a:gd name="T119" fmla="*/ 11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1" h="11200">
                  <a:moveTo>
                    <a:pt x="7274" y="7885"/>
                  </a:moveTo>
                  <a:cubicBezTo>
                    <a:pt x="7120" y="7885"/>
                    <a:pt x="6995" y="7760"/>
                    <a:pt x="6995" y="7606"/>
                  </a:cubicBezTo>
                  <a:lnTo>
                    <a:pt x="6995" y="4641"/>
                  </a:lnTo>
                  <a:cubicBezTo>
                    <a:pt x="6995" y="3183"/>
                    <a:pt x="5809" y="1997"/>
                    <a:pt x="4350" y="1997"/>
                  </a:cubicBezTo>
                  <a:cubicBezTo>
                    <a:pt x="2891" y="1997"/>
                    <a:pt x="1705" y="3183"/>
                    <a:pt x="1705" y="4641"/>
                  </a:cubicBezTo>
                  <a:lnTo>
                    <a:pt x="1705" y="6447"/>
                  </a:lnTo>
                  <a:cubicBezTo>
                    <a:pt x="1705" y="6601"/>
                    <a:pt x="1580" y="6726"/>
                    <a:pt x="1426" y="6726"/>
                  </a:cubicBezTo>
                  <a:cubicBezTo>
                    <a:pt x="1272" y="6726"/>
                    <a:pt x="1147" y="6601"/>
                    <a:pt x="1147" y="6447"/>
                  </a:cubicBezTo>
                  <a:lnTo>
                    <a:pt x="1147" y="4641"/>
                  </a:lnTo>
                  <a:cubicBezTo>
                    <a:pt x="1147" y="3790"/>
                    <a:pt x="1481" y="2987"/>
                    <a:pt x="2087" y="2381"/>
                  </a:cubicBezTo>
                  <a:cubicBezTo>
                    <a:pt x="2694" y="1775"/>
                    <a:pt x="3498" y="1441"/>
                    <a:pt x="4349" y="1441"/>
                  </a:cubicBezTo>
                  <a:cubicBezTo>
                    <a:pt x="5201" y="1441"/>
                    <a:pt x="6004" y="1775"/>
                    <a:pt x="6610" y="2381"/>
                  </a:cubicBezTo>
                  <a:cubicBezTo>
                    <a:pt x="7216" y="2987"/>
                    <a:pt x="7550" y="3790"/>
                    <a:pt x="7550" y="4641"/>
                  </a:cubicBezTo>
                  <a:lnTo>
                    <a:pt x="7550" y="7606"/>
                  </a:lnTo>
                  <a:cubicBezTo>
                    <a:pt x="7553" y="7760"/>
                    <a:pt x="7428" y="7885"/>
                    <a:pt x="7274" y="7885"/>
                  </a:cubicBezTo>
                  <a:close/>
                  <a:moveTo>
                    <a:pt x="7508" y="9716"/>
                  </a:moveTo>
                  <a:lnTo>
                    <a:pt x="1194" y="9716"/>
                  </a:lnTo>
                  <a:cubicBezTo>
                    <a:pt x="536" y="9716"/>
                    <a:pt x="0" y="9181"/>
                    <a:pt x="0" y="8524"/>
                  </a:cubicBezTo>
                  <a:cubicBezTo>
                    <a:pt x="0" y="7866"/>
                    <a:pt x="535" y="7331"/>
                    <a:pt x="1194" y="7331"/>
                  </a:cubicBezTo>
                  <a:lnTo>
                    <a:pt x="6019" y="7331"/>
                  </a:lnTo>
                  <a:cubicBezTo>
                    <a:pt x="6173" y="7331"/>
                    <a:pt x="6298" y="7456"/>
                    <a:pt x="6298" y="7610"/>
                  </a:cubicBezTo>
                  <a:cubicBezTo>
                    <a:pt x="6298" y="7764"/>
                    <a:pt x="6173" y="7889"/>
                    <a:pt x="6019" y="7889"/>
                  </a:cubicBezTo>
                  <a:lnTo>
                    <a:pt x="1194" y="7889"/>
                  </a:lnTo>
                  <a:cubicBezTo>
                    <a:pt x="843" y="7889"/>
                    <a:pt x="558" y="8173"/>
                    <a:pt x="558" y="8525"/>
                  </a:cubicBezTo>
                  <a:cubicBezTo>
                    <a:pt x="558" y="8876"/>
                    <a:pt x="843" y="9161"/>
                    <a:pt x="1194" y="9161"/>
                  </a:cubicBezTo>
                  <a:lnTo>
                    <a:pt x="7508" y="9161"/>
                  </a:lnTo>
                  <a:cubicBezTo>
                    <a:pt x="7859" y="9161"/>
                    <a:pt x="8144" y="8876"/>
                    <a:pt x="8144" y="8525"/>
                  </a:cubicBezTo>
                  <a:cubicBezTo>
                    <a:pt x="8144" y="8173"/>
                    <a:pt x="7859" y="7889"/>
                    <a:pt x="7508" y="7889"/>
                  </a:cubicBezTo>
                  <a:lnTo>
                    <a:pt x="7318" y="7889"/>
                  </a:lnTo>
                  <a:cubicBezTo>
                    <a:pt x="7164" y="7889"/>
                    <a:pt x="7039" y="7764"/>
                    <a:pt x="7039" y="7610"/>
                  </a:cubicBezTo>
                  <a:cubicBezTo>
                    <a:pt x="7039" y="7456"/>
                    <a:pt x="7164" y="7331"/>
                    <a:pt x="7318" y="7331"/>
                  </a:cubicBezTo>
                  <a:lnTo>
                    <a:pt x="7508" y="7331"/>
                  </a:lnTo>
                  <a:cubicBezTo>
                    <a:pt x="8165" y="7331"/>
                    <a:pt x="8701" y="7866"/>
                    <a:pt x="8701" y="8524"/>
                  </a:cubicBezTo>
                  <a:cubicBezTo>
                    <a:pt x="8701" y="9181"/>
                    <a:pt x="8165" y="9716"/>
                    <a:pt x="7508" y="9716"/>
                  </a:cubicBezTo>
                  <a:close/>
                  <a:moveTo>
                    <a:pt x="5479" y="2035"/>
                  </a:moveTo>
                  <a:cubicBezTo>
                    <a:pt x="5325" y="2035"/>
                    <a:pt x="5200" y="1910"/>
                    <a:pt x="5200" y="1756"/>
                  </a:cubicBezTo>
                  <a:lnTo>
                    <a:pt x="5200" y="1405"/>
                  </a:lnTo>
                  <a:cubicBezTo>
                    <a:pt x="5200" y="937"/>
                    <a:pt x="4819" y="556"/>
                    <a:pt x="4350" y="556"/>
                  </a:cubicBezTo>
                  <a:cubicBezTo>
                    <a:pt x="3881" y="556"/>
                    <a:pt x="3500" y="937"/>
                    <a:pt x="3500" y="1405"/>
                  </a:cubicBezTo>
                  <a:lnTo>
                    <a:pt x="3500" y="1756"/>
                  </a:lnTo>
                  <a:cubicBezTo>
                    <a:pt x="3500" y="1910"/>
                    <a:pt x="3375" y="2035"/>
                    <a:pt x="3221" y="2035"/>
                  </a:cubicBezTo>
                  <a:cubicBezTo>
                    <a:pt x="3068" y="2035"/>
                    <a:pt x="2943" y="1910"/>
                    <a:pt x="2943" y="1756"/>
                  </a:cubicBezTo>
                  <a:lnTo>
                    <a:pt x="2943" y="1405"/>
                  </a:lnTo>
                  <a:cubicBezTo>
                    <a:pt x="2943" y="630"/>
                    <a:pt x="3574" y="0"/>
                    <a:pt x="4349" y="0"/>
                  </a:cubicBezTo>
                  <a:cubicBezTo>
                    <a:pt x="5124" y="0"/>
                    <a:pt x="5755" y="630"/>
                    <a:pt x="5755" y="1405"/>
                  </a:cubicBezTo>
                  <a:lnTo>
                    <a:pt x="5755" y="1756"/>
                  </a:lnTo>
                  <a:cubicBezTo>
                    <a:pt x="5756" y="1910"/>
                    <a:pt x="5633" y="2035"/>
                    <a:pt x="5479" y="2035"/>
                  </a:cubicBezTo>
                  <a:close/>
                  <a:moveTo>
                    <a:pt x="4350" y="11200"/>
                  </a:moveTo>
                  <a:cubicBezTo>
                    <a:pt x="3489" y="11200"/>
                    <a:pt x="2788" y="10500"/>
                    <a:pt x="2788" y="9639"/>
                  </a:cubicBezTo>
                  <a:lnTo>
                    <a:pt x="2788" y="9440"/>
                  </a:lnTo>
                  <a:cubicBezTo>
                    <a:pt x="2788" y="9286"/>
                    <a:pt x="2913" y="9161"/>
                    <a:pt x="3066" y="9161"/>
                  </a:cubicBezTo>
                  <a:cubicBezTo>
                    <a:pt x="3220" y="9161"/>
                    <a:pt x="3345" y="9286"/>
                    <a:pt x="3345" y="9440"/>
                  </a:cubicBezTo>
                  <a:lnTo>
                    <a:pt x="3345" y="9639"/>
                  </a:lnTo>
                  <a:cubicBezTo>
                    <a:pt x="3345" y="10192"/>
                    <a:pt x="3796" y="10644"/>
                    <a:pt x="4351" y="10644"/>
                  </a:cubicBezTo>
                  <a:cubicBezTo>
                    <a:pt x="4906" y="10644"/>
                    <a:pt x="5358" y="10192"/>
                    <a:pt x="5358" y="9639"/>
                  </a:cubicBezTo>
                  <a:lnTo>
                    <a:pt x="5358" y="9440"/>
                  </a:lnTo>
                  <a:cubicBezTo>
                    <a:pt x="5358" y="9286"/>
                    <a:pt x="5483" y="9161"/>
                    <a:pt x="5636" y="9161"/>
                  </a:cubicBezTo>
                  <a:cubicBezTo>
                    <a:pt x="5790" y="9161"/>
                    <a:pt x="5915" y="9286"/>
                    <a:pt x="5915" y="9440"/>
                  </a:cubicBezTo>
                  <a:lnTo>
                    <a:pt x="5915" y="9639"/>
                  </a:lnTo>
                  <a:cubicBezTo>
                    <a:pt x="5913" y="10500"/>
                    <a:pt x="5213" y="11200"/>
                    <a:pt x="4350" y="112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组合 5"/>
          <p:cNvGrpSpPr/>
          <p:nvPr/>
        </p:nvGrpSpPr>
        <p:grpSpPr>
          <a:xfrm>
            <a:off x="3049790" y="3041614"/>
            <a:ext cx="750627" cy="750627"/>
            <a:chOff x="3049790" y="3041614"/>
            <a:chExt cx="750627" cy="750627"/>
          </a:xfrm>
        </p:grpSpPr>
        <p:sp>
          <p:nvSpPr>
            <p:cNvPr id="26" name="椭圆 25"/>
            <p:cNvSpPr/>
            <p:nvPr/>
          </p:nvSpPr>
          <p:spPr>
            <a:xfrm>
              <a:off x="3049790" y="3041614"/>
              <a:ext cx="750627" cy="750627"/>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47" name="promotions_372754"/>
            <p:cNvSpPr/>
            <p:nvPr/>
          </p:nvSpPr>
          <p:spPr>
            <a:xfrm>
              <a:off x="3186246" y="3229564"/>
              <a:ext cx="477711" cy="411331"/>
            </a:xfrm>
            <a:custGeom>
              <a:avLst/>
              <a:gdLst>
                <a:gd name="connsiteX0" fmla="*/ 233539 w 600528"/>
                <a:gd name="connsiteY0" fmla="*/ 494508 h 517083"/>
                <a:gd name="connsiteX1" fmla="*/ 233539 w 600528"/>
                <a:gd name="connsiteY1" fmla="*/ 503108 h 517083"/>
                <a:gd name="connsiteX2" fmla="*/ 366989 w 600528"/>
                <a:gd name="connsiteY2" fmla="*/ 503108 h 517083"/>
                <a:gd name="connsiteX3" fmla="*/ 366989 w 600528"/>
                <a:gd name="connsiteY3" fmla="*/ 494508 h 517083"/>
                <a:gd name="connsiteX4" fmla="*/ 233539 w 600528"/>
                <a:gd name="connsiteY4" fmla="*/ 471932 h 517083"/>
                <a:gd name="connsiteX5" fmla="*/ 233539 w 600528"/>
                <a:gd name="connsiteY5" fmla="*/ 480532 h 517083"/>
                <a:gd name="connsiteX6" fmla="*/ 366989 w 600528"/>
                <a:gd name="connsiteY6" fmla="*/ 480532 h 517083"/>
                <a:gd name="connsiteX7" fmla="*/ 366989 w 600528"/>
                <a:gd name="connsiteY7" fmla="*/ 471932 h 517083"/>
                <a:gd name="connsiteX8" fmla="*/ 330398 w 600528"/>
                <a:gd name="connsiteY8" fmla="*/ 471932 h 517083"/>
                <a:gd name="connsiteX9" fmla="*/ 270130 w 600528"/>
                <a:gd name="connsiteY9" fmla="*/ 471932 h 517083"/>
                <a:gd name="connsiteX10" fmla="*/ 276587 w 600528"/>
                <a:gd name="connsiteY10" fmla="*/ 409581 h 517083"/>
                <a:gd name="connsiteX11" fmla="*/ 276587 w 600528"/>
                <a:gd name="connsiteY11" fmla="*/ 457957 h 517083"/>
                <a:gd name="connsiteX12" fmla="*/ 323941 w 600528"/>
                <a:gd name="connsiteY12" fmla="*/ 457957 h 517083"/>
                <a:gd name="connsiteX13" fmla="*/ 323941 w 600528"/>
                <a:gd name="connsiteY13" fmla="*/ 409581 h 517083"/>
                <a:gd name="connsiteX14" fmla="*/ 13991 w 600528"/>
                <a:gd name="connsiteY14" fmla="*/ 349380 h 517083"/>
                <a:gd name="connsiteX15" fmla="*/ 13991 w 600528"/>
                <a:gd name="connsiteY15" fmla="*/ 374106 h 517083"/>
                <a:gd name="connsiteX16" fmla="*/ 35515 w 600528"/>
                <a:gd name="connsiteY16" fmla="*/ 395606 h 517083"/>
                <a:gd name="connsiteX17" fmla="*/ 270130 w 600528"/>
                <a:gd name="connsiteY17" fmla="*/ 395606 h 517083"/>
                <a:gd name="connsiteX18" fmla="*/ 330398 w 600528"/>
                <a:gd name="connsiteY18" fmla="*/ 395606 h 517083"/>
                <a:gd name="connsiteX19" fmla="*/ 563937 w 600528"/>
                <a:gd name="connsiteY19" fmla="*/ 395606 h 517083"/>
                <a:gd name="connsiteX20" fmla="*/ 585461 w 600528"/>
                <a:gd name="connsiteY20" fmla="*/ 374106 h 517083"/>
                <a:gd name="connsiteX21" fmla="*/ 585461 w 600528"/>
                <a:gd name="connsiteY21" fmla="*/ 349380 h 517083"/>
                <a:gd name="connsiteX22" fmla="*/ 510226 w 600528"/>
                <a:gd name="connsiteY22" fmla="*/ 82830 h 517083"/>
                <a:gd name="connsiteX23" fmla="*/ 511302 w 600528"/>
                <a:gd name="connsiteY23" fmla="*/ 93578 h 517083"/>
                <a:gd name="connsiteX24" fmla="*/ 413351 w 600528"/>
                <a:gd name="connsiteY24" fmla="*/ 209647 h 517083"/>
                <a:gd name="connsiteX25" fmla="*/ 412275 w 600528"/>
                <a:gd name="connsiteY25" fmla="*/ 210722 h 517083"/>
                <a:gd name="connsiteX26" fmla="*/ 411198 w 600528"/>
                <a:gd name="connsiteY26" fmla="*/ 211796 h 517083"/>
                <a:gd name="connsiteX27" fmla="*/ 407969 w 600528"/>
                <a:gd name="connsiteY27" fmla="*/ 212871 h 517083"/>
                <a:gd name="connsiteX28" fmla="*/ 404740 w 600528"/>
                <a:gd name="connsiteY28" fmla="*/ 211796 h 517083"/>
                <a:gd name="connsiteX29" fmla="*/ 345539 w 600528"/>
                <a:gd name="connsiteY29" fmla="*/ 181704 h 517083"/>
                <a:gd name="connsiteX30" fmla="*/ 271268 w 600528"/>
                <a:gd name="connsiteY30" fmla="*/ 260159 h 517083"/>
                <a:gd name="connsiteX31" fmla="*/ 270192 w 600528"/>
                <a:gd name="connsiteY31" fmla="*/ 260159 h 517083"/>
                <a:gd name="connsiteX32" fmla="*/ 269116 w 600528"/>
                <a:gd name="connsiteY32" fmla="*/ 261233 h 517083"/>
                <a:gd name="connsiteX33" fmla="*/ 268039 w 600528"/>
                <a:gd name="connsiteY33" fmla="*/ 262308 h 517083"/>
                <a:gd name="connsiteX34" fmla="*/ 265886 w 600528"/>
                <a:gd name="connsiteY34" fmla="*/ 262308 h 517083"/>
                <a:gd name="connsiteX35" fmla="*/ 262657 w 600528"/>
                <a:gd name="connsiteY35" fmla="*/ 262308 h 517083"/>
                <a:gd name="connsiteX36" fmla="*/ 261581 w 600528"/>
                <a:gd name="connsiteY36" fmla="*/ 261233 h 517083"/>
                <a:gd name="connsiteX37" fmla="*/ 260505 w 600528"/>
                <a:gd name="connsiteY37" fmla="*/ 260159 h 517083"/>
                <a:gd name="connsiteX38" fmla="*/ 210991 w 600528"/>
                <a:gd name="connsiteY38" fmla="*/ 209647 h 517083"/>
                <a:gd name="connsiteX39" fmla="*/ 115193 w 600528"/>
                <a:gd name="connsiteY39" fmla="*/ 317119 h 517083"/>
                <a:gd name="connsiteX40" fmla="*/ 109811 w 600528"/>
                <a:gd name="connsiteY40" fmla="*/ 319268 h 517083"/>
                <a:gd name="connsiteX41" fmla="*/ 105505 w 600528"/>
                <a:gd name="connsiteY41" fmla="*/ 317119 h 517083"/>
                <a:gd name="connsiteX42" fmla="*/ 104429 w 600528"/>
                <a:gd name="connsiteY42" fmla="*/ 307446 h 517083"/>
                <a:gd name="connsiteX43" fmla="*/ 205609 w 600528"/>
                <a:gd name="connsiteY43" fmla="*/ 193526 h 517083"/>
                <a:gd name="connsiteX44" fmla="*/ 206685 w 600528"/>
                <a:gd name="connsiteY44" fmla="*/ 192451 h 517083"/>
                <a:gd name="connsiteX45" fmla="*/ 207762 w 600528"/>
                <a:gd name="connsiteY45" fmla="*/ 192451 h 517083"/>
                <a:gd name="connsiteX46" fmla="*/ 208838 w 600528"/>
                <a:gd name="connsiteY46" fmla="*/ 191377 h 517083"/>
                <a:gd name="connsiteX47" fmla="*/ 209914 w 600528"/>
                <a:gd name="connsiteY47" fmla="*/ 191377 h 517083"/>
                <a:gd name="connsiteX48" fmla="*/ 212067 w 600528"/>
                <a:gd name="connsiteY48" fmla="*/ 191377 h 517083"/>
                <a:gd name="connsiteX49" fmla="*/ 213144 w 600528"/>
                <a:gd name="connsiteY49" fmla="*/ 192451 h 517083"/>
                <a:gd name="connsiteX50" fmla="*/ 214220 w 600528"/>
                <a:gd name="connsiteY50" fmla="*/ 192451 h 517083"/>
                <a:gd name="connsiteX51" fmla="*/ 215296 w 600528"/>
                <a:gd name="connsiteY51" fmla="*/ 193526 h 517083"/>
                <a:gd name="connsiteX52" fmla="*/ 265886 w 600528"/>
                <a:gd name="connsiteY52" fmla="*/ 245113 h 517083"/>
                <a:gd name="connsiteX53" fmla="*/ 339081 w 600528"/>
                <a:gd name="connsiteY53" fmla="*/ 167733 h 517083"/>
                <a:gd name="connsiteX54" fmla="*/ 339081 w 600528"/>
                <a:gd name="connsiteY54" fmla="*/ 166658 h 517083"/>
                <a:gd name="connsiteX55" fmla="*/ 341233 w 600528"/>
                <a:gd name="connsiteY55" fmla="*/ 166658 h 517083"/>
                <a:gd name="connsiteX56" fmla="*/ 342310 w 600528"/>
                <a:gd name="connsiteY56" fmla="*/ 165584 h 517083"/>
                <a:gd name="connsiteX57" fmla="*/ 343386 w 600528"/>
                <a:gd name="connsiteY57" fmla="*/ 165584 h 517083"/>
                <a:gd name="connsiteX58" fmla="*/ 344463 w 600528"/>
                <a:gd name="connsiteY58" fmla="*/ 165584 h 517083"/>
                <a:gd name="connsiteX59" fmla="*/ 345539 w 600528"/>
                <a:gd name="connsiteY59" fmla="*/ 165584 h 517083"/>
                <a:gd name="connsiteX60" fmla="*/ 347692 w 600528"/>
                <a:gd name="connsiteY60" fmla="*/ 165584 h 517083"/>
                <a:gd name="connsiteX61" fmla="*/ 405817 w 600528"/>
                <a:gd name="connsiteY61" fmla="*/ 195676 h 517083"/>
                <a:gd name="connsiteX62" fmla="*/ 500538 w 600528"/>
                <a:gd name="connsiteY62" fmla="*/ 83905 h 517083"/>
                <a:gd name="connsiteX63" fmla="*/ 510226 w 600528"/>
                <a:gd name="connsiteY63" fmla="*/ 82830 h 517083"/>
                <a:gd name="connsiteX64" fmla="*/ 35515 w 600528"/>
                <a:gd name="connsiteY64" fmla="*/ 15050 h 517083"/>
                <a:gd name="connsiteX65" fmla="*/ 13991 w 600528"/>
                <a:gd name="connsiteY65" fmla="*/ 36551 h 517083"/>
                <a:gd name="connsiteX66" fmla="*/ 13991 w 600528"/>
                <a:gd name="connsiteY66" fmla="*/ 334330 h 517083"/>
                <a:gd name="connsiteX67" fmla="*/ 585461 w 600528"/>
                <a:gd name="connsiteY67" fmla="*/ 334330 h 517083"/>
                <a:gd name="connsiteX68" fmla="*/ 585461 w 600528"/>
                <a:gd name="connsiteY68" fmla="*/ 36551 h 517083"/>
                <a:gd name="connsiteX69" fmla="*/ 563937 w 600528"/>
                <a:gd name="connsiteY69" fmla="*/ 15050 h 517083"/>
                <a:gd name="connsiteX70" fmla="*/ 35515 w 600528"/>
                <a:gd name="connsiteY70" fmla="*/ 0 h 517083"/>
                <a:gd name="connsiteX71" fmla="*/ 563937 w 600528"/>
                <a:gd name="connsiteY71" fmla="*/ 0 h 517083"/>
                <a:gd name="connsiteX72" fmla="*/ 600528 w 600528"/>
                <a:gd name="connsiteY72" fmla="*/ 36551 h 517083"/>
                <a:gd name="connsiteX73" fmla="*/ 600528 w 600528"/>
                <a:gd name="connsiteY73" fmla="*/ 374106 h 517083"/>
                <a:gd name="connsiteX74" fmla="*/ 563937 w 600528"/>
                <a:gd name="connsiteY74" fmla="*/ 409581 h 517083"/>
                <a:gd name="connsiteX75" fmla="*/ 337932 w 600528"/>
                <a:gd name="connsiteY75" fmla="*/ 409581 h 517083"/>
                <a:gd name="connsiteX76" fmla="*/ 337932 w 600528"/>
                <a:gd name="connsiteY76" fmla="*/ 457957 h 517083"/>
                <a:gd name="connsiteX77" fmla="*/ 374523 w 600528"/>
                <a:gd name="connsiteY77" fmla="*/ 457957 h 517083"/>
                <a:gd name="connsiteX78" fmla="*/ 380980 w 600528"/>
                <a:gd name="connsiteY78" fmla="*/ 465482 h 517083"/>
                <a:gd name="connsiteX79" fmla="*/ 380980 w 600528"/>
                <a:gd name="connsiteY79" fmla="*/ 510633 h 517083"/>
                <a:gd name="connsiteX80" fmla="*/ 374523 w 600528"/>
                <a:gd name="connsiteY80" fmla="*/ 517083 h 517083"/>
                <a:gd name="connsiteX81" fmla="*/ 226005 w 600528"/>
                <a:gd name="connsiteY81" fmla="*/ 517083 h 517083"/>
                <a:gd name="connsiteX82" fmla="*/ 218472 w 600528"/>
                <a:gd name="connsiteY82" fmla="*/ 510633 h 517083"/>
                <a:gd name="connsiteX83" fmla="*/ 218472 w 600528"/>
                <a:gd name="connsiteY83" fmla="*/ 465482 h 517083"/>
                <a:gd name="connsiteX84" fmla="*/ 226005 w 600528"/>
                <a:gd name="connsiteY84" fmla="*/ 457957 h 517083"/>
                <a:gd name="connsiteX85" fmla="*/ 262596 w 600528"/>
                <a:gd name="connsiteY85" fmla="*/ 457957 h 517083"/>
                <a:gd name="connsiteX86" fmla="*/ 262596 w 600528"/>
                <a:gd name="connsiteY86" fmla="*/ 409581 h 517083"/>
                <a:gd name="connsiteX87" fmla="*/ 35515 w 600528"/>
                <a:gd name="connsiteY87" fmla="*/ 409581 h 517083"/>
                <a:gd name="connsiteX88" fmla="*/ 0 w 600528"/>
                <a:gd name="connsiteY88" fmla="*/ 374106 h 517083"/>
                <a:gd name="connsiteX89" fmla="*/ 0 w 600528"/>
                <a:gd name="connsiteY89" fmla="*/ 36551 h 517083"/>
                <a:gd name="connsiteX90" fmla="*/ 35515 w 600528"/>
                <a:gd name="connsiteY90" fmla="*/ 0 h 51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0528" h="517083">
                  <a:moveTo>
                    <a:pt x="233539" y="494508"/>
                  </a:moveTo>
                  <a:lnTo>
                    <a:pt x="233539" y="503108"/>
                  </a:lnTo>
                  <a:lnTo>
                    <a:pt x="366989" y="503108"/>
                  </a:lnTo>
                  <a:lnTo>
                    <a:pt x="366989" y="494508"/>
                  </a:lnTo>
                  <a:close/>
                  <a:moveTo>
                    <a:pt x="233539" y="471932"/>
                  </a:moveTo>
                  <a:lnTo>
                    <a:pt x="233539" y="480532"/>
                  </a:lnTo>
                  <a:lnTo>
                    <a:pt x="366989" y="480532"/>
                  </a:lnTo>
                  <a:lnTo>
                    <a:pt x="366989" y="471932"/>
                  </a:lnTo>
                  <a:lnTo>
                    <a:pt x="330398" y="471932"/>
                  </a:lnTo>
                  <a:lnTo>
                    <a:pt x="270130" y="471932"/>
                  </a:lnTo>
                  <a:close/>
                  <a:moveTo>
                    <a:pt x="276587" y="409581"/>
                  </a:moveTo>
                  <a:lnTo>
                    <a:pt x="276587" y="457957"/>
                  </a:lnTo>
                  <a:lnTo>
                    <a:pt x="323941" y="457957"/>
                  </a:lnTo>
                  <a:lnTo>
                    <a:pt x="323941" y="409581"/>
                  </a:lnTo>
                  <a:close/>
                  <a:moveTo>
                    <a:pt x="13991" y="349380"/>
                  </a:moveTo>
                  <a:lnTo>
                    <a:pt x="13991" y="374106"/>
                  </a:lnTo>
                  <a:cubicBezTo>
                    <a:pt x="13991" y="385931"/>
                    <a:pt x="23677" y="395606"/>
                    <a:pt x="35515" y="395606"/>
                  </a:cubicBezTo>
                  <a:lnTo>
                    <a:pt x="270130" y="395606"/>
                  </a:lnTo>
                  <a:lnTo>
                    <a:pt x="330398" y="395606"/>
                  </a:lnTo>
                  <a:lnTo>
                    <a:pt x="563937" y="395606"/>
                  </a:lnTo>
                  <a:cubicBezTo>
                    <a:pt x="575775" y="395606"/>
                    <a:pt x="585461" y="385931"/>
                    <a:pt x="585461" y="374106"/>
                  </a:cubicBezTo>
                  <a:lnTo>
                    <a:pt x="585461" y="349380"/>
                  </a:lnTo>
                  <a:close/>
                  <a:moveTo>
                    <a:pt x="510226" y="82830"/>
                  </a:moveTo>
                  <a:cubicBezTo>
                    <a:pt x="513455" y="86055"/>
                    <a:pt x="513455" y="90353"/>
                    <a:pt x="511302" y="93578"/>
                  </a:cubicBezTo>
                  <a:lnTo>
                    <a:pt x="413351" y="209647"/>
                  </a:lnTo>
                  <a:cubicBezTo>
                    <a:pt x="413351" y="210722"/>
                    <a:pt x="412275" y="210722"/>
                    <a:pt x="412275" y="210722"/>
                  </a:cubicBezTo>
                  <a:cubicBezTo>
                    <a:pt x="411198" y="210722"/>
                    <a:pt x="411198" y="211796"/>
                    <a:pt x="411198" y="211796"/>
                  </a:cubicBezTo>
                  <a:cubicBezTo>
                    <a:pt x="410122" y="211796"/>
                    <a:pt x="409046" y="212871"/>
                    <a:pt x="407969" y="212871"/>
                  </a:cubicBezTo>
                  <a:cubicBezTo>
                    <a:pt x="406893" y="212871"/>
                    <a:pt x="405817" y="211796"/>
                    <a:pt x="404740" y="211796"/>
                  </a:cubicBezTo>
                  <a:lnTo>
                    <a:pt x="345539" y="181704"/>
                  </a:lnTo>
                  <a:lnTo>
                    <a:pt x="271268" y="260159"/>
                  </a:lnTo>
                  <a:cubicBezTo>
                    <a:pt x="270192" y="260159"/>
                    <a:pt x="270192" y="260159"/>
                    <a:pt x="270192" y="260159"/>
                  </a:cubicBezTo>
                  <a:cubicBezTo>
                    <a:pt x="270192" y="261233"/>
                    <a:pt x="269116" y="261233"/>
                    <a:pt x="269116" y="261233"/>
                  </a:cubicBezTo>
                  <a:cubicBezTo>
                    <a:pt x="269116" y="261233"/>
                    <a:pt x="268039" y="262308"/>
                    <a:pt x="268039" y="262308"/>
                  </a:cubicBezTo>
                  <a:cubicBezTo>
                    <a:pt x="266963" y="262308"/>
                    <a:pt x="266963" y="262308"/>
                    <a:pt x="265886" y="262308"/>
                  </a:cubicBezTo>
                  <a:cubicBezTo>
                    <a:pt x="264810" y="262308"/>
                    <a:pt x="263734" y="262308"/>
                    <a:pt x="262657" y="262308"/>
                  </a:cubicBezTo>
                  <a:cubicBezTo>
                    <a:pt x="262657" y="262308"/>
                    <a:pt x="262657" y="261233"/>
                    <a:pt x="261581" y="261233"/>
                  </a:cubicBezTo>
                  <a:cubicBezTo>
                    <a:pt x="261581" y="261233"/>
                    <a:pt x="260505" y="261233"/>
                    <a:pt x="260505" y="260159"/>
                  </a:cubicBezTo>
                  <a:lnTo>
                    <a:pt x="210991" y="209647"/>
                  </a:lnTo>
                  <a:lnTo>
                    <a:pt x="115193" y="317119"/>
                  </a:lnTo>
                  <a:cubicBezTo>
                    <a:pt x="114116" y="318193"/>
                    <a:pt x="111963" y="319268"/>
                    <a:pt x="109811" y="319268"/>
                  </a:cubicBezTo>
                  <a:cubicBezTo>
                    <a:pt x="108734" y="319268"/>
                    <a:pt x="106582" y="318193"/>
                    <a:pt x="105505" y="317119"/>
                  </a:cubicBezTo>
                  <a:cubicBezTo>
                    <a:pt x="102276" y="314969"/>
                    <a:pt x="102276" y="310670"/>
                    <a:pt x="104429" y="307446"/>
                  </a:cubicBezTo>
                  <a:lnTo>
                    <a:pt x="205609" y="193526"/>
                  </a:lnTo>
                  <a:cubicBezTo>
                    <a:pt x="205609" y="193526"/>
                    <a:pt x="206685" y="193526"/>
                    <a:pt x="206685" y="192451"/>
                  </a:cubicBezTo>
                  <a:cubicBezTo>
                    <a:pt x="206685" y="192451"/>
                    <a:pt x="207762" y="192451"/>
                    <a:pt x="207762" y="192451"/>
                  </a:cubicBezTo>
                  <a:cubicBezTo>
                    <a:pt x="207762" y="192451"/>
                    <a:pt x="208838" y="191377"/>
                    <a:pt x="208838" y="191377"/>
                  </a:cubicBezTo>
                  <a:cubicBezTo>
                    <a:pt x="209914" y="191377"/>
                    <a:pt x="209914" y="191377"/>
                    <a:pt x="209914" y="191377"/>
                  </a:cubicBezTo>
                  <a:cubicBezTo>
                    <a:pt x="210991" y="191377"/>
                    <a:pt x="210991" y="191377"/>
                    <a:pt x="212067" y="191377"/>
                  </a:cubicBezTo>
                  <a:cubicBezTo>
                    <a:pt x="212067" y="191377"/>
                    <a:pt x="213144" y="191377"/>
                    <a:pt x="213144" y="192451"/>
                  </a:cubicBezTo>
                  <a:cubicBezTo>
                    <a:pt x="213144" y="192451"/>
                    <a:pt x="214220" y="192451"/>
                    <a:pt x="214220" y="192451"/>
                  </a:cubicBezTo>
                  <a:cubicBezTo>
                    <a:pt x="214220" y="192451"/>
                    <a:pt x="215296" y="193526"/>
                    <a:pt x="215296" y="193526"/>
                  </a:cubicBezTo>
                  <a:lnTo>
                    <a:pt x="265886" y="245113"/>
                  </a:lnTo>
                  <a:lnTo>
                    <a:pt x="339081" y="167733"/>
                  </a:lnTo>
                  <a:cubicBezTo>
                    <a:pt x="339081" y="167733"/>
                    <a:pt x="339081" y="167733"/>
                    <a:pt x="339081" y="166658"/>
                  </a:cubicBezTo>
                  <a:cubicBezTo>
                    <a:pt x="340157" y="166658"/>
                    <a:pt x="340157" y="166658"/>
                    <a:pt x="341233" y="166658"/>
                  </a:cubicBezTo>
                  <a:cubicBezTo>
                    <a:pt x="341233" y="165584"/>
                    <a:pt x="341233" y="165584"/>
                    <a:pt x="342310" y="165584"/>
                  </a:cubicBezTo>
                  <a:cubicBezTo>
                    <a:pt x="342310" y="165584"/>
                    <a:pt x="343386" y="165584"/>
                    <a:pt x="343386" y="165584"/>
                  </a:cubicBezTo>
                  <a:cubicBezTo>
                    <a:pt x="343386" y="165584"/>
                    <a:pt x="344463" y="165584"/>
                    <a:pt x="344463" y="165584"/>
                  </a:cubicBezTo>
                  <a:cubicBezTo>
                    <a:pt x="345539" y="165584"/>
                    <a:pt x="345539" y="165584"/>
                    <a:pt x="345539" y="165584"/>
                  </a:cubicBezTo>
                  <a:cubicBezTo>
                    <a:pt x="346615" y="165584"/>
                    <a:pt x="346615" y="165584"/>
                    <a:pt x="347692" y="165584"/>
                  </a:cubicBezTo>
                  <a:lnTo>
                    <a:pt x="405817" y="195676"/>
                  </a:lnTo>
                  <a:lnTo>
                    <a:pt x="500538" y="83905"/>
                  </a:lnTo>
                  <a:cubicBezTo>
                    <a:pt x="502691" y="80681"/>
                    <a:pt x="506997" y="80681"/>
                    <a:pt x="510226" y="82830"/>
                  </a:cubicBezTo>
                  <a:close/>
                  <a:moveTo>
                    <a:pt x="35515" y="15050"/>
                  </a:moveTo>
                  <a:cubicBezTo>
                    <a:pt x="23677" y="15050"/>
                    <a:pt x="13991" y="24725"/>
                    <a:pt x="13991" y="36551"/>
                  </a:cubicBezTo>
                  <a:lnTo>
                    <a:pt x="13991" y="334330"/>
                  </a:lnTo>
                  <a:lnTo>
                    <a:pt x="585461" y="334330"/>
                  </a:lnTo>
                  <a:lnTo>
                    <a:pt x="585461" y="36551"/>
                  </a:lnTo>
                  <a:cubicBezTo>
                    <a:pt x="585461" y="24725"/>
                    <a:pt x="575775" y="15050"/>
                    <a:pt x="563937" y="15050"/>
                  </a:cubicBezTo>
                  <a:close/>
                  <a:moveTo>
                    <a:pt x="35515" y="0"/>
                  </a:moveTo>
                  <a:lnTo>
                    <a:pt x="563937" y="0"/>
                  </a:lnTo>
                  <a:cubicBezTo>
                    <a:pt x="584385" y="0"/>
                    <a:pt x="600528" y="16125"/>
                    <a:pt x="600528" y="36551"/>
                  </a:cubicBezTo>
                  <a:lnTo>
                    <a:pt x="600528" y="374106"/>
                  </a:lnTo>
                  <a:cubicBezTo>
                    <a:pt x="600528" y="393456"/>
                    <a:pt x="584385" y="409581"/>
                    <a:pt x="563937" y="409581"/>
                  </a:cubicBezTo>
                  <a:lnTo>
                    <a:pt x="337932" y="409581"/>
                  </a:lnTo>
                  <a:lnTo>
                    <a:pt x="337932" y="457957"/>
                  </a:lnTo>
                  <a:lnTo>
                    <a:pt x="374523" y="457957"/>
                  </a:lnTo>
                  <a:cubicBezTo>
                    <a:pt x="377751" y="457957"/>
                    <a:pt x="380980" y="461182"/>
                    <a:pt x="380980" y="465482"/>
                  </a:cubicBezTo>
                  <a:lnTo>
                    <a:pt x="380980" y="510633"/>
                  </a:lnTo>
                  <a:cubicBezTo>
                    <a:pt x="380980" y="513858"/>
                    <a:pt x="377751" y="517083"/>
                    <a:pt x="374523" y="517083"/>
                  </a:cubicBezTo>
                  <a:lnTo>
                    <a:pt x="226005" y="517083"/>
                  </a:lnTo>
                  <a:cubicBezTo>
                    <a:pt x="221700" y="517083"/>
                    <a:pt x="218472" y="513858"/>
                    <a:pt x="218472" y="510633"/>
                  </a:cubicBezTo>
                  <a:lnTo>
                    <a:pt x="218472" y="465482"/>
                  </a:lnTo>
                  <a:cubicBezTo>
                    <a:pt x="218472" y="461182"/>
                    <a:pt x="221700" y="457957"/>
                    <a:pt x="226005" y="457957"/>
                  </a:cubicBezTo>
                  <a:lnTo>
                    <a:pt x="262596" y="457957"/>
                  </a:lnTo>
                  <a:lnTo>
                    <a:pt x="262596" y="409581"/>
                  </a:lnTo>
                  <a:lnTo>
                    <a:pt x="35515" y="409581"/>
                  </a:lnTo>
                  <a:cubicBezTo>
                    <a:pt x="16143" y="409581"/>
                    <a:pt x="0" y="393456"/>
                    <a:pt x="0" y="374106"/>
                  </a:cubicBezTo>
                  <a:lnTo>
                    <a:pt x="0" y="36551"/>
                  </a:lnTo>
                  <a:cubicBezTo>
                    <a:pt x="0" y="16125"/>
                    <a:pt x="16143" y="0"/>
                    <a:pt x="355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组合 7"/>
          <p:cNvGrpSpPr/>
          <p:nvPr/>
        </p:nvGrpSpPr>
        <p:grpSpPr>
          <a:xfrm>
            <a:off x="7799944" y="4656420"/>
            <a:ext cx="750627" cy="750627"/>
            <a:chOff x="7799944" y="4656420"/>
            <a:chExt cx="750627" cy="750627"/>
          </a:xfrm>
        </p:grpSpPr>
        <p:sp>
          <p:nvSpPr>
            <p:cNvPr id="28" name="椭圆 27"/>
            <p:cNvSpPr/>
            <p:nvPr/>
          </p:nvSpPr>
          <p:spPr>
            <a:xfrm>
              <a:off x="7799944" y="4656420"/>
              <a:ext cx="750627" cy="750627"/>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0" name="promotions_372754"/>
            <p:cNvSpPr/>
            <p:nvPr/>
          </p:nvSpPr>
          <p:spPr>
            <a:xfrm>
              <a:off x="7991107" y="4811180"/>
              <a:ext cx="368299" cy="477711"/>
            </a:xfrm>
            <a:custGeom>
              <a:avLst/>
              <a:gdLst>
                <a:gd name="connsiteX0" fmla="*/ 222742 w 468978"/>
                <a:gd name="connsiteY0" fmla="*/ 456169 h 608298"/>
                <a:gd name="connsiteX1" fmla="*/ 222742 w 468978"/>
                <a:gd name="connsiteY1" fmla="*/ 502934 h 608298"/>
                <a:gd name="connsiteX2" fmla="*/ 386984 w 468978"/>
                <a:gd name="connsiteY2" fmla="*/ 502934 h 608298"/>
                <a:gd name="connsiteX3" fmla="*/ 386984 w 468978"/>
                <a:gd name="connsiteY3" fmla="*/ 456169 h 608298"/>
                <a:gd name="connsiteX4" fmla="*/ 211100 w 468978"/>
                <a:gd name="connsiteY4" fmla="*/ 432661 h 608298"/>
                <a:gd name="connsiteX5" fmla="*/ 398626 w 468978"/>
                <a:gd name="connsiteY5" fmla="*/ 432661 h 608298"/>
                <a:gd name="connsiteX6" fmla="*/ 410267 w 468978"/>
                <a:gd name="connsiteY6" fmla="*/ 444289 h 608298"/>
                <a:gd name="connsiteX7" fmla="*/ 410267 w 468978"/>
                <a:gd name="connsiteY7" fmla="*/ 514561 h 608298"/>
                <a:gd name="connsiteX8" fmla="*/ 398626 w 468978"/>
                <a:gd name="connsiteY8" fmla="*/ 526442 h 608298"/>
                <a:gd name="connsiteX9" fmla="*/ 211100 w 468978"/>
                <a:gd name="connsiteY9" fmla="*/ 526442 h 608298"/>
                <a:gd name="connsiteX10" fmla="*/ 199206 w 468978"/>
                <a:gd name="connsiteY10" fmla="*/ 514561 h 608298"/>
                <a:gd name="connsiteX11" fmla="*/ 199206 w 468978"/>
                <a:gd name="connsiteY11" fmla="*/ 444289 h 608298"/>
                <a:gd name="connsiteX12" fmla="*/ 211100 w 468978"/>
                <a:gd name="connsiteY12" fmla="*/ 432661 h 608298"/>
                <a:gd name="connsiteX13" fmla="*/ 222771 w 468978"/>
                <a:gd name="connsiteY13" fmla="*/ 385946 h 608298"/>
                <a:gd name="connsiteX14" fmla="*/ 386985 w 468978"/>
                <a:gd name="connsiteY14" fmla="*/ 385946 h 608298"/>
                <a:gd name="connsiteX15" fmla="*/ 398624 w 468978"/>
                <a:gd name="connsiteY15" fmla="*/ 397554 h 608298"/>
                <a:gd name="connsiteX16" fmla="*/ 386985 w 468978"/>
                <a:gd name="connsiteY16" fmla="*/ 409162 h 608298"/>
                <a:gd name="connsiteX17" fmla="*/ 222771 w 468978"/>
                <a:gd name="connsiteY17" fmla="*/ 409162 h 608298"/>
                <a:gd name="connsiteX18" fmla="*/ 211132 w 468978"/>
                <a:gd name="connsiteY18" fmla="*/ 397554 h 608298"/>
                <a:gd name="connsiteX19" fmla="*/ 222771 w 468978"/>
                <a:gd name="connsiteY19" fmla="*/ 385946 h 608298"/>
                <a:gd name="connsiteX20" fmla="*/ 222771 w 468978"/>
                <a:gd name="connsiteY20" fmla="*/ 327307 h 608298"/>
                <a:gd name="connsiteX21" fmla="*/ 386985 w 468978"/>
                <a:gd name="connsiteY21" fmla="*/ 327307 h 608298"/>
                <a:gd name="connsiteX22" fmla="*/ 398624 w 468978"/>
                <a:gd name="connsiteY22" fmla="*/ 338930 h 608298"/>
                <a:gd name="connsiteX23" fmla="*/ 386985 w 468978"/>
                <a:gd name="connsiteY23" fmla="*/ 350805 h 608298"/>
                <a:gd name="connsiteX24" fmla="*/ 222771 w 468978"/>
                <a:gd name="connsiteY24" fmla="*/ 350805 h 608298"/>
                <a:gd name="connsiteX25" fmla="*/ 211132 w 468978"/>
                <a:gd name="connsiteY25" fmla="*/ 338930 h 608298"/>
                <a:gd name="connsiteX26" fmla="*/ 222771 w 468978"/>
                <a:gd name="connsiteY26" fmla="*/ 327307 h 608298"/>
                <a:gd name="connsiteX27" fmla="*/ 222771 w 468978"/>
                <a:gd name="connsiteY27" fmla="*/ 268667 h 608298"/>
                <a:gd name="connsiteX28" fmla="*/ 386985 w 468978"/>
                <a:gd name="connsiteY28" fmla="*/ 268667 h 608298"/>
                <a:gd name="connsiteX29" fmla="*/ 398624 w 468978"/>
                <a:gd name="connsiteY29" fmla="*/ 280542 h 608298"/>
                <a:gd name="connsiteX30" fmla="*/ 386985 w 468978"/>
                <a:gd name="connsiteY30" fmla="*/ 292165 h 608298"/>
                <a:gd name="connsiteX31" fmla="*/ 222771 w 468978"/>
                <a:gd name="connsiteY31" fmla="*/ 292165 h 608298"/>
                <a:gd name="connsiteX32" fmla="*/ 211132 w 468978"/>
                <a:gd name="connsiteY32" fmla="*/ 280542 h 608298"/>
                <a:gd name="connsiteX33" fmla="*/ 222771 w 468978"/>
                <a:gd name="connsiteY33" fmla="*/ 268667 h 608298"/>
                <a:gd name="connsiteX34" fmla="*/ 172102 w 468978"/>
                <a:gd name="connsiteY34" fmla="*/ 243661 h 608298"/>
                <a:gd name="connsiteX35" fmla="*/ 179188 w 468978"/>
                <a:gd name="connsiteY35" fmla="*/ 258819 h 608298"/>
                <a:gd name="connsiteX36" fmla="*/ 129084 w 468978"/>
                <a:gd name="connsiteY36" fmla="*/ 396250 h 608298"/>
                <a:gd name="connsiteX37" fmla="*/ 122505 w 468978"/>
                <a:gd name="connsiteY37" fmla="*/ 403071 h 608298"/>
                <a:gd name="connsiteX38" fmla="*/ 117950 w 468978"/>
                <a:gd name="connsiteY38" fmla="*/ 404082 h 608298"/>
                <a:gd name="connsiteX39" fmla="*/ 112889 w 468978"/>
                <a:gd name="connsiteY39" fmla="*/ 402819 h 608298"/>
                <a:gd name="connsiteX40" fmla="*/ 63039 w 468978"/>
                <a:gd name="connsiteY40" fmla="*/ 379071 h 608298"/>
                <a:gd name="connsiteX41" fmla="*/ 57472 w 468978"/>
                <a:gd name="connsiteY41" fmla="*/ 363408 h 608298"/>
                <a:gd name="connsiteX42" fmla="*/ 73161 w 468978"/>
                <a:gd name="connsiteY42" fmla="*/ 357850 h 608298"/>
                <a:gd name="connsiteX43" fmla="*/ 111371 w 468978"/>
                <a:gd name="connsiteY43" fmla="*/ 376293 h 608298"/>
                <a:gd name="connsiteX44" fmla="*/ 156919 w 468978"/>
                <a:gd name="connsiteY44" fmla="*/ 250735 h 608298"/>
                <a:gd name="connsiteX45" fmla="*/ 172102 w 468978"/>
                <a:gd name="connsiteY45" fmla="*/ 243661 h 608298"/>
                <a:gd name="connsiteX46" fmla="*/ 222771 w 468978"/>
                <a:gd name="connsiteY46" fmla="*/ 210309 h 608298"/>
                <a:gd name="connsiteX47" fmla="*/ 386985 w 468978"/>
                <a:gd name="connsiteY47" fmla="*/ 210309 h 608298"/>
                <a:gd name="connsiteX48" fmla="*/ 398624 w 468978"/>
                <a:gd name="connsiteY48" fmla="*/ 221917 h 608298"/>
                <a:gd name="connsiteX49" fmla="*/ 386985 w 468978"/>
                <a:gd name="connsiteY49" fmla="*/ 233525 h 608298"/>
                <a:gd name="connsiteX50" fmla="*/ 222771 w 468978"/>
                <a:gd name="connsiteY50" fmla="*/ 233525 h 608298"/>
                <a:gd name="connsiteX51" fmla="*/ 211132 w 468978"/>
                <a:gd name="connsiteY51" fmla="*/ 221917 h 608298"/>
                <a:gd name="connsiteX52" fmla="*/ 222771 w 468978"/>
                <a:gd name="connsiteY52" fmla="*/ 210309 h 608298"/>
                <a:gd name="connsiteX53" fmla="*/ 52643 w 468978"/>
                <a:gd name="connsiteY53" fmla="*/ 37402 h 608298"/>
                <a:gd name="connsiteX54" fmla="*/ 28093 w 468978"/>
                <a:gd name="connsiteY54" fmla="*/ 86683 h 608298"/>
                <a:gd name="connsiteX55" fmla="*/ 23537 w 468978"/>
                <a:gd name="connsiteY55" fmla="*/ 91485 h 608298"/>
                <a:gd name="connsiteX56" fmla="*/ 23537 w 468978"/>
                <a:gd name="connsiteY56" fmla="*/ 584795 h 608298"/>
                <a:gd name="connsiteX57" fmla="*/ 445441 w 468978"/>
                <a:gd name="connsiteY57" fmla="*/ 584795 h 608298"/>
                <a:gd name="connsiteX58" fmla="*/ 445441 w 468978"/>
                <a:gd name="connsiteY58" fmla="*/ 91485 h 608298"/>
                <a:gd name="connsiteX59" fmla="*/ 440885 w 468978"/>
                <a:gd name="connsiteY59" fmla="*/ 86683 h 608298"/>
                <a:gd name="connsiteX60" fmla="*/ 416335 w 468978"/>
                <a:gd name="connsiteY60" fmla="*/ 37402 h 608298"/>
                <a:gd name="connsiteX61" fmla="*/ 391532 w 468978"/>
                <a:gd name="connsiteY61" fmla="*/ 86683 h 608298"/>
                <a:gd name="connsiteX62" fmla="*/ 370526 w 468978"/>
                <a:gd name="connsiteY62" fmla="*/ 86683 h 608298"/>
                <a:gd name="connsiteX63" fmla="*/ 345976 w 468978"/>
                <a:gd name="connsiteY63" fmla="*/ 37402 h 608298"/>
                <a:gd name="connsiteX64" fmla="*/ 321173 w 468978"/>
                <a:gd name="connsiteY64" fmla="*/ 86683 h 608298"/>
                <a:gd name="connsiteX65" fmla="*/ 300166 w 468978"/>
                <a:gd name="connsiteY65" fmla="*/ 86683 h 608298"/>
                <a:gd name="connsiteX66" fmla="*/ 275616 w 468978"/>
                <a:gd name="connsiteY66" fmla="*/ 37402 h 608298"/>
                <a:gd name="connsiteX67" fmla="*/ 250813 w 468978"/>
                <a:gd name="connsiteY67" fmla="*/ 86683 h 608298"/>
                <a:gd name="connsiteX68" fmla="*/ 240437 w 468978"/>
                <a:gd name="connsiteY68" fmla="*/ 93254 h 608298"/>
                <a:gd name="connsiteX69" fmla="*/ 228541 w 468978"/>
                <a:gd name="connsiteY69" fmla="*/ 93254 h 608298"/>
                <a:gd name="connsiteX70" fmla="*/ 218165 w 468978"/>
                <a:gd name="connsiteY70" fmla="*/ 86683 h 608298"/>
                <a:gd name="connsiteX71" fmla="*/ 193362 w 468978"/>
                <a:gd name="connsiteY71" fmla="*/ 37402 h 608298"/>
                <a:gd name="connsiteX72" fmla="*/ 168812 w 468978"/>
                <a:gd name="connsiteY72" fmla="*/ 86683 h 608298"/>
                <a:gd name="connsiteX73" fmla="*/ 147805 w 468978"/>
                <a:gd name="connsiteY73" fmla="*/ 86683 h 608298"/>
                <a:gd name="connsiteX74" fmla="*/ 123002 w 468978"/>
                <a:gd name="connsiteY74" fmla="*/ 37402 h 608298"/>
                <a:gd name="connsiteX75" fmla="*/ 98452 w 468978"/>
                <a:gd name="connsiteY75" fmla="*/ 86683 h 608298"/>
                <a:gd name="connsiteX76" fmla="*/ 77446 w 468978"/>
                <a:gd name="connsiteY76" fmla="*/ 86683 h 608298"/>
                <a:gd name="connsiteX77" fmla="*/ 52770 w 468978"/>
                <a:gd name="connsiteY77" fmla="*/ 0 h 608298"/>
                <a:gd name="connsiteX78" fmla="*/ 63273 w 468978"/>
                <a:gd name="connsiteY78" fmla="*/ 6065 h 608298"/>
                <a:gd name="connsiteX79" fmla="*/ 87823 w 468978"/>
                <a:gd name="connsiteY79" fmla="*/ 55346 h 608298"/>
                <a:gd name="connsiteX80" fmla="*/ 112626 w 468978"/>
                <a:gd name="connsiteY80" fmla="*/ 6065 h 608298"/>
                <a:gd name="connsiteX81" fmla="*/ 133632 w 468978"/>
                <a:gd name="connsiteY81" fmla="*/ 6065 h 608298"/>
                <a:gd name="connsiteX82" fmla="*/ 158182 w 468978"/>
                <a:gd name="connsiteY82" fmla="*/ 55346 h 608298"/>
                <a:gd name="connsiteX83" fmla="*/ 182985 w 468978"/>
                <a:gd name="connsiteY83" fmla="*/ 6065 h 608298"/>
                <a:gd name="connsiteX84" fmla="*/ 203992 w 468978"/>
                <a:gd name="connsiteY84" fmla="*/ 6065 h 608298"/>
                <a:gd name="connsiteX85" fmla="*/ 234362 w 468978"/>
                <a:gd name="connsiteY85" fmla="*/ 66971 h 608298"/>
                <a:gd name="connsiteX86" fmla="*/ 264987 w 468978"/>
                <a:gd name="connsiteY86" fmla="*/ 6065 h 608298"/>
                <a:gd name="connsiteX87" fmla="*/ 285993 w 468978"/>
                <a:gd name="connsiteY87" fmla="*/ 6065 h 608298"/>
                <a:gd name="connsiteX88" fmla="*/ 310796 w 468978"/>
                <a:gd name="connsiteY88" fmla="*/ 55346 h 608298"/>
                <a:gd name="connsiteX89" fmla="*/ 335346 w 468978"/>
                <a:gd name="connsiteY89" fmla="*/ 6065 h 608298"/>
                <a:gd name="connsiteX90" fmla="*/ 356352 w 468978"/>
                <a:gd name="connsiteY90" fmla="*/ 6065 h 608298"/>
                <a:gd name="connsiteX91" fmla="*/ 381155 w 468978"/>
                <a:gd name="connsiteY91" fmla="*/ 55346 h 608298"/>
                <a:gd name="connsiteX92" fmla="*/ 405705 w 468978"/>
                <a:gd name="connsiteY92" fmla="*/ 6065 h 608298"/>
                <a:gd name="connsiteX93" fmla="*/ 426712 w 468978"/>
                <a:gd name="connsiteY93" fmla="*/ 6065 h 608298"/>
                <a:gd name="connsiteX94" fmla="*/ 458601 w 468978"/>
                <a:gd name="connsiteY94" fmla="*/ 69751 h 608298"/>
                <a:gd name="connsiteX95" fmla="*/ 468978 w 468978"/>
                <a:gd name="connsiteY95" fmla="*/ 81376 h 608298"/>
                <a:gd name="connsiteX96" fmla="*/ 468978 w 468978"/>
                <a:gd name="connsiteY96" fmla="*/ 596673 h 608298"/>
                <a:gd name="connsiteX97" fmla="*/ 457336 w 468978"/>
                <a:gd name="connsiteY97" fmla="*/ 608298 h 608298"/>
                <a:gd name="connsiteX98" fmla="*/ 11642 w 468978"/>
                <a:gd name="connsiteY98" fmla="*/ 608298 h 608298"/>
                <a:gd name="connsiteX99" fmla="*/ 0 w 468978"/>
                <a:gd name="connsiteY99" fmla="*/ 596673 h 608298"/>
                <a:gd name="connsiteX100" fmla="*/ 0 w 468978"/>
                <a:gd name="connsiteY100" fmla="*/ 81376 h 608298"/>
                <a:gd name="connsiteX101" fmla="*/ 10377 w 468978"/>
                <a:gd name="connsiteY101" fmla="*/ 69751 h 608298"/>
                <a:gd name="connsiteX102" fmla="*/ 42266 w 468978"/>
                <a:gd name="connsiteY102" fmla="*/ 6065 h 608298"/>
                <a:gd name="connsiteX103" fmla="*/ 52770 w 468978"/>
                <a:gd name="connsiteY103" fmla="*/ 0 h 6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68978" h="608298">
                  <a:moveTo>
                    <a:pt x="222742" y="456169"/>
                  </a:moveTo>
                  <a:lnTo>
                    <a:pt x="222742" y="502934"/>
                  </a:lnTo>
                  <a:lnTo>
                    <a:pt x="386984" y="502934"/>
                  </a:lnTo>
                  <a:lnTo>
                    <a:pt x="386984" y="456169"/>
                  </a:lnTo>
                  <a:close/>
                  <a:moveTo>
                    <a:pt x="211100" y="432661"/>
                  </a:moveTo>
                  <a:lnTo>
                    <a:pt x="398626" y="432661"/>
                  </a:lnTo>
                  <a:cubicBezTo>
                    <a:pt x="405206" y="432661"/>
                    <a:pt x="410267" y="437969"/>
                    <a:pt x="410267" y="444289"/>
                  </a:cubicBezTo>
                  <a:lnTo>
                    <a:pt x="410267" y="514561"/>
                  </a:lnTo>
                  <a:cubicBezTo>
                    <a:pt x="410267" y="521134"/>
                    <a:pt x="405206" y="526442"/>
                    <a:pt x="398626" y="526442"/>
                  </a:cubicBezTo>
                  <a:lnTo>
                    <a:pt x="211100" y="526442"/>
                  </a:lnTo>
                  <a:cubicBezTo>
                    <a:pt x="204520" y="526442"/>
                    <a:pt x="199206" y="521134"/>
                    <a:pt x="199206" y="514561"/>
                  </a:cubicBezTo>
                  <a:lnTo>
                    <a:pt x="199206" y="444289"/>
                  </a:lnTo>
                  <a:cubicBezTo>
                    <a:pt x="199206" y="437969"/>
                    <a:pt x="204520" y="432661"/>
                    <a:pt x="211100" y="432661"/>
                  </a:cubicBezTo>
                  <a:close/>
                  <a:moveTo>
                    <a:pt x="222771" y="385946"/>
                  </a:moveTo>
                  <a:lnTo>
                    <a:pt x="386985" y="385946"/>
                  </a:lnTo>
                  <a:cubicBezTo>
                    <a:pt x="393310" y="385946"/>
                    <a:pt x="398624" y="390993"/>
                    <a:pt x="398624" y="397554"/>
                  </a:cubicBezTo>
                  <a:cubicBezTo>
                    <a:pt x="398624" y="404115"/>
                    <a:pt x="393310" y="409162"/>
                    <a:pt x="386985" y="409162"/>
                  </a:cubicBezTo>
                  <a:lnTo>
                    <a:pt x="222771" y="409162"/>
                  </a:lnTo>
                  <a:cubicBezTo>
                    <a:pt x="216446" y="409162"/>
                    <a:pt x="211132" y="404115"/>
                    <a:pt x="211132" y="397554"/>
                  </a:cubicBezTo>
                  <a:cubicBezTo>
                    <a:pt x="211132" y="390993"/>
                    <a:pt x="216446" y="385946"/>
                    <a:pt x="222771" y="385946"/>
                  </a:cubicBezTo>
                  <a:close/>
                  <a:moveTo>
                    <a:pt x="222771" y="327307"/>
                  </a:moveTo>
                  <a:lnTo>
                    <a:pt x="386985" y="327307"/>
                  </a:lnTo>
                  <a:cubicBezTo>
                    <a:pt x="393310" y="327307"/>
                    <a:pt x="398624" y="332613"/>
                    <a:pt x="398624" y="338930"/>
                  </a:cubicBezTo>
                  <a:cubicBezTo>
                    <a:pt x="398624" y="345499"/>
                    <a:pt x="393310" y="350805"/>
                    <a:pt x="386985" y="350805"/>
                  </a:cubicBezTo>
                  <a:lnTo>
                    <a:pt x="222771" y="350805"/>
                  </a:lnTo>
                  <a:cubicBezTo>
                    <a:pt x="216446" y="350805"/>
                    <a:pt x="211132" y="345499"/>
                    <a:pt x="211132" y="338930"/>
                  </a:cubicBezTo>
                  <a:cubicBezTo>
                    <a:pt x="211132" y="332613"/>
                    <a:pt x="216446" y="327307"/>
                    <a:pt x="222771" y="327307"/>
                  </a:cubicBezTo>
                  <a:close/>
                  <a:moveTo>
                    <a:pt x="222771" y="268667"/>
                  </a:moveTo>
                  <a:lnTo>
                    <a:pt x="386985" y="268667"/>
                  </a:lnTo>
                  <a:cubicBezTo>
                    <a:pt x="393310" y="268667"/>
                    <a:pt x="398624" y="273973"/>
                    <a:pt x="398624" y="280542"/>
                  </a:cubicBezTo>
                  <a:cubicBezTo>
                    <a:pt x="398624" y="286859"/>
                    <a:pt x="393310" y="292165"/>
                    <a:pt x="386985" y="292165"/>
                  </a:cubicBezTo>
                  <a:lnTo>
                    <a:pt x="222771" y="292165"/>
                  </a:lnTo>
                  <a:cubicBezTo>
                    <a:pt x="216446" y="292165"/>
                    <a:pt x="211132" y="286859"/>
                    <a:pt x="211132" y="280542"/>
                  </a:cubicBezTo>
                  <a:cubicBezTo>
                    <a:pt x="211132" y="273973"/>
                    <a:pt x="216446" y="268667"/>
                    <a:pt x="222771" y="268667"/>
                  </a:cubicBezTo>
                  <a:close/>
                  <a:moveTo>
                    <a:pt x="172102" y="243661"/>
                  </a:moveTo>
                  <a:cubicBezTo>
                    <a:pt x="178175" y="245935"/>
                    <a:pt x="181212" y="252756"/>
                    <a:pt x="179188" y="258819"/>
                  </a:cubicBezTo>
                  <a:lnTo>
                    <a:pt x="129084" y="396250"/>
                  </a:lnTo>
                  <a:cubicBezTo>
                    <a:pt x="128072" y="399535"/>
                    <a:pt x="125541" y="401808"/>
                    <a:pt x="122505" y="403071"/>
                  </a:cubicBezTo>
                  <a:cubicBezTo>
                    <a:pt x="120987" y="403829"/>
                    <a:pt x="119468" y="404082"/>
                    <a:pt x="117950" y="404082"/>
                  </a:cubicBezTo>
                  <a:cubicBezTo>
                    <a:pt x="116432" y="404082"/>
                    <a:pt x="114660" y="403577"/>
                    <a:pt x="112889" y="402819"/>
                  </a:cubicBezTo>
                  <a:lnTo>
                    <a:pt x="63039" y="379071"/>
                  </a:lnTo>
                  <a:cubicBezTo>
                    <a:pt x="57218" y="376293"/>
                    <a:pt x="54688" y="369219"/>
                    <a:pt x="57472" y="363408"/>
                  </a:cubicBezTo>
                  <a:cubicBezTo>
                    <a:pt x="60255" y="357598"/>
                    <a:pt x="67340" y="355071"/>
                    <a:pt x="73161" y="357850"/>
                  </a:cubicBezTo>
                  <a:lnTo>
                    <a:pt x="111371" y="376293"/>
                  </a:lnTo>
                  <a:lnTo>
                    <a:pt x="156919" y="250735"/>
                  </a:lnTo>
                  <a:cubicBezTo>
                    <a:pt x="159197" y="244672"/>
                    <a:pt x="166029" y="241640"/>
                    <a:pt x="172102" y="243661"/>
                  </a:cubicBezTo>
                  <a:close/>
                  <a:moveTo>
                    <a:pt x="222771" y="210309"/>
                  </a:moveTo>
                  <a:lnTo>
                    <a:pt x="386985" y="210309"/>
                  </a:lnTo>
                  <a:cubicBezTo>
                    <a:pt x="393310" y="210309"/>
                    <a:pt x="398624" y="215608"/>
                    <a:pt x="398624" y="221917"/>
                  </a:cubicBezTo>
                  <a:cubicBezTo>
                    <a:pt x="398624" y="228478"/>
                    <a:pt x="393310" y="233525"/>
                    <a:pt x="386985" y="233525"/>
                  </a:cubicBezTo>
                  <a:lnTo>
                    <a:pt x="222771" y="233525"/>
                  </a:lnTo>
                  <a:cubicBezTo>
                    <a:pt x="216446" y="233525"/>
                    <a:pt x="211132" y="228478"/>
                    <a:pt x="211132" y="221917"/>
                  </a:cubicBezTo>
                  <a:cubicBezTo>
                    <a:pt x="211132" y="215608"/>
                    <a:pt x="216446" y="210309"/>
                    <a:pt x="222771" y="210309"/>
                  </a:cubicBezTo>
                  <a:close/>
                  <a:moveTo>
                    <a:pt x="52643" y="37402"/>
                  </a:moveTo>
                  <a:lnTo>
                    <a:pt x="28093" y="86683"/>
                  </a:lnTo>
                  <a:cubicBezTo>
                    <a:pt x="27081" y="88705"/>
                    <a:pt x="25309" y="90474"/>
                    <a:pt x="23537" y="91485"/>
                  </a:cubicBezTo>
                  <a:lnTo>
                    <a:pt x="23537" y="584795"/>
                  </a:lnTo>
                  <a:lnTo>
                    <a:pt x="445441" y="584795"/>
                  </a:lnTo>
                  <a:lnTo>
                    <a:pt x="445441" y="91485"/>
                  </a:lnTo>
                  <a:cubicBezTo>
                    <a:pt x="443669" y="90474"/>
                    <a:pt x="441897" y="88705"/>
                    <a:pt x="440885" y="86683"/>
                  </a:cubicBezTo>
                  <a:lnTo>
                    <a:pt x="416335" y="37402"/>
                  </a:lnTo>
                  <a:lnTo>
                    <a:pt x="391532" y="86683"/>
                  </a:lnTo>
                  <a:cubicBezTo>
                    <a:pt x="387483" y="94517"/>
                    <a:pt x="374575" y="94517"/>
                    <a:pt x="370526" y="86683"/>
                  </a:cubicBezTo>
                  <a:lnTo>
                    <a:pt x="345976" y="37402"/>
                  </a:lnTo>
                  <a:lnTo>
                    <a:pt x="321173" y="86683"/>
                  </a:lnTo>
                  <a:cubicBezTo>
                    <a:pt x="317123" y="94517"/>
                    <a:pt x="304216" y="94517"/>
                    <a:pt x="300166" y="86683"/>
                  </a:cubicBezTo>
                  <a:lnTo>
                    <a:pt x="275616" y="37402"/>
                  </a:lnTo>
                  <a:lnTo>
                    <a:pt x="250813" y="86683"/>
                  </a:lnTo>
                  <a:cubicBezTo>
                    <a:pt x="248789" y="90726"/>
                    <a:pt x="244739" y="93254"/>
                    <a:pt x="240437" y="93254"/>
                  </a:cubicBezTo>
                  <a:lnTo>
                    <a:pt x="228541" y="93254"/>
                  </a:lnTo>
                  <a:cubicBezTo>
                    <a:pt x="224239" y="93254"/>
                    <a:pt x="220189" y="90726"/>
                    <a:pt x="218165" y="86683"/>
                  </a:cubicBezTo>
                  <a:lnTo>
                    <a:pt x="193362" y="37402"/>
                  </a:lnTo>
                  <a:lnTo>
                    <a:pt x="168812" y="86683"/>
                  </a:lnTo>
                  <a:cubicBezTo>
                    <a:pt x="164762" y="94517"/>
                    <a:pt x="151855" y="94517"/>
                    <a:pt x="147805" y="86683"/>
                  </a:cubicBezTo>
                  <a:lnTo>
                    <a:pt x="123002" y="37402"/>
                  </a:lnTo>
                  <a:lnTo>
                    <a:pt x="98452" y="86683"/>
                  </a:lnTo>
                  <a:cubicBezTo>
                    <a:pt x="94403" y="94517"/>
                    <a:pt x="81495" y="94517"/>
                    <a:pt x="77446" y="86683"/>
                  </a:cubicBezTo>
                  <a:close/>
                  <a:moveTo>
                    <a:pt x="52770" y="0"/>
                  </a:moveTo>
                  <a:cubicBezTo>
                    <a:pt x="57009" y="0"/>
                    <a:pt x="61248" y="2022"/>
                    <a:pt x="63273" y="6065"/>
                  </a:cubicBezTo>
                  <a:lnTo>
                    <a:pt x="87823" y="55346"/>
                  </a:lnTo>
                  <a:lnTo>
                    <a:pt x="112626" y="6065"/>
                  </a:lnTo>
                  <a:cubicBezTo>
                    <a:pt x="116675" y="-2022"/>
                    <a:pt x="129583" y="-2022"/>
                    <a:pt x="133632" y="6065"/>
                  </a:cubicBezTo>
                  <a:lnTo>
                    <a:pt x="158182" y="55346"/>
                  </a:lnTo>
                  <a:lnTo>
                    <a:pt x="182985" y="6065"/>
                  </a:lnTo>
                  <a:cubicBezTo>
                    <a:pt x="187034" y="-2022"/>
                    <a:pt x="199942" y="-2022"/>
                    <a:pt x="203992" y="6065"/>
                  </a:cubicBezTo>
                  <a:lnTo>
                    <a:pt x="234362" y="66971"/>
                  </a:lnTo>
                  <a:lnTo>
                    <a:pt x="264987" y="6065"/>
                  </a:lnTo>
                  <a:cubicBezTo>
                    <a:pt x="269036" y="-2022"/>
                    <a:pt x="281944" y="-2022"/>
                    <a:pt x="285993" y="6065"/>
                  </a:cubicBezTo>
                  <a:lnTo>
                    <a:pt x="310796" y="55346"/>
                  </a:lnTo>
                  <a:lnTo>
                    <a:pt x="335346" y="6065"/>
                  </a:lnTo>
                  <a:cubicBezTo>
                    <a:pt x="339395" y="-2022"/>
                    <a:pt x="352303" y="-2022"/>
                    <a:pt x="356352" y="6065"/>
                  </a:cubicBezTo>
                  <a:lnTo>
                    <a:pt x="381155" y="55346"/>
                  </a:lnTo>
                  <a:lnTo>
                    <a:pt x="405705" y="6065"/>
                  </a:lnTo>
                  <a:cubicBezTo>
                    <a:pt x="409755" y="-2022"/>
                    <a:pt x="422662" y="-2022"/>
                    <a:pt x="426712" y="6065"/>
                  </a:cubicBezTo>
                  <a:lnTo>
                    <a:pt x="458601" y="69751"/>
                  </a:lnTo>
                  <a:cubicBezTo>
                    <a:pt x="464422" y="70509"/>
                    <a:pt x="468978" y="75563"/>
                    <a:pt x="468978" y="81376"/>
                  </a:cubicBezTo>
                  <a:lnTo>
                    <a:pt x="468978" y="596673"/>
                  </a:lnTo>
                  <a:cubicBezTo>
                    <a:pt x="468978" y="602991"/>
                    <a:pt x="463663" y="608298"/>
                    <a:pt x="457336" y="608298"/>
                  </a:cubicBezTo>
                  <a:lnTo>
                    <a:pt x="11642" y="608298"/>
                  </a:lnTo>
                  <a:cubicBezTo>
                    <a:pt x="5315" y="608298"/>
                    <a:pt x="0" y="602991"/>
                    <a:pt x="0" y="596673"/>
                  </a:cubicBezTo>
                  <a:lnTo>
                    <a:pt x="0" y="81376"/>
                  </a:lnTo>
                  <a:cubicBezTo>
                    <a:pt x="0" y="75563"/>
                    <a:pt x="4556" y="70509"/>
                    <a:pt x="10377" y="69751"/>
                  </a:cubicBezTo>
                  <a:lnTo>
                    <a:pt x="42266" y="6065"/>
                  </a:lnTo>
                  <a:cubicBezTo>
                    <a:pt x="44291" y="2022"/>
                    <a:pt x="48530" y="0"/>
                    <a:pt x="527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文本框 29"/>
          <p:cNvSpPr txBox="1"/>
          <p:nvPr/>
        </p:nvSpPr>
        <p:spPr>
          <a:xfrm>
            <a:off x="519141" y="5007623"/>
            <a:ext cx="2664496" cy="523220"/>
          </a:xfrm>
          <a:prstGeom prst="rect">
            <a:avLst/>
          </a:prstGeom>
          <a:noFill/>
        </p:spPr>
        <p:txBody>
          <a:bodyPr wrap="square" rtlCol="0">
            <a:noAutofit/>
          </a:bodyPr>
          <a:lstStyle>
            <a:defPPr>
              <a:defRPr lang="zh-CN"/>
            </a:defPPr>
            <a:lvl1pPr algn="r">
              <a:defRPr sz="2800" b="1">
                <a:solidFill>
                  <a:schemeClr val="accent1"/>
                </a:solidFill>
                <a:latin typeface="+mj-ea"/>
                <a:ea typeface="+mj-ea"/>
              </a:defRPr>
            </a:lvl1pPr>
          </a:lstStyle>
          <a:p>
            <a:pPr algn="ctr"/>
            <a:r>
              <a:rPr lang="zh-CN" altLang="en-US" dirty="0"/>
              <a:t>相互沟通不够</a:t>
            </a:r>
          </a:p>
        </p:txBody>
      </p:sp>
      <p:sp>
        <p:nvSpPr>
          <p:cNvPr id="31" name="文本框 30"/>
          <p:cNvSpPr txBox="1"/>
          <p:nvPr/>
        </p:nvSpPr>
        <p:spPr>
          <a:xfrm>
            <a:off x="803275" y="5573828"/>
            <a:ext cx="3241260" cy="777008"/>
          </a:xfrm>
          <a:prstGeom prst="rect">
            <a:avLst/>
          </a:prstGeom>
          <a:noFill/>
        </p:spPr>
        <p:txBody>
          <a:bodyPr wrap="square" rtlCol="0">
            <a:noAutofit/>
          </a:bodyPr>
          <a:lstStyle>
            <a:defPPr>
              <a:defRPr lang="zh-CN"/>
            </a:defPPr>
            <a:lvl1pPr algn="r">
              <a:lnSpc>
                <a:spcPct val="120000"/>
              </a:lnSpc>
              <a:defRPr>
                <a:solidFill>
                  <a:schemeClr val="bg1">
                    <a:lumMod val="75000"/>
                  </a:schemeClr>
                </a:solidFill>
              </a:defRPr>
            </a:lvl1pPr>
          </a:lstStyle>
          <a:p>
            <a:pPr algn="l">
              <a:lnSpc>
                <a:spcPct val="13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部门之间存在信息不对称，相互沟通不够</a:t>
            </a:r>
            <a:endParaRPr lang="zh-CN" altLang="en-US" dirty="0">
              <a:solidFill>
                <a:schemeClr val="tx1">
                  <a:lumMod val="75000"/>
                  <a:lumOff val="25000"/>
                </a:schemeClr>
              </a:solidFill>
            </a:endParaRPr>
          </a:p>
        </p:txBody>
      </p:sp>
      <p:sp>
        <p:nvSpPr>
          <p:cNvPr id="32" name="文本框 31"/>
          <p:cNvSpPr txBox="1"/>
          <p:nvPr/>
        </p:nvSpPr>
        <p:spPr>
          <a:xfrm>
            <a:off x="4681701" y="4424817"/>
            <a:ext cx="2352477" cy="523220"/>
          </a:xfrm>
          <a:prstGeom prst="rect">
            <a:avLst/>
          </a:prstGeom>
          <a:noFill/>
        </p:spPr>
        <p:txBody>
          <a:bodyPr wrap="square" rtlCol="0">
            <a:noAutofit/>
          </a:bodyPr>
          <a:lstStyle>
            <a:defPPr>
              <a:defRPr lang="zh-CN"/>
            </a:defPPr>
            <a:lvl1pPr algn="r">
              <a:defRPr sz="2800" b="1">
                <a:solidFill>
                  <a:schemeClr val="accent1"/>
                </a:solidFill>
                <a:latin typeface="+mj-ea"/>
                <a:ea typeface="+mj-ea"/>
              </a:defRPr>
            </a:lvl1pPr>
          </a:lstStyle>
          <a:p>
            <a:r>
              <a:rPr lang="zh-CN" altLang="en-US" dirty="0"/>
              <a:t>协调能力不高</a:t>
            </a:r>
          </a:p>
        </p:txBody>
      </p:sp>
      <p:sp>
        <p:nvSpPr>
          <p:cNvPr id="33" name="文本框 32"/>
          <p:cNvSpPr txBox="1"/>
          <p:nvPr/>
        </p:nvSpPr>
        <p:spPr>
          <a:xfrm>
            <a:off x="4261027" y="5049235"/>
            <a:ext cx="3241260" cy="729943"/>
          </a:xfrm>
          <a:prstGeom prst="rect">
            <a:avLst/>
          </a:prstGeom>
          <a:noFill/>
        </p:spPr>
        <p:txBody>
          <a:bodyPr wrap="square" rtlCol="0">
            <a:noAutofit/>
          </a:bodyPr>
          <a:lstStyle>
            <a:defPPr>
              <a:defRPr lang="zh-CN"/>
            </a:defPPr>
            <a:lvl1pPr algn="r">
              <a:lnSpc>
                <a:spcPct val="120000"/>
              </a:lnSpc>
              <a:defRPr>
                <a:solidFill>
                  <a:schemeClr val="bg1">
                    <a:lumMod val="75000"/>
                  </a:schemeClr>
                </a:solidFill>
              </a:defRPr>
            </a:lvl1pPr>
          </a:lstStyle>
          <a:p>
            <a:pPr algn="ctr">
              <a:lnSpc>
                <a:spcPct val="130000"/>
              </a:lnSpc>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部门间的协调不够，对工作效率影响很大</a:t>
            </a:r>
            <a:endParaRPr lang="zh-CN" altLang="en-US" dirty="0"/>
          </a:p>
        </p:txBody>
      </p:sp>
      <p:sp>
        <p:nvSpPr>
          <p:cNvPr id="34" name="文本框 33"/>
          <p:cNvSpPr txBox="1"/>
          <p:nvPr/>
        </p:nvSpPr>
        <p:spPr>
          <a:xfrm>
            <a:off x="8741734" y="4975474"/>
            <a:ext cx="2824631" cy="523220"/>
          </a:xfrm>
          <a:prstGeom prst="rect">
            <a:avLst/>
          </a:prstGeom>
          <a:noFill/>
        </p:spPr>
        <p:txBody>
          <a:bodyPr wrap="square" rtlCol="0">
            <a:noAutofit/>
          </a:bodyPr>
          <a:lstStyle>
            <a:defPPr>
              <a:defRPr lang="zh-CN"/>
            </a:defPPr>
            <a:lvl1pPr algn="r">
              <a:defRPr sz="2800" b="1">
                <a:solidFill>
                  <a:schemeClr val="accent1"/>
                </a:solidFill>
                <a:latin typeface="+mj-ea"/>
                <a:ea typeface="+mj-ea"/>
              </a:defRPr>
            </a:lvl1pPr>
          </a:lstStyle>
          <a:p>
            <a:r>
              <a:rPr lang="zh-CN" altLang="en-US" dirty="0"/>
              <a:t>信息反馈不及时</a:t>
            </a:r>
          </a:p>
        </p:txBody>
      </p:sp>
      <p:sp>
        <p:nvSpPr>
          <p:cNvPr id="35" name="文本框 34"/>
          <p:cNvSpPr txBox="1"/>
          <p:nvPr/>
        </p:nvSpPr>
        <p:spPr>
          <a:xfrm>
            <a:off x="8263436" y="5573828"/>
            <a:ext cx="3125290" cy="728533"/>
          </a:xfrm>
          <a:prstGeom prst="rect">
            <a:avLst/>
          </a:prstGeom>
          <a:noFill/>
        </p:spPr>
        <p:txBody>
          <a:bodyPr wrap="square" rtlCol="0">
            <a:noAutofit/>
          </a:bodyPr>
          <a:lstStyle>
            <a:defPPr>
              <a:defRPr lang="zh-CN"/>
            </a:defPPr>
            <a:lvl1pPr algn="r">
              <a:lnSpc>
                <a:spcPct val="120000"/>
              </a:lnSpc>
              <a:defRPr>
                <a:solidFill>
                  <a:schemeClr val="bg1">
                    <a:lumMod val="75000"/>
                  </a:schemeClr>
                </a:solidFill>
              </a:defRPr>
            </a:lvl1pPr>
          </a:lstStyle>
          <a:p>
            <a:pPr>
              <a:lnSpc>
                <a:spcPct val="130000"/>
              </a:lnSpc>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对于上级领导发布的信息缺乏及时反馈</a:t>
            </a:r>
            <a:endParaRPr lang="zh-CN" altLang="en-US" dirty="0"/>
          </a:p>
        </p:txBody>
      </p:sp>
      <p:sp>
        <p:nvSpPr>
          <p:cNvPr id="36" name="文本框 35"/>
          <p:cNvSpPr txBox="1"/>
          <p:nvPr/>
        </p:nvSpPr>
        <p:spPr>
          <a:xfrm>
            <a:off x="7502287" y="1818196"/>
            <a:ext cx="2847587" cy="523220"/>
          </a:xfrm>
          <a:prstGeom prst="rect">
            <a:avLst/>
          </a:prstGeom>
          <a:noFill/>
        </p:spPr>
        <p:txBody>
          <a:bodyPr wrap="square" rtlCol="0">
            <a:noAutofit/>
          </a:bodyPr>
          <a:lstStyle>
            <a:defPPr>
              <a:defRPr lang="zh-CN"/>
            </a:defPPr>
            <a:lvl1pPr algn="r">
              <a:defRPr sz="2800" b="1">
                <a:solidFill>
                  <a:schemeClr val="accent1"/>
                </a:solidFill>
                <a:latin typeface="+mj-ea"/>
                <a:ea typeface="+mj-ea"/>
              </a:defRPr>
            </a:lvl1pPr>
          </a:lstStyle>
          <a:p>
            <a:r>
              <a:rPr lang="zh-CN" altLang="en-US" dirty="0">
                <a:solidFill>
                  <a:schemeClr val="accent2"/>
                </a:solidFill>
              </a:rPr>
              <a:t>积极主动性不够</a:t>
            </a:r>
          </a:p>
        </p:txBody>
      </p:sp>
      <p:sp>
        <p:nvSpPr>
          <p:cNvPr id="37" name="文本框 36"/>
          <p:cNvSpPr txBox="1"/>
          <p:nvPr/>
        </p:nvSpPr>
        <p:spPr>
          <a:xfrm>
            <a:off x="7361985" y="2323634"/>
            <a:ext cx="2936825" cy="777457"/>
          </a:xfrm>
          <a:prstGeom prst="rect">
            <a:avLst/>
          </a:prstGeom>
          <a:noFill/>
        </p:spPr>
        <p:txBody>
          <a:bodyPr wrap="square" rtlCol="0">
            <a:noAutofit/>
          </a:bodyPr>
          <a:lstStyle>
            <a:defPPr>
              <a:defRPr lang="zh-CN"/>
            </a:defPPr>
            <a:lvl1pPr>
              <a:lnSpc>
                <a:spcPct val="130000"/>
              </a:lnSpc>
              <a:defRPr>
                <a:solidFill>
                  <a:schemeClr val="tx1">
                    <a:lumMod val="75000"/>
                    <a:lumOff val="25000"/>
                  </a:schemeClr>
                </a:solidFill>
                <a:latin typeface="微软雅黑" panose="020B0503020204020204" pitchFamily="34" charset="-122"/>
                <a:ea typeface="微软雅黑" panose="020B0503020204020204" pitchFamily="34" charset="-122"/>
                <a:cs typeface="+mn-ea"/>
              </a:defRPr>
            </a:lvl1pPr>
          </a:lstStyle>
          <a:p>
            <a:pPr algn="r"/>
            <a:r>
              <a:rPr lang="zh-CN" altLang="en-US" dirty="0"/>
              <a:t>员工之间的工作积极性不够，亟待提高</a:t>
            </a:r>
          </a:p>
        </p:txBody>
      </p:sp>
      <p:sp>
        <p:nvSpPr>
          <p:cNvPr id="38" name="文本框 37"/>
          <p:cNvSpPr txBox="1"/>
          <p:nvPr/>
        </p:nvSpPr>
        <p:spPr>
          <a:xfrm>
            <a:off x="1994359" y="1838193"/>
            <a:ext cx="3064301" cy="523220"/>
          </a:xfrm>
          <a:prstGeom prst="rect">
            <a:avLst/>
          </a:prstGeom>
          <a:noFill/>
        </p:spPr>
        <p:txBody>
          <a:bodyPr wrap="square" rtlCol="0">
            <a:noAutofit/>
          </a:bodyPr>
          <a:lstStyle>
            <a:defPPr>
              <a:defRPr lang="zh-CN"/>
            </a:defPPr>
            <a:lvl1pPr algn="r">
              <a:defRPr sz="2800" b="1">
                <a:solidFill>
                  <a:schemeClr val="accent2"/>
                </a:solidFill>
                <a:latin typeface="+mj-ea"/>
                <a:ea typeface="+mj-ea"/>
              </a:defRPr>
            </a:lvl1pPr>
          </a:lstStyle>
          <a:p>
            <a:pPr algn="l"/>
            <a:r>
              <a:rPr lang="zh-CN" altLang="en-US" dirty="0">
                <a:sym typeface="+mn-lt"/>
              </a:rPr>
              <a:t>自主学习能力弱</a:t>
            </a:r>
          </a:p>
        </p:txBody>
      </p:sp>
      <p:sp>
        <p:nvSpPr>
          <p:cNvPr id="39" name="文本框 38"/>
          <p:cNvSpPr txBox="1"/>
          <p:nvPr/>
        </p:nvSpPr>
        <p:spPr>
          <a:xfrm>
            <a:off x="2019319" y="2407451"/>
            <a:ext cx="4076681" cy="417358"/>
          </a:xfrm>
          <a:prstGeom prst="rect">
            <a:avLst/>
          </a:prstGeom>
          <a:noFill/>
        </p:spPr>
        <p:txBody>
          <a:bodyPr wrap="square" rtlCol="0">
            <a:noAutofit/>
          </a:bodyPr>
          <a:lstStyle>
            <a:defPPr>
              <a:defRPr lang="zh-CN"/>
            </a:defPPr>
            <a:lvl1pPr>
              <a:lnSpc>
                <a:spcPct val="130000"/>
              </a:lnSpc>
              <a:defRPr>
                <a:solidFill>
                  <a:schemeClr val="tx1">
                    <a:lumMod val="75000"/>
                    <a:lumOff val="2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自主学习能力弱，往往是被动接受工作</a:t>
            </a:r>
          </a:p>
        </p:txBody>
      </p:sp>
      <p:sp>
        <p:nvSpPr>
          <p:cNvPr id="41" name="标题 1"/>
          <p:cNvSpPr txBox="1"/>
          <p:nvPr/>
        </p:nvSpPr>
        <p:spPr>
          <a:xfrm>
            <a:off x="1604523" y="121269"/>
            <a:ext cx="3157258"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不足与挑战</a:t>
            </a:r>
          </a:p>
        </p:txBody>
      </p:sp>
      <p:sp>
        <p:nvSpPr>
          <p:cNvPr id="45" name="文本框 44"/>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03</a:t>
            </a:r>
            <a:endParaRPr lang="zh-CN" altLang="en-US" dirty="0"/>
          </a:p>
        </p:txBody>
      </p:sp>
      <p:pic>
        <p:nvPicPr>
          <p:cNvPr id="52" name="图片 51"/>
          <p:cNvPicPr>
            <a:picLocks noChangeAspect="1"/>
          </p:cNvPicPr>
          <p:nvPr/>
        </p:nvPicPr>
        <p:blipFill rotWithShape="1">
          <a:blip r:embed="rId3"/>
          <a:srcRect r="40321" b="5570"/>
          <a:stretch>
            <a:fillRect/>
          </a:stretch>
        </p:blipFill>
        <p:spPr>
          <a:xfrm>
            <a:off x="9795425" y="465767"/>
            <a:ext cx="1932720" cy="395760"/>
          </a:xfrm>
          <a:prstGeom prst="rect">
            <a:avLst/>
          </a:prstGeom>
        </p:spPr>
      </p:pic>
      <p:grpSp>
        <p:nvGrpSpPr>
          <p:cNvPr id="5" name="组合 4"/>
          <p:cNvGrpSpPr/>
          <p:nvPr/>
        </p:nvGrpSpPr>
        <p:grpSpPr>
          <a:xfrm>
            <a:off x="1243732" y="4035873"/>
            <a:ext cx="750627" cy="750627"/>
            <a:chOff x="1243732" y="4035873"/>
            <a:chExt cx="750627" cy="750627"/>
          </a:xfrm>
        </p:grpSpPr>
        <p:sp>
          <p:nvSpPr>
            <p:cNvPr id="19" name="椭圆 18"/>
            <p:cNvSpPr/>
            <p:nvPr/>
          </p:nvSpPr>
          <p:spPr>
            <a:xfrm>
              <a:off x="1243732" y="4035873"/>
              <a:ext cx="750627" cy="750627"/>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5" name="chat_273818"/>
            <p:cNvSpPr/>
            <p:nvPr/>
          </p:nvSpPr>
          <p:spPr>
            <a:xfrm>
              <a:off x="1410575" y="4243478"/>
              <a:ext cx="416940" cy="381593"/>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 name="T24" fmla="*/ 325000 h 606722"/>
                <a:gd name="T25" fmla="*/ 325000 h 606722"/>
                <a:gd name="T26" fmla="*/ 325000 h 606722"/>
                <a:gd name="T27" fmla="*/ 325000 h 606722"/>
                <a:gd name="T28" fmla="*/ 325000 h 606722"/>
                <a:gd name="T29" fmla="*/ 325000 h 606722"/>
                <a:gd name="T30" fmla="*/ 325000 h 606722"/>
                <a:gd name="T31" fmla="*/ 325000 h 606722"/>
                <a:gd name="T32" fmla="*/ 325000 h 606722"/>
                <a:gd name="T33" fmla="*/ 325000 h 606722"/>
                <a:gd name="T34" fmla="*/ 325000 h 606722"/>
                <a:gd name="T35" fmla="*/ 325000 h 606722"/>
                <a:gd name="T36" fmla="*/ 325000 h 606722"/>
                <a:gd name="T37" fmla="*/ 325000 h 606722"/>
                <a:gd name="T38" fmla="*/ 325000 h 606722"/>
                <a:gd name="T39" fmla="*/ 325000 h 606722"/>
                <a:gd name="T40" fmla="*/ 325000 h 606722"/>
                <a:gd name="T41" fmla="*/ 325000 h 606722"/>
                <a:gd name="T42" fmla="*/ 325000 h 606722"/>
                <a:gd name="T43" fmla="*/ 325000 h 606722"/>
                <a:gd name="T44" fmla="*/ 325000 h 606722"/>
                <a:gd name="T45" fmla="*/ 325000 h 606722"/>
                <a:gd name="T46" fmla="*/ 325000 h 606722"/>
                <a:gd name="T47"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27" h="6258">
                  <a:moveTo>
                    <a:pt x="6684" y="0"/>
                  </a:moveTo>
                  <a:lnTo>
                    <a:pt x="142" y="0"/>
                  </a:lnTo>
                  <a:cubicBezTo>
                    <a:pt x="64" y="0"/>
                    <a:pt x="0" y="64"/>
                    <a:pt x="0" y="143"/>
                  </a:cubicBezTo>
                  <a:lnTo>
                    <a:pt x="0" y="4694"/>
                  </a:lnTo>
                  <a:cubicBezTo>
                    <a:pt x="0" y="4772"/>
                    <a:pt x="64" y="4836"/>
                    <a:pt x="142" y="4836"/>
                  </a:cubicBezTo>
                  <a:lnTo>
                    <a:pt x="2344" y="4836"/>
                  </a:lnTo>
                  <a:lnTo>
                    <a:pt x="3297" y="6198"/>
                  </a:lnTo>
                  <a:cubicBezTo>
                    <a:pt x="3323" y="6235"/>
                    <a:pt x="3367" y="6258"/>
                    <a:pt x="3413" y="6258"/>
                  </a:cubicBezTo>
                  <a:cubicBezTo>
                    <a:pt x="3460" y="6258"/>
                    <a:pt x="3503" y="6235"/>
                    <a:pt x="3530" y="6198"/>
                  </a:cubicBezTo>
                  <a:lnTo>
                    <a:pt x="4483" y="4836"/>
                  </a:lnTo>
                  <a:lnTo>
                    <a:pt x="6684" y="4836"/>
                  </a:lnTo>
                  <a:cubicBezTo>
                    <a:pt x="6763" y="4836"/>
                    <a:pt x="6827" y="4772"/>
                    <a:pt x="6827" y="4694"/>
                  </a:cubicBezTo>
                  <a:lnTo>
                    <a:pt x="6827" y="143"/>
                  </a:lnTo>
                  <a:cubicBezTo>
                    <a:pt x="6827" y="64"/>
                    <a:pt x="6763" y="0"/>
                    <a:pt x="6684" y="0"/>
                  </a:cubicBezTo>
                  <a:close/>
                  <a:moveTo>
                    <a:pt x="6542" y="4552"/>
                  </a:moveTo>
                  <a:lnTo>
                    <a:pt x="4409" y="4552"/>
                  </a:lnTo>
                  <a:cubicBezTo>
                    <a:pt x="4363" y="4552"/>
                    <a:pt x="4319" y="4574"/>
                    <a:pt x="4292" y="4612"/>
                  </a:cubicBezTo>
                  <a:lnTo>
                    <a:pt x="3413" y="5868"/>
                  </a:lnTo>
                  <a:lnTo>
                    <a:pt x="2534" y="4612"/>
                  </a:lnTo>
                  <a:cubicBezTo>
                    <a:pt x="2508" y="4574"/>
                    <a:pt x="2464" y="4552"/>
                    <a:pt x="2418" y="4552"/>
                  </a:cubicBezTo>
                  <a:lnTo>
                    <a:pt x="284" y="4552"/>
                  </a:lnTo>
                  <a:lnTo>
                    <a:pt x="284" y="285"/>
                  </a:lnTo>
                  <a:lnTo>
                    <a:pt x="6542" y="285"/>
                  </a:lnTo>
                  <a:lnTo>
                    <a:pt x="6542" y="45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组合 1"/>
          <p:cNvGrpSpPr/>
          <p:nvPr/>
        </p:nvGrpSpPr>
        <p:grpSpPr>
          <a:xfrm>
            <a:off x="3625286" y="0"/>
            <a:ext cx="4755039" cy="5432106"/>
            <a:chOff x="3625286" y="0"/>
            <a:chExt cx="4755039" cy="5432106"/>
          </a:xfrm>
        </p:grpSpPr>
        <p:sp>
          <p:nvSpPr>
            <p:cNvPr id="20" name="矩形: 圆顶角 19"/>
            <p:cNvSpPr/>
            <p:nvPr/>
          </p:nvSpPr>
          <p:spPr>
            <a:xfrm flipV="1">
              <a:off x="3625286" y="0"/>
              <a:ext cx="372776"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矩形: 圆顶角 13"/>
            <p:cNvSpPr/>
            <p:nvPr/>
          </p:nvSpPr>
          <p:spPr>
            <a:xfrm flipV="1">
              <a:off x="3825074" y="9944"/>
              <a:ext cx="4555251" cy="5422162"/>
            </a:xfrm>
            <a:prstGeom prst="round2SameRect">
              <a:avLst>
                <a:gd name="adj1" fmla="val 50000"/>
                <a:gd name="adj2" fmla="val 0"/>
              </a:avLst>
            </a:prstGeom>
            <a:solidFill>
              <a:schemeClr val="bg1">
                <a:alpha val="36000"/>
              </a:schemeClr>
            </a:solidFill>
            <a:ln>
              <a:noFill/>
            </a:ln>
            <a:effectLst>
              <a:outerShdw blurRad="1143000" dist="241300" dir="5400000" algn="t" rotWithShape="0">
                <a:schemeClr val="accent3">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矩形: 圆顶角 11"/>
            <p:cNvSpPr/>
            <p:nvPr/>
          </p:nvSpPr>
          <p:spPr>
            <a:xfrm flipV="1">
              <a:off x="3885362" y="0"/>
              <a:ext cx="4421275" cy="526268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文本框 4"/>
            <p:cNvSpPr txBox="1"/>
            <p:nvPr/>
          </p:nvSpPr>
          <p:spPr>
            <a:xfrm>
              <a:off x="4891344" y="1130173"/>
              <a:ext cx="2328221" cy="2215991"/>
            </a:xfrm>
            <a:prstGeom prst="rect">
              <a:avLst/>
            </a:prstGeom>
            <a:noFill/>
          </p:spPr>
          <p:txBody>
            <a:bodyPr wrap="square" rtlCol="0">
              <a:noAutofit/>
            </a:bodyPr>
            <a:lstStyle/>
            <a:p>
              <a:pPr algn="ctr"/>
              <a:r>
                <a:rPr lang="en-US" altLang="zh-CN" sz="13800" dirty="0">
                  <a:solidFill>
                    <a:schemeClr val="accent2"/>
                  </a:solidFill>
                </a:rPr>
                <a:t>01</a:t>
              </a:r>
              <a:endParaRPr lang="zh-CN" altLang="en-US" sz="13800" dirty="0">
                <a:solidFill>
                  <a:schemeClr val="accent2"/>
                </a:solidFill>
              </a:endParaRPr>
            </a:p>
          </p:txBody>
        </p:sp>
        <p:sp>
          <p:nvSpPr>
            <p:cNvPr id="15" name="文本框 14"/>
            <p:cNvSpPr txBox="1"/>
            <p:nvPr/>
          </p:nvSpPr>
          <p:spPr>
            <a:xfrm>
              <a:off x="4106339" y="3076654"/>
              <a:ext cx="3938953" cy="1107996"/>
            </a:xfrm>
            <a:prstGeom prst="rect">
              <a:avLst/>
            </a:prstGeom>
            <a:noFill/>
          </p:spPr>
          <p:txBody>
            <a:bodyPr wrap="square" rtlCol="0">
              <a:noAutofit/>
            </a:bodyPr>
            <a:lstStyle/>
            <a:p>
              <a:pPr algn="ctr"/>
              <a:r>
                <a:rPr lang="zh-CN" altLang="en-US" sz="6600" b="1" dirty="0">
                  <a:solidFill>
                    <a:schemeClr val="accent2"/>
                  </a:solidFill>
                  <a:latin typeface="+mj-ea"/>
                  <a:ea typeface="+mj-ea"/>
                </a:rPr>
                <a:t>工作回顾</a:t>
              </a:r>
            </a:p>
          </p:txBody>
        </p:sp>
        <p:sp>
          <p:nvSpPr>
            <p:cNvPr id="16" name="文本框 15"/>
            <p:cNvSpPr txBox="1"/>
            <p:nvPr/>
          </p:nvSpPr>
          <p:spPr>
            <a:xfrm>
              <a:off x="4133223" y="4138894"/>
              <a:ext cx="3938953" cy="523220"/>
            </a:xfrm>
            <a:prstGeom prst="rect">
              <a:avLst/>
            </a:prstGeom>
            <a:noFill/>
          </p:spPr>
          <p:txBody>
            <a:bodyPr wrap="square" rtlCol="0">
              <a:noAutofit/>
            </a:bodyPr>
            <a:lstStyle>
              <a:defPPr>
                <a:defRPr lang="zh-CN"/>
              </a:defPPr>
              <a:lvl1pPr marR="0" lvl="0" indent="0" algn="ctr" fontAlgn="auto">
                <a:lnSpc>
                  <a:spcPct val="100000"/>
                </a:lnSpc>
                <a:spcBef>
                  <a:spcPts val="0"/>
                </a:spcBef>
                <a:spcAft>
                  <a:spcPts val="0"/>
                </a:spcAft>
                <a:buClrTx/>
                <a:buSzTx/>
                <a:buFontTx/>
                <a:buNone/>
                <a:defRPr kumimoji="0" sz="2400" b="0" i="0" u="none" strike="noStrike" cap="none" spc="0" normalizeH="0" baseline="0">
                  <a:ln>
                    <a:noFill/>
                  </a:ln>
                  <a:solidFill>
                    <a:schemeClr val="accent1">
                      <a:lumMod val="20000"/>
                      <a:lumOff val="80000"/>
                      <a:alpha val="27000"/>
                    </a:schemeClr>
                  </a:solidFill>
                  <a:effectLst/>
                  <a:uLnTx/>
                  <a:uFillTx/>
                  <a:ea typeface="微软雅黑 Light" panose="020B0502040204020203" charset="-122"/>
                </a:defRPr>
              </a:lvl1pPr>
            </a:lstStyle>
            <a:p>
              <a:r>
                <a:rPr lang="en-US" altLang="zh-CN" dirty="0"/>
                <a:t>WORK REVIEW</a:t>
              </a:r>
              <a:endParaRPr lang="zh-CN" altLang="en-US" dirty="0"/>
            </a:p>
          </p:txBody>
        </p:sp>
      </p:grpSp>
      <p:sp>
        <p:nvSpPr>
          <p:cNvPr id="7" name="椭圆 6"/>
          <p:cNvSpPr/>
          <p:nvPr/>
        </p:nvSpPr>
        <p:spPr>
          <a:xfrm>
            <a:off x="1708219" y="4843305"/>
            <a:ext cx="1698172" cy="1698172"/>
          </a:xfrm>
          <a:prstGeom prst="ellipse">
            <a:avLst/>
          </a:prstGeom>
          <a:solidFill>
            <a:schemeClr val="accent2"/>
          </a:solidFill>
          <a:ln>
            <a:solidFill>
              <a:schemeClr val="accent2"/>
            </a:solid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任意多边形: 形状 20"/>
          <p:cNvSpPr/>
          <p:nvPr/>
        </p:nvSpPr>
        <p:spPr>
          <a:xfrm>
            <a:off x="1" y="1510477"/>
            <a:ext cx="1094677" cy="2323392"/>
          </a:xfrm>
          <a:custGeom>
            <a:avLst/>
            <a:gdLst>
              <a:gd name="connsiteX0" fmla="*/ 0 w 1094677"/>
              <a:gd name="connsiteY0" fmla="*/ 0 h 2323392"/>
              <a:gd name="connsiteX1" fmla="*/ 48558 w 1094677"/>
              <a:gd name="connsiteY1" fmla="*/ 2452 h 2323392"/>
              <a:gd name="connsiteX2" fmla="*/ 1094677 w 1094677"/>
              <a:gd name="connsiteY2" fmla="*/ 1161696 h 2323392"/>
              <a:gd name="connsiteX3" fmla="*/ 48558 w 1094677"/>
              <a:gd name="connsiteY3" fmla="*/ 2320940 h 2323392"/>
              <a:gd name="connsiteX4" fmla="*/ 0 w 1094677"/>
              <a:gd name="connsiteY4" fmla="*/ 2323392 h 232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77" h="2323392">
                <a:moveTo>
                  <a:pt x="0" y="0"/>
                </a:moveTo>
                <a:lnTo>
                  <a:pt x="48558" y="2452"/>
                </a:lnTo>
                <a:cubicBezTo>
                  <a:pt x="636147" y="62125"/>
                  <a:pt x="1094677" y="558363"/>
                  <a:pt x="1094677" y="1161696"/>
                </a:cubicBezTo>
                <a:cubicBezTo>
                  <a:pt x="1094677" y="1765029"/>
                  <a:pt x="636147" y="2261267"/>
                  <a:pt x="48558" y="2320940"/>
                </a:cubicBezTo>
                <a:lnTo>
                  <a:pt x="0" y="2323392"/>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p:nvSpPr>
        <p:spPr>
          <a:xfrm>
            <a:off x="9819073" y="6165849"/>
            <a:ext cx="1423020" cy="692151"/>
          </a:xfrm>
          <a:custGeom>
            <a:avLst/>
            <a:gdLst>
              <a:gd name="connsiteX0" fmla="*/ 711510 w 1423020"/>
              <a:gd name="connsiteY0" fmla="*/ 0 h 692151"/>
              <a:gd name="connsiteX1" fmla="*/ 1410690 w 1423020"/>
              <a:gd name="connsiteY1" fmla="*/ 569849 h 692151"/>
              <a:gd name="connsiteX2" fmla="*/ 1423020 w 1423020"/>
              <a:gd name="connsiteY2" fmla="*/ 692151 h 692151"/>
              <a:gd name="connsiteX3" fmla="*/ 0 w 1423020"/>
              <a:gd name="connsiteY3" fmla="*/ 692151 h 692151"/>
              <a:gd name="connsiteX4" fmla="*/ 12329 w 1423020"/>
              <a:gd name="connsiteY4" fmla="*/ 569849 h 692151"/>
              <a:gd name="connsiteX5" fmla="*/ 711510 w 1423020"/>
              <a:gd name="connsiteY5" fmla="*/ 0 h 6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020" h="692151">
                <a:moveTo>
                  <a:pt x="711510" y="0"/>
                </a:moveTo>
                <a:cubicBezTo>
                  <a:pt x="1056396" y="0"/>
                  <a:pt x="1344143" y="244637"/>
                  <a:pt x="1410690" y="569849"/>
                </a:cubicBezTo>
                <a:lnTo>
                  <a:pt x="1423020" y="692151"/>
                </a:lnTo>
                <a:lnTo>
                  <a:pt x="0" y="692151"/>
                </a:lnTo>
                <a:lnTo>
                  <a:pt x="12329" y="569849"/>
                </a:lnTo>
                <a:cubicBezTo>
                  <a:pt x="78877" y="244637"/>
                  <a:pt x="366624" y="0"/>
                  <a:pt x="71151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椭圆 18"/>
          <p:cNvSpPr/>
          <p:nvPr/>
        </p:nvSpPr>
        <p:spPr>
          <a:xfrm>
            <a:off x="9897625" y="1730828"/>
            <a:ext cx="1698172" cy="1698172"/>
          </a:xfrm>
          <a:prstGeom prst="ellipse">
            <a:avLst/>
          </a:prstGeom>
          <a:solidFill>
            <a:schemeClr val="accent3">
              <a:lumMod val="60000"/>
              <a:lumOff val="40000"/>
            </a:schemeClr>
          </a:solidFill>
          <a:ln>
            <a:solidFill>
              <a:schemeClr val="accent2"/>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圆角 57"/>
          <p:cNvSpPr/>
          <p:nvPr/>
        </p:nvSpPr>
        <p:spPr>
          <a:xfrm>
            <a:off x="961446" y="2787584"/>
            <a:ext cx="3069133" cy="4210360"/>
          </a:xfrm>
          <a:prstGeom prst="roundRect">
            <a:avLst>
              <a:gd name="adj" fmla="val 53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9" name="矩形: 圆角 58"/>
          <p:cNvSpPr/>
          <p:nvPr/>
        </p:nvSpPr>
        <p:spPr>
          <a:xfrm>
            <a:off x="4551848" y="2337679"/>
            <a:ext cx="3069133" cy="4210360"/>
          </a:xfrm>
          <a:prstGeom prst="roundRect">
            <a:avLst>
              <a:gd name="adj" fmla="val 53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60" name="矩形: 圆角 59"/>
          <p:cNvSpPr/>
          <p:nvPr/>
        </p:nvSpPr>
        <p:spPr>
          <a:xfrm>
            <a:off x="8142250" y="2815508"/>
            <a:ext cx="3069133" cy="4210360"/>
          </a:xfrm>
          <a:prstGeom prst="roundRect">
            <a:avLst>
              <a:gd name="adj" fmla="val 53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61" name="文本框 60"/>
          <p:cNvSpPr txBox="1"/>
          <p:nvPr/>
        </p:nvSpPr>
        <p:spPr>
          <a:xfrm>
            <a:off x="1469399" y="3457928"/>
            <a:ext cx="2125601" cy="523220"/>
          </a:xfrm>
          <a:prstGeom prst="rect">
            <a:avLst/>
          </a:prstGeom>
          <a:noFill/>
        </p:spPr>
        <p:txBody>
          <a:bodyPr wrap="square" rtlCol="0">
            <a:noAutofit/>
          </a:bodyPr>
          <a:lstStyle/>
          <a:p>
            <a:pPr algn="ctr"/>
            <a:r>
              <a:rPr lang="zh-CN" altLang="en-US" sz="2800" b="1" dirty="0">
                <a:solidFill>
                  <a:schemeClr val="bg1"/>
                </a:solidFill>
                <a:latin typeface="+mj-ea"/>
                <a:ea typeface="+mj-ea"/>
              </a:rPr>
              <a:t>不善于总结</a:t>
            </a:r>
          </a:p>
        </p:txBody>
      </p:sp>
      <p:sp>
        <p:nvSpPr>
          <p:cNvPr id="62" name="文本框 61"/>
          <p:cNvSpPr txBox="1"/>
          <p:nvPr/>
        </p:nvSpPr>
        <p:spPr>
          <a:xfrm>
            <a:off x="1224194" y="4207077"/>
            <a:ext cx="2585806" cy="1498615"/>
          </a:xfrm>
          <a:prstGeom prst="rect">
            <a:avLst/>
          </a:prstGeom>
          <a:noFill/>
        </p:spPr>
        <p:txBody>
          <a:bodyPr wrap="square" rtlCol="0">
            <a:noAutofit/>
          </a:bodyPr>
          <a:lstStyle/>
          <a:p>
            <a:pPr>
              <a:lnSpc>
                <a:spcPct val="130000"/>
              </a:lnSpc>
            </a:pPr>
            <a:r>
              <a:rPr lang="zh-CN" altLang="en-US" dirty="0">
                <a:solidFill>
                  <a:schemeClr val="bg1"/>
                </a:solidFill>
              </a:rPr>
              <a:t>只干工作，不善于总结，所以有些工作费力气大，但与收效不成比例，事倍功半的现象时有发生。</a:t>
            </a:r>
          </a:p>
        </p:txBody>
      </p:sp>
      <p:sp>
        <p:nvSpPr>
          <p:cNvPr id="63" name="文本框 62"/>
          <p:cNvSpPr txBox="1"/>
          <p:nvPr/>
        </p:nvSpPr>
        <p:spPr>
          <a:xfrm>
            <a:off x="8475353" y="3457928"/>
            <a:ext cx="2402925" cy="523220"/>
          </a:xfrm>
          <a:prstGeom prst="rect">
            <a:avLst/>
          </a:prstGeom>
          <a:noFill/>
        </p:spPr>
        <p:txBody>
          <a:bodyPr wrap="square" rtlCol="0">
            <a:noAutofit/>
          </a:bodyPr>
          <a:lstStyle>
            <a:defPPr>
              <a:defRPr lang="zh-CN"/>
            </a:defPPr>
            <a:lvl1pPr algn="ctr">
              <a:defRPr sz="2800" b="1">
                <a:solidFill>
                  <a:schemeClr val="bg1"/>
                </a:solidFill>
                <a:latin typeface="+mj-ea"/>
                <a:ea typeface="+mj-ea"/>
              </a:defRPr>
            </a:lvl1pPr>
          </a:lstStyle>
          <a:p>
            <a:r>
              <a:rPr lang="zh-CN" altLang="en-US" dirty="0"/>
              <a:t>理论水平不高</a:t>
            </a:r>
          </a:p>
        </p:txBody>
      </p:sp>
      <p:sp>
        <p:nvSpPr>
          <p:cNvPr id="64" name="文本框 63"/>
          <p:cNvSpPr txBox="1"/>
          <p:nvPr/>
        </p:nvSpPr>
        <p:spPr>
          <a:xfrm>
            <a:off x="8430588" y="4192580"/>
            <a:ext cx="2537218" cy="1498615"/>
          </a:xfrm>
          <a:prstGeom prst="rect">
            <a:avLst/>
          </a:prstGeom>
          <a:noFill/>
        </p:spPr>
        <p:txBody>
          <a:bodyPr wrap="square" rtlCol="0">
            <a:noAutofit/>
          </a:bodyPr>
          <a:lstStyle>
            <a:defPPr>
              <a:defRPr lang="zh-CN"/>
            </a:defPPr>
            <a:lvl1pPr>
              <a:lnSpc>
                <a:spcPct val="130000"/>
              </a:lnSpc>
              <a:defRPr>
                <a:solidFill>
                  <a:schemeClr val="bg1"/>
                </a:solidFill>
              </a:defRPr>
            </a:lvl1pPr>
          </a:lstStyle>
          <a:p>
            <a:r>
              <a:rPr lang="zh-CN" altLang="en-US" dirty="0"/>
              <a:t>当前社会财务会计知识和业务更新换代比较快，缺乏对新的业务知识和会计法规的系统学习</a:t>
            </a:r>
          </a:p>
        </p:txBody>
      </p:sp>
      <p:sp>
        <p:nvSpPr>
          <p:cNvPr id="65" name="文本框 64"/>
          <p:cNvSpPr txBox="1"/>
          <p:nvPr/>
        </p:nvSpPr>
        <p:spPr>
          <a:xfrm>
            <a:off x="4849453" y="3146645"/>
            <a:ext cx="2524985" cy="523220"/>
          </a:xfrm>
          <a:prstGeom prst="rect">
            <a:avLst/>
          </a:prstGeom>
          <a:noFill/>
        </p:spPr>
        <p:txBody>
          <a:bodyPr wrap="square" rtlCol="0">
            <a:noAutofit/>
          </a:bodyPr>
          <a:lstStyle/>
          <a:p>
            <a:pPr algn="ctr"/>
            <a:r>
              <a:rPr lang="zh-CN" altLang="en-US" sz="2800" b="1" dirty="0">
                <a:solidFill>
                  <a:schemeClr val="accent1"/>
                </a:solidFill>
                <a:latin typeface="+mj-ea"/>
                <a:ea typeface="+mj-ea"/>
              </a:rPr>
              <a:t>缺乏深度思考</a:t>
            </a:r>
          </a:p>
        </p:txBody>
      </p:sp>
      <p:sp>
        <p:nvSpPr>
          <p:cNvPr id="66" name="文本框 65"/>
          <p:cNvSpPr txBox="1"/>
          <p:nvPr/>
        </p:nvSpPr>
        <p:spPr>
          <a:xfrm>
            <a:off x="4827431" y="3833887"/>
            <a:ext cx="2547007" cy="1727139"/>
          </a:xfrm>
          <a:prstGeom prst="rect">
            <a:avLst/>
          </a:prstGeom>
          <a:noFill/>
        </p:spPr>
        <p:txBody>
          <a:bodyPr wrap="square" rtlCol="0">
            <a:noAutofit/>
          </a:bodyPr>
          <a:lstStyle/>
          <a:p>
            <a:pPr>
              <a:lnSpc>
                <a:spcPct val="130000"/>
              </a:lnSpc>
            </a:pPr>
            <a:r>
              <a:rPr lang="zh-CN" altLang="en-US" dirty="0">
                <a:solidFill>
                  <a:schemeClr val="accent1"/>
                </a:solidFill>
              </a:rPr>
              <a:t>忙于应付事务性工作多，深入探讨、思考、认认真真的研究条件及财务管理办法、工作制度少，工作有广度，没深度</a:t>
            </a:r>
          </a:p>
        </p:txBody>
      </p:sp>
      <p:sp>
        <p:nvSpPr>
          <p:cNvPr id="2" name="椭圆 1"/>
          <p:cNvSpPr/>
          <p:nvPr/>
        </p:nvSpPr>
        <p:spPr>
          <a:xfrm>
            <a:off x="-360947" y="6006450"/>
            <a:ext cx="12970042" cy="32159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5" name="椭圆 24"/>
          <p:cNvSpPr/>
          <p:nvPr/>
        </p:nvSpPr>
        <p:spPr>
          <a:xfrm>
            <a:off x="-360947" y="6081895"/>
            <a:ext cx="12970042" cy="32159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7" name="标题 1"/>
          <p:cNvSpPr txBox="1"/>
          <p:nvPr/>
        </p:nvSpPr>
        <p:spPr>
          <a:xfrm>
            <a:off x="1604523" y="121269"/>
            <a:ext cx="3157258"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不足与挑战</a:t>
            </a:r>
          </a:p>
        </p:txBody>
      </p:sp>
      <p:sp>
        <p:nvSpPr>
          <p:cNvPr id="28" name="文本框 27"/>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03</a:t>
            </a:r>
            <a:endParaRPr lang="zh-CN" altLang="en-US" dirty="0"/>
          </a:p>
        </p:txBody>
      </p:sp>
      <p:pic>
        <p:nvPicPr>
          <p:cNvPr id="29" name="图片 28"/>
          <p:cNvPicPr>
            <a:picLocks noChangeAspect="1"/>
          </p:cNvPicPr>
          <p:nvPr/>
        </p:nvPicPr>
        <p:blipFill rotWithShape="1">
          <a:blip r:embed="rId3"/>
          <a:srcRect r="40321" b="5570"/>
          <a:stretch>
            <a:fillRect/>
          </a:stretch>
        </p:blipFill>
        <p:spPr>
          <a:xfrm>
            <a:off x="9795425" y="465767"/>
            <a:ext cx="1932720" cy="395760"/>
          </a:xfrm>
          <a:prstGeom prst="rect">
            <a:avLst/>
          </a:prstGeom>
        </p:spPr>
      </p:pic>
      <p:grpSp>
        <p:nvGrpSpPr>
          <p:cNvPr id="3" name="组合 2"/>
          <p:cNvGrpSpPr/>
          <p:nvPr/>
        </p:nvGrpSpPr>
        <p:grpSpPr>
          <a:xfrm>
            <a:off x="1843241" y="1849306"/>
            <a:ext cx="1305542" cy="1305542"/>
            <a:chOff x="1843241" y="1849306"/>
            <a:chExt cx="1305542" cy="1305542"/>
          </a:xfrm>
        </p:grpSpPr>
        <p:sp>
          <p:nvSpPr>
            <p:cNvPr id="31" name="椭圆 30"/>
            <p:cNvSpPr/>
            <p:nvPr/>
          </p:nvSpPr>
          <p:spPr>
            <a:xfrm>
              <a:off x="1843241" y="1849306"/>
              <a:ext cx="1305542" cy="1305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77" name="promotions_372754"/>
            <p:cNvSpPr/>
            <p:nvPr/>
          </p:nvSpPr>
          <p:spPr>
            <a:xfrm>
              <a:off x="2226727" y="2179957"/>
              <a:ext cx="610943" cy="686368"/>
            </a:xfrm>
            <a:custGeom>
              <a:avLst/>
              <a:gdLst>
                <a:gd name="connsiteX0" fmla="*/ 209477 w 380929"/>
                <a:gd name="connsiteY0" fmla="*/ 99510 h 427957"/>
                <a:gd name="connsiteX1" fmla="*/ 214192 w 380929"/>
                <a:gd name="connsiteY1" fmla="*/ 116797 h 427957"/>
                <a:gd name="connsiteX2" fmla="*/ 170520 w 380929"/>
                <a:gd name="connsiteY2" fmla="*/ 192378 h 427957"/>
                <a:gd name="connsiteX3" fmla="*/ 228861 w 380929"/>
                <a:gd name="connsiteY3" fmla="*/ 219572 h 427957"/>
                <a:gd name="connsiteX4" fmla="*/ 235767 w 380929"/>
                <a:gd name="connsiteY4" fmla="*/ 237955 h 427957"/>
                <a:gd name="connsiteX5" fmla="*/ 184950 w 380929"/>
                <a:gd name="connsiteY5" fmla="*/ 325918 h 427957"/>
                <a:gd name="connsiteX6" fmla="*/ 167662 w 380929"/>
                <a:gd name="connsiteY6" fmla="*/ 330537 h 427957"/>
                <a:gd name="connsiteX7" fmla="*/ 162947 w 380929"/>
                <a:gd name="connsiteY7" fmla="*/ 313250 h 427957"/>
                <a:gd name="connsiteX8" fmla="*/ 206789 w 380929"/>
                <a:gd name="connsiteY8" fmla="*/ 237326 h 427957"/>
                <a:gd name="connsiteX9" fmla="*/ 206810 w 380929"/>
                <a:gd name="connsiteY9" fmla="*/ 237336 h 427957"/>
                <a:gd name="connsiteX10" fmla="*/ 206810 w 380929"/>
                <a:gd name="connsiteY10" fmla="*/ 237288 h 427957"/>
                <a:gd name="connsiteX11" fmla="*/ 206789 w 380929"/>
                <a:gd name="connsiteY11" fmla="*/ 237326 h 427957"/>
                <a:gd name="connsiteX12" fmla="*/ 150327 w 380929"/>
                <a:gd name="connsiteY12" fmla="*/ 210999 h 427957"/>
                <a:gd name="connsiteX13" fmla="*/ 141373 w 380929"/>
                <a:gd name="connsiteY13" fmla="*/ 192092 h 427957"/>
                <a:gd name="connsiteX14" fmla="*/ 192189 w 380929"/>
                <a:gd name="connsiteY14" fmla="*/ 104082 h 427957"/>
                <a:gd name="connsiteX15" fmla="*/ 209477 w 380929"/>
                <a:gd name="connsiteY15" fmla="*/ 99510 h 427957"/>
                <a:gd name="connsiteX16" fmla="*/ 184179 w 380929"/>
                <a:gd name="connsiteY16" fmla="*/ 27087 h 427957"/>
                <a:gd name="connsiteX17" fmla="*/ 31807 w 380929"/>
                <a:gd name="connsiteY17" fmla="*/ 114196 h 427957"/>
                <a:gd name="connsiteX18" fmla="*/ 25379 w 380929"/>
                <a:gd name="connsiteY18" fmla="*/ 125197 h 427957"/>
                <a:gd name="connsiteX19" fmla="*/ 25379 w 380929"/>
                <a:gd name="connsiteY19" fmla="*/ 212067 h 427957"/>
                <a:gd name="connsiteX20" fmla="*/ 190465 w 380929"/>
                <a:gd name="connsiteY20" fmla="*/ 402572 h 427957"/>
                <a:gd name="connsiteX21" fmla="*/ 355550 w 380929"/>
                <a:gd name="connsiteY21" fmla="*/ 212067 h 427957"/>
                <a:gd name="connsiteX22" fmla="*/ 355550 w 380929"/>
                <a:gd name="connsiteY22" fmla="*/ 125197 h 427957"/>
                <a:gd name="connsiteX23" fmla="*/ 349122 w 380929"/>
                <a:gd name="connsiteY23" fmla="*/ 114196 h 427957"/>
                <a:gd name="connsiteX24" fmla="*/ 196750 w 380929"/>
                <a:gd name="connsiteY24" fmla="*/ 27087 h 427957"/>
                <a:gd name="connsiteX25" fmla="*/ 184179 w 380929"/>
                <a:gd name="connsiteY25" fmla="*/ 27087 h 427957"/>
                <a:gd name="connsiteX26" fmla="*/ 190465 w 380929"/>
                <a:gd name="connsiteY26" fmla="*/ 0 h 427957"/>
                <a:gd name="connsiteX27" fmla="*/ 209368 w 380929"/>
                <a:gd name="connsiteY27" fmla="*/ 5036 h 427957"/>
                <a:gd name="connsiteX28" fmla="*/ 361740 w 380929"/>
                <a:gd name="connsiteY28" fmla="*/ 92145 h 427957"/>
                <a:gd name="connsiteX29" fmla="*/ 380929 w 380929"/>
                <a:gd name="connsiteY29" fmla="*/ 125197 h 427957"/>
                <a:gd name="connsiteX30" fmla="*/ 380929 w 380929"/>
                <a:gd name="connsiteY30" fmla="*/ 212067 h 427957"/>
                <a:gd name="connsiteX31" fmla="*/ 190465 w 380929"/>
                <a:gd name="connsiteY31" fmla="*/ 427957 h 427957"/>
                <a:gd name="connsiteX32" fmla="*/ 0 w 380929"/>
                <a:gd name="connsiteY32" fmla="*/ 212067 h 427957"/>
                <a:gd name="connsiteX33" fmla="*/ 0 w 380929"/>
                <a:gd name="connsiteY33" fmla="*/ 125197 h 427957"/>
                <a:gd name="connsiteX34" fmla="*/ 19189 w 380929"/>
                <a:gd name="connsiteY34" fmla="*/ 92145 h 427957"/>
                <a:gd name="connsiteX35" fmla="*/ 171561 w 380929"/>
                <a:gd name="connsiteY35" fmla="*/ 5036 h 427957"/>
                <a:gd name="connsiteX36" fmla="*/ 190465 w 380929"/>
                <a:gd name="connsiteY36" fmla="*/ 0 h 42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0929" h="427957">
                  <a:moveTo>
                    <a:pt x="209477" y="99510"/>
                  </a:moveTo>
                  <a:cubicBezTo>
                    <a:pt x="215526" y="103034"/>
                    <a:pt x="217621" y="110749"/>
                    <a:pt x="214192" y="116797"/>
                  </a:cubicBezTo>
                  <a:lnTo>
                    <a:pt x="170520" y="192378"/>
                  </a:lnTo>
                  <a:lnTo>
                    <a:pt x="228861" y="219572"/>
                  </a:lnTo>
                  <a:cubicBezTo>
                    <a:pt x="236481" y="222143"/>
                    <a:pt x="239767" y="231049"/>
                    <a:pt x="235767" y="237955"/>
                  </a:cubicBezTo>
                  <a:lnTo>
                    <a:pt x="184950" y="325918"/>
                  </a:lnTo>
                  <a:cubicBezTo>
                    <a:pt x="181426" y="331966"/>
                    <a:pt x="173711" y="334014"/>
                    <a:pt x="167662" y="330537"/>
                  </a:cubicBezTo>
                  <a:cubicBezTo>
                    <a:pt x="161614" y="327013"/>
                    <a:pt x="159518" y="319298"/>
                    <a:pt x="162947" y="313250"/>
                  </a:cubicBezTo>
                  <a:lnTo>
                    <a:pt x="206789" y="237326"/>
                  </a:lnTo>
                  <a:lnTo>
                    <a:pt x="206810" y="237336"/>
                  </a:lnTo>
                  <a:lnTo>
                    <a:pt x="206810" y="237288"/>
                  </a:lnTo>
                  <a:lnTo>
                    <a:pt x="206789" y="237326"/>
                  </a:lnTo>
                  <a:lnTo>
                    <a:pt x="150327" y="210999"/>
                  </a:lnTo>
                  <a:cubicBezTo>
                    <a:pt x="141563" y="209570"/>
                    <a:pt x="136896" y="199760"/>
                    <a:pt x="141373" y="192092"/>
                  </a:cubicBezTo>
                  <a:lnTo>
                    <a:pt x="192189" y="104082"/>
                  </a:lnTo>
                  <a:cubicBezTo>
                    <a:pt x="195714" y="98081"/>
                    <a:pt x="203429" y="96033"/>
                    <a:pt x="209477" y="99510"/>
                  </a:cubicBezTo>
                  <a:close/>
                  <a:moveTo>
                    <a:pt x="184179" y="27087"/>
                  </a:moveTo>
                  <a:lnTo>
                    <a:pt x="31807" y="114196"/>
                  </a:lnTo>
                  <a:cubicBezTo>
                    <a:pt x="27855" y="116434"/>
                    <a:pt x="25379" y="120625"/>
                    <a:pt x="25379" y="125197"/>
                  </a:cubicBezTo>
                  <a:lnTo>
                    <a:pt x="25379" y="212067"/>
                  </a:lnTo>
                  <a:cubicBezTo>
                    <a:pt x="25379" y="312178"/>
                    <a:pt x="100708" y="402572"/>
                    <a:pt x="190465" y="402572"/>
                  </a:cubicBezTo>
                  <a:cubicBezTo>
                    <a:pt x="280221" y="402572"/>
                    <a:pt x="355550" y="312178"/>
                    <a:pt x="355550" y="212067"/>
                  </a:cubicBezTo>
                  <a:lnTo>
                    <a:pt x="355550" y="125197"/>
                  </a:lnTo>
                  <a:cubicBezTo>
                    <a:pt x="355550" y="120625"/>
                    <a:pt x="353074" y="116434"/>
                    <a:pt x="349122" y="114196"/>
                  </a:cubicBezTo>
                  <a:lnTo>
                    <a:pt x="196750" y="27087"/>
                  </a:lnTo>
                  <a:cubicBezTo>
                    <a:pt x="192845" y="24849"/>
                    <a:pt x="188084" y="24849"/>
                    <a:pt x="184179" y="27087"/>
                  </a:cubicBezTo>
                  <a:close/>
                  <a:moveTo>
                    <a:pt x="190465" y="0"/>
                  </a:moveTo>
                  <a:cubicBezTo>
                    <a:pt x="196988" y="0"/>
                    <a:pt x="203511" y="1679"/>
                    <a:pt x="209368" y="5036"/>
                  </a:cubicBezTo>
                  <a:lnTo>
                    <a:pt x="361740" y="92145"/>
                  </a:lnTo>
                  <a:cubicBezTo>
                    <a:pt x="373596" y="98908"/>
                    <a:pt x="380929" y="111528"/>
                    <a:pt x="380929" y="125197"/>
                  </a:cubicBezTo>
                  <a:lnTo>
                    <a:pt x="380929" y="212067"/>
                  </a:lnTo>
                  <a:cubicBezTo>
                    <a:pt x="380929" y="325323"/>
                    <a:pt x="295411" y="427957"/>
                    <a:pt x="190465" y="427957"/>
                  </a:cubicBezTo>
                  <a:cubicBezTo>
                    <a:pt x="85518" y="427957"/>
                    <a:pt x="0" y="325323"/>
                    <a:pt x="0" y="212067"/>
                  </a:cubicBezTo>
                  <a:lnTo>
                    <a:pt x="0" y="125197"/>
                  </a:lnTo>
                  <a:cubicBezTo>
                    <a:pt x="0" y="111528"/>
                    <a:pt x="7333" y="98908"/>
                    <a:pt x="19189" y="92145"/>
                  </a:cubicBezTo>
                  <a:lnTo>
                    <a:pt x="171561" y="5036"/>
                  </a:lnTo>
                  <a:cubicBezTo>
                    <a:pt x="177418" y="1679"/>
                    <a:pt x="183941" y="0"/>
                    <a:pt x="1904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 name="组合 4"/>
          <p:cNvGrpSpPr/>
          <p:nvPr/>
        </p:nvGrpSpPr>
        <p:grpSpPr>
          <a:xfrm>
            <a:off x="9011335" y="1925506"/>
            <a:ext cx="1305542" cy="1305542"/>
            <a:chOff x="9011335" y="1925506"/>
            <a:chExt cx="1305542" cy="1305542"/>
          </a:xfrm>
        </p:grpSpPr>
        <p:sp>
          <p:nvSpPr>
            <p:cNvPr id="30" name="椭圆 29"/>
            <p:cNvSpPr/>
            <p:nvPr/>
          </p:nvSpPr>
          <p:spPr>
            <a:xfrm>
              <a:off x="9011335" y="1925506"/>
              <a:ext cx="1305542" cy="1305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75" name="promotions_372754"/>
            <p:cNvSpPr/>
            <p:nvPr/>
          </p:nvSpPr>
          <p:spPr>
            <a:xfrm>
              <a:off x="9341417" y="2247319"/>
              <a:ext cx="645378" cy="68636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1086" h="607357">
                  <a:moveTo>
                    <a:pt x="103827" y="122983"/>
                  </a:moveTo>
                  <a:lnTo>
                    <a:pt x="103827" y="345147"/>
                  </a:lnTo>
                  <a:lnTo>
                    <a:pt x="474669" y="345147"/>
                  </a:lnTo>
                  <a:lnTo>
                    <a:pt x="474669" y="122983"/>
                  </a:lnTo>
                  <a:close/>
                  <a:moveTo>
                    <a:pt x="81574" y="100767"/>
                  </a:moveTo>
                  <a:lnTo>
                    <a:pt x="496922" y="100767"/>
                  </a:lnTo>
                  <a:lnTo>
                    <a:pt x="496922" y="367363"/>
                  </a:lnTo>
                  <a:lnTo>
                    <a:pt x="81574" y="367363"/>
                  </a:lnTo>
                  <a:close/>
                  <a:moveTo>
                    <a:pt x="59300" y="78544"/>
                  </a:moveTo>
                  <a:lnTo>
                    <a:pt x="59300" y="391055"/>
                  </a:lnTo>
                  <a:lnTo>
                    <a:pt x="519129" y="391055"/>
                  </a:lnTo>
                  <a:lnTo>
                    <a:pt x="519129" y="78544"/>
                  </a:lnTo>
                  <a:close/>
                  <a:moveTo>
                    <a:pt x="274362" y="0"/>
                  </a:moveTo>
                  <a:lnTo>
                    <a:pt x="296613" y="0"/>
                  </a:lnTo>
                  <a:lnTo>
                    <a:pt x="296613" y="56325"/>
                  </a:lnTo>
                  <a:lnTo>
                    <a:pt x="571086" y="56325"/>
                  </a:lnTo>
                  <a:lnTo>
                    <a:pt x="571086" y="78544"/>
                  </a:lnTo>
                  <a:lnTo>
                    <a:pt x="541380" y="78544"/>
                  </a:lnTo>
                  <a:lnTo>
                    <a:pt x="541380" y="391055"/>
                  </a:lnTo>
                  <a:lnTo>
                    <a:pt x="571086" y="391055"/>
                  </a:lnTo>
                  <a:lnTo>
                    <a:pt x="571086" y="413274"/>
                  </a:lnTo>
                  <a:lnTo>
                    <a:pt x="296613" y="413274"/>
                  </a:lnTo>
                  <a:lnTo>
                    <a:pt x="296613" y="474043"/>
                  </a:lnTo>
                  <a:lnTo>
                    <a:pt x="409540" y="586693"/>
                  </a:lnTo>
                  <a:lnTo>
                    <a:pt x="393741" y="602469"/>
                  </a:lnTo>
                  <a:lnTo>
                    <a:pt x="296613" y="505483"/>
                  </a:lnTo>
                  <a:lnTo>
                    <a:pt x="296613" y="607357"/>
                  </a:lnTo>
                  <a:lnTo>
                    <a:pt x="274362" y="607357"/>
                  </a:lnTo>
                  <a:lnTo>
                    <a:pt x="274362" y="507927"/>
                  </a:lnTo>
                  <a:lnTo>
                    <a:pt x="178791" y="603469"/>
                  </a:lnTo>
                  <a:lnTo>
                    <a:pt x="162993" y="587804"/>
                  </a:lnTo>
                  <a:lnTo>
                    <a:pt x="274362" y="476598"/>
                  </a:lnTo>
                  <a:lnTo>
                    <a:pt x="274362" y="413274"/>
                  </a:lnTo>
                  <a:lnTo>
                    <a:pt x="0" y="413274"/>
                  </a:lnTo>
                  <a:lnTo>
                    <a:pt x="0" y="391055"/>
                  </a:lnTo>
                  <a:lnTo>
                    <a:pt x="37049" y="391055"/>
                  </a:lnTo>
                  <a:lnTo>
                    <a:pt x="37049" y="78544"/>
                  </a:lnTo>
                  <a:lnTo>
                    <a:pt x="0" y="78544"/>
                  </a:lnTo>
                  <a:lnTo>
                    <a:pt x="0" y="56325"/>
                  </a:lnTo>
                  <a:lnTo>
                    <a:pt x="274362" y="563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4" name="组合 3"/>
          <p:cNvGrpSpPr/>
          <p:nvPr/>
        </p:nvGrpSpPr>
        <p:grpSpPr>
          <a:xfrm>
            <a:off x="5443229" y="1482042"/>
            <a:ext cx="1305542" cy="1305542"/>
            <a:chOff x="5443229" y="1482042"/>
            <a:chExt cx="1305542" cy="1305542"/>
          </a:xfrm>
        </p:grpSpPr>
        <p:sp>
          <p:nvSpPr>
            <p:cNvPr id="71" name="椭圆 70"/>
            <p:cNvSpPr/>
            <p:nvPr/>
          </p:nvSpPr>
          <p:spPr>
            <a:xfrm>
              <a:off x="5443229" y="1482042"/>
              <a:ext cx="1305542" cy="130554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7" name="AutoShape 3"/>
            <p:cNvSpPr>
              <a:spLocks noChangeAspect="1" noChangeArrowheads="1" noTextEdit="1"/>
            </p:cNvSpPr>
            <p:nvPr/>
          </p:nvSpPr>
          <p:spPr bwMode="auto">
            <a:xfrm>
              <a:off x="5765800" y="1814690"/>
              <a:ext cx="660400" cy="6873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5765800" y="1814690"/>
              <a:ext cx="660400" cy="687387"/>
            </a:xfrm>
            <a:custGeom>
              <a:avLst/>
              <a:gdLst>
                <a:gd name="T0" fmla="*/ 5351 w 6928"/>
                <a:gd name="T1" fmla="*/ 5326 h 7200"/>
                <a:gd name="T2" fmla="*/ 6928 w 6928"/>
                <a:gd name="T3" fmla="*/ 6906 h 7200"/>
                <a:gd name="T4" fmla="*/ 6634 w 6928"/>
                <a:gd name="T5" fmla="*/ 7200 h 7200"/>
                <a:gd name="T6" fmla="*/ 5005 w 6928"/>
                <a:gd name="T7" fmla="*/ 5570 h 7200"/>
                <a:gd name="T8" fmla="*/ 5338 w 6928"/>
                <a:gd name="T9" fmla="*/ 5345 h 7200"/>
                <a:gd name="T10" fmla="*/ 5351 w 6928"/>
                <a:gd name="T11" fmla="*/ 5326 h 7200"/>
                <a:gd name="T12" fmla="*/ 3127 w 6928"/>
                <a:gd name="T13" fmla="*/ 1252 h 7200"/>
                <a:gd name="T14" fmla="*/ 5004 w 6928"/>
                <a:gd name="T15" fmla="*/ 3131 h 7200"/>
                <a:gd name="T16" fmla="*/ 4795 w 6928"/>
                <a:gd name="T17" fmla="*/ 3339 h 7200"/>
                <a:gd name="T18" fmla="*/ 4586 w 6928"/>
                <a:gd name="T19" fmla="*/ 3131 h 7200"/>
                <a:gd name="T20" fmla="*/ 3127 w 6928"/>
                <a:gd name="T21" fmla="*/ 1670 h 7200"/>
                <a:gd name="T22" fmla="*/ 2918 w 6928"/>
                <a:gd name="T23" fmla="*/ 1461 h 7200"/>
                <a:gd name="T24" fmla="*/ 3127 w 6928"/>
                <a:gd name="T25" fmla="*/ 1252 h 7200"/>
                <a:gd name="T26" fmla="*/ 3127 w 6928"/>
                <a:gd name="T27" fmla="*/ 418 h 7200"/>
                <a:gd name="T28" fmla="*/ 417 w 6928"/>
                <a:gd name="T29" fmla="*/ 3131 h 7200"/>
                <a:gd name="T30" fmla="*/ 3127 w 6928"/>
                <a:gd name="T31" fmla="*/ 5844 h 7200"/>
                <a:gd name="T32" fmla="*/ 5837 w 6928"/>
                <a:gd name="T33" fmla="*/ 3131 h 7200"/>
                <a:gd name="T34" fmla="*/ 3127 w 6928"/>
                <a:gd name="T35" fmla="*/ 418 h 7200"/>
                <a:gd name="T36" fmla="*/ 3127 w 6928"/>
                <a:gd name="T37" fmla="*/ 0 h 7200"/>
                <a:gd name="T38" fmla="*/ 6254 w 6928"/>
                <a:gd name="T39" fmla="*/ 3131 h 7200"/>
                <a:gd name="T40" fmla="*/ 6009 w 6928"/>
                <a:gd name="T41" fmla="*/ 4350 h 7200"/>
                <a:gd name="T42" fmla="*/ 5351 w 6928"/>
                <a:gd name="T43" fmla="*/ 5326 h 7200"/>
                <a:gd name="T44" fmla="*/ 5160 w 6928"/>
                <a:gd name="T45" fmla="*/ 5135 h 7200"/>
                <a:gd name="T46" fmla="*/ 4866 w 6928"/>
                <a:gd name="T47" fmla="*/ 5430 h 7200"/>
                <a:gd name="T48" fmla="*/ 5005 w 6928"/>
                <a:gd name="T49" fmla="*/ 5570 h 7200"/>
                <a:gd name="T50" fmla="*/ 4345 w 6928"/>
                <a:gd name="T51" fmla="*/ 6016 h 7200"/>
                <a:gd name="T52" fmla="*/ 3127 w 6928"/>
                <a:gd name="T53" fmla="*/ 6262 h 7200"/>
                <a:gd name="T54" fmla="*/ 0 w 6928"/>
                <a:gd name="T55" fmla="*/ 3131 h 7200"/>
                <a:gd name="T56" fmla="*/ 3127 w 6928"/>
                <a:gd name="T57" fmla="*/ 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8" h="7200">
                  <a:moveTo>
                    <a:pt x="5351" y="5326"/>
                  </a:moveTo>
                  <a:lnTo>
                    <a:pt x="6928" y="6906"/>
                  </a:lnTo>
                  <a:lnTo>
                    <a:pt x="6634" y="7200"/>
                  </a:lnTo>
                  <a:lnTo>
                    <a:pt x="5005" y="5570"/>
                  </a:lnTo>
                  <a:lnTo>
                    <a:pt x="5338" y="5345"/>
                  </a:lnTo>
                  <a:lnTo>
                    <a:pt x="5351" y="5326"/>
                  </a:lnTo>
                  <a:close/>
                  <a:moveTo>
                    <a:pt x="3127" y="1252"/>
                  </a:moveTo>
                  <a:cubicBezTo>
                    <a:pt x="4163" y="1252"/>
                    <a:pt x="5004" y="2093"/>
                    <a:pt x="5004" y="3131"/>
                  </a:cubicBezTo>
                  <a:cubicBezTo>
                    <a:pt x="5004" y="3246"/>
                    <a:pt x="4910" y="3339"/>
                    <a:pt x="4795" y="3339"/>
                  </a:cubicBezTo>
                  <a:cubicBezTo>
                    <a:pt x="4680" y="3339"/>
                    <a:pt x="4586" y="3246"/>
                    <a:pt x="4586" y="3131"/>
                  </a:cubicBezTo>
                  <a:cubicBezTo>
                    <a:pt x="4586" y="2324"/>
                    <a:pt x="3933" y="1670"/>
                    <a:pt x="3127" y="1670"/>
                  </a:cubicBezTo>
                  <a:cubicBezTo>
                    <a:pt x="3011" y="1670"/>
                    <a:pt x="2918" y="1576"/>
                    <a:pt x="2918" y="1461"/>
                  </a:cubicBezTo>
                  <a:cubicBezTo>
                    <a:pt x="2918" y="1345"/>
                    <a:pt x="3011" y="1252"/>
                    <a:pt x="3127" y="1252"/>
                  </a:cubicBezTo>
                  <a:close/>
                  <a:moveTo>
                    <a:pt x="3127" y="418"/>
                  </a:moveTo>
                  <a:cubicBezTo>
                    <a:pt x="1630" y="418"/>
                    <a:pt x="417" y="1632"/>
                    <a:pt x="417" y="3131"/>
                  </a:cubicBezTo>
                  <a:cubicBezTo>
                    <a:pt x="417" y="4629"/>
                    <a:pt x="1630" y="5844"/>
                    <a:pt x="3127" y="5844"/>
                  </a:cubicBezTo>
                  <a:cubicBezTo>
                    <a:pt x="4624" y="5844"/>
                    <a:pt x="5837" y="4629"/>
                    <a:pt x="5837" y="3131"/>
                  </a:cubicBezTo>
                  <a:cubicBezTo>
                    <a:pt x="5837" y="1632"/>
                    <a:pt x="4624" y="418"/>
                    <a:pt x="3127" y="418"/>
                  </a:cubicBezTo>
                  <a:close/>
                  <a:moveTo>
                    <a:pt x="3127" y="0"/>
                  </a:moveTo>
                  <a:cubicBezTo>
                    <a:pt x="4854" y="0"/>
                    <a:pt x="6254" y="1402"/>
                    <a:pt x="6254" y="3131"/>
                  </a:cubicBezTo>
                  <a:cubicBezTo>
                    <a:pt x="6254" y="3563"/>
                    <a:pt x="6167" y="3975"/>
                    <a:pt x="6009" y="4350"/>
                  </a:cubicBezTo>
                  <a:lnTo>
                    <a:pt x="5351" y="5326"/>
                  </a:lnTo>
                  <a:lnTo>
                    <a:pt x="5160" y="5135"/>
                  </a:lnTo>
                  <a:lnTo>
                    <a:pt x="4866" y="5430"/>
                  </a:lnTo>
                  <a:lnTo>
                    <a:pt x="5005" y="5570"/>
                  </a:lnTo>
                  <a:lnTo>
                    <a:pt x="4345" y="6016"/>
                  </a:lnTo>
                  <a:cubicBezTo>
                    <a:pt x="3970" y="6174"/>
                    <a:pt x="3559" y="6262"/>
                    <a:pt x="3127" y="6262"/>
                  </a:cubicBezTo>
                  <a:cubicBezTo>
                    <a:pt x="1401" y="6262"/>
                    <a:pt x="0" y="4860"/>
                    <a:pt x="0" y="3131"/>
                  </a:cubicBezTo>
                  <a:cubicBezTo>
                    <a:pt x="0" y="1402"/>
                    <a:pt x="1401" y="0"/>
                    <a:pt x="3127" y="0"/>
                  </a:cubicBezTo>
                  <a:close/>
                </a:path>
              </a:pathLst>
            </a:custGeom>
            <a:solidFill>
              <a:schemeClr val="accent1">
                <a:lumMod val="20000"/>
                <a:lumOff val="80000"/>
              </a:schemeClr>
            </a:solidFill>
            <a:ln w="0">
              <a:noFill/>
              <a:prstDash val="solid"/>
              <a:round/>
            </a:ln>
          </p:spPr>
          <p:txBody>
            <a:bodyPr vert="horz" wrap="square" lIns="91440" tIns="45720" rIns="91440" bIns="45720" numCol="1" anchor="t" anchorCtr="0" compatLnSpc="1">
              <a:noAutofit/>
            </a:bodyPr>
            <a:lstStyle/>
            <a:p>
              <a:endParaRPr lang="zh-CN" altLang="en-US" dirty="0"/>
            </a:p>
          </p:txBody>
        </p:sp>
      </p:gr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biLevel thresh="25000"/>
            <a:extLst>
              <a:ext uri="{BEBA8EAE-BF5A-486C-A8C5-ECC9F3942E4B}">
                <a14:imgProps xmlns:a14="http://schemas.microsoft.com/office/drawing/2010/main">
                  <a14:imgLayer r:embed="rId4">
                    <a14:imgEffect>
                      <a14:brightnessContrast bright="40000" contrast="-40000"/>
                    </a14:imgEffect>
                    <a14:imgEffect>
                      <a14:colorTemperature colorTemp="6132"/>
                    </a14:imgEffect>
                    <a14:imgEffect>
                      <a14:saturation sat="0"/>
                    </a14:imgEffect>
                  </a14:imgLayer>
                </a14:imgProps>
              </a:ext>
            </a:extLst>
          </a:blip>
          <a:srcRect r="45562"/>
          <a:stretch>
            <a:fillRect/>
          </a:stretch>
        </p:blipFill>
        <p:spPr>
          <a:xfrm>
            <a:off x="10154218" y="552552"/>
            <a:ext cx="1555561" cy="219075"/>
          </a:xfrm>
          <a:prstGeom prst="rect">
            <a:avLst/>
          </a:prstGeom>
        </p:spPr>
      </p:pic>
      <p:grpSp>
        <p:nvGrpSpPr>
          <p:cNvPr id="2" name="组合 1"/>
          <p:cNvGrpSpPr/>
          <p:nvPr/>
        </p:nvGrpSpPr>
        <p:grpSpPr>
          <a:xfrm>
            <a:off x="3625286" y="0"/>
            <a:ext cx="4755039" cy="5432106"/>
            <a:chOff x="3625286" y="0"/>
            <a:chExt cx="4755039" cy="5432106"/>
          </a:xfrm>
        </p:grpSpPr>
        <p:sp>
          <p:nvSpPr>
            <p:cNvPr id="20" name="矩形: 圆顶角 19"/>
            <p:cNvSpPr/>
            <p:nvPr/>
          </p:nvSpPr>
          <p:spPr>
            <a:xfrm flipV="1">
              <a:off x="3625286" y="0"/>
              <a:ext cx="372776"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4" name="矩形: 圆顶角 13"/>
            <p:cNvSpPr/>
            <p:nvPr/>
          </p:nvSpPr>
          <p:spPr>
            <a:xfrm flipV="1">
              <a:off x="3825074" y="9944"/>
              <a:ext cx="4555251" cy="5422162"/>
            </a:xfrm>
            <a:prstGeom prst="round2SameRect">
              <a:avLst>
                <a:gd name="adj1" fmla="val 50000"/>
                <a:gd name="adj2" fmla="val 0"/>
              </a:avLst>
            </a:prstGeom>
            <a:solidFill>
              <a:schemeClr val="accent3">
                <a:lumMod val="75000"/>
                <a:alpha val="36000"/>
              </a:schemeClr>
            </a:solidFill>
            <a:ln>
              <a:noFill/>
            </a:ln>
            <a:effectLst>
              <a:outerShdw blurRad="1143000" dist="241300" dir="5400000" algn="t" rotWithShape="0">
                <a:schemeClr val="accent3">
                  <a:lumMod val="60000"/>
                  <a:lumOff val="40000"/>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2" name="矩形: 圆顶角 11"/>
            <p:cNvSpPr/>
            <p:nvPr/>
          </p:nvSpPr>
          <p:spPr>
            <a:xfrm flipV="1">
              <a:off x="3885362" y="0"/>
              <a:ext cx="4421275" cy="526268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5" name="文本框 4"/>
            <p:cNvSpPr txBox="1"/>
            <p:nvPr/>
          </p:nvSpPr>
          <p:spPr>
            <a:xfrm>
              <a:off x="4857747" y="1256044"/>
              <a:ext cx="2350619" cy="2215991"/>
            </a:xfrm>
            <a:prstGeom prst="rect">
              <a:avLst/>
            </a:prstGeom>
            <a:noFill/>
          </p:spPr>
          <p:txBody>
            <a:bodyPr wrap="square" rtlCol="0">
              <a:noAutofit/>
            </a:bodyPr>
            <a:lstStyle>
              <a:defPPr>
                <a:defRPr lang="zh-CN"/>
              </a:defPPr>
              <a:lvl1pPr algn="ctr">
                <a:defRPr sz="13800">
                  <a:solidFill>
                    <a:schemeClr val="accent2"/>
                  </a:solidFill>
                </a:defRPr>
              </a:lvl1pPr>
            </a:lstStyle>
            <a:p>
              <a:r>
                <a:rPr lang="en-US" altLang="zh-CN" dirty="0"/>
                <a:t>04</a:t>
              </a:r>
              <a:endParaRPr lang="zh-CN" altLang="en-US" dirty="0"/>
            </a:p>
          </p:txBody>
        </p:sp>
        <p:sp>
          <p:nvSpPr>
            <p:cNvPr id="15" name="文本框 14"/>
            <p:cNvSpPr txBox="1"/>
            <p:nvPr/>
          </p:nvSpPr>
          <p:spPr>
            <a:xfrm>
              <a:off x="4126523" y="3165074"/>
              <a:ext cx="3938953" cy="1107996"/>
            </a:xfrm>
            <a:prstGeom prst="rect">
              <a:avLst/>
            </a:prstGeom>
            <a:noFill/>
          </p:spPr>
          <p:txBody>
            <a:bodyPr wrap="square" rtlCol="0">
              <a:noAutofit/>
            </a:bodyPr>
            <a:lstStyle>
              <a:defPPr>
                <a:defRPr lang="zh-CN"/>
              </a:defPPr>
              <a:lvl1pPr algn="ctr">
                <a:defRPr sz="6600" b="1">
                  <a:solidFill>
                    <a:schemeClr val="accent2"/>
                  </a:solidFill>
                  <a:latin typeface="+mj-ea"/>
                  <a:ea typeface="+mj-ea"/>
                </a:defRPr>
              </a:lvl1pPr>
            </a:lstStyle>
            <a:p>
              <a:r>
                <a:rPr lang="zh-CN" altLang="en-US" dirty="0"/>
                <a:t>工作计划</a:t>
              </a:r>
            </a:p>
          </p:txBody>
        </p:sp>
        <p:sp>
          <p:nvSpPr>
            <p:cNvPr id="16" name="文本框 15"/>
            <p:cNvSpPr txBox="1"/>
            <p:nvPr/>
          </p:nvSpPr>
          <p:spPr>
            <a:xfrm>
              <a:off x="4133223" y="4273070"/>
              <a:ext cx="3938953" cy="584775"/>
            </a:xfrm>
            <a:prstGeom prst="rect">
              <a:avLst/>
            </a:prstGeom>
            <a:noFill/>
          </p:spPr>
          <p:txBody>
            <a:bodyPr wrap="square" rtlCol="0">
              <a:noAutofit/>
            </a:bodyPr>
            <a:lstStyle>
              <a:defPPr>
                <a:defRPr lang="zh-CN"/>
              </a:defPPr>
              <a:lvl1pPr marR="0" lvl="0" indent="0" algn="ctr" fontAlgn="auto">
                <a:lnSpc>
                  <a:spcPct val="100000"/>
                </a:lnSpc>
                <a:spcBef>
                  <a:spcPts val="0"/>
                </a:spcBef>
                <a:spcAft>
                  <a:spcPts val="0"/>
                </a:spcAft>
                <a:buClrTx/>
                <a:buSzTx/>
                <a:buFontTx/>
                <a:buNone/>
                <a:defRPr kumimoji="0" sz="2400" b="0" i="0" u="none" strike="noStrike" cap="none" spc="0" normalizeH="0" baseline="0">
                  <a:ln>
                    <a:noFill/>
                  </a:ln>
                  <a:solidFill>
                    <a:schemeClr val="accent1">
                      <a:lumMod val="20000"/>
                      <a:lumOff val="80000"/>
                      <a:alpha val="27000"/>
                    </a:schemeClr>
                  </a:solidFill>
                  <a:effectLst/>
                  <a:uLnTx/>
                  <a:uFillTx/>
                  <a:ea typeface="微软雅黑 Light" panose="020B0502040204020203" charset="-122"/>
                </a:defRPr>
              </a:lvl1pPr>
            </a:lstStyle>
            <a:p>
              <a:r>
                <a:rPr lang="en-US" altLang="zh-CN" dirty="0"/>
                <a:t>WORK PLAN</a:t>
              </a:r>
              <a:endParaRPr lang="zh-CN" altLang="en-US" dirty="0"/>
            </a:p>
          </p:txBody>
        </p:sp>
      </p:grpSp>
      <p:sp>
        <p:nvSpPr>
          <p:cNvPr id="7" name="椭圆 6"/>
          <p:cNvSpPr/>
          <p:nvPr/>
        </p:nvSpPr>
        <p:spPr>
          <a:xfrm>
            <a:off x="1708219" y="4843305"/>
            <a:ext cx="1698172" cy="1698172"/>
          </a:xfrm>
          <a:prstGeom prst="ellipse">
            <a:avLst/>
          </a:prstGeom>
          <a:solidFill>
            <a:schemeClr val="accent2"/>
          </a:solidFill>
          <a:ln>
            <a:solidFill>
              <a:schemeClr val="accent2"/>
            </a:solid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21" name="任意多边形: 形状 20"/>
          <p:cNvSpPr/>
          <p:nvPr/>
        </p:nvSpPr>
        <p:spPr>
          <a:xfrm>
            <a:off x="1" y="1510477"/>
            <a:ext cx="1094677" cy="2323392"/>
          </a:xfrm>
          <a:custGeom>
            <a:avLst/>
            <a:gdLst>
              <a:gd name="connsiteX0" fmla="*/ 0 w 1094677"/>
              <a:gd name="connsiteY0" fmla="*/ 0 h 2323392"/>
              <a:gd name="connsiteX1" fmla="*/ 48558 w 1094677"/>
              <a:gd name="connsiteY1" fmla="*/ 2452 h 2323392"/>
              <a:gd name="connsiteX2" fmla="*/ 1094677 w 1094677"/>
              <a:gd name="connsiteY2" fmla="*/ 1161696 h 2323392"/>
              <a:gd name="connsiteX3" fmla="*/ 48558 w 1094677"/>
              <a:gd name="connsiteY3" fmla="*/ 2320940 h 2323392"/>
              <a:gd name="connsiteX4" fmla="*/ 0 w 1094677"/>
              <a:gd name="connsiteY4" fmla="*/ 2323392 h 232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77" h="2323392">
                <a:moveTo>
                  <a:pt x="0" y="0"/>
                </a:moveTo>
                <a:lnTo>
                  <a:pt x="48558" y="2452"/>
                </a:lnTo>
                <a:cubicBezTo>
                  <a:pt x="636147" y="62125"/>
                  <a:pt x="1094677" y="558363"/>
                  <a:pt x="1094677" y="1161696"/>
                </a:cubicBezTo>
                <a:cubicBezTo>
                  <a:pt x="1094677" y="1765029"/>
                  <a:pt x="636147" y="2261267"/>
                  <a:pt x="48558" y="2320940"/>
                </a:cubicBezTo>
                <a:lnTo>
                  <a:pt x="0" y="2323392"/>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22" name="任意多边形: 形状 21"/>
          <p:cNvSpPr/>
          <p:nvPr/>
        </p:nvSpPr>
        <p:spPr>
          <a:xfrm>
            <a:off x="9819073" y="6165849"/>
            <a:ext cx="1423020" cy="692151"/>
          </a:xfrm>
          <a:custGeom>
            <a:avLst/>
            <a:gdLst>
              <a:gd name="connsiteX0" fmla="*/ 711510 w 1423020"/>
              <a:gd name="connsiteY0" fmla="*/ 0 h 692151"/>
              <a:gd name="connsiteX1" fmla="*/ 1410690 w 1423020"/>
              <a:gd name="connsiteY1" fmla="*/ 569849 h 692151"/>
              <a:gd name="connsiteX2" fmla="*/ 1423020 w 1423020"/>
              <a:gd name="connsiteY2" fmla="*/ 692151 h 692151"/>
              <a:gd name="connsiteX3" fmla="*/ 0 w 1423020"/>
              <a:gd name="connsiteY3" fmla="*/ 692151 h 692151"/>
              <a:gd name="connsiteX4" fmla="*/ 12329 w 1423020"/>
              <a:gd name="connsiteY4" fmla="*/ 569849 h 692151"/>
              <a:gd name="connsiteX5" fmla="*/ 711510 w 1423020"/>
              <a:gd name="connsiteY5" fmla="*/ 0 h 6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020" h="692151">
                <a:moveTo>
                  <a:pt x="711510" y="0"/>
                </a:moveTo>
                <a:cubicBezTo>
                  <a:pt x="1056396" y="0"/>
                  <a:pt x="1344143" y="244637"/>
                  <a:pt x="1410690" y="569849"/>
                </a:cubicBezTo>
                <a:lnTo>
                  <a:pt x="1423020" y="692151"/>
                </a:lnTo>
                <a:lnTo>
                  <a:pt x="0" y="692151"/>
                </a:lnTo>
                <a:lnTo>
                  <a:pt x="12329" y="569849"/>
                </a:lnTo>
                <a:cubicBezTo>
                  <a:pt x="78877" y="244637"/>
                  <a:pt x="366624" y="0"/>
                  <a:pt x="71151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
        <p:nvSpPr>
          <p:cNvPr id="19" name="椭圆 18"/>
          <p:cNvSpPr/>
          <p:nvPr/>
        </p:nvSpPr>
        <p:spPr>
          <a:xfrm>
            <a:off x="9897625" y="1730828"/>
            <a:ext cx="1698172" cy="1698172"/>
          </a:xfrm>
          <a:prstGeom prst="ellipse">
            <a:avLst/>
          </a:prstGeom>
          <a:solidFill>
            <a:schemeClr val="accent3">
              <a:lumMod val="60000"/>
              <a:lumOff val="40000"/>
            </a:schemeClr>
          </a:solidFill>
          <a:ln>
            <a:solidFill>
              <a:schemeClr val="accent2"/>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大括号 4"/>
          <p:cNvSpPr/>
          <p:nvPr/>
        </p:nvSpPr>
        <p:spPr>
          <a:xfrm>
            <a:off x="3717758" y="2548355"/>
            <a:ext cx="749729" cy="3272589"/>
          </a:xfrm>
          <a:prstGeom prst="rightBrace">
            <a:avLst>
              <a:gd name="adj1" fmla="val 81168"/>
              <a:gd name="adj2"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dirty="0"/>
          </a:p>
        </p:txBody>
      </p:sp>
      <p:sp>
        <p:nvSpPr>
          <p:cNvPr id="25" name="右大括号 24"/>
          <p:cNvSpPr/>
          <p:nvPr/>
        </p:nvSpPr>
        <p:spPr>
          <a:xfrm flipH="1">
            <a:off x="7714247" y="2548355"/>
            <a:ext cx="749729" cy="3272589"/>
          </a:xfrm>
          <a:prstGeom prst="rightBrace">
            <a:avLst>
              <a:gd name="adj1" fmla="val 81168"/>
              <a:gd name="adj2"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nvGrpSpPr>
          <p:cNvPr id="3" name="组合 2"/>
          <p:cNvGrpSpPr/>
          <p:nvPr/>
        </p:nvGrpSpPr>
        <p:grpSpPr>
          <a:xfrm>
            <a:off x="803275" y="2150802"/>
            <a:ext cx="2914483" cy="1284194"/>
            <a:chOff x="803275" y="2150802"/>
            <a:chExt cx="2914483" cy="1284194"/>
          </a:xfrm>
        </p:grpSpPr>
        <p:sp>
          <p:nvSpPr>
            <p:cNvPr id="4" name="矩形: 圆角 3"/>
            <p:cNvSpPr/>
            <p:nvPr/>
          </p:nvSpPr>
          <p:spPr>
            <a:xfrm>
              <a:off x="803275" y="2150802"/>
              <a:ext cx="2914483" cy="1284194"/>
            </a:xfrm>
            <a:prstGeom prst="roundRect">
              <a:avLst>
                <a:gd name="adj" fmla="val 8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文本框 26"/>
            <p:cNvSpPr txBox="1"/>
            <p:nvPr/>
          </p:nvSpPr>
          <p:spPr>
            <a:xfrm>
              <a:off x="932444" y="2325752"/>
              <a:ext cx="2685314" cy="854593"/>
            </a:xfrm>
            <a:prstGeom prst="rect">
              <a:avLst/>
            </a:prstGeom>
            <a:noFill/>
          </p:spPr>
          <p:txBody>
            <a:bodyPr wrap="square" rtlCol="0">
              <a:noAutofit/>
            </a:bodyPr>
            <a:lstStyle>
              <a:defPPr>
                <a:defRPr lang="zh-CN"/>
              </a:defPPr>
              <a:lvl1pPr>
                <a:lnSpc>
                  <a:spcPct val="130000"/>
                </a:lnSpc>
                <a:defRPr sz="2000">
                  <a:solidFill>
                    <a:schemeClr val="bg1"/>
                  </a:solidFill>
                </a:defRPr>
              </a:lvl1pPr>
            </a:lstStyle>
            <a:p>
              <a:r>
                <a:rPr lang="zh-CN" altLang="en-US" dirty="0"/>
                <a:t>继续深入抓好各中层部门的安全学习</a:t>
              </a:r>
            </a:p>
          </p:txBody>
        </p:sp>
      </p:grpSp>
      <p:grpSp>
        <p:nvGrpSpPr>
          <p:cNvPr id="7" name="组合 6"/>
          <p:cNvGrpSpPr/>
          <p:nvPr/>
        </p:nvGrpSpPr>
        <p:grpSpPr>
          <a:xfrm>
            <a:off x="803275" y="3550478"/>
            <a:ext cx="2914483" cy="1284194"/>
            <a:chOff x="803275" y="3550478"/>
            <a:chExt cx="2914483" cy="1284194"/>
          </a:xfrm>
        </p:grpSpPr>
        <p:sp>
          <p:nvSpPr>
            <p:cNvPr id="16" name="矩形: 圆角 15"/>
            <p:cNvSpPr/>
            <p:nvPr/>
          </p:nvSpPr>
          <p:spPr>
            <a:xfrm>
              <a:off x="803275" y="3550478"/>
              <a:ext cx="2914483" cy="1284194"/>
            </a:xfrm>
            <a:prstGeom prst="roundRect">
              <a:avLst>
                <a:gd name="adj" fmla="val 8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文本框 28"/>
            <p:cNvSpPr txBox="1"/>
            <p:nvPr/>
          </p:nvSpPr>
          <p:spPr>
            <a:xfrm>
              <a:off x="922847" y="3795440"/>
              <a:ext cx="2740528" cy="778418"/>
            </a:xfrm>
            <a:prstGeom prst="rect">
              <a:avLst/>
            </a:prstGeom>
            <a:noFill/>
          </p:spPr>
          <p:txBody>
            <a:bodyPr wrap="square" rtlCol="0">
              <a:noAutofit/>
            </a:bodyPr>
            <a:lstStyle>
              <a:defPPr>
                <a:defRPr lang="zh-CN"/>
              </a:defPPr>
              <a:lvl1pPr>
                <a:lnSpc>
                  <a:spcPct val="130000"/>
                </a:lnSpc>
                <a:defRPr sz="2000">
                  <a:solidFill>
                    <a:schemeClr val="accent1"/>
                  </a:solidFill>
                </a:defRPr>
              </a:lvl1pPr>
            </a:lstStyle>
            <a:p>
              <a:r>
                <a:rPr lang="zh-CN" altLang="en-US" dirty="0"/>
                <a:t>进一步搞好安全知识、业务技术培训</a:t>
              </a:r>
            </a:p>
          </p:txBody>
        </p:sp>
      </p:grpSp>
      <p:grpSp>
        <p:nvGrpSpPr>
          <p:cNvPr id="8" name="组合 7"/>
          <p:cNvGrpSpPr/>
          <p:nvPr/>
        </p:nvGrpSpPr>
        <p:grpSpPr>
          <a:xfrm>
            <a:off x="803275" y="4950154"/>
            <a:ext cx="2914483" cy="1284194"/>
            <a:chOff x="803275" y="4950154"/>
            <a:chExt cx="2914483" cy="1284194"/>
          </a:xfrm>
        </p:grpSpPr>
        <p:sp>
          <p:nvSpPr>
            <p:cNvPr id="17" name="矩形: 圆角 16"/>
            <p:cNvSpPr/>
            <p:nvPr/>
          </p:nvSpPr>
          <p:spPr>
            <a:xfrm>
              <a:off x="803275" y="4950154"/>
              <a:ext cx="2914483" cy="1284194"/>
            </a:xfrm>
            <a:prstGeom prst="roundRect">
              <a:avLst>
                <a:gd name="adj" fmla="val 8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文本框 30"/>
            <p:cNvSpPr txBox="1"/>
            <p:nvPr/>
          </p:nvSpPr>
          <p:spPr>
            <a:xfrm>
              <a:off x="903275" y="5203042"/>
              <a:ext cx="2740528" cy="778418"/>
            </a:xfrm>
            <a:prstGeom prst="rect">
              <a:avLst/>
            </a:prstGeom>
            <a:noFill/>
          </p:spPr>
          <p:txBody>
            <a:bodyPr wrap="square" rtlCol="0">
              <a:noAutofit/>
            </a:bodyPr>
            <a:lstStyle>
              <a:defPPr>
                <a:defRPr lang="zh-CN"/>
              </a:defPPr>
              <a:lvl1pPr>
                <a:lnSpc>
                  <a:spcPct val="130000"/>
                </a:lnSpc>
                <a:defRPr>
                  <a:solidFill>
                    <a:schemeClr val="bg1"/>
                  </a:solidFill>
                </a:defRPr>
              </a:lvl1pPr>
            </a:lstStyle>
            <a:p>
              <a:r>
                <a:rPr lang="zh-CN" altLang="en-US" dirty="0"/>
                <a:t>继续投入资金，进一步完善安全工作硬件设施</a:t>
              </a:r>
            </a:p>
          </p:txBody>
        </p:sp>
      </p:grpSp>
      <p:grpSp>
        <p:nvGrpSpPr>
          <p:cNvPr id="11" name="组合 10"/>
          <p:cNvGrpSpPr/>
          <p:nvPr/>
        </p:nvGrpSpPr>
        <p:grpSpPr>
          <a:xfrm>
            <a:off x="8474242" y="3550478"/>
            <a:ext cx="2924749" cy="1284194"/>
            <a:chOff x="8474242" y="3550478"/>
            <a:chExt cx="2924749" cy="1284194"/>
          </a:xfrm>
        </p:grpSpPr>
        <p:sp>
          <p:nvSpPr>
            <p:cNvPr id="23" name="矩形: 圆角 22"/>
            <p:cNvSpPr/>
            <p:nvPr/>
          </p:nvSpPr>
          <p:spPr>
            <a:xfrm>
              <a:off x="8474242" y="3550478"/>
              <a:ext cx="2914483" cy="1284194"/>
            </a:xfrm>
            <a:prstGeom prst="roundRect">
              <a:avLst>
                <a:gd name="adj" fmla="val 8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文本框 32"/>
            <p:cNvSpPr txBox="1"/>
            <p:nvPr/>
          </p:nvSpPr>
          <p:spPr>
            <a:xfrm>
              <a:off x="8548197" y="3565224"/>
              <a:ext cx="2850794" cy="1254702"/>
            </a:xfrm>
            <a:prstGeom prst="rect">
              <a:avLst/>
            </a:prstGeom>
            <a:noFill/>
          </p:spPr>
          <p:txBody>
            <a:bodyPr wrap="square" rtlCol="0">
              <a:noAutofit/>
            </a:bodyPr>
            <a:lstStyle>
              <a:defPPr>
                <a:defRPr lang="zh-CN"/>
              </a:defPPr>
              <a:lvl1pPr>
                <a:lnSpc>
                  <a:spcPct val="130000"/>
                </a:lnSpc>
                <a:defRPr sz="2000">
                  <a:solidFill>
                    <a:schemeClr val="bg1"/>
                  </a:solidFill>
                </a:defRPr>
              </a:lvl1pPr>
            </a:lstStyle>
            <a:p>
              <a:r>
                <a:rPr lang="zh-CN" altLang="en-US" dirty="0">
                  <a:solidFill>
                    <a:schemeClr val="accent1"/>
                  </a:solidFill>
                </a:rPr>
                <a:t>逐步向督促、协助有关部门做好隐患处理的方向发展</a:t>
              </a:r>
              <a:r>
                <a:rPr lang="en-US" altLang="zh-CN" dirty="0">
                  <a:solidFill>
                    <a:schemeClr val="accent1"/>
                  </a:solidFill>
                </a:rPr>
                <a:t>.</a:t>
              </a:r>
              <a:endParaRPr lang="zh-CN" altLang="en-US" dirty="0">
                <a:solidFill>
                  <a:schemeClr val="accent1"/>
                </a:solidFill>
              </a:endParaRPr>
            </a:p>
          </p:txBody>
        </p:sp>
      </p:grpSp>
      <p:grpSp>
        <p:nvGrpSpPr>
          <p:cNvPr id="10" name="组合 9"/>
          <p:cNvGrpSpPr/>
          <p:nvPr/>
        </p:nvGrpSpPr>
        <p:grpSpPr>
          <a:xfrm>
            <a:off x="8474242" y="2150802"/>
            <a:ext cx="2914483" cy="1284194"/>
            <a:chOff x="8474242" y="2150802"/>
            <a:chExt cx="2914483" cy="1284194"/>
          </a:xfrm>
        </p:grpSpPr>
        <p:sp>
          <p:nvSpPr>
            <p:cNvPr id="22" name="矩形: 圆角 21"/>
            <p:cNvSpPr/>
            <p:nvPr/>
          </p:nvSpPr>
          <p:spPr>
            <a:xfrm>
              <a:off x="8474242" y="2150802"/>
              <a:ext cx="2914483" cy="1284194"/>
            </a:xfrm>
            <a:prstGeom prst="roundRect">
              <a:avLst>
                <a:gd name="adj" fmla="val 8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文本框 34"/>
            <p:cNvSpPr txBox="1"/>
            <p:nvPr/>
          </p:nvSpPr>
          <p:spPr>
            <a:xfrm>
              <a:off x="8528625" y="2398508"/>
              <a:ext cx="2740528" cy="854593"/>
            </a:xfrm>
            <a:prstGeom prst="rect">
              <a:avLst/>
            </a:prstGeom>
            <a:noFill/>
          </p:spPr>
          <p:txBody>
            <a:bodyPr wrap="square" rtlCol="0">
              <a:noAutofit/>
            </a:bodyPr>
            <a:lstStyle>
              <a:defPPr>
                <a:defRPr lang="zh-CN"/>
              </a:defPPr>
              <a:lvl1pPr>
                <a:defRPr sz="1100">
                  <a:solidFill>
                    <a:schemeClr val="bg1"/>
                  </a:solidFill>
                </a:defRPr>
              </a:lvl1pPr>
            </a:lstStyle>
            <a:p>
              <a:pPr>
                <a:lnSpc>
                  <a:spcPct val="130000"/>
                </a:lnSpc>
              </a:pPr>
              <a:r>
                <a:rPr lang="zh-CN" altLang="en-US" sz="2000" dirty="0"/>
                <a:t>努力抓好公司设备设施的改造和隐患处理</a:t>
              </a:r>
            </a:p>
          </p:txBody>
        </p:sp>
      </p:grpSp>
      <p:grpSp>
        <p:nvGrpSpPr>
          <p:cNvPr id="12" name="组合 11"/>
          <p:cNvGrpSpPr/>
          <p:nvPr/>
        </p:nvGrpSpPr>
        <p:grpSpPr>
          <a:xfrm>
            <a:off x="8474242" y="4950154"/>
            <a:ext cx="2914483" cy="1284194"/>
            <a:chOff x="8474242" y="4950154"/>
            <a:chExt cx="2914483" cy="1284194"/>
          </a:xfrm>
        </p:grpSpPr>
        <p:sp>
          <p:nvSpPr>
            <p:cNvPr id="24" name="矩形: 圆角 23"/>
            <p:cNvSpPr/>
            <p:nvPr/>
          </p:nvSpPr>
          <p:spPr>
            <a:xfrm>
              <a:off x="8474242" y="4950154"/>
              <a:ext cx="2914483" cy="1284194"/>
            </a:xfrm>
            <a:prstGeom prst="roundRect">
              <a:avLst>
                <a:gd name="adj" fmla="val 8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 name="文本框 36"/>
            <p:cNvSpPr txBox="1"/>
            <p:nvPr/>
          </p:nvSpPr>
          <p:spPr>
            <a:xfrm>
              <a:off x="8561219" y="4976801"/>
              <a:ext cx="2740528" cy="1138517"/>
            </a:xfrm>
            <a:prstGeom prst="rect">
              <a:avLst/>
            </a:prstGeom>
            <a:noFill/>
          </p:spPr>
          <p:txBody>
            <a:bodyPr wrap="square" rtlCol="0">
              <a:noAutofit/>
            </a:bodyPr>
            <a:lstStyle>
              <a:defPPr>
                <a:defRPr lang="zh-CN"/>
              </a:defPPr>
              <a:lvl1pPr>
                <a:defRPr sz="1100">
                  <a:solidFill>
                    <a:schemeClr val="bg1"/>
                  </a:solidFill>
                </a:defRPr>
              </a:lvl1pPr>
            </a:lstStyle>
            <a:p>
              <a:pPr>
                <a:lnSpc>
                  <a:spcPct val="130000"/>
                </a:lnSpc>
              </a:pPr>
              <a:r>
                <a:rPr lang="zh-CN" altLang="en-US" sz="1800" dirty="0"/>
                <a:t>抓好安全生产标准化建设，使各项工作向制度化、规范化方向发展。</a:t>
              </a:r>
            </a:p>
          </p:txBody>
        </p:sp>
      </p:grpSp>
      <p:grpSp>
        <p:nvGrpSpPr>
          <p:cNvPr id="9" name="组合 8"/>
          <p:cNvGrpSpPr/>
          <p:nvPr/>
        </p:nvGrpSpPr>
        <p:grpSpPr>
          <a:xfrm>
            <a:off x="4463981" y="2420271"/>
            <a:ext cx="3240000" cy="3240000"/>
            <a:chOff x="4463981" y="2420271"/>
            <a:chExt cx="3240000" cy="3240000"/>
          </a:xfrm>
        </p:grpSpPr>
        <p:sp>
          <p:nvSpPr>
            <p:cNvPr id="40" name="椭圆 39"/>
            <p:cNvSpPr/>
            <p:nvPr/>
          </p:nvSpPr>
          <p:spPr>
            <a:xfrm>
              <a:off x="4463981" y="2420271"/>
              <a:ext cx="3240000" cy="3240000"/>
            </a:xfrm>
            <a:prstGeom prst="ellipse">
              <a:avLst/>
            </a:prstGeom>
            <a:noFill/>
            <a:ln w="22225"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 name="椭圆 1"/>
            <p:cNvSpPr/>
            <p:nvPr/>
          </p:nvSpPr>
          <p:spPr>
            <a:xfrm>
              <a:off x="4592065" y="2548355"/>
              <a:ext cx="2983832" cy="29838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标题 1"/>
            <p:cNvSpPr txBox="1"/>
            <p:nvPr/>
          </p:nvSpPr>
          <p:spPr>
            <a:xfrm>
              <a:off x="4877402" y="3391844"/>
              <a:ext cx="276489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b="1" dirty="0">
                  <a:solidFill>
                    <a:schemeClr val="bg1"/>
                  </a:solidFill>
                </a:rPr>
                <a:t>工作计划</a:t>
              </a:r>
            </a:p>
          </p:txBody>
        </p:sp>
      </p:grpSp>
      <p:sp>
        <p:nvSpPr>
          <p:cNvPr id="44"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工作计划</a:t>
            </a:r>
          </a:p>
        </p:txBody>
      </p:sp>
      <p:sp>
        <p:nvSpPr>
          <p:cNvPr id="45" name="文本框 44"/>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04</a:t>
            </a:r>
            <a:endParaRPr lang="zh-CN" altLang="en-US" dirty="0"/>
          </a:p>
        </p:txBody>
      </p:sp>
      <p:pic>
        <p:nvPicPr>
          <p:cNvPr id="46" name="图片 45"/>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64115" y="1471147"/>
            <a:ext cx="4531885" cy="2460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4" name="矩形 3"/>
          <p:cNvSpPr/>
          <p:nvPr/>
        </p:nvSpPr>
        <p:spPr>
          <a:xfrm>
            <a:off x="6096000" y="1471147"/>
            <a:ext cx="4531885" cy="2460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 name="矩形 4"/>
          <p:cNvSpPr/>
          <p:nvPr/>
        </p:nvSpPr>
        <p:spPr>
          <a:xfrm>
            <a:off x="1564115" y="3931690"/>
            <a:ext cx="4531885" cy="2460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6" name="矩形 5"/>
          <p:cNvSpPr/>
          <p:nvPr/>
        </p:nvSpPr>
        <p:spPr>
          <a:xfrm>
            <a:off x="6096000" y="3931690"/>
            <a:ext cx="4531885" cy="2460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pic>
        <p:nvPicPr>
          <p:cNvPr id="8" name="图片 7"/>
          <p:cNvPicPr>
            <a:picLocks noChangeAspect="1"/>
          </p:cNvPicPr>
          <p:nvPr/>
        </p:nvPicPr>
        <p:blipFill rotWithShape="1">
          <a:blip r:embed="rId2"/>
          <a:srcRect b="18431"/>
          <a:stretch>
            <a:fillRect/>
          </a:stretch>
        </p:blipFill>
        <p:spPr>
          <a:xfrm>
            <a:off x="6095999" y="1471147"/>
            <a:ext cx="4531885" cy="2460543"/>
          </a:xfrm>
          <a:prstGeom prst="rect">
            <a:avLst/>
          </a:prstGeom>
        </p:spPr>
      </p:pic>
      <p:pic>
        <p:nvPicPr>
          <p:cNvPr id="9" name="图片 8"/>
          <p:cNvPicPr>
            <a:picLocks noChangeAspect="1"/>
          </p:cNvPicPr>
          <p:nvPr/>
        </p:nvPicPr>
        <p:blipFill rotWithShape="1">
          <a:blip r:embed="rId3"/>
          <a:srcRect b="18559"/>
          <a:stretch>
            <a:fillRect/>
          </a:stretch>
        </p:blipFill>
        <p:spPr>
          <a:xfrm>
            <a:off x="1564114" y="3931690"/>
            <a:ext cx="4531886" cy="2460543"/>
          </a:xfrm>
          <a:prstGeom prst="rect">
            <a:avLst/>
          </a:prstGeom>
        </p:spPr>
      </p:pic>
      <p:sp>
        <p:nvSpPr>
          <p:cNvPr id="11" name="文本框 10"/>
          <p:cNvSpPr txBox="1"/>
          <p:nvPr/>
        </p:nvSpPr>
        <p:spPr>
          <a:xfrm>
            <a:off x="6277224" y="4754256"/>
            <a:ext cx="4169434" cy="1498615"/>
          </a:xfrm>
          <a:prstGeom prst="rect">
            <a:avLst/>
          </a:prstGeom>
          <a:noFill/>
        </p:spPr>
        <p:txBody>
          <a:bodyPr wrap="square">
            <a:noAutofit/>
          </a:bodyPr>
          <a:lstStyle/>
          <a:p>
            <a:pPr>
              <a:lnSpc>
                <a:spcPct val="130000"/>
              </a:lnSpc>
            </a:pPr>
            <a:r>
              <a:rPr kumimoji="0" lang="zh-CN" altLang="en-US" b="0"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Light" panose="020B0502040204020203" charset="-122"/>
                <a:cs typeface="+mn-ea"/>
                <a:sym typeface="+mn-lt"/>
              </a:rPr>
              <a:t>了解电子行业出口情况，熟悉材料出口的流程， 下一年要准备一些价值相对较低的物料自己报关出口，避免同行竞争，小量地申报增值税及企业所得税</a:t>
            </a:r>
            <a:endParaRPr lang="zh-CN" altLang="en-US" sz="1400" dirty="0">
              <a:solidFill>
                <a:schemeClr val="tx1">
                  <a:lumMod val="75000"/>
                  <a:lumOff val="25000"/>
                </a:schemeClr>
              </a:solidFill>
            </a:endParaRPr>
          </a:p>
        </p:txBody>
      </p:sp>
      <p:sp>
        <p:nvSpPr>
          <p:cNvPr id="13" name="文本框 12"/>
          <p:cNvSpPr txBox="1"/>
          <p:nvPr/>
        </p:nvSpPr>
        <p:spPr>
          <a:xfrm>
            <a:off x="6277224" y="4118376"/>
            <a:ext cx="3809999" cy="523220"/>
          </a:xfrm>
          <a:prstGeom prst="rect">
            <a:avLst/>
          </a:prstGeom>
          <a:noFill/>
        </p:spPr>
        <p:txBody>
          <a:bodyPr wrap="square">
            <a:noAutofit/>
          </a:bodyPr>
          <a:lstStyle/>
          <a:p>
            <a:pPr marR="0" lvl="0" algn="l" defTabSz="914400" rtl="0" eaLnBrk="1" fontAlgn="auto" latinLnBrk="0" hangingPunct="1">
              <a:spcBef>
                <a:spcPts val="0"/>
              </a:spcBef>
              <a:spcAft>
                <a:spcPts val="0"/>
              </a:spcAft>
              <a:buClrTx/>
              <a:buSzTx/>
              <a:defRPr/>
            </a:pPr>
            <a:r>
              <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提升产品价格优势</a:t>
            </a:r>
            <a:endParaRPr kumimoji="0" lang="en-US" altLang="zh-CN"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1687971" y="2262450"/>
            <a:ext cx="4169434" cy="1498615"/>
          </a:xfrm>
          <a:prstGeom prst="rect">
            <a:avLst/>
          </a:prstGeom>
          <a:noFill/>
        </p:spPr>
        <p:txBody>
          <a:bodyPr wrap="square">
            <a:noAutofit/>
          </a:bodyPr>
          <a:lstStyle/>
          <a:p>
            <a:pPr marL="0" indent="0">
              <a:lnSpc>
                <a:spcPct val="130000"/>
              </a:lnSpc>
              <a:buNone/>
            </a:pPr>
            <a:r>
              <a:rPr lang="zh-CN" altLang="en-US" sz="1800" dirty="0">
                <a:solidFill>
                  <a:schemeClr val="bg1"/>
                </a:solidFill>
                <a:cs typeface="+mn-ea"/>
                <a:sym typeface="+mn-lt"/>
              </a:rPr>
              <a:t>单价明显超过总公司单价的物料通知相关采购进一步和供应商谈判；全部出口材料的采购和销售计入税务帐，减少了企业所得税；严格控制办公文具支出。</a:t>
            </a:r>
            <a:endParaRPr lang="en-US" altLang="zh-CN" sz="1800" dirty="0">
              <a:solidFill>
                <a:schemeClr val="bg1"/>
              </a:solidFill>
              <a:cs typeface="+mn-ea"/>
              <a:sym typeface="+mn-lt"/>
            </a:endParaRPr>
          </a:p>
        </p:txBody>
      </p:sp>
      <p:sp>
        <p:nvSpPr>
          <p:cNvPr id="15" name="文本框 14"/>
          <p:cNvSpPr txBox="1"/>
          <p:nvPr/>
        </p:nvSpPr>
        <p:spPr>
          <a:xfrm>
            <a:off x="1687971" y="1687511"/>
            <a:ext cx="3809999" cy="523220"/>
          </a:xfrm>
          <a:prstGeom prst="rect">
            <a:avLst/>
          </a:prstGeom>
          <a:noFill/>
        </p:spPr>
        <p:txBody>
          <a:bodyPr wrap="square">
            <a:noAutofit/>
          </a:bodyPr>
          <a:lstStyle/>
          <a:p>
            <a:pPr marL="0" indent="0">
              <a:buNone/>
            </a:pP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有效控制费用预算</a:t>
            </a:r>
            <a:endParaRPr lang="en-US" altLang="zh-CN"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工作计划</a:t>
            </a:r>
          </a:p>
        </p:txBody>
      </p:sp>
      <p:sp>
        <p:nvSpPr>
          <p:cNvPr id="17" name="文本框 16"/>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04</a:t>
            </a:r>
            <a:endParaRPr lang="zh-CN" altLang="en-US" dirty="0"/>
          </a:p>
        </p:txBody>
      </p:sp>
      <p:pic>
        <p:nvPicPr>
          <p:cNvPr id="18" name="图片 17"/>
          <p:cNvPicPr>
            <a:picLocks noChangeAspect="1"/>
          </p:cNvPicPr>
          <p:nvPr/>
        </p:nvPicPr>
        <p:blipFill rotWithShape="1">
          <a:blip r:embed="rId4"/>
          <a:srcRect r="40321" b="5570"/>
          <a:stretch>
            <a:fillRect/>
          </a:stretch>
        </p:blipFill>
        <p:spPr>
          <a:xfrm>
            <a:off x="9795425" y="465767"/>
            <a:ext cx="1932720" cy="3957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rcRect t="50000" b="13823"/>
          <a:stretch>
            <a:fillRect/>
          </a:stretch>
        </p:blipFill>
        <p:spPr>
          <a:xfrm>
            <a:off x="0" y="1"/>
            <a:ext cx="12192000" cy="3234519"/>
          </a:xfrm>
          <a:custGeom>
            <a:avLst/>
            <a:gdLst>
              <a:gd name="connsiteX0" fmla="*/ 0 w 12192000"/>
              <a:gd name="connsiteY0" fmla="*/ 0 h 3234519"/>
              <a:gd name="connsiteX1" fmla="*/ 12192000 w 12192000"/>
              <a:gd name="connsiteY1" fmla="*/ 0 h 3234519"/>
              <a:gd name="connsiteX2" fmla="*/ 12192000 w 12192000"/>
              <a:gd name="connsiteY2" fmla="*/ 3234519 h 3234519"/>
              <a:gd name="connsiteX3" fmla="*/ 0 w 12192000"/>
              <a:gd name="connsiteY3" fmla="*/ 3234519 h 3234519"/>
            </a:gdLst>
            <a:ahLst/>
            <a:cxnLst>
              <a:cxn ang="0">
                <a:pos x="connsiteX0" y="connsiteY0"/>
              </a:cxn>
              <a:cxn ang="0">
                <a:pos x="connsiteX1" y="connsiteY1"/>
              </a:cxn>
              <a:cxn ang="0">
                <a:pos x="connsiteX2" y="connsiteY2"/>
              </a:cxn>
              <a:cxn ang="0">
                <a:pos x="connsiteX3" y="connsiteY3"/>
              </a:cxn>
            </a:cxnLst>
            <a:rect l="l" t="t" r="r" b="b"/>
            <a:pathLst>
              <a:path w="12192000" h="3234519">
                <a:moveTo>
                  <a:pt x="0" y="0"/>
                </a:moveTo>
                <a:lnTo>
                  <a:pt x="12192000" y="0"/>
                </a:lnTo>
                <a:lnTo>
                  <a:pt x="12192000" y="3234519"/>
                </a:lnTo>
                <a:lnTo>
                  <a:pt x="0" y="3234519"/>
                </a:lnTo>
                <a:close/>
              </a:path>
            </a:pathLst>
          </a:custGeom>
        </p:spPr>
      </p:pic>
      <p:sp>
        <p:nvSpPr>
          <p:cNvPr id="3" name="矩形 2"/>
          <p:cNvSpPr/>
          <p:nvPr/>
        </p:nvSpPr>
        <p:spPr>
          <a:xfrm>
            <a:off x="0" y="0"/>
            <a:ext cx="12192000" cy="3234519"/>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6" name="内容占位符 2"/>
          <p:cNvSpPr txBox="1"/>
          <p:nvPr/>
        </p:nvSpPr>
        <p:spPr>
          <a:xfrm>
            <a:off x="1163405" y="4162223"/>
            <a:ext cx="2401600" cy="52322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2800" b="1" dirty="0">
                <a:solidFill>
                  <a:schemeClr val="accent1"/>
                </a:solidFill>
                <a:latin typeface="+mj-ea"/>
                <a:ea typeface="+mj-ea"/>
              </a:rPr>
              <a:t>控制运营成本</a:t>
            </a:r>
          </a:p>
        </p:txBody>
      </p:sp>
      <p:sp>
        <p:nvSpPr>
          <p:cNvPr id="17" name="内容占位符 2"/>
          <p:cNvSpPr txBox="1"/>
          <p:nvPr/>
        </p:nvSpPr>
        <p:spPr>
          <a:xfrm>
            <a:off x="3516832" y="4162223"/>
            <a:ext cx="2816797" cy="523220"/>
          </a:xfrm>
          <a:prstGeom prst="rect">
            <a:avLst/>
          </a:prstGeom>
        </p:spPr>
        <p:txBody>
          <a:bodyPr vert="horz" wrap="square" lIns="91440" tIns="45720" rIns="91440" bIns="45720" rtlCol="0">
            <a:noAutofit/>
          </a:bodyPr>
          <a:lstStyle>
            <a:defPPr>
              <a:defRPr lang="zh-CN"/>
            </a:defPPr>
            <a:lvl1pPr indent="0">
              <a:lnSpc>
                <a:spcPct val="90000"/>
              </a:lnSpc>
              <a:spcBef>
                <a:spcPts val="1000"/>
              </a:spcBef>
              <a:buFont typeface="Arial" panose="020B0604020202020204" pitchFamily="34" charset="0"/>
              <a:buNone/>
              <a:defRPr sz="2800" b="1">
                <a:solidFill>
                  <a:schemeClr val="accent1"/>
                </a:soli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zh-CN" altLang="en-US" dirty="0"/>
              <a:t>报销规范化</a:t>
            </a:r>
          </a:p>
        </p:txBody>
      </p:sp>
      <p:sp>
        <p:nvSpPr>
          <p:cNvPr id="18" name="内容占位符 2"/>
          <p:cNvSpPr txBox="1"/>
          <p:nvPr/>
        </p:nvSpPr>
        <p:spPr>
          <a:xfrm>
            <a:off x="6155362" y="4162223"/>
            <a:ext cx="2342938" cy="523220"/>
          </a:xfrm>
          <a:prstGeom prst="rect">
            <a:avLst/>
          </a:prstGeom>
        </p:spPr>
        <p:txBody>
          <a:bodyPr vert="horz" wrap="square" lIns="91440" tIns="45720" rIns="91440" bIns="45720" rtlCol="0">
            <a:noAutofit/>
          </a:bodyPr>
          <a:lstStyle>
            <a:defPPr>
              <a:defRPr lang="zh-CN"/>
            </a:defPPr>
            <a:lvl1pPr indent="0">
              <a:lnSpc>
                <a:spcPct val="90000"/>
              </a:lnSpc>
              <a:spcBef>
                <a:spcPts val="1000"/>
              </a:spcBef>
              <a:buFont typeface="Arial" panose="020B0604020202020204" pitchFamily="34" charset="0"/>
              <a:buNone/>
              <a:defRPr sz="2800" b="1">
                <a:solidFill>
                  <a:schemeClr val="accent1"/>
                </a:soli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t>提升专业技能</a:t>
            </a:r>
          </a:p>
        </p:txBody>
      </p:sp>
      <p:sp>
        <p:nvSpPr>
          <p:cNvPr id="19" name="内容占位符 2"/>
          <p:cNvSpPr txBox="1"/>
          <p:nvPr/>
        </p:nvSpPr>
        <p:spPr>
          <a:xfrm>
            <a:off x="8662138" y="4162223"/>
            <a:ext cx="2401600" cy="523220"/>
          </a:xfrm>
          <a:prstGeom prst="rect">
            <a:avLst/>
          </a:prstGeom>
        </p:spPr>
        <p:txBody>
          <a:bodyPr vert="horz" wrap="square" lIns="91440" tIns="45720" rIns="91440" bIns="45720" rtlCol="0">
            <a:noAutofit/>
          </a:bodyPr>
          <a:lstStyle>
            <a:defPPr>
              <a:defRPr lang="zh-CN"/>
            </a:defPPr>
            <a:lvl1pPr indent="0">
              <a:lnSpc>
                <a:spcPct val="90000"/>
              </a:lnSpc>
              <a:spcBef>
                <a:spcPts val="1000"/>
              </a:spcBef>
              <a:buFont typeface="Arial" panose="020B0604020202020204" pitchFamily="34" charset="0"/>
              <a:buNone/>
              <a:defRPr sz="2800" b="1">
                <a:solidFill>
                  <a:schemeClr val="accent1"/>
                </a:soli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t>加强协调管理</a:t>
            </a:r>
          </a:p>
        </p:txBody>
      </p:sp>
      <p:sp>
        <p:nvSpPr>
          <p:cNvPr id="27" name="内容占位符 2"/>
          <p:cNvSpPr txBox="1"/>
          <p:nvPr/>
        </p:nvSpPr>
        <p:spPr>
          <a:xfrm>
            <a:off x="1095333" y="4824493"/>
            <a:ext cx="2561026" cy="113935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800" dirty="0">
                <a:solidFill>
                  <a:schemeClr val="tx1">
                    <a:lumMod val="75000"/>
                    <a:lumOff val="25000"/>
                  </a:schemeClr>
                </a:solidFill>
              </a:rPr>
              <a:t>尽可能的控制办公文具的领用，爱惜办公用品节省支出，杜绝浪费</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Light" panose="020B0502040204020203" charset="-122"/>
              <a:ea typeface="微软雅黑 Light" panose="020B0502040204020203" charset="-122"/>
              <a:cs typeface="+mn-cs"/>
            </a:endParaRPr>
          </a:p>
        </p:txBody>
      </p:sp>
      <p:sp>
        <p:nvSpPr>
          <p:cNvPr id="28" name="内容占位符 2"/>
          <p:cNvSpPr txBox="1"/>
          <p:nvPr/>
        </p:nvSpPr>
        <p:spPr>
          <a:xfrm>
            <a:off x="3724431" y="4824493"/>
            <a:ext cx="2401600" cy="2245487"/>
          </a:xfrm>
          <a:prstGeom prst="rect">
            <a:avLst/>
          </a:prstGeom>
        </p:spPr>
        <p:txBody>
          <a:bodyPr vert="horz" wrap="square" lIns="91440" tIns="45720" rIns="91440" bIns="45720" rtlCol="0">
            <a:noAutofit/>
          </a:bodyPr>
          <a:lstStyle>
            <a:defPPr>
              <a:defRPr lang="zh-CN"/>
            </a:defPPr>
            <a:lvl1pPr marR="0" lvl="0" indent="0" fontAlgn="auto">
              <a:lnSpc>
                <a:spcPct val="130000"/>
              </a:lnSpc>
              <a:spcBef>
                <a:spcPts val="0"/>
              </a:spcBef>
              <a:spcAft>
                <a:spcPts val="0"/>
              </a:spcAft>
              <a:buClrTx/>
              <a:buSzTx/>
              <a:buFontTx/>
              <a:buNone/>
              <a:defRPr>
                <a:solidFill>
                  <a:schemeClr val="tx1">
                    <a:lumMod val="75000"/>
                    <a:lumOff val="2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对财务报销流程进行规范化，避免出现多报或少报的事情发生</a:t>
            </a:r>
          </a:p>
        </p:txBody>
      </p:sp>
      <p:sp>
        <p:nvSpPr>
          <p:cNvPr id="31" name="内容占位符 2"/>
          <p:cNvSpPr txBox="1"/>
          <p:nvPr/>
        </p:nvSpPr>
        <p:spPr>
          <a:xfrm>
            <a:off x="6126031" y="4824493"/>
            <a:ext cx="2401600" cy="2245487"/>
          </a:xfrm>
          <a:prstGeom prst="rect">
            <a:avLst/>
          </a:prstGeom>
        </p:spPr>
        <p:txBody>
          <a:bodyPr vert="horz" wrap="square" lIns="91440" tIns="45720" rIns="91440" bIns="45720" rtlCol="0">
            <a:noAutofit/>
          </a:bodyPr>
          <a:lstStyle>
            <a:defPPr>
              <a:defRPr lang="zh-CN"/>
            </a:defPPr>
            <a:lvl1pPr marR="0" lvl="0" indent="0" fontAlgn="auto">
              <a:lnSpc>
                <a:spcPct val="130000"/>
              </a:lnSpc>
              <a:spcBef>
                <a:spcPts val="0"/>
              </a:spcBef>
              <a:spcAft>
                <a:spcPts val="0"/>
              </a:spcAft>
              <a:buClrTx/>
              <a:buSzTx/>
              <a:buFontTx/>
              <a:buNone/>
              <a:defRPr>
                <a:solidFill>
                  <a:schemeClr val="tx1">
                    <a:lumMod val="75000"/>
                    <a:lumOff val="2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定期组织财务专业技能培训，对新的财税法规进行系统的学习</a:t>
            </a:r>
          </a:p>
        </p:txBody>
      </p:sp>
      <p:sp>
        <p:nvSpPr>
          <p:cNvPr id="32" name="内容占位符 2"/>
          <p:cNvSpPr txBox="1"/>
          <p:nvPr/>
        </p:nvSpPr>
        <p:spPr>
          <a:xfrm>
            <a:off x="8510957" y="4824493"/>
            <a:ext cx="2703961" cy="1498615"/>
          </a:xfrm>
          <a:prstGeom prst="rect">
            <a:avLst/>
          </a:prstGeom>
        </p:spPr>
        <p:txBody>
          <a:bodyPr vert="horz" wrap="square" lIns="91440" tIns="45720" rIns="91440" bIns="45720" rtlCol="0">
            <a:noAutofit/>
          </a:bodyPr>
          <a:lstStyle>
            <a:defPPr>
              <a:defRPr lang="zh-CN"/>
            </a:defPPr>
            <a:lvl1pPr marR="0" lvl="0" indent="0" fontAlgn="auto">
              <a:lnSpc>
                <a:spcPct val="130000"/>
              </a:lnSpc>
              <a:spcBef>
                <a:spcPts val="0"/>
              </a:spcBef>
              <a:spcAft>
                <a:spcPts val="0"/>
              </a:spcAft>
              <a:buClrTx/>
              <a:buSzTx/>
              <a:buFontTx/>
              <a:buNone/>
              <a:defRPr>
                <a:solidFill>
                  <a:schemeClr val="tx1">
                    <a:lumMod val="75000"/>
                    <a:lumOff val="2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各部门在确保按时完成本职工作时，可以协调其他部门的工作，提高公司整体的工作效率</a:t>
            </a:r>
          </a:p>
        </p:txBody>
      </p:sp>
      <p:sp>
        <p:nvSpPr>
          <p:cNvPr id="24" name="标题 1"/>
          <p:cNvSpPr txBox="1"/>
          <p:nvPr/>
        </p:nvSpPr>
        <p:spPr>
          <a:xfrm>
            <a:off x="1095333" y="121269"/>
            <a:ext cx="276489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b="1" dirty="0">
                <a:solidFill>
                  <a:schemeClr val="bg1"/>
                </a:solidFill>
              </a:rPr>
              <a:t>工作计划</a:t>
            </a:r>
          </a:p>
        </p:txBody>
      </p:sp>
      <p:grpSp>
        <p:nvGrpSpPr>
          <p:cNvPr id="4" name="组合 3"/>
          <p:cNvGrpSpPr/>
          <p:nvPr/>
        </p:nvGrpSpPr>
        <p:grpSpPr>
          <a:xfrm>
            <a:off x="8999622" y="2389258"/>
            <a:ext cx="1576137" cy="1576137"/>
            <a:chOff x="8999622" y="2389258"/>
            <a:chExt cx="1576137" cy="1576137"/>
          </a:xfrm>
        </p:grpSpPr>
        <p:sp>
          <p:nvSpPr>
            <p:cNvPr id="41" name="椭圆 40"/>
            <p:cNvSpPr/>
            <p:nvPr/>
          </p:nvSpPr>
          <p:spPr>
            <a:xfrm>
              <a:off x="8999622" y="2389258"/>
              <a:ext cx="1576137" cy="1576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2" name="图形 3"/>
            <p:cNvSpPr/>
            <p:nvPr/>
          </p:nvSpPr>
          <p:spPr>
            <a:xfrm>
              <a:off x="9436530" y="2857002"/>
              <a:ext cx="742952" cy="693422"/>
            </a:xfrm>
            <a:custGeom>
              <a:avLst/>
              <a:gdLst>
                <a:gd name="connsiteX0" fmla="*/ 718188 w 742952"/>
                <a:gd name="connsiteY0" fmla="*/ 495302 h 693422"/>
                <a:gd name="connsiteX1" fmla="*/ 668955 w 742952"/>
                <a:gd name="connsiteY1" fmla="*/ 495302 h 693422"/>
                <a:gd name="connsiteX2" fmla="*/ 668955 w 742952"/>
                <a:gd name="connsiteY2" fmla="*/ 365756 h 693422"/>
                <a:gd name="connsiteX3" fmla="*/ 644190 w 742952"/>
                <a:gd name="connsiteY3" fmla="*/ 340991 h 693422"/>
                <a:gd name="connsiteX4" fmla="*/ 396242 w 742952"/>
                <a:gd name="connsiteY4" fmla="*/ 340991 h 693422"/>
                <a:gd name="connsiteX5" fmla="*/ 396242 w 742952"/>
                <a:gd name="connsiteY5" fmla="*/ 272416 h 693422"/>
                <a:gd name="connsiteX6" fmla="*/ 520067 w 742952"/>
                <a:gd name="connsiteY6" fmla="*/ 272416 h 693422"/>
                <a:gd name="connsiteX7" fmla="*/ 544832 w 742952"/>
                <a:gd name="connsiteY7" fmla="*/ 247651 h 693422"/>
                <a:gd name="connsiteX8" fmla="*/ 544832 w 742952"/>
                <a:gd name="connsiteY8" fmla="*/ 24765 h 693422"/>
                <a:gd name="connsiteX9" fmla="*/ 520067 w 742952"/>
                <a:gd name="connsiteY9" fmla="*/ 0 h 693422"/>
                <a:gd name="connsiteX10" fmla="*/ 222886 w 742952"/>
                <a:gd name="connsiteY10" fmla="*/ 0 h 693422"/>
                <a:gd name="connsiteX11" fmla="*/ 198121 w 742952"/>
                <a:gd name="connsiteY11" fmla="*/ 24765 h 693422"/>
                <a:gd name="connsiteX12" fmla="*/ 198121 w 742952"/>
                <a:gd name="connsiteY12" fmla="*/ 247651 h 693422"/>
                <a:gd name="connsiteX13" fmla="*/ 222886 w 742952"/>
                <a:gd name="connsiteY13" fmla="*/ 272416 h 693422"/>
                <a:gd name="connsiteX14" fmla="*/ 346711 w 742952"/>
                <a:gd name="connsiteY14" fmla="*/ 272416 h 693422"/>
                <a:gd name="connsiteX15" fmla="*/ 346711 w 742952"/>
                <a:gd name="connsiteY15" fmla="*/ 340991 h 693422"/>
                <a:gd name="connsiteX16" fmla="*/ 100596 w 742952"/>
                <a:gd name="connsiteY16" fmla="*/ 340991 h 693422"/>
                <a:gd name="connsiteX17" fmla="*/ 75831 w 742952"/>
                <a:gd name="connsiteY17" fmla="*/ 365731 h 693422"/>
                <a:gd name="connsiteX18" fmla="*/ 75682 w 742952"/>
                <a:gd name="connsiteY18" fmla="*/ 495302 h 693422"/>
                <a:gd name="connsiteX19" fmla="*/ 24765 w 742952"/>
                <a:gd name="connsiteY19" fmla="*/ 495302 h 693422"/>
                <a:gd name="connsiteX20" fmla="*/ 0 w 742952"/>
                <a:gd name="connsiteY20" fmla="*/ 520067 h 693422"/>
                <a:gd name="connsiteX21" fmla="*/ 0 w 742952"/>
                <a:gd name="connsiteY21" fmla="*/ 668658 h 693422"/>
                <a:gd name="connsiteX22" fmla="*/ 24765 w 742952"/>
                <a:gd name="connsiteY22" fmla="*/ 693423 h 693422"/>
                <a:gd name="connsiteX23" fmla="*/ 173356 w 742952"/>
                <a:gd name="connsiteY23" fmla="*/ 693423 h 693422"/>
                <a:gd name="connsiteX24" fmla="*/ 198121 w 742952"/>
                <a:gd name="connsiteY24" fmla="*/ 668658 h 693422"/>
                <a:gd name="connsiteX25" fmla="*/ 198121 w 742952"/>
                <a:gd name="connsiteY25" fmla="*/ 520067 h 693422"/>
                <a:gd name="connsiteX26" fmla="*/ 173356 w 742952"/>
                <a:gd name="connsiteY26" fmla="*/ 495302 h 693422"/>
                <a:gd name="connsiteX27" fmla="*/ 125212 w 742952"/>
                <a:gd name="connsiteY27" fmla="*/ 495302 h 693422"/>
                <a:gd name="connsiteX28" fmla="*/ 125336 w 742952"/>
                <a:gd name="connsiteY28" fmla="*/ 390521 h 693422"/>
                <a:gd name="connsiteX29" fmla="*/ 346711 w 742952"/>
                <a:gd name="connsiteY29" fmla="*/ 390521 h 693422"/>
                <a:gd name="connsiteX30" fmla="*/ 346711 w 742952"/>
                <a:gd name="connsiteY30" fmla="*/ 495302 h 693422"/>
                <a:gd name="connsiteX31" fmla="*/ 297181 w 742952"/>
                <a:gd name="connsiteY31" fmla="*/ 495302 h 693422"/>
                <a:gd name="connsiteX32" fmla="*/ 272416 w 742952"/>
                <a:gd name="connsiteY32" fmla="*/ 520067 h 693422"/>
                <a:gd name="connsiteX33" fmla="*/ 272416 w 742952"/>
                <a:gd name="connsiteY33" fmla="*/ 668658 h 693422"/>
                <a:gd name="connsiteX34" fmla="*/ 297181 w 742952"/>
                <a:gd name="connsiteY34" fmla="*/ 693423 h 693422"/>
                <a:gd name="connsiteX35" fmla="*/ 445772 w 742952"/>
                <a:gd name="connsiteY35" fmla="*/ 693423 h 693422"/>
                <a:gd name="connsiteX36" fmla="*/ 470537 w 742952"/>
                <a:gd name="connsiteY36" fmla="*/ 668658 h 693422"/>
                <a:gd name="connsiteX37" fmla="*/ 470537 w 742952"/>
                <a:gd name="connsiteY37" fmla="*/ 520067 h 693422"/>
                <a:gd name="connsiteX38" fmla="*/ 445772 w 742952"/>
                <a:gd name="connsiteY38" fmla="*/ 495302 h 693422"/>
                <a:gd name="connsiteX39" fmla="*/ 396242 w 742952"/>
                <a:gd name="connsiteY39" fmla="*/ 495302 h 693422"/>
                <a:gd name="connsiteX40" fmla="*/ 396242 w 742952"/>
                <a:gd name="connsiteY40" fmla="*/ 390521 h 693422"/>
                <a:gd name="connsiteX41" fmla="*/ 619425 w 742952"/>
                <a:gd name="connsiteY41" fmla="*/ 390521 h 693422"/>
                <a:gd name="connsiteX42" fmla="*/ 619425 w 742952"/>
                <a:gd name="connsiteY42" fmla="*/ 495302 h 693422"/>
                <a:gd name="connsiteX43" fmla="*/ 569597 w 742952"/>
                <a:gd name="connsiteY43" fmla="*/ 495302 h 693422"/>
                <a:gd name="connsiteX44" fmla="*/ 544832 w 742952"/>
                <a:gd name="connsiteY44" fmla="*/ 520067 h 693422"/>
                <a:gd name="connsiteX45" fmla="*/ 544832 w 742952"/>
                <a:gd name="connsiteY45" fmla="*/ 668658 h 693422"/>
                <a:gd name="connsiteX46" fmla="*/ 569597 w 742952"/>
                <a:gd name="connsiteY46" fmla="*/ 693423 h 693422"/>
                <a:gd name="connsiteX47" fmla="*/ 718188 w 742952"/>
                <a:gd name="connsiteY47" fmla="*/ 693423 h 693422"/>
                <a:gd name="connsiteX48" fmla="*/ 742953 w 742952"/>
                <a:gd name="connsiteY48" fmla="*/ 668658 h 693422"/>
                <a:gd name="connsiteX49" fmla="*/ 742953 w 742952"/>
                <a:gd name="connsiteY49" fmla="*/ 520067 h 693422"/>
                <a:gd name="connsiteX50" fmla="*/ 718188 w 742952"/>
                <a:gd name="connsiteY50" fmla="*/ 495302 h 693422"/>
                <a:gd name="connsiteX51" fmla="*/ 247651 w 742952"/>
                <a:gd name="connsiteY51" fmla="*/ 49530 h 693422"/>
                <a:gd name="connsiteX52" fmla="*/ 495302 w 742952"/>
                <a:gd name="connsiteY52" fmla="*/ 49530 h 693422"/>
                <a:gd name="connsiteX53" fmla="*/ 495302 w 742952"/>
                <a:gd name="connsiteY53" fmla="*/ 222886 h 693422"/>
                <a:gd name="connsiteX54" fmla="*/ 247651 w 742952"/>
                <a:gd name="connsiteY54" fmla="*/ 222886 h 693422"/>
                <a:gd name="connsiteX55" fmla="*/ 247651 w 742952"/>
                <a:gd name="connsiteY55" fmla="*/ 49530 h 693422"/>
                <a:gd name="connsiteX56" fmla="*/ 148591 w 742952"/>
                <a:gd name="connsiteY56" fmla="*/ 643892 h 693422"/>
                <a:gd name="connsiteX57" fmla="*/ 49530 w 742952"/>
                <a:gd name="connsiteY57" fmla="*/ 643892 h 693422"/>
                <a:gd name="connsiteX58" fmla="*/ 49530 w 742952"/>
                <a:gd name="connsiteY58" fmla="*/ 544832 h 693422"/>
                <a:gd name="connsiteX59" fmla="*/ 148591 w 742952"/>
                <a:gd name="connsiteY59" fmla="*/ 544832 h 693422"/>
                <a:gd name="connsiteX60" fmla="*/ 148591 w 742952"/>
                <a:gd name="connsiteY60" fmla="*/ 643892 h 693422"/>
                <a:gd name="connsiteX61" fmla="*/ 421007 w 742952"/>
                <a:gd name="connsiteY61" fmla="*/ 643892 h 693422"/>
                <a:gd name="connsiteX62" fmla="*/ 321946 w 742952"/>
                <a:gd name="connsiteY62" fmla="*/ 643892 h 693422"/>
                <a:gd name="connsiteX63" fmla="*/ 321946 w 742952"/>
                <a:gd name="connsiteY63" fmla="*/ 544832 h 693422"/>
                <a:gd name="connsiteX64" fmla="*/ 421007 w 742952"/>
                <a:gd name="connsiteY64" fmla="*/ 544832 h 693422"/>
                <a:gd name="connsiteX65" fmla="*/ 421007 w 742952"/>
                <a:gd name="connsiteY65" fmla="*/ 643892 h 693422"/>
                <a:gd name="connsiteX66" fmla="*/ 693423 w 742952"/>
                <a:gd name="connsiteY66" fmla="*/ 643892 h 693422"/>
                <a:gd name="connsiteX67" fmla="*/ 594362 w 742952"/>
                <a:gd name="connsiteY67" fmla="*/ 643892 h 693422"/>
                <a:gd name="connsiteX68" fmla="*/ 594362 w 742952"/>
                <a:gd name="connsiteY68" fmla="*/ 544832 h 693422"/>
                <a:gd name="connsiteX69" fmla="*/ 693423 w 742952"/>
                <a:gd name="connsiteY69" fmla="*/ 544832 h 693422"/>
                <a:gd name="connsiteX70" fmla="*/ 693423 w 742952"/>
                <a:gd name="connsiteY70" fmla="*/ 643892 h 6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2952" h="693422">
                  <a:moveTo>
                    <a:pt x="718188" y="495302"/>
                  </a:moveTo>
                  <a:lnTo>
                    <a:pt x="668955" y="495302"/>
                  </a:lnTo>
                  <a:lnTo>
                    <a:pt x="668955" y="365756"/>
                  </a:lnTo>
                  <a:cubicBezTo>
                    <a:pt x="668955" y="352078"/>
                    <a:pt x="657867" y="340991"/>
                    <a:pt x="644190" y="340991"/>
                  </a:cubicBezTo>
                  <a:lnTo>
                    <a:pt x="396242" y="340991"/>
                  </a:lnTo>
                  <a:lnTo>
                    <a:pt x="396242" y="272416"/>
                  </a:lnTo>
                  <a:lnTo>
                    <a:pt x="520067" y="272416"/>
                  </a:lnTo>
                  <a:cubicBezTo>
                    <a:pt x="533744" y="272416"/>
                    <a:pt x="544832" y="261328"/>
                    <a:pt x="544832" y="247651"/>
                  </a:cubicBezTo>
                  <a:lnTo>
                    <a:pt x="544832" y="24765"/>
                  </a:lnTo>
                  <a:cubicBezTo>
                    <a:pt x="544832" y="11088"/>
                    <a:pt x="533744" y="0"/>
                    <a:pt x="520067" y="0"/>
                  </a:cubicBezTo>
                  <a:lnTo>
                    <a:pt x="222886" y="0"/>
                  </a:lnTo>
                  <a:cubicBezTo>
                    <a:pt x="209209" y="0"/>
                    <a:pt x="198121" y="11088"/>
                    <a:pt x="198121" y="24765"/>
                  </a:cubicBezTo>
                  <a:lnTo>
                    <a:pt x="198121" y="247651"/>
                  </a:lnTo>
                  <a:cubicBezTo>
                    <a:pt x="198121" y="261328"/>
                    <a:pt x="209209" y="272416"/>
                    <a:pt x="222886" y="272416"/>
                  </a:cubicBezTo>
                  <a:lnTo>
                    <a:pt x="346711" y="272416"/>
                  </a:lnTo>
                  <a:lnTo>
                    <a:pt x="346711" y="340991"/>
                  </a:lnTo>
                  <a:lnTo>
                    <a:pt x="100596" y="340991"/>
                  </a:lnTo>
                  <a:cubicBezTo>
                    <a:pt x="86928" y="340991"/>
                    <a:pt x="75845" y="352063"/>
                    <a:pt x="75831" y="365731"/>
                  </a:cubicBezTo>
                  <a:lnTo>
                    <a:pt x="75682" y="495302"/>
                  </a:lnTo>
                  <a:lnTo>
                    <a:pt x="24765" y="495302"/>
                  </a:lnTo>
                  <a:cubicBezTo>
                    <a:pt x="11088" y="495302"/>
                    <a:pt x="0" y="506390"/>
                    <a:pt x="0" y="520067"/>
                  </a:cubicBezTo>
                  <a:lnTo>
                    <a:pt x="0" y="668658"/>
                  </a:lnTo>
                  <a:cubicBezTo>
                    <a:pt x="0" y="682335"/>
                    <a:pt x="11088" y="693423"/>
                    <a:pt x="24765" y="693423"/>
                  </a:cubicBezTo>
                  <a:lnTo>
                    <a:pt x="173356" y="693423"/>
                  </a:lnTo>
                  <a:cubicBezTo>
                    <a:pt x="187033" y="693423"/>
                    <a:pt x="198121" y="682335"/>
                    <a:pt x="198121" y="668658"/>
                  </a:cubicBezTo>
                  <a:lnTo>
                    <a:pt x="198121" y="520067"/>
                  </a:lnTo>
                  <a:cubicBezTo>
                    <a:pt x="198121" y="506390"/>
                    <a:pt x="187033" y="495302"/>
                    <a:pt x="173356" y="495302"/>
                  </a:cubicBezTo>
                  <a:lnTo>
                    <a:pt x="125212" y="495302"/>
                  </a:lnTo>
                  <a:lnTo>
                    <a:pt x="125336" y="390521"/>
                  </a:lnTo>
                  <a:lnTo>
                    <a:pt x="346711" y="390521"/>
                  </a:lnTo>
                  <a:lnTo>
                    <a:pt x="346711" y="495302"/>
                  </a:lnTo>
                  <a:lnTo>
                    <a:pt x="297181" y="495302"/>
                  </a:lnTo>
                  <a:cubicBezTo>
                    <a:pt x="283504" y="495302"/>
                    <a:pt x="272416" y="506390"/>
                    <a:pt x="272416" y="520067"/>
                  </a:cubicBezTo>
                  <a:lnTo>
                    <a:pt x="272416" y="668658"/>
                  </a:lnTo>
                  <a:cubicBezTo>
                    <a:pt x="272416" y="682335"/>
                    <a:pt x="283504" y="693423"/>
                    <a:pt x="297181" y="693423"/>
                  </a:cubicBezTo>
                  <a:lnTo>
                    <a:pt x="445772" y="693423"/>
                  </a:lnTo>
                  <a:cubicBezTo>
                    <a:pt x="459449" y="693423"/>
                    <a:pt x="470537" y="682335"/>
                    <a:pt x="470537" y="668658"/>
                  </a:cubicBezTo>
                  <a:lnTo>
                    <a:pt x="470537" y="520067"/>
                  </a:lnTo>
                  <a:cubicBezTo>
                    <a:pt x="470537" y="506390"/>
                    <a:pt x="459449" y="495302"/>
                    <a:pt x="445772" y="495302"/>
                  </a:cubicBezTo>
                  <a:lnTo>
                    <a:pt x="396242" y="495302"/>
                  </a:lnTo>
                  <a:lnTo>
                    <a:pt x="396242" y="390521"/>
                  </a:lnTo>
                  <a:lnTo>
                    <a:pt x="619425" y="390521"/>
                  </a:lnTo>
                  <a:lnTo>
                    <a:pt x="619425" y="495302"/>
                  </a:lnTo>
                  <a:lnTo>
                    <a:pt x="569597" y="495302"/>
                  </a:lnTo>
                  <a:cubicBezTo>
                    <a:pt x="555920" y="495302"/>
                    <a:pt x="544832" y="506390"/>
                    <a:pt x="544832" y="520067"/>
                  </a:cubicBezTo>
                  <a:lnTo>
                    <a:pt x="544832" y="668658"/>
                  </a:lnTo>
                  <a:cubicBezTo>
                    <a:pt x="544832" y="682335"/>
                    <a:pt x="555920" y="693423"/>
                    <a:pt x="569597" y="693423"/>
                  </a:cubicBezTo>
                  <a:lnTo>
                    <a:pt x="718188" y="693423"/>
                  </a:lnTo>
                  <a:cubicBezTo>
                    <a:pt x="731865" y="693423"/>
                    <a:pt x="742953" y="682335"/>
                    <a:pt x="742953" y="668658"/>
                  </a:cubicBezTo>
                  <a:lnTo>
                    <a:pt x="742953" y="520067"/>
                  </a:lnTo>
                  <a:cubicBezTo>
                    <a:pt x="742953" y="506390"/>
                    <a:pt x="731865" y="495302"/>
                    <a:pt x="718188" y="495302"/>
                  </a:cubicBezTo>
                  <a:close/>
                  <a:moveTo>
                    <a:pt x="247651" y="49530"/>
                  </a:moveTo>
                  <a:lnTo>
                    <a:pt x="495302" y="49530"/>
                  </a:lnTo>
                  <a:lnTo>
                    <a:pt x="495302" y="222886"/>
                  </a:lnTo>
                  <a:lnTo>
                    <a:pt x="247651" y="222886"/>
                  </a:lnTo>
                  <a:lnTo>
                    <a:pt x="247651" y="49530"/>
                  </a:lnTo>
                  <a:close/>
                  <a:moveTo>
                    <a:pt x="148591" y="643892"/>
                  </a:moveTo>
                  <a:lnTo>
                    <a:pt x="49530" y="643892"/>
                  </a:lnTo>
                  <a:lnTo>
                    <a:pt x="49530" y="544832"/>
                  </a:lnTo>
                  <a:lnTo>
                    <a:pt x="148591" y="544832"/>
                  </a:lnTo>
                  <a:lnTo>
                    <a:pt x="148591" y="643892"/>
                  </a:lnTo>
                  <a:close/>
                  <a:moveTo>
                    <a:pt x="421007" y="643892"/>
                  </a:moveTo>
                  <a:lnTo>
                    <a:pt x="321946" y="643892"/>
                  </a:lnTo>
                  <a:lnTo>
                    <a:pt x="321946" y="544832"/>
                  </a:lnTo>
                  <a:lnTo>
                    <a:pt x="421007" y="544832"/>
                  </a:lnTo>
                  <a:lnTo>
                    <a:pt x="421007" y="643892"/>
                  </a:lnTo>
                  <a:close/>
                  <a:moveTo>
                    <a:pt x="693423" y="643892"/>
                  </a:moveTo>
                  <a:lnTo>
                    <a:pt x="594362" y="643892"/>
                  </a:lnTo>
                  <a:lnTo>
                    <a:pt x="594362" y="544832"/>
                  </a:lnTo>
                  <a:lnTo>
                    <a:pt x="693423" y="544832"/>
                  </a:lnTo>
                  <a:lnTo>
                    <a:pt x="693423" y="643892"/>
                  </a:lnTo>
                  <a:close/>
                </a:path>
              </a:pathLst>
            </a:custGeom>
            <a:solidFill>
              <a:schemeClr val="accent1"/>
            </a:solidFill>
            <a:ln w="772" cap="flat">
              <a:noFill/>
              <a:prstDash val="solid"/>
              <a:miter/>
            </a:ln>
          </p:spPr>
          <p:txBody>
            <a:bodyPr rtlCol="0" anchor="ctr">
              <a:noAutofit/>
            </a:bodyPr>
            <a:lstStyle/>
            <a:p>
              <a:endParaRPr lang="zh-CN" altLang="en-US" dirty="0"/>
            </a:p>
          </p:txBody>
        </p:sp>
      </p:grpSp>
      <p:grpSp>
        <p:nvGrpSpPr>
          <p:cNvPr id="9" name="组合 8"/>
          <p:cNvGrpSpPr/>
          <p:nvPr/>
        </p:nvGrpSpPr>
        <p:grpSpPr>
          <a:xfrm>
            <a:off x="6525127" y="2389258"/>
            <a:ext cx="1576137" cy="1576137"/>
            <a:chOff x="6525127" y="2389258"/>
            <a:chExt cx="1576137" cy="1576137"/>
          </a:xfrm>
        </p:grpSpPr>
        <p:sp>
          <p:nvSpPr>
            <p:cNvPr id="40" name="椭圆 39"/>
            <p:cNvSpPr/>
            <p:nvPr/>
          </p:nvSpPr>
          <p:spPr>
            <a:xfrm>
              <a:off x="6525127" y="2389258"/>
              <a:ext cx="1576137" cy="1576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1" name="图形 8"/>
            <p:cNvSpPr/>
            <p:nvPr/>
          </p:nvSpPr>
          <p:spPr>
            <a:xfrm>
              <a:off x="6992832" y="2902138"/>
              <a:ext cx="667997" cy="603150"/>
            </a:xfrm>
            <a:custGeom>
              <a:avLst/>
              <a:gdLst>
                <a:gd name="connsiteX0" fmla="*/ 624945 w 667997"/>
                <a:gd name="connsiteY0" fmla="*/ 441626 h 603150"/>
                <a:gd name="connsiteX1" fmla="*/ 525054 w 667997"/>
                <a:gd name="connsiteY1" fmla="*/ 451522 h 603150"/>
                <a:gd name="connsiteX2" fmla="*/ 484077 w 667997"/>
                <a:gd name="connsiteY2" fmla="*/ 427786 h 603150"/>
                <a:gd name="connsiteX3" fmla="*/ 484077 w 667997"/>
                <a:gd name="connsiteY3" fmla="*/ 310499 h 603150"/>
                <a:gd name="connsiteX4" fmla="*/ 467068 w 667997"/>
                <a:gd name="connsiteY4" fmla="*/ 281041 h 603150"/>
                <a:gd name="connsiteX5" fmla="*/ 361918 w 667997"/>
                <a:gd name="connsiteY5" fmla="*/ 220504 h 603150"/>
                <a:gd name="connsiteX6" fmla="*/ 361918 w 667997"/>
                <a:gd name="connsiteY6" fmla="*/ 168625 h 603150"/>
                <a:gd name="connsiteX7" fmla="*/ 420678 w 667997"/>
                <a:gd name="connsiteY7" fmla="*/ 86593 h 603150"/>
                <a:gd name="connsiteX8" fmla="*/ 334084 w 667997"/>
                <a:gd name="connsiteY8" fmla="*/ 0 h 603150"/>
                <a:gd name="connsiteX9" fmla="*/ 247492 w 667997"/>
                <a:gd name="connsiteY9" fmla="*/ 86593 h 603150"/>
                <a:gd name="connsiteX10" fmla="*/ 306251 w 667997"/>
                <a:gd name="connsiteY10" fmla="*/ 168625 h 603150"/>
                <a:gd name="connsiteX11" fmla="*/ 306251 w 667997"/>
                <a:gd name="connsiteY11" fmla="*/ 220504 h 603150"/>
                <a:gd name="connsiteX12" fmla="*/ 201102 w 667997"/>
                <a:gd name="connsiteY12" fmla="*/ 281041 h 603150"/>
                <a:gd name="connsiteX13" fmla="*/ 184093 w 667997"/>
                <a:gd name="connsiteY13" fmla="*/ 310499 h 603150"/>
                <a:gd name="connsiteX14" fmla="*/ 184093 w 667997"/>
                <a:gd name="connsiteY14" fmla="*/ 427709 h 603150"/>
                <a:gd name="connsiteX15" fmla="*/ 143115 w 667997"/>
                <a:gd name="connsiteY15" fmla="*/ 451444 h 603150"/>
                <a:gd name="connsiteX16" fmla="*/ 43224 w 667997"/>
                <a:gd name="connsiteY16" fmla="*/ 441548 h 603150"/>
                <a:gd name="connsiteX17" fmla="*/ 11525 w 667997"/>
                <a:gd name="connsiteY17" fmla="*/ 559764 h 603150"/>
                <a:gd name="connsiteX18" fmla="*/ 129199 w 667997"/>
                <a:gd name="connsiteY18" fmla="*/ 591463 h 603150"/>
                <a:gd name="connsiteX19" fmla="*/ 170640 w 667997"/>
                <a:gd name="connsiteY19" fmla="*/ 499613 h 603150"/>
                <a:gd name="connsiteX20" fmla="*/ 208292 w 667997"/>
                <a:gd name="connsiteY20" fmla="*/ 477732 h 603150"/>
                <a:gd name="connsiteX21" fmla="*/ 316998 w 667997"/>
                <a:gd name="connsiteY21" fmla="*/ 540357 h 603150"/>
                <a:gd name="connsiteX22" fmla="*/ 334007 w 667997"/>
                <a:gd name="connsiteY22" fmla="*/ 544919 h 603150"/>
                <a:gd name="connsiteX23" fmla="*/ 351017 w 667997"/>
                <a:gd name="connsiteY23" fmla="*/ 540357 h 603150"/>
                <a:gd name="connsiteX24" fmla="*/ 459645 w 667997"/>
                <a:gd name="connsiteY24" fmla="*/ 477809 h 603150"/>
                <a:gd name="connsiteX25" fmla="*/ 497297 w 667997"/>
                <a:gd name="connsiteY25" fmla="*/ 499689 h 603150"/>
                <a:gd name="connsiteX26" fmla="*/ 538739 w 667997"/>
                <a:gd name="connsiteY26" fmla="*/ 591541 h 603150"/>
                <a:gd name="connsiteX27" fmla="*/ 656413 w 667997"/>
                <a:gd name="connsiteY27" fmla="*/ 559841 h 603150"/>
                <a:gd name="connsiteX28" fmla="*/ 624945 w 667997"/>
                <a:gd name="connsiteY28" fmla="*/ 441626 h 603150"/>
                <a:gd name="connsiteX29" fmla="*/ 104613 w 667997"/>
                <a:gd name="connsiteY29" fmla="*/ 548630 h 603150"/>
                <a:gd name="connsiteX30" fmla="*/ 54203 w 667997"/>
                <a:gd name="connsiteY30" fmla="*/ 535023 h 603150"/>
                <a:gd name="connsiteX31" fmla="*/ 67733 w 667997"/>
                <a:gd name="connsiteY31" fmla="*/ 484381 h 603150"/>
                <a:gd name="connsiteX32" fmla="*/ 118143 w 667997"/>
                <a:gd name="connsiteY32" fmla="*/ 497989 h 603150"/>
                <a:gd name="connsiteX33" fmla="*/ 104613 w 667997"/>
                <a:gd name="connsiteY33" fmla="*/ 548630 h 603150"/>
                <a:gd name="connsiteX34" fmla="*/ 296896 w 667997"/>
                <a:gd name="connsiteY34" fmla="*/ 86593 h 603150"/>
                <a:gd name="connsiteX35" fmla="*/ 334007 w 667997"/>
                <a:gd name="connsiteY35" fmla="*/ 49482 h 603150"/>
                <a:gd name="connsiteX36" fmla="*/ 371119 w 667997"/>
                <a:gd name="connsiteY36" fmla="*/ 86593 h 603150"/>
                <a:gd name="connsiteX37" fmla="*/ 334007 w 667997"/>
                <a:gd name="connsiteY37" fmla="*/ 123705 h 603150"/>
                <a:gd name="connsiteX38" fmla="*/ 296896 w 667997"/>
                <a:gd name="connsiteY38" fmla="*/ 86593 h 603150"/>
                <a:gd name="connsiteX39" fmla="*/ 428332 w 667997"/>
                <a:gd name="connsiteY39" fmla="*/ 431574 h 603150"/>
                <a:gd name="connsiteX40" fmla="*/ 334007 w 667997"/>
                <a:gd name="connsiteY40" fmla="*/ 485928 h 603150"/>
                <a:gd name="connsiteX41" fmla="*/ 239683 w 667997"/>
                <a:gd name="connsiteY41" fmla="*/ 431574 h 603150"/>
                <a:gd name="connsiteX42" fmla="*/ 239683 w 667997"/>
                <a:gd name="connsiteY42" fmla="*/ 323024 h 603150"/>
                <a:gd name="connsiteX43" fmla="*/ 334007 w 667997"/>
                <a:gd name="connsiteY43" fmla="*/ 268671 h 603150"/>
                <a:gd name="connsiteX44" fmla="*/ 428332 w 667997"/>
                <a:gd name="connsiteY44" fmla="*/ 323024 h 603150"/>
                <a:gd name="connsiteX45" fmla="*/ 428332 w 667997"/>
                <a:gd name="connsiteY45" fmla="*/ 431574 h 603150"/>
                <a:gd name="connsiteX46" fmla="*/ 613812 w 667997"/>
                <a:gd name="connsiteY46" fmla="*/ 535100 h 603150"/>
                <a:gd name="connsiteX47" fmla="*/ 563402 w 667997"/>
                <a:gd name="connsiteY47" fmla="*/ 548708 h 603150"/>
                <a:gd name="connsiteX48" fmla="*/ 549872 w 667997"/>
                <a:gd name="connsiteY48" fmla="*/ 498066 h 603150"/>
                <a:gd name="connsiteX49" fmla="*/ 600282 w 667997"/>
                <a:gd name="connsiteY49" fmla="*/ 484459 h 603150"/>
                <a:gd name="connsiteX50" fmla="*/ 613812 w 667997"/>
                <a:gd name="connsiteY50" fmla="*/ 535100 h 6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67997" h="603150">
                  <a:moveTo>
                    <a:pt x="624945" y="441626"/>
                  </a:moveTo>
                  <a:cubicBezTo>
                    <a:pt x="592086" y="422606"/>
                    <a:pt x="552037" y="427709"/>
                    <a:pt x="525054" y="451522"/>
                  </a:cubicBezTo>
                  <a:lnTo>
                    <a:pt x="484077" y="427786"/>
                  </a:lnTo>
                  <a:lnTo>
                    <a:pt x="484077" y="310499"/>
                  </a:lnTo>
                  <a:cubicBezTo>
                    <a:pt x="484077" y="298360"/>
                    <a:pt x="477582" y="287072"/>
                    <a:pt x="467068" y="281041"/>
                  </a:cubicBezTo>
                  <a:lnTo>
                    <a:pt x="361918" y="220504"/>
                  </a:lnTo>
                  <a:lnTo>
                    <a:pt x="361918" y="168625"/>
                  </a:lnTo>
                  <a:cubicBezTo>
                    <a:pt x="396092" y="157028"/>
                    <a:pt x="420678" y="124710"/>
                    <a:pt x="420678" y="86593"/>
                  </a:cubicBezTo>
                  <a:cubicBezTo>
                    <a:pt x="420678" y="38735"/>
                    <a:pt x="381943" y="0"/>
                    <a:pt x="334084" y="0"/>
                  </a:cubicBezTo>
                  <a:cubicBezTo>
                    <a:pt x="286227" y="0"/>
                    <a:pt x="247492" y="38735"/>
                    <a:pt x="247492" y="86593"/>
                  </a:cubicBezTo>
                  <a:cubicBezTo>
                    <a:pt x="247492" y="124710"/>
                    <a:pt x="272078" y="157028"/>
                    <a:pt x="306251" y="168625"/>
                  </a:cubicBezTo>
                  <a:lnTo>
                    <a:pt x="306251" y="220504"/>
                  </a:lnTo>
                  <a:lnTo>
                    <a:pt x="201102" y="281041"/>
                  </a:lnTo>
                  <a:cubicBezTo>
                    <a:pt x="190587" y="287072"/>
                    <a:pt x="184093" y="298360"/>
                    <a:pt x="184093" y="310499"/>
                  </a:cubicBezTo>
                  <a:lnTo>
                    <a:pt x="184093" y="427709"/>
                  </a:lnTo>
                  <a:lnTo>
                    <a:pt x="143115" y="451444"/>
                  </a:lnTo>
                  <a:cubicBezTo>
                    <a:pt x="116132" y="427631"/>
                    <a:pt x="76006" y="422529"/>
                    <a:pt x="43224" y="441548"/>
                  </a:cubicBezTo>
                  <a:cubicBezTo>
                    <a:pt x="1860" y="465516"/>
                    <a:pt x="-12211" y="518400"/>
                    <a:pt x="11525" y="559764"/>
                  </a:cubicBezTo>
                  <a:cubicBezTo>
                    <a:pt x="35338" y="601127"/>
                    <a:pt x="87990" y="615354"/>
                    <a:pt x="129199" y="591463"/>
                  </a:cubicBezTo>
                  <a:cubicBezTo>
                    <a:pt x="162058" y="572444"/>
                    <a:pt x="177676" y="535023"/>
                    <a:pt x="170640" y="499613"/>
                  </a:cubicBezTo>
                  <a:lnTo>
                    <a:pt x="208292" y="477732"/>
                  </a:lnTo>
                  <a:lnTo>
                    <a:pt x="316998" y="540357"/>
                  </a:lnTo>
                  <a:cubicBezTo>
                    <a:pt x="322255" y="543372"/>
                    <a:pt x="328132" y="544919"/>
                    <a:pt x="334007" y="544919"/>
                  </a:cubicBezTo>
                  <a:cubicBezTo>
                    <a:pt x="339883" y="544919"/>
                    <a:pt x="345760" y="543372"/>
                    <a:pt x="351017" y="540357"/>
                  </a:cubicBezTo>
                  <a:lnTo>
                    <a:pt x="459645" y="477809"/>
                  </a:lnTo>
                  <a:lnTo>
                    <a:pt x="497297" y="499689"/>
                  </a:lnTo>
                  <a:cubicBezTo>
                    <a:pt x="490262" y="535023"/>
                    <a:pt x="505957" y="572521"/>
                    <a:pt x="538739" y="591541"/>
                  </a:cubicBezTo>
                  <a:cubicBezTo>
                    <a:pt x="579948" y="615430"/>
                    <a:pt x="632677" y="601282"/>
                    <a:pt x="656413" y="559841"/>
                  </a:cubicBezTo>
                  <a:cubicBezTo>
                    <a:pt x="680226" y="518400"/>
                    <a:pt x="666154" y="465516"/>
                    <a:pt x="624945" y="441626"/>
                  </a:cubicBezTo>
                  <a:close/>
                  <a:moveTo>
                    <a:pt x="104613" y="548630"/>
                  </a:moveTo>
                  <a:cubicBezTo>
                    <a:pt x="86985" y="558836"/>
                    <a:pt x="64331" y="552805"/>
                    <a:pt x="54203" y="535023"/>
                  </a:cubicBezTo>
                  <a:cubicBezTo>
                    <a:pt x="43997" y="517317"/>
                    <a:pt x="50028" y="494587"/>
                    <a:pt x="67733" y="484381"/>
                  </a:cubicBezTo>
                  <a:cubicBezTo>
                    <a:pt x="85361" y="474176"/>
                    <a:pt x="108015" y="480206"/>
                    <a:pt x="118143" y="497989"/>
                  </a:cubicBezTo>
                  <a:cubicBezTo>
                    <a:pt x="128348" y="515694"/>
                    <a:pt x="122318" y="538425"/>
                    <a:pt x="104613" y="548630"/>
                  </a:cubicBezTo>
                  <a:close/>
                  <a:moveTo>
                    <a:pt x="296896" y="86593"/>
                  </a:moveTo>
                  <a:cubicBezTo>
                    <a:pt x="296896" y="66105"/>
                    <a:pt x="313519" y="49482"/>
                    <a:pt x="334007" y="49482"/>
                  </a:cubicBezTo>
                  <a:cubicBezTo>
                    <a:pt x="354496" y="49482"/>
                    <a:pt x="371119" y="66105"/>
                    <a:pt x="371119" y="86593"/>
                  </a:cubicBezTo>
                  <a:cubicBezTo>
                    <a:pt x="371119" y="107082"/>
                    <a:pt x="354496" y="123705"/>
                    <a:pt x="334007" y="123705"/>
                  </a:cubicBezTo>
                  <a:cubicBezTo>
                    <a:pt x="313519" y="123705"/>
                    <a:pt x="296896" y="107082"/>
                    <a:pt x="296896" y="86593"/>
                  </a:cubicBezTo>
                  <a:close/>
                  <a:moveTo>
                    <a:pt x="428332" y="431574"/>
                  </a:moveTo>
                  <a:lnTo>
                    <a:pt x="334007" y="485928"/>
                  </a:lnTo>
                  <a:lnTo>
                    <a:pt x="239683" y="431574"/>
                  </a:lnTo>
                  <a:lnTo>
                    <a:pt x="239683" y="323024"/>
                  </a:lnTo>
                  <a:lnTo>
                    <a:pt x="334007" y="268671"/>
                  </a:lnTo>
                  <a:lnTo>
                    <a:pt x="428332" y="323024"/>
                  </a:lnTo>
                  <a:lnTo>
                    <a:pt x="428332" y="431574"/>
                  </a:lnTo>
                  <a:close/>
                  <a:moveTo>
                    <a:pt x="613812" y="535100"/>
                  </a:moveTo>
                  <a:cubicBezTo>
                    <a:pt x="603606" y="552805"/>
                    <a:pt x="581030" y="558913"/>
                    <a:pt x="563402" y="548708"/>
                  </a:cubicBezTo>
                  <a:cubicBezTo>
                    <a:pt x="545774" y="538502"/>
                    <a:pt x="539667" y="515771"/>
                    <a:pt x="549872" y="498066"/>
                  </a:cubicBezTo>
                  <a:cubicBezTo>
                    <a:pt x="560078" y="480361"/>
                    <a:pt x="582654" y="474253"/>
                    <a:pt x="600282" y="484459"/>
                  </a:cubicBezTo>
                  <a:cubicBezTo>
                    <a:pt x="617987" y="494664"/>
                    <a:pt x="624018" y="517317"/>
                    <a:pt x="613812" y="535100"/>
                  </a:cubicBezTo>
                  <a:close/>
                </a:path>
              </a:pathLst>
            </a:custGeom>
            <a:solidFill>
              <a:schemeClr val="accent2"/>
            </a:solidFill>
            <a:ln w="772" cap="flat">
              <a:noFill/>
              <a:prstDash val="solid"/>
              <a:miter/>
            </a:ln>
          </p:spPr>
          <p:txBody>
            <a:bodyPr rtlCol="0" anchor="ctr">
              <a:noAutofit/>
            </a:bodyPr>
            <a:lstStyle/>
            <a:p>
              <a:endParaRPr lang="zh-CN" altLang="en-US" dirty="0"/>
            </a:p>
          </p:txBody>
        </p:sp>
      </p:grpSp>
      <p:grpSp>
        <p:nvGrpSpPr>
          <p:cNvPr id="11" name="组合 10"/>
          <p:cNvGrpSpPr/>
          <p:nvPr/>
        </p:nvGrpSpPr>
        <p:grpSpPr>
          <a:xfrm>
            <a:off x="4050632" y="2389258"/>
            <a:ext cx="1576137" cy="1576137"/>
            <a:chOff x="4050632" y="2389258"/>
            <a:chExt cx="1576137" cy="1576137"/>
          </a:xfrm>
        </p:grpSpPr>
        <p:sp>
          <p:nvSpPr>
            <p:cNvPr id="39" name="椭圆 38"/>
            <p:cNvSpPr/>
            <p:nvPr/>
          </p:nvSpPr>
          <p:spPr>
            <a:xfrm>
              <a:off x="4050632" y="2389258"/>
              <a:ext cx="1576137" cy="1576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4" name="任意多边形: 形状 13"/>
            <p:cNvSpPr/>
            <p:nvPr/>
          </p:nvSpPr>
          <p:spPr>
            <a:xfrm>
              <a:off x="4663027" y="2970327"/>
              <a:ext cx="364938" cy="179761"/>
            </a:xfrm>
            <a:custGeom>
              <a:avLst/>
              <a:gdLst>
                <a:gd name="connsiteX0" fmla="*/ 19812 w 364938"/>
                <a:gd name="connsiteY0" fmla="*/ 39624 h 179761"/>
                <a:gd name="connsiteX1" fmla="*/ 345126 w 364938"/>
                <a:gd name="connsiteY1" fmla="*/ 39624 h 179761"/>
                <a:gd name="connsiteX2" fmla="*/ 364938 w 364938"/>
                <a:gd name="connsiteY2" fmla="*/ 19812 h 179761"/>
                <a:gd name="connsiteX3" fmla="*/ 345126 w 364938"/>
                <a:gd name="connsiteY3" fmla="*/ 0 h 179761"/>
                <a:gd name="connsiteX4" fmla="*/ 19812 w 364938"/>
                <a:gd name="connsiteY4" fmla="*/ 0 h 179761"/>
                <a:gd name="connsiteX5" fmla="*/ 0 w 364938"/>
                <a:gd name="connsiteY5" fmla="*/ 19812 h 179761"/>
                <a:gd name="connsiteX6" fmla="*/ 19812 w 364938"/>
                <a:gd name="connsiteY6" fmla="*/ 39624 h 179761"/>
                <a:gd name="connsiteX7" fmla="*/ 364938 w 364938"/>
                <a:gd name="connsiteY7" fmla="*/ 159949 h 179761"/>
                <a:gd name="connsiteX8" fmla="*/ 345126 w 364938"/>
                <a:gd name="connsiteY8" fmla="*/ 140137 h 179761"/>
                <a:gd name="connsiteX9" fmla="*/ 19812 w 364938"/>
                <a:gd name="connsiteY9" fmla="*/ 140137 h 179761"/>
                <a:gd name="connsiteX10" fmla="*/ 0 w 364938"/>
                <a:gd name="connsiteY10" fmla="*/ 159949 h 179761"/>
                <a:gd name="connsiteX11" fmla="*/ 19812 w 364938"/>
                <a:gd name="connsiteY11" fmla="*/ 179761 h 179761"/>
                <a:gd name="connsiteX12" fmla="*/ 345126 w 364938"/>
                <a:gd name="connsiteY12" fmla="*/ 179761 h 179761"/>
                <a:gd name="connsiteX13" fmla="*/ 364938 w 364938"/>
                <a:gd name="connsiteY13" fmla="*/ 159949 h 1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938" h="179761">
                  <a:moveTo>
                    <a:pt x="19812" y="39624"/>
                  </a:moveTo>
                  <a:lnTo>
                    <a:pt x="345126" y="39624"/>
                  </a:lnTo>
                  <a:cubicBezTo>
                    <a:pt x="356090" y="39624"/>
                    <a:pt x="364938" y="30774"/>
                    <a:pt x="364938" y="19812"/>
                  </a:cubicBezTo>
                  <a:cubicBezTo>
                    <a:pt x="364938" y="8850"/>
                    <a:pt x="356090" y="0"/>
                    <a:pt x="345126" y="0"/>
                  </a:cubicBezTo>
                  <a:lnTo>
                    <a:pt x="19812" y="0"/>
                  </a:lnTo>
                  <a:cubicBezTo>
                    <a:pt x="8850" y="0"/>
                    <a:pt x="0" y="8850"/>
                    <a:pt x="0" y="19812"/>
                  </a:cubicBezTo>
                  <a:cubicBezTo>
                    <a:pt x="0" y="30774"/>
                    <a:pt x="8850" y="39624"/>
                    <a:pt x="19812" y="39624"/>
                  </a:cubicBezTo>
                  <a:close/>
                  <a:moveTo>
                    <a:pt x="364938" y="159949"/>
                  </a:moveTo>
                  <a:cubicBezTo>
                    <a:pt x="364938" y="148987"/>
                    <a:pt x="356090" y="140137"/>
                    <a:pt x="345126" y="140137"/>
                  </a:cubicBezTo>
                  <a:lnTo>
                    <a:pt x="19812" y="140137"/>
                  </a:lnTo>
                  <a:cubicBezTo>
                    <a:pt x="8850" y="140137"/>
                    <a:pt x="0" y="148987"/>
                    <a:pt x="0" y="159949"/>
                  </a:cubicBezTo>
                  <a:cubicBezTo>
                    <a:pt x="0" y="170912"/>
                    <a:pt x="8850" y="179761"/>
                    <a:pt x="19812" y="179761"/>
                  </a:cubicBezTo>
                  <a:lnTo>
                    <a:pt x="345126" y="179761"/>
                  </a:lnTo>
                  <a:cubicBezTo>
                    <a:pt x="355957" y="179761"/>
                    <a:pt x="364938" y="170912"/>
                    <a:pt x="364938" y="159949"/>
                  </a:cubicBezTo>
                  <a:close/>
                </a:path>
              </a:pathLst>
            </a:custGeom>
            <a:solidFill>
              <a:schemeClr val="accent1"/>
            </a:solidFill>
            <a:ln w="772" cap="flat">
              <a:noFill/>
              <a:prstDash val="solid"/>
              <a:miter/>
            </a:ln>
          </p:spPr>
          <p:txBody>
            <a:bodyPr rtlCol="0" anchor="ctr">
              <a:noAutofit/>
            </a:bodyPr>
            <a:lstStyle/>
            <a:p>
              <a:endParaRPr lang="zh-CN" altLang="en-US"/>
            </a:p>
          </p:txBody>
        </p:sp>
        <p:sp>
          <p:nvSpPr>
            <p:cNvPr id="15" name="任意多边形: 形状 14"/>
            <p:cNvSpPr/>
            <p:nvPr/>
          </p:nvSpPr>
          <p:spPr>
            <a:xfrm>
              <a:off x="4537022" y="2833888"/>
              <a:ext cx="734764" cy="739651"/>
            </a:xfrm>
            <a:custGeom>
              <a:avLst/>
              <a:gdLst>
                <a:gd name="connsiteX0" fmla="*/ 616816 w 734764"/>
                <a:gd name="connsiteY0" fmla="*/ 384486 h 739651"/>
                <a:gd name="connsiteX1" fmla="*/ 616816 w 734764"/>
                <a:gd name="connsiteY1" fmla="*/ 72248 h 739651"/>
                <a:gd name="connsiteX2" fmla="*/ 540473 w 734764"/>
                <a:gd name="connsiteY2" fmla="*/ 0 h 739651"/>
                <a:gd name="connsiteX3" fmla="*/ 76474 w 734764"/>
                <a:gd name="connsiteY3" fmla="*/ 0 h 739651"/>
                <a:gd name="connsiteX4" fmla="*/ 0 w 734764"/>
                <a:gd name="connsiteY4" fmla="*/ 72248 h 739651"/>
                <a:gd name="connsiteX5" fmla="*/ 0 w 734764"/>
                <a:gd name="connsiteY5" fmla="*/ 714952 h 739651"/>
                <a:gd name="connsiteX6" fmla="*/ 9774 w 734764"/>
                <a:gd name="connsiteY6" fmla="*/ 731990 h 739651"/>
                <a:gd name="connsiteX7" fmla="*/ 19812 w 734764"/>
                <a:gd name="connsiteY7" fmla="*/ 734764 h 739651"/>
                <a:gd name="connsiteX8" fmla="*/ 29454 w 734764"/>
                <a:gd name="connsiteY8" fmla="*/ 732254 h 739651"/>
                <a:gd name="connsiteX9" fmla="*/ 160874 w 734764"/>
                <a:gd name="connsiteY9" fmla="*/ 658553 h 739651"/>
                <a:gd name="connsiteX10" fmla="*/ 299031 w 734764"/>
                <a:gd name="connsiteY10" fmla="*/ 732519 h 739651"/>
                <a:gd name="connsiteX11" fmla="*/ 316993 w 734764"/>
                <a:gd name="connsiteY11" fmla="*/ 732915 h 739651"/>
                <a:gd name="connsiteX12" fmla="*/ 419223 w 734764"/>
                <a:gd name="connsiteY12" fmla="*/ 683781 h 739651"/>
                <a:gd name="connsiteX13" fmla="*/ 551040 w 734764"/>
                <a:gd name="connsiteY13" fmla="*/ 739651 h 739651"/>
                <a:gd name="connsiteX14" fmla="*/ 734764 w 734764"/>
                <a:gd name="connsiteY14" fmla="*/ 555927 h 739651"/>
                <a:gd name="connsiteX15" fmla="*/ 616816 w 734764"/>
                <a:gd name="connsiteY15" fmla="*/ 384486 h 739651"/>
                <a:gd name="connsiteX16" fmla="*/ 308937 w 734764"/>
                <a:gd name="connsiteY16" fmla="*/ 692762 h 739651"/>
                <a:gd name="connsiteX17" fmla="*/ 170120 w 734764"/>
                <a:gd name="connsiteY17" fmla="*/ 618401 h 739651"/>
                <a:gd name="connsiteX18" fmla="*/ 151100 w 734764"/>
                <a:gd name="connsiteY18" fmla="*/ 618533 h 739651"/>
                <a:gd name="connsiteX19" fmla="*/ 39756 w 734764"/>
                <a:gd name="connsiteY19" fmla="*/ 681007 h 739651"/>
                <a:gd name="connsiteX20" fmla="*/ 39756 w 734764"/>
                <a:gd name="connsiteY20" fmla="*/ 72248 h 739651"/>
                <a:gd name="connsiteX21" fmla="*/ 76474 w 734764"/>
                <a:gd name="connsiteY21" fmla="*/ 39624 h 739651"/>
                <a:gd name="connsiteX22" fmla="*/ 540473 w 734764"/>
                <a:gd name="connsiteY22" fmla="*/ 39624 h 739651"/>
                <a:gd name="connsiteX23" fmla="*/ 577192 w 734764"/>
                <a:gd name="connsiteY23" fmla="*/ 72248 h 739651"/>
                <a:gd name="connsiteX24" fmla="*/ 577192 w 734764"/>
                <a:gd name="connsiteY24" fmla="*/ 374184 h 739651"/>
                <a:gd name="connsiteX25" fmla="*/ 551040 w 734764"/>
                <a:gd name="connsiteY25" fmla="*/ 372071 h 739651"/>
                <a:gd name="connsiteX26" fmla="*/ 367316 w 734764"/>
                <a:gd name="connsiteY26" fmla="*/ 555795 h 739651"/>
                <a:gd name="connsiteX27" fmla="*/ 394525 w 734764"/>
                <a:gd name="connsiteY27" fmla="*/ 651553 h 739651"/>
                <a:gd name="connsiteX28" fmla="*/ 308937 w 734764"/>
                <a:gd name="connsiteY28" fmla="*/ 692762 h 739651"/>
                <a:gd name="connsiteX29" fmla="*/ 551040 w 734764"/>
                <a:gd name="connsiteY29" fmla="*/ 700027 h 739651"/>
                <a:gd name="connsiteX30" fmla="*/ 406940 w 734764"/>
                <a:gd name="connsiteY30" fmla="*/ 555927 h 739651"/>
                <a:gd name="connsiteX31" fmla="*/ 551040 w 734764"/>
                <a:gd name="connsiteY31" fmla="*/ 411827 h 739651"/>
                <a:gd name="connsiteX32" fmla="*/ 695140 w 734764"/>
                <a:gd name="connsiteY32" fmla="*/ 555927 h 739651"/>
                <a:gd name="connsiteX33" fmla="*/ 551040 w 734764"/>
                <a:gd name="connsiteY33" fmla="*/ 700027 h 7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4764" h="739651">
                  <a:moveTo>
                    <a:pt x="616816" y="384486"/>
                  </a:moveTo>
                  <a:lnTo>
                    <a:pt x="616816" y="72248"/>
                  </a:lnTo>
                  <a:cubicBezTo>
                    <a:pt x="616816" y="32360"/>
                    <a:pt x="582475" y="0"/>
                    <a:pt x="540473" y="0"/>
                  </a:cubicBezTo>
                  <a:lnTo>
                    <a:pt x="76474" y="0"/>
                  </a:lnTo>
                  <a:cubicBezTo>
                    <a:pt x="34341" y="0"/>
                    <a:pt x="0" y="32360"/>
                    <a:pt x="0" y="72248"/>
                  </a:cubicBezTo>
                  <a:lnTo>
                    <a:pt x="0" y="714952"/>
                  </a:lnTo>
                  <a:cubicBezTo>
                    <a:pt x="0" y="721952"/>
                    <a:pt x="3698" y="728556"/>
                    <a:pt x="9774" y="731990"/>
                  </a:cubicBezTo>
                  <a:cubicBezTo>
                    <a:pt x="12812" y="733839"/>
                    <a:pt x="16378" y="734764"/>
                    <a:pt x="19812" y="734764"/>
                  </a:cubicBezTo>
                  <a:cubicBezTo>
                    <a:pt x="23114" y="734764"/>
                    <a:pt x="26548" y="733971"/>
                    <a:pt x="29454" y="732254"/>
                  </a:cubicBezTo>
                  <a:lnTo>
                    <a:pt x="160874" y="658553"/>
                  </a:lnTo>
                  <a:lnTo>
                    <a:pt x="299031" y="732519"/>
                  </a:lnTo>
                  <a:cubicBezTo>
                    <a:pt x="304578" y="735556"/>
                    <a:pt x="311314" y="735689"/>
                    <a:pt x="316993" y="732915"/>
                  </a:cubicBezTo>
                  <a:lnTo>
                    <a:pt x="419223" y="683781"/>
                  </a:lnTo>
                  <a:cubicBezTo>
                    <a:pt x="452640" y="718122"/>
                    <a:pt x="499396" y="739651"/>
                    <a:pt x="551040" y="739651"/>
                  </a:cubicBezTo>
                  <a:cubicBezTo>
                    <a:pt x="652346" y="739651"/>
                    <a:pt x="734764" y="657233"/>
                    <a:pt x="734764" y="555927"/>
                  </a:cubicBezTo>
                  <a:cubicBezTo>
                    <a:pt x="734896" y="477735"/>
                    <a:pt x="685762" y="411035"/>
                    <a:pt x="616816" y="384486"/>
                  </a:cubicBezTo>
                  <a:close/>
                  <a:moveTo>
                    <a:pt x="308937" y="692762"/>
                  </a:moveTo>
                  <a:lnTo>
                    <a:pt x="170120" y="618401"/>
                  </a:lnTo>
                  <a:cubicBezTo>
                    <a:pt x="164176" y="615231"/>
                    <a:pt x="156911" y="615231"/>
                    <a:pt x="151100" y="618533"/>
                  </a:cubicBezTo>
                  <a:lnTo>
                    <a:pt x="39756" y="681007"/>
                  </a:lnTo>
                  <a:lnTo>
                    <a:pt x="39756" y="72248"/>
                  </a:lnTo>
                  <a:cubicBezTo>
                    <a:pt x="39624" y="54285"/>
                    <a:pt x="56134" y="39624"/>
                    <a:pt x="76474" y="39624"/>
                  </a:cubicBezTo>
                  <a:lnTo>
                    <a:pt x="540473" y="39624"/>
                  </a:lnTo>
                  <a:cubicBezTo>
                    <a:pt x="560682" y="39624"/>
                    <a:pt x="577192" y="54285"/>
                    <a:pt x="577192" y="72248"/>
                  </a:cubicBezTo>
                  <a:lnTo>
                    <a:pt x="577192" y="374184"/>
                  </a:lnTo>
                  <a:cubicBezTo>
                    <a:pt x="568606" y="372995"/>
                    <a:pt x="560021" y="372071"/>
                    <a:pt x="551040" y="372071"/>
                  </a:cubicBezTo>
                  <a:cubicBezTo>
                    <a:pt x="449734" y="372071"/>
                    <a:pt x="367316" y="454489"/>
                    <a:pt x="367316" y="555795"/>
                  </a:cubicBezTo>
                  <a:cubicBezTo>
                    <a:pt x="367316" y="590928"/>
                    <a:pt x="377354" y="623552"/>
                    <a:pt x="394525" y="651553"/>
                  </a:cubicBezTo>
                  <a:lnTo>
                    <a:pt x="308937" y="692762"/>
                  </a:lnTo>
                  <a:close/>
                  <a:moveTo>
                    <a:pt x="551040" y="700027"/>
                  </a:moveTo>
                  <a:cubicBezTo>
                    <a:pt x="471527" y="700027"/>
                    <a:pt x="406940" y="635307"/>
                    <a:pt x="406940" y="555927"/>
                  </a:cubicBezTo>
                  <a:cubicBezTo>
                    <a:pt x="406940" y="476547"/>
                    <a:pt x="471660" y="411827"/>
                    <a:pt x="551040" y="411827"/>
                  </a:cubicBezTo>
                  <a:cubicBezTo>
                    <a:pt x="630420" y="411827"/>
                    <a:pt x="695140" y="476547"/>
                    <a:pt x="695140" y="555927"/>
                  </a:cubicBezTo>
                  <a:cubicBezTo>
                    <a:pt x="695140" y="635307"/>
                    <a:pt x="630552" y="700027"/>
                    <a:pt x="551040" y="700027"/>
                  </a:cubicBezTo>
                  <a:close/>
                </a:path>
              </a:pathLst>
            </a:custGeom>
            <a:solidFill>
              <a:schemeClr val="accent1"/>
            </a:solidFill>
            <a:ln w="772" cap="flat">
              <a:noFill/>
              <a:prstDash val="solid"/>
              <a:miter/>
            </a:ln>
          </p:spPr>
          <p:txBody>
            <a:bodyPr rtlCol="0" anchor="ctr">
              <a:noAutofit/>
            </a:bodyPr>
            <a:lstStyle/>
            <a:p>
              <a:endParaRPr lang="zh-CN" altLang="en-US"/>
            </a:p>
          </p:txBody>
        </p:sp>
        <p:sp>
          <p:nvSpPr>
            <p:cNvPr id="20" name="任意多边形: 形状 19"/>
            <p:cNvSpPr/>
            <p:nvPr/>
          </p:nvSpPr>
          <p:spPr>
            <a:xfrm>
              <a:off x="5019078" y="3296132"/>
              <a:ext cx="138061" cy="195252"/>
            </a:xfrm>
            <a:custGeom>
              <a:avLst/>
              <a:gdLst>
                <a:gd name="connsiteX0" fmla="*/ 132250 w 138061"/>
                <a:gd name="connsiteY0" fmla="*/ 5849 h 195252"/>
                <a:gd name="connsiteX1" fmla="*/ 104419 w 138061"/>
                <a:gd name="connsiteY1" fmla="*/ 5680 h 195252"/>
                <a:gd name="connsiteX2" fmla="*/ 104249 w 138061"/>
                <a:gd name="connsiteY2" fmla="*/ 5849 h 195252"/>
                <a:gd name="connsiteX3" fmla="*/ 68984 w 138061"/>
                <a:gd name="connsiteY3" fmla="*/ 40982 h 195252"/>
                <a:gd name="connsiteX4" fmla="*/ 33850 w 138061"/>
                <a:gd name="connsiteY4" fmla="*/ 5849 h 195252"/>
                <a:gd name="connsiteX5" fmla="*/ 6019 w 138061"/>
                <a:gd name="connsiteY5" fmla="*/ 5680 h 195252"/>
                <a:gd name="connsiteX6" fmla="*/ 5849 w 138061"/>
                <a:gd name="connsiteY6" fmla="*/ 5849 h 195252"/>
                <a:gd name="connsiteX7" fmla="*/ 5680 w 138061"/>
                <a:gd name="connsiteY7" fmla="*/ 33680 h 195252"/>
                <a:gd name="connsiteX8" fmla="*/ 5849 w 138061"/>
                <a:gd name="connsiteY8" fmla="*/ 33850 h 195252"/>
                <a:gd name="connsiteX9" fmla="*/ 29360 w 138061"/>
                <a:gd name="connsiteY9" fmla="*/ 57360 h 195252"/>
                <a:gd name="connsiteX10" fmla="*/ 19850 w 138061"/>
                <a:gd name="connsiteY10" fmla="*/ 57360 h 195252"/>
                <a:gd name="connsiteX11" fmla="*/ 38 w 138061"/>
                <a:gd name="connsiteY11" fmla="*/ 77173 h 195252"/>
                <a:gd name="connsiteX12" fmla="*/ 19850 w 138061"/>
                <a:gd name="connsiteY12" fmla="*/ 96985 h 195252"/>
                <a:gd name="connsiteX13" fmla="*/ 49303 w 138061"/>
                <a:gd name="connsiteY13" fmla="*/ 96985 h 195252"/>
                <a:gd name="connsiteX14" fmla="*/ 49303 w 138061"/>
                <a:gd name="connsiteY14" fmla="*/ 106494 h 195252"/>
                <a:gd name="connsiteX15" fmla="*/ 19850 w 138061"/>
                <a:gd name="connsiteY15" fmla="*/ 106494 h 195252"/>
                <a:gd name="connsiteX16" fmla="*/ 38 w 138061"/>
                <a:gd name="connsiteY16" fmla="*/ 126307 h 195252"/>
                <a:gd name="connsiteX17" fmla="*/ 19850 w 138061"/>
                <a:gd name="connsiteY17" fmla="*/ 146119 h 195252"/>
                <a:gd name="connsiteX18" fmla="*/ 49303 w 138061"/>
                <a:gd name="connsiteY18" fmla="*/ 146119 h 195252"/>
                <a:gd name="connsiteX19" fmla="*/ 49303 w 138061"/>
                <a:gd name="connsiteY19" fmla="*/ 175440 h 195252"/>
                <a:gd name="connsiteX20" fmla="*/ 69115 w 138061"/>
                <a:gd name="connsiteY20" fmla="*/ 195253 h 195252"/>
                <a:gd name="connsiteX21" fmla="*/ 88927 w 138061"/>
                <a:gd name="connsiteY21" fmla="*/ 175440 h 195252"/>
                <a:gd name="connsiteX22" fmla="*/ 88927 w 138061"/>
                <a:gd name="connsiteY22" fmla="*/ 146119 h 195252"/>
                <a:gd name="connsiteX23" fmla="*/ 118249 w 138061"/>
                <a:gd name="connsiteY23" fmla="*/ 146119 h 195252"/>
                <a:gd name="connsiteX24" fmla="*/ 138061 w 138061"/>
                <a:gd name="connsiteY24" fmla="*/ 126307 h 195252"/>
                <a:gd name="connsiteX25" fmla="*/ 118249 w 138061"/>
                <a:gd name="connsiteY25" fmla="*/ 106494 h 195252"/>
                <a:gd name="connsiteX26" fmla="*/ 88927 w 138061"/>
                <a:gd name="connsiteY26" fmla="*/ 106494 h 195252"/>
                <a:gd name="connsiteX27" fmla="*/ 88927 w 138061"/>
                <a:gd name="connsiteY27" fmla="*/ 96985 h 195252"/>
                <a:gd name="connsiteX28" fmla="*/ 118249 w 138061"/>
                <a:gd name="connsiteY28" fmla="*/ 96985 h 195252"/>
                <a:gd name="connsiteX29" fmla="*/ 138061 w 138061"/>
                <a:gd name="connsiteY29" fmla="*/ 77173 h 195252"/>
                <a:gd name="connsiteX30" fmla="*/ 118249 w 138061"/>
                <a:gd name="connsiteY30" fmla="*/ 57360 h 195252"/>
                <a:gd name="connsiteX31" fmla="*/ 108608 w 138061"/>
                <a:gd name="connsiteY31" fmla="*/ 57360 h 195252"/>
                <a:gd name="connsiteX32" fmla="*/ 132118 w 138061"/>
                <a:gd name="connsiteY32" fmla="*/ 33850 h 195252"/>
                <a:gd name="connsiteX33" fmla="*/ 132250 w 138061"/>
                <a:gd name="connsiteY33" fmla="*/ 5849 h 19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8061" h="195252">
                  <a:moveTo>
                    <a:pt x="132250" y="5849"/>
                  </a:moveTo>
                  <a:cubicBezTo>
                    <a:pt x="124612" y="-1883"/>
                    <a:pt x="112151" y="-1959"/>
                    <a:pt x="104419" y="5680"/>
                  </a:cubicBezTo>
                  <a:cubicBezTo>
                    <a:pt x="104362" y="5735"/>
                    <a:pt x="104305" y="5792"/>
                    <a:pt x="104249" y="5849"/>
                  </a:cubicBezTo>
                  <a:lnTo>
                    <a:pt x="68984" y="40982"/>
                  </a:lnTo>
                  <a:lnTo>
                    <a:pt x="33850" y="5849"/>
                  </a:lnTo>
                  <a:cubicBezTo>
                    <a:pt x="26211" y="-1883"/>
                    <a:pt x="13751" y="-1959"/>
                    <a:pt x="6019" y="5680"/>
                  </a:cubicBezTo>
                  <a:cubicBezTo>
                    <a:pt x="5962" y="5735"/>
                    <a:pt x="5906" y="5792"/>
                    <a:pt x="5849" y="5849"/>
                  </a:cubicBezTo>
                  <a:cubicBezTo>
                    <a:pt x="-1883" y="13488"/>
                    <a:pt x="-1959" y="25948"/>
                    <a:pt x="5680" y="33680"/>
                  </a:cubicBezTo>
                  <a:cubicBezTo>
                    <a:pt x="5735" y="33737"/>
                    <a:pt x="5792" y="33794"/>
                    <a:pt x="5849" y="33850"/>
                  </a:cubicBezTo>
                  <a:lnTo>
                    <a:pt x="29360" y="57360"/>
                  </a:lnTo>
                  <a:lnTo>
                    <a:pt x="19850" y="57360"/>
                  </a:lnTo>
                  <a:cubicBezTo>
                    <a:pt x="8887" y="57360"/>
                    <a:pt x="38" y="66210"/>
                    <a:pt x="38" y="77173"/>
                  </a:cubicBezTo>
                  <a:cubicBezTo>
                    <a:pt x="38" y="88135"/>
                    <a:pt x="8887" y="96985"/>
                    <a:pt x="19850" y="96985"/>
                  </a:cubicBezTo>
                  <a:lnTo>
                    <a:pt x="49303" y="96985"/>
                  </a:lnTo>
                  <a:lnTo>
                    <a:pt x="49303" y="106494"/>
                  </a:lnTo>
                  <a:lnTo>
                    <a:pt x="19850" y="106494"/>
                  </a:lnTo>
                  <a:cubicBezTo>
                    <a:pt x="8887" y="106494"/>
                    <a:pt x="38" y="115344"/>
                    <a:pt x="38" y="126307"/>
                  </a:cubicBezTo>
                  <a:cubicBezTo>
                    <a:pt x="38" y="137269"/>
                    <a:pt x="8887" y="146119"/>
                    <a:pt x="19850" y="146119"/>
                  </a:cubicBezTo>
                  <a:lnTo>
                    <a:pt x="49303" y="146119"/>
                  </a:lnTo>
                  <a:lnTo>
                    <a:pt x="49303" y="175440"/>
                  </a:lnTo>
                  <a:cubicBezTo>
                    <a:pt x="49303" y="186403"/>
                    <a:pt x="58153" y="195253"/>
                    <a:pt x="69115" y="195253"/>
                  </a:cubicBezTo>
                  <a:cubicBezTo>
                    <a:pt x="80079" y="195253"/>
                    <a:pt x="88927" y="186403"/>
                    <a:pt x="88927" y="175440"/>
                  </a:cubicBezTo>
                  <a:lnTo>
                    <a:pt x="88927" y="146119"/>
                  </a:lnTo>
                  <a:lnTo>
                    <a:pt x="118249" y="146119"/>
                  </a:lnTo>
                  <a:cubicBezTo>
                    <a:pt x="129213" y="146119"/>
                    <a:pt x="138061" y="137269"/>
                    <a:pt x="138061" y="126307"/>
                  </a:cubicBezTo>
                  <a:cubicBezTo>
                    <a:pt x="138061" y="115344"/>
                    <a:pt x="129213" y="106494"/>
                    <a:pt x="118249" y="106494"/>
                  </a:cubicBezTo>
                  <a:lnTo>
                    <a:pt x="88927" y="106494"/>
                  </a:lnTo>
                  <a:lnTo>
                    <a:pt x="88927" y="96985"/>
                  </a:lnTo>
                  <a:lnTo>
                    <a:pt x="118249" y="96985"/>
                  </a:lnTo>
                  <a:cubicBezTo>
                    <a:pt x="129213" y="96985"/>
                    <a:pt x="138061" y="88135"/>
                    <a:pt x="138061" y="77173"/>
                  </a:cubicBezTo>
                  <a:cubicBezTo>
                    <a:pt x="138061" y="66210"/>
                    <a:pt x="129213" y="57360"/>
                    <a:pt x="118249" y="57360"/>
                  </a:cubicBezTo>
                  <a:lnTo>
                    <a:pt x="108608" y="57360"/>
                  </a:lnTo>
                  <a:lnTo>
                    <a:pt x="132118" y="33850"/>
                  </a:lnTo>
                  <a:cubicBezTo>
                    <a:pt x="139880" y="26152"/>
                    <a:pt x="139939" y="13621"/>
                    <a:pt x="132250" y="5849"/>
                  </a:cubicBezTo>
                  <a:close/>
                </a:path>
              </a:pathLst>
            </a:custGeom>
            <a:solidFill>
              <a:schemeClr val="accent1"/>
            </a:solidFill>
            <a:ln w="772" cap="flat">
              <a:noFill/>
              <a:prstDash val="solid"/>
              <a:miter/>
            </a:ln>
          </p:spPr>
          <p:txBody>
            <a:bodyPr rtlCol="0" anchor="ctr">
              <a:noAutofit/>
            </a:bodyPr>
            <a:lstStyle/>
            <a:p>
              <a:endParaRPr lang="zh-CN" altLang="en-US"/>
            </a:p>
          </p:txBody>
        </p:sp>
      </p:grpSp>
      <p:grpSp>
        <p:nvGrpSpPr>
          <p:cNvPr id="2" name="组合 1"/>
          <p:cNvGrpSpPr/>
          <p:nvPr/>
        </p:nvGrpSpPr>
        <p:grpSpPr>
          <a:xfrm>
            <a:off x="1576137" y="2389258"/>
            <a:ext cx="1576137" cy="1576137"/>
            <a:chOff x="1576137" y="2389258"/>
            <a:chExt cx="1576137" cy="1576137"/>
          </a:xfrm>
        </p:grpSpPr>
        <p:sp>
          <p:nvSpPr>
            <p:cNvPr id="7" name="椭圆 6"/>
            <p:cNvSpPr/>
            <p:nvPr/>
          </p:nvSpPr>
          <p:spPr>
            <a:xfrm>
              <a:off x="1576137" y="2389258"/>
              <a:ext cx="1576137" cy="1576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5" name="任意多边形: 形状 4"/>
            <p:cNvSpPr/>
            <p:nvPr/>
          </p:nvSpPr>
          <p:spPr>
            <a:xfrm>
              <a:off x="2382932" y="2856830"/>
              <a:ext cx="259219" cy="354147"/>
            </a:xfrm>
            <a:custGeom>
              <a:avLst/>
              <a:gdLst>
                <a:gd name="connsiteX0" fmla="*/ 217673 w 259219"/>
                <a:gd name="connsiteY0" fmla="*/ 354147 h 354147"/>
                <a:gd name="connsiteX1" fmla="*/ 217673 w 259219"/>
                <a:gd name="connsiteY1" fmla="*/ 42339 h 354147"/>
                <a:gd name="connsiteX2" fmla="*/ 0 w 259219"/>
                <a:gd name="connsiteY2" fmla="*/ 42339 h 354147"/>
                <a:gd name="connsiteX3" fmla="*/ 0 w 259219"/>
                <a:gd name="connsiteY3" fmla="*/ 0 h 354147"/>
                <a:gd name="connsiteX4" fmla="*/ 220151 w 259219"/>
                <a:gd name="connsiteY4" fmla="*/ 0 h 354147"/>
                <a:gd name="connsiteX5" fmla="*/ 259219 w 259219"/>
                <a:gd name="connsiteY5" fmla="*/ 39070 h 354147"/>
                <a:gd name="connsiteX6" fmla="*/ 259219 w 259219"/>
                <a:gd name="connsiteY6" fmla="*/ 354147 h 354147"/>
                <a:gd name="connsiteX7" fmla="*/ 217673 w 259219"/>
                <a:gd name="connsiteY7" fmla="*/ 354147 h 354147"/>
                <a:gd name="connsiteX8" fmla="*/ 217673 w 259219"/>
                <a:gd name="connsiteY8" fmla="*/ 354147 h 3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19" h="354147">
                  <a:moveTo>
                    <a:pt x="217673" y="354147"/>
                  </a:moveTo>
                  <a:lnTo>
                    <a:pt x="217673" y="42339"/>
                  </a:lnTo>
                  <a:lnTo>
                    <a:pt x="0" y="42339"/>
                  </a:lnTo>
                  <a:lnTo>
                    <a:pt x="0" y="0"/>
                  </a:lnTo>
                  <a:lnTo>
                    <a:pt x="220151" y="0"/>
                  </a:lnTo>
                  <a:cubicBezTo>
                    <a:pt x="241692" y="0"/>
                    <a:pt x="259219" y="17526"/>
                    <a:pt x="259219" y="39070"/>
                  </a:cubicBezTo>
                  <a:lnTo>
                    <a:pt x="259219" y="354147"/>
                  </a:lnTo>
                  <a:lnTo>
                    <a:pt x="217673" y="354147"/>
                  </a:lnTo>
                  <a:lnTo>
                    <a:pt x="217673" y="354147"/>
                  </a:lnTo>
                  <a:close/>
                </a:path>
              </a:pathLst>
            </a:custGeom>
            <a:solidFill>
              <a:schemeClr val="accent2"/>
            </a:solidFill>
            <a:ln w="772" cap="flat">
              <a:noFill/>
              <a:prstDash val="solid"/>
              <a:miter/>
            </a:ln>
          </p:spPr>
          <p:txBody>
            <a:bodyPr rtlCol="0" anchor="ctr">
              <a:noAutofit/>
            </a:bodyPr>
            <a:lstStyle/>
            <a:p>
              <a:endParaRPr lang="zh-CN" altLang="en-US"/>
            </a:p>
          </p:txBody>
        </p:sp>
        <p:sp>
          <p:nvSpPr>
            <p:cNvPr id="6" name="任意多边形: 形状 5"/>
            <p:cNvSpPr/>
            <p:nvPr/>
          </p:nvSpPr>
          <p:spPr>
            <a:xfrm>
              <a:off x="2038268" y="2856997"/>
              <a:ext cx="388302" cy="610731"/>
            </a:xfrm>
            <a:custGeom>
              <a:avLst/>
              <a:gdLst>
                <a:gd name="connsiteX0" fmla="*/ 39102 w 388302"/>
                <a:gd name="connsiteY0" fmla="*/ 610187 h 610731"/>
                <a:gd name="connsiteX1" fmla="*/ 0 w 388302"/>
                <a:gd name="connsiteY1" fmla="*/ 571231 h 610731"/>
                <a:gd name="connsiteX2" fmla="*/ 0 w 388302"/>
                <a:gd name="connsiteY2" fmla="*/ 39399 h 610731"/>
                <a:gd name="connsiteX3" fmla="*/ 37280 w 388302"/>
                <a:gd name="connsiteY3" fmla="*/ 211 h 610731"/>
                <a:gd name="connsiteX4" fmla="*/ 249601 w 388302"/>
                <a:gd name="connsiteY4" fmla="*/ 0 h 610731"/>
                <a:gd name="connsiteX5" fmla="*/ 249725 w 388302"/>
                <a:gd name="connsiteY5" fmla="*/ 42343 h 610731"/>
                <a:gd name="connsiteX6" fmla="*/ 41468 w 388302"/>
                <a:gd name="connsiteY6" fmla="*/ 42542 h 610731"/>
                <a:gd name="connsiteX7" fmla="*/ 41460 w 388302"/>
                <a:gd name="connsiteY7" fmla="*/ 567835 h 610731"/>
                <a:gd name="connsiteX8" fmla="*/ 380992 w 388302"/>
                <a:gd name="connsiteY8" fmla="*/ 567621 h 610731"/>
                <a:gd name="connsiteX9" fmla="*/ 388145 w 388302"/>
                <a:gd name="connsiteY9" fmla="*/ 567755 h 610731"/>
                <a:gd name="connsiteX10" fmla="*/ 388194 w 388302"/>
                <a:gd name="connsiteY10" fmla="*/ 574866 h 610731"/>
                <a:gd name="connsiteX11" fmla="*/ 388303 w 388302"/>
                <a:gd name="connsiteY11" fmla="*/ 610732 h 610731"/>
                <a:gd name="connsiteX12" fmla="*/ 39102 w 388302"/>
                <a:gd name="connsiteY12" fmla="*/ 610187 h 610731"/>
                <a:gd name="connsiteX13" fmla="*/ 39102 w 388302"/>
                <a:gd name="connsiteY13" fmla="*/ 610187 h 6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302" h="610731">
                  <a:moveTo>
                    <a:pt x="39102" y="610187"/>
                  </a:moveTo>
                  <a:cubicBezTo>
                    <a:pt x="17604" y="610254"/>
                    <a:pt x="71" y="592781"/>
                    <a:pt x="0" y="571231"/>
                  </a:cubicBezTo>
                  <a:lnTo>
                    <a:pt x="0" y="39399"/>
                  </a:lnTo>
                  <a:cubicBezTo>
                    <a:pt x="-66" y="17854"/>
                    <a:pt x="15782" y="275"/>
                    <a:pt x="37280" y="211"/>
                  </a:cubicBezTo>
                  <a:lnTo>
                    <a:pt x="249601" y="0"/>
                  </a:lnTo>
                  <a:lnTo>
                    <a:pt x="249725" y="42343"/>
                  </a:lnTo>
                  <a:lnTo>
                    <a:pt x="41468" y="42542"/>
                  </a:lnTo>
                  <a:lnTo>
                    <a:pt x="41460" y="567835"/>
                  </a:lnTo>
                  <a:lnTo>
                    <a:pt x="380992" y="567621"/>
                  </a:lnTo>
                  <a:lnTo>
                    <a:pt x="388145" y="567755"/>
                  </a:lnTo>
                  <a:lnTo>
                    <a:pt x="388194" y="574866"/>
                  </a:lnTo>
                  <a:lnTo>
                    <a:pt x="388303" y="610732"/>
                  </a:lnTo>
                  <a:lnTo>
                    <a:pt x="39102" y="610187"/>
                  </a:lnTo>
                  <a:lnTo>
                    <a:pt x="39102" y="610187"/>
                  </a:lnTo>
                  <a:close/>
                </a:path>
              </a:pathLst>
            </a:custGeom>
            <a:solidFill>
              <a:schemeClr val="accent2"/>
            </a:solidFill>
            <a:ln w="772" cap="flat">
              <a:noFill/>
              <a:prstDash val="solid"/>
              <a:miter/>
            </a:ln>
          </p:spPr>
          <p:txBody>
            <a:bodyPr rtlCol="0" anchor="ctr">
              <a:noAutofit/>
            </a:bodyPr>
            <a:lstStyle/>
            <a:p>
              <a:endParaRPr lang="zh-CN" altLang="en-US"/>
            </a:p>
          </p:txBody>
        </p:sp>
        <p:sp>
          <p:nvSpPr>
            <p:cNvPr id="8" name="任意多边形: 形状 7"/>
            <p:cNvSpPr/>
            <p:nvPr/>
          </p:nvSpPr>
          <p:spPr>
            <a:xfrm>
              <a:off x="2447813" y="3241175"/>
              <a:ext cx="293258" cy="308504"/>
            </a:xfrm>
            <a:custGeom>
              <a:avLst/>
              <a:gdLst>
                <a:gd name="connsiteX0" fmla="*/ 236500 w 293258"/>
                <a:gd name="connsiteY0" fmla="*/ 222435 h 308504"/>
                <a:gd name="connsiteX1" fmla="*/ 269327 w 293258"/>
                <a:gd name="connsiteY1" fmla="*/ 134659 h 308504"/>
                <a:gd name="connsiteX2" fmla="*/ 134667 w 293258"/>
                <a:gd name="connsiteY2" fmla="*/ 0 h 308504"/>
                <a:gd name="connsiteX3" fmla="*/ 134326 w 293258"/>
                <a:gd name="connsiteY3" fmla="*/ 0 h 308504"/>
                <a:gd name="connsiteX4" fmla="*/ 0 w 293258"/>
                <a:gd name="connsiteY4" fmla="*/ 134326 h 308504"/>
                <a:gd name="connsiteX5" fmla="*/ 0 w 293258"/>
                <a:gd name="connsiteY5" fmla="*/ 134659 h 308504"/>
                <a:gd name="connsiteX6" fmla="*/ 134667 w 293258"/>
                <a:gd name="connsiteY6" fmla="*/ 269323 h 308504"/>
                <a:gd name="connsiteX7" fmla="*/ 204249 w 293258"/>
                <a:gd name="connsiteY7" fmla="*/ 249239 h 308504"/>
                <a:gd name="connsiteX8" fmla="*/ 263518 w 293258"/>
                <a:gd name="connsiteY8" fmla="*/ 308504 h 308504"/>
                <a:gd name="connsiteX9" fmla="*/ 293258 w 293258"/>
                <a:gd name="connsiteY9" fmla="*/ 278772 h 308504"/>
                <a:gd name="connsiteX10" fmla="*/ 236500 w 293258"/>
                <a:gd name="connsiteY10" fmla="*/ 222435 h 308504"/>
                <a:gd name="connsiteX11" fmla="*/ 134325 w 293258"/>
                <a:gd name="connsiteY11" fmla="*/ 226910 h 308504"/>
                <a:gd name="connsiteX12" fmla="*/ 41732 w 293258"/>
                <a:gd name="connsiteY12" fmla="*/ 134317 h 308504"/>
                <a:gd name="connsiteX13" fmla="*/ 134325 w 293258"/>
                <a:gd name="connsiteY13" fmla="*/ 41733 h 308504"/>
                <a:gd name="connsiteX14" fmla="*/ 226909 w 293258"/>
                <a:gd name="connsiteY14" fmla="*/ 134317 h 308504"/>
                <a:gd name="connsiteX15" fmla="*/ 134325 w 293258"/>
                <a:gd name="connsiteY15" fmla="*/ 226910 h 30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258" h="308504">
                  <a:moveTo>
                    <a:pt x="236500" y="222435"/>
                  </a:moveTo>
                  <a:cubicBezTo>
                    <a:pt x="263631" y="196569"/>
                    <a:pt x="269327" y="170762"/>
                    <a:pt x="269327" y="134659"/>
                  </a:cubicBezTo>
                  <a:cubicBezTo>
                    <a:pt x="269327" y="60414"/>
                    <a:pt x="208918" y="0"/>
                    <a:pt x="134667" y="0"/>
                  </a:cubicBezTo>
                  <a:lnTo>
                    <a:pt x="134326" y="0"/>
                  </a:lnTo>
                  <a:cubicBezTo>
                    <a:pt x="60256" y="0"/>
                    <a:pt x="0" y="60257"/>
                    <a:pt x="0" y="134326"/>
                  </a:cubicBezTo>
                  <a:lnTo>
                    <a:pt x="0" y="134659"/>
                  </a:lnTo>
                  <a:cubicBezTo>
                    <a:pt x="0" y="208919"/>
                    <a:pt x="60405" y="269323"/>
                    <a:pt x="134667" y="269323"/>
                  </a:cubicBezTo>
                  <a:cubicBezTo>
                    <a:pt x="158152" y="269323"/>
                    <a:pt x="182643" y="262230"/>
                    <a:pt x="204249" y="249239"/>
                  </a:cubicBezTo>
                  <a:lnTo>
                    <a:pt x="263518" y="308504"/>
                  </a:lnTo>
                  <a:lnTo>
                    <a:pt x="293258" y="278772"/>
                  </a:lnTo>
                  <a:lnTo>
                    <a:pt x="236500" y="222435"/>
                  </a:lnTo>
                  <a:close/>
                  <a:moveTo>
                    <a:pt x="134325" y="226910"/>
                  </a:moveTo>
                  <a:cubicBezTo>
                    <a:pt x="83267" y="226910"/>
                    <a:pt x="41732" y="185374"/>
                    <a:pt x="41732" y="134317"/>
                  </a:cubicBezTo>
                  <a:cubicBezTo>
                    <a:pt x="41732" y="83262"/>
                    <a:pt x="83264" y="41733"/>
                    <a:pt x="134325" y="41733"/>
                  </a:cubicBezTo>
                  <a:cubicBezTo>
                    <a:pt x="185374" y="41733"/>
                    <a:pt x="226909" y="83262"/>
                    <a:pt x="226909" y="134317"/>
                  </a:cubicBezTo>
                  <a:cubicBezTo>
                    <a:pt x="226909" y="185374"/>
                    <a:pt x="185378" y="226910"/>
                    <a:pt x="134325" y="226910"/>
                  </a:cubicBezTo>
                  <a:close/>
                </a:path>
              </a:pathLst>
            </a:custGeom>
            <a:solidFill>
              <a:schemeClr val="accent2"/>
            </a:solidFill>
            <a:ln w="772" cap="flat">
              <a:noFill/>
              <a:prstDash val="solid"/>
              <a:miter/>
            </a:ln>
          </p:spPr>
          <p:txBody>
            <a:bodyPr rtlCol="0" anchor="ctr">
              <a:noAutofit/>
            </a:bodyPr>
            <a:lstStyle/>
            <a:p>
              <a:endParaRPr lang="zh-CN" altLang="en-US"/>
            </a:p>
          </p:txBody>
        </p:sp>
        <p:sp>
          <p:nvSpPr>
            <p:cNvPr id="10" name="任意多边形: 形状 9"/>
            <p:cNvSpPr/>
            <p:nvPr/>
          </p:nvSpPr>
          <p:spPr>
            <a:xfrm>
              <a:off x="2201528" y="2997181"/>
              <a:ext cx="270528" cy="307186"/>
            </a:xfrm>
            <a:custGeom>
              <a:avLst/>
              <a:gdLst>
                <a:gd name="connsiteX0" fmla="*/ 247990 w 270528"/>
                <a:gd name="connsiteY0" fmla="*/ 141883 h 307186"/>
                <a:gd name="connsiteX1" fmla="*/ 270528 w 270528"/>
                <a:gd name="connsiteY1" fmla="*/ 119319 h 307186"/>
                <a:gd name="connsiteX2" fmla="*/ 247990 w 270528"/>
                <a:gd name="connsiteY2" fmla="*/ 99149 h 307186"/>
                <a:gd name="connsiteX3" fmla="*/ 187288 w 270528"/>
                <a:gd name="connsiteY3" fmla="*/ 99149 h 307186"/>
                <a:gd name="connsiteX4" fmla="*/ 247906 w 270528"/>
                <a:gd name="connsiteY4" fmla="*/ 38475 h 307186"/>
                <a:gd name="connsiteX5" fmla="*/ 247906 w 270528"/>
                <a:gd name="connsiteY5" fmla="*/ 6600 h 307186"/>
                <a:gd name="connsiteX6" fmla="*/ 216020 w 270528"/>
                <a:gd name="connsiteY6" fmla="*/ 6600 h 307186"/>
                <a:gd name="connsiteX7" fmla="*/ 133372 w 270528"/>
                <a:gd name="connsiteY7" fmla="*/ 89341 h 307186"/>
                <a:gd name="connsiteX8" fmla="*/ 50728 w 270528"/>
                <a:gd name="connsiteY8" fmla="*/ 6600 h 307186"/>
                <a:gd name="connsiteX9" fmla="*/ 18853 w 270528"/>
                <a:gd name="connsiteY9" fmla="*/ 6600 h 307186"/>
                <a:gd name="connsiteX10" fmla="*/ 18853 w 270528"/>
                <a:gd name="connsiteY10" fmla="*/ 38475 h 307186"/>
                <a:gd name="connsiteX11" fmla="*/ 79443 w 270528"/>
                <a:gd name="connsiteY11" fmla="*/ 99150 h 307186"/>
                <a:gd name="connsiteX12" fmla="*/ 22546 w 270528"/>
                <a:gd name="connsiteY12" fmla="*/ 99150 h 307186"/>
                <a:gd name="connsiteX13" fmla="*/ 3 w 270528"/>
                <a:gd name="connsiteY13" fmla="*/ 119320 h 307186"/>
                <a:gd name="connsiteX14" fmla="*/ 22546 w 270528"/>
                <a:gd name="connsiteY14" fmla="*/ 141883 h 307186"/>
                <a:gd name="connsiteX15" fmla="*/ 112704 w 270528"/>
                <a:gd name="connsiteY15" fmla="*/ 141883 h 307186"/>
                <a:gd name="connsiteX16" fmla="*/ 112704 w 270528"/>
                <a:gd name="connsiteY16" fmla="*/ 189350 h 307186"/>
                <a:gd name="connsiteX17" fmla="*/ 22546 w 270528"/>
                <a:gd name="connsiteY17" fmla="*/ 189350 h 307186"/>
                <a:gd name="connsiteX18" fmla="*/ 0 w 270528"/>
                <a:gd name="connsiteY18" fmla="*/ 209520 h 307186"/>
                <a:gd name="connsiteX19" fmla="*/ 22546 w 270528"/>
                <a:gd name="connsiteY19" fmla="*/ 232052 h 307186"/>
                <a:gd name="connsiteX20" fmla="*/ 112705 w 270528"/>
                <a:gd name="connsiteY20" fmla="*/ 232052 h 307186"/>
                <a:gd name="connsiteX21" fmla="*/ 112705 w 270528"/>
                <a:gd name="connsiteY21" fmla="*/ 284640 h 307186"/>
                <a:gd name="connsiteX22" fmla="*/ 135256 w 270528"/>
                <a:gd name="connsiteY22" fmla="*/ 307187 h 307186"/>
                <a:gd name="connsiteX23" fmla="*/ 157803 w 270528"/>
                <a:gd name="connsiteY23" fmla="*/ 284640 h 307186"/>
                <a:gd name="connsiteX24" fmla="*/ 157803 w 270528"/>
                <a:gd name="connsiteY24" fmla="*/ 232052 h 307186"/>
                <a:gd name="connsiteX25" fmla="*/ 247974 w 270528"/>
                <a:gd name="connsiteY25" fmla="*/ 232052 h 307186"/>
                <a:gd name="connsiteX26" fmla="*/ 270507 w 270528"/>
                <a:gd name="connsiteY26" fmla="*/ 209519 h 307186"/>
                <a:gd name="connsiteX27" fmla="*/ 247974 w 270528"/>
                <a:gd name="connsiteY27" fmla="*/ 189349 h 307186"/>
                <a:gd name="connsiteX28" fmla="*/ 157803 w 270528"/>
                <a:gd name="connsiteY28" fmla="*/ 189349 h 307186"/>
                <a:gd name="connsiteX29" fmla="*/ 157803 w 270528"/>
                <a:gd name="connsiteY29" fmla="*/ 141883 h 307186"/>
                <a:gd name="connsiteX30" fmla="*/ 247990 w 270528"/>
                <a:gd name="connsiteY30" fmla="*/ 141883 h 307186"/>
                <a:gd name="connsiteX31" fmla="*/ 247990 w 270528"/>
                <a:gd name="connsiteY31" fmla="*/ 141883 h 30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528" h="307186">
                  <a:moveTo>
                    <a:pt x="247990" y="141883"/>
                  </a:moveTo>
                  <a:cubicBezTo>
                    <a:pt x="260440" y="141883"/>
                    <a:pt x="270528" y="131772"/>
                    <a:pt x="270528" y="119319"/>
                  </a:cubicBezTo>
                  <a:cubicBezTo>
                    <a:pt x="270528" y="106869"/>
                    <a:pt x="260431" y="99149"/>
                    <a:pt x="247990" y="99149"/>
                  </a:cubicBezTo>
                  <a:lnTo>
                    <a:pt x="187288" y="99149"/>
                  </a:lnTo>
                  <a:lnTo>
                    <a:pt x="247906" y="38475"/>
                  </a:lnTo>
                  <a:cubicBezTo>
                    <a:pt x="256680" y="29675"/>
                    <a:pt x="256704" y="15409"/>
                    <a:pt x="247906" y="6600"/>
                  </a:cubicBezTo>
                  <a:cubicBezTo>
                    <a:pt x="239107" y="-2200"/>
                    <a:pt x="224821" y="-2200"/>
                    <a:pt x="216020" y="6600"/>
                  </a:cubicBezTo>
                  <a:lnTo>
                    <a:pt x="133372" y="89341"/>
                  </a:lnTo>
                  <a:lnTo>
                    <a:pt x="50728" y="6600"/>
                  </a:lnTo>
                  <a:cubicBezTo>
                    <a:pt x="41940" y="-2199"/>
                    <a:pt x="27636" y="-2199"/>
                    <a:pt x="18853" y="6600"/>
                  </a:cubicBezTo>
                  <a:cubicBezTo>
                    <a:pt x="10054" y="15410"/>
                    <a:pt x="10067" y="29676"/>
                    <a:pt x="18853" y="38475"/>
                  </a:cubicBezTo>
                  <a:lnTo>
                    <a:pt x="79443" y="99150"/>
                  </a:lnTo>
                  <a:lnTo>
                    <a:pt x="22546" y="99150"/>
                  </a:lnTo>
                  <a:cubicBezTo>
                    <a:pt x="10095" y="99150"/>
                    <a:pt x="3" y="106870"/>
                    <a:pt x="3" y="119320"/>
                  </a:cubicBezTo>
                  <a:cubicBezTo>
                    <a:pt x="3" y="131773"/>
                    <a:pt x="10095" y="141883"/>
                    <a:pt x="22546" y="141883"/>
                  </a:cubicBezTo>
                  <a:lnTo>
                    <a:pt x="112704" y="141883"/>
                  </a:lnTo>
                  <a:lnTo>
                    <a:pt x="112704" y="189350"/>
                  </a:lnTo>
                  <a:lnTo>
                    <a:pt x="22546" y="189350"/>
                  </a:lnTo>
                  <a:cubicBezTo>
                    <a:pt x="10096" y="189350"/>
                    <a:pt x="0" y="197071"/>
                    <a:pt x="0" y="209520"/>
                  </a:cubicBezTo>
                  <a:cubicBezTo>
                    <a:pt x="0" y="221947"/>
                    <a:pt x="10096" y="232052"/>
                    <a:pt x="22546" y="232052"/>
                  </a:cubicBezTo>
                  <a:lnTo>
                    <a:pt x="112705" y="232052"/>
                  </a:lnTo>
                  <a:lnTo>
                    <a:pt x="112705" y="284640"/>
                  </a:lnTo>
                  <a:cubicBezTo>
                    <a:pt x="112705" y="297106"/>
                    <a:pt x="122789" y="307187"/>
                    <a:pt x="135256" y="307187"/>
                  </a:cubicBezTo>
                  <a:cubicBezTo>
                    <a:pt x="147706" y="307187"/>
                    <a:pt x="157803" y="297090"/>
                    <a:pt x="157803" y="284640"/>
                  </a:cubicBezTo>
                  <a:lnTo>
                    <a:pt x="157803" y="232052"/>
                  </a:lnTo>
                  <a:lnTo>
                    <a:pt x="247974" y="232052"/>
                  </a:lnTo>
                  <a:cubicBezTo>
                    <a:pt x="260427" y="232052"/>
                    <a:pt x="270507" y="221930"/>
                    <a:pt x="270507" y="209519"/>
                  </a:cubicBezTo>
                  <a:cubicBezTo>
                    <a:pt x="270507" y="197056"/>
                    <a:pt x="260414" y="189349"/>
                    <a:pt x="247974" y="189349"/>
                  </a:cubicBezTo>
                  <a:lnTo>
                    <a:pt x="157803" y="189349"/>
                  </a:lnTo>
                  <a:lnTo>
                    <a:pt x="157803" y="141883"/>
                  </a:lnTo>
                  <a:lnTo>
                    <a:pt x="247990" y="141883"/>
                  </a:lnTo>
                  <a:lnTo>
                    <a:pt x="247990" y="141883"/>
                  </a:lnTo>
                  <a:close/>
                </a:path>
              </a:pathLst>
            </a:custGeom>
            <a:solidFill>
              <a:schemeClr val="accent2"/>
            </a:solidFill>
            <a:ln w="772" cap="flat">
              <a:noFill/>
              <a:prstDash val="solid"/>
              <a:miter/>
            </a:ln>
          </p:spPr>
          <p:txBody>
            <a:bodyPr rtlCol="0" anchor="ctr">
              <a:noAutofit/>
            </a:bodyPr>
            <a:lstStyle/>
            <a:p>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圆角 42"/>
          <p:cNvSpPr/>
          <p:nvPr/>
        </p:nvSpPr>
        <p:spPr>
          <a:xfrm>
            <a:off x="858837" y="3792755"/>
            <a:ext cx="10474325" cy="158781"/>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nvGrpSpPr>
          <p:cNvPr id="2" name="组合 1"/>
          <p:cNvGrpSpPr/>
          <p:nvPr/>
        </p:nvGrpSpPr>
        <p:grpSpPr>
          <a:xfrm>
            <a:off x="1604523" y="3388728"/>
            <a:ext cx="808053" cy="1553160"/>
            <a:chOff x="1604523" y="3388728"/>
            <a:chExt cx="808053" cy="1553160"/>
          </a:xfrm>
        </p:grpSpPr>
        <p:sp>
          <p:nvSpPr>
            <p:cNvPr id="44" name="椭圆 43"/>
            <p:cNvSpPr/>
            <p:nvPr/>
          </p:nvSpPr>
          <p:spPr>
            <a:xfrm>
              <a:off x="1604523" y="3388728"/>
              <a:ext cx="808053" cy="808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t>A</a:t>
              </a:r>
              <a:endParaRPr lang="zh-CN" altLang="en-US" sz="2400" dirty="0"/>
            </a:p>
          </p:txBody>
        </p:sp>
        <p:cxnSp>
          <p:nvCxnSpPr>
            <p:cNvPr id="50" name="直接箭头连接符 49"/>
            <p:cNvCxnSpPr>
              <a:stCxn id="44" idx="4"/>
            </p:cNvCxnSpPr>
            <p:nvPr/>
          </p:nvCxnSpPr>
          <p:spPr>
            <a:xfrm>
              <a:off x="2008550" y="4196781"/>
              <a:ext cx="0" cy="745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5685563" y="3388728"/>
            <a:ext cx="808053" cy="1553160"/>
            <a:chOff x="5685563" y="3388728"/>
            <a:chExt cx="808053" cy="1553160"/>
          </a:xfrm>
        </p:grpSpPr>
        <p:sp>
          <p:nvSpPr>
            <p:cNvPr id="46" name="椭圆 45"/>
            <p:cNvSpPr/>
            <p:nvPr/>
          </p:nvSpPr>
          <p:spPr>
            <a:xfrm>
              <a:off x="5685563" y="3388728"/>
              <a:ext cx="808053" cy="808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t>C</a:t>
              </a:r>
              <a:endParaRPr lang="zh-CN" altLang="en-US" sz="2400" dirty="0"/>
            </a:p>
          </p:txBody>
        </p:sp>
        <p:cxnSp>
          <p:nvCxnSpPr>
            <p:cNvPr id="51" name="直接箭头连接符 50"/>
            <p:cNvCxnSpPr/>
            <p:nvPr/>
          </p:nvCxnSpPr>
          <p:spPr>
            <a:xfrm>
              <a:off x="6089589" y="4196781"/>
              <a:ext cx="0" cy="745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766603" y="3388728"/>
            <a:ext cx="808053" cy="1553160"/>
            <a:chOff x="9766603" y="3388728"/>
            <a:chExt cx="808053" cy="1553160"/>
          </a:xfrm>
        </p:grpSpPr>
        <p:sp>
          <p:nvSpPr>
            <p:cNvPr id="48" name="椭圆 47"/>
            <p:cNvSpPr/>
            <p:nvPr/>
          </p:nvSpPr>
          <p:spPr>
            <a:xfrm>
              <a:off x="9766603" y="3388728"/>
              <a:ext cx="808053" cy="808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t>E</a:t>
              </a:r>
              <a:endParaRPr lang="zh-CN" altLang="en-US" sz="2400" dirty="0"/>
            </a:p>
          </p:txBody>
        </p:sp>
        <p:cxnSp>
          <p:nvCxnSpPr>
            <p:cNvPr id="52" name="直接箭头连接符 51"/>
            <p:cNvCxnSpPr/>
            <p:nvPr/>
          </p:nvCxnSpPr>
          <p:spPr>
            <a:xfrm>
              <a:off x="10170628" y="4196781"/>
              <a:ext cx="0" cy="745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645043" y="2621280"/>
            <a:ext cx="808053" cy="1575501"/>
            <a:chOff x="3645043" y="2621280"/>
            <a:chExt cx="808053" cy="1575501"/>
          </a:xfrm>
        </p:grpSpPr>
        <p:sp>
          <p:nvSpPr>
            <p:cNvPr id="45" name="椭圆 44"/>
            <p:cNvSpPr/>
            <p:nvPr/>
          </p:nvSpPr>
          <p:spPr>
            <a:xfrm>
              <a:off x="3645043" y="3388728"/>
              <a:ext cx="808053" cy="808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t>B</a:t>
              </a:r>
              <a:endParaRPr lang="zh-CN" altLang="en-US" sz="2400" dirty="0"/>
            </a:p>
          </p:txBody>
        </p:sp>
        <p:cxnSp>
          <p:nvCxnSpPr>
            <p:cNvPr id="53" name="直接箭头连接符 52"/>
            <p:cNvCxnSpPr/>
            <p:nvPr/>
          </p:nvCxnSpPr>
          <p:spPr>
            <a:xfrm flipV="1">
              <a:off x="4037747" y="2621280"/>
              <a:ext cx="0" cy="767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7726083" y="2621280"/>
            <a:ext cx="808053" cy="1575501"/>
            <a:chOff x="7726083" y="2621280"/>
            <a:chExt cx="808053" cy="1575501"/>
          </a:xfrm>
        </p:grpSpPr>
        <p:sp>
          <p:nvSpPr>
            <p:cNvPr id="47" name="椭圆 46"/>
            <p:cNvSpPr/>
            <p:nvPr/>
          </p:nvSpPr>
          <p:spPr>
            <a:xfrm>
              <a:off x="7726083" y="3388728"/>
              <a:ext cx="808053" cy="808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400" dirty="0"/>
                <a:t>D</a:t>
              </a:r>
              <a:endParaRPr lang="zh-CN" altLang="en-US" sz="2400" dirty="0"/>
            </a:p>
          </p:txBody>
        </p:sp>
        <p:cxnSp>
          <p:nvCxnSpPr>
            <p:cNvPr id="55" name="直接箭头连接符 54"/>
            <p:cNvCxnSpPr/>
            <p:nvPr/>
          </p:nvCxnSpPr>
          <p:spPr>
            <a:xfrm flipV="1">
              <a:off x="8130109" y="2621280"/>
              <a:ext cx="0" cy="767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7" name="内容占位符 2"/>
          <p:cNvSpPr txBox="1"/>
          <p:nvPr/>
        </p:nvSpPr>
        <p:spPr>
          <a:xfrm>
            <a:off x="672551" y="4941888"/>
            <a:ext cx="2449752" cy="523220"/>
          </a:xfrm>
          <a:prstGeom prst="rect">
            <a:avLst/>
          </a:prstGeom>
        </p:spPr>
        <p:txBody>
          <a:bodyPr vert="horz" wrap="square" lIns="91440" tIns="45720" rIns="91440" bIns="45720" rtlCol="0">
            <a:noAutofit/>
          </a:bodyPr>
          <a:lstStyle>
            <a:defPPr>
              <a:defRPr lang="zh-CN"/>
            </a:defPPr>
            <a:lvl1pPr indent="0" algn="r">
              <a:lnSpc>
                <a:spcPct val="100000"/>
              </a:lnSpc>
              <a:spcBef>
                <a:spcPts val="0"/>
              </a:spcBef>
              <a:buFont typeface="Arial" panose="020B0604020202020204" pitchFamily="34" charset="0"/>
              <a:buNone/>
              <a:defRPr sz="2800" b="1">
                <a:solidFill>
                  <a:schemeClr val="accent1"/>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强化成本控制</a:t>
            </a:r>
            <a:endParaRPr lang="zh-CN" altLang="en-US" dirty="0"/>
          </a:p>
        </p:txBody>
      </p:sp>
      <p:sp>
        <p:nvSpPr>
          <p:cNvPr id="58" name="内容占位符 2"/>
          <p:cNvSpPr txBox="1"/>
          <p:nvPr/>
        </p:nvSpPr>
        <p:spPr>
          <a:xfrm>
            <a:off x="803274" y="5472844"/>
            <a:ext cx="2980079" cy="1138517"/>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sz="1800" dirty="0">
                <a:solidFill>
                  <a:schemeClr val="tx1">
                    <a:lumMod val="75000"/>
                    <a:lumOff val="25000"/>
                  </a:schemeClr>
                </a:solidFill>
              </a:rPr>
              <a:t>围绕公司资产经营考核目标，开源节流，增收节支，强化成本控制；</a:t>
            </a:r>
          </a:p>
        </p:txBody>
      </p:sp>
      <p:sp>
        <p:nvSpPr>
          <p:cNvPr id="59" name="内容占位符 2"/>
          <p:cNvSpPr txBox="1"/>
          <p:nvPr/>
        </p:nvSpPr>
        <p:spPr>
          <a:xfrm>
            <a:off x="4565222" y="4932447"/>
            <a:ext cx="2449752" cy="523220"/>
          </a:xfrm>
          <a:prstGeom prst="rect">
            <a:avLst/>
          </a:prstGeom>
        </p:spPr>
        <p:txBody>
          <a:bodyPr vert="horz" wrap="square" lIns="91440" tIns="45720" rIns="91440" bIns="45720" rtlCol="0">
            <a:noAutofit/>
          </a:bodyPr>
          <a:lstStyle>
            <a:defPPr>
              <a:defRPr lang="zh-CN"/>
            </a:defPPr>
            <a:lvl1pPr indent="0" algn="r">
              <a:lnSpc>
                <a:spcPct val="100000"/>
              </a:lnSpc>
              <a:spcBef>
                <a:spcPts val="0"/>
              </a:spcBef>
              <a:buFont typeface="Arial" panose="020B0604020202020204" pitchFamily="34" charset="0"/>
              <a:buNone/>
              <a:defRPr sz="2800" b="1">
                <a:solidFill>
                  <a:schemeClr val="accent1"/>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加强监督考核</a:t>
            </a:r>
            <a:endParaRPr lang="zh-CN" altLang="en-US" dirty="0"/>
          </a:p>
        </p:txBody>
      </p:sp>
      <p:sp>
        <p:nvSpPr>
          <p:cNvPr id="60" name="内容占位符 2"/>
          <p:cNvSpPr txBox="1"/>
          <p:nvPr/>
        </p:nvSpPr>
        <p:spPr>
          <a:xfrm>
            <a:off x="4662697" y="5475745"/>
            <a:ext cx="3125577" cy="1062342"/>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tx1">
                    <a:lumMod val="75000"/>
                    <a:lumOff val="2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分工明确并带有互相协作补充性，相互配合，对各项费用起到监督作用；</a:t>
            </a:r>
            <a:endParaRPr lang="zh-CN" altLang="en-US" dirty="0"/>
          </a:p>
        </p:txBody>
      </p:sp>
      <p:sp>
        <p:nvSpPr>
          <p:cNvPr id="61" name="内容占位符 2"/>
          <p:cNvSpPr txBox="1"/>
          <p:nvPr/>
        </p:nvSpPr>
        <p:spPr>
          <a:xfrm>
            <a:off x="9103272" y="4959631"/>
            <a:ext cx="1882691" cy="523220"/>
          </a:xfrm>
          <a:prstGeom prst="rect">
            <a:avLst/>
          </a:prstGeom>
        </p:spPr>
        <p:txBody>
          <a:bodyPr vert="horz" wrap="square" lIns="91440" tIns="45720" rIns="91440" bIns="45720" rtlCol="0">
            <a:noAutofit/>
          </a:bodyPr>
          <a:lstStyle>
            <a:defPPr>
              <a:defRPr lang="zh-CN"/>
            </a:defPPr>
            <a:lvl1pPr indent="0" algn="r">
              <a:lnSpc>
                <a:spcPct val="100000"/>
              </a:lnSpc>
              <a:spcBef>
                <a:spcPts val="0"/>
              </a:spcBef>
              <a:buFont typeface="Arial" panose="020B0604020202020204" pitchFamily="34" charset="0"/>
              <a:buNone/>
              <a:defRPr sz="2800" b="1">
                <a:solidFill>
                  <a:schemeClr val="accent1"/>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阶段总结</a:t>
            </a:r>
            <a:endParaRPr lang="zh-CN" altLang="en-US" dirty="0"/>
          </a:p>
        </p:txBody>
      </p:sp>
      <p:sp>
        <p:nvSpPr>
          <p:cNvPr id="62" name="内容占位符 2"/>
          <p:cNvSpPr txBox="1"/>
          <p:nvPr/>
        </p:nvSpPr>
        <p:spPr>
          <a:xfrm>
            <a:off x="8778241" y="5468259"/>
            <a:ext cx="2819272" cy="1138517"/>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tx1">
                    <a:lumMod val="75000"/>
                    <a:lumOff val="2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对工作进行有阶段性的总结，做好资金预算工作，和财务报表的编制工作，</a:t>
            </a:r>
            <a:endParaRPr lang="zh-CN" altLang="en-US" dirty="0"/>
          </a:p>
        </p:txBody>
      </p:sp>
      <p:sp>
        <p:nvSpPr>
          <p:cNvPr id="63" name="内容占位符 2"/>
          <p:cNvSpPr txBox="1"/>
          <p:nvPr/>
        </p:nvSpPr>
        <p:spPr>
          <a:xfrm>
            <a:off x="6514287" y="1357664"/>
            <a:ext cx="2764893" cy="523220"/>
          </a:xfrm>
          <a:prstGeom prst="rect">
            <a:avLst/>
          </a:prstGeom>
        </p:spPr>
        <p:txBody>
          <a:bodyPr vert="horz" wrap="square" lIns="91440" tIns="45720" rIns="91440" bIns="45720" rtlCol="0">
            <a:noAutofit/>
          </a:bodyPr>
          <a:lstStyle>
            <a:defPPr>
              <a:defRPr lang="zh-CN"/>
            </a:defPPr>
            <a:lvl1pPr indent="0" algn="r">
              <a:lnSpc>
                <a:spcPct val="100000"/>
              </a:lnSpc>
              <a:spcBef>
                <a:spcPts val="0"/>
              </a:spcBef>
              <a:buFont typeface="Arial" panose="020B0604020202020204" pitchFamily="34" charset="0"/>
              <a:buNone/>
              <a:defRPr sz="2800" b="1">
                <a:solidFill>
                  <a:schemeClr val="accent1"/>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dirty="0">
                <a:sym typeface="+mn-lt"/>
              </a:rPr>
              <a:t>增加应收措施</a:t>
            </a:r>
            <a:endParaRPr lang="zh-CN" altLang="en-US" dirty="0"/>
          </a:p>
        </p:txBody>
      </p:sp>
      <p:sp>
        <p:nvSpPr>
          <p:cNvPr id="64" name="内容占位符 2"/>
          <p:cNvSpPr txBox="1"/>
          <p:nvPr/>
        </p:nvSpPr>
        <p:spPr>
          <a:xfrm>
            <a:off x="6743850" y="1864519"/>
            <a:ext cx="3195723" cy="778418"/>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tx1">
                    <a:lumMod val="75000"/>
                    <a:lumOff val="2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在应收帐款上增加必要的收款措施和绩效，降低应收款比例；</a:t>
            </a:r>
            <a:endParaRPr lang="zh-CN" altLang="en-US" dirty="0"/>
          </a:p>
        </p:txBody>
      </p:sp>
      <p:sp>
        <p:nvSpPr>
          <p:cNvPr id="65" name="内容占位符 2"/>
          <p:cNvSpPr txBox="1"/>
          <p:nvPr/>
        </p:nvSpPr>
        <p:spPr>
          <a:xfrm>
            <a:off x="2441334" y="1291812"/>
            <a:ext cx="2436893" cy="523220"/>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sz="2800" b="1" dirty="0">
                <a:solidFill>
                  <a:schemeClr val="accent1"/>
                </a:solidFill>
                <a:sym typeface="+mn-lt"/>
              </a:rPr>
              <a:t>调整费用比例</a:t>
            </a:r>
            <a:endParaRPr lang="zh-CN" altLang="en-US" sz="2800" b="1" dirty="0">
              <a:solidFill>
                <a:schemeClr val="accent1"/>
              </a:solidFill>
            </a:endParaRPr>
          </a:p>
        </p:txBody>
      </p:sp>
      <p:sp>
        <p:nvSpPr>
          <p:cNvPr id="66" name="内容占位符 2"/>
          <p:cNvSpPr txBox="1"/>
          <p:nvPr/>
        </p:nvSpPr>
        <p:spPr>
          <a:xfrm>
            <a:off x="2594371" y="1825071"/>
            <a:ext cx="3195727" cy="778418"/>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tx1">
                    <a:lumMod val="75000"/>
                    <a:lumOff val="2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调理的调节各项费用的支出，保证财务物资的安全；</a:t>
            </a:r>
          </a:p>
        </p:txBody>
      </p:sp>
      <p:sp>
        <p:nvSpPr>
          <p:cNvPr id="30"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工作计划</a:t>
            </a:r>
          </a:p>
        </p:txBody>
      </p:sp>
      <p:sp>
        <p:nvSpPr>
          <p:cNvPr id="31" name="文本框 30"/>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04</a:t>
            </a:r>
            <a:endParaRPr lang="zh-CN" altLang="en-US" dirty="0"/>
          </a:p>
        </p:txBody>
      </p:sp>
      <p:pic>
        <p:nvPicPr>
          <p:cNvPr id="32" name="图片 31"/>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矩形: 圆顶角 23"/>
          <p:cNvSpPr/>
          <p:nvPr/>
        </p:nvSpPr>
        <p:spPr>
          <a:xfrm>
            <a:off x="368969" y="5576233"/>
            <a:ext cx="11566358" cy="1281767"/>
          </a:xfrm>
          <a:prstGeom prst="round2SameRect">
            <a:avLst>
              <a:gd name="adj1" fmla="val 50000"/>
              <a:gd name="adj2" fmla="val 0"/>
            </a:avLst>
          </a:prstGeom>
          <a:solidFill>
            <a:schemeClr val="accent3">
              <a:lumMod val="75000"/>
            </a:schemeClr>
          </a:solidFill>
          <a:ln>
            <a:noFill/>
          </a:ln>
          <a:effectLst>
            <a:outerShdw blurRad="889000" dist="647700" dir="5400000" sx="90000" sy="90000" algn="t" rotWithShape="0">
              <a:srgbClr val="024EAE">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9" name="AutoShape 2"/>
          <p:cNvSpPr>
            <a:spLocks noChangeAspect="1" noChangeArrowheads="1"/>
          </p:cNvSpPr>
          <p:nvPr/>
        </p:nvSpPr>
        <p:spPr bwMode="auto">
          <a:xfrm>
            <a:off x="2606842" y="57317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Light" panose="020B0502040204020203" charset="-122"/>
              <a:cs typeface="+mn-cs"/>
            </a:endParaRPr>
          </a:p>
        </p:txBody>
      </p:sp>
      <p:sp>
        <p:nvSpPr>
          <p:cNvPr id="18" name="矩形: 圆顶角 17"/>
          <p:cNvSpPr/>
          <p:nvPr/>
        </p:nvSpPr>
        <p:spPr>
          <a:xfrm>
            <a:off x="1461631" y="4707601"/>
            <a:ext cx="677671" cy="21503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pic>
        <p:nvPicPr>
          <p:cNvPr id="20" name="图片 19"/>
          <p:cNvPicPr>
            <a:picLocks noChangeAspect="1"/>
          </p:cNvPicPr>
          <p:nvPr/>
        </p:nvPicPr>
        <p:blipFill rotWithShape="1">
          <a:blip r:embed="rId2">
            <a:biLevel thresh="50000"/>
            <a:extLst>
              <a:ext uri="{BEBA8EAE-BF5A-486C-A8C5-ECC9F3942E4B}">
                <a14:imgProps xmlns:a14="http://schemas.microsoft.com/office/drawing/2010/main">
                  <a14:imgLayer r:embed="rId3">
                    <a14:imgEffect>
                      <a14:brightnessContrast bright="40000" contrast="-40000"/>
                    </a14:imgEffect>
                    <a14:imgEffect>
                      <a14:colorTemperature colorTemp="4700"/>
                    </a14:imgEffect>
                  </a14:imgLayer>
                </a14:imgProps>
              </a:ext>
            </a:extLst>
          </a:blip>
          <a:srcRect r="45562"/>
          <a:stretch>
            <a:fillRect/>
          </a:stretch>
        </p:blipFill>
        <p:spPr>
          <a:xfrm>
            <a:off x="10154218" y="552552"/>
            <a:ext cx="1555561" cy="219075"/>
          </a:xfrm>
          <a:prstGeom prst="rect">
            <a:avLst/>
          </a:prstGeom>
        </p:spPr>
      </p:pic>
      <p:sp>
        <p:nvSpPr>
          <p:cNvPr id="25" name="矩形: 圆顶角 24"/>
          <p:cNvSpPr/>
          <p:nvPr/>
        </p:nvSpPr>
        <p:spPr>
          <a:xfrm>
            <a:off x="1937137" y="4100144"/>
            <a:ext cx="8404292" cy="2757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endParaRPr>
          </a:p>
        </p:txBody>
      </p:sp>
      <p:sp>
        <p:nvSpPr>
          <p:cNvPr id="16" name="矩形: 圆顶角 15"/>
          <p:cNvSpPr/>
          <p:nvPr/>
        </p:nvSpPr>
        <p:spPr>
          <a:xfrm>
            <a:off x="9956168" y="4903543"/>
            <a:ext cx="1432557" cy="1998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30" name="文本框 29"/>
          <p:cNvSpPr txBox="1"/>
          <p:nvPr/>
        </p:nvSpPr>
        <p:spPr>
          <a:xfrm>
            <a:off x="3614580" y="1853994"/>
            <a:ext cx="4962838" cy="1508105"/>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谢谢观看</a:t>
            </a:r>
          </a:p>
        </p:txBody>
      </p:sp>
      <p:sp>
        <p:nvSpPr>
          <p:cNvPr id="11" name="矩形: 圆顶角 10"/>
          <p:cNvSpPr/>
          <p:nvPr/>
        </p:nvSpPr>
        <p:spPr>
          <a:xfrm flipV="1">
            <a:off x="745352" y="0"/>
            <a:ext cx="553253" cy="77162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4" name="副标题 2"/>
          <p:cNvSpPr txBox="1"/>
          <p:nvPr/>
        </p:nvSpPr>
        <p:spPr>
          <a:xfrm>
            <a:off x="4380489" y="6137575"/>
            <a:ext cx="3431021" cy="4796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accent1"/>
                </a:solidFill>
              </a:rPr>
              <a:t>20XX</a:t>
            </a:r>
            <a:r>
              <a:rPr lang="zh-CN" altLang="en-US" dirty="0">
                <a:solidFill>
                  <a:schemeClr val="accent1"/>
                </a:solidFill>
              </a:rPr>
              <a:t>年</a:t>
            </a:r>
            <a:r>
              <a:rPr lang="en-US" altLang="zh-CN" dirty="0">
                <a:solidFill>
                  <a:schemeClr val="accent1"/>
                </a:solidFill>
              </a:rPr>
              <a:t>X</a:t>
            </a:r>
            <a:r>
              <a:rPr lang="zh-CN" altLang="en-US" dirty="0">
                <a:solidFill>
                  <a:schemeClr val="accent1"/>
                </a:solidFill>
              </a:rPr>
              <a:t>月</a:t>
            </a:r>
            <a:r>
              <a:rPr lang="en-US" altLang="zh-CN" dirty="0">
                <a:solidFill>
                  <a:schemeClr val="accent1"/>
                </a:solidFill>
              </a:rPr>
              <a:t>X</a:t>
            </a:r>
            <a:r>
              <a:rPr lang="zh-CN" altLang="en-US" dirty="0">
                <a:solidFill>
                  <a:schemeClr val="accent1"/>
                </a:solidFill>
              </a:rPr>
              <a:t>日</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flipV="1">
            <a:off x="477672" y="1175253"/>
            <a:ext cx="11300346" cy="5170954"/>
          </a:xfrm>
          <a:prstGeom prst="round2SameRect">
            <a:avLst>
              <a:gd name="adj1" fmla="val 2218"/>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 name="矩形: 圆角 2"/>
          <p:cNvSpPr/>
          <p:nvPr/>
        </p:nvSpPr>
        <p:spPr>
          <a:xfrm>
            <a:off x="803275" y="1596788"/>
            <a:ext cx="10585449" cy="4326340"/>
          </a:xfrm>
          <a:prstGeom prst="roundRect">
            <a:avLst>
              <a:gd name="adj" fmla="val 2101"/>
            </a:avLst>
          </a:prstGeom>
          <a:solidFill>
            <a:schemeClr val="bg1"/>
          </a:solidFill>
          <a:ln>
            <a:noFill/>
          </a:ln>
          <a:effectLst>
            <a:outerShdw blurRad="1041400" dist="749300" dir="5400000" sx="90000" sy="90000" algn="t" rotWithShape="0">
              <a:schemeClr val="bg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 name="文本框 4"/>
          <p:cNvSpPr txBox="1"/>
          <p:nvPr/>
        </p:nvSpPr>
        <p:spPr>
          <a:xfrm>
            <a:off x="1412956" y="2139127"/>
            <a:ext cx="5407735" cy="2579745"/>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en-US" altLang="zh-CN" dirty="0">
                <a:latin typeface="微软雅黑" panose="020B0503020204020204" pitchFamily="34" charset="-122"/>
                <a:sym typeface="+mn-lt"/>
              </a:rPr>
              <a:t>20XX</a:t>
            </a:r>
            <a:r>
              <a:rPr lang="zh-CN" altLang="en-US" dirty="0">
                <a:latin typeface="微软雅黑" panose="020B0503020204020204" pitchFamily="34" charset="-122"/>
                <a:sym typeface="+mn-lt"/>
              </a:rPr>
              <a:t>年上半年财务中心认真执行公司各项制度，围绕中心，突出重点，狠抓落实，注重实效，在自己分管工作方面认真履行职责，较好地完成了工作任务，取得了一定的成绩。</a:t>
            </a:r>
            <a:endParaRPr lang="en-US" altLang="zh-CN" dirty="0">
              <a:latin typeface="微软雅黑" panose="020B0503020204020204" pitchFamily="34" charset="-122"/>
              <a:sym typeface="+mn-lt"/>
            </a:endParaRPr>
          </a:p>
          <a:p>
            <a:r>
              <a:rPr lang="zh-CN" altLang="en-US" dirty="0">
                <a:latin typeface="微软雅黑" panose="020B0503020204020204" pitchFamily="34" charset="-122"/>
                <a:sym typeface="+mn-lt"/>
              </a:rPr>
              <a:t>总结是对半年以来的工作学习进行回顾和分析，从中找出经验和教训，引出规律性认识，以指导今后工作和实践活动。</a:t>
            </a:r>
            <a:endParaRPr lang="en-US" altLang="zh-CN" dirty="0">
              <a:latin typeface="微软雅黑" panose="020B0503020204020204" pitchFamily="34" charset="-122"/>
              <a:sym typeface="+mn-lt"/>
            </a:endParaRPr>
          </a:p>
        </p:txBody>
      </p:sp>
      <p:pic>
        <p:nvPicPr>
          <p:cNvPr id="11" name="图片 10" descr="建筑的摆设布局&#10;&#10;描述已自动生成"/>
          <p:cNvPicPr>
            <a:picLocks noChangeAspect="1"/>
          </p:cNvPicPr>
          <p:nvPr/>
        </p:nvPicPr>
        <p:blipFill>
          <a:blip r:embed="rId2">
            <a:extLst>
              <a:ext uri="{28A0092B-C50C-407E-A947-70E740481C1C}">
                <a14:useLocalDpi xmlns:a14="http://schemas.microsoft.com/office/drawing/2010/main" val="0"/>
              </a:ext>
            </a:extLst>
          </a:blip>
          <a:srcRect l="29370" r="33748" b="31940"/>
          <a:stretch>
            <a:fillRect/>
          </a:stretch>
        </p:blipFill>
        <p:spPr>
          <a:xfrm>
            <a:off x="6820692" y="0"/>
            <a:ext cx="4183372" cy="5261212"/>
          </a:xfrm>
          <a:custGeom>
            <a:avLst/>
            <a:gdLst>
              <a:gd name="connsiteX0" fmla="*/ 0 w 3794077"/>
              <a:gd name="connsiteY0" fmla="*/ 0 h 4667534"/>
              <a:gd name="connsiteX1" fmla="*/ 3794077 w 3794077"/>
              <a:gd name="connsiteY1" fmla="*/ 0 h 4667534"/>
              <a:gd name="connsiteX2" fmla="*/ 3794077 w 3794077"/>
              <a:gd name="connsiteY2" fmla="*/ 4546617 h 4667534"/>
              <a:gd name="connsiteX3" fmla="*/ 3673160 w 3794077"/>
              <a:gd name="connsiteY3" fmla="*/ 4667534 h 4667534"/>
              <a:gd name="connsiteX4" fmla="*/ 120917 w 3794077"/>
              <a:gd name="connsiteY4" fmla="*/ 4667534 h 4667534"/>
              <a:gd name="connsiteX5" fmla="*/ 0 w 3794077"/>
              <a:gd name="connsiteY5" fmla="*/ 4546617 h 46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4077" h="4667534">
                <a:moveTo>
                  <a:pt x="0" y="0"/>
                </a:moveTo>
                <a:lnTo>
                  <a:pt x="3794077" y="0"/>
                </a:lnTo>
                <a:lnTo>
                  <a:pt x="3794077" y="4546617"/>
                </a:lnTo>
                <a:cubicBezTo>
                  <a:pt x="3794077" y="4613398"/>
                  <a:pt x="3739941" y="4667534"/>
                  <a:pt x="3673160" y="4667534"/>
                </a:cubicBezTo>
                <a:lnTo>
                  <a:pt x="120917" y="4667534"/>
                </a:lnTo>
                <a:cubicBezTo>
                  <a:pt x="54136" y="4667534"/>
                  <a:pt x="0" y="4613398"/>
                  <a:pt x="0" y="4546617"/>
                </a:cubicBezTo>
                <a:close/>
              </a:path>
            </a:pathLst>
          </a:custGeom>
        </p:spPr>
      </p:pic>
      <p:sp>
        <p:nvSpPr>
          <p:cNvPr id="16" name="矩形: 圆角 15"/>
          <p:cNvSpPr/>
          <p:nvPr/>
        </p:nvSpPr>
        <p:spPr>
          <a:xfrm>
            <a:off x="803274" y="5842787"/>
            <a:ext cx="10585449" cy="92135"/>
          </a:xfrm>
          <a:prstGeom prst="roundRect">
            <a:avLst>
              <a:gd name="adj" fmla="val 2101"/>
            </a:avLst>
          </a:prstGeom>
          <a:solidFill>
            <a:schemeClr val="accent2"/>
          </a:solidFill>
          <a:ln>
            <a:noFill/>
          </a:ln>
          <a:effectLst>
            <a:outerShdw blurRad="1041400" dist="749300" dir="5400000" sx="90000" sy="90000" algn="t" rotWithShape="0">
              <a:schemeClr val="bg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494790" y="4341516"/>
            <a:ext cx="2601210" cy="1495281"/>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合理安排生产环节的资金配置，发挥资金的最大效益，并追加欠款的清缴工作；</a:t>
            </a:r>
            <a:endParaRPr lang="zh-CN" altLang="en-US" dirty="0">
              <a:latin typeface="微软雅黑" panose="020B0503020204020204" pitchFamily="34" charset="-122"/>
            </a:endParaRPr>
          </a:p>
        </p:txBody>
      </p:sp>
      <p:sp>
        <p:nvSpPr>
          <p:cNvPr id="26" name="文本框 25"/>
          <p:cNvSpPr txBox="1"/>
          <p:nvPr/>
        </p:nvSpPr>
        <p:spPr>
          <a:xfrm>
            <a:off x="6258450" y="4341516"/>
            <a:ext cx="2289411" cy="1498615"/>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制定制度体系，不断完善财务管理制度，维护公司正常的运营秩序；</a:t>
            </a:r>
            <a:endParaRPr lang="en-US" altLang="zh-CN" dirty="0">
              <a:latin typeface="微软雅黑" panose="020B0503020204020204" pitchFamily="34" charset="-122"/>
              <a:sym typeface="+mn-lt"/>
            </a:endParaRPr>
          </a:p>
        </p:txBody>
      </p:sp>
      <p:sp>
        <p:nvSpPr>
          <p:cNvPr id="27" name="文本框 26"/>
          <p:cNvSpPr txBox="1"/>
          <p:nvPr/>
        </p:nvSpPr>
        <p:spPr>
          <a:xfrm>
            <a:off x="8997142" y="4341516"/>
            <a:ext cx="2247121" cy="1498615"/>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加大成本审核力度，对日常报销及差旅费制定标准和完善审核流程；</a:t>
            </a:r>
            <a:endParaRPr lang="zh-CN" altLang="en-US" dirty="0">
              <a:latin typeface="微软雅黑" panose="020B0503020204020204" pitchFamily="34" charset="-122"/>
            </a:endParaRPr>
          </a:p>
        </p:txBody>
      </p:sp>
      <p:sp>
        <p:nvSpPr>
          <p:cNvPr id="31" name="文本框 30"/>
          <p:cNvSpPr txBox="1"/>
          <p:nvPr/>
        </p:nvSpPr>
        <p:spPr>
          <a:xfrm>
            <a:off x="1195099" y="3659762"/>
            <a:ext cx="1777853" cy="480131"/>
          </a:xfrm>
          <a:prstGeom prst="rect">
            <a:avLst/>
          </a:prstGeom>
          <a:noFill/>
        </p:spPr>
        <p:txBody>
          <a:bodyPr wrap="square">
            <a:noAutofit/>
          </a:bodyPr>
          <a:lstStyle>
            <a:defPPr>
              <a:defRPr lang="zh-CN"/>
            </a:defPPr>
            <a:lvl1pPr marR="0" lvl="0" algn="ctr" fontAlgn="auto">
              <a:lnSpc>
                <a:spcPct val="100000"/>
              </a:lnSpc>
              <a:spcBef>
                <a:spcPts val="1000"/>
              </a:spcBef>
              <a:spcAft>
                <a:spcPts val="0"/>
              </a:spcAft>
              <a:buClrTx/>
              <a:buSzTx/>
              <a:defRPr kumimoji="0" sz="2800" i="0" u="none" strike="noStrike" cap="none" spc="0" normalizeH="0" baseline="0">
                <a:ln>
                  <a:noFill/>
                </a:ln>
                <a:solidFill>
                  <a:schemeClr val="accent1"/>
                </a:solidFill>
                <a:effectLst/>
                <a:uLnTx/>
                <a:uFillTx/>
                <a:latin typeface="+mj-ea"/>
                <a:ea typeface="+mj-ea"/>
                <a:cs typeface="阿里巴巴普惠体 Light" panose="00020600040101010101" charset="-122"/>
              </a:defRPr>
            </a:lvl1pPr>
          </a:lstStyle>
          <a:p>
            <a:r>
              <a:rPr lang="zh-CN" altLang="en-US" dirty="0">
                <a:sym typeface="+mn-lt"/>
              </a:rPr>
              <a:t>财务核算</a:t>
            </a:r>
            <a:endParaRPr lang="en-US" altLang="zh-CN" dirty="0">
              <a:sym typeface="+mn-lt"/>
            </a:endParaRPr>
          </a:p>
        </p:txBody>
      </p:sp>
      <p:sp>
        <p:nvSpPr>
          <p:cNvPr id="32" name="文本框 31"/>
          <p:cNvSpPr txBox="1"/>
          <p:nvPr/>
        </p:nvSpPr>
        <p:spPr>
          <a:xfrm>
            <a:off x="939321" y="4341516"/>
            <a:ext cx="2289411" cy="1498615"/>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统一对各个分公司进行财务核算和管理，组织财务活动、处理与各方面的财务关系；</a:t>
            </a:r>
            <a:endParaRPr lang="zh-CN" altLang="en-US" dirty="0">
              <a:latin typeface="微软雅黑" panose="020B0503020204020204" pitchFamily="34" charset="-122"/>
            </a:endParaRPr>
          </a:p>
        </p:txBody>
      </p:sp>
      <p:sp>
        <p:nvSpPr>
          <p:cNvPr id="42" name="文本框 41"/>
          <p:cNvSpPr txBox="1"/>
          <p:nvPr/>
        </p:nvSpPr>
        <p:spPr>
          <a:xfrm>
            <a:off x="3817308" y="3655593"/>
            <a:ext cx="1893626" cy="484300"/>
          </a:xfrm>
          <a:prstGeom prst="rect">
            <a:avLst/>
          </a:prstGeom>
          <a:noFill/>
        </p:spPr>
        <p:txBody>
          <a:bodyPr wrap="square">
            <a:noAutofit/>
          </a:bodyPr>
          <a:lstStyle>
            <a:defPPr>
              <a:defRPr lang="zh-CN"/>
            </a:defPPr>
            <a:lvl1pPr marR="0" lvl="0" algn="ctr" fontAlgn="auto">
              <a:lnSpc>
                <a:spcPct val="100000"/>
              </a:lnSpc>
              <a:spcBef>
                <a:spcPts val="1000"/>
              </a:spcBef>
              <a:spcAft>
                <a:spcPts val="0"/>
              </a:spcAft>
              <a:buClrTx/>
              <a:buSzTx/>
              <a:defRPr kumimoji="0" sz="2800" i="0" u="none" strike="noStrike" cap="none" spc="0" normalizeH="0" baseline="0">
                <a:ln>
                  <a:noFill/>
                </a:ln>
                <a:solidFill>
                  <a:schemeClr val="accent1"/>
                </a:solidFill>
                <a:effectLst/>
                <a:uLnTx/>
                <a:uFillTx/>
                <a:latin typeface="+mj-ea"/>
                <a:ea typeface="+mj-ea"/>
                <a:cs typeface="阿里巴巴普惠体 Light" panose="00020600040101010101" charset="-122"/>
              </a:defRPr>
            </a:lvl1pPr>
          </a:lstStyle>
          <a:p>
            <a:r>
              <a:rPr lang="zh-CN" altLang="en-US" dirty="0">
                <a:sym typeface="+mn-lt"/>
              </a:rPr>
              <a:t>资金管理</a:t>
            </a:r>
            <a:endParaRPr lang="en-US" altLang="zh-CN" dirty="0">
              <a:sym typeface="+mn-lt"/>
            </a:endParaRPr>
          </a:p>
        </p:txBody>
      </p:sp>
      <p:sp>
        <p:nvSpPr>
          <p:cNvPr id="44" name="文本框 43"/>
          <p:cNvSpPr txBox="1"/>
          <p:nvPr/>
        </p:nvSpPr>
        <p:spPr>
          <a:xfrm>
            <a:off x="6499789" y="3655593"/>
            <a:ext cx="1818370" cy="484300"/>
          </a:xfrm>
          <a:prstGeom prst="rect">
            <a:avLst/>
          </a:prstGeom>
          <a:noFill/>
        </p:spPr>
        <p:txBody>
          <a:bodyPr wrap="square">
            <a:noAutofit/>
          </a:bodyPr>
          <a:lstStyle>
            <a:defPPr>
              <a:defRPr lang="zh-CN"/>
            </a:defPPr>
            <a:lvl1pPr marR="0" lvl="0" algn="ctr" fontAlgn="auto">
              <a:lnSpc>
                <a:spcPct val="100000"/>
              </a:lnSpc>
              <a:spcBef>
                <a:spcPts val="1000"/>
              </a:spcBef>
              <a:spcAft>
                <a:spcPts val="0"/>
              </a:spcAft>
              <a:buClrTx/>
              <a:buSzTx/>
              <a:defRPr kumimoji="0" sz="2800" i="0" u="none" strike="noStrike" cap="none" spc="0" normalizeH="0" baseline="0">
                <a:ln>
                  <a:noFill/>
                </a:ln>
                <a:solidFill>
                  <a:schemeClr val="accent1"/>
                </a:solidFill>
                <a:effectLst/>
                <a:uLnTx/>
                <a:uFillTx/>
                <a:latin typeface="+mj-ea"/>
                <a:ea typeface="+mj-ea"/>
                <a:cs typeface="阿里巴巴普惠体 Light" panose="00020600040101010101" charset="-122"/>
              </a:defRPr>
            </a:lvl1pPr>
          </a:lstStyle>
          <a:p>
            <a:r>
              <a:rPr lang="zh-CN" altLang="en-US" dirty="0">
                <a:sym typeface="+mn-lt"/>
              </a:rPr>
              <a:t>制度完善</a:t>
            </a:r>
            <a:endParaRPr lang="en-US" altLang="zh-CN" dirty="0">
              <a:sym typeface="+mn-lt"/>
            </a:endParaRPr>
          </a:p>
        </p:txBody>
      </p:sp>
      <p:sp>
        <p:nvSpPr>
          <p:cNvPr id="46" name="文本框 45"/>
          <p:cNvSpPr txBox="1"/>
          <p:nvPr/>
        </p:nvSpPr>
        <p:spPr>
          <a:xfrm>
            <a:off x="9218015" y="3659762"/>
            <a:ext cx="1818370" cy="523220"/>
          </a:xfrm>
          <a:prstGeom prst="rect">
            <a:avLst/>
          </a:prstGeom>
          <a:noFill/>
        </p:spPr>
        <p:txBody>
          <a:bodyPr wrap="square">
            <a:noAutofit/>
          </a:bodyPr>
          <a:lstStyle>
            <a:defPPr>
              <a:defRPr lang="zh-CN"/>
            </a:defPPr>
            <a:lvl1pPr marR="0" lvl="0" algn="ctr" fontAlgn="auto">
              <a:lnSpc>
                <a:spcPct val="90000"/>
              </a:lnSpc>
              <a:spcBef>
                <a:spcPts val="1000"/>
              </a:spcBef>
              <a:spcAft>
                <a:spcPts val="0"/>
              </a:spcAft>
              <a:buClrTx/>
              <a:buSzTx/>
              <a:defRPr kumimoji="0" sz="2800" i="0" u="none" strike="noStrike" cap="none" spc="0" normalizeH="0" baseline="0">
                <a:ln>
                  <a:noFill/>
                </a:ln>
                <a:solidFill>
                  <a:schemeClr val="accent1"/>
                </a:solidFill>
                <a:effectLst/>
                <a:uLnTx/>
                <a:uFillTx/>
                <a:latin typeface="+mj-ea"/>
                <a:ea typeface="+mj-ea"/>
                <a:cs typeface="阿里巴巴普惠体 Light" panose="00020600040101010101" charset="-122"/>
              </a:defRPr>
            </a:lvl1pPr>
          </a:lstStyle>
          <a:p>
            <a:pPr>
              <a:lnSpc>
                <a:spcPct val="100000"/>
              </a:lnSpc>
            </a:pPr>
            <a:r>
              <a:rPr lang="zh-CN" altLang="en-US" dirty="0">
                <a:sym typeface="+mn-lt"/>
              </a:rPr>
              <a:t>成本审核</a:t>
            </a:r>
            <a:endParaRPr lang="en-US" altLang="zh-CN" dirty="0">
              <a:sym typeface="+mn-lt"/>
            </a:endParaRPr>
          </a:p>
        </p:txBody>
      </p:sp>
      <p:sp>
        <p:nvSpPr>
          <p:cNvPr id="2" name="标题 1"/>
          <p:cNvSpPr>
            <a:spLocks noGrp="1"/>
          </p:cNvSpPr>
          <p:nvPr>
            <p:ph type="title" idx="4294967295"/>
          </p:nvPr>
        </p:nvSpPr>
        <p:spPr>
          <a:xfrm>
            <a:off x="1604523" y="121269"/>
            <a:ext cx="2764897" cy="1325563"/>
          </a:xfrm>
        </p:spPr>
        <p:txBody>
          <a:bodyPr vert="horz" lIns="91440" tIns="45720" rIns="91440" bIns="45720" rtlCol="0" anchor="ctr">
            <a:noAutofit/>
          </a:bodyPr>
          <a:lstStyle/>
          <a:p>
            <a:pPr>
              <a:lnSpc>
                <a:spcPct val="100000"/>
              </a:lnSpc>
            </a:pPr>
            <a:r>
              <a:rPr lang="zh-CN" altLang="en-US" b="1" dirty="0">
                <a:solidFill>
                  <a:schemeClr val="accent3">
                    <a:lumMod val="75000"/>
                  </a:schemeClr>
                </a:solidFill>
                <a:latin typeface="Arial" panose="020B0604020202020204"/>
                <a:ea typeface="微软雅黑" panose="020B0503020204020204" pitchFamily="34" charset="-122"/>
              </a:rPr>
              <a:t>工作回顾</a:t>
            </a:r>
          </a:p>
        </p:txBody>
      </p:sp>
      <p:grpSp>
        <p:nvGrpSpPr>
          <p:cNvPr id="35" name="组合 34"/>
          <p:cNvGrpSpPr/>
          <p:nvPr/>
        </p:nvGrpSpPr>
        <p:grpSpPr>
          <a:xfrm>
            <a:off x="9326046" y="1944418"/>
            <a:ext cx="1376748" cy="1376748"/>
            <a:chOff x="9326046" y="1944418"/>
            <a:chExt cx="1376748" cy="1376748"/>
          </a:xfrm>
        </p:grpSpPr>
        <p:sp>
          <p:nvSpPr>
            <p:cNvPr id="40" name="椭圆 39"/>
            <p:cNvSpPr/>
            <p:nvPr/>
          </p:nvSpPr>
          <p:spPr>
            <a:xfrm>
              <a:off x="9487769" y="2106138"/>
              <a:ext cx="1053308" cy="10533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椭圆 21"/>
            <p:cNvSpPr/>
            <p:nvPr/>
          </p:nvSpPr>
          <p:spPr>
            <a:xfrm>
              <a:off x="9326046" y="1944418"/>
              <a:ext cx="1376748" cy="1376748"/>
            </a:xfrm>
            <a:prstGeom prst="ellipse">
              <a:avLst/>
            </a:prstGeom>
            <a:noFill/>
            <a:ln w="6350" cmpd="sng">
              <a:solidFill>
                <a:schemeClr val="accent2">
                  <a:alpha val="53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4" name="组合 23"/>
            <p:cNvGrpSpPr/>
            <p:nvPr/>
          </p:nvGrpSpPr>
          <p:grpSpPr>
            <a:xfrm>
              <a:off x="9836155" y="2484832"/>
              <a:ext cx="419309" cy="429871"/>
              <a:chOff x="9836155" y="2484832"/>
              <a:chExt cx="419309" cy="429871"/>
            </a:xfrm>
          </p:grpSpPr>
          <p:sp>
            <p:nvSpPr>
              <p:cNvPr id="16" name="任意多边形: 形状 15"/>
              <p:cNvSpPr/>
              <p:nvPr/>
            </p:nvSpPr>
            <p:spPr>
              <a:xfrm>
                <a:off x="9836155" y="2484832"/>
                <a:ext cx="380704" cy="405742"/>
              </a:xfrm>
              <a:custGeom>
                <a:avLst/>
                <a:gdLst>
                  <a:gd name="connsiteX0" fmla="*/ 342634 w 380704"/>
                  <a:gd name="connsiteY0" fmla="*/ 1 h 405742"/>
                  <a:gd name="connsiteX1" fmla="*/ 38071 w 380704"/>
                  <a:gd name="connsiteY1" fmla="*/ 1 h 405742"/>
                  <a:gd name="connsiteX2" fmla="*/ 0 w 380704"/>
                  <a:gd name="connsiteY2" fmla="*/ 38035 h 405742"/>
                  <a:gd name="connsiteX3" fmla="*/ 0 w 380704"/>
                  <a:gd name="connsiteY3" fmla="*/ 367670 h 405742"/>
                  <a:gd name="connsiteX4" fmla="*/ 38071 w 380704"/>
                  <a:gd name="connsiteY4" fmla="*/ 405705 h 405742"/>
                  <a:gd name="connsiteX5" fmla="*/ 122736 w 380704"/>
                  <a:gd name="connsiteY5" fmla="*/ 405705 h 405742"/>
                  <a:gd name="connsiteX6" fmla="*/ 123763 w 380704"/>
                  <a:gd name="connsiteY6" fmla="*/ 405742 h 405742"/>
                  <a:gd name="connsiteX7" fmla="*/ 139233 w 380704"/>
                  <a:gd name="connsiteY7" fmla="*/ 390287 h 405742"/>
                  <a:gd name="connsiteX8" fmla="*/ 126967 w 380704"/>
                  <a:gd name="connsiteY8" fmla="*/ 375167 h 405742"/>
                  <a:gd name="connsiteX9" fmla="*/ 47882 w 380704"/>
                  <a:gd name="connsiteY9" fmla="*/ 375167 h 405742"/>
                  <a:gd name="connsiteX10" fmla="*/ 29618 w 380704"/>
                  <a:gd name="connsiteY10" fmla="*/ 356921 h 405742"/>
                  <a:gd name="connsiteX11" fmla="*/ 29618 w 380704"/>
                  <a:gd name="connsiteY11" fmla="*/ 48323 h 405742"/>
                  <a:gd name="connsiteX12" fmla="*/ 47882 w 380704"/>
                  <a:gd name="connsiteY12" fmla="*/ 30076 h 405742"/>
                  <a:gd name="connsiteX13" fmla="*/ 331718 w 380704"/>
                  <a:gd name="connsiteY13" fmla="*/ 30076 h 405742"/>
                  <a:gd name="connsiteX14" fmla="*/ 349982 w 380704"/>
                  <a:gd name="connsiteY14" fmla="*/ 48323 h 405742"/>
                  <a:gd name="connsiteX15" fmla="*/ 349982 w 380704"/>
                  <a:gd name="connsiteY15" fmla="*/ 108828 h 405742"/>
                  <a:gd name="connsiteX16" fmla="*/ 365229 w 380704"/>
                  <a:gd name="connsiteY16" fmla="*/ 121663 h 405742"/>
                  <a:gd name="connsiteX17" fmla="*/ 380677 w 380704"/>
                  <a:gd name="connsiteY17" fmla="*/ 107008 h 405742"/>
                  <a:gd name="connsiteX18" fmla="*/ 380705 w 380704"/>
                  <a:gd name="connsiteY18" fmla="*/ 107007 h 405742"/>
                  <a:gd name="connsiteX19" fmla="*/ 380705 w 380704"/>
                  <a:gd name="connsiteY19" fmla="*/ 38034 h 405742"/>
                  <a:gd name="connsiteX20" fmla="*/ 342634 w 380704"/>
                  <a:gd name="connsiteY20" fmla="*/ 0 h 40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0704" h="405742">
                    <a:moveTo>
                      <a:pt x="342634" y="1"/>
                    </a:moveTo>
                    <a:lnTo>
                      <a:pt x="38071" y="1"/>
                    </a:lnTo>
                    <a:cubicBezTo>
                      <a:pt x="17766" y="1"/>
                      <a:pt x="0" y="17750"/>
                      <a:pt x="0" y="38035"/>
                    </a:cubicBezTo>
                    <a:lnTo>
                      <a:pt x="0" y="367670"/>
                    </a:lnTo>
                    <a:cubicBezTo>
                      <a:pt x="0" y="387955"/>
                      <a:pt x="17767" y="405705"/>
                      <a:pt x="38071" y="405705"/>
                    </a:cubicBezTo>
                    <a:lnTo>
                      <a:pt x="122736" y="405705"/>
                    </a:lnTo>
                    <a:cubicBezTo>
                      <a:pt x="123076" y="405726"/>
                      <a:pt x="123419" y="405742"/>
                      <a:pt x="123763" y="405742"/>
                    </a:cubicBezTo>
                    <a:cubicBezTo>
                      <a:pt x="132307" y="405742"/>
                      <a:pt x="139233" y="398823"/>
                      <a:pt x="139233" y="390287"/>
                    </a:cubicBezTo>
                    <a:cubicBezTo>
                      <a:pt x="139233" y="382849"/>
                      <a:pt x="133973" y="376640"/>
                      <a:pt x="126967" y="375167"/>
                    </a:cubicBezTo>
                    <a:lnTo>
                      <a:pt x="47882" y="375167"/>
                    </a:lnTo>
                    <a:cubicBezTo>
                      <a:pt x="37795" y="375167"/>
                      <a:pt x="29618" y="366997"/>
                      <a:pt x="29618" y="356921"/>
                    </a:cubicBezTo>
                    <a:lnTo>
                      <a:pt x="29618" y="48323"/>
                    </a:lnTo>
                    <a:cubicBezTo>
                      <a:pt x="29618" y="38245"/>
                      <a:pt x="37795" y="30076"/>
                      <a:pt x="47882" y="30076"/>
                    </a:cubicBezTo>
                    <a:lnTo>
                      <a:pt x="331718" y="30076"/>
                    </a:lnTo>
                    <a:cubicBezTo>
                      <a:pt x="341805" y="30076"/>
                      <a:pt x="349982" y="38245"/>
                      <a:pt x="349982" y="48323"/>
                    </a:cubicBezTo>
                    <a:lnTo>
                      <a:pt x="349982" y="108828"/>
                    </a:lnTo>
                    <a:cubicBezTo>
                      <a:pt x="351229" y="116116"/>
                      <a:pt x="357581" y="121663"/>
                      <a:pt x="365229" y="121663"/>
                    </a:cubicBezTo>
                    <a:cubicBezTo>
                      <a:pt x="373501" y="121663"/>
                      <a:pt x="380259" y="115171"/>
                      <a:pt x="380677" y="107008"/>
                    </a:cubicBezTo>
                    <a:lnTo>
                      <a:pt x="380705" y="107007"/>
                    </a:lnTo>
                    <a:lnTo>
                      <a:pt x="380705" y="38034"/>
                    </a:lnTo>
                    <a:cubicBezTo>
                      <a:pt x="380705" y="17748"/>
                      <a:pt x="362941" y="0"/>
                      <a:pt x="342634" y="0"/>
                    </a:cubicBezTo>
                    <a:close/>
                  </a:path>
                </a:pathLst>
              </a:custGeom>
              <a:solidFill>
                <a:schemeClr val="accent1"/>
              </a:solidFill>
              <a:ln w="554" cap="flat">
                <a:noFill/>
                <a:prstDash val="solid"/>
                <a:miter/>
              </a:ln>
            </p:spPr>
            <p:txBody>
              <a:bodyPr rtlCol="0" anchor="ctr">
                <a:noAutofit/>
              </a:bodyPr>
              <a:lstStyle/>
              <a:p>
                <a:endParaRPr lang="zh-CN" altLang="en-US"/>
              </a:p>
            </p:txBody>
          </p:sp>
          <p:sp>
            <p:nvSpPr>
              <p:cNvPr id="17" name="任意多边形: 形状 16"/>
              <p:cNvSpPr/>
              <p:nvPr/>
            </p:nvSpPr>
            <p:spPr>
              <a:xfrm>
                <a:off x="9981956" y="2641452"/>
                <a:ext cx="273508" cy="273251"/>
              </a:xfrm>
              <a:custGeom>
                <a:avLst/>
                <a:gdLst>
                  <a:gd name="connsiteX0" fmla="*/ 136757 w 273508"/>
                  <a:gd name="connsiteY0" fmla="*/ 0 h 273251"/>
                  <a:gd name="connsiteX1" fmla="*/ 0 w 273508"/>
                  <a:gd name="connsiteY1" fmla="*/ 136626 h 273251"/>
                  <a:gd name="connsiteX2" fmla="*/ 136757 w 273508"/>
                  <a:gd name="connsiteY2" fmla="*/ 273252 h 273251"/>
                  <a:gd name="connsiteX3" fmla="*/ 273509 w 273508"/>
                  <a:gd name="connsiteY3" fmla="*/ 136626 h 273251"/>
                  <a:gd name="connsiteX4" fmla="*/ 136757 w 273508"/>
                  <a:gd name="connsiteY4" fmla="*/ 0 h 273251"/>
                  <a:gd name="connsiteX5" fmla="*/ 136757 w 273508"/>
                  <a:gd name="connsiteY5" fmla="*/ 249283 h 273251"/>
                  <a:gd name="connsiteX6" fmla="*/ 23995 w 273508"/>
                  <a:gd name="connsiteY6" fmla="*/ 136628 h 273251"/>
                  <a:gd name="connsiteX7" fmla="*/ 136757 w 273508"/>
                  <a:gd name="connsiteY7" fmla="*/ 23974 h 273251"/>
                  <a:gd name="connsiteX8" fmla="*/ 249516 w 273508"/>
                  <a:gd name="connsiteY8" fmla="*/ 136628 h 273251"/>
                  <a:gd name="connsiteX9" fmla="*/ 136757 w 273508"/>
                  <a:gd name="connsiteY9" fmla="*/ 249283 h 2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08" h="273251">
                    <a:moveTo>
                      <a:pt x="136757" y="0"/>
                    </a:moveTo>
                    <a:cubicBezTo>
                      <a:pt x="61227" y="0"/>
                      <a:pt x="0" y="61170"/>
                      <a:pt x="0" y="136626"/>
                    </a:cubicBezTo>
                    <a:cubicBezTo>
                      <a:pt x="0" y="212082"/>
                      <a:pt x="61227" y="273252"/>
                      <a:pt x="136757" y="273252"/>
                    </a:cubicBezTo>
                    <a:cubicBezTo>
                      <a:pt x="212280" y="273252"/>
                      <a:pt x="273509" y="212082"/>
                      <a:pt x="273509" y="136626"/>
                    </a:cubicBezTo>
                    <a:cubicBezTo>
                      <a:pt x="273509" y="61170"/>
                      <a:pt x="212280" y="0"/>
                      <a:pt x="136757" y="0"/>
                    </a:cubicBezTo>
                    <a:close/>
                    <a:moveTo>
                      <a:pt x="136757" y="249283"/>
                    </a:moveTo>
                    <a:cubicBezTo>
                      <a:pt x="74479" y="249283"/>
                      <a:pt x="23995" y="198846"/>
                      <a:pt x="23995" y="136628"/>
                    </a:cubicBezTo>
                    <a:cubicBezTo>
                      <a:pt x="23995" y="74411"/>
                      <a:pt x="74479" y="23974"/>
                      <a:pt x="136757" y="23974"/>
                    </a:cubicBezTo>
                    <a:cubicBezTo>
                      <a:pt x="199031" y="23974"/>
                      <a:pt x="249516" y="74411"/>
                      <a:pt x="249516" y="136628"/>
                    </a:cubicBezTo>
                    <a:cubicBezTo>
                      <a:pt x="249516" y="198846"/>
                      <a:pt x="199031" y="249283"/>
                      <a:pt x="136757" y="249283"/>
                    </a:cubicBezTo>
                    <a:close/>
                  </a:path>
                </a:pathLst>
              </a:custGeom>
              <a:solidFill>
                <a:schemeClr val="accent1"/>
              </a:solidFill>
              <a:ln w="554" cap="flat">
                <a:noFill/>
                <a:prstDash val="solid"/>
                <a:miter/>
              </a:ln>
            </p:spPr>
            <p:txBody>
              <a:bodyPr rtlCol="0" anchor="ctr">
                <a:noAutofit/>
              </a:bodyPr>
              <a:lstStyle/>
              <a:p>
                <a:endParaRPr lang="zh-CN" altLang="en-US"/>
              </a:p>
            </p:txBody>
          </p:sp>
          <p:sp>
            <p:nvSpPr>
              <p:cNvPr id="18" name="任意多边形: 形状 17"/>
              <p:cNvSpPr/>
              <p:nvPr/>
            </p:nvSpPr>
            <p:spPr>
              <a:xfrm>
                <a:off x="9894493" y="2558519"/>
                <a:ext cx="305415" cy="265977"/>
              </a:xfrm>
              <a:custGeom>
                <a:avLst/>
                <a:gdLst>
                  <a:gd name="connsiteX0" fmla="*/ 137737 w 305415"/>
                  <a:gd name="connsiteY0" fmla="*/ 207975 h 265977"/>
                  <a:gd name="connsiteX1" fmla="*/ 136936 w 305415"/>
                  <a:gd name="connsiteY1" fmla="*/ 208108 h 265977"/>
                  <a:gd name="connsiteX2" fmla="*/ 136135 w 305415"/>
                  <a:gd name="connsiteY2" fmla="*/ 208152 h 265977"/>
                  <a:gd name="connsiteX3" fmla="*/ 132217 w 305415"/>
                  <a:gd name="connsiteY3" fmla="*/ 206684 h 265977"/>
                  <a:gd name="connsiteX4" fmla="*/ 130614 w 305415"/>
                  <a:gd name="connsiteY4" fmla="*/ 202635 h 265977"/>
                  <a:gd name="connsiteX5" fmla="*/ 130614 w 305415"/>
                  <a:gd name="connsiteY5" fmla="*/ 195784 h 265977"/>
                  <a:gd name="connsiteX6" fmla="*/ 131059 w 305415"/>
                  <a:gd name="connsiteY6" fmla="*/ 191291 h 265977"/>
                  <a:gd name="connsiteX7" fmla="*/ 132573 w 305415"/>
                  <a:gd name="connsiteY7" fmla="*/ 188399 h 265977"/>
                  <a:gd name="connsiteX8" fmla="*/ 135467 w 305415"/>
                  <a:gd name="connsiteY8" fmla="*/ 186888 h 265977"/>
                  <a:gd name="connsiteX9" fmla="*/ 139964 w 305415"/>
                  <a:gd name="connsiteY9" fmla="*/ 186443 h 265977"/>
                  <a:gd name="connsiteX10" fmla="*/ 164987 w 305415"/>
                  <a:gd name="connsiteY10" fmla="*/ 186443 h 265977"/>
                  <a:gd name="connsiteX11" fmla="*/ 165611 w 305415"/>
                  <a:gd name="connsiteY11" fmla="*/ 186264 h 265977"/>
                  <a:gd name="connsiteX12" fmla="*/ 165431 w 305415"/>
                  <a:gd name="connsiteY12" fmla="*/ 185730 h 265977"/>
                  <a:gd name="connsiteX13" fmla="*/ 164986 w 305415"/>
                  <a:gd name="connsiteY13" fmla="*/ 184797 h 265977"/>
                  <a:gd name="connsiteX14" fmla="*/ 164719 w 305415"/>
                  <a:gd name="connsiteY14" fmla="*/ 183418 h 265977"/>
                  <a:gd name="connsiteX15" fmla="*/ 166678 w 305415"/>
                  <a:gd name="connsiteY15" fmla="*/ 180260 h 265977"/>
                  <a:gd name="connsiteX16" fmla="*/ 171398 w 305415"/>
                  <a:gd name="connsiteY16" fmla="*/ 179058 h 265977"/>
                  <a:gd name="connsiteX17" fmla="*/ 175717 w 305415"/>
                  <a:gd name="connsiteY17" fmla="*/ 180437 h 265977"/>
                  <a:gd name="connsiteX18" fmla="*/ 178522 w 305415"/>
                  <a:gd name="connsiteY18" fmla="*/ 185730 h 265977"/>
                  <a:gd name="connsiteX19" fmla="*/ 178878 w 305415"/>
                  <a:gd name="connsiteY19" fmla="*/ 186309 h 265977"/>
                  <a:gd name="connsiteX20" fmla="*/ 179768 w 305415"/>
                  <a:gd name="connsiteY20" fmla="*/ 186442 h 265977"/>
                  <a:gd name="connsiteX21" fmla="*/ 203990 w 305415"/>
                  <a:gd name="connsiteY21" fmla="*/ 186442 h 265977"/>
                  <a:gd name="connsiteX22" fmla="*/ 208934 w 305415"/>
                  <a:gd name="connsiteY22" fmla="*/ 186797 h 265977"/>
                  <a:gd name="connsiteX23" fmla="*/ 212134 w 305415"/>
                  <a:gd name="connsiteY23" fmla="*/ 188042 h 265977"/>
                  <a:gd name="connsiteX24" fmla="*/ 213827 w 305415"/>
                  <a:gd name="connsiteY24" fmla="*/ 190444 h 265977"/>
                  <a:gd name="connsiteX25" fmla="*/ 214317 w 305415"/>
                  <a:gd name="connsiteY25" fmla="*/ 194181 h 265977"/>
                  <a:gd name="connsiteX26" fmla="*/ 212541 w 305415"/>
                  <a:gd name="connsiteY26" fmla="*/ 204368 h 265977"/>
                  <a:gd name="connsiteX27" fmla="*/ 207019 w 305415"/>
                  <a:gd name="connsiteY27" fmla="*/ 208060 h 265977"/>
                  <a:gd name="connsiteX28" fmla="*/ 206128 w 305415"/>
                  <a:gd name="connsiteY28" fmla="*/ 207971 h 265977"/>
                  <a:gd name="connsiteX29" fmla="*/ 207108 w 305415"/>
                  <a:gd name="connsiteY29" fmla="*/ 213042 h 265977"/>
                  <a:gd name="connsiteX30" fmla="*/ 207108 w 305415"/>
                  <a:gd name="connsiteY30" fmla="*/ 245780 h 265977"/>
                  <a:gd name="connsiteX31" fmla="*/ 205104 w 305415"/>
                  <a:gd name="connsiteY31" fmla="*/ 252276 h 265977"/>
                  <a:gd name="connsiteX32" fmla="*/ 198290 w 305415"/>
                  <a:gd name="connsiteY32" fmla="*/ 254233 h 265977"/>
                  <a:gd name="connsiteX33" fmla="*/ 178965 w 305415"/>
                  <a:gd name="connsiteY33" fmla="*/ 254233 h 265977"/>
                  <a:gd name="connsiteX34" fmla="*/ 177629 w 305415"/>
                  <a:gd name="connsiteY34" fmla="*/ 255568 h 265977"/>
                  <a:gd name="connsiteX35" fmla="*/ 177629 w 305415"/>
                  <a:gd name="connsiteY35" fmla="*/ 260639 h 265977"/>
                  <a:gd name="connsiteX36" fmla="*/ 176115 w 305415"/>
                  <a:gd name="connsiteY36" fmla="*/ 264642 h 265977"/>
                  <a:gd name="connsiteX37" fmla="*/ 172197 w 305415"/>
                  <a:gd name="connsiteY37" fmla="*/ 265978 h 265977"/>
                  <a:gd name="connsiteX38" fmla="*/ 168279 w 305415"/>
                  <a:gd name="connsiteY38" fmla="*/ 264642 h 265977"/>
                  <a:gd name="connsiteX39" fmla="*/ 166765 w 305415"/>
                  <a:gd name="connsiteY39" fmla="*/ 260639 h 265977"/>
                  <a:gd name="connsiteX40" fmla="*/ 166765 w 305415"/>
                  <a:gd name="connsiteY40" fmla="*/ 255568 h 265977"/>
                  <a:gd name="connsiteX41" fmla="*/ 165429 w 305415"/>
                  <a:gd name="connsiteY41" fmla="*/ 254233 h 265977"/>
                  <a:gd name="connsiteX42" fmla="*/ 145483 w 305415"/>
                  <a:gd name="connsiteY42" fmla="*/ 254233 h 265977"/>
                  <a:gd name="connsiteX43" fmla="*/ 138759 w 305415"/>
                  <a:gd name="connsiteY43" fmla="*/ 252319 h 265977"/>
                  <a:gd name="connsiteX44" fmla="*/ 136844 w 305415"/>
                  <a:gd name="connsiteY44" fmla="*/ 245780 h 265977"/>
                  <a:gd name="connsiteX45" fmla="*/ 136844 w 305415"/>
                  <a:gd name="connsiteY45" fmla="*/ 213041 h 265977"/>
                  <a:gd name="connsiteX46" fmla="*/ 137736 w 305415"/>
                  <a:gd name="connsiteY46" fmla="*/ 207971 h 265977"/>
                  <a:gd name="connsiteX47" fmla="*/ 170240 w 305415"/>
                  <a:gd name="connsiteY47" fmla="*/ 196410 h 265977"/>
                  <a:gd name="connsiteX48" fmla="*/ 143970 w 305415"/>
                  <a:gd name="connsiteY48" fmla="*/ 196410 h 265977"/>
                  <a:gd name="connsiteX49" fmla="*/ 142190 w 305415"/>
                  <a:gd name="connsiteY49" fmla="*/ 197076 h 265977"/>
                  <a:gd name="connsiteX50" fmla="*/ 141655 w 305415"/>
                  <a:gd name="connsiteY50" fmla="*/ 199346 h 265977"/>
                  <a:gd name="connsiteX51" fmla="*/ 141655 w 305415"/>
                  <a:gd name="connsiteY51" fmla="*/ 202637 h 265977"/>
                  <a:gd name="connsiteX52" fmla="*/ 141031 w 305415"/>
                  <a:gd name="connsiteY52" fmla="*/ 205217 h 265977"/>
                  <a:gd name="connsiteX53" fmla="*/ 145483 w 305415"/>
                  <a:gd name="connsiteY53" fmla="*/ 204683 h 265977"/>
                  <a:gd name="connsiteX54" fmla="*/ 165431 w 305415"/>
                  <a:gd name="connsiteY54" fmla="*/ 204683 h 265977"/>
                  <a:gd name="connsiteX55" fmla="*/ 166767 w 305415"/>
                  <a:gd name="connsiteY55" fmla="*/ 203348 h 265977"/>
                  <a:gd name="connsiteX56" fmla="*/ 166767 w 305415"/>
                  <a:gd name="connsiteY56" fmla="*/ 201392 h 265977"/>
                  <a:gd name="connsiteX57" fmla="*/ 170240 w 305415"/>
                  <a:gd name="connsiteY57" fmla="*/ 196410 h 265977"/>
                  <a:gd name="connsiteX58" fmla="*/ 166768 w 305415"/>
                  <a:gd name="connsiteY58" fmla="*/ 222833 h 265977"/>
                  <a:gd name="connsiteX59" fmla="*/ 166768 w 305415"/>
                  <a:gd name="connsiteY59" fmla="*/ 215716 h 265977"/>
                  <a:gd name="connsiteX60" fmla="*/ 165431 w 305415"/>
                  <a:gd name="connsiteY60" fmla="*/ 214380 h 265977"/>
                  <a:gd name="connsiteX61" fmla="*/ 149492 w 305415"/>
                  <a:gd name="connsiteY61" fmla="*/ 214380 h 265977"/>
                  <a:gd name="connsiteX62" fmla="*/ 147711 w 305415"/>
                  <a:gd name="connsiteY62" fmla="*/ 216605 h 265977"/>
                  <a:gd name="connsiteX63" fmla="*/ 147711 w 305415"/>
                  <a:gd name="connsiteY63" fmla="*/ 222832 h 265977"/>
                  <a:gd name="connsiteX64" fmla="*/ 149047 w 305415"/>
                  <a:gd name="connsiteY64" fmla="*/ 224166 h 265977"/>
                  <a:gd name="connsiteX65" fmla="*/ 165432 w 305415"/>
                  <a:gd name="connsiteY65" fmla="*/ 224166 h 265977"/>
                  <a:gd name="connsiteX66" fmla="*/ 166768 w 305415"/>
                  <a:gd name="connsiteY66" fmla="*/ 222832 h 265977"/>
                  <a:gd name="connsiteX67" fmla="*/ 166768 w 305415"/>
                  <a:gd name="connsiteY67" fmla="*/ 242850 h 265977"/>
                  <a:gd name="connsiteX68" fmla="*/ 166768 w 305415"/>
                  <a:gd name="connsiteY68" fmla="*/ 235020 h 265977"/>
                  <a:gd name="connsiteX69" fmla="*/ 165431 w 305415"/>
                  <a:gd name="connsiteY69" fmla="*/ 233685 h 265977"/>
                  <a:gd name="connsiteX70" fmla="*/ 149046 w 305415"/>
                  <a:gd name="connsiteY70" fmla="*/ 233685 h 265977"/>
                  <a:gd name="connsiteX71" fmla="*/ 147710 w 305415"/>
                  <a:gd name="connsiteY71" fmla="*/ 235020 h 265977"/>
                  <a:gd name="connsiteX72" fmla="*/ 147710 w 305415"/>
                  <a:gd name="connsiteY72" fmla="*/ 241871 h 265977"/>
                  <a:gd name="connsiteX73" fmla="*/ 149490 w 305415"/>
                  <a:gd name="connsiteY73" fmla="*/ 244185 h 265977"/>
                  <a:gd name="connsiteX74" fmla="*/ 165430 w 305415"/>
                  <a:gd name="connsiteY74" fmla="*/ 244185 h 265977"/>
                  <a:gd name="connsiteX75" fmla="*/ 166767 w 305415"/>
                  <a:gd name="connsiteY75" fmla="*/ 242850 h 265977"/>
                  <a:gd name="connsiteX76" fmla="*/ 201496 w 305415"/>
                  <a:gd name="connsiteY76" fmla="*/ 204950 h 265977"/>
                  <a:gd name="connsiteX77" fmla="*/ 201407 w 305415"/>
                  <a:gd name="connsiteY77" fmla="*/ 204104 h 265977"/>
                  <a:gd name="connsiteX78" fmla="*/ 201853 w 305415"/>
                  <a:gd name="connsiteY78" fmla="*/ 202370 h 265977"/>
                  <a:gd name="connsiteX79" fmla="*/ 202921 w 305415"/>
                  <a:gd name="connsiteY79" fmla="*/ 197833 h 265977"/>
                  <a:gd name="connsiteX80" fmla="*/ 202209 w 305415"/>
                  <a:gd name="connsiteY80" fmla="*/ 196677 h 265977"/>
                  <a:gd name="connsiteX81" fmla="*/ 199715 w 305415"/>
                  <a:gd name="connsiteY81" fmla="*/ 196410 h 265977"/>
                  <a:gd name="connsiteX82" fmla="*/ 174160 w 305415"/>
                  <a:gd name="connsiteY82" fmla="*/ 196410 h 265977"/>
                  <a:gd name="connsiteX83" fmla="*/ 177633 w 305415"/>
                  <a:gd name="connsiteY83" fmla="*/ 201393 h 265977"/>
                  <a:gd name="connsiteX84" fmla="*/ 177633 w 305415"/>
                  <a:gd name="connsiteY84" fmla="*/ 203349 h 265977"/>
                  <a:gd name="connsiteX85" fmla="*/ 178970 w 305415"/>
                  <a:gd name="connsiteY85" fmla="*/ 204683 h 265977"/>
                  <a:gd name="connsiteX86" fmla="*/ 198296 w 305415"/>
                  <a:gd name="connsiteY86" fmla="*/ 204683 h 265977"/>
                  <a:gd name="connsiteX87" fmla="*/ 201502 w 305415"/>
                  <a:gd name="connsiteY87" fmla="*/ 204950 h 265977"/>
                  <a:gd name="connsiteX88" fmla="*/ 196241 w 305415"/>
                  <a:gd name="connsiteY88" fmla="*/ 222833 h 265977"/>
                  <a:gd name="connsiteX89" fmla="*/ 196241 w 305415"/>
                  <a:gd name="connsiteY89" fmla="*/ 216606 h 265977"/>
                  <a:gd name="connsiteX90" fmla="*/ 194371 w 305415"/>
                  <a:gd name="connsiteY90" fmla="*/ 214381 h 265977"/>
                  <a:gd name="connsiteX91" fmla="*/ 178966 w 305415"/>
                  <a:gd name="connsiteY91" fmla="*/ 214381 h 265977"/>
                  <a:gd name="connsiteX92" fmla="*/ 177629 w 305415"/>
                  <a:gd name="connsiteY92" fmla="*/ 215716 h 265977"/>
                  <a:gd name="connsiteX93" fmla="*/ 177629 w 305415"/>
                  <a:gd name="connsiteY93" fmla="*/ 222833 h 265977"/>
                  <a:gd name="connsiteX94" fmla="*/ 178966 w 305415"/>
                  <a:gd name="connsiteY94" fmla="*/ 224167 h 265977"/>
                  <a:gd name="connsiteX95" fmla="*/ 194905 w 305415"/>
                  <a:gd name="connsiteY95" fmla="*/ 224167 h 265977"/>
                  <a:gd name="connsiteX96" fmla="*/ 196241 w 305415"/>
                  <a:gd name="connsiteY96" fmla="*/ 222833 h 265977"/>
                  <a:gd name="connsiteX97" fmla="*/ 196241 w 305415"/>
                  <a:gd name="connsiteY97" fmla="*/ 241869 h 265977"/>
                  <a:gd name="connsiteX98" fmla="*/ 196241 w 305415"/>
                  <a:gd name="connsiteY98" fmla="*/ 235019 h 265977"/>
                  <a:gd name="connsiteX99" fmla="*/ 194905 w 305415"/>
                  <a:gd name="connsiteY99" fmla="*/ 233684 h 265977"/>
                  <a:gd name="connsiteX100" fmla="*/ 178966 w 305415"/>
                  <a:gd name="connsiteY100" fmla="*/ 233684 h 265977"/>
                  <a:gd name="connsiteX101" fmla="*/ 177629 w 305415"/>
                  <a:gd name="connsiteY101" fmla="*/ 235019 h 265977"/>
                  <a:gd name="connsiteX102" fmla="*/ 177629 w 305415"/>
                  <a:gd name="connsiteY102" fmla="*/ 242848 h 265977"/>
                  <a:gd name="connsiteX103" fmla="*/ 178966 w 305415"/>
                  <a:gd name="connsiteY103" fmla="*/ 244183 h 265977"/>
                  <a:gd name="connsiteX104" fmla="*/ 194371 w 305415"/>
                  <a:gd name="connsiteY104" fmla="*/ 244183 h 265977"/>
                  <a:gd name="connsiteX105" fmla="*/ 195841 w 305415"/>
                  <a:gd name="connsiteY105" fmla="*/ 243695 h 265977"/>
                  <a:gd name="connsiteX106" fmla="*/ 196241 w 305415"/>
                  <a:gd name="connsiteY106" fmla="*/ 241870 h 265977"/>
                  <a:gd name="connsiteX107" fmla="*/ 245579 w 305415"/>
                  <a:gd name="connsiteY107" fmla="*/ 194184 h 265977"/>
                  <a:gd name="connsiteX108" fmla="*/ 246826 w 305415"/>
                  <a:gd name="connsiteY108" fmla="*/ 189958 h 265977"/>
                  <a:gd name="connsiteX109" fmla="*/ 250829 w 305415"/>
                  <a:gd name="connsiteY109" fmla="*/ 188401 h 265977"/>
                  <a:gd name="connsiteX110" fmla="*/ 268197 w 305415"/>
                  <a:gd name="connsiteY110" fmla="*/ 188401 h 265977"/>
                  <a:gd name="connsiteX111" fmla="*/ 269132 w 305415"/>
                  <a:gd name="connsiteY111" fmla="*/ 188223 h 265977"/>
                  <a:gd name="connsiteX112" fmla="*/ 268865 w 305415"/>
                  <a:gd name="connsiteY112" fmla="*/ 187289 h 265977"/>
                  <a:gd name="connsiteX113" fmla="*/ 268108 w 305415"/>
                  <a:gd name="connsiteY113" fmla="*/ 185510 h 265977"/>
                  <a:gd name="connsiteX114" fmla="*/ 267573 w 305415"/>
                  <a:gd name="connsiteY114" fmla="*/ 182708 h 265977"/>
                  <a:gd name="connsiteX115" fmla="*/ 268197 w 305415"/>
                  <a:gd name="connsiteY115" fmla="*/ 180884 h 265977"/>
                  <a:gd name="connsiteX116" fmla="*/ 269756 w 305415"/>
                  <a:gd name="connsiteY116" fmla="*/ 179639 h 265977"/>
                  <a:gd name="connsiteX117" fmla="*/ 271893 w 305415"/>
                  <a:gd name="connsiteY117" fmla="*/ 178882 h 265977"/>
                  <a:gd name="connsiteX118" fmla="*/ 274164 w 305415"/>
                  <a:gd name="connsiteY118" fmla="*/ 178616 h 265977"/>
                  <a:gd name="connsiteX119" fmla="*/ 278122 w 305415"/>
                  <a:gd name="connsiteY119" fmla="*/ 180930 h 265977"/>
                  <a:gd name="connsiteX120" fmla="*/ 281462 w 305415"/>
                  <a:gd name="connsiteY120" fmla="*/ 187513 h 265977"/>
                  <a:gd name="connsiteX121" fmla="*/ 282709 w 305415"/>
                  <a:gd name="connsiteY121" fmla="*/ 188403 h 265977"/>
                  <a:gd name="connsiteX122" fmla="*/ 300161 w 305415"/>
                  <a:gd name="connsiteY122" fmla="*/ 188403 h 265977"/>
                  <a:gd name="connsiteX123" fmla="*/ 303991 w 305415"/>
                  <a:gd name="connsiteY123" fmla="*/ 189827 h 265977"/>
                  <a:gd name="connsiteX124" fmla="*/ 305416 w 305415"/>
                  <a:gd name="connsiteY124" fmla="*/ 193564 h 265977"/>
                  <a:gd name="connsiteX125" fmla="*/ 303991 w 305415"/>
                  <a:gd name="connsiteY125" fmla="*/ 197300 h 265977"/>
                  <a:gd name="connsiteX126" fmla="*/ 300161 w 305415"/>
                  <a:gd name="connsiteY126" fmla="*/ 198724 h 265977"/>
                  <a:gd name="connsiteX127" fmla="*/ 275139 w 305415"/>
                  <a:gd name="connsiteY127" fmla="*/ 198724 h 265977"/>
                  <a:gd name="connsiteX128" fmla="*/ 273630 w 305415"/>
                  <a:gd name="connsiteY128" fmla="*/ 199970 h 265977"/>
                  <a:gd name="connsiteX129" fmla="*/ 267128 w 305415"/>
                  <a:gd name="connsiteY129" fmla="*/ 209755 h 265977"/>
                  <a:gd name="connsiteX130" fmla="*/ 265080 w 305415"/>
                  <a:gd name="connsiteY130" fmla="*/ 213315 h 265977"/>
                  <a:gd name="connsiteX131" fmla="*/ 267752 w 305415"/>
                  <a:gd name="connsiteY131" fmla="*/ 213849 h 265977"/>
                  <a:gd name="connsiteX132" fmla="*/ 275500 w 305415"/>
                  <a:gd name="connsiteY132" fmla="*/ 213583 h 265977"/>
                  <a:gd name="connsiteX133" fmla="*/ 276213 w 305415"/>
                  <a:gd name="connsiteY133" fmla="*/ 213449 h 265977"/>
                  <a:gd name="connsiteX134" fmla="*/ 277104 w 305415"/>
                  <a:gd name="connsiteY134" fmla="*/ 212649 h 265977"/>
                  <a:gd name="connsiteX135" fmla="*/ 278351 w 305415"/>
                  <a:gd name="connsiteY135" fmla="*/ 210692 h 265977"/>
                  <a:gd name="connsiteX136" fmla="*/ 280221 w 305415"/>
                  <a:gd name="connsiteY136" fmla="*/ 207000 h 265977"/>
                  <a:gd name="connsiteX137" fmla="*/ 285387 w 305415"/>
                  <a:gd name="connsiteY137" fmla="*/ 202284 h 265977"/>
                  <a:gd name="connsiteX138" fmla="*/ 287124 w 305415"/>
                  <a:gd name="connsiteY138" fmla="*/ 202685 h 265977"/>
                  <a:gd name="connsiteX139" fmla="*/ 288855 w 305415"/>
                  <a:gd name="connsiteY139" fmla="*/ 203752 h 265977"/>
                  <a:gd name="connsiteX140" fmla="*/ 290146 w 305415"/>
                  <a:gd name="connsiteY140" fmla="*/ 205398 h 265977"/>
                  <a:gd name="connsiteX141" fmla="*/ 290636 w 305415"/>
                  <a:gd name="connsiteY141" fmla="*/ 207445 h 265977"/>
                  <a:gd name="connsiteX142" fmla="*/ 289389 w 305415"/>
                  <a:gd name="connsiteY142" fmla="*/ 211448 h 265977"/>
                  <a:gd name="connsiteX143" fmla="*/ 282537 w 305415"/>
                  <a:gd name="connsiteY143" fmla="*/ 222124 h 265977"/>
                  <a:gd name="connsiteX144" fmla="*/ 274432 w 305415"/>
                  <a:gd name="connsiteY144" fmla="*/ 231421 h 265977"/>
                  <a:gd name="connsiteX145" fmla="*/ 265658 w 305415"/>
                  <a:gd name="connsiteY145" fmla="*/ 239028 h 265977"/>
                  <a:gd name="connsiteX146" fmla="*/ 256885 w 305415"/>
                  <a:gd name="connsiteY146" fmla="*/ 244633 h 265977"/>
                  <a:gd name="connsiteX147" fmla="*/ 252705 w 305415"/>
                  <a:gd name="connsiteY147" fmla="*/ 245789 h 265977"/>
                  <a:gd name="connsiteX148" fmla="*/ 248786 w 305415"/>
                  <a:gd name="connsiteY148" fmla="*/ 244188 h 265977"/>
                  <a:gd name="connsiteX149" fmla="*/ 247450 w 305415"/>
                  <a:gd name="connsiteY149" fmla="*/ 240718 h 265977"/>
                  <a:gd name="connsiteX150" fmla="*/ 252254 w 305415"/>
                  <a:gd name="connsiteY150" fmla="*/ 235201 h 265977"/>
                  <a:gd name="connsiteX151" fmla="*/ 263031 w 305415"/>
                  <a:gd name="connsiteY151" fmla="*/ 228262 h 265977"/>
                  <a:gd name="connsiteX152" fmla="*/ 267841 w 305415"/>
                  <a:gd name="connsiteY152" fmla="*/ 224258 h 265977"/>
                  <a:gd name="connsiteX153" fmla="*/ 266505 w 305415"/>
                  <a:gd name="connsiteY153" fmla="*/ 223813 h 265977"/>
                  <a:gd name="connsiteX154" fmla="*/ 261962 w 305415"/>
                  <a:gd name="connsiteY154" fmla="*/ 223902 h 265977"/>
                  <a:gd name="connsiteX155" fmla="*/ 256796 w 305415"/>
                  <a:gd name="connsiteY155" fmla="*/ 223813 h 265977"/>
                  <a:gd name="connsiteX156" fmla="*/ 253768 w 305415"/>
                  <a:gd name="connsiteY156" fmla="*/ 223190 h 265977"/>
                  <a:gd name="connsiteX157" fmla="*/ 254748 w 305415"/>
                  <a:gd name="connsiteY157" fmla="*/ 226971 h 265977"/>
                  <a:gd name="connsiteX158" fmla="*/ 252966 w 305415"/>
                  <a:gd name="connsiteY158" fmla="*/ 229951 h 265977"/>
                  <a:gd name="connsiteX159" fmla="*/ 249671 w 305415"/>
                  <a:gd name="connsiteY159" fmla="*/ 231197 h 265977"/>
                  <a:gd name="connsiteX160" fmla="*/ 246509 w 305415"/>
                  <a:gd name="connsiteY160" fmla="*/ 229241 h 265977"/>
                  <a:gd name="connsiteX161" fmla="*/ 243614 w 305415"/>
                  <a:gd name="connsiteY161" fmla="*/ 224881 h 265977"/>
                  <a:gd name="connsiteX162" fmla="*/ 242634 w 305415"/>
                  <a:gd name="connsiteY162" fmla="*/ 223902 h 265977"/>
                  <a:gd name="connsiteX163" fmla="*/ 242278 w 305415"/>
                  <a:gd name="connsiteY163" fmla="*/ 224969 h 265977"/>
                  <a:gd name="connsiteX164" fmla="*/ 242278 w 305415"/>
                  <a:gd name="connsiteY164" fmla="*/ 260199 h 265977"/>
                  <a:gd name="connsiteX165" fmla="*/ 240770 w 305415"/>
                  <a:gd name="connsiteY165" fmla="*/ 264114 h 265977"/>
                  <a:gd name="connsiteX166" fmla="*/ 236851 w 305415"/>
                  <a:gd name="connsiteY166" fmla="*/ 265625 h 265977"/>
                  <a:gd name="connsiteX167" fmla="*/ 232932 w 305415"/>
                  <a:gd name="connsiteY167" fmla="*/ 264114 h 265977"/>
                  <a:gd name="connsiteX168" fmla="*/ 231417 w 305415"/>
                  <a:gd name="connsiteY168" fmla="*/ 260199 h 265977"/>
                  <a:gd name="connsiteX169" fmla="*/ 231417 w 305415"/>
                  <a:gd name="connsiteY169" fmla="*/ 235733 h 265977"/>
                  <a:gd name="connsiteX170" fmla="*/ 231195 w 305415"/>
                  <a:gd name="connsiteY170" fmla="*/ 234933 h 265977"/>
                  <a:gd name="connsiteX171" fmla="*/ 230616 w 305415"/>
                  <a:gd name="connsiteY171" fmla="*/ 235644 h 265977"/>
                  <a:gd name="connsiteX172" fmla="*/ 227142 w 305415"/>
                  <a:gd name="connsiteY172" fmla="*/ 241871 h 265977"/>
                  <a:gd name="connsiteX173" fmla="*/ 224025 w 305415"/>
                  <a:gd name="connsiteY173" fmla="*/ 243117 h 265977"/>
                  <a:gd name="connsiteX174" fmla="*/ 220373 w 305415"/>
                  <a:gd name="connsiteY174" fmla="*/ 241960 h 265977"/>
                  <a:gd name="connsiteX175" fmla="*/ 218503 w 305415"/>
                  <a:gd name="connsiteY175" fmla="*/ 238580 h 265977"/>
                  <a:gd name="connsiteX176" fmla="*/ 219750 w 305415"/>
                  <a:gd name="connsiteY176" fmla="*/ 234131 h 265977"/>
                  <a:gd name="connsiteX177" fmla="*/ 223936 w 305415"/>
                  <a:gd name="connsiteY177" fmla="*/ 225590 h 265977"/>
                  <a:gd name="connsiteX178" fmla="*/ 227320 w 305415"/>
                  <a:gd name="connsiteY178" fmla="*/ 216783 h 265977"/>
                  <a:gd name="connsiteX179" fmla="*/ 230349 w 305415"/>
                  <a:gd name="connsiteY179" fmla="*/ 205928 h 265977"/>
                  <a:gd name="connsiteX180" fmla="*/ 228924 w 305415"/>
                  <a:gd name="connsiteY180" fmla="*/ 204861 h 265977"/>
                  <a:gd name="connsiteX181" fmla="*/ 224292 w 305415"/>
                  <a:gd name="connsiteY181" fmla="*/ 204861 h 265977"/>
                  <a:gd name="connsiteX182" fmla="*/ 220284 w 305415"/>
                  <a:gd name="connsiteY182" fmla="*/ 203393 h 265977"/>
                  <a:gd name="connsiteX183" fmla="*/ 218770 w 305415"/>
                  <a:gd name="connsiteY183" fmla="*/ 199523 h 265977"/>
                  <a:gd name="connsiteX184" fmla="*/ 220284 w 305415"/>
                  <a:gd name="connsiteY184" fmla="*/ 195653 h 265977"/>
                  <a:gd name="connsiteX185" fmla="*/ 224292 w 305415"/>
                  <a:gd name="connsiteY185" fmla="*/ 194185 h 265977"/>
                  <a:gd name="connsiteX186" fmla="*/ 230082 w 305415"/>
                  <a:gd name="connsiteY186" fmla="*/ 194185 h 265977"/>
                  <a:gd name="connsiteX187" fmla="*/ 231417 w 305415"/>
                  <a:gd name="connsiteY187" fmla="*/ 192850 h 265977"/>
                  <a:gd name="connsiteX188" fmla="*/ 231417 w 305415"/>
                  <a:gd name="connsiteY188" fmla="*/ 185021 h 265977"/>
                  <a:gd name="connsiteX189" fmla="*/ 232932 w 305415"/>
                  <a:gd name="connsiteY189" fmla="*/ 181106 h 265977"/>
                  <a:gd name="connsiteX190" fmla="*/ 236851 w 305415"/>
                  <a:gd name="connsiteY190" fmla="*/ 179594 h 265977"/>
                  <a:gd name="connsiteX191" fmla="*/ 240770 w 305415"/>
                  <a:gd name="connsiteY191" fmla="*/ 181106 h 265977"/>
                  <a:gd name="connsiteX192" fmla="*/ 242278 w 305415"/>
                  <a:gd name="connsiteY192" fmla="*/ 185021 h 265977"/>
                  <a:gd name="connsiteX193" fmla="*/ 242278 w 305415"/>
                  <a:gd name="connsiteY193" fmla="*/ 192850 h 265977"/>
                  <a:gd name="connsiteX194" fmla="*/ 243614 w 305415"/>
                  <a:gd name="connsiteY194" fmla="*/ 194185 h 265977"/>
                  <a:gd name="connsiteX195" fmla="*/ 245579 w 305415"/>
                  <a:gd name="connsiteY195" fmla="*/ 194185 h 265977"/>
                  <a:gd name="connsiteX196" fmla="*/ 250472 w 305415"/>
                  <a:gd name="connsiteY196" fmla="*/ 218028 h 265977"/>
                  <a:gd name="connsiteX197" fmla="*/ 251185 w 305415"/>
                  <a:gd name="connsiteY197" fmla="*/ 216071 h 265977"/>
                  <a:gd name="connsiteX198" fmla="*/ 251987 w 305415"/>
                  <a:gd name="connsiteY198" fmla="*/ 214115 h 265977"/>
                  <a:gd name="connsiteX199" fmla="*/ 255638 w 305415"/>
                  <a:gd name="connsiteY199" fmla="*/ 207798 h 265977"/>
                  <a:gd name="connsiteX200" fmla="*/ 258355 w 305415"/>
                  <a:gd name="connsiteY200" fmla="*/ 203528 h 265977"/>
                  <a:gd name="connsiteX201" fmla="*/ 260893 w 305415"/>
                  <a:gd name="connsiteY201" fmla="*/ 199791 h 265977"/>
                  <a:gd name="connsiteX202" fmla="*/ 261155 w 305415"/>
                  <a:gd name="connsiteY202" fmla="*/ 199034 h 265977"/>
                  <a:gd name="connsiteX203" fmla="*/ 260175 w 305415"/>
                  <a:gd name="connsiteY203" fmla="*/ 198722 h 265977"/>
                  <a:gd name="connsiteX204" fmla="*/ 252877 w 305415"/>
                  <a:gd name="connsiteY204" fmla="*/ 198722 h 265977"/>
                  <a:gd name="connsiteX205" fmla="*/ 251719 w 305415"/>
                  <a:gd name="connsiteY205" fmla="*/ 203037 h 265977"/>
                  <a:gd name="connsiteX206" fmla="*/ 247444 w 305415"/>
                  <a:gd name="connsiteY206" fmla="*/ 204861 h 265977"/>
                  <a:gd name="connsiteX207" fmla="*/ 243614 w 305415"/>
                  <a:gd name="connsiteY207" fmla="*/ 204861 h 265977"/>
                  <a:gd name="connsiteX208" fmla="*/ 242278 w 305415"/>
                  <a:gd name="connsiteY208" fmla="*/ 205617 h 265977"/>
                  <a:gd name="connsiteX209" fmla="*/ 242545 w 305415"/>
                  <a:gd name="connsiteY209" fmla="*/ 207619 h 265977"/>
                  <a:gd name="connsiteX210" fmla="*/ 247082 w 305415"/>
                  <a:gd name="connsiteY210" fmla="*/ 213492 h 265977"/>
                  <a:gd name="connsiteX211" fmla="*/ 250467 w 305415"/>
                  <a:gd name="connsiteY211" fmla="*/ 218029 h 265977"/>
                  <a:gd name="connsiteX212" fmla="*/ 290191 w 305415"/>
                  <a:gd name="connsiteY212" fmla="*/ 239647 h 265977"/>
                  <a:gd name="connsiteX213" fmla="*/ 290636 w 305415"/>
                  <a:gd name="connsiteY213" fmla="*/ 240537 h 265977"/>
                  <a:gd name="connsiteX214" fmla="*/ 297801 w 305415"/>
                  <a:gd name="connsiteY214" fmla="*/ 248055 h 265977"/>
                  <a:gd name="connsiteX215" fmla="*/ 302031 w 305415"/>
                  <a:gd name="connsiteY215" fmla="*/ 253171 h 265977"/>
                  <a:gd name="connsiteX216" fmla="*/ 304169 w 305415"/>
                  <a:gd name="connsiteY216" fmla="*/ 256551 h 265977"/>
                  <a:gd name="connsiteX217" fmla="*/ 304926 w 305415"/>
                  <a:gd name="connsiteY217" fmla="*/ 259131 h 265977"/>
                  <a:gd name="connsiteX218" fmla="*/ 304347 w 305415"/>
                  <a:gd name="connsiteY218" fmla="*/ 261222 h 265977"/>
                  <a:gd name="connsiteX219" fmla="*/ 302566 w 305415"/>
                  <a:gd name="connsiteY219" fmla="*/ 263046 h 265977"/>
                  <a:gd name="connsiteX220" fmla="*/ 299627 w 305415"/>
                  <a:gd name="connsiteY220" fmla="*/ 264692 h 265977"/>
                  <a:gd name="connsiteX221" fmla="*/ 297578 w 305415"/>
                  <a:gd name="connsiteY221" fmla="*/ 264825 h 265977"/>
                  <a:gd name="connsiteX222" fmla="*/ 295847 w 305415"/>
                  <a:gd name="connsiteY222" fmla="*/ 263579 h 265977"/>
                  <a:gd name="connsiteX223" fmla="*/ 293754 w 305415"/>
                  <a:gd name="connsiteY223" fmla="*/ 261089 h 265977"/>
                  <a:gd name="connsiteX224" fmla="*/ 289657 w 305415"/>
                  <a:gd name="connsiteY224" fmla="*/ 255618 h 265977"/>
                  <a:gd name="connsiteX225" fmla="*/ 286717 w 305415"/>
                  <a:gd name="connsiteY225" fmla="*/ 252015 h 265977"/>
                  <a:gd name="connsiteX226" fmla="*/ 284847 w 305415"/>
                  <a:gd name="connsiteY226" fmla="*/ 249879 h 265977"/>
                  <a:gd name="connsiteX227" fmla="*/ 283689 w 305415"/>
                  <a:gd name="connsiteY227" fmla="*/ 248545 h 265977"/>
                  <a:gd name="connsiteX228" fmla="*/ 282442 w 305415"/>
                  <a:gd name="connsiteY228" fmla="*/ 247654 h 265977"/>
                  <a:gd name="connsiteX229" fmla="*/ 281462 w 305415"/>
                  <a:gd name="connsiteY229" fmla="*/ 248100 h 265977"/>
                  <a:gd name="connsiteX230" fmla="*/ 273224 w 305415"/>
                  <a:gd name="connsiteY230" fmla="*/ 254505 h 265977"/>
                  <a:gd name="connsiteX231" fmla="*/ 264456 w 305415"/>
                  <a:gd name="connsiteY231" fmla="*/ 259932 h 265977"/>
                  <a:gd name="connsiteX232" fmla="*/ 252165 w 305415"/>
                  <a:gd name="connsiteY232" fmla="*/ 264914 h 265977"/>
                  <a:gd name="connsiteX233" fmla="*/ 249448 w 305415"/>
                  <a:gd name="connsiteY233" fmla="*/ 264336 h 265977"/>
                  <a:gd name="connsiteX234" fmla="*/ 247622 w 305415"/>
                  <a:gd name="connsiteY234" fmla="*/ 262824 h 265977"/>
                  <a:gd name="connsiteX235" fmla="*/ 246598 w 305415"/>
                  <a:gd name="connsiteY235" fmla="*/ 260867 h 265977"/>
                  <a:gd name="connsiteX236" fmla="*/ 246286 w 305415"/>
                  <a:gd name="connsiteY236" fmla="*/ 258865 h 265977"/>
                  <a:gd name="connsiteX237" fmla="*/ 251274 w 305415"/>
                  <a:gd name="connsiteY237" fmla="*/ 253883 h 265977"/>
                  <a:gd name="connsiteX238" fmla="*/ 274960 w 305415"/>
                  <a:gd name="connsiteY238" fmla="*/ 239426 h 265977"/>
                  <a:gd name="connsiteX239" fmla="*/ 292501 w 305415"/>
                  <a:gd name="connsiteY239" fmla="*/ 217141 h 265977"/>
                  <a:gd name="connsiteX240" fmla="*/ 297133 w 305415"/>
                  <a:gd name="connsiteY240" fmla="*/ 212515 h 265977"/>
                  <a:gd name="connsiteX241" fmla="*/ 301141 w 305415"/>
                  <a:gd name="connsiteY241" fmla="*/ 213983 h 265977"/>
                  <a:gd name="connsiteX242" fmla="*/ 303011 w 305415"/>
                  <a:gd name="connsiteY242" fmla="*/ 217853 h 265977"/>
                  <a:gd name="connsiteX243" fmla="*/ 301586 w 305415"/>
                  <a:gd name="connsiteY243" fmla="*/ 222301 h 265977"/>
                  <a:gd name="connsiteX244" fmla="*/ 297222 w 305415"/>
                  <a:gd name="connsiteY244" fmla="*/ 229863 h 265977"/>
                  <a:gd name="connsiteX245" fmla="*/ 294060 w 305415"/>
                  <a:gd name="connsiteY245" fmla="*/ 234400 h 265977"/>
                  <a:gd name="connsiteX246" fmla="*/ 290631 w 305415"/>
                  <a:gd name="connsiteY246" fmla="*/ 238671 h 265977"/>
                  <a:gd name="connsiteX247" fmla="*/ 290185 w 305415"/>
                  <a:gd name="connsiteY247" fmla="*/ 239650 h 265977"/>
                  <a:gd name="connsiteX248" fmla="*/ 9316 w 305415"/>
                  <a:gd name="connsiteY248" fmla="*/ 93870 h 265977"/>
                  <a:gd name="connsiteX249" fmla="*/ 0 w 305415"/>
                  <a:gd name="connsiteY249" fmla="*/ 84576 h 265977"/>
                  <a:gd name="connsiteX250" fmla="*/ 9316 w 305415"/>
                  <a:gd name="connsiteY250" fmla="*/ 75278 h 265977"/>
                  <a:gd name="connsiteX251" fmla="*/ 90392 w 305415"/>
                  <a:gd name="connsiteY251" fmla="*/ 75278 h 265977"/>
                  <a:gd name="connsiteX252" fmla="*/ 99707 w 305415"/>
                  <a:gd name="connsiteY252" fmla="*/ 84576 h 265977"/>
                  <a:gd name="connsiteX253" fmla="*/ 90392 w 305415"/>
                  <a:gd name="connsiteY253" fmla="*/ 93870 h 265977"/>
                  <a:gd name="connsiteX254" fmla="*/ 9316 w 305415"/>
                  <a:gd name="connsiteY254" fmla="*/ 93870 h 265977"/>
                  <a:gd name="connsiteX255" fmla="*/ 9316 w 305415"/>
                  <a:gd name="connsiteY255" fmla="*/ 55815 h 265977"/>
                  <a:gd name="connsiteX256" fmla="*/ 0 w 305415"/>
                  <a:gd name="connsiteY256" fmla="*/ 46517 h 265977"/>
                  <a:gd name="connsiteX257" fmla="*/ 9316 w 305415"/>
                  <a:gd name="connsiteY257" fmla="*/ 37221 h 265977"/>
                  <a:gd name="connsiteX258" fmla="*/ 191972 w 305415"/>
                  <a:gd name="connsiteY258" fmla="*/ 37221 h 265977"/>
                  <a:gd name="connsiteX259" fmla="*/ 201274 w 305415"/>
                  <a:gd name="connsiteY259" fmla="*/ 46517 h 265977"/>
                  <a:gd name="connsiteX260" fmla="*/ 191972 w 305415"/>
                  <a:gd name="connsiteY260" fmla="*/ 55815 h 265977"/>
                  <a:gd name="connsiteX261" fmla="*/ 9316 w 305415"/>
                  <a:gd name="connsiteY261" fmla="*/ 55815 h 265977"/>
                  <a:gd name="connsiteX262" fmla="*/ 9316 w 305415"/>
                  <a:gd name="connsiteY262" fmla="*/ 18591 h 265977"/>
                  <a:gd name="connsiteX263" fmla="*/ 0 w 305415"/>
                  <a:gd name="connsiteY263" fmla="*/ 9294 h 265977"/>
                  <a:gd name="connsiteX264" fmla="*/ 9316 w 305415"/>
                  <a:gd name="connsiteY264" fmla="*/ 0 h 265977"/>
                  <a:gd name="connsiteX265" fmla="*/ 254937 w 305415"/>
                  <a:gd name="connsiteY265" fmla="*/ 0 h 265977"/>
                  <a:gd name="connsiteX266" fmla="*/ 264239 w 305415"/>
                  <a:gd name="connsiteY266" fmla="*/ 9294 h 265977"/>
                  <a:gd name="connsiteX267" fmla="*/ 254937 w 305415"/>
                  <a:gd name="connsiteY267" fmla="*/ 18591 h 265977"/>
                  <a:gd name="connsiteX268" fmla="*/ 9316 w 305415"/>
                  <a:gd name="connsiteY268" fmla="*/ 18591 h 26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305415" h="265977">
                    <a:moveTo>
                      <a:pt x="137737" y="207975"/>
                    </a:moveTo>
                    <a:cubicBezTo>
                      <a:pt x="137472" y="208029"/>
                      <a:pt x="137205" y="208074"/>
                      <a:pt x="136936" y="208108"/>
                    </a:cubicBezTo>
                    <a:cubicBezTo>
                      <a:pt x="136698" y="208138"/>
                      <a:pt x="136431" y="208152"/>
                      <a:pt x="136135" y="208152"/>
                    </a:cubicBezTo>
                    <a:cubicBezTo>
                      <a:pt x="134591" y="208152"/>
                      <a:pt x="133286" y="207663"/>
                      <a:pt x="132217" y="206684"/>
                    </a:cubicBezTo>
                    <a:cubicBezTo>
                      <a:pt x="131149" y="205705"/>
                      <a:pt x="130614" y="204356"/>
                      <a:pt x="130614" y="202635"/>
                    </a:cubicBezTo>
                    <a:lnTo>
                      <a:pt x="130614" y="195784"/>
                    </a:lnTo>
                    <a:cubicBezTo>
                      <a:pt x="130614" y="194005"/>
                      <a:pt x="130762" y="192508"/>
                      <a:pt x="131059" y="191291"/>
                    </a:cubicBezTo>
                    <a:cubicBezTo>
                      <a:pt x="131355" y="190076"/>
                      <a:pt x="131860" y="189112"/>
                      <a:pt x="132573" y="188399"/>
                    </a:cubicBezTo>
                    <a:cubicBezTo>
                      <a:pt x="133285" y="187689"/>
                      <a:pt x="134248" y="187184"/>
                      <a:pt x="135467" y="186888"/>
                    </a:cubicBezTo>
                    <a:cubicBezTo>
                      <a:pt x="136684" y="186592"/>
                      <a:pt x="138183" y="186443"/>
                      <a:pt x="139964" y="186443"/>
                    </a:cubicBezTo>
                    <a:lnTo>
                      <a:pt x="164987" y="186443"/>
                    </a:lnTo>
                    <a:cubicBezTo>
                      <a:pt x="165402" y="186443"/>
                      <a:pt x="165611" y="186384"/>
                      <a:pt x="165611" y="186264"/>
                    </a:cubicBezTo>
                    <a:cubicBezTo>
                      <a:pt x="165611" y="186146"/>
                      <a:pt x="165551" y="185969"/>
                      <a:pt x="165431" y="185730"/>
                    </a:cubicBezTo>
                    <a:cubicBezTo>
                      <a:pt x="165278" y="185421"/>
                      <a:pt x="165130" y="185110"/>
                      <a:pt x="164986" y="184797"/>
                    </a:cubicBezTo>
                    <a:cubicBezTo>
                      <a:pt x="164807" y="184411"/>
                      <a:pt x="164719" y="183951"/>
                      <a:pt x="164719" y="183418"/>
                    </a:cubicBezTo>
                    <a:cubicBezTo>
                      <a:pt x="164719" y="182114"/>
                      <a:pt x="165372" y="181060"/>
                      <a:pt x="166678" y="180260"/>
                    </a:cubicBezTo>
                    <a:cubicBezTo>
                      <a:pt x="167984" y="179459"/>
                      <a:pt x="169557" y="179058"/>
                      <a:pt x="171398" y="179058"/>
                    </a:cubicBezTo>
                    <a:cubicBezTo>
                      <a:pt x="173297" y="179058"/>
                      <a:pt x="174738" y="179518"/>
                      <a:pt x="175717" y="180437"/>
                    </a:cubicBezTo>
                    <a:cubicBezTo>
                      <a:pt x="176696" y="181356"/>
                      <a:pt x="177631" y="183122"/>
                      <a:pt x="178522" y="185730"/>
                    </a:cubicBezTo>
                    <a:cubicBezTo>
                      <a:pt x="178639" y="186027"/>
                      <a:pt x="178759" y="186220"/>
                      <a:pt x="178878" y="186309"/>
                    </a:cubicBezTo>
                    <a:cubicBezTo>
                      <a:pt x="178995" y="186398"/>
                      <a:pt x="179292" y="186442"/>
                      <a:pt x="179768" y="186442"/>
                    </a:cubicBezTo>
                    <a:lnTo>
                      <a:pt x="203990" y="186442"/>
                    </a:lnTo>
                    <a:cubicBezTo>
                      <a:pt x="205950" y="186442"/>
                      <a:pt x="207598" y="186561"/>
                      <a:pt x="208934" y="186797"/>
                    </a:cubicBezTo>
                    <a:cubicBezTo>
                      <a:pt x="210270" y="187035"/>
                      <a:pt x="211333" y="187451"/>
                      <a:pt x="212134" y="188042"/>
                    </a:cubicBezTo>
                    <a:cubicBezTo>
                      <a:pt x="212942" y="188637"/>
                      <a:pt x="213504" y="189438"/>
                      <a:pt x="213827" y="190444"/>
                    </a:cubicBezTo>
                    <a:cubicBezTo>
                      <a:pt x="214155" y="191453"/>
                      <a:pt x="214317" y="192699"/>
                      <a:pt x="214317" y="194181"/>
                    </a:cubicBezTo>
                    <a:cubicBezTo>
                      <a:pt x="214317" y="198511"/>
                      <a:pt x="213727" y="201907"/>
                      <a:pt x="212541" y="204368"/>
                    </a:cubicBezTo>
                    <a:cubicBezTo>
                      <a:pt x="211350" y="206830"/>
                      <a:pt x="209512" y="208060"/>
                      <a:pt x="207019" y="208060"/>
                    </a:cubicBezTo>
                    <a:cubicBezTo>
                      <a:pt x="206601" y="208060"/>
                      <a:pt x="206306" y="208030"/>
                      <a:pt x="206128" y="207971"/>
                    </a:cubicBezTo>
                    <a:cubicBezTo>
                      <a:pt x="206779" y="209099"/>
                      <a:pt x="207108" y="210789"/>
                      <a:pt x="207108" y="213042"/>
                    </a:cubicBezTo>
                    <a:lnTo>
                      <a:pt x="207108" y="245780"/>
                    </a:lnTo>
                    <a:cubicBezTo>
                      <a:pt x="207108" y="248806"/>
                      <a:pt x="206440" y="250970"/>
                      <a:pt x="205104" y="252276"/>
                    </a:cubicBezTo>
                    <a:cubicBezTo>
                      <a:pt x="203768" y="253580"/>
                      <a:pt x="201496" y="254233"/>
                      <a:pt x="198290" y="254233"/>
                    </a:cubicBezTo>
                    <a:lnTo>
                      <a:pt x="178965" y="254233"/>
                    </a:lnTo>
                    <a:cubicBezTo>
                      <a:pt x="178074" y="254233"/>
                      <a:pt x="177629" y="254678"/>
                      <a:pt x="177629" y="255568"/>
                    </a:cubicBezTo>
                    <a:lnTo>
                      <a:pt x="177629" y="260639"/>
                    </a:lnTo>
                    <a:cubicBezTo>
                      <a:pt x="177808" y="262418"/>
                      <a:pt x="177302" y="263753"/>
                      <a:pt x="176115" y="264642"/>
                    </a:cubicBezTo>
                    <a:cubicBezTo>
                      <a:pt x="174927" y="265532"/>
                      <a:pt x="173621" y="265978"/>
                      <a:pt x="172197" y="265978"/>
                    </a:cubicBezTo>
                    <a:cubicBezTo>
                      <a:pt x="170771" y="265978"/>
                      <a:pt x="169465" y="265532"/>
                      <a:pt x="168279" y="264642"/>
                    </a:cubicBezTo>
                    <a:cubicBezTo>
                      <a:pt x="167091" y="263752"/>
                      <a:pt x="166586" y="262418"/>
                      <a:pt x="166765" y="260639"/>
                    </a:cubicBezTo>
                    <a:lnTo>
                      <a:pt x="166765" y="255568"/>
                    </a:lnTo>
                    <a:cubicBezTo>
                      <a:pt x="166765" y="254678"/>
                      <a:pt x="166320" y="254233"/>
                      <a:pt x="165429" y="254233"/>
                    </a:cubicBezTo>
                    <a:lnTo>
                      <a:pt x="145483" y="254233"/>
                    </a:lnTo>
                    <a:cubicBezTo>
                      <a:pt x="142278" y="254233"/>
                      <a:pt x="140035" y="253594"/>
                      <a:pt x="138759" y="252319"/>
                    </a:cubicBezTo>
                    <a:cubicBezTo>
                      <a:pt x="137482" y="251044"/>
                      <a:pt x="136844" y="248865"/>
                      <a:pt x="136844" y="245780"/>
                    </a:cubicBezTo>
                    <a:lnTo>
                      <a:pt x="136844" y="213041"/>
                    </a:lnTo>
                    <a:cubicBezTo>
                      <a:pt x="136846" y="210907"/>
                      <a:pt x="137141" y="209217"/>
                      <a:pt x="137736" y="207971"/>
                    </a:cubicBezTo>
                    <a:close/>
                    <a:moveTo>
                      <a:pt x="170240" y="196410"/>
                    </a:moveTo>
                    <a:lnTo>
                      <a:pt x="143970" y="196410"/>
                    </a:lnTo>
                    <a:cubicBezTo>
                      <a:pt x="143138" y="196410"/>
                      <a:pt x="142545" y="196632"/>
                      <a:pt x="142190" y="197076"/>
                    </a:cubicBezTo>
                    <a:cubicBezTo>
                      <a:pt x="141833" y="197522"/>
                      <a:pt x="141655" y="198278"/>
                      <a:pt x="141655" y="199346"/>
                    </a:cubicBezTo>
                    <a:lnTo>
                      <a:pt x="141655" y="202637"/>
                    </a:lnTo>
                    <a:cubicBezTo>
                      <a:pt x="141655" y="203943"/>
                      <a:pt x="141447" y="204802"/>
                      <a:pt x="141031" y="205217"/>
                    </a:cubicBezTo>
                    <a:cubicBezTo>
                      <a:pt x="142278" y="204862"/>
                      <a:pt x="143761" y="204683"/>
                      <a:pt x="145483" y="204683"/>
                    </a:cubicBezTo>
                    <a:lnTo>
                      <a:pt x="165431" y="204683"/>
                    </a:lnTo>
                    <a:cubicBezTo>
                      <a:pt x="166322" y="204683"/>
                      <a:pt x="166767" y="204238"/>
                      <a:pt x="166767" y="203348"/>
                    </a:cubicBezTo>
                    <a:lnTo>
                      <a:pt x="166767" y="201392"/>
                    </a:lnTo>
                    <a:cubicBezTo>
                      <a:pt x="166767" y="198901"/>
                      <a:pt x="167925" y="197241"/>
                      <a:pt x="170240" y="196410"/>
                    </a:cubicBezTo>
                    <a:close/>
                    <a:moveTo>
                      <a:pt x="166768" y="222833"/>
                    </a:moveTo>
                    <a:lnTo>
                      <a:pt x="166768" y="215716"/>
                    </a:lnTo>
                    <a:cubicBezTo>
                      <a:pt x="166768" y="214826"/>
                      <a:pt x="166322" y="214380"/>
                      <a:pt x="165431" y="214380"/>
                    </a:cubicBezTo>
                    <a:lnTo>
                      <a:pt x="149492" y="214380"/>
                    </a:lnTo>
                    <a:cubicBezTo>
                      <a:pt x="148304" y="214380"/>
                      <a:pt x="147711" y="215122"/>
                      <a:pt x="147711" y="216605"/>
                    </a:cubicBezTo>
                    <a:lnTo>
                      <a:pt x="147711" y="222832"/>
                    </a:lnTo>
                    <a:cubicBezTo>
                      <a:pt x="147711" y="223722"/>
                      <a:pt x="148156" y="224166"/>
                      <a:pt x="149047" y="224166"/>
                    </a:cubicBezTo>
                    <a:lnTo>
                      <a:pt x="165432" y="224166"/>
                    </a:lnTo>
                    <a:cubicBezTo>
                      <a:pt x="166323" y="224167"/>
                      <a:pt x="166768" y="223722"/>
                      <a:pt x="166768" y="222832"/>
                    </a:cubicBezTo>
                    <a:close/>
                    <a:moveTo>
                      <a:pt x="166768" y="242850"/>
                    </a:moveTo>
                    <a:lnTo>
                      <a:pt x="166768" y="235020"/>
                    </a:lnTo>
                    <a:cubicBezTo>
                      <a:pt x="166768" y="234130"/>
                      <a:pt x="166322" y="233685"/>
                      <a:pt x="165431" y="233685"/>
                    </a:cubicBezTo>
                    <a:lnTo>
                      <a:pt x="149046" y="233685"/>
                    </a:lnTo>
                    <a:cubicBezTo>
                      <a:pt x="148156" y="233685"/>
                      <a:pt x="147710" y="234130"/>
                      <a:pt x="147710" y="235020"/>
                    </a:cubicBezTo>
                    <a:lnTo>
                      <a:pt x="147710" y="241871"/>
                    </a:lnTo>
                    <a:cubicBezTo>
                      <a:pt x="147710" y="243414"/>
                      <a:pt x="148301" y="244185"/>
                      <a:pt x="149490" y="244185"/>
                    </a:cubicBezTo>
                    <a:lnTo>
                      <a:pt x="165430" y="244185"/>
                    </a:lnTo>
                    <a:cubicBezTo>
                      <a:pt x="166322" y="244185"/>
                      <a:pt x="166767" y="243740"/>
                      <a:pt x="166767" y="242850"/>
                    </a:cubicBezTo>
                    <a:close/>
                    <a:moveTo>
                      <a:pt x="201496" y="204950"/>
                    </a:moveTo>
                    <a:cubicBezTo>
                      <a:pt x="201435" y="204713"/>
                      <a:pt x="201407" y="204431"/>
                      <a:pt x="201407" y="204104"/>
                    </a:cubicBezTo>
                    <a:cubicBezTo>
                      <a:pt x="201407" y="203779"/>
                      <a:pt x="201558" y="203201"/>
                      <a:pt x="201853" y="202370"/>
                    </a:cubicBezTo>
                    <a:cubicBezTo>
                      <a:pt x="202565" y="200413"/>
                      <a:pt x="202921" y="198899"/>
                      <a:pt x="202921" y="197833"/>
                    </a:cubicBezTo>
                    <a:cubicBezTo>
                      <a:pt x="202921" y="197241"/>
                      <a:pt x="202682" y="196854"/>
                      <a:pt x="202209" y="196677"/>
                    </a:cubicBezTo>
                    <a:cubicBezTo>
                      <a:pt x="201736" y="196498"/>
                      <a:pt x="200901" y="196410"/>
                      <a:pt x="199715" y="196410"/>
                    </a:cubicBezTo>
                    <a:lnTo>
                      <a:pt x="174160" y="196410"/>
                    </a:lnTo>
                    <a:cubicBezTo>
                      <a:pt x="176475" y="197243"/>
                      <a:pt x="177633" y="198901"/>
                      <a:pt x="177633" y="201393"/>
                    </a:cubicBezTo>
                    <a:lnTo>
                      <a:pt x="177633" y="203349"/>
                    </a:lnTo>
                    <a:cubicBezTo>
                      <a:pt x="177633" y="204239"/>
                      <a:pt x="178079" y="204683"/>
                      <a:pt x="178970" y="204683"/>
                    </a:cubicBezTo>
                    <a:lnTo>
                      <a:pt x="198296" y="204683"/>
                    </a:lnTo>
                    <a:cubicBezTo>
                      <a:pt x="199776" y="204683"/>
                      <a:pt x="200845" y="204773"/>
                      <a:pt x="201502" y="204950"/>
                    </a:cubicBezTo>
                    <a:close/>
                    <a:moveTo>
                      <a:pt x="196241" y="222833"/>
                    </a:moveTo>
                    <a:lnTo>
                      <a:pt x="196241" y="216606"/>
                    </a:lnTo>
                    <a:cubicBezTo>
                      <a:pt x="196241" y="215123"/>
                      <a:pt x="195618" y="214381"/>
                      <a:pt x="194371" y="214381"/>
                    </a:cubicBezTo>
                    <a:lnTo>
                      <a:pt x="178966" y="214381"/>
                    </a:lnTo>
                    <a:cubicBezTo>
                      <a:pt x="178075" y="214381"/>
                      <a:pt x="177629" y="214826"/>
                      <a:pt x="177629" y="215716"/>
                    </a:cubicBezTo>
                    <a:lnTo>
                      <a:pt x="177629" y="222833"/>
                    </a:lnTo>
                    <a:cubicBezTo>
                      <a:pt x="177629" y="223723"/>
                      <a:pt x="178075" y="224167"/>
                      <a:pt x="178966" y="224167"/>
                    </a:cubicBezTo>
                    <a:lnTo>
                      <a:pt x="194905" y="224167"/>
                    </a:lnTo>
                    <a:cubicBezTo>
                      <a:pt x="195796" y="224168"/>
                      <a:pt x="196241" y="223723"/>
                      <a:pt x="196241" y="222833"/>
                    </a:cubicBezTo>
                    <a:close/>
                    <a:moveTo>
                      <a:pt x="196241" y="241869"/>
                    </a:moveTo>
                    <a:lnTo>
                      <a:pt x="196241" y="235019"/>
                    </a:lnTo>
                    <a:cubicBezTo>
                      <a:pt x="196241" y="234129"/>
                      <a:pt x="195796" y="233684"/>
                      <a:pt x="194905" y="233684"/>
                    </a:cubicBezTo>
                    <a:lnTo>
                      <a:pt x="178966" y="233684"/>
                    </a:lnTo>
                    <a:cubicBezTo>
                      <a:pt x="178075" y="233684"/>
                      <a:pt x="177629" y="234129"/>
                      <a:pt x="177629" y="235019"/>
                    </a:cubicBezTo>
                    <a:lnTo>
                      <a:pt x="177629" y="242848"/>
                    </a:lnTo>
                    <a:cubicBezTo>
                      <a:pt x="177629" y="243738"/>
                      <a:pt x="178075" y="244183"/>
                      <a:pt x="178966" y="244183"/>
                    </a:cubicBezTo>
                    <a:lnTo>
                      <a:pt x="194371" y="244183"/>
                    </a:lnTo>
                    <a:cubicBezTo>
                      <a:pt x="195084" y="244183"/>
                      <a:pt x="195573" y="244021"/>
                      <a:pt x="195841" y="243695"/>
                    </a:cubicBezTo>
                    <a:cubicBezTo>
                      <a:pt x="196108" y="243369"/>
                      <a:pt x="196241" y="242761"/>
                      <a:pt x="196241" y="241870"/>
                    </a:cubicBezTo>
                    <a:close/>
                    <a:moveTo>
                      <a:pt x="245579" y="194184"/>
                    </a:moveTo>
                    <a:cubicBezTo>
                      <a:pt x="245457" y="192405"/>
                      <a:pt x="245874" y="190997"/>
                      <a:pt x="246826" y="189958"/>
                    </a:cubicBezTo>
                    <a:cubicBezTo>
                      <a:pt x="247773" y="188922"/>
                      <a:pt x="249109" y="188401"/>
                      <a:pt x="250829" y="188401"/>
                    </a:cubicBezTo>
                    <a:lnTo>
                      <a:pt x="268197" y="188401"/>
                    </a:lnTo>
                    <a:cubicBezTo>
                      <a:pt x="268787" y="188461"/>
                      <a:pt x="269099" y="188401"/>
                      <a:pt x="269132" y="188223"/>
                    </a:cubicBezTo>
                    <a:cubicBezTo>
                      <a:pt x="269160" y="188044"/>
                      <a:pt x="269071" y="187734"/>
                      <a:pt x="268865" y="187289"/>
                    </a:cubicBezTo>
                    <a:cubicBezTo>
                      <a:pt x="268592" y="186704"/>
                      <a:pt x="268342" y="186110"/>
                      <a:pt x="268108" y="185510"/>
                    </a:cubicBezTo>
                    <a:cubicBezTo>
                      <a:pt x="267807" y="184769"/>
                      <a:pt x="267629" y="183836"/>
                      <a:pt x="267573" y="182708"/>
                    </a:cubicBezTo>
                    <a:cubicBezTo>
                      <a:pt x="267573" y="181996"/>
                      <a:pt x="267779" y="181389"/>
                      <a:pt x="268197" y="180884"/>
                    </a:cubicBezTo>
                    <a:cubicBezTo>
                      <a:pt x="268609" y="180381"/>
                      <a:pt x="269132" y="179965"/>
                      <a:pt x="269756" y="179639"/>
                    </a:cubicBezTo>
                    <a:cubicBezTo>
                      <a:pt x="270379" y="179314"/>
                      <a:pt x="271092" y="179061"/>
                      <a:pt x="271893" y="178882"/>
                    </a:cubicBezTo>
                    <a:cubicBezTo>
                      <a:pt x="272695" y="178703"/>
                      <a:pt x="273452" y="178616"/>
                      <a:pt x="274164" y="178616"/>
                    </a:cubicBezTo>
                    <a:cubicBezTo>
                      <a:pt x="275645" y="178616"/>
                      <a:pt x="276964" y="179387"/>
                      <a:pt x="278122" y="180930"/>
                    </a:cubicBezTo>
                    <a:cubicBezTo>
                      <a:pt x="279280" y="182473"/>
                      <a:pt x="280394" y="184666"/>
                      <a:pt x="281462" y="187513"/>
                    </a:cubicBezTo>
                    <a:cubicBezTo>
                      <a:pt x="281646" y="188107"/>
                      <a:pt x="282058" y="188403"/>
                      <a:pt x="282709" y="188403"/>
                    </a:cubicBezTo>
                    <a:lnTo>
                      <a:pt x="300161" y="188403"/>
                    </a:lnTo>
                    <a:cubicBezTo>
                      <a:pt x="301764" y="188403"/>
                      <a:pt x="303045" y="188878"/>
                      <a:pt x="303991" y="189827"/>
                    </a:cubicBezTo>
                    <a:cubicBezTo>
                      <a:pt x="304943" y="190777"/>
                      <a:pt x="305416" y="192022"/>
                      <a:pt x="305416" y="193564"/>
                    </a:cubicBezTo>
                    <a:cubicBezTo>
                      <a:pt x="305416" y="195107"/>
                      <a:pt x="304943" y="196352"/>
                      <a:pt x="303991" y="197300"/>
                    </a:cubicBezTo>
                    <a:cubicBezTo>
                      <a:pt x="303045" y="198250"/>
                      <a:pt x="301764" y="198724"/>
                      <a:pt x="300161" y="198724"/>
                    </a:cubicBezTo>
                    <a:lnTo>
                      <a:pt x="275139" y="198724"/>
                    </a:lnTo>
                    <a:cubicBezTo>
                      <a:pt x="274665" y="198724"/>
                      <a:pt x="274159" y="199139"/>
                      <a:pt x="273630" y="199970"/>
                    </a:cubicBezTo>
                    <a:lnTo>
                      <a:pt x="267128" y="209755"/>
                    </a:lnTo>
                    <a:cubicBezTo>
                      <a:pt x="265764" y="211832"/>
                      <a:pt x="265080" y="213019"/>
                      <a:pt x="265080" y="213315"/>
                    </a:cubicBezTo>
                    <a:cubicBezTo>
                      <a:pt x="265080" y="213849"/>
                      <a:pt x="265970" y="214026"/>
                      <a:pt x="267752" y="213849"/>
                    </a:cubicBezTo>
                    <a:cubicBezTo>
                      <a:pt x="269533" y="213670"/>
                      <a:pt x="272116" y="213583"/>
                      <a:pt x="275500" y="213583"/>
                    </a:cubicBezTo>
                    <a:cubicBezTo>
                      <a:pt x="275734" y="213583"/>
                      <a:pt x="275974" y="213538"/>
                      <a:pt x="276213" y="213449"/>
                    </a:cubicBezTo>
                    <a:cubicBezTo>
                      <a:pt x="276447" y="213360"/>
                      <a:pt x="276747" y="213094"/>
                      <a:pt x="277104" y="212649"/>
                    </a:cubicBezTo>
                    <a:cubicBezTo>
                      <a:pt x="277460" y="212204"/>
                      <a:pt x="277872" y="211552"/>
                      <a:pt x="278351" y="210692"/>
                    </a:cubicBezTo>
                    <a:cubicBezTo>
                      <a:pt x="278824" y="209834"/>
                      <a:pt x="279447" y="208601"/>
                      <a:pt x="280221" y="207000"/>
                    </a:cubicBezTo>
                    <a:cubicBezTo>
                      <a:pt x="281941" y="203858"/>
                      <a:pt x="283661" y="202284"/>
                      <a:pt x="285387" y="202284"/>
                    </a:cubicBezTo>
                    <a:cubicBezTo>
                      <a:pt x="285921" y="202284"/>
                      <a:pt x="286500" y="202418"/>
                      <a:pt x="287124" y="202685"/>
                    </a:cubicBezTo>
                    <a:cubicBezTo>
                      <a:pt x="287747" y="202954"/>
                      <a:pt x="288332" y="203314"/>
                      <a:pt x="288855" y="203752"/>
                    </a:cubicBezTo>
                    <a:cubicBezTo>
                      <a:pt x="289395" y="204205"/>
                      <a:pt x="289835" y="204766"/>
                      <a:pt x="290146" y="205398"/>
                    </a:cubicBezTo>
                    <a:cubicBezTo>
                      <a:pt x="290475" y="206052"/>
                      <a:pt x="290636" y="206733"/>
                      <a:pt x="290636" y="207445"/>
                    </a:cubicBezTo>
                    <a:cubicBezTo>
                      <a:pt x="290636" y="208572"/>
                      <a:pt x="290224" y="209907"/>
                      <a:pt x="289389" y="211448"/>
                    </a:cubicBezTo>
                    <a:cubicBezTo>
                      <a:pt x="287380" y="215175"/>
                      <a:pt x="285086" y="218743"/>
                      <a:pt x="282537" y="222124"/>
                    </a:cubicBezTo>
                    <a:cubicBezTo>
                      <a:pt x="279982" y="225504"/>
                      <a:pt x="277282" y="228604"/>
                      <a:pt x="274432" y="231421"/>
                    </a:cubicBezTo>
                    <a:cubicBezTo>
                      <a:pt x="271581" y="234239"/>
                      <a:pt x="268653" y="236775"/>
                      <a:pt x="265658" y="239028"/>
                    </a:cubicBezTo>
                    <a:cubicBezTo>
                      <a:pt x="262658" y="241282"/>
                      <a:pt x="259735" y="243150"/>
                      <a:pt x="256885" y="244633"/>
                    </a:cubicBezTo>
                    <a:cubicBezTo>
                      <a:pt x="255521" y="245405"/>
                      <a:pt x="254124" y="245789"/>
                      <a:pt x="252705" y="245789"/>
                    </a:cubicBezTo>
                    <a:cubicBezTo>
                      <a:pt x="250979" y="245789"/>
                      <a:pt x="249676" y="245255"/>
                      <a:pt x="248786" y="244188"/>
                    </a:cubicBezTo>
                    <a:cubicBezTo>
                      <a:pt x="247895" y="243121"/>
                      <a:pt x="247450" y="241964"/>
                      <a:pt x="247450" y="240718"/>
                    </a:cubicBezTo>
                    <a:cubicBezTo>
                      <a:pt x="247450" y="238821"/>
                      <a:pt x="249047" y="236981"/>
                      <a:pt x="252254" y="235201"/>
                    </a:cubicBezTo>
                    <a:cubicBezTo>
                      <a:pt x="256173" y="233066"/>
                      <a:pt x="259763" y="230753"/>
                      <a:pt x="263031" y="228262"/>
                    </a:cubicBezTo>
                    <a:cubicBezTo>
                      <a:pt x="266237" y="225890"/>
                      <a:pt x="267841" y="224555"/>
                      <a:pt x="267841" y="224258"/>
                    </a:cubicBezTo>
                    <a:cubicBezTo>
                      <a:pt x="267841" y="223962"/>
                      <a:pt x="267395" y="223813"/>
                      <a:pt x="266505" y="223813"/>
                    </a:cubicBezTo>
                    <a:lnTo>
                      <a:pt x="261962" y="223902"/>
                    </a:lnTo>
                    <a:cubicBezTo>
                      <a:pt x="259880" y="223962"/>
                      <a:pt x="258160" y="223933"/>
                      <a:pt x="256796" y="223813"/>
                    </a:cubicBezTo>
                    <a:cubicBezTo>
                      <a:pt x="255432" y="223695"/>
                      <a:pt x="254419" y="223488"/>
                      <a:pt x="253768" y="223190"/>
                    </a:cubicBezTo>
                    <a:cubicBezTo>
                      <a:pt x="254419" y="224614"/>
                      <a:pt x="254748" y="225875"/>
                      <a:pt x="254748" y="226971"/>
                    </a:cubicBezTo>
                    <a:cubicBezTo>
                      <a:pt x="254748" y="228071"/>
                      <a:pt x="254152" y="229062"/>
                      <a:pt x="252966" y="229951"/>
                    </a:cubicBezTo>
                    <a:cubicBezTo>
                      <a:pt x="251781" y="230783"/>
                      <a:pt x="250678" y="231197"/>
                      <a:pt x="249671" y="231197"/>
                    </a:cubicBezTo>
                    <a:cubicBezTo>
                      <a:pt x="248602" y="231197"/>
                      <a:pt x="247550" y="230545"/>
                      <a:pt x="246509" y="229241"/>
                    </a:cubicBezTo>
                    <a:cubicBezTo>
                      <a:pt x="245473" y="227936"/>
                      <a:pt x="244505" y="226482"/>
                      <a:pt x="243614" y="224881"/>
                    </a:cubicBezTo>
                    <a:cubicBezTo>
                      <a:pt x="243202" y="224229"/>
                      <a:pt x="242874" y="223902"/>
                      <a:pt x="242634" y="223902"/>
                    </a:cubicBezTo>
                    <a:cubicBezTo>
                      <a:pt x="242401" y="223902"/>
                      <a:pt x="242278" y="224257"/>
                      <a:pt x="242278" y="224969"/>
                    </a:cubicBezTo>
                    <a:lnTo>
                      <a:pt x="242278" y="260199"/>
                    </a:lnTo>
                    <a:cubicBezTo>
                      <a:pt x="242278" y="261801"/>
                      <a:pt x="241777" y="263105"/>
                      <a:pt x="240770" y="264114"/>
                    </a:cubicBezTo>
                    <a:cubicBezTo>
                      <a:pt x="239757" y="265122"/>
                      <a:pt x="238454" y="265625"/>
                      <a:pt x="236851" y="265625"/>
                    </a:cubicBezTo>
                    <a:cubicBezTo>
                      <a:pt x="235247" y="265625"/>
                      <a:pt x="233939" y="265121"/>
                      <a:pt x="232932" y="264114"/>
                    </a:cubicBezTo>
                    <a:cubicBezTo>
                      <a:pt x="231919" y="263105"/>
                      <a:pt x="231417" y="261801"/>
                      <a:pt x="231417" y="260199"/>
                    </a:cubicBezTo>
                    <a:lnTo>
                      <a:pt x="231417" y="235733"/>
                    </a:lnTo>
                    <a:cubicBezTo>
                      <a:pt x="231417" y="235199"/>
                      <a:pt x="231345" y="234933"/>
                      <a:pt x="231195" y="234933"/>
                    </a:cubicBezTo>
                    <a:cubicBezTo>
                      <a:pt x="231045" y="234933"/>
                      <a:pt x="230855" y="235170"/>
                      <a:pt x="230616" y="235644"/>
                    </a:cubicBezTo>
                    <a:cubicBezTo>
                      <a:pt x="229313" y="238907"/>
                      <a:pt x="228150" y="240981"/>
                      <a:pt x="227142" y="241871"/>
                    </a:cubicBezTo>
                    <a:cubicBezTo>
                      <a:pt x="226190" y="242704"/>
                      <a:pt x="225155" y="243117"/>
                      <a:pt x="224025" y="243117"/>
                    </a:cubicBezTo>
                    <a:cubicBezTo>
                      <a:pt x="222900" y="243117"/>
                      <a:pt x="221681" y="242732"/>
                      <a:pt x="220373" y="241960"/>
                    </a:cubicBezTo>
                    <a:cubicBezTo>
                      <a:pt x="219126" y="241190"/>
                      <a:pt x="218503" y="240063"/>
                      <a:pt x="218503" y="238580"/>
                    </a:cubicBezTo>
                    <a:cubicBezTo>
                      <a:pt x="218503" y="237099"/>
                      <a:pt x="218920" y="235615"/>
                      <a:pt x="219750" y="234131"/>
                    </a:cubicBezTo>
                    <a:cubicBezTo>
                      <a:pt x="221264" y="231344"/>
                      <a:pt x="222661" y="228494"/>
                      <a:pt x="223936" y="225590"/>
                    </a:cubicBezTo>
                    <a:cubicBezTo>
                      <a:pt x="225200" y="222707"/>
                      <a:pt x="226324" y="219768"/>
                      <a:pt x="227320" y="216783"/>
                    </a:cubicBezTo>
                    <a:cubicBezTo>
                      <a:pt x="229336" y="210911"/>
                      <a:pt x="230349" y="207294"/>
                      <a:pt x="230349" y="205928"/>
                    </a:cubicBezTo>
                    <a:cubicBezTo>
                      <a:pt x="230349" y="205217"/>
                      <a:pt x="229876" y="204861"/>
                      <a:pt x="228924" y="204861"/>
                    </a:cubicBezTo>
                    <a:lnTo>
                      <a:pt x="224292" y="204861"/>
                    </a:lnTo>
                    <a:cubicBezTo>
                      <a:pt x="222633" y="204861"/>
                      <a:pt x="221292" y="204372"/>
                      <a:pt x="220284" y="203393"/>
                    </a:cubicBezTo>
                    <a:cubicBezTo>
                      <a:pt x="219277" y="202414"/>
                      <a:pt x="218770" y="201124"/>
                      <a:pt x="218770" y="199523"/>
                    </a:cubicBezTo>
                    <a:cubicBezTo>
                      <a:pt x="218770" y="197922"/>
                      <a:pt x="219277" y="196631"/>
                      <a:pt x="220284" y="195653"/>
                    </a:cubicBezTo>
                    <a:cubicBezTo>
                      <a:pt x="221292" y="194675"/>
                      <a:pt x="222628" y="194185"/>
                      <a:pt x="224292" y="194185"/>
                    </a:cubicBezTo>
                    <a:lnTo>
                      <a:pt x="230082" y="194185"/>
                    </a:lnTo>
                    <a:cubicBezTo>
                      <a:pt x="230972" y="194185"/>
                      <a:pt x="231417" y="193740"/>
                      <a:pt x="231417" y="192850"/>
                    </a:cubicBezTo>
                    <a:lnTo>
                      <a:pt x="231417" y="185021"/>
                    </a:lnTo>
                    <a:cubicBezTo>
                      <a:pt x="231417" y="183420"/>
                      <a:pt x="231919" y="182115"/>
                      <a:pt x="232932" y="181106"/>
                    </a:cubicBezTo>
                    <a:cubicBezTo>
                      <a:pt x="233939" y="180098"/>
                      <a:pt x="235247" y="179594"/>
                      <a:pt x="236851" y="179594"/>
                    </a:cubicBezTo>
                    <a:cubicBezTo>
                      <a:pt x="238454" y="179594"/>
                      <a:pt x="239757" y="180099"/>
                      <a:pt x="240770" y="181106"/>
                    </a:cubicBezTo>
                    <a:cubicBezTo>
                      <a:pt x="241777" y="182115"/>
                      <a:pt x="242278" y="183420"/>
                      <a:pt x="242278" y="185021"/>
                    </a:cubicBezTo>
                    <a:lnTo>
                      <a:pt x="242278" y="192850"/>
                    </a:lnTo>
                    <a:cubicBezTo>
                      <a:pt x="242278" y="193740"/>
                      <a:pt x="242724" y="194185"/>
                      <a:pt x="243614" y="194185"/>
                    </a:cubicBezTo>
                    <a:lnTo>
                      <a:pt x="245579" y="194185"/>
                    </a:lnTo>
                    <a:close/>
                    <a:moveTo>
                      <a:pt x="250472" y="218028"/>
                    </a:moveTo>
                    <a:lnTo>
                      <a:pt x="251185" y="216071"/>
                    </a:lnTo>
                    <a:cubicBezTo>
                      <a:pt x="251424" y="215409"/>
                      <a:pt x="251692" y="214756"/>
                      <a:pt x="251987" y="214115"/>
                    </a:cubicBezTo>
                    <a:cubicBezTo>
                      <a:pt x="252577" y="212988"/>
                      <a:pt x="253796" y="210883"/>
                      <a:pt x="255638" y="207798"/>
                    </a:cubicBezTo>
                    <a:cubicBezTo>
                      <a:pt x="256518" y="206361"/>
                      <a:pt x="257425" y="204937"/>
                      <a:pt x="258355" y="203528"/>
                    </a:cubicBezTo>
                    <a:cubicBezTo>
                      <a:pt x="259179" y="202270"/>
                      <a:pt x="260025" y="201024"/>
                      <a:pt x="260893" y="199791"/>
                    </a:cubicBezTo>
                    <a:cubicBezTo>
                      <a:pt x="261071" y="199496"/>
                      <a:pt x="261155" y="199243"/>
                      <a:pt x="261155" y="199034"/>
                    </a:cubicBezTo>
                    <a:cubicBezTo>
                      <a:pt x="261155" y="198828"/>
                      <a:pt x="260832" y="198722"/>
                      <a:pt x="260175" y="198722"/>
                    </a:cubicBezTo>
                    <a:lnTo>
                      <a:pt x="252877" y="198722"/>
                    </a:lnTo>
                    <a:cubicBezTo>
                      <a:pt x="253111" y="200383"/>
                      <a:pt x="252727" y="201822"/>
                      <a:pt x="251719" y="203037"/>
                    </a:cubicBezTo>
                    <a:cubicBezTo>
                      <a:pt x="250706" y="204253"/>
                      <a:pt x="249281" y="204861"/>
                      <a:pt x="247444" y="204861"/>
                    </a:cubicBezTo>
                    <a:lnTo>
                      <a:pt x="243614" y="204861"/>
                    </a:lnTo>
                    <a:cubicBezTo>
                      <a:pt x="242779" y="204682"/>
                      <a:pt x="242334" y="204935"/>
                      <a:pt x="242278" y="205617"/>
                    </a:cubicBezTo>
                    <a:cubicBezTo>
                      <a:pt x="242217" y="206296"/>
                      <a:pt x="242306" y="206980"/>
                      <a:pt x="242545" y="207619"/>
                    </a:cubicBezTo>
                    <a:cubicBezTo>
                      <a:pt x="244071" y="209565"/>
                      <a:pt x="245585" y="211523"/>
                      <a:pt x="247082" y="213492"/>
                    </a:cubicBezTo>
                    <a:cubicBezTo>
                      <a:pt x="248229" y="214993"/>
                      <a:pt x="249354" y="216506"/>
                      <a:pt x="250467" y="218029"/>
                    </a:cubicBezTo>
                    <a:close/>
                    <a:moveTo>
                      <a:pt x="290191" y="239647"/>
                    </a:moveTo>
                    <a:cubicBezTo>
                      <a:pt x="290191" y="239944"/>
                      <a:pt x="290336" y="240241"/>
                      <a:pt x="290636" y="240537"/>
                    </a:cubicBezTo>
                    <a:cubicBezTo>
                      <a:pt x="293542" y="243444"/>
                      <a:pt x="295930" y="245950"/>
                      <a:pt x="297801" y="248055"/>
                    </a:cubicBezTo>
                    <a:cubicBezTo>
                      <a:pt x="299671" y="250160"/>
                      <a:pt x="301085" y="251865"/>
                      <a:pt x="302031" y="253171"/>
                    </a:cubicBezTo>
                    <a:cubicBezTo>
                      <a:pt x="302983" y="254475"/>
                      <a:pt x="303696" y="255602"/>
                      <a:pt x="304169" y="256551"/>
                    </a:cubicBezTo>
                    <a:cubicBezTo>
                      <a:pt x="304642" y="257500"/>
                      <a:pt x="304898" y="258360"/>
                      <a:pt x="304926" y="259131"/>
                    </a:cubicBezTo>
                    <a:cubicBezTo>
                      <a:pt x="304954" y="259902"/>
                      <a:pt x="304765" y="260600"/>
                      <a:pt x="304347" y="261222"/>
                    </a:cubicBezTo>
                    <a:cubicBezTo>
                      <a:pt x="303930" y="261846"/>
                      <a:pt x="303340" y="262452"/>
                      <a:pt x="302566" y="263046"/>
                    </a:cubicBezTo>
                    <a:cubicBezTo>
                      <a:pt x="301380" y="263876"/>
                      <a:pt x="300400" y="264425"/>
                      <a:pt x="299627" y="264692"/>
                    </a:cubicBezTo>
                    <a:cubicBezTo>
                      <a:pt x="298858" y="264959"/>
                      <a:pt x="298174" y="265004"/>
                      <a:pt x="297578" y="264825"/>
                    </a:cubicBezTo>
                    <a:cubicBezTo>
                      <a:pt x="296988" y="264647"/>
                      <a:pt x="296409" y="264231"/>
                      <a:pt x="295847" y="263579"/>
                    </a:cubicBezTo>
                    <a:cubicBezTo>
                      <a:pt x="295140" y="262757"/>
                      <a:pt x="294438" y="261927"/>
                      <a:pt x="293754" y="261089"/>
                    </a:cubicBezTo>
                    <a:cubicBezTo>
                      <a:pt x="292206" y="258954"/>
                      <a:pt x="290842" y="257130"/>
                      <a:pt x="289657" y="255618"/>
                    </a:cubicBezTo>
                    <a:cubicBezTo>
                      <a:pt x="288465" y="254106"/>
                      <a:pt x="287486" y="252905"/>
                      <a:pt x="286717" y="252015"/>
                    </a:cubicBezTo>
                    <a:cubicBezTo>
                      <a:pt x="285944" y="251182"/>
                      <a:pt x="285320" y="250472"/>
                      <a:pt x="284847" y="249879"/>
                    </a:cubicBezTo>
                    <a:cubicBezTo>
                      <a:pt x="284374" y="249285"/>
                      <a:pt x="283984" y="248843"/>
                      <a:pt x="283689" y="248545"/>
                    </a:cubicBezTo>
                    <a:cubicBezTo>
                      <a:pt x="283216" y="247952"/>
                      <a:pt x="282798" y="247654"/>
                      <a:pt x="282442" y="247654"/>
                    </a:cubicBezTo>
                    <a:cubicBezTo>
                      <a:pt x="282086" y="247654"/>
                      <a:pt x="281757" y="247803"/>
                      <a:pt x="281462" y="248100"/>
                    </a:cubicBezTo>
                    <a:cubicBezTo>
                      <a:pt x="278835" y="250380"/>
                      <a:pt x="276085" y="252518"/>
                      <a:pt x="273224" y="254505"/>
                    </a:cubicBezTo>
                    <a:cubicBezTo>
                      <a:pt x="270401" y="256466"/>
                      <a:pt x="267473" y="258278"/>
                      <a:pt x="264456" y="259932"/>
                    </a:cubicBezTo>
                    <a:cubicBezTo>
                      <a:pt x="258338" y="263252"/>
                      <a:pt x="254241" y="264914"/>
                      <a:pt x="252165" y="264914"/>
                    </a:cubicBezTo>
                    <a:cubicBezTo>
                      <a:pt x="251096" y="264914"/>
                      <a:pt x="250189" y="264721"/>
                      <a:pt x="249448" y="264336"/>
                    </a:cubicBezTo>
                    <a:cubicBezTo>
                      <a:pt x="248708" y="263948"/>
                      <a:pt x="248101" y="263445"/>
                      <a:pt x="247622" y="262824"/>
                    </a:cubicBezTo>
                    <a:cubicBezTo>
                      <a:pt x="247149" y="262201"/>
                      <a:pt x="246804" y="261548"/>
                      <a:pt x="246598" y="260867"/>
                    </a:cubicBezTo>
                    <a:cubicBezTo>
                      <a:pt x="246398" y="260219"/>
                      <a:pt x="246292" y="259544"/>
                      <a:pt x="246286" y="258865"/>
                    </a:cubicBezTo>
                    <a:cubicBezTo>
                      <a:pt x="246286" y="256908"/>
                      <a:pt x="247951" y="255247"/>
                      <a:pt x="251274" y="253883"/>
                    </a:cubicBezTo>
                    <a:cubicBezTo>
                      <a:pt x="260003" y="250503"/>
                      <a:pt x="267896" y="245685"/>
                      <a:pt x="274960" y="239426"/>
                    </a:cubicBezTo>
                    <a:cubicBezTo>
                      <a:pt x="282025" y="233169"/>
                      <a:pt x="287870" y="225741"/>
                      <a:pt x="292501" y="217141"/>
                    </a:cubicBezTo>
                    <a:cubicBezTo>
                      <a:pt x="294166" y="214057"/>
                      <a:pt x="295708" y="212515"/>
                      <a:pt x="297133" y="212515"/>
                    </a:cubicBezTo>
                    <a:cubicBezTo>
                      <a:pt x="298558" y="212515"/>
                      <a:pt x="299894" y="213004"/>
                      <a:pt x="301141" y="213983"/>
                    </a:cubicBezTo>
                    <a:cubicBezTo>
                      <a:pt x="302388" y="214962"/>
                      <a:pt x="303011" y="216252"/>
                      <a:pt x="303011" y="217853"/>
                    </a:cubicBezTo>
                    <a:cubicBezTo>
                      <a:pt x="303011" y="218920"/>
                      <a:pt x="302538" y="220404"/>
                      <a:pt x="301586" y="222301"/>
                    </a:cubicBezTo>
                    <a:cubicBezTo>
                      <a:pt x="300695" y="224319"/>
                      <a:pt x="299242" y="226838"/>
                      <a:pt x="297222" y="229863"/>
                    </a:cubicBezTo>
                    <a:cubicBezTo>
                      <a:pt x="296214" y="231406"/>
                      <a:pt x="295156" y="232918"/>
                      <a:pt x="294060" y="234400"/>
                    </a:cubicBezTo>
                    <a:cubicBezTo>
                      <a:pt x="292974" y="235868"/>
                      <a:pt x="291833" y="237292"/>
                      <a:pt x="290631" y="238671"/>
                    </a:cubicBezTo>
                    <a:cubicBezTo>
                      <a:pt x="290336" y="239087"/>
                      <a:pt x="290185" y="239413"/>
                      <a:pt x="290185" y="239650"/>
                    </a:cubicBezTo>
                    <a:close/>
                    <a:moveTo>
                      <a:pt x="9316" y="93870"/>
                    </a:moveTo>
                    <a:cubicBezTo>
                      <a:pt x="4238" y="93870"/>
                      <a:pt x="0" y="89638"/>
                      <a:pt x="0" y="84576"/>
                    </a:cubicBezTo>
                    <a:cubicBezTo>
                      <a:pt x="0" y="79471"/>
                      <a:pt x="4238" y="75278"/>
                      <a:pt x="9316" y="75278"/>
                    </a:cubicBezTo>
                    <a:lnTo>
                      <a:pt x="90392" y="75278"/>
                    </a:lnTo>
                    <a:cubicBezTo>
                      <a:pt x="95472" y="75278"/>
                      <a:pt x="99707" y="79470"/>
                      <a:pt x="99707" y="84576"/>
                    </a:cubicBezTo>
                    <a:cubicBezTo>
                      <a:pt x="99707" y="89639"/>
                      <a:pt x="95471" y="93870"/>
                      <a:pt x="90392" y="93870"/>
                    </a:cubicBezTo>
                    <a:lnTo>
                      <a:pt x="9316" y="93870"/>
                    </a:lnTo>
                    <a:close/>
                    <a:moveTo>
                      <a:pt x="9316" y="55815"/>
                    </a:moveTo>
                    <a:cubicBezTo>
                      <a:pt x="4238" y="55815"/>
                      <a:pt x="0" y="51582"/>
                      <a:pt x="0" y="46517"/>
                    </a:cubicBezTo>
                    <a:cubicBezTo>
                      <a:pt x="0" y="41415"/>
                      <a:pt x="4238" y="37221"/>
                      <a:pt x="9316" y="37221"/>
                    </a:cubicBezTo>
                    <a:lnTo>
                      <a:pt x="191972" y="37221"/>
                    </a:lnTo>
                    <a:cubicBezTo>
                      <a:pt x="197037" y="37221"/>
                      <a:pt x="201274" y="41415"/>
                      <a:pt x="201274" y="46517"/>
                    </a:cubicBezTo>
                    <a:cubicBezTo>
                      <a:pt x="201274" y="51580"/>
                      <a:pt x="197037" y="55815"/>
                      <a:pt x="191972" y="55815"/>
                    </a:cubicBezTo>
                    <a:lnTo>
                      <a:pt x="9316" y="55815"/>
                    </a:lnTo>
                    <a:close/>
                    <a:moveTo>
                      <a:pt x="9316" y="18591"/>
                    </a:moveTo>
                    <a:cubicBezTo>
                      <a:pt x="4238" y="18591"/>
                      <a:pt x="0" y="14358"/>
                      <a:pt x="0" y="9294"/>
                    </a:cubicBezTo>
                    <a:cubicBezTo>
                      <a:pt x="0" y="4231"/>
                      <a:pt x="4238" y="0"/>
                      <a:pt x="9316" y="0"/>
                    </a:cubicBezTo>
                    <a:lnTo>
                      <a:pt x="254937" y="0"/>
                    </a:lnTo>
                    <a:cubicBezTo>
                      <a:pt x="260003" y="0"/>
                      <a:pt x="264239" y="4232"/>
                      <a:pt x="264239" y="9294"/>
                    </a:cubicBezTo>
                    <a:cubicBezTo>
                      <a:pt x="264239" y="14357"/>
                      <a:pt x="260003" y="18591"/>
                      <a:pt x="254937" y="18591"/>
                    </a:cubicBezTo>
                    <a:lnTo>
                      <a:pt x="9316" y="18591"/>
                    </a:lnTo>
                    <a:close/>
                  </a:path>
                </a:pathLst>
              </a:custGeom>
              <a:solidFill>
                <a:schemeClr val="accent1"/>
              </a:solidFill>
              <a:ln w="554" cap="flat">
                <a:noFill/>
                <a:prstDash val="solid"/>
                <a:miter/>
              </a:ln>
            </p:spPr>
            <p:txBody>
              <a:bodyPr rtlCol="0" anchor="ctr">
                <a:noAutofit/>
              </a:bodyPr>
              <a:lstStyle/>
              <a:p>
                <a:endParaRPr lang="zh-CN" altLang="en-US"/>
              </a:p>
            </p:txBody>
          </p:sp>
        </p:grpSp>
      </p:grpSp>
      <p:grpSp>
        <p:nvGrpSpPr>
          <p:cNvPr id="30" name="组合 29"/>
          <p:cNvGrpSpPr/>
          <p:nvPr/>
        </p:nvGrpSpPr>
        <p:grpSpPr>
          <a:xfrm>
            <a:off x="6682581" y="1944418"/>
            <a:ext cx="1376748" cy="1376748"/>
            <a:chOff x="6682581" y="1944418"/>
            <a:chExt cx="1376748" cy="1376748"/>
          </a:xfrm>
        </p:grpSpPr>
        <p:sp>
          <p:nvSpPr>
            <p:cNvPr id="37" name="椭圆 36"/>
            <p:cNvSpPr/>
            <p:nvPr/>
          </p:nvSpPr>
          <p:spPr>
            <a:xfrm>
              <a:off x="6844303" y="2106138"/>
              <a:ext cx="1053308" cy="105330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3"/>
                </a:solidFill>
              </a:endParaRPr>
            </a:p>
          </p:txBody>
        </p:sp>
        <p:sp>
          <p:nvSpPr>
            <p:cNvPr id="21" name="椭圆 20"/>
            <p:cNvSpPr/>
            <p:nvPr/>
          </p:nvSpPr>
          <p:spPr>
            <a:xfrm>
              <a:off x="6682581" y="1944418"/>
              <a:ext cx="1376748" cy="1376748"/>
            </a:xfrm>
            <a:prstGeom prst="ellipse">
              <a:avLst/>
            </a:prstGeom>
            <a:noFill/>
            <a:ln w="6350" cmpd="sng">
              <a:solidFill>
                <a:schemeClr val="accent3">
                  <a:alpha val="53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图形 9"/>
            <p:cNvSpPr/>
            <p:nvPr/>
          </p:nvSpPr>
          <p:spPr>
            <a:xfrm>
              <a:off x="7202755" y="2440454"/>
              <a:ext cx="411437" cy="461658"/>
            </a:xfrm>
            <a:custGeom>
              <a:avLst/>
              <a:gdLst>
                <a:gd name="connsiteX0" fmla="*/ 384242 w 411437"/>
                <a:gd name="connsiteY0" fmla="*/ 0 h 461658"/>
                <a:gd name="connsiteX1" fmla="*/ 27140 w 411437"/>
                <a:gd name="connsiteY1" fmla="*/ 0 h 461658"/>
                <a:gd name="connsiteX2" fmla="*/ 0 w 411437"/>
                <a:gd name="connsiteY2" fmla="*/ 27196 h 461658"/>
                <a:gd name="connsiteX3" fmla="*/ 0 w 411437"/>
                <a:gd name="connsiteY3" fmla="*/ 434462 h 461658"/>
                <a:gd name="connsiteX4" fmla="*/ 27140 w 411437"/>
                <a:gd name="connsiteY4" fmla="*/ 461658 h 461658"/>
                <a:gd name="connsiteX5" fmla="*/ 301043 w 411437"/>
                <a:gd name="connsiteY5" fmla="*/ 461658 h 461658"/>
                <a:gd name="connsiteX6" fmla="*/ 411438 w 411437"/>
                <a:gd name="connsiteY6" fmla="*/ 301432 h 461658"/>
                <a:gd name="connsiteX7" fmla="*/ 411438 w 411437"/>
                <a:gd name="connsiteY7" fmla="*/ 27251 h 461658"/>
                <a:gd name="connsiteX8" fmla="*/ 384242 w 411437"/>
                <a:gd name="connsiteY8" fmla="*/ 0 h 461658"/>
                <a:gd name="connsiteX9" fmla="*/ 290976 w 411437"/>
                <a:gd name="connsiteY9" fmla="*/ 411382 h 461658"/>
                <a:gd name="connsiteX10" fmla="*/ 290976 w 411437"/>
                <a:gd name="connsiteY10" fmla="*/ 311053 h 461658"/>
                <a:gd name="connsiteX11" fmla="*/ 361218 w 411437"/>
                <a:gd name="connsiteY11" fmla="*/ 311053 h 461658"/>
                <a:gd name="connsiteX12" fmla="*/ 290976 w 411437"/>
                <a:gd name="connsiteY12" fmla="*/ 411382 h 461658"/>
                <a:gd name="connsiteX13" fmla="*/ 381295 w 411437"/>
                <a:gd name="connsiteY13" fmla="*/ 280966 h 461658"/>
                <a:gd name="connsiteX14" fmla="*/ 270899 w 411437"/>
                <a:gd name="connsiteY14" fmla="*/ 280966 h 461658"/>
                <a:gd name="connsiteX15" fmla="*/ 260388 w 411437"/>
                <a:gd name="connsiteY15" fmla="*/ 298318 h 461658"/>
                <a:gd name="connsiteX16" fmla="*/ 260833 w 411437"/>
                <a:gd name="connsiteY16" fmla="*/ 431459 h 461658"/>
                <a:gd name="connsiteX17" fmla="*/ 30032 w 411437"/>
                <a:gd name="connsiteY17" fmla="*/ 431459 h 461658"/>
                <a:gd name="connsiteX18" fmla="*/ 30032 w 411437"/>
                <a:gd name="connsiteY18" fmla="*/ 30088 h 461658"/>
                <a:gd name="connsiteX19" fmla="*/ 381239 w 411437"/>
                <a:gd name="connsiteY19" fmla="*/ 30088 h 461658"/>
                <a:gd name="connsiteX20" fmla="*/ 381239 w 411437"/>
                <a:gd name="connsiteY20" fmla="*/ 280966 h 461658"/>
                <a:gd name="connsiteX21" fmla="*/ 111396 w 411437"/>
                <a:gd name="connsiteY21" fmla="*/ 323400 h 461658"/>
                <a:gd name="connsiteX22" fmla="*/ 140427 w 411437"/>
                <a:gd name="connsiteY22" fmla="*/ 300931 h 461658"/>
                <a:gd name="connsiteX23" fmla="*/ 168624 w 411437"/>
                <a:gd name="connsiteY23" fmla="*/ 323010 h 461658"/>
                <a:gd name="connsiteX24" fmla="*/ 157279 w 411437"/>
                <a:gd name="connsiteY24" fmla="*/ 287862 h 461658"/>
                <a:gd name="connsiteX25" fmla="*/ 184641 w 411437"/>
                <a:gd name="connsiteY25" fmla="*/ 266673 h 461658"/>
                <a:gd name="connsiteX26" fmla="*/ 150438 w 411437"/>
                <a:gd name="connsiteY26" fmla="*/ 266673 h 461658"/>
                <a:gd name="connsiteX27" fmla="*/ 141150 w 411437"/>
                <a:gd name="connsiteY27" fmla="*/ 237976 h 461658"/>
                <a:gd name="connsiteX28" fmla="*/ 131140 w 411437"/>
                <a:gd name="connsiteY28" fmla="*/ 266728 h 461658"/>
                <a:gd name="connsiteX29" fmla="*/ 96714 w 411437"/>
                <a:gd name="connsiteY29" fmla="*/ 266728 h 461658"/>
                <a:gd name="connsiteX30" fmla="*/ 123743 w 411437"/>
                <a:gd name="connsiteY30" fmla="*/ 287862 h 461658"/>
                <a:gd name="connsiteX31" fmla="*/ 111396 w 411437"/>
                <a:gd name="connsiteY31" fmla="*/ 323400 h 461658"/>
                <a:gd name="connsiteX32" fmla="*/ 142596 w 411437"/>
                <a:gd name="connsiteY32" fmla="*/ 363665 h 461658"/>
                <a:gd name="connsiteX33" fmla="*/ 224461 w 411437"/>
                <a:gd name="connsiteY33" fmla="*/ 282078 h 461658"/>
                <a:gd name="connsiteX34" fmla="*/ 142596 w 411437"/>
                <a:gd name="connsiteY34" fmla="*/ 200491 h 461658"/>
                <a:gd name="connsiteX35" fmla="*/ 60731 w 411437"/>
                <a:gd name="connsiteY35" fmla="*/ 282078 h 461658"/>
                <a:gd name="connsiteX36" fmla="*/ 142596 w 411437"/>
                <a:gd name="connsiteY36" fmla="*/ 363665 h 461658"/>
                <a:gd name="connsiteX37" fmla="*/ 142151 w 411437"/>
                <a:gd name="connsiteY37" fmla="*/ 214395 h 461658"/>
                <a:gd name="connsiteX38" fmla="*/ 209111 w 411437"/>
                <a:gd name="connsiteY38" fmla="*/ 281133 h 461658"/>
                <a:gd name="connsiteX39" fmla="*/ 142151 w 411437"/>
                <a:gd name="connsiteY39" fmla="*/ 347870 h 461658"/>
                <a:gd name="connsiteX40" fmla="*/ 75191 w 411437"/>
                <a:gd name="connsiteY40" fmla="*/ 281133 h 461658"/>
                <a:gd name="connsiteX41" fmla="*/ 142151 w 411437"/>
                <a:gd name="connsiteY41" fmla="*/ 214395 h 461658"/>
                <a:gd name="connsiteX42" fmla="*/ 326069 w 411437"/>
                <a:gd name="connsiteY42" fmla="*/ 150494 h 461658"/>
                <a:gd name="connsiteX43" fmla="*/ 225740 w 411437"/>
                <a:gd name="connsiteY43" fmla="*/ 150494 h 461658"/>
                <a:gd name="connsiteX44" fmla="*/ 210669 w 411437"/>
                <a:gd name="connsiteY44" fmla="*/ 165565 h 461658"/>
                <a:gd name="connsiteX45" fmla="*/ 225740 w 411437"/>
                <a:gd name="connsiteY45" fmla="*/ 180637 h 461658"/>
                <a:gd name="connsiteX46" fmla="*/ 326069 w 411437"/>
                <a:gd name="connsiteY46" fmla="*/ 180637 h 461658"/>
                <a:gd name="connsiteX47" fmla="*/ 341141 w 411437"/>
                <a:gd name="connsiteY47" fmla="*/ 165565 h 461658"/>
                <a:gd name="connsiteX48" fmla="*/ 326069 w 411437"/>
                <a:gd name="connsiteY48" fmla="*/ 150494 h 461658"/>
                <a:gd name="connsiteX49" fmla="*/ 95268 w 411437"/>
                <a:gd name="connsiteY49" fmla="*/ 110340 h 461658"/>
                <a:gd name="connsiteX50" fmla="*/ 326069 w 411437"/>
                <a:gd name="connsiteY50" fmla="*/ 110340 h 461658"/>
                <a:gd name="connsiteX51" fmla="*/ 341141 w 411437"/>
                <a:gd name="connsiteY51" fmla="*/ 95268 h 461658"/>
                <a:gd name="connsiteX52" fmla="*/ 326069 w 411437"/>
                <a:gd name="connsiteY52" fmla="*/ 80196 h 461658"/>
                <a:gd name="connsiteX53" fmla="*/ 95268 w 411437"/>
                <a:gd name="connsiteY53" fmla="*/ 80196 h 461658"/>
                <a:gd name="connsiteX54" fmla="*/ 80196 w 411437"/>
                <a:gd name="connsiteY54" fmla="*/ 95268 h 461658"/>
                <a:gd name="connsiteX55" fmla="*/ 95268 w 411437"/>
                <a:gd name="connsiteY55" fmla="*/ 110340 h 46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11437" h="461658">
                  <a:moveTo>
                    <a:pt x="384242" y="0"/>
                  </a:moveTo>
                  <a:lnTo>
                    <a:pt x="27140" y="0"/>
                  </a:lnTo>
                  <a:cubicBezTo>
                    <a:pt x="12180" y="0"/>
                    <a:pt x="0" y="12180"/>
                    <a:pt x="0" y="27196"/>
                  </a:cubicBezTo>
                  <a:lnTo>
                    <a:pt x="0" y="434462"/>
                  </a:lnTo>
                  <a:cubicBezTo>
                    <a:pt x="0" y="449478"/>
                    <a:pt x="12180" y="461658"/>
                    <a:pt x="27140" y="461658"/>
                  </a:cubicBezTo>
                  <a:lnTo>
                    <a:pt x="301043" y="461658"/>
                  </a:lnTo>
                  <a:lnTo>
                    <a:pt x="411438" y="301432"/>
                  </a:lnTo>
                  <a:lnTo>
                    <a:pt x="411438" y="27251"/>
                  </a:lnTo>
                  <a:cubicBezTo>
                    <a:pt x="411382" y="12180"/>
                    <a:pt x="399203" y="0"/>
                    <a:pt x="384242" y="0"/>
                  </a:cubicBezTo>
                  <a:close/>
                  <a:moveTo>
                    <a:pt x="290976" y="411382"/>
                  </a:moveTo>
                  <a:lnTo>
                    <a:pt x="290976" y="311053"/>
                  </a:lnTo>
                  <a:lnTo>
                    <a:pt x="361218" y="311053"/>
                  </a:lnTo>
                  <a:lnTo>
                    <a:pt x="290976" y="411382"/>
                  </a:lnTo>
                  <a:close/>
                  <a:moveTo>
                    <a:pt x="381295" y="280966"/>
                  </a:moveTo>
                  <a:lnTo>
                    <a:pt x="270899" y="280966"/>
                  </a:lnTo>
                  <a:cubicBezTo>
                    <a:pt x="263225" y="280966"/>
                    <a:pt x="260388" y="290698"/>
                    <a:pt x="260388" y="298318"/>
                  </a:cubicBezTo>
                  <a:lnTo>
                    <a:pt x="260833" y="431459"/>
                  </a:lnTo>
                  <a:lnTo>
                    <a:pt x="30032" y="431459"/>
                  </a:lnTo>
                  <a:lnTo>
                    <a:pt x="30032" y="30088"/>
                  </a:lnTo>
                  <a:lnTo>
                    <a:pt x="381239" y="30088"/>
                  </a:lnTo>
                  <a:lnTo>
                    <a:pt x="381239" y="280966"/>
                  </a:lnTo>
                  <a:close/>
                  <a:moveTo>
                    <a:pt x="111396" y="323400"/>
                  </a:moveTo>
                  <a:lnTo>
                    <a:pt x="140427" y="300931"/>
                  </a:lnTo>
                  <a:lnTo>
                    <a:pt x="168624" y="323010"/>
                  </a:lnTo>
                  <a:lnTo>
                    <a:pt x="157279" y="287862"/>
                  </a:lnTo>
                  <a:lnTo>
                    <a:pt x="184641" y="266673"/>
                  </a:lnTo>
                  <a:lnTo>
                    <a:pt x="150438" y="266673"/>
                  </a:lnTo>
                  <a:lnTo>
                    <a:pt x="141150" y="237976"/>
                  </a:lnTo>
                  <a:lnTo>
                    <a:pt x="131140" y="266728"/>
                  </a:lnTo>
                  <a:lnTo>
                    <a:pt x="96714" y="266728"/>
                  </a:lnTo>
                  <a:lnTo>
                    <a:pt x="123743" y="287862"/>
                  </a:lnTo>
                  <a:lnTo>
                    <a:pt x="111396" y="323400"/>
                  </a:lnTo>
                  <a:close/>
                  <a:moveTo>
                    <a:pt x="142596" y="363665"/>
                  </a:moveTo>
                  <a:cubicBezTo>
                    <a:pt x="187755" y="363665"/>
                    <a:pt x="224461" y="327070"/>
                    <a:pt x="224461" y="282078"/>
                  </a:cubicBezTo>
                  <a:cubicBezTo>
                    <a:pt x="224461" y="237086"/>
                    <a:pt x="187755" y="200491"/>
                    <a:pt x="142596" y="200491"/>
                  </a:cubicBezTo>
                  <a:cubicBezTo>
                    <a:pt x="97437" y="200491"/>
                    <a:pt x="60731" y="237086"/>
                    <a:pt x="60731" y="282078"/>
                  </a:cubicBezTo>
                  <a:cubicBezTo>
                    <a:pt x="60731" y="327070"/>
                    <a:pt x="97437" y="363665"/>
                    <a:pt x="142596" y="363665"/>
                  </a:cubicBezTo>
                  <a:close/>
                  <a:moveTo>
                    <a:pt x="142151" y="214395"/>
                  </a:moveTo>
                  <a:cubicBezTo>
                    <a:pt x="179135" y="214395"/>
                    <a:pt x="209111" y="244316"/>
                    <a:pt x="209111" y="281133"/>
                  </a:cubicBezTo>
                  <a:cubicBezTo>
                    <a:pt x="209111" y="317950"/>
                    <a:pt x="179079" y="347870"/>
                    <a:pt x="142151" y="347870"/>
                  </a:cubicBezTo>
                  <a:cubicBezTo>
                    <a:pt x="105167" y="347870"/>
                    <a:pt x="75191" y="317950"/>
                    <a:pt x="75191" y="281133"/>
                  </a:cubicBezTo>
                  <a:cubicBezTo>
                    <a:pt x="75191" y="244316"/>
                    <a:pt x="105279" y="214395"/>
                    <a:pt x="142151" y="214395"/>
                  </a:cubicBezTo>
                  <a:close/>
                  <a:moveTo>
                    <a:pt x="326069" y="150494"/>
                  </a:moveTo>
                  <a:lnTo>
                    <a:pt x="225740" y="150494"/>
                  </a:lnTo>
                  <a:cubicBezTo>
                    <a:pt x="217454" y="150494"/>
                    <a:pt x="210669" y="157223"/>
                    <a:pt x="210669" y="165565"/>
                  </a:cubicBezTo>
                  <a:cubicBezTo>
                    <a:pt x="210669" y="173852"/>
                    <a:pt x="217398" y="180637"/>
                    <a:pt x="225740" y="180637"/>
                  </a:cubicBezTo>
                  <a:lnTo>
                    <a:pt x="326069" y="180637"/>
                  </a:lnTo>
                  <a:cubicBezTo>
                    <a:pt x="334356" y="180637"/>
                    <a:pt x="341141" y="173907"/>
                    <a:pt x="341141" y="165565"/>
                  </a:cubicBezTo>
                  <a:cubicBezTo>
                    <a:pt x="341141" y="157223"/>
                    <a:pt x="334411" y="150494"/>
                    <a:pt x="326069" y="150494"/>
                  </a:cubicBezTo>
                  <a:close/>
                  <a:moveTo>
                    <a:pt x="95268" y="110340"/>
                  </a:moveTo>
                  <a:lnTo>
                    <a:pt x="326069" y="110340"/>
                  </a:lnTo>
                  <a:cubicBezTo>
                    <a:pt x="334356" y="110340"/>
                    <a:pt x="341141" y="103610"/>
                    <a:pt x="341141" y="95268"/>
                  </a:cubicBezTo>
                  <a:cubicBezTo>
                    <a:pt x="341141" y="86926"/>
                    <a:pt x="334411" y="80196"/>
                    <a:pt x="326069" y="80196"/>
                  </a:cubicBezTo>
                  <a:lnTo>
                    <a:pt x="95268" y="80196"/>
                  </a:lnTo>
                  <a:cubicBezTo>
                    <a:pt x="86981" y="80196"/>
                    <a:pt x="80196" y="86926"/>
                    <a:pt x="80196" y="95268"/>
                  </a:cubicBezTo>
                  <a:cubicBezTo>
                    <a:pt x="80196" y="103610"/>
                    <a:pt x="86981" y="110340"/>
                    <a:pt x="95268" y="110340"/>
                  </a:cubicBezTo>
                  <a:close/>
                </a:path>
              </a:pathLst>
            </a:custGeom>
            <a:solidFill>
              <a:schemeClr val="accent2">
                <a:lumMod val="20000"/>
                <a:lumOff val="80000"/>
              </a:schemeClr>
            </a:solidFill>
            <a:ln w="549" cap="flat">
              <a:noFill/>
              <a:prstDash val="solid"/>
              <a:miter/>
            </a:ln>
          </p:spPr>
          <p:txBody>
            <a:bodyPr rtlCol="0" anchor="ctr">
              <a:noAutofit/>
            </a:bodyPr>
            <a:lstStyle/>
            <a:p>
              <a:endParaRPr lang="zh-CN" altLang="en-US" dirty="0"/>
            </a:p>
          </p:txBody>
        </p:sp>
      </p:grpSp>
      <p:grpSp>
        <p:nvGrpSpPr>
          <p:cNvPr id="29" name="组合 28"/>
          <p:cNvGrpSpPr/>
          <p:nvPr/>
        </p:nvGrpSpPr>
        <p:grpSpPr>
          <a:xfrm>
            <a:off x="4039116" y="1944418"/>
            <a:ext cx="1376748" cy="1376748"/>
            <a:chOff x="4039116" y="1944418"/>
            <a:chExt cx="1376748" cy="1376748"/>
          </a:xfrm>
        </p:grpSpPr>
        <p:sp>
          <p:nvSpPr>
            <p:cNvPr id="34" name="椭圆 33"/>
            <p:cNvSpPr/>
            <p:nvPr/>
          </p:nvSpPr>
          <p:spPr>
            <a:xfrm>
              <a:off x="4200837" y="2106138"/>
              <a:ext cx="1053308" cy="10533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椭圆 19"/>
            <p:cNvSpPr/>
            <p:nvPr/>
          </p:nvSpPr>
          <p:spPr>
            <a:xfrm>
              <a:off x="4039116" y="1944418"/>
              <a:ext cx="1376748" cy="1376748"/>
            </a:xfrm>
            <a:prstGeom prst="ellipse">
              <a:avLst/>
            </a:prstGeom>
            <a:noFill/>
            <a:ln w="6350" cmpd="sng">
              <a:solidFill>
                <a:schemeClr val="accent2">
                  <a:alpha val="53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图形 12"/>
            <p:cNvSpPr/>
            <p:nvPr/>
          </p:nvSpPr>
          <p:spPr>
            <a:xfrm>
              <a:off x="4503416" y="2407309"/>
              <a:ext cx="473042" cy="423248"/>
            </a:xfrm>
            <a:custGeom>
              <a:avLst/>
              <a:gdLst>
                <a:gd name="connsiteX0" fmla="*/ 448145 w 473042"/>
                <a:gd name="connsiteY0" fmla="*/ 273866 h 423248"/>
                <a:gd name="connsiteX1" fmla="*/ 423248 w 473042"/>
                <a:gd name="connsiteY1" fmla="*/ 273866 h 423248"/>
                <a:gd name="connsiteX2" fmla="*/ 423248 w 473042"/>
                <a:gd name="connsiteY2" fmla="*/ 221583 h 423248"/>
                <a:gd name="connsiteX3" fmla="*/ 236521 w 473042"/>
                <a:gd name="connsiteY3" fmla="*/ 34856 h 423248"/>
                <a:gd name="connsiteX4" fmla="*/ 49794 w 473042"/>
                <a:gd name="connsiteY4" fmla="*/ 221583 h 423248"/>
                <a:gd name="connsiteX5" fmla="*/ 49794 w 473042"/>
                <a:gd name="connsiteY5" fmla="*/ 373454 h 423248"/>
                <a:gd name="connsiteX6" fmla="*/ 224073 w 473042"/>
                <a:gd name="connsiteY6" fmla="*/ 373454 h 423248"/>
                <a:gd name="connsiteX7" fmla="*/ 224073 w 473042"/>
                <a:gd name="connsiteY7" fmla="*/ 398351 h 423248"/>
                <a:gd name="connsiteX8" fmla="*/ 24897 w 473042"/>
                <a:gd name="connsiteY8" fmla="*/ 398351 h 423248"/>
                <a:gd name="connsiteX9" fmla="*/ 24897 w 473042"/>
                <a:gd name="connsiteY9" fmla="*/ 236521 h 423248"/>
                <a:gd name="connsiteX10" fmla="*/ 0 w 473042"/>
                <a:gd name="connsiteY10" fmla="*/ 236521 h 423248"/>
                <a:gd name="connsiteX11" fmla="*/ 236521 w 473042"/>
                <a:gd name="connsiteY11" fmla="*/ 0 h 423248"/>
                <a:gd name="connsiteX12" fmla="*/ 473042 w 473042"/>
                <a:gd name="connsiteY12" fmla="*/ 236521 h 423248"/>
                <a:gd name="connsiteX13" fmla="*/ 448145 w 473042"/>
                <a:gd name="connsiteY13" fmla="*/ 236521 h 423248"/>
                <a:gd name="connsiteX14" fmla="*/ 448145 w 473042"/>
                <a:gd name="connsiteY14" fmla="*/ 273866 h 423248"/>
                <a:gd name="connsiteX15" fmla="*/ 248970 w 473042"/>
                <a:gd name="connsiteY15" fmla="*/ 298764 h 423248"/>
                <a:gd name="connsiteX16" fmla="*/ 273866 w 473042"/>
                <a:gd name="connsiteY16" fmla="*/ 298764 h 423248"/>
                <a:gd name="connsiteX17" fmla="*/ 273866 w 473042"/>
                <a:gd name="connsiteY17" fmla="*/ 323660 h 423248"/>
                <a:gd name="connsiteX18" fmla="*/ 248970 w 473042"/>
                <a:gd name="connsiteY18" fmla="*/ 323660 h 423248"/>
                <a:gd name="connsiteX19" fmla="*/ 248970 w 473042"/>
                <a:gd name="connsiteY19" fmla="*/ 298764 h 423248"/>
                <a:gd name="connsiteX20" fmla="*/ 248970 w 473042"/>
                <a:gd name="connsiteY20" fmla="*/ 348557 h 423248"/>
                <a:gd name="connsiteX21" fmla="*/ 273866 w 473042"/>
                <a:gd name="connsiteY21" fmla="*/ 348557 h 423248"/>
                <a:gd name="connsiteX22" fmla="*/ 273866 w 473042"/>
                <a:gd name="connsiteY22" fmla="*/ 373454 h 423248"/>
                <a:gd name="connsiteX23" fmla="*/ 248970 w 473042"/>
                <a:gd name="connsiteY23" fmla="*/ 373454 h 423248"/>
                <a:gd name="connsiteX24" fmla="*/ 248970 w 473042"/>
                <a:gd name="connsiteY24" fmla="*/ 348557 h 423248"/>
                <a:gd name="connsiteX25" fmla="*/ 248970 w 473042"/>
                <a:gd name="connsiteY25" fmla="*/ 398351 h 423248"/>
                <a:gd name="connsiteX26" fmla="*/ 273866 w 473042"/>
                <a:gd name="connsiteY26" fmla="*/ 398351 h 423248"/>
                <a:gd name="connsiteX27" fmla="*/ 273866 w 473042"/>
                <a:gd name="connsiteY27" fmla="*/ 423248 h 423248"/>
                <a:gd name="connsiteX28" fmla="*/ 248970 w 473042"/>
                <a:gd name="connsiteY28" fmla="*/ 423248 h 423248"/>
                <a:gd name="connsiteX29" fmla="*/ 248970 w 473042"/>
                <a:gd name="connsiteY29" fmla="*/ 398351 h 423248"/>
                <a:gd name="connsiteX30" fmla="*/ 298764 w 473042"/>
                <a:gd name="connsiteY30" fmla="*/ 298764 h 423248"/>
                <a:gd name="connsiteX31" fmla="*/ 448145 w 473042"/>
                <a:gd name="connsiteY31" fmla="*/ 298764 h 423248"/>
                <a:gd name="connsiteX32" fmla="*/ 448145 w 473042"/>
                <a:gd name="connsiteY32" fmla="*/ 323660 h 423248"/>
                <a:gd name="connsiteX33" fmla="*/ 298764 w 473042"/>
                <a:gd name="connsiteY33" fmla="*/ 323660 h 423248"/>
                <a:gd name="connsiteX34" fmla="*/ 298764 w 473042"/>
                <a:gd name="connsiteY34" fmla="*/ 298764 h 423248"/>
                <a:gd name="connsiteX35" fmla="*/ 298764 w 473042"/>
                <a:gd name="connsiteY35" fmla="*/ 348557 h 423248"/>
                <a:gd name="connsiteX36" fmla="*/ 448145 w 473042"/>
                <a:gd name="connsiteY36" fmla="*/ 348557 h 423248"/>
                <a:gd name="connsiteX37" fmla="*/ 448145 w 473042"/>
                <a:gd name="connsiteY37" fmla="*/ 373454 h 423248"/>
                <a:gd name="connsiteX38" fmla="*/ 298764 w 473042"/>
                <a:gd name="connsiteY38" fmla="*/ 373454 h 423248"/>
                <a:gd name="connsiteX39" fmla="*/ 298764 w 473042"/>
                <a:gd name="connsiteY39" fmla="*/ 348557 h 423248"/>
                <a:gd name="connsiteX40" fmla="*/ 298764 w 473042"/>
                <a:gd name="connsiteY40" fmla="*/ 398351 h 423248"/>
                <a:gd name="connsiteX41" fmla="*/ 448145 w 473042"/>
                <a:gd name="connsiteY41" fmla="*/ 398351 h 423248"/>
                <a:gd name="connsiteX42" fmla="*/ 448145 w 473042"/>
                <a:gd name="connsiteY42" fmla="*/ 423248 h 423248"/>
                <a:gd name="connsiteX43" fmla="*/ 298764 w 473042"/>
                <a:gd name="connsiteY43" fmla="*/ 423248 h 423248"/>
                <a:gd name="connsiteX44" fmla="*/ 298764 w 473042"/>
                <a:gd name="connsiteY44" fmla="*/ 398351 h 4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3042" h="423248">
                  <a:moveTo>
                    <a:pt x="448145" y="273866"/>
                  </a:moveTo>
                  <a:lnTo>
                    <a:pt x="423248" y="273866"/>
                  </a:lnTo>
                  <a:lnTo>
                    <a:pt x="423248" y="221583"/>
                  </a:lnTo>
                  <a:lnTo>
                    <a:pt x="236521" y="34856"/>
                  </a:lnTo>
                  <a:lnTo>
                    <a:pt x="49794" y="221583"/>
                  </a:lnTo>
                  <a:lnTo>
                    <a:pt x="49794" y="373454"/>
                  </a:lnTo>
                  <a:lnTo>
                    <a:pt x="224073" y="373454"/>
                  </a:lnTo>
                  <a:lnTo>
                    <a:pt x="224073" y="398351"/>
                  </a:lnTo>
                  <a:lnTo>
                    <a:pt x="24897" y="398351"/>
                  </a:lnTo>
                  <a:lnTo>
                    <a:pt x="24897" y="236521"/>
                  </a:lnTo>
                  <a:lnTo>
                    <a:pt x="0" y="236521"/>
                  </a:lnTo>
                  <a:lnTo>
                    <a:pt x="236521" y="0"/>
                  </a:lnTo>
                  <a:lnTo>
                    <a:pt x="473042" y="236521"/>
                  </a:lnTo>
                  <a:lnTo>
                    <a:pt x="448145" y="236521"/>
                  </a:lnTo>
                  <a:lnTo>
                    <a:pt x="448145" y="273866"/>
                  </a:lnTo>
                  <a:close/>
                  <a:moveTo>
                    <a:pt x="248970" y="298764"/>
                  </a:moveTo>
                  <a:lnTo>
                    <a:pt x="273866" y="298764"/>
                  </a:lnTo>
                  <a:lnTo>
                    <a:pt x="273866" y="323660"/>
                  </a:lnTo>
                  <a:lnTo>
                    <a:pt x="248970" y="323660"/>
                  </a:lnTo>
                  <a:lnTo>
                    <a:pt x="248970" y="298764"/>
                  </a:lnTo>
                  <a:close/>
                  <a:moveTo>
                    <a:pt x="248970" y="348557"/>
                  </a:moveTo>
                  <a:lnTo>
                    <a:pt x="273866" y="348557"/>
                  </a:lnTo>
                  <a:lnTo>
                    <a:pt x="273866" y="373454"/>
                  </a:lnTo>
                  <a:lnTo>
                    <a:pt x="248970" y="373454"/>
                  </a:lnTo>
                  <a:lnTo>
                    <a:pt x="248970" y="348557"/>
                  </a:lnTo>
                  <a:close/>
                  <a:moveTo>
                    <a:pt x="248970" y="398351"/>
                  </a:moveTo>
                  <a:lnTo>
                    <a:pt x="273866" y="398351"/>
                  </a:lnTo>
                  <a:lnTo>
                    <a:pt x="273866" y="423248"/>
                  </a:lnTo>
                  <a:lnTo>
                    <a:pt x="248970" y="423248"/>
                  </a:lnTo>
                  <a:lnTo>
                    <a:pt x="248970" y="398351"/>
                  </a:lnTo>
                  <a:close/>
                  <a:moveTo>
                    <a:pt x="298764" y="298764"/>
                  </a:moveTo>
                  <a:lnTo>
                    <a:pt x="448145" y="298764"/>
                  </a:lnTo>
                  <a:lnTo>
                    <a:pt x="448145" y="323660"/>
                  </a:lnTo>
                  <a:lnTo>
                    <a:pt x="298764" y="323660"/>
                  </a:lnTo>
                  <a:lnTo>
                    <a:pt x="298764" y="298764"/>
                  </a:lnTo>
                  <a:close/>
                  <a:moveTo>
                    <a:pt x="298764" y="348557"/>
                  </a:moveTo>
                  <a:lnTo>
                    <a:pt x="448145" y="348557"/>
                  </a:lnTo>
                  <a:lnTo>
                    <a:pt x="448145" y="373454"/>
                  </a:lnTo>
                  <a:lnTo>
                    <a:pt x="298764" y="373454"/>
                  </a:lnTo>
                  <a:lnTo>
                    <a:pt x="298764" y="348557"/>
                  </a:lnTo>
                  <a:close/>
                  <a:moveTo>
                    <a:pt x="298764" y="398351"/>
                  </a:moveTo>
                  <a:lnTo>
                    <a:pt x="448145" y="398351"/>
                  </a:lnTo>
                  <a:lnTo>
                    <a:pt x="448145" y="423248"/>
                  </a:lnTo>
                  <a:lnTo>
                    <a:pt x="298764" y="423248"/>
                  </a:lnTo>
                  <a:lnTo>
                    <a:pt x="298764" y="398351"/>
                  </a:lnTo>
                  <a:close/>
                </a:path>
              </a:pathLst>
            </a:custGeom>
            <a:solidFill>
              <a:schemeClr val="accent1"/>
            </a:solidFill>
            <a:ln w="577" cap="flat">
              <a:noFill/>
              <a:prstDash val="solid"/>
              <a:miter/>
            </a:ln>
          </p:spPr>
          <p:txBody>
            <a:bodyPr rtlCol="0" anchor="ctr">
              <a:noAutofit/>
            </a:bodyPr>
            <a:lstStyle/>
            <a:p>
              <a:endParaRPr lang="zh-CN" altLang="en-US"/>
            </a:p>
          </p:txBody>
        </p:sp>
      </p:grpSp>
      <p:grpSp>
        <p:nvGrpSpPr>
          <p:cNvPr id="28" name="组合 27"/>
          <p:cNvGrpSpPr/>
          <p:nvPr/>
        </p:nvGrpSpPr>
        <p:grpSpPr>
          <a:xfrm>
            <a:off x="1395651" y="1944418"/>
            <a:ext cx="1376748" cy="1376748"/>
            <a:chOff x="1395651" y="1944418"/>
            <a:chExt cx="1376748" cy="1376748"/>
          </a:xfrm>
        </p:grpSpPr>
        <p:sp>
          <p:nvSpPr>
            <p:cNvPr id="12" name="椭圆 11"/>
            <p:cNvSpPr/>
            <p:nvPr/>
          </p:nvSpPr>
          <p:spPr>
            <a:xfrm>
              <a:off x="1556429" y="2106138"/>
              <a:ext cx="1053308" cy="105330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3"/>
                </a:solidFill>
              </a:endParaRPr>
            </a:p>
          </p:txBody>
        </p:sp>
        <p:sp>
          <p:nvSpPr>
            <p:cNvPr id="19" name="椭圆 18"/>
            <p:cNvSpPr/>
            <p:nvPr/>
          </p:nvSpPr>
          <p:spPr>
            <a:xfrm>
              <a:off x="1395651" y="1944418"/>
              <a:ext cx="1376748" cy="1376748"/>
            </a:xfrm>
            <a:prstGeom prst="ellipse">
              <a:avLst/>
            </a:prstGeom>
            <a:noFill/>
            <a:ln w="6350" cmpd="sng">
              <a:solidFill>
                <a:schemeClr val="accent3">
                  <a:alpha val="53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3" name="组合 22"/>
            <p:cNvGrpSpPr/>
            <p:nvPr/>
          </p:nvGrpSpPr>
          <p:grpSpPr>
            <a:xfrm>
              <a:off x="1842294" y="2351094"/>
              <a:ext cx="468206" cy="561461"/>
              <a:chOff x="1842294" y="2351094"/>
              <a:chExt cx="468206" cy="561461"/>
            </a:xfrm>
          </p:grpSpPr>
          <p:sp>
            <p:nvSpPr>
              <p:cNvPr id="6" name="任意多边形: 形状 5"/>
              <p:cNvSpPr/>
              <p:nvPr/>
            </p:nvSpPr>
            <p:spPr>
              <a:xfrm>
                <a:off x="1996117" y="2566240"/>
                <a:ext cx="250762" cy="244152"/>
              </a:xfrm>
              <a:custGeom>
                <a:avLst/>
                <a:gdLst>
                  <a:gd name="connsiteX0" fmla="*/ 125229 w 250762"/>
                  <a:gd name="connsiteY0" fmla="*/ 40720 h 244152"/>
                  <a:gd name="connsiteX1" fmla="*/ 129602 w 250762"/>
                  <a:gd name="connsiteY1" fmla="*/ 40720 h 244152"/>
                  <a:gd name="connsiteX2" fmla="*/ 208874 w 250762"/>
                  <a:gd name="connsiteY2" fmla="*/ 124161 h 244152"/>
                  <a:gd name="connsiteX3" fmla="*/ 125432 w 250762"/>
                  <a:gd name="connsiteY3" fmla="*/ 203433 h 244152"/>
                  <a:gd name="connsiteX4" fmla="*/ 120958 w 250762"/>
                  <a:gd name="connsiteY4" fmla="*/ 203433 h 244152"/>
                  <a:gd name="connsiteX5" fmla="*/ 41737 w 250762"/>
                  <a:gd name="connsiteY5" fmla="*/ 119941 h 244152"/>
                  <a:gd name="connsiteX6" fmla="*/ 125229 w 250762"/>
                  <a:gd name="connsiteY6" fmla="*/ 40720 h 244152"/>
                  <a:gd name="connsiteX7" fmla="*/ 125229 w 250762"/>
                  <a:gd name="connsiteY7" fmla="*/ 42 h 244152"/>
                  <a:gd name="connsiteX8" fmla="*/ 42 w 250762"/>
                  <a:gd name="connsiteY8" fmla="*/ 118924 h 244152"/>
                  <a:gd name="connsiteX9" fmla="*/ 118924 w 250762"/>
                  <a:gd name="connsiteY9" fmla="*/ 244111 h 244152"/>
                  <a:gd name="connsiteX10" fmla="*/ 125534 w 250762"/>
                  <a:gd name="connsiteY10" fmla="*/ 244111 h 244152"/>
                  <a:gd name="connsiteX11" fmla="*/ 250721 w 250762"/>
                  <a:gd name="connsiteY11" fmla="*/ 125229 h 244152"/>
                  <a:gd name="connsiteX12" fmla="*/ 131839 w 250762"/>
                  <a:gd name="connsiteY12" fmla="*/ 42 h 244152"/>
                  <a:gd name="connsiteX13" fmla="*/ 125229 w 250762"/>
                  <a:gd name="connsiteY13" fmla="*/ 42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762" h="244152">
                    <a:moveTo>
                      <a:pt x="125229" y="40720"/>
                    </a:moveTo>
                    <a:lnTo>
                      <a:pt x="129602" y="40720"/>
                    </a:lnTo>
                    <a:cubicBezTo>
                      <a:pt x="174534" y="41872"/>
                      <a:pt x="210025" y="79229"/>
                      <a:pt x="208874" y="124161"/>
                    </a:cubicBezTo>
                    <a:cubicBezTo>
                      <a:pt x="207722" y="169093"/>
                      <a:pt x="170364" y="204584"/>
                      <a:pt x="125432" y="203433"/>
                    </a:cubicBezTo>
                    <a:lnTo>
                      <a:pt x="120958" y="203433"/>
                    </a:lnTo>
                    <a:cubicBezTo>
                      <a:pt x="76026" y="202253"/>
                      <a:pt x="40557" y="164873"/>
                      <a:pt x="41737" y="119941"/>
                    </a:cubicBezTo>
                    <a:cubicBezTo>
                      <a:pt x="42917" y="75009"/>
                      <a:pt x="80297" y="39541"/>
                      <a:pt x="125229" y="40720"/>
                    </a:cubicBezTo>
                    <a:moveTo>
                      <a:pt x="125229" y="42"/>
                    </a:moveTo>
                    <a:cubicBezTo>
                      <a:pt x="57831" y="-1699"/>
                      <a:pt x="1783" y="51526"/>
                      <a:pt x="42" y="118924"/>
                    </a:cubicBezTo>
                    <a:cubicBezTo>
                      <a:pt x="-1699" y="186322"/>
                      <a:pt x="51526" y="242370"/>
                      <a:pt x="118924" y="244111"/>
                    </a:cubicBezTo>
                    <a:lnTo>
                      <a:pt x="125534" y="244111"/>
                    </a:lnTo>
                    <a:cubicBezTo>
                      <a:pt x="192932" y="245852"/>
                      <a:pt x="248980" y="192627"/>
                      <a:pt x="250721" y="125229"/>
                    </a:cubicBezTo>
                    <a:cubicBezTo>
                      <a:pt x="252462" y="57831"/>
                      <a:pt x="199237" y="1783"/>
                      <a:pt x="131839" y="42"/>
                    </a:cubicBezTo>
                    <a:lnTo>
                      <a:pt x="125229" y="42"/>
                    </a:lnTo>
                    <a:close/>
                  </a:path>
                </a:pathLst>
              </a:custGeom>
              <a:solidFill>
                <a:schemeClr val="accent2">
                  <a:lumMod val="20000"/>
                  <a:lumOff val="80000"/>
                </a:schemeClr>
              </a:solidFill>
              <a:ln w="549" cap="flat">
                <a:noFill/>
                <a:prstDash val="solid"/>
                <a:miter/>
              </a:ln>
            </p:spPr>
            <p:txBody>
              <a:bodyPr rtlCol="0" anchor="ctr">
                <a:noAutofit/>
              </a:bodyPr>
              <a:lstStyle/>
              <a:p>
                <a:endParaRPr lang="zh-CN" altLang="en-US"/>
              </a:p>
            </p:txBody>
          </p:sp>
          <p:sp>
            <p:nvSpPr>
              <p:cNvPr id="7" name="任意多边形: 形状 6"/>
              <p:cNvSpPr/>
              <p:nvPr/>
            </p:nvSpPr>
            <p:spPr>
              <a:xfrm>
                <a:off x="2176176" y="2755582"/>
                <a:ext cx="130240" cy="139234"/>
              </a:xfrm>
              <a:custGeom>
                <a:avLst/>
                <a:gdLst>
                  <a:gd name="connsiteX0" fmla="*/ 4417 w 130240"/>
                  <a:gd name="connsiteY0" fmla="*/ 15684 h 139234"/>
                  <a:gd name="connsiteX1" fmla="*/ 17873 w 130240"/>
                  <a:gd name="connsiteY1" fmla="*/ 3576 h 139234"/>
                  <a:gd name="connsiteX2" fmla="*/ 33815 w 130240"/>
                  <a:gd name="connsiteY2" fmla="*/ 4417 h 139234"/>
                  <a:gd name="connsiteX3" fmla="*/ 126664 w 130240"/>
                  <a:gd name="connsiteY3" fmla="*/ 107609 h 139234"/>
                  <a:gd name="connsiteX4" fmla="*/ 125823 w 130240"/>
                  <a:gd name="connsiteY4" fmla="*/ 123550 h 139234"/>
                  <a:gd name="connsiteX5" fmla="*/ 112367 w 130240"/>
                  <a:gd name="connsiteY5" fmla="*/ 135658 h 139234"/>
                  <a:gd name="connsiteX6" fmla="*/ 96425 w 130240"/>
                  <a:gd name="connsiteY6" fmla="*/ 134817 h 139234"/>
                  <a:gd name="connsiteX7" fmla="*/ 3576 w 130240"/>
                  <a:gd name="connsiteY7" fmla="*/ 31625 h 139234"/>
                  <a:gd name="connsiteX8" fmla="*/ 4417 w 130240"/>
                  <a:gd name="connsiteY8" fmla="*/ 15684 h 13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40" h="139234">
                    <a:moveTo>
                      <a:pt x="4417" y="15684"/>
                    </a:moveTo>
                    <a:lnTo>
                      <a:pt x="17873" y="3576"/>
                    </a:lnTo>
                    <a:cubicBezTo>
                      <a:pt x="23468" y="-1458"/>
                      <a:pt x="28782" y="-1177"/>
                      <a:pt x="33815" y="4417"/>
                    </a:cubicBezTo>
                    <a:lnTo>
                      <a:pt x="126664" y="107609"/>
                    </a:lnTo>
                    <a:cubicBezTo>
                      <a:pt x="131698" y="113203"/>
                      <a:pt x="131418" y="118517"/>
                      <a:pt x="125823" y="123550"/>
                    </a:cubicBezTo>
                    <a:lnTo>
                      <a:pt x="112367" y="135658"/>
                    </a:lnTo>
                    <a:cubicBezTo>
                      <a:pt x="106772" y="140692"/>
                      <a:pt x="101458" y="140412"/>
                      <a:pt x="96425" y="134817"/>
                    </a:cubicBezTo>
                    <a:lnTo>
                      <a:pt x="3576" y="31625"/>
                    </a:lnTo>
                    <a:cubicBezTo>
                      <a:pt x="-1458" y="26031"/>
                      <a:pt x="-1177" y="20718"/>
                      <a:pt x="4417" y="15684"/>
                    </a:cubicBezTo>
                    <a:close/>
                  </a:path>
                </a:pathLst>
              </a:custGeom>
              <a:solidFill>
                <a:schemeClr val="accent2">
                  <a:lumMod val="20000"/>
                  <a:lumOff val="80000"/>
                </a:schemeClr>
              </a:solidFill>
              <a:ln w="549" cap="flat">
                <a:noFill/>
                <a:prstDash val="solid"/>
                <a:miter/>
              </a:ln>
            </p:spPr>
            <p:txBody>
              <a:bodyPr rtlCol="0" anchor="ctr">
                <a:noAutofit/>
              </a:bodyPr>
              <a:lstStyle/>
              <a:p>
                <a:endParaRPr lang="zh-CN" altLang="en-US"/>
              </a:p>
            </p:txBody>
          </p:sp>
          <p:sp>
            <p:nvSpPr>
              <p:cNvPr id="8" name="任意多边形: 形状 7"/>
              <p:cNvSpPr/>
              <p:nvPr/>
            </p:nvSpPr>
            <p:spPr>
              <a:xfrm>
                <a:off x="1842294" y="2351094"/>
                <a:ext cx="468206" cy="561461"/>
              </a:xfrm>
              <a:custGeom>
                <a:avLst/>
                <a:gdLst>
                  <a:gd name="connsiteX0" fmla="*/ 233900 w 468206"/>
                  <a:gd name="connsiteY0" fmla="*/ 561461 h 561461"/>
                  <a:gd name="connsiteX1" fmla="*/ 193221 w 468206"/>
                  <a:gd name="connsiteY1" fmla="*/ 549359 h 561461"/>
                  <a:gd name="connsiteX2" fmla="*/ 0 w 468206"/>
                  <a:gd name="connsiteY2" fmla="*/ 350036 h 561461"/>
                  <a:gd name="connsiteX3" fmla="*/ 0 w 468206"/>
                  <a:gd name="connsiteY3" fmla="*/ 133628 h 561461"/>
                  <a:gd name="connsiteX4" fmla="*/ 53289 w 468206"/>
                  <a:gd name="connsiteY4" fmla="*/ 75661 h 561461"/>
                  <a:gd name="connsiteX5" fmla="*/ 217832 w 468206"/>
                  <a:gd name="connsiteY5" fmla="*/ 8339 h 561461"/>
                  <a:gd name="connsiteX6" fmla="*/ 234205 w 468206"/>
                  <a:gd name="connsiteY6" fmla="*/ 0 h 561461"/>
                  <a:gd name="connsiteX7" fmla="*/ 250578 w 468206"/>
                  <a:gd name="connsiteY7" fmla="*/ 8848 h 561461"/>
                  <a:gd name="connsiteX8" fmla="*/ 414613 w 468206"/>
                  <a:gd name="connsiteY8" fmla="*/ 75661 h 561461"/>
                  <a:gd name="connsiteX9" fmla="*/ 468206 w 468206"/>
                  <a:gd name="connsiteY9" fmla="*/ 133730 h 561461"/>
                  <a:gd name="connsiteX10" fmla="*/ 468206 w 468206"/>
                  <a:gd name="connsiteY10" fmla="*/ 350036 h 561461"/>
                  <a:gd name="connsiteX11" fmla="*/ 447864 w 468206"/>
                  <a:gd name="connsiteY11" fmla="*/ 370372 h 561461"/>
                  <a:gd name="connsiteX12" fmla="*/ 427528 w 468206"/>
                  <a:gd name="connsiteY12" fmla="*/ 350036 h 561461"/>
                  <a:gd name="connsiteX13" fmla="*/ 427528 w 468206"/>
                  <a:gd name="connsiteY13" fmla="*/ 133730 h 561461"/>
                  <a:gd name="connsiteX14" fmla="*/ 411562 w 468206"/>
                  <a:gd name="connsiteY14" fmla="*/ 116238 h 561461"/>
                  <a:gd name="connsiteX15" fmla="*/ 233594 w 468206"/>
                  <a:gd name="connsiteY15" fmla="*/ 49831 h 561461"/>
                  <a:gd name="connsiteX16" fmla="*/ 55933 w 468206"/>
                  <a:gd name="connsiteY16" fmla="*/ 116137 h 561461"/>
                  <a:gd name="connsiteX17" fmla="*/ 40271 w 468206"/>
                  <a:gd name="connsiteY17" fmla="*/ 133628 h 561461"/>
                  <a:gd name="connsiteX18" fmla="*/ 40271 w 468206"/>
                  <a:gd name="connsiteY18" fmla="*/ 350036 h 561461"/>
                  <a:gd name="connsiteX19" fmla="*/ 215086 w 468206"/>
                  <a:gd name="connsiteY19" fmla="*/ 515190 h 561461"/>
                  <a:gd name="connsiteX20" fmla="*/ 252612 w 468206"/>
                  <a:gd name="connsiteY20" fmla="*/ 515190 h 561461"/>
                  <a:gd name="connsiteX21" fmla="*/ 292578 w 468206"/>
                  <a:gd name="connsiteY21" fmla="*/ 488342 h 561461"/>
                  <a:gd name="connsiteX22" fmla="*/ 321061 w 468206"/>
                  <a:gd name="connsiteY22" fmla="*/ 492348 h 561461"/>
                  <a:gd name="connsiteX23" fmla="*/ 317056 w 468206"/>
                  <a:gd name="connsiteY23" fmla="*/ 520831 h 561461"/>
                  <a:gd name="connsiteX24" fmla="*/ 315968 w 468206"/>
                  <a:gd name="connsiteY24" fmla="*/ 521596 h 561461"/>
                  <a:gd name="connsiteX25" fmla="*/ 274680 w 468206"/>
                  <a:gd name="connsiteY25" fmla="*/ 549359 h 561461"/>
                  <a:gd name="connsiteX26" fmla="*/ 233900 w 468206"/>
                  <a:gd name="connsiteY26" fmla="*/ 561461 h 5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8206" h="561461">
                    <a:moveTo>
                      <a:pt x="233900" y="561461"/>
                    </a:moveTo>
                    <a:cubicBezTo>
                      <a:pt x="219460" y="561411"/>
                      <a:pt x="205339" y="557212"/>
                      <a:pt x="193221" y="549359"/>
                    </a:cubicBezTo>
                    <a:cubicBezTo>
                      <a:pt x="64881" y="466477"/>
                      <a:pt x="0" y="399359"/>
                      <a:pt x="0" y="350036"/>
                    </a:cubicBezTo>
                    <a:lnTo>
                      <a:pt x="0" y="133628"/>
                    </a:lnTo>
                    <a:cubicBezTo>
                      <a:pt x="-1" y="103394"/>
                      <a:pt x="23160" y="78198"/>
                      <a:pt x="53289" y="75661"/>
                    </a:cubicBezTo>
                    <a:cubicBezTo>
                      <a:pt x="173899" y="66407"/>
                      <a:pt x="217425" y="8949"/>
                      <a:pt x="217832" y="8339"/>
                    </a:cubicBezTo>
                    <a:cubicBezTo>
                      <a:pt x="221782" y="3268"/>
                      <a:pt x="227780" y="213"/>
                      <a:pt x="234205" y="0"/>
                    </a:cubicBezTo>
                    <a:cubicBezTo>
                      <a:pt x="240771" y="133"/>
                      <a:pt x="246869" y="3428"/>
                      <a:pt x="250578" y="8848"/>
                    </a:cubicBezTo>
                    <a:cubicBezTo>
                      <a:pt x="251900" y="11085"/>
                      <a:pt x="293391" y="66611"/>
                      <a:pt x="414613" y="75661"/>
                    </a:cubicBezTo>
                    <a:cubicBezTo>
                      <a:pt x="444877" y="78099"/>
                      <a:pt x="468198" y="103367"/>
                      <a:pt x="468206" y="133730"/>
                    </a:cubicBezTo>
                    <a:lnTo>
                      <a:pt x="468206" y="350036"/>
                    </a:lnTo>
                    <a:cubicBezTo>
                      <a:pt x="468204" y="361269"/>
                      <a:pt x="459097" y="370374"/>
                      <a:pt x="447864" y="370372"/>
                    </a:cubicBezTo>
                    <a:cubicBezTo>
                      <a:pt x="436633" y="370370"/>
                      <a:pt x="427530" y="361266"/>
                      <a:pt x="427528" y="350036"/>
                    </a:cubicBezTo>
                    <a:lnTo>
                      <a:pt x="427528" y="133730"/>
                    </a:lnTo>
                    <a:cubicBezTo>
                      <a:pt x="427612" y="124616"/>
                      <a:pt x="420645" y="116984"/>
                      <a:pt x="411562" y="116238"/>
                    </a:cubicBezTo>
                    <a:cubicBezTo>
                      <a:pt x="312917" y="108814"/>
                      <a:pt x="258205" y="72407"/>
                      <a:pt x="233594" y="49831"/>
                    </a:cubicBezTo>
                    <a:cubicBezTo>
                      <a:pt x="208476" y="72204"/>
                      <a:pt x="153255" y="108814"/>
                      <a:pt x="55933" y="116137"/>
                    </a:cubicBezTo>
                    <a:cubicBezTo>
                      <a:pt x="46970" y="117031"/>
                      <a:pt x="40174" y="124622"/>
                      <a:pt x="40271" y="133628"/>
                    </a:cubicBezTo>
                    <a:lnTo>
                      <a:pt x="40271" y="350036"/>
                    </a:lnTo>
                    <a:cubicBezTo>
                      <a:pt x="40271" y="381765"/>
                      <a:pt x="108916" y="446647"/>
                      <a:pt x="215086" y="515190"/>
                    </a:cubicBezTo>
                    <a:cubicBezTo>
                      <a:pt x="226460" y="522727"/>
                      <a:pt x="241239" y="522727"/>
                      <a:pt x="252612" y="515190"/>
                    </a:cubicBezTo>
                    <a:cubicBezTo>
                      <a:pt x="266137" y="506444"/>
                      <a:pt x="279663" y="497393"/>
                      <a:pt x="292578" y="488342"/>
                    </a:cubicBezTo>
                    <a:cubicBezTo>
                      <a:pt x="301550" y="481583"/>
                      <a:pt x="314303" y="483376"/>
                      <a:pt x="321061" y="492348"/>
                    </a:cubicBezTo>
                    <a:cubicBezTo>
                      <a:pt x="327821" y="501319"/>
                      <a:pt x="326027" y="514072"/>
                      <a:pt x="317056" y="520831"/>
                    </a:cubicBezTo>
                    <a:cubicBezTo>
                      <a:pt x="316702" y="521098"/>
                      <a:pt x="316339" y="521353"/>
                      <a:pt x="315968" y="521596"/>
                    </a:cubicBezTo>
                    <a:cubicBezTo>
                      <a:pt x="302544" y="531054"/>
                      <a:pt x="288714" y="540309"/>
                      <a:pt x="274680" y="549359"/>
                    </a:cubicBezTo>
                    <a:cubicBezTo>
                      <a:pt x="262535" y="557234"/>
                      <a:pt x="248375" y="561439"/>
                      <a:pt x="233900" y="561461"/>
                    </a:cubicBezTo>
                    <a:close/>
                  </a:path>
                </a:pathLst>
              </a:custGeom>
              <a:solidFill>
                <a:schemeClr val="accent2">
                  <a:lumMod val="20000"/>
                  <a:lumOff val="80000"/>
                </a:schemeClr>
              </a:solidFill>
              <a:ln w="549" cap="flat">
                <a:noFill/>
                <a:prstDash val="solid"/>
                <a:miter/>
              </a:ln>
            </p:spPr>
            <p:txBody>
              <a:bodyPr rtlCol="0" anchor="ctr">
                <a:noAutofit/>
              </a:bodyPr>
              <a:lstStyle/>
              <a:p>
                <a:endParaRPr lang="zh-CN" altLang="en-US"/>
              </a:p>
            </p:txBody>
          </p:sp>
        </p:grpSp>
      </p:grpSp>
      <p:sp>
        <p:nvSpPr>
          <p:cNvPr id="5" name="文本框 4"/>
          <p:cNvSpPr txBox="1"/>
          <p:nvPr/>
        </p:nvSpPr>
        <p:spPr>
          <a:xfrm>
            <a:off x="474641" y="-140416"/>
            <a:ext cx="1376748" cy="1089529"/>
          </a:xfrm>
          <a:prstGeom prst="rect">
            <a:avLst/>
          </a:prstGeom>
          <a:noFill/>
        </p:spPr>
        <p:txBody>
          <a:bodyPr wrap="square" rtlCol="0">
            <a:noAutofit/>
          </a:bodyPr>
          <a:lstStyle/>
          <a:p>
            <a:pPr algn="ctr">
              <a:lnSpc>
                <a:spcPct val="90000"/>
              </a:lnSpc>
            </a:pPr>
            <a:endParaRPr lang="en-US" altLang="zh-CN" sz="4000" dirty="0">
              <a:solidFill>
                <a:schemeClr val="accent1"/>
              </a:solidFill>
            </a:endParaRPr>
          </a:p>
          <a:p>
            <a:pPr algn="ctr">
              <a:lnSpc>
                <a:spcPct val="90000"/>
              </a:lnSpc>
            </a:pPr>
            <a:r>
              <a:rPr lang="en-US" altLang="zh-CN" sz="3200" dirty="0">
                <a:solidFill>
                  <a:schemeClr val="accent1"/>
                </a:solidFill>
              </a:rPr>
              <a:t>01</a:t>
            </a:r>
            <a:endParaRPr lang="zh-CN" altLang="en-US" sz="3200" dirty="0">
              <a:solidFill>
                <a:schemeClr val="accent1"/>
              </a:solidFill>
            </a:endParaRPr>
          </a:p>
        </p:txBody>
      </p:sp>
      <p:pic>
        <p:nvPicPr>
          <p:cNvPr id="33" name="图片 32"/>
          <p:cNvPicPr>
            <a:picLocks noChangeAspect="1"/>
          </p:cNvPicPr>
          <p:nvPr/>
        </p:nvPicPr>
        <p:blipFill rotWithShape="1">
          <a:blip r:embed="rId3"/>
          <a:srcRect r="40321" b="5570"/>
          <a:stretch>
            <a:fillRect/>
          </a:stretch>
        </p:blipFill>
        <p:spPr>
          <a:xfrm>
            <a:off x="9795425" y="465767"/>
            <a:ext cx="1932720" cy="3957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803275" y="1392331"/>
            <a:ext cx="6727825" cy="778418"/>
          </a:xfrm>
          <a:prstGeom prst="rect">
            <a:avLst/>
          </a:prstGeom>
          <a:noFill/>
        </p:spPr>
        <p:txBody>
          <a:bodyPr wrap="square">
            <a:noAutofit/>
          </a:bodyPr>
          <a:lstStyle/>
          <a:p>
            <a:pPr>
              <a:lnSpc>
                <a:spcPct val="130000"/>
              </a:lnSpc>
              <a:spcBef>
                <a:spcPts val="1000"/>
              </a:spcBef>
              <a:defRPr/>
            </a:pPr>
            <a:r>
              <a:rPr lang="zh-CN" altLang="en-US" dirty="0">
                <a:solidFill>
                  <a:schemeClr val="tx1">
                    <a:lumMod val="75000"/>
                    <a:lumOff val="25000"/>
                  </a:schemeClr>
                </a:solidFill>
                <a:latin typeface="微软雅黑" panose="020B0503020204020204" pitchFamily="34" charset="-122"/>
                <a:ea typeface="微软雅黑 Light" panose="020B0502040204020203" charset="-122"/>
                <a:cs typeface="阿里巴巴普惠体 Light" panose="00020600040101010101" charset="-122"/>
                <a:sym typeface="+mn-lt"/>
              </a:rPr>
              <a:t>通过对整个财务管理和核算系统的梳理，在抽查的过程中发现以下四个方面比较突出的问题：</a:t>
            </a:r>
            <a:endParaRPr lang="zh-CN" altLang="en-US" sz="1200" dirty="0">
              <a:solidFill>
                <a:schemeClr val="tx1">
                  <a:lumMod val="75000"/>
                  <a:lumOff val="25000"/>
                </a:schemeClr>
              </a:solidFill>
            </a:endParaRPr>
          </a:p>
        </p:txBody>
      </p:sp>
      <p:sp>
        <p:nvSpPr>
          <p:cNvPr id="16"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rgbClr val="116DDF">
                    <a:lumMod val="75000"/>
                  </a:srgbClr>
                </a:solidFill>
                <a:effectLst/>
                <a:uLnTx/>
                <a:uFillTx/>
                <a:latin typeface="Arial" panose="020B0604020202020204"/>
                <a:ea typeface="微软雅黑" panose="020B0503020204020204" pitchFamily="34" charset="-122"/>
                <a:cs typeface="+mj-cs"/>
              </a:defRPr>
            </a:lvl1pPr>
          </a:lstStyle>
          <a:p>
            <a:r>
              <a:rPr lang="zh-CN" altLang="en-US" dirty="0">
                <a:solidFill>
                  <a:schemeClr val="accent3">
                    <a:lumMod val="75000"/>
                  </a:schemeClr>
                </a:solidFill>
              </a:rPr>
              <a:t>工作回顾</a:t>
            </a:r>
          </a:p>
        </p:txBody>
      </p:sp>
      <p:sp>
        <p:nvSpPr>
          <p:cNvPr id="17" name="文本框 16"/>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grpSp>
        <p:nvGrpSpPr>
          <p:cNvPr id="2" name="组合 1"/>
          <p:cNvGrpSpPr/>
          <p:nvPr/>
        </p:nvGrpSpPr>
        <p:grpSpPr>
          <a:xfrm>
            <a:off x="832069" y="2765696"/>
            <a:ext cx="2639552" cy="2811088"/>
            <a:chOff x="832069" y="2765696"/>
            <a:chExt cx="2639552" cy="2811088"/>
          </a:xfrm>
        </p:grpSpPr>
        <p:sp>
          <p:nvSpPr>
            <p:cNvPr id="22" name="任意多边形: 形状 21"/>
            <p:cNvSpPr/>
            <p:nvPr/>
          </p:nvSpPr>
          <p:spPr>
            <a:xfrm>
              <a:off x="832069" y="2765696"/>
              <a:ext cx="2639552" cy="2811088"/>
            </a:xfrm>
            <a:custGeom>
              <a:avLst/>
              <a:gdLst>
                <a:gd name="connsiteX0" fmla="*/ 1405544 w 2639552"/>
                <a:gd name="connsiteY0" fmla="*/ 0 h 2811088"/>
                <a:gd name="connsiteX1" fmla="*/ 2571043 w 2639552"/>
                <a:gd name="connsiteY1" fmla="*/ 619691 h 2811088"/>
                <a:gd name="connsiteX2" fmla="*/ 2639552 w 2639552"/>
                <a:gd name="connsiteY2" fmla="*/ 732458 h 2811088"/>
                <a:gd name="connsiteX3" fmla="*/ 2637656 w 2639552"/>
                <a:gd name="connsiteY3" fmla="*/ 735578 h 2811088"/>
                <a:gd name="connsiteX4" fmla="*/ 2468015 w 2639552"/>
                <a:gd name="connsiteY4" fmla="*/ 1405544 h 2811088"/>
                <a:gd name="connsiteX5" fmla="*/ 2637656 w 2639552"/>
                <a:gd name="connsiteY5" fmla="*/ 2075510 h 2811088"/>
                <a:gd name="connsiteX6" fmla="*/ 2639552 w 2639552"/>
                <a:gd name="connsiteY6" fmla="*/ 2078630 h 2811088"/>
                <a:gd name="connsiteX7" fmla="*/ 2571043 w 2639552"/>
                <a:gd name="connsiteY7" fmla="*/ 2191397 h 2811088"/>
                <a:gd name="connsiteX8" fmla="*/ 1405544 w 2639552"/>
                <a:gd name="connsiteY8" fmla="*/ 2811088 h 2811088"/>
                <a:gd name="connsiteX9" fmla="*/ 0 w 2639552"/>
                <a:gd name="connsiteY9" fmla="*/ 1405544 h 2811088"/>
                <a:gd name="connsiteX10" fmla="*/ 1405544 w 2639552"/>
                <a:gd name="connsiteY10" fmla="*/ 0 h 281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9552" h="2811088">
                  <a:moveTo>
                    <a:pt x="1405544" y="0"/>
                  </a:moveTo>
                  <a:cubicBezTo>
                    <a:pt x="1890707" y="0"/>
                    <a:pt x="2318457" y="245814"/>
                    <a:pt x="2571043" y="619691"/>
                  </a:cubicBezTo>
                  <a:lnTo>
                    <a:pt x="2639552" y="732458"/>
                  </a:lnTo>
                  <a:lnTo>
                    <a:pt x="2637656" y="735578"/>
                  </a:lnTo>
                  <a:cubicBezTo>
                    <a:pt x="2529469" y="934734"/>
                    <a:pt x="2468015" y="1162963"/>
                    <a:pt x="2468015" y="1405544"/>
                  </a:cubicBezTo>
                  <a:cubicBezTo>
                    <a:pt x="2468015" y="1648126"/>
                    <a:pt x="2529469" y="1876354"/>
                    <a:pt x="2637656" y="2075510"/>
                  </a:cubicBezTo>
                  <a:lnTo>
                    <a:pt x="2639552" y="2078630"/>
                  </a:lnTo>
                  <a:lnTo>
                    <a:pt x="2571043" y="2191397"/>
                  </a:lnTo>
                  <a:cubicBezTo>
                    <a:pt x="2318457" y="2565275"/>
                    <a:pt x="1890707" y="2811088"/>
                    <a:pt x="1405544" y="2811088"/>
                  </a:cubicBezTo>
                  <a:cubicBezTo>
                    <a:pt x="629283" y="2811088"/>
                    <a:pt x="0" y="2181805"/>
                    <a:pt x="0" y="1405544"/>
                  </a:cubicBezTo>
                  <a:cubicBezTo>
                    <a:pt x="0" y="629283"/>
                    <a:pt x="629283" y="0"/>
                    <a:pt x="140554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6" name="文本框 25"/>
            <p:cNvSpPr txBox="1"/>
            <p:nvPr/>
          </p:nvSpPr>
          <p:spPr>
            <a:xfrm>
              <a:off x="1187911" y="3472585"/>
              <a:ext cx="1805257" cy="1254702"/>
            </a:xfrm>
            <a:prstGeom prst="rect">
              <a:avLst/>
            </a:prstGeom>
            <a:noFill/>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a:ea typeface="微软雅黑 Light" panose="020B0502040204020203" charset="-122"/>
                  <a:cs typeface="+mn-cs"/>
                </a:rPr>
                <a:t>部分标签丢失未及时上报物资部；</a:t>
              </a:r>
            </a:p>
          </p:txBody>
        </p:sp>
      </p:grpSp>
      <p:grpSp>
        <p:nvGrpSpPr>
          <p:cNvPr id="3" name="组合 2"/>
          <p:cNvGrpSpPr/>
          <p:nvPr/>
        </p:nvGrpSpPr>
        <p:grpSpPr>
          <a:xfrm>
            <a:off x="3471621" y="2765696"/>
            <a:ext cx="2468015" cy="2811088"/>
            <a:chOff x="3471621" y="2765696"/>
            <a:chExt cx="2468015" cy="2811088"/>
          </a:xfrm>
        </p:grpSpPr>
        <p:sp>
          <p:nvSpPr>
            <p:cNvPr id="21" name="任意多边形: 形状 20"/>
            <p:cNvSpPr/>
            <p:nvPr/>
          </p:nvSpPr>
          <p:spPr>
            <a:xfrm>
              <a:off x="3471621" y="2765696"/>
              <a:ext cx="2468015" cy="2811088"/>
            </a:xfrm>
            <a:custGeom>
              <a:avLst/>
              <a:gdLst>
                <a:gd name="connsiteX0" fmla="*/ 1234007 w 2468015"/>
                <a:gd name="connsiteY0" fmla="*/ 0 h 2811088"/>
                <a:gd name="connsiteX1" fmla="*/ 2399506 w 2468015"/>
                <a:gd name="connsiteY1" fmla="*/ 619691 h 2811088"/>
                <a:gd name="connsiteX2" fmla="*/ 2468015 w 2468015"/>
                <a:gd name="connsiteY2" fmla="*/ 732458 h 2811088"/>
                <a:gd name="connsiteX3" fmla="*/ 2466119 w 2468015"/>
                <a:gd name="connsiteY3" fmla="*/ 735578 h 2811088"/>
                <a:gd name="connsiteX4" fmla="*/ 2296478 w 2468015"/>
                <a:gd name="connsiteY4" fmla="*/ 1405544 h 2811088"/>
                <a:gd name="connsiteX5" fmla="*/ 2466119 w 2468015"/>
                <a:gd name="connsiteY5" fmla="*/ 2075510 h 2811088"/>
                <a:gd name="connsiteX6" fmla="*/ 2468015 w 2468015"/>
                <a:gd name="connsiteY6" fmla="*/ 2078630 h 2811088"/>
                <a:gd name="connsiteX7" fmla="*/ 2399506 w 2468015"/>
                <a:gd name="connsiteY7" fmla="*/ 2191397 h 2811088"/>
                <a:gd name="connsiteX8" fmla="*/ 1234007 w 2468015"/>
                <a:gd name="connsiteY8" fmla="*/ 2811088 h 2811088"/>
                <a:gd name="connsiteX9" fmla="*/ 68508 w 2468015"/>
                <a:gd name="connsiteY9" fmla="*/ 2191397 h 2811088"/>
                <a:gd name="connsiteX10" fmla="*/ 0 w 2468015"/>
                <a:gd name="connsiteY10" fmla="*/ 2078630 h 2811088"/>
                <a:gd name="connsiteX11" fmla="*/ 1895 w 2468015"/>
                <a:gd name="connsiteY11" fmla="*/ 2075510 h 2811088"/>
                <a:gd name="connsiteX12" fmla="*/ 171536 w 2468015"/>
                <a:gd name="connsiteY12" fmla="*/ 1405544 h 2811088"/>
                <a:gd name="connsiteX13" fmla="*/ 1895 w 2468015"/>
                <a:gd name="connsiteY13" fmla="*/ 735578 h 2811088"/>
                <a:gd name="connsiteX14" fmla="*/ 0 w 2468015"/>
                <a:gd name="connsiteY14" fmla="*/ 732458 h 2811088"/>
                <a:gd name="connsiteX15" fmla="*/ 68508 w 2468015"/>
                <a:gd name="connsiteY15" fmla="*/ 619691 h 2811088"/>
                <a:gd name="connsiteX16" fmla="*/ 1234007 w 2468015"/>
                <a:gd name="connsiteY16" fmla="*/ 0 h 281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8015" h="2811088">
                  <a:moveTo>
                    <a:pt x="1234007" y="0"/>
                  </a:moveTo>
                  <a:cubicBezTo>
                    <a:pt x="1719170" y="0"/>
                    <a:pt x="2146920" y="245814"/>
                    <a:pt x="2399506" y="619691"/>
                  </a:cubicBezTo>
                  <a:lnTo>
                    <a:pt x="2468015" y="732458"/>
                  </a:lnTo>
                  <a:lnTo>
                    <a:pt x="2466119" y="735578"/>
                  </a:lnTo>
                  <a:cubicBezTo>
                    <a:pt x="2357932" y="934734"/>
                    <a:pt x="2296478" y="1162963"/>
                    <a:pt x="2296478" y="1405544"/>
                  </a:cubicBezTo>
                  <a:cubicBezTo>
                    <a:pt x="2296478" y="1648126"/>
                    <a:pt x="2357932" y="1876354"/>
                    <a:pt x="2466119" y="2075510"/>
                  </a:cubicBezTo>
                  <a:lnTo>
                    <a:pt x="2468015" y="2078630"/>
                  </a:lnTo>
                  <a:lnTo>
                    <a:pt x="2399506" y="2191397"/>
                  </a:lnTo>
                  <a:cubicBezTo>
                    <a:pt x="2146920" y="2565275"/>
                    <a:pt x="1719170" y="2811088"/>
                    <a:pt x="1234007" y="2811088"/>
                  </a:cubicBezTo>
                  <a:cubicBezTo>
                    <a:pt x="748844" y="2811088"/>
                    <a:pt x="321094" y="2565275"/>
                    <a:pt x="68508" y="2191397"/>
                  </a:cubicBezTo>
                  <a:lnTo>
                    <a:pt x="0" y="2078630"/>
                  </a:lnTo>
                  <a:lnTo>
                    <a:pt x="1895" y="2075510"/>
                  </a:lnTo>
                  <a:cubicBezTo>
                    <a:pt x="110083" y="1876354"/>
                    <a:pt x="171536" y="1648126"/>
                    <a:pt x="171536" y="1405544"/>
                  </a:cubicBezTo>
                  <a:cubicBezTo>
                    <a:pt x="171536" y="1162963"/>
                    <a:pt x="110083" y="934734"/>
                    <a:pt x="1895" y="735578"/>
                  </a:cubicBezTo>
                  <a:lnTo>
                    <a:pt x="0" y="732458"/>
                  </a:lnTo>
                  <a:lnTo>
                    <a:pt x="68508" y="619691"/>
                  </a:lnTo>
                  <a:cubicBezTo>
                    <a:pt x="321094" y="245814"/>
                    <a:pt x="748844" y="0"/>
                    <a:pt x="12340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7" name="文本框 26"/>
            <p:cNvSpPr txBox="1"/>
            <p:nvPr/>
          </p:nvSpPr>
          <p:spPr>
            <a:xfrm>
              <a:off x="3827463" y="3472585"/>
              <a:ext cx="1805257" cy="1654812"/>
            </a:xfrm>
            <a:prstGeom prst="rect">
              <a:avLst/>
            </a:prstGeom>
            <a:noFill/>
          </p:spPr>
          <p:txBody>
            <a:bodyPr wrap="square">
              <a:noAutofit/>
            </a:bodyPr>
            <a:lstStyle>
              <a:defPPr>
                <a:defRPr lang="zh-CN"/>
              </a:defPPr>
              <a:lvl1pPr marR="0" lvl="0" indent="0" fontAlgn="auto">
                <a:lnSpc>
                  <a:spcPct val="130000"/>
                </a:lnSpc>
                <a:spcBef>
                  <a:spcPts val="0"/>
                </a:spcBef>
                <a:spcAft>
                  <a:spcPts val="0"/>
                </a:spcAft>
                <a:buClrTx/>
                <a:buSzTx/>
                <a:buFontTx/>
                <a:buNone/>
                <a:defRPr kumimoji="0" sz="2000" b="0" i="0" u="none" strike="noStrike" cap="none" spc="0" normalizeH="0" baseline="0">
                  <a:ln>
                    <a:noFill/>
                  </a:ln>
                  <a:solidFill>
                    <a:prstClr val="white"/>
                  </a:solidFill>
                  <a:effectLst/>
                  <a:uLnTx/>
                  <a:uFillTx/>
                  <a:latin typeface="Arial" panose="020B0604020202020204"/>
                  <a:ea typeface="微软雅黑 Light" panose="020B0502040204020203" charset="-122"/>
                </a:defRPr>
              </a:lvl1pPr>
            </a:lstStyle>
            <a:p>
              <a:r>
                <a:rPr lang="zh-CN" altLang="en-US" dirty="0">
                  <a:solidFill>
                    <a:schemeClr val="accent1"/>
                  </a:solidFill>
                </a:rPr>
                <a:t>存在部分新增物资未及时登记在部门台账的情况；</a:t>
              </a:r>
            </a:p>
          </p:txBody>
        </p:sp>
      </p:grpSp>
      <p:grpSp>
        <p:nvGrpSpPr>
          <p:cNvPr id="4" name="组合 3"/>
          <p:cNvGrpSpPr/>
          <p:nvPr/>
        </p:nvGrpSpPr>
        <p:grpSpPr>
          <a:xfrm>
            <a:off x="5939636" y="2765696"/>
            <a:ext cx="2468014" cy="2811088"/>
            <a:chOff x="5939636" y="2765696"/>
            <a:chExt cx="2468014" cy="2811088"/>
          </a:xfrm>
        </p:grpSpPr>
        <p:sp>
          <p:nvSpPr>
            <p:cNvPr id="20" name="任意多边形: 形状 19"/>
            <p:cNvSpPr/>
            <p:nvPr/>
          </p:nvSpPr>
          <p:spPr>
            <a:xfrm>
              <a:off x="5939636" y="2765696"/>
              <a:ext cx="2468014" cy="2811088"/>
            </a:xfrm>
            <a:custGeom>
              <a:avLst/>
              <a:gdLst>
                <a:gd name="connsiteX0" fmla="*/ 1234007 w 2468014"/>
                <a:gd name="connsiteY0" fmla="*/ 0 h 2811088"/>
                <a:gd name="connsiteX1" fmla="*/ 2399506 w 2468014"/>
                <a:gd name="connsiteY1" fmla="*/ 619691 h 2811088"/>
                <a:gd name="connsiteX2" fmla="*/ 2468014 w 2468014"/>
                <a:gd name="connsiteY2" fmla="*/ 732458 h 2811088"/>
                <a:gd name="connsiteX3" fmla="*/ 2466119 w 2468014"/>
                <a:gd name="connsiteY3" fmla="*/ 735578 h 2811088"/>
                <a:gd name="connsiteX4" fmla="*/ 2296478 w 2468014"/>
                <a:gd name="connsiteY4" fmla="*/ 1405544 h 2811088"/>
                <a:gd name="connsiteX5" fmla="*/ 2466119 w 2468014"/>
                <a:gd name="connsiteY5" fmla="*/ 2075510 h 2811088"/>
                <a:gd name="connsiteX6" fmla="*/ 2468014 w 2468014"/>
                <a:gd name="connsiteY6" fmla="*/ 2078630 h 2811088"/>
                <a:gd name="connsiteX7" fmla="*/ 2399506 w 2468014"/>
                <a:gd name="connsiteY7" fmla="*/ 2191397 h 2811088"/>
                <a:gd name="connsiteX8" fmla="*/ 1234007 w 2468014"/>
                <a:gd name="connsiteY8" fmla="*/ 2811088 h 2811088"/>
                <a:gd name="connsiteX9" fmla="*/ 68508 w 2468014"/>
                <a:gd name="connsiteY9" fmla="*/ 2191397 h 2811088"/>
                <a:gd name="connsiteX10" fmla="*/ 0 w 2468014"/>
                <a:gd name="connsiteY10" fmla="*/ 2078630 h 2811088"/>
                <a:gd name="connsiteX11" fmla="*/ 1895 w 2468014"/>
                <a:gd name="connsiteY11" fmla="*/ 2075510 h 2811088"/>
                <a:gd name="connsiteX12" fmla="*/ 171536 w 2468014"/>
                <a:gd name="connsiteY12" fmla="*/ 1405544 h 2811088"/>
                <a:gd name="connsiteX13" fmla="*/ 1895 w 2468014"/>
                <a:gd name="connsiteY13" fmla="*/ 735578 h 2811088"/>
                <a:gd name="connsiteX14" fmla="*/ 0 w 2468014"/>
                <a:gd name="connsiteY14" fmla="*/ 732458 h 2811088"/>
                <a:gd name="connsiteX15" fmla="*/ 68508 w 2468014"/>
                <a:gd name="connsiteY15" fmla="*/ 619691 h 2811088"/>
                <a:gd name="connsiteX16" fmla="*/ 1234007 w 2468014"/>
                <a:gd name="connsiteY16" fmla="*/ 0 h 281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8014" h="2811088">
                  <a:moveTo>
                    <a:pt x="1234007" y="0"/>
                  </a:moveTo>
                  <a:cubicBezTo>
                    <a:pt x="1719170" y="0"/>
                    <a:pt x="2146920" y="245814"/>
                    <a:pt x="2399506" y="619691"/>
                  </a:cubicBezTo>
                  <a:lnTo>
                    <a:pt x="2468014" y="732458"/>
                  </a:lnTo>
                  <a:lnTo>
                    <a:pt x="2466119" y="735578"/>
                  </a:lnTo>
                  <a:cubicBezTo>
                    <a:pt x="2357932" y="934734"/>
                    <a:pt x="2296478" y="1162963"/>
                    <a:pt x="2296478" y="1405544"/>
                  </a:cubicBezTo>
                  <a:cubicBezTo>
                    <a:pt x="2296478" y="1648126"/>
                    <a:pt x="2357932" y="1876354"/>
                    <a:pt x="2466119" y="2075510"/>
                  </a:cubicBezTo>
                  <a:lnTo>
                    <a:pt x="2468014" y="2078630"/>
                  </a:lnTo>
                  <a:lnTo>
                    <a:pt x="2399506" y="2191397"/>
                  </a:lnTo>
                  <a:cubicBezTo>
                    <a:pt x="2146920" y="2565275"/>
                    <a:pt x="1719170" y="2811088"/>
                    <a:pt x="1234007" y="2811088"/>
                  </a:cubicBezTo>
                  <a:cubicBezTo>
                    <a:pt x="748844" y="2811088"/>
                    <a:pt x="321094" y="2565275"/>
                    <a:pt x="68508" y="2191397"/>
                  </a:cubicBezTo>
                  <a:lnTo>
                    <a:pt x="0" y="2078630"/>
                  </a:lnTo>
                  <a:lnTo>
                    <a:pt x="1895" y="2075510"/>
                  </a:lnTo>
                  <a:cubicBezTo>
                    <a:pt x="110083" y="1876354"/>
                    <a:pt x="171536" y="1648126"/>
                    <a:pt x="171536" y="1405544"/>
                  </a:cubicBezTo>
                  <a:cubicBezTo>
                    <a:pt x="171536" y="1162963"/>
                    <a:pt x="110083" y="934734"/>
                    <a:pt x="1895" y="735578"/>
                  </a:cubicBezTo>
                  <a:lnTo>
                    <a:pt x="0" y="732458"/>
                  </a:lnTo>
                  <a:lnTo>
                    <a:pt x="68508" y="619691"/>
                  </a:lnTo>
                  <a:cubicBezTo>
                    <a:pt x="321094" y="245814"/>
                    <a:pt x="748844" y="0"/>
                    <a:pt x="12340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0" name="文本框 29"/>
            <p:cNvSpPr txBox="1"/>
            <p:nvPr/>
          </p:nvSpPr>
          <p:spPr>
            <a:xfrm>
              <a:off x="6203326" y="3472585"/>
              <a:ext cx="2112172" cy="1654812"/>
            </a:xfrm>
            <a:prstGeom prst="rect">
              <a:avLst/>
            </a:prstGeom>
            <a:noFill/>
          </p:spPr>
          <p:txBody>
            <a:bodyPr wrap="square">
              <a:noAutofit/>
            </a:bodyPr>
            <a:lstStyle>
              <a:defPPr>
                <a:defRPr lang="zh-CN"/>
              </a:defPPr>
              <a:lvl1pPr marR="0" lvl="0" indent="0" fontAlgn="auto">
                <a:lnSpc>
                  <a:spcPct val="130000"/>
                </a:lnSpc>
                <a:spcBef>
                  <a:spcPts val="0"/>
                </a:spcBef>
                <a:spcAft>
                  <a:spcPts val="0"/>
                </a:spcAft>
                <a:buClrTx/>
                <a:buSzTx/>
                <a:buFontTx/>
                <a:buNone/>
                <a:defRPr kumimoji="0" sz="2000" b="0" i="0" u="none" strike="noStrike" cap="none" spc="0" normalizeH="0" baseline="0">
                  <a:ln>
                    <a:noFill/>
                  </a:ln>
                  <a:solidFill>
                    <a:prstClr val="white"/>
                  </a:solidFill>
                  <a:effectLst/>
                  <a:uLnTx/>
                  <a:uFillTx/>
                  <a:latin typeface="Arial" panose="020B0604020202020204"/>
                  <a:ea typeface="微软雅黑 Light" panose="020B0502040204020203" charset="-122"/>
                </a:defRPr>
              </a:lvl1pPr>
            </a:lstStyle>
            <a:p>
              <a:r>
                <a:rPr lang="zh-CN" altLang="en-US" dirty="0"/>
                <a:t>出现台账与实物不符现象，存在实物未登记在部门台账的情况；</a:t>
              </a:r>
            </a:p>
          </p:txBody>
        </p:sp>
      </p:grpSp>
      <p:grpSp>
        <p:nvGrpSpPr>
          <p:cNvPr id="5" name="组合 4"/>
          <p:cNvGrpSpPr/>
          <p:nvPr/>
        </p:nvGrpSpPr>
        <p:grpSpPr>
          <a:xfrm>
            <a:off x="8407650" y="2765696"/>
            <a:ext cx="2639552" cy="2811088"/>
            <a:chOff x="8407650" y="2765696"/>
            <a:chExt cx="2639552" cy="2811088"/>
          </a:xfrm>
        </p:grpSpPr>
        <p:sp>
          <p:nvSpPr>
            <p:cNvPr id="19" name="任意多边形: 形状 18"/>
            <p:cNvSpPr/>
            <p:nvPr/>
          </p:nvSpPr>
          <p:spPr>
            <a:xfrm>
              <a:off x="8407650" y="2765696"/>
              <a:ext cx="2639552" cy="2811088"/>
            </a:xfrm>
            <a:custGeom>
              <a:avLst/>
              <a:gdLst>
                <a:gd name="connsiteX0" fmla="*/ 1234008 w 2639552"/>
                <a:gd name="connsiteY0" fmla="*/ 0 h 2811088"/>
                <a:gd name="connsiteX1" fmla="*/ 2639552 w 2639552"/>
                <a:gd name="connsiteY1" fmla="*/ 1405544 h 2811088"/>
                <a:gd name="connsiteX2" fmla="*/ 1234008 w 2639552"/>
                <a:gd name="connsiteY2" fmla="*/ 2811088 h 2811088"/>
                <a:gd name="connsiteX3" fmla="*/ 68509 w 2639552"/>
                <a:gd name="connsiteY3" fmla="*/ 2191397 h 2811088"/>
                <a:gd name="connsiteX4" fmla="*/ 0 w 2639552"/>
                <a:gd name="connsiteY4" fmla="*/ 2078630 h 2811088"/>
                <a:gd name="connsiteX5" fmla="*/ 1896 w 2639552"/>
                <a:gd name="connsiteY5" fmla="*/ 2075510 h 2811088"/>
                <a:gd name="connsiteX6" fmla="*/ 171537 w 2639552"/>
                <a:gd name="connsiteY6" fmla="*/ 1405544 h 2811088"/>
                <a:gd name="connsiteX7" fmla="*/ 1896 w 2639552"/>
                <a:gd name="connsiteY7" fmla="*/ 735578 h 2811088"/>
                <a:gd name="connsiteX8" fmla="*/ 0 w 2639552"/>
                <a:gd name="connsiteY8" fmla="*/ 732458 h 2811088"/>
                <a:gd name="connsiteX9" fmla="*/ 68509 w 2639552"/>
                <a:gd name="connsiteY9" fmla="*/ 619691 h 2811088"/>
                <a:gd name="connsiteX10" fmla="*/ 1234008 w 2639552"/>
                <a:gd name="connsiteY10" fmla="*/ 0 h 281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9552" h="2811088">
                  <a:moveTo>
                    <a:pt x="1234008" y="0"/>
                  </a:moveTo>
                  <a:cubicBezTo>
                    <a:pt x="2010269" y="0"/>
                    <a:pt x="2639552" y="629283"/>
                    <a:pt x="2639552" y="1405544"/>
                  </a:cubicBezTo>
                  <a:cubicBezTo>
                    <a:pt x="2639552" y="2181805"/>
                    <a:pt x="2010269" y="2811088"/>
                    <a:pt x="1234008" y="2811088"/>
                  </a:cubicBezTo>
                  <a:cubicBezTo>
                    <a:pt x="748845" y="2811088"/>
                    <a:pt x="321095" y="2565275"/>
                    <a:pt x="68509" y="2191397"/>
                  </a:cubicBezTo>
                  <a:lnTo>
                    <a:pt x="0" y="2078630"/>
                  </a:lnTo>
                  <a:lnTo>
                    <a:pt x="1896" y="2075510"/>
                  </a:lnTo>
                  <a:cubicBezTo>
                    <a:pt x="110084" y="1876354"/>
                    <a:pt x="171537" y="1648126"/>
                    <a:pt x="171537" y="1405544"/>
                  </a:cubicBezTo>
                  <a:cubicBezTo>
                    <a:pt x="171537" y="1162963"/>
                    <a:pt x="110084" y="934734"/>
                    <a:pt x="1896" y="735578"/>
                  </a:cubicBezTo>
                  <a:lnTo>
                    <a:pt x="0" y="732458"/>
                  </a:lnTo>
                  <a:lnTo>
                    <a:pt x="68509" y="619691"/>
                  </a:lnTo>
                  <a:cubicBezTo>
                    <a:pt x="321095" y="245814"/>
                    <a:pt x="748845" y="0"/>
                    <a:pt x="12340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1" name="文本框 30"/>
            <p:cNvSpPr txBox="1"/>
            <p:nvPr/>
          </p:nvSpPr>
          <p:spPr>
            <a:xfrm>
              <a:off x="8831272" y="3429000"/>
              <a:ext cx="1960259" cy="1654812"/>
            </a:xfrm>
            <a:prstGeom prst="rect">
              <a:avLst/>
            </a:prstGeom>
            <a:noFill/>
          </p:spPr>
          <p:txBody>
            <a:bodyPr wrap="square">
              <a:noAutofit/>
            </a:bodyPr>
            <a:lstStyle>
              <a:defPPr>
                <a:defRPr lang="zh-CN"/>
              </a:defPPr>
              <a:lvl1pPr marR="0" lvl="0" indent="0" fontAlgn="auto">
                <a:lnSpc>
                  <a:spcPct val="130000"/>
                </a:lnSpc>
                <a:spcBef>
                  <a:spcPts val="0"/>
                </a:spcBef>
                <a:spcAft>
                  <a:spcPts val="0"/>
                </a:spcAft>
                <a:buClrTx/>
                <a:buSzTx/>
                <a:buFontTx/>
                <a:buNone/>
                <a:defRPr kumimoji="0" sz="2000" b="0" i="0" u="none" strike="noStrike" cap="none" spc="0" normalizeH="0" baseline="0">
                  <a:ln>
                    <a:noFill/>
                  </a:ln>
                  <a:solidFill>
                    <a:prstClr val="white"/>
                  </a:solidFill>
                  <a:effectLst/>
                  <a:uLnTx/>
                  <a:uFillTx/>
                  <a:latin typeface="Arial" panose="020B0604020202020204"/>
                  <a:ea typeface="微软雅黑 Light" panose="020B0502040204020203" charset="-122"/>
                </a:defRPr>
              </a:lvl1pPr>
            </a:lstStyle>
            <a:p>
              <a:r>
                <a:rPr lang="zh-CN" altLang="en-US" dirty="0">
                  <a:solidFill>
                    <a:schemeClr val="accent1"/>
                  </a:solidFill>
                </a:rPr>
                <a:t>部门人员异动未及时将资产转移信息反馈给物资部；</a:t>
              </a:r>
            </a:p>
          </p:txBody>
        </p:sp>
      </p:grpSp>
      <p:pic>
        <p:nvPicPr>
          <p:cNvPr id="32" name="图片 31"/>
          <p:cNvPicPr>
            <a:picLocks noChangeAspect="1"/>
          </p:cNvPicPr>
          <p:nvPr/>
        </p:nvPicPr>
        <p:blipFill rotWithShape="1">
          <a:blip r:embed="rId3"/>
          <a:srcRect r="40321" b="5570"/>
          <a:stretch>
            <a:fillRect/>
          </a:stretch>
        </p:blipFill>
        <p:spPr>
          <a:xfrm>
            <a:off x="9795425" y="465767"/>
            <a:ext cx="1932720" cy="39576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82000" y="1433887"/>
            <a:ext cx="2628000" cy="2628000"/>
            <a:chOff x="4782000" y="1433887"/>
            <a:chExt cx="2628000" cy="2628000"/>
          </a:xfrm>
        </p:grpSpPr>
        <p:grpSp>
          <p:nvGrpSpPr>
            <p:cNvPr id="2" name="组合 1"/>
            <p:cNvGrpSpPr/>
            <p:nvPr/>
          </p:nvGrpSpPr>
          <p:grpSpPr>
            <a:xfrm>
              <a:off x="4782000" y="1433887"/>
              <a:ext cx="2628000" cy="2628000"/>
              <a:chOff x="4782000" y="1433887"/>
              <a:chExt cx="2628000" cy="2628000"/>
            </a:xfrm>
          </p:grpSpPr>
          <p:sp>
            <p:nvSpPr>
              <p:cNvPr id="3" name="椭圆 2"/>
              <p:cNvSpPr/>
              <p:nvPr/>
            </p:nvSpPr>
            <p:spPr>
              <a:xfrm>
                <a:off x="4916905" y="1568792"/>
                <a:ext cx="2358190" cy="23581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弧形 13"/>
              <p:cNvSpPr/>
              <p:nvPr/>
            </p:nvSpPr>
            <p:spPr>
              <a:xfrm>
                <a:off x="4782000" y="1433887"/>
                <a:ext cx="2628000" cy="2628000"/>
              </a:xfrm>
              <a:prstGeom prst="arc">
                <a:avLst>
                  <a:gd name="adj1" fmla="val 9625549"/>
                  <a:gd name="adj2" fmla="val 1121413"/>
                </a:avLst>
              </a:prstGeom>
              <a:noFill/>
              <a:ln>
                <a:solidFill>
                  <a:schemeClr val="accent2">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47" name="文本框 46"/>
            <p:cNvSpPr txBox="1"/>
            <p:nvPr/>
          </p:nvSpPr>
          <p:spPr>
            <a:xfrm>
              <a:off x="5548563" y="2186680"/>
              <a:ext cx="1094874" cy="954107"/>
            </a:xfrm>
            <a:prstGeom prst="rect">
              <a:avLst/>
            </a:prstGeom>
            <a:noFill/>
          </p:spPr>
          <p:txBody>
            <a:bodyPr wrap="square">
              <a:noAutofit/>
            </a:bodyPr>
            <a:lstStyle/>
            <a:p>
              <a:pPr algn="ctr"/>
              <a:r>
                <a:rPr lang="zh-CN" altLang="en-US" sz="2800" dirty="0">
                  <a:solidFill>
                    <a:schemeClr val="accent3">
                      <a:lumMod val="75000"/>
                    </a:schemeClr>
                  </a:solidFill>
                  <a:latin typeface="+mj-ea"/>
                  <a:ea typeface="+mj-ea"/>
                  <a:cs typeface="+mn-ea"/>
                  <a:sym typeface="+mn-lt"/>
                </a:rPr>
                <a:t>人员培训</a:t>
              </a:r>
              <a:endParaRPr lang="zh-CN" altLang="en-US" sz="2800" dirty="0">
                <a:solidFill>
                  <a:schemeClr val="accent3">
                    <a:lumMod val="75000"/>
                  </a:schemeClr>
                </a:solidFill>
                <a:latin typeface="+mj-ea"/>
                <a:ea typeface="+mj-ea"/>
              </a:endParaRPr>
            </a:p>
          </p:txBody>
        </p:sp>
      </p:grpSp>
      <p:sp>
        <p:nvSpPr>
          <p:cNvPr id="48" name="文本框 47"/>
          <p:cNvSpPr txBox="1"/>
          <p:nvPr/>
        </p:nvSpPr>
        <p:spPr>
          <a:xfrm>
            <a:off x="7366881" y="1840816"/>
            <a:ext cx="2959527" cy="1299971"/>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积极主动地配合人力资源部门进行公司“待客之道”的培训管理工作</a:t>
            </a:r>
            <a:endParaRPr lang="zh-CN" altLang="en-US" dirty="0">
              <a:latin typeface="微软雅黑" panose="020B0503020204020204" pitchFamily="34" charset="-122"/>
            </a:endParaRPr>
          </a:p>
        </p:txBody>
      </p:sp>
      <p:sp>
        <p:nvSpPr>
          <p:cNvPr id="51" name="文本框 50"/>
          <p:cNvSpPr txBox="1"/>
          <p:nvPr/>
        </p:nvSpPr>
        <p:spPr>
          <a:xfrm>
            <a:off x="8633834" y="4061887"/>
            <a:ext cx="2754891" cy="1145763"/>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根据公司业务情况，对个别工作岗位进行调配，以确保各部门正常运转</a:t>
            </a:r>
            <a:endParaRPr lang="zh-CN" altLang="en-US" dirty="0">
              <a:latin typeface="微软雅黑" panose="020B0503020204020204" pitchFamily="34" charset="-122"/>
            </a:endParaRPr>
          </a:p>
        </p:txBody>
      </p:sp>
      <p:sp>
        <p:nvSpPr>
          <p:cNvPr id="52" name="文本框 51"/>
          <p:cNvSpPr txBox="1"/>
          <p:nvPr/>
        </p:nvSpPr>
        <p:spPr>
          <a:xfrm>
            <a:off x="953922" y="4034417"/>
            <a:ext cx="2686298" cy="923330"/>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定期组织团建活动，提升员工的凝聚力，是企业文化的重要组成部分</a:t>
            </a:r>
            <a:endParaRPr lang="zh-CN" altLang="en-US" dirty="0">
              <a:latin typeface="微软雅黑" panose="020B0503020204020204" pitchFamily="34" charset="-122"/>
            </a:endParaRPr>
          </a:p>
        </p:txBody>
      </p:sp>
      <p:grpSp>
        <p:nvGrpSpPr>
          <p:cNvPr id="6" name="组合 5"/>
          <p:cNvGrpSpPr/>
          <p:nvPr/>
        </p:nvGrpSpPr>
        <p:grpSpPr>
          <a:xfrm>
            <a:off x="5807280" y="3182082"/>
            <a:ext cx="2628000" cy="2628000"/>
            <a:chOff x="5807280" y="3182082"/>
            <a:chExt cx="2628000" cy="2628000"/>
          </a:xfrm>
        </p:grpSpPr>
        <p:sp>
          <p:nvSpPr>
            <p:cNvPr id="28" name="椭圆 27"/>
            <p:cNvSpPr/>
            <p:nvPr/>
          </p:nvSpPr>
          <p:spPr>
            <a:xfrm>
              <a:off x="5942185" y="3316987"/>
              <a:ext cx="2358190" cy="23581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文本框 48"/>
            <p:cNvSpPr txBox="1"/>
            <p:nvPr/>
          </p:nvSpPr>
          <p:spPr>
            <a:xfrm>
              <a:off x="6583273" y="4067816"/>
              <a:ext cx="1094874" cy="954107"/>
            </a:xfrm>
            <a:prstGeom prst="rect">
              <a:avLst/>
            </a:prstGeom>
            <a:noFill/>
          </p:spPr>
          <p:txBody>
            <a:bodyPr wrap="square">
              <a:noAutofit/>
            </a:bodyPr>
            <a:lstStyle>
              <a:defPPr>
                <a:defRPr lang="zh-CN"/>
              </a:defPPr>
              <a:lvl1pPr algn="ctr">
                <a:defRPr sz="2800">
                  <a:solidFill>
                    <a:schemeClr val="bg1"/>
                  </a:solidFill>
                  <a:cs typeface="+mn-ea"/>
                </a:defRPr>
              </a:lvl1pPr>
            </a:lstStyle>
            <a:p>
              <a:r>
                <a:rPr lang="zh-CN" altLang="en-US" dirty="0">
                  <a:latin typeface="+mj-ea"/>
                  <a:ea typeface="+mj-ea"/>
                  <a:sym typeface="+mn-lt"/>
                </a:rPr>
                <a:t>队内协调</a:t>
              </a:r>
              <a:endParaRPr lang="zh-CN" altLang="en-US" dirty="0">
                <a:latin typeface="+mj-ea"/>
                <a:ea typeface="+mj-ea"/>
              </a:endParaRPr>
            </a:p>
          </p:txBody>
        </p:sp>
        <p:sp>
          <p:nvSpPr>
            <p:cNvPr id="15" name="弧形 14"/>
            <p:cNvSpPr/>
            <p:nvPr/>
          </p:nvSpPr>
          <p:spPr>
            <a:xfrm rot="7200000">
              <a:off x="5807280" y="3182082"/>
              <a:ext cx="2628000" cy="2628000"/>
            </a:xfrm>
            <a:prstGeom prst="arc">
              <a:avLst>
                <a:gd name="adj1" fmla="val 9625549"/>
                <a:gd name="adj2" fmla="val 1121413"/>
              </a:avLst>
            </a:pr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 name="组合 4"/>
          <p:cNvGrpSpPr/>
          <p:nvPr/>
        </p:nvGrpSpPr>
        <p:grpSpPr>
          <a:xfrm>
            <a:off x="3753872" y="3182082"/>
            <a:ext cx="2628000" cy="2628000"/>
            <a:chOff x="3753872" y="3182082"/>
            <a:chExt cx="2628000" cy="2628000"/>
          </a:xfrm>
        </p:grpSpPr>
        <p:sp>
          <p:nvSpPr>
            <p:cNvPr id="29" name="椭圆 28"/>
            <p:cNvSpPr/>
            <p:nvPr/>
          </p:nvSpPr>
          <p:spPr>
            <a:xfrm>
              <a:off x="3891624" y="3316987"/>
              <a:ext cx="2358190" cy="23581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文本框 49"/>
            <p:cNvSpPr txBox="1"/>
            <p:nvPr/>
          </p:nvSpPr>
          <p:spPr>
            <a:xfrm>
              <a:off x="4455537" y="4067816"/>
              <a:ext cx="1094874" cy="954107"/>
            </a:xfrm>
            <a:prstGeom prst="rect">
              <a:avLst/>
            </a:prstGeom>
            <a:noFill/>
          </p:spPr>
          <p:txBody>
            <a:bodyPr wrap="square">
              <a:noAutofit/>
            </a:bodyPr>
            <a:lstStyle/>
            <a:p>
              <a:pPr algn="ctr"/>
              <a:r>
                <a:rPr lang="zh-CN" altLang="en-US" sz="2800" dirty="0">
                  <a:solidFill>
                    <a:schemeClr val="bg1"/>
                  </a:solidFill>
                  <a:latin typeface="+mj-ea"/>
                  <a:ea typeface="+mj-ea"/>
                  <a:cs typeface="+mn-ea"/>
                  <a:sym typeface="+mn-lt"/>
                </a:rPr>
                <a:t>团队活动</a:t>
              </a:r>
              <a:endParaRPr lang="zh-CN" altLang="en-US" sz="2800" dirty="0">
                <a:solidFill>
                  <a:schemeClr val="bg1"/>
                </a:solidFill>
                <a:latin typeface="+mj-ea"/>
                <a:ea typeface="+mj-ea"/>
              </a:endParaRPr>
            </a:p>
          </p:txBody>
        </p:sp>
        <p:sp>
          <p:nvSpPr>
            <p:cNvPr id="16" name="弧形 15"/>
            <p:cNvSpPr/>
            <p:nvPr/>
          </p:nvSpPr>
          <p:spPr>
            <a:xfrm rot="14400000">
              <a:off x="3753872" y="3182082"/>
              <a:ext cx="2628000" cy="2628000"/>
            </a:xfrm>
            <a:prstGeom prst="arc">
              <a:avLst>
                <a:gd name="adj1" fmla="val 9625549"/>
                <a:gd name="adj2" fmla="val 1121413"/>
              </a:avLst>
            </a:pr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7"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19" name="文本框 18"/>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pic>
        <p:nvPicPr>
          <p:cNvPr id="20" name="图片 19"/>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7503926" y="1613736"/>
            <a:ext cx="3970200" cy="1298112"/>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目前成本核算只是停留在一些基础性的工作上，每日审核、上报成本日报表，审核入库、出库、公关单据；</a:t>
            </a:r>
            <a:endParaRPr lang="en-US" altLang="zh-CN" dirty="0">
              <a:latin typeface="微软雅黑" panose="020B0503020204020204" pitchFamily="34" charset="-122"/>
              <a:sym typeface="+mn-lt"/>
            </a:endParaRPr>
          </a:p>
        </p:txBody>
      </p:sp>
      <p:sp>
        <p:nvSpPr>
          <p:cNvPr id="40" name="文本框 39"/>
          <p:cNvSpPr txBox="1"/>
          <p:nvPr/>
        </p:nvSpPr>
        <p:spPr>
          <a:xfrm>
            <a:off x="7559999" y="4718160"/>
            <a:ext cx="3828726" cy="1298112"/>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重点对餐饮成本及三区员工餐成本进行分析等后续的成本核算分析工作还有待明年加强；</a:t>
            </a:r>
          </a:p>
        </p:txBody>
      </p:sp>
      <p:sp>
        <p:nvSpPr>
          <p:cNvPr id="41" name="文本框 40"/>
          <p:cNvSpPr txBox="1"/>
          <p:nvPr/>
        </p:nvSpPr>
        <p:spPr>
          <a:xfrm>
            <a:off x="1212518" y="4718160"/>
            <a:ext cx="3981782" cy="1145763"/>
          </a:xfrm>
          <a:prstGeom prst="rect">
            <a:avLst/>
          </a:prstGeom>
          <a:noFill/>
        </p:spPr>
        <p:txBody>
          <a:bodyPr wrap="square">
            <a:noAutofit/>
          </a:bodyPr>
          <a:lstStyle>
            <a:defPPr>
              <a:defRPr lang="zh-CN"/>
            </a:defPPr>
            <a:lvl1pPr marR="0" lvl="0" fontAlgn="auto">
              <a:lnSpc>
                <a:spcPct val="15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pPr>
              <a:lnSpc>
                <a:spcPct val="130000"/>
              </a:lnSpc>
            </a:pPr>
            <a:r>
              <a:rPr lang="zh-CN" altLang="en-US" dirty="0">
                <a:latin typeface="微软雅黑" panose="020B0503020204020204" pitchFamily="34" charset="-122"/>
                <a:sym typeface="+mn-lt"/>
              </a:rPr>
              <a:t>审核、整理、保存餐厅酒水日报表，并计算月底酒水库存成本</a:t>
            </a:r>
            <a:r>
              <a:rPr lang="en-US" altLang="zh-CN" dirty="0">
                <a:latin typeface="微软雅黑" panose="020B0503020204020204" pitchFamily="34" charset="-122"/>
                <a:sym typeface="+mn-lt"/>
              </a:rPr>
              <a:t>;</a:t>
            </a:r>
            <a:r>
              <a:rPr lang="zh-CN" altLang="en-US" dirty="0">
                <a:latin typeface="微软雅黑" panose="020B0503020204020204" pitchFamily="34" charset="-122"/>
                <a:sym typeface="+mn-lt"/>
              </a:rPr>
              <a:t>月底对后厨、客房小酒吧、康体进行盘点</a:t>
            </a:r>
            <a:r>
              <a:rPr lang="en-US" altLang="zh-CN" dirty="0">
                <a:latin typeface="微软雅黑" panose="020B0503020204020204" pitchFamily="34" charset="-122"/>
                <a:sym typeface="+mn-lt"/>
              </a:rPr>
              <a:t>;</a:t>
            </a:r>
            <a:endParaRPr lang="zh-CN" altLang="en-US" dirty="0">
              <a:latin typeface="微软雅黑" panose="020B0503020204020204" pitchFamily="34" charset="-122"/>
              <a:sym typeface="+mn-lt"/>
            </a:endParaRPr>
          </a:p>
        </p:txBody>
      </p:sp>
      <p:sp>
        <p:nvSpPr>
          <p:cNvPr id="42" name="文本框 41"/>
          <p:cNvSpPr txBox="1"/>
          <p:nvPr/>
        </p:nvSpPr>
        <p:spPr>
          <a:xfrm>
            <a:off x="1212519" y="1674208"/>
            <a:ext cx="3441404" cy="1290866"/>
          </a:xfrm>
          <a:prstGeom prst="rect">
            <a:avLst/>
          </a:prstGeom>
          <a:noFill/>
        </p:spPr>
        <p:txBody>
          <a:bodyPr wrap="square">
            <a:noAutofit/>
          </a:bodyPr>
          <a:lstStyle>
            <a:defPPr>
              <a:defRPr lang="zh-CN"/>
            </a:defPPr>
            <a:lvl1pPr marR="0" lvl="0" fontAlgn="auto">
              <a:lnSpc>
                <a:spcPct val="130000"/>
              </a:lnSpc>
              <a:spcBef>
                <a:spcPts val="0"/>
              </a:spcBef>
              <a:spcAft>
                <a:spcPts val="0"/>
              </a:spcAft>
              <a:buClrTx/>
              <a:buSzTx/>
              <a:defRPr kumimoji="0" b="0" i="0" u="none" strike="noStrike" kern="0" cap="none" spc="0" normalizeH="0" baseline="0">
                <a:ln>
                  <a:noFill/>
                </a:ln>
                <a:solidFill>
                  <a:schemeClr val="tx1">
                    <a:lumMod val="75000"/>
                    <a:lumOff val="25000"/>
                  </a:schemeClr>
                </a:solidFill>
                <a:effectLst/>
                <a:uLnTx/>
                <a:uFillTx/>
                <a:latin typeface="阿里巴巴普惠体" panose="00020600040101010101" charset="-122"/>
                <a:ea typeface="微软雅黑 Light" panose="020B0502040204020203" charset="-122"/>
                <a:cs typeface="阿里巴巴普惠体 Light" panose="00020600040101010101" charset="-122"/>
              </a:defRPr>
            </a:lvl1pPr>
          </a:lstStyle>
          <a:p>
            <a:r>
              <a:rPr lang="zh-CN" altLang="en-US" dirty="0">
                <a:latin typeface="微软雅黑" panose="020B0503020204020204" pitchFamily="34" charset="-122"/>
                <a:sym typeface="+mn-lt"/>
              </a:rPr>
              <a:t>依收入报表、总账成本情况，计算分析成本率，重点对餐饮成本及三区员工餐成本进行分析等；</a:t>
            </a:r>
          </a:p>
        </p:txBody>
      </p:sp>
      <p:sp>
        <p:nvSpPr>
          <p:cNvPr id="17"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18" name="文本框 17"/>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grpSp>
        <p:nvGrpSpPr>
          <p:cNvPr id="2" name="组合 1"/>
          <p:cNvGrpSpPr/>
          <p:nvPr/>
        </p:nvGrpSpPr>
        <p:grpSpPr>
          <a:xfrm>
            <a:off x="1397000" y="2946400"/>
            <a:ext cx="4647420" cy="1553968"/>
            <a:chOff x="1397000" y="2946400"/>
            <a:chExt cx="4647420" cy="1553968"/>
          </a:xfrm>
        </p:grpSpPr>
        <p:sp>
          <p:nvSpPr>
            <p:cNvPr id="3" name="菱形 2"/>
            <p:cNvSpPr/>
            <p:nvPr/>
          </p:nvSpPr>
          <p:spPr>
            <a:xfrm>
              <a:off x="2603015" y="3240517"/>
              <a:ext cx="3441405" cy="12598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文本框 27"/>
            <p:cNvSpPr txBox="1"/>
            <p:nvPr/>
          </p:nvSpPr>
          <p:spPr>
            <a:xfrm>
              <a:off x="3825803" y="3458309"/>
              <a:ext cx="946484" cy="769441"/>
            </a:xfrm>
            <a:prstGeom prst="rect">
              <a:avLst/>
            </a:prstGeom>
            <a:noFill/>
          </p:spPr>
          <p:txBody>
            <a:bodyPr wrap="square" rtlCol="0">
              <a:noAutofit/>
            </a:bodyPr>
            <a:lstStyle/>
            <a:p>
              <a:pPr algn="ctr"/>
              <a:r>
                <a:rPr lang="en-US" altLang="zh-CN" sz="4400" dirty="0">
                  <a:solidFill>
                    <a:schemeClr val="accent1"/>
                  </a:solidFill>
                </a:rPr>
                <a:t>02</a:t>
              </a:r>
              <a:endParaRPr lang="zh-CN" altLang="en-US" sz="4400" dirty="0">
                <a:solidFill>
                  <a:schemeClr val="accent1"/>
                </a:solidFill>
              </a:endParaRPr>
            </a:p>
          </p:txBody>
        </p:sp>
        <p:sp>
          <p:nvSpPr>
            <p:cNvPr id="4" name="任意多边形: 形状 3"/>
            <p:cNvSpPr/>
            <p:nvPr/>
          </p:nvSpPr>
          <p:spPr>
            <a:xfrm>
              <a:off x="1397000" y="2946400"/>
              <a:ext cx="2875138" cy="381000"/>
            </a:xfrm>
            <a:custGeom>
              <a:avLst/>
              <a:gdLst>
                <a:gd name="connsiteX0" fmla="*/ 3708400 w 3708400"/>
                <a:gd name="connsiteY0" fmla="*/ 381000 h 381000"/>
                <a:gd name="connsiteX1" fmla="*/ 3327400 w 3708400"/>
                <a:gd name="connsiteY1" fmla="*/ 0 h 381000"/>
                <a:gd name="connsiteX2" fmla="*/ 0 w 3708400"/>
                <a:gd name="connsiteY2" fmla="*/ 0 h 381000"/>
              </a:gdLst>
              <a:ahLst/>
              <a:cxnLst>
                <a:cxn ang="0">
                  <a:pos x="connsiteX0" y="connsiteY0"/>
                </a:cxn>
                <a:cxn ang="0">
                  <a:pos x="connsiteX1" y="connsiteY1"/>
                </a:cxn>
                <a:cxn ang="0">
                  <a:pos x="connsiteX2" y="connsiteY2"/>
                </a:cxn>
              </a:cxnLst>
              <a:rect l="l" t="t" r="r" b="b"/>
              <a:pathLst>
                <a:path w="3708400" h="381000">
                  <a:moveTo>
                    <a:pt x="3708400" y="381000"/>
                  </a:moveTo>
                  <a:lnTo>
                    <a:pt x="3327400" y="0"/>
                  </a:lnTo>
                  <a:lnTo>
                    <a:pt x="0" y="0"/>
                  </a:lnTo>
                </a:path>
              </a:pathLst>
            </a:custGeom>
            <a:noFill/>
            <a:ln w="3175">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 name="组合 4"/>
          <p:cNvGrpSpPr/>
          <p:nvPr/>
        </p:nvGrpSpPr>
        <p:grpSpPr>
          <a:xfrm>
            <a:off x="1411697" y="3897853"/>
            <a:ext cx="6405004" cy="1259851"/>
            <a:chOff x="1411697" y="3897853"/>
            <a:chExt cx="6405004" cy="1259851"/>
          </a:xfrm>
        </p:grpSpPr>
        <p:sp>
          <p:nvSpPr>
            <p:cNvPr id="25" name="菱形 24"/>
            <p:cNvSpPr/>
            <p:nvPr/>
          </p:nvSpPr>
          <p:spPr>
            <a:xfrm>
              <a:off x="4375296" y="3897853"/>
              <a:ext cx="3441405" cy="1259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文本框 28"/>
            <p:cNvSpPr txBox="1"/>
            <p:nvPr/>
          </p:nvSpPr>
          <p:spPr>
            <a:xfrm>
              <a:off x="5622758" y="4152010"/>
              <a:ext cx="946484" cy="769441"/>
            </a:xfrm>
            <a:prstGeom prst="rect">
              <a:avLst/>
            </a:prstGeom>
            <a:noFill/>
          </p:spPr>
          <p:txBody>
            <a:bodyPr wrap="square" rtlCol="0">
              <a:noAutofit/>
            </a:bodyPr>
            <a:lstStyle/>
            <a:p>
              <a:pPr algn="ctr"/>
              <a:r>
                <a:rPr lang="en-US" altLang="zh-CN" sz="4400" dirty="0">
                  <a:solidFill>
                    <a:schemeClr val="bg1"/>
                  </a:solidFill>
                </a:rPr>
                <a:t>03</a:t>
              </a:r>
              <a:endParaRPr lang="zh-CN" altLang="en-US" sz="4400" dirty="0">
                <a:solidFill>
                  <a:schemeClr val="bg1"/>
                </a:solidFill>
              </a:endParaRPr>
            </a:p>
          </p:txBody>
        </p:sp>
        <p:sp>
          <p:nvSpPr>
            <p:cNvPr id="19" name="任意多边形: 形状 18"/>
            <p:cNvSpPr/>
            <p:nvPr/>
          </p:nvSpPr>
          <p:spPr>
            <a:xfrm flipV="1">
              <a:off x="1411697" y="4371001"/>
              <a:ext cx="3708400" cy="381000"/>
            </a:xfrm>
            <a:custGeom>
              <a:avLst/>
              <a:gdLst>
                <a:gd name="connsiteX0" fmla="*/ 3708400 w 3708400"/>
                <a:gd name="connsiteY0" fmla="*/ 381000 h 381000"/>
                <a:gd name="connsiteX1" fmla="*/ 3327400 w 3708400"/>
                <a:gd name="connsiteY1" fmla="*/ 0 h 381000"/>
                <a:gd name="connsiteX2" fmla="*/ 0 w 3708400"/>
                <a:gd name="connsiteY2" fmla="*/ 0 h 381000"/>
              </a:gdLst>
              <a:ahLst/>
              <a:cxnLst>
                <a:cxn ang="0">
                  <a:pos x="connsiteX0" y="connsiteY0"/>
                </a:cxn>
                <a:cxn ang="0">
                  <a:pos x="connsiteX1" y="connsiteY1"/>
                </a:cxn>
                <a:cxn ang="0">
                  <a:pos x="connsiteX2" y="connsiteY2"/>
                </a:cxn>
              </a:cxnLst>
              <a:rect l="l" t="t" r="r" b="b"/>
              <a:pathLst>
                <a:path w="3708400" h="381000">
                  <a:moveTo>
                    <a:pt x="3708400" y="381000"/>
                  </a:moveTo>
                  <a:lnTo>
                    <a:pt x="3327400" y="0"/>
                  </a:lnTo>
                  <a:lnTo>
                    <a:pt x="0" y="0"/>
                  </a:lnTo>
                </a:path>
              </a:pathLst>
            </a:custGeom>
            <a:noFill/>
            <a:ln w="3175">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7" name="组合 6"/>
          <p:cNvGrpSpPr/>
          <p:nvPr/>
        </p:nvGrpSpPr>
        <p:grpSpPr>
          <a:xfrm>
            <a:off x="6147577" y="3240517"/>
            <a:ext cx="4641563" cy="1521443"/>
            <a:chOff x="6147577" y="3240517"/>
            <a:chExt cx="4641563" cy="1521443"/>
          </a:xfrm>
        </p:grpSpPr>
        <p:sp>
          <p:nvSpPr>
            <p:cNvPr id="26" name="菱形 25"/>
            <p:cNvSpPr/>
            <p:nvPr/>
          </p:nvSpPr>
          <p:spPr>
            <a:xfrm>
              <a:off x="6147577" y="3240517"/>
              <a:ext cx="3441405" cy="12598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文本框 37"/>
            <p:cNvSpPr txBox="1"/>
            <p:nvPr/>
          </p:nvSpPr>
          <p:spPr>
            <a:xfrm>
              <a:off x="7395037" y="3485721"/>
              <a:ext cx="946484" cy="769441"/>
            </a:xfrm>
            <a:prstGeom prst="rect">
              <a:avLst/>
            </a:prstGeom>
            <a:noFill/>
          </p:spPr>
          <p:txBody>
            <a:bodyPr wrap="square" rtlCol="0">
              <a:noAutofit/>
            </a:bodyPr>
            <a:lstStyle/>
            <a:p>
              <a:pPr algn="ctr"/>
              <a:r>
                <a:rPr lang="en-US" altLang="zh-CN" sz="4400" dirty="0">
                  <a:solidFill>
                    <a:schemeClr val="accent1"/>
                  </a:solidFill>
                </a:rPr>
                <a:t>04</a:t>
              </a:r>
              <a:endParaRPr lang="zh-CN" altLang="en-US" sz="4400" dirty="0">
                <a:solidFill>
                  <a:schemeClr val="accent1"/>
                </a:solidFill>
              </a:endParaRPr>
            </a:p>
          </p:txBody>
        </p:sp>
        <p:sp>
          <p:nvSpPr>
            <p:cNvPr id="20" name="任意多边形: 形状 19"/>
            <p:cNvSpPr/>
            <p:nvPr/>
          </p:nvSpPr>
          <p:spPr>
            <a:xfrm flipH="1" flipV="1">
              <a:off x="7919857" y="4380960"/>
              <a:ext cx="2869283" cy="381000"/>
            </a:xfrm>
            <a:custGeom>
              <a:avLst/>
              <a:gdLst>
                <a:gd name="connsiteX0" fmla="*/ 3708400 w 3708400"/>
                <a:gd name="connsiteY0" fmla="*/ 381000 h 381000"/>
                <a:gd name="connsiteX1" fmla="*/ 3327400 w 3708400"/>
                <a:gd name="connsiteY1" fmla="*/ 0 h 381000"/>
                <a:gd name="connsiteX2" fmla="*/ 0 w 3708400"/>
                <a:gd name="connsiteY2" fmla="*/ 0 h 381000"/>
              </a:gdLst>
              <a:ahLst/>
              <a:cxnLst>
                <a:cxn ang="0">
                  <a:pos x="connsiteX0" y="connsiteY0"/>
                </a:cxn>
                <a:cxn ang="0">
                  <a:pos x="connsiteX1" y="connsiteY1"/>
                </a:cxn>
                <a:cxn ang="0">
                  <a:pos x="connsiteX2" y="connsiteY2"/>
                </a:cxn>
              </a:cxnLst>
              <a:rect l="l" t="t" r="r" b="b"/>
              <a:pathLst>
                <a:path w="3708400" h="381000">
                  <a:moveTo>
                    <a:pt x="3708400" y="381000"/>
                  </a:moveTo>
                  <a:lnTo>
                    <a:pt x="3327400" y="0"/>
                  </a:lnTo>
                  <a:lnTo>
                    <a:pt x="0" y="0"/>
                  </a:lnTo>
                </a:path>
              </a:pathLst>
            </a:custGeom>
            <a:noFill/>
            <a:ln w="3175">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8" name="组合 7"/>
          <p:cNvGrpSpPr/>
          <p:nvPr/>
        </p:nvGrpSpPr>
        <p:grpSpPr>
          <a:xfrm>
            <a:off x="4375295" y="2583179"/>
            <a:ext cx="6413846" cy="1259851"/>
            <a:chOff x="4375295" y="2583179"/>
            <a:chExt cx="6413846" cy="1259851"/>
          </a:xfrm>
        </p:grpSpPr>
        <p:sp>
          <p:nvSpPr>
            <p:cNvPr id="24" name="菱形 23"/>
            <p:cNvSpPr/>
            <p:nvPr/>
          </p:nvSpPr>
          <p:spPr>
            <a:xfrm>
              <a:off x="4375295" y="2583179"/>
              <a:ext cx="3441405" cy="1259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文本框 5"/>
            <p:cNvSpPr txBox="1"/>
            <p:nvPr/>
          </p:nvSpPr>
          <p:spPr>
            <a:xfrm>
              <a:off x="5622756" y="2892159"/>
              <a:ext cx="946484" cy="769441"/>
            </a:xfrm>
            <a:prstGeom prst="rect">
              <a:avLst/>
            </a:prstGeom>
            <a:noFill/>
          </p:spPr>
          <p:txBody>
            <a:bodyPr wrap="square" rtlCol="0">
              <a:noAutofit/>
            </a:bodyPr>
            <a:lstStyle/>
            <a:p>
              <a:pPr algn="ctr"/>
              <a:r>
                <a:rPr lang="en-US" altLang="zh-CN" sz="4400" dirty="0">
                  <a:solidFill>
                    <a:schemeClr val="bg1"/>
                  </a:solidFill>
                </a:rPr>
                <a:t>01</a:t>
              </a:r>
              <a:endParaRPr lang="zh-CN" altLang="en-US" sz="4400" dirty="0">
                <a:solidFill>
                  <a:schemeClr val="bg1"/>
                </a:solidFill>
              </a:endParaRPr>
            </a:p>
          </p:txBody>
        </p:sp>
        <p:sp>
          <p:nvSpPr>
            <p:cNvPr id="21" name="任意多边形: 形状 20"/>
            <p:cNvSpPr/>
            <p:nvPr/>
          </p:nvSpPr>
          <p:spPr>
            <a:xfrm flipH="1">
              <a:off x="7080741" y="2946528"/>
              <a:ext cx="3708400" cy="381000"/>
            </a:xfrm>
            <a:custGeom>
              <a:avLst/>
              <a:gdLst>
                <a:gd name="connsiteX0" fmla="*/ 3708400 w 3708400"/>
                <a:gd name="connsiteY0" fmla="*/ 381000 h 381000"/>
                <a:gd name="connsiteX1" fmla="*/ 3327400 w 3708400"/>
                <a:gd name="connsiteY1" fmla="*/ 0 h 381000"/>
                <a:gd name="connsiteX2" fmla="*/ 0 w 3708400"/>
                <a:gd name="connsiteY2" fmla="*/ 0 h 381000"/>
              </a:gdLst>
              <a:ahLst/>
              <a:cxnLst>
                <a:cxn ang="0">
                  <a:pos x="connsiteX0" y="connsiteY0"/>
                </a:cxn>
                <a:cxn ang="0">
                  <a:pos x="connsiteX1" y="connsiteY1"/>
                </a:cxn>
                <a:cxn ang="0">
                  <a:pos x="connsiteX2" y="connsiteY2"/>
                </a:cxn>
              </a:cxnLst>
              <a:rect l="l" t="t" r="r" b="b"/>
              <a:pathLst>
                <a:path w="3708400" h="381000">
                  <a:moveTo>
                    <a:pt x="3708400" y="381000"/>
                  </a:moveTo>
                  <a:lnTo>
                    <a:pt x="3327400" y="0"/>
                  </a:lnTo>
                  <a:lnTo>
                    <a:pt x="0" y="0"/>
                  </a:lnTo>
                </a:path>
              </a:pathLst>
            </a:custGeom>
            <a:noFill/>
            <a:ln w="3175">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22" name="图片 21"/>
          <p:cNvPicPr>
            <a:picLocks noChangeAspect="1"/>
          </p:cNvPicPr>
          <p:nvPr/>
        </p:nvPicPr>
        <p:blipFill rotWithShape="1">
          <a:blip r:embed="rId2"/>
          <a:srcRect r="40321" b="5570"/>
          <a:stretch>
            <a:fillRect/>
          </a:stretch>
        </p:blipFill>
        <p:spPr>
          <a:xfrm>
            <a:off x="9795425" y="465767"/>
            <a:ext cx="1932720" cy="395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5806" r="5806"/>
          <a:stretch>
            <a:fillRect/>
          </a:stretch>
        </p:blipFill>
        <p:spPr>
          <a:xfrm>
            <a:off x="805487" y="1895080"/>
            <a:ext cx="3493287" cy="2634776"/>
          </a:xfrm>
          <a:prstGeom prst="roundRect">
            <a:avLst>
              <a:gd name="adj" fmla="val 3653"/>
            </a:avLst>
          </a:prstGeom>
        </p:spPr>
      </p:pic>
      <p:pic>
        <p:nvPicPr>
          <p:cNvPr id="5" name="图片 4"/>
          <p:cNvPicPr>
            <a:picLocks noChangeAspect="1"/>
          </p:cNvPicPr>
          <p:nvPr/>
        </p:nvPicPr>
        <p:blipFill>
          <a:blip r:embed="rId3"/>
          <a:stretch>
            <a:fillRect/>
          </a:stretch>
        </p:blipFill>
        <p:spPr>
          <a:xfrm>
            <a:off x="4369420" y="1895080"/>
            <a:ext cx="3493287" cy="2619965"/>
          </a:xfrm>
          <a:prstGeom prst="roundRect">
            <a:avLst>
              <a:gd name="adj" fmla="val 3579"/>
            </a:avLst>
          </a:prstGeom>
        </p:spPr>
      </p:pic>
      <p:pic>
        <p:nvPicPr>
          <p:cNvPr id="6" name="图片 5"/>
          <p:cNvPicPr>
            <a:picLocks noChangeAspect="1"/>
          </p:cNvPicPr>
          <p:nvPr/>
        </p:nvPicPr>
        <p:blipFill rotWithShape="1">
          <a:blip r:embed="rId4"/>
          <a:srcRect l="12858" r="22141"/>
          <a:stretch>
            <a:fillRect/>
          </a:stretch>
        </p:blipFill>
        <p:spPr>
          <a:xfrm>
            <a:off x="7910797" y="1895079"/>
            <a:ext cx="3493287" cy="2619966"/>
          </a:xfrm>
          <a:prstGeom prst="roundRect">
            <a:avLst>
              <a:gd name="adj" fmla="val 2610"/>
            </a:avLst>
          </a:prstGeom>
        </p:spPr>
      </p:pic>
      <p:grpSp>
        <p:nvGrpSpPr>
          <p:cNvPr id="2" name="组合 1"/>
          <p:cNvGrpSpPr/>
          <p:nvPr/>
        </p:nvGrpSpPr>
        <p:grpSpPr>
          <a:xfrm>
            <a:off x="1544813" y="4720326"/>
            <a:ext cx="1871686" cy="585953"/>
            <a:chOff x="1544813" y="4720326"/>
            <a:chExt cx="1871686" cy="585953"/>
          </a:xfrm>
        </p:grpSpPr>
        <p:sp>
          <p:nvSpPr>
            <p:cNvPr id="24" name="矩形: 圆角 23"/>
            <p:cNvSpPr/>
            <p:nvPr/>
          </p:nvSpPr>
          <p:spPr>
            <a:xfrm>
              <a:off x="1544813" y="4720326"/>
              <a:ext cx="1871686" cy="5859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1" name="内容占位符 2"/>
            <p:cNvSpPr txBox="1"/>
            <p:nvPr/>
          </p:nvSpPr>
          <p:spPr>
            <a:xfrm>
              <a:off x="1776774" y="4782469"/>
              <a:ext cx="1407764" cy="461665"/>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solidFill>
                    <a:schemeClr val="bg1"/>
                  </a:solidFill>
                </a:rPr>
                <a:t>资金统筹</a:t>
              </a:r>
            </a:p>
          </p:txBody>
        </p:sp>
      </p:grpSp>
      <p:sp>
        <p:nvSpPr>
          <p:cNvPr id="28" name="内容占位符 2"/>
          <p:cNvSpPr txBox="1"/>
          <p:nvPr/>
        </p:nvSpPr>
        <p:spPr>
          <a:xfrm>
            <a:off x="803274" y="5423235"/>
            <a:ext cx="3566146" cy="1138517"/>
          </a:xfrm>
          <a:prstGeom prst="rect">
            <a:avLst/>
          </a:prstGeom>
        </p:spPr>
        <p:txBody>
          <a:bodyPr vert="horz" wrap="square" lIns="91440" tIns="45720" rIns="91440" bIns="45720" rtlCol="0">
            <a:noAutofit/>
          </a:bodyPr>
          <a:lstStyle>
            <a:defPPr>
              <a:defRPr lang="zh-CN"/>
            </a:defPPr>
            <a:lvl1pPr indent="0" algn="r">
              <a:lnSpc>
                <a:spcPct val="120000"/>
              </a:lnSpc>
              <a:spcBef>
                <a:spcPts val="0"/>
              </a:spcBef>
              <a:buFontTx/>
              <a:buNone/>
              <a:defRPr>
                <a:solidFill>
                  <a:schemeClr val="tx1">
                    <a:lumMod val="65000"/>
                    <a:lumOff val="3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30000"/>
              </a:lnSpc>
            </a:pPr>
            <a:r>
              <a:rPr lang="zh-CN" altLang="en-US" dirty="0">
                <a:solidFill>
                  <a:schemeClr val="tx1">
                    <a:lumMod val="75000"/>
                    <a:lumOff val="25000"/>
                  </a:schemeClr>
                </a:solidFill>
              </a:rPr>
              <a:t>对照目标任务，克服困难，尽力做好资金的筹集工作，确保公司工作正常运转</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grpSp>
        <p:nvGrpSpPr>
          <p:cNvPr id="3" name="组合 2"/>
          <p:cNvGrpSpPr/>
          <p:nvPr/>
        </p:nvGrpSpPr>
        <p:grpSpPr>
          <a:xfrm>
            <a:off x="5177549" y="4720326"/>
            <a:ext cx="1871686" cy="585953"/>
            <a:chOff x="5177549" y="4720326"/>
            <a:chExt cx="1871686" cy="585953"/>
          </a:xfrm>
        </p:grpSpPr>
        <p:sp>
          <p:nvSpPr>
            <p:cNvPr id="25" name="矩形: 圆角 24"/>
            <p:cNvSpPr/>
            <p:nvPr/>
          </p:nvSpPr>
          <p:spPr>
            <a:xfrm>
              <a:off x="5177549" y="4720326"/>
              <a:ext cx="1871686" cy="58595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内容占位符 2"/>
            <p:cNvSpPr txBox="1"/>
            <p:nvPr/>
          </p:nvSpPr>
          <p:spPr>
            <a:xfrm>
              <a:off x="5409510" y="4782469"/>
              <a:ext cx="1407764" cy="461665"/>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solidFill>
                    <a:schemeClr val="accent1"/>
                  </a:solidFill>
                  <a:sym typeface="+mn-lt"/>
                </a:rPr>
                <a:t>制度执行</a:t>
              </a:r>
              <a:endParaRPr lang="zh-CN" altLang="en-US" dirty="0">
                <a:solidFill>
                  <a:schemeClr val="accent1"/>
                </a:solidFill>
              </a:endParaRPr>
            </a:p>
          </p:txBody>
        </p:sp>
      </p:grpSp>
      <p:sp>
        <p:nvSpPr>
          <p:cNvPr id="34" name="内容占位符 2"/>
          <p:cNvSpPr txBox="1"/>
          <p:nvPr/>
        </p:nvSpPr>
        <p:spPr>
          <a:xfrm>
            <a:off x="4369421" y="5423235"/>
            <a:ext cx="3493286" cy="1062342"/>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tx1">
                    <a:lumMod val="75000"/>
                    <a:lumOff val="2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做好制度执行，按时发放公司人员工资、福利，及时上缴各项基金，按规定报销支付各项费用；</a:t>
            </a:r>
            <a:endParaRPr lang="zh-CN" altLang="en-US" dirty="0"/>
          </a:p>
        </p:txBody>
      </p:sp>
      <p:grpSp>
        <p:nvGrpSpPr>
          <p:cNvPr id="7" name="组合 6"/>
          <p:cNvGrpSpPr/>
          <p:nvPr/>
        </p:nvGrpSpPr>
        <p:grpSpPr>
          <a:xfrm>
            <a:off x="8810285" y="4720326"/>
            <a:ext cx="1871686" cy="585953"/>
            <a:chOff x="8810285" y="4720326"/>
            <a:chExt cx="1871686" cy="585953"/>
          </a:xfrm>
        </p:grpSpPr>
        <p:sp>
          <p:nvSpPr>
            <p:cNvPr id="26" name="矩形: 圆角 25"/>
            <p:cNvSpPr/>
            <p:nvPr/>
          </p:nvSpPr>
          <p:spPr>
            <a:xfrm>
              <a:off x="8810285" y="4720326"/>
              <a:ext cx="1871686" cy="5859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内容占位符 2"/>
            <p:cNvSpPr txBox="1"/>
            <p:nvPr/>
          </p:nvSpPr>
          <p:spPr>
            <a:xfrm>
              <a:off x="9042246" y="4775913"/>
              <a:ext cx="1407764" cy="461665"/>
            </a:xfrm>
            <a:prstGeom prst="rect">
              <a:avLst/>
            </a:prstGeom>
          </p:spPr>
          <p:txBody>
            <a:bodyPr vert="horz" wrap="square" lIns="91440" tIns="45720" rIns="91440" bIns="45720" rtlCol="0">
              <a:noAutofit/>
            </a:bodyPr>
            <a:lstStyle>
              <a:defPPr>
                <a:defRPr lang="zh-CN"/>
              </a:defPPr>
              <a:lvl1pPr indent="0" algn="r">
                <a:lnSpc>
                  <a:spcPct val="150000"/>
                </a:lnSpc>
                <a:spcBef>
                  <a:spcPts val="0"/>
                </a:spcBef>
                <a:buFont typeface="Arial" panose="020B0604020202020204" pitchFamily="34" charset="0"/>
                <a:buNone/>
                <a:defRPr sz="2400">
                  <a:solidFill>
                    <a:srgbClr val="024EAE"/>
                  </a:solidFill>
                  <a:latin typeface="+mj-ea"/>
                  <a:ea typeface="+mj-ea"/>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zh-CN" altLang="en-US" dirty="0">
                  <a:solidFill>
                    <a:schemeClr val="bg1"/>
                  </a:solidFill>
                  <a:sym typeface="+mn-lt"/>
                </a:rPr>
                <a:t>内部审计</a:t>
              </a:r>
              <a:endParaRPr lang="zh-CN" altLang="en-US" dirty="0">
                <a:solidFill>
                  <a:schemeClr val="bg1"/>
                </a:solidFill>
              </a:endParaRPr>
            </a:p>
          </p:txBody>
        </p:sp>
      </p:grpSp>
      <p:sp>
        <p:nvSpPr>
          <p:cNvPr id="36" name="内容占位符 2"/>
          <p:cNvSpPr txBox="1"/>
          <p:nvPr/>
        </p:nvSpPr>
        <p:spPr>
          <a:xfrm>
            <a:off x="7910798" y="5423235"/>
            <a:ext cx="3477928" cy="1062342"/>
          </a:xfrm>
          <a:prstGeom prst="rect">
            <a:avLst/>
          </a:prstGeom>
        </p:spPr>
        <p:txBody>
          <a:bodyPr vert="horz" wrap="square" lIns="91440" tIns="45720" rIns="91440" bIns="45720" rtlCol="0">
            <a:noAutofit/>
          </a:bodyPr>
          <a:lstStyle>
            <a:defPPr>
              <a:defRPr lang="zh-CN"/>
            </a:defPPr>
            <a:lvl1pPr indent="0">
              <a:lnSpc>
                <a:spcPct val="130000"/>
              </a:lnSpc>
              <a:spcBef>
                <a:spcPts val="0"/>
              </a:spcBef>
              <a:buFontTx/>
              <a:buNone/>
              <a:defRPr>
                <a:solidFill>
                  <a:schemeClr val="tx1">
                    <a:lumMod val="75000"/>
                    <a:lumOff val="25000"/>
                  </a:schemeClr>
                </a:soli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我们积极配合会计事务所执行下属企业的查帐验证工作，配合内部审计工作，提出整改意见；</a:t>
            </a:r>
            <a:endParaRPr lang="zh-CN" altLang="en-US" dirty="0"/>
          </a:p>
        </p:txBody>
      </p:sp>
      <p:sp>
        <p:nvSpPr>
          <p:cNvPr id="30" name="标题 1"/>
          <p:cNvSpPr txBox="1"/>
          <p:nvPr/>
        </p:nvSpPr>
        <p:spPr>
          <a:xfrm>
            <a:off x="1604523" y="121269"/>
            <a:ext cx="2764897" cy="1325563"/>
          </a:xfrm>
          <a:prstGeom prst="rect">
            <a:avLst/>
          </a:prstGeom>
        </p:spPr>
        <p:txBody>
          <a:bodyPr vert="horz" lIns="91440" tIns="45720" rIns="91440" bIns="45720" rtlCol="0" anchor="ctr">
            <a:noAutofit/>
          </a:bodyPr>
          <a:lstStyle>
            <a:defPPr>
              <a:defRPr lang="zh-CN"/>
            </a:defPPr>
            <a:lvl1pPr marR="0" lvl="0" indent="0" fontAlgn="auto">
              <a:lnSpc>
                <a:spcPct val="100000"/>
              </a:lnSpc>
              <a:spcBef>
                <a:spcPct val="0"/>
              </a:spcBef>
              <a:spcAft>
                <a:spcPts val="0"/>
              </a:spcAft>
              <a:buClrTx/>
              <a:buSzTx/>
              <a:buFontTx/>
              <a:buNone/>
              <a:defRPr kumimoji="0" sz="4400" b="1" i="0" u="none" strike="noStrike" cap="none" spc="0" normalizeH="0" baseline="0">
                <a:ln>
                  <a:noFill/>
                </a:ln>
                <a:solidFill>
                  <a:schemeClr val="accent3">
                    <a:lumMod val="75000"/>
                  </a:schemeClr>
                </a:solidFill>
                <a:effectLst/>
                <a:uLnTx/>
                <a:uFillTx/>
                <a:latin typeface="Arial" panose="020B0604020202020204"/>
                <a:ea typeface="微软雅黑" panose="020B0503020204020204" pitchFamily="34" charset="-122"/>
                <a:cs typeface="+mj-cs"/>
              </a:defRPr>
            </a:lvl1pPr>
          </a:lstStyle>
          <a:p>
            <a:r>
              <a:rPr lang="zh-CN" altLang="en-US" dirty="0"/>
              <a:t>工作回顾</a:t>
            </a:r>
          </a:p>
        </p:txBody>
      </p:sp>
      <p:sp>
        <p:nvSpPr>
          <p:cNvPr id="31" name="文本框 30"/>
          <p:cNvSpPr txBox="1"/>
          <p:nvPr/>
        </p:nvSpPr>
        <p:spPr>
          <a:xfrm>
            <a:off x="474641" y="-140416"/>
            <a:ext cx="1376748" cy="1089529"/>
          </a:xfrm>
          <a:prstGeom prst="rect">
            <a:avLst/>
          </a:prstGeom>
          <a:noFill/>
        </p:spPr>
        <p:txBody>
          <a:bodyPr wrap="square" rtlCol="0">
            <a:noAutofit/>
          </a:bodyPr>
          <a:lstStyle>
            <a:defPPr>
              <a:defRPr lang="zh-CN"/>
            </a:defPPr>
            <a:lvl1pPr algn="ctr">
              <a:lnSpc>
                <a:spcPct val="90000"/>
              </a:lnSpc>
              <a:defRPr sz="4000">
                <a:solidFill>
                  <a:schemeClr val="accent1"/>
                </a:solidFill>
              </a:defRPr>
            </a:lvl1pPr>
          </a:lstStyle>
          <a:p>
            <a:endParaRPr lang="en-US" altLang="zh-CN" dirty="0"/>
          </a:p>
          <a:p>
            <a:r>
              <a:rPr lang="en-US" altLang="zh-CN" dirty="0"/>
              <a:t>01</a:t>
            </a:r>
            <a:endParaRPr lang="zh-CN" altLang="en-US" dirty="0"/>
          </a:p>
        </p:txBody>
      </p:sp>
      <p:pic>
        <p:nvPicPr>
          <p:cNvPr id="32" name="图片 31"/>
          <p:cNvPicPr>
            <a:picLocks noChangeAspect="1"/>
          </p:cNvPicPr>
          <p:nvPr/>
        </p:nvPicPr>
        <p:blipFill rotWithShape="1">
          <a:blip r:embed="rId5"/>
          <a:srcRect r="40321" b="5570"/>
          <a:stretch>
            <a:fillRect/>
          </a:stretch>
        </p:blipFill>
        <p:spPr>
          <a:xfrm>
            <a:off x="9795425" y="465767"/>
            <a:ext cx="1932720" cy="3957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379760;#379760;#368814;#368814;#398869;#398869;#371982;"/>
</p:tagLst>
</file>

<file path=ppt/tags/tag2.xml><?xml version="1.0" encoding="utf-8"?>
<p:tagLst xmlns:a="http://schemas.openxmlformats.org/drawingml/2006/main" xmlns:r="http://schemas.openxmlformats.org/officeDocument/2006/relationships" xmlns:p="http://schemas.openxmlformats.org/presentationml/2006/main">
  <p:tag name="ISLIDE.ICON" val="#405460;#405460;#405460;#405460;#405460;#83825;#60932;#83825;#380233;#380233;#380234;"/>
</p:tagLst>
</file>

<file path=ppt/tags/tag3.xml><?xml version="1.0" encoding="utf-8"?>
<p:tagLst xmlns:a="http://schemas.openxmlformats.org/drawingml/2006/main" xmlns:r="http://schemas.openxmlformats.org/officeDocument/2006/relationships" xmlns:p="http://schemas.openxmlformats.org/presentationml/2006/main">
  <p:tag name="ISLIDE.ICON" val="#49772;#78974;#95566;"/>
</p:tagLst>
</file>

<file path=ppt/tags/tag4.xml><?xml version="1.0" encoding="utf-8"?>
<p:tagLst xmlns:a="http://schemas.openxmlformats.org/drawingml/2006/main" xmlns:r="http://schemas.openxmlformats.org/officeDocument/2006/relationships" xmlns:p="http://schemas.openxmlformats.org/presentationml/2006/main">
  <p:tag name="ISLIDE.ICON" val="#402749;#369703;#170678;#380165;"/>
</p:tagLst>
</file>

<file path=ppt/tags/tag5.xml><?xml version="1.0" encoding="utf-8"?>
<p:tagLst xmlns:a="http://schemas.openxmlformats.org/drawingml/2006/main" xmlns:r="http://schemas.openxmlformats.org/officeDocument/2006/relationships" xmlns:p="http://schemas.openxmlformats.org/presentationml/2006/main">
  <p:tag name="ISLIDE.ICON" val="#375356;#373969;#99923;#75776;#99923;#158839;#158885;#180077;#51749;#82382;#374723;#155357;#373934;#13568;"/>
</p:tagLst>
</file>

<file path=ppt/tags/tag6.xml><?xml version="1.0" encoding="utf-8"?>
<p:tagLst xmlns:a="http://schemas.openxmlformats.org/drawingml/2006/main" xmlns:r="http://schemas.openxmlformats.org/officeDocument/2006/relationships" xmlns:p="http://schemas.openxmlformats.org/presentationml/2006/main">
  <p:tag name="ISLIDE.ICON" val="#375356;#373969;#99923;#75776;#99923;#158839;#158885;#86558;#370972;#370969;"/>
</p:tagLst>
</file>

<file path=ppt/theme/theme1.xml><?xml version="1.0" encoding="utf-8"?>
<a:theme xmlns:a="http://schemas.openxmlformats.org/drawingml/2006/main" name="Office 主题">
  <a:themeElements>
    <a:clrScheme name="财务">
      <a:dk1>
        <a:sysClr val="windowText" lastClr="000000"/>
      </a:dk1>
      <a:lt1>
        <a:sysClr val="window" lastClr="FFFFFF"/>
      </a:lt1>
      <a:dk2>
        <a:srgbClr val="44546A"/>
      </a:dk2>
      <a:lt2>
        <a:srgbClr val="E7E6E6"/>
      </a:lt2>
      <a:accent1>
        <a:srgbClr val="06377E"/>
      </a:accent1>
      <a:accent2>
        <a:srgbClr val="25DBD2"/>
      </a:accent2>
      <a:accent3>
        <a:srgbClr val="116DDF"/>
      </a:accent3>
      <a:accent4>
        <a:srgbClr val="70AD47"/>
      </a:accent4>
      <a:accent5>
        <a:srgbClr val="0563C1"/>
      </a:accent5>
      <a:accent6>
        <a:srgbClr val="954F72"/>
      </a:accent6>
      <a:hlink>
        <a:srgbClr val="0563C1"/>
      </a:hlink>
      <a:folHlink>
        <a:srgbClr val="954F72"/>
      </a:folHlink>
    </a:clrScheme>
    <a:fontScheme name="微软模板">
      <a:majorFont>
        <a:latin typeface="Arial"/>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2480</Words>
  <Application>Microsoft Office PowerPoint</Application>
  <PresentationFormat>宽屏</PresentationFormat>
  <Paragraphs>366</Paragraphs>
  <Slides>37</Slides>
  <Notes>7</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37</vt:i4>
      </vt:variant>
    </vt:vector>
  </HeadingPairs>
  <TitlesOfParts>
    <vt:vector size="41" baseType="lpstr">
      <vt:lpstr>Arial</vt:lpstr>
      <vt:lpstr>微软雅黑 Light</vt:lpstr>
      <vt:lpstr>微软雅黑</vt:lpstr>
      <vt:lpstr>Office 主题</vt:lpstr>
      <vt:lpstr>XX公司财务中心年中</vt:lpstr>
      <vt:lpstr>目录</vt:lpstr>
      <vt:lpstr>PowerPoint 演示文稿</vt:lpstr>
      <vt:lpstr>PowerPoint 演示文稿</vt:lpstr>
      <vt:lpstr>工作回顾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XX公司 年中工作总结汇报</dc:title>
  <dc:creator>admin</dc:creator>
  <cp:lastModifiedBy>LI WEI</cp:lastModifiedBy>
  <cp:revision>99</cp:revision>
  <dcterms:created xsi:type="dcterms:W3CDTF">2022-05-25T09:04:00Z</dcterms:created>
  <dcterms:modified xsi:type="dcterms:W3CDTF">2022-06-29T01:58:16Z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DD4271B65115443A9A4084F1C446D35C</vt:lpwstr>
  </property>
  <property fmtid="{D5CDD505-2E9C-101B-9397-08002B2CF9AE}" pid="3" name="KSOProductBuildVer">
    <vt:lpwstr>2052-11.1.0.11000</vt:lpwstr>
  </property>
</Properties>
</file>