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4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9" r:id="rId2"/>
    <p:sldId id="264" r:id="rId3"/>
    <p:sldId id="262" r:id="rId4"/>
    <p:sldId id="261" r:id="rId5"/>
    <p:sldId id="265" r:id="rId6"/>
    <p:sldId id="278" r:id="rId7"/>
    <p:sldId id="266" r:id="rId8"/>
    <p:sldId id="321" r:id="rId9"/>
    <p:sldId id="267" r:id="rId10"/>
    <p:sldId id="268" r:id="rId11"/>
    <p:sldId id="270" r:id="rId12"/>
    <p:sldId id="269" r:id="rId13"/>
    <p:sldId id="273" r:id="rId14"/>
    <p:sldId id="322" r:id="rId15"/>
    <p:sldId id="271" r:id="rId16"/>
    <p:sldId id="272" r:id="rId17"/>
    <p:sldId id="274" r:id="rId18"/>
    <p:sldId id="323" r:id="rId19"/>
    <p:sldId id="275" r:id="rId20"/>
    <p:sldId id="276" r:id="rId21"/>
    <p:sldId id="277" r:id="rId22"/>
    <p:sldId id="279" r:id="rId23"/>
    <p:sldId id="260" r:id="rId24"/>
    <p:sldId id="317" r:id="rId25"/>
    <p:sldId id="315" r:id="rId26"/>
    <p:sldId id="319" r:id="rId27"/>
    <p:sldId id="320" r:id="rId28"/>
    <p:sldId id="289" r:id="rId29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" id="{6787C914-EFA5-4B8C-9D1B-3E1FE9E7218C}">
          <p14:sldIdLst>
            <p14:sldId id="259"/>
            <p14:sldId id="264"/>
            <p14:sldId id="262"/>
            <p14:sldId id="261"/>
            <p14:sldId id="265"/>
            <p14:sldId id="278"/>
            <p14:sldId id="266"/>
            <p14:sldId id="321"/>
            <p14:sldId id="267"/>
            <p14:sldId id="268"/>
            <p14:sldId id="270"/>
            <p14:sldId id="269"/>
            <p14:sldId id="273"/>
            <p14:sldId id="322"/>
            <p14:sldId id="271"/>
            <p14:sldId id="272"/>
            <p14:sldId id="274"/>
            <p14:sldId id="323"/>
            <p14:sldId id="275"/>
            <p14:sldId id="276"/>
            <p14:sldId id="277"/>
            <p14:sldId id="279"/>
            <p14:sldId id="260"/>
          </p14:sldIdLst>
        </p14:section>
        <p14:section name="标注页" id="{67D7E322-B72B-4971-BEE9-D7519DDEA602}">
          <p14:sldIdLst>
            <p14:sldId id="317"/>
            <p14:sldId id="315"/>
            <p14:sldId id="319"/>
            <p14:sldId id="320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BC7D2E-259B-4306-83EC-F9A897BE4379}" v="307" dt="2022-01-04T10:45:00.4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5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 showGuides="1">
      <p:cViewPr varScale="1">
        <p:scale>
          <a:sx n="41" d="100"/>
          <a:sy n="41" d="100"/>
        </p:scale>
        <p:origin x="283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FA Talent)" userId="474f572f-8271-4f60-858e-cee871e0aec6" providerId="ADAL" clId="{66BC7D2E-259B-4306-83EC-F9A897BE4379}"/>
    <pc:docChg chg="modSld">
      <pc:chgData name="Xin Zhang (FA Talent)" userId="474f572f-8271-4f60-858e-cee871e0aec6" providerId="ADAL" clId="{66BC7D2E-259B-4306-83EC-F9A897BE4379}" dt="2022-01-07T11:24:07.197" v="0"/>
      <pc:docMkLst>
        <pc:docMk/>
      </pc:docMkLst>
      <pc:sldChg chg="modSp mod">
        <pc:chgData name="Xin Zhang (FA Talent)" userId="474f572f-8271-4f60-858e-cee871e0aec6" providerId="ADAL" clId="{66BC7D2E-259B-4306-83EC-F9A897BE4379}" dt="2022-01-07T11:24:07.197" v="0"/>
        <pc:sldMkLst>
          <pc:docMk/>
          <pc:sldMk cId="2478620715" sldId="317"/>
        </pc:sldMkLst>
        <pc:spChg chg="mod">
          <ac:chgData name="Xin Zhang (FA Talent)" userId="474f572f-8271-4f60-858e-cee871e0aec6" providerId="ADAL" clId="{66BC7D2E-259B-4306-83EC-F9A897BE4379}" dt="2022-01-07T11:24:07.197" v="0"/>
          <ac:spMkLst>
            <pc:docMk/>
            <pc:sldMk cId="2478620715" sldId="317"/>
            <ac:spMk id="9" creationId="{897ADEB5-C7B4-3947-AFB4-9E9C01B69291}"/>
          </ac:spMkLst>
        </pc:spChg>
      </pc:sldChg>
    </pc:docChg>
  </pc:docChgLst>
  <pc:docChgLst>
    <pc:chgData name="Xin Zhang" userId="474f572f-8271-4f60-858e-cee871e0aec6" providerId="ADAL" clId="{66BC7D2E-259B-4306-83EC-F9A897BE4379}"/>
    <pc:docChg chg="modSld">
      <pc:chgData name="Xin Zhang" userId="474f572f-8271-4f60-858e-cee871e0aec6" providerId="ADAL" clId="{66BC7D2E-259B-4306-83EC-F9A897BE4379}" dt="2022-01-04T10:45:28.119" v="3" actId="20577"/>
      <pc:docMkLst>
        <pc:docMk/>
      </pc:docMkLst>
      <pc:sldChg chg="modSp mod">
        <pc:chgData name="Xin Zhang" userId="474f572f-8271-4f60-858e-cee871e0aec6" providerId="ADAL" clId="{66BC7D2E-259B-4306-83EC-F9A897BE4379}" dt="2022-01-04T10:45:19.997" v="1" actId="20577"/>
        <pc:sldMkLst>
          <pc:docMk/>
          <pc:sldMk cId="545778957" sldId="259"/>
        </pc:sldMkLst>
        <pc:spChg chg="mod">
          <ac:chgData name="Xin Zhang" userId="474f572f-8271-4f60-858e-cee871e0aec6" providerId="ADAL" clId="{66BC7D2E-259B-4306-83EC-F9A897BE4379}" dt="2022-01-04T10:45:19.997" v="1" actId="20577"/>
          <ac:spMkLst>
            <pc:docMk/>
            <pc:sldMk cId="545778957" sldId="259"/>
            <ac:spMk id="67" creationId="{CBC40B3F-BB1A-4523-B6F1-200EC2390623}"/>
          </ac:spMkLst>
        </pc:spChg>
      </pc:sldChg>
      <pc:sldChg chg="modSp mod">
        <pc:chgData name="Xin Zhang" userId="474f572f-8271-4f60-858e-cee871e0aec6" providerId="ADAL" clId="{66BC7D2E-259B-4306-83EC-F9A897BE4379}" dt="2022-01-04T10:45:28.119" v="3" actId="20577"/>
        <pc:sldMkLst>
          <pc:docMk/>
          <pc:sldMk cId="343875453" sldId="260"/>
        </pc:sldMkLst>
        <pc:spChg chg="mod">
          <ac:chgData name="Xin Zhang" userId="474f572f-8271-4f60-858e-cee871e0aec6" providerId="ADAL" clId="{66BC7D2E-259B-4306-83EC-F9A897BE4379}" dt="2022-01-04T10:45:28.119" v="3" actId="20577"/>
          <ac:spMkLst>
            <pc:docMk/>
            <pc:sldMk cId="343875453" sldId="260"/>
            <ac:spMk id="33" creationId="{B2C36698-986F-46C3-A67F-14BB6F6FB92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6BD7-4DC6-8E7F-85412FF8174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6BD7-4DC6-8E7F-85412FF8174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6BD7-4DC6-8E7F-85412FF817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1921935"/>
        <c:axId val="251914031"/>
      </c:lineChart>
      <c:catAx>
        <c:axId val="25192193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51914031"/>
        <c:crosses val="autoZero"/>
        <c:auto val="1"/>
        <c:lblAlgn val="ctr"/>
        <c:lblOffset val="100"/>
        <c:noMultiLvlLbl val="0"/>
      </c:catAx>
      <c:valAx>
        <c:axId val="2519140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519219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08-4B5F-BF4C-F2FFA165ECF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08-4B5F-BF4C-F2FFA165EC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244459663"/>
        <c:axId val="244466319"/>
      </c:barChart>
      <c:catAx>
        <c:axId val="2444596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44466319"/>
        <c:crosses val="autoZero"/>
        <c:auto val="1"/>
        <c:lblAlgn val="ctr"/>
        <c:lblOffset val="100"/>
        <c:noMultiLvlLbl val="0"/>
      </c:catAx>
      <c:valAx>
        <c:axId val="244466319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44459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F8EBD26E-9A23-4767-95BA-6BFBB112A6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85C6A37-9AB5-41A7-BDD5-7CA413CFA7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A9003B-C132-4391-8B7D-0EA893D2841F}" type="datetimeFigureOut">
              <a:rPr lang="zh-CN" alt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2022/1/7</a:t>
            </a:fld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A7E4291-E5C4-4E6D-802E-DA158CD0BF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B6D2CFA-845D-43F1-BDE9-498B367070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1D4E6-46D5-4F5D-A1B5-EF7779932100}" type="slidenum">
              <a:rPr lang="zh-CN" altLang="en-US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‹#›</a:t>
            </a:fld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3659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fld id="{5640975C-B837-4D6E-844D-7C645303B726}" type="datetimeFigureOut">
              <a:rPr lang="zh-CN" altLang="en-US" smtClean="0"/>
              <a:pPr/>
              <a:t>2022/1/7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fld id="{56E84C2C-40E2-4F7A-AD16-1F4FF2C99A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1231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蓝色的天空和建筑&#10;&#10;描述已自动生成">
            <a:extLst>
              <a:ext uri="{FF2B5EF4-FFF2-40B4-BE49-F238E27FC236}">
                <a16:creationId xmlns:a16="http://schemas.microsoft.com/office/drawing/2014/main" id="{C917753B-CA17-49A6-BE53-CB5917982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40" b="12540"/>
          <a:stretch/>
        </p:blipFill>
        <p:spPr>
          <a:xfrm>
            <a:off x="-177792" y="-50004"/>
            <a:ext cx="12369792" cy="695800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86F2EFC-35DB-4DB0-AAE7-8C906F96C042}"/>
              </a:ext>
            </a:extLst>
          </p:cNvPr>
          <p:cNvSpPr/>
          <p:nvPr userDrawn="1"/>
        </p:nvSpPr>
        <p:spPr>
          <a:xfrm>
            <a:off x="-177792" y="3858894"/>
            <a:ext cx="10337792" cy="6397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蓝色的天空和建筑&#10;&#10;描述已自动生成">
            <a:extLst>
              <a:ext uri="{FF2B5EF4-FFF2-40B4-BE49-F238E27FC236}">
                <a16:creationId xmlns:a16="http://schemas.microsoft.com/office/drawing/2014/main" id="{EF5FAD70-3115-410F-BCCD-520B003473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90" b="99798" l="9991" r="99970">
                        <a14:foregroundMark x1="49340" y1="42666" x2="57302" y2="47890"/>
                        <a14:foregroundMark x1="44154" y1="39264" x2="49098" y2="42507"/>
                        <a14:foregroundMark x1="67173" y1="72220" x2="72062" y2="72180"/>
                        <a14:foregroundMark x1="72062" y1="72180" x2="89432" y2="61342"/>
                        <a14:foregroundMark x1="89432" y1="61342" x2="93623" y2="56814"/>
                        <a14:foregroundMark x1="93623" y1="56814" x2="94959" y2="51314"/>
                        <a14:foregroundMark x1="94959" y1="51314" x2="94018" y2="42620"/>
                        <a14:foregroundMark x1="94018" y1="42620" x2="90343" y2="33846"/>
                        <a14:foregroundMark x1="90343" y1="33846" x2="87124" y2="40882"/>
                        <a14:foregroundMark x1="87124" y1="40882" x2="85333" y2="70966"/>
                        <a14:foregroundMark x1="85333" y1="70966" x2="82144" y2="77638"/>
                        <a14:foregroundMark x1="53872" y1="81601" x2="78014" y2="77760"/>
                        <a14:foregroundMark x1="78014" y1="77760" x2="96477" y2="71007"/>
                        <a14:foregroundMark x1="67446" y1="85645" x2="91133" y2="81237"/>
                        <a14:foregroundMark x1="91133" y1="81237" x2="95597" y2="78690"/>
                        <a14:foregroundMark x1="95597" y1="78690" x2="97662" y2="30530"/>
                        <a14:foregroundMark x1="97662" y1="30530" x2="96994" y2="25435"/>
                        <a14:foregroundMark x1="96994" y1="25435" x2="94898" y2="20825"/>
                        <a14:foregroundMark x1="94898" y1="20825" x2="91011" y2="17469"/>
                        <a14:foregroundMark x1="91011" y1="17469" x2="88460" y2="78973"/>
                        <a14:foregroundMark x1="88460" y1="78973" x2="86304" y2="85160"/>
                        <a14:foregroundMark x1="36866" y1="87262" x2="94534" y2="77194"/>
                        <a14:foregroundMark x1="94534" y1="77194" x2="94898" y2="77032"/>
                        <a14:foregroundMark x1="69147" y1="81197" x2="68205" y2="97938"/>
                        <a14:foregroundMark x1="68205" y1="97938" x2="68205" y2="97938"/>
                        <a14:foregroundMark x1="62223" y1="83502" x2="59702" y2="99838"/>
                        <a14:foregroundMark x1="89584" y1="29034" x2="91011" y2="1779"/>
                        <a14:foregroundMark x1="91011" y1="1779" x2="89736" y2="15811"/>
                        <a14:foregroundMark x1="89736" y1="15811" x2="88157" y2="3033"/>
                        <a14:foregroundMark x1="88157" y1="3033" x2="92013" y2="10230"/>
                        <a14:foregroundMark x1="92013" y1="10230" x2="99575" y2="14153"/>
                        <a14:foregroundMark x1="99575" y1="14153" x2="99818" y2="14153"/>
                        <a14:foregroundMark x1="84543" y1="34695" x2="89554" y2="21674"/>
                        <a14:foregroundMark x1="89554" y1="21674" x2="89554" y2="14032"/>
                        <a14:foregroundMark x1="89554" y1="14032" x2="86426" y2="18641"/>
                        <a14:foregroundMark x1="86426" y1="18641" x2="87276" y2="38496"/>
                        <a14:foregroundMark x1="87276" y1="38496" x2="99909" y2="85726"/>
                        <a14:foregroundMark x1="99909" y1="85726" x2="99970" y2="87262"/>
                        <a14:foregroundMark x1="63012" y1="98180" x2="42879" y2="98180"/>
                        <a14:foregroundMark x1="86426" y1="20663" x2="84422" y2="14557"/>
                        <a14:foregroundMark x1="84422" y1="14557" x2="84391" y2="8290"/>
                        <a14:foregroundMark x1="94777" y1="11848" x2="99818" y2="9543"/>
                        <a14:backgroundMark x1="56878" y1="42863" x2="58154" y2="48039"/>
                        <a14:backgroundMark x1="58154" y1="48039" x2="57971" y2="53134"/>
                        <a14:backgroundMark x1="53568" y1="42661" x2="54995" y2="40558"/>
                        <a14:backgroundMark x1="45399" y1="51031" x2="53265" y2="33643"/>
                        <a14:backgroundMark x1="53265" y1="33643" x2="53265" y2="3364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42" t="12540" b="12540"/>
          <a:stretch/>
        </p:blipFill>
        <p:spPr>
          <a:xfrm>
            <a:off x="3711515" y="-50004"/>
            <a:ext cx="8480485" cy="6958008"/>
          </a:xfrm>
          <a:custGeom>
            <a:avLst/>
            <a:gdLst>
              <a:gd name="connsiteX0" fmla="*/ 956738 w 8480485"/>
              <a:gd name="connsiteY0" fmla="*/ 1647798 h 6958008"/>
              <a:gd name="connsiteX1" fmla="*/ 956738 w 8480485"/>
              <a:gd name="connsiteY1" fmla="*/ 4082989 h 6958008"/>
              <a:gd name="connsiteX2" fmla="*/ 3478557 w 8480485"/>
              <a:gd name="connsiteY2" fmla="*/ 4082989 h 6958008"/>
              <a:gd name="connsiteX3" fmla="*/ 3478557 w 8480485"/>
              <a:gd name="connsiteY3" fmla="*/ 1647798 h 6958008"/>
              <a:gd name="connsiteX4" fmla="*/ 0 w 8480485"/>
              <a:gd name="connsiteY4" fmla="*/ 0 h 6958008"/>
              <a:gd name="connsiteX5" fmla="*/ 8480485 w 8480485"/>
              <a:gd name="connsiteY5" fmla="*/ 0 h 6958008"/>
              <a:gd name="connsiteX6" fmla="*/ 8480485 w 8480485"/>
              <a:gd name="connsiteY6" fmla="*/ 6958008 h 6958008"/>
              <a:gd name="connsiteX7" fmla="*/ 0 w 8480485"/>
              <a:gd name="connsiteY7" fmla="*/ 6958008 h 695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80485" h="6958008">
                <a:moveTo>
                  <a:pt x="956738" y="1647798"/>
                </a:moveTo>
                <a:lnTo>
                  <a:pt x="956738" y="4082989"/>
                </a:lnTo>
                <a:lnTo>
                  <a:pt x="3478557" y="4082989"/>
                </a:lnTo>
                <a:lnTo>
                  <a:pt x="3478557" y="1647798"/>
                </a:lnTo>
                <a:close/>
                <a:moveTo>
                  <a:pt x="0" y="0"/>
                </a:moveTo>
                <a:lnTo>
                  <a:pt x="8480485" y="0"/>
                </a:lnTo>
                <a:lnTo>
                  <a:pt x="8480485" y="6958008"/>
                </a:lnTo>
                <a:lnTo>
                  <a:pt x="0" y="69580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蓝色的天空和建筑&#10;&#10;描述已自动生成">
            <a:extLst>
              <a:ext uri="{FF2B5EF4-FFF2-40B4-BE49-F238E27FC236}">
                <a16:creationId xmlns:a16="http://schemas.microsoft.com/office/drawing/2014/main" id="{AF9348AD-41F4-4937-A208-091C917629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t="566" r="77754" b="48301"/>
          <a:stretch/>
        </p:blipFill>
        <p:spPr>
          <a:xfrm>
            <a:off x="0" y="0"/>
            <a:ext cx="3988340" cy="688300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440B7A6-00D7-44AE-A0CA-20C5069D57E5}"/>
              </a:ext>
            </a:extLst>
          </p:cNvPr>
          <p:cNvSpPr/>
          <p:nvPr userDrawn="1"/>
        </p:nvSpPr>
        <p:spPr>
          <a:xfrm>
            <a:off x="2909588" y="6611779"/>
            <a:ext cx="9282412" cy="246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蓝色的高楼&#10;&#10;描述已自动生成">
            <a:extLst>
              <a:ext uri="{FF2B5EF4-FFF2-40B4-BE49-F238E27FC236}">
                <a16:creationId xmlns:a16="http://schemas.microsoft.com/office/drawing/2014/main" id="{2BF80EED-FF7F-411B-A787-99707F9F3D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14" r="28211"/>
          <a:stretch/>
        </p:blipFill>
        <p:spPr>
          <a:xfrm flipH="1">
            <a:off x="0" y="794283"/>
            <a:ext cx="4549140" cy="6063717"/>
          </a:xfrm>
          <a:prstGeom prst="rect">
            <a:avLst/>
          </a:prstGeom>
          <a:effectLst>
            <a:outerShdw blurRad="203200" dist="50800" dir="1200000" algn="tl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683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蓝色的天空和建筑&#10;&#10;描述已自动生成">
            <a:extLst>
              <a:ext uri="{FF2B5EF4-FFF2-40B4-BE49-F238E27FC236}">
                <a16:creationId xmlns:a16="http://schemas.microsoft.com/office/drawing/2014/main" id="{A85D3E92-2FF0-4B1B-996B-BDF85DEF6C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-189" r="31346" b="48301"/>
          <a:stretch/>
        </p:blipFill>
        <p:spPr>
          <a:xfrm>
            <a:off x="0" y="-35336"/>
            <a:ext cx="12192000" cy="6918338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94D18C8-54F4-4376-9832-7D417C7BA2BA}"/>
              </a:ext>
            </a:extLst>
          </p:cNvPr>
          <p:cNvGrpSpPr/>
          <p:nvPr userDrawn="1"/>
        </p:nvGrpSpPr>
        <p:grpSpPr>
          <a:xfrm>
            <a:off x="5475514" y="4908941"/>
            <a:ext cx="6044974" cy="86565"/>
            <a:chOff x="5475514" y="4908941"/>
            <a:chExt cx="6044974" cy="86565"/>
          </a:xfrm>
        </p:grpSpPr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F3DFD148-1D1D-4B3A-8DF6-493B220E69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75514" y="4952223"/>
              <a:ext cx="6044974" cy="0"/>
            </a:xfrm>
            <a:prstGeom prst="line">
              <a:avLst/>
            </a:prstGeom>
            <a:ln w="19050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EB643F5-F546-4382-B2E4-4ADA8BBD4DF5}"/>
                </a:ext>
              </a:extLst>
            </p:cNvPr>
            <p:cNvSpPr/>
            <p:nvPr/>
          </p:nvSpPr>
          <p:spPr>
            <a:xfrm>
              <a:off x="10989733" y="4908941"/>
              <a:ext cx="327555" cy="865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 descr="蓝色的天空和建筑&#10;&#10;描述已自动生成">
            <a:extLst>
              <a:ext uri="{FF2B5EF4-FFF2-40B4-BE49-F238E27FC236}">
                <a16:creationId xmlns:a16="http://schemas.microsoft.com/office/drawing/2014/main" id="{A180ACE9-7A01-4D2C-821C-8AF16ECD0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13" b="99815" l="313" r="89987">
                        <a14:foregroundMark x1="21460" y1="10199" x2="15046" y2="10060"/>
                        <a14:foregroundMark x1="15046" y1="10060" x2="7953" y2="14650"/>
                        <a14:foregroundMark x1="7953" y1="14650" x2="2947" y2="22021"/>
                        <a14:foregroundMark x1="2947" y1="22021" x2="574" y2="29949"/>
                        <a14:foregroundMark x1="574" y1="29949" x2="209" y2="43208"/>
                        <a14:foregroundMark x1="209" y1="43208" x2="3259" y2="66018"/>
                        <a14:foregroundMark x1="3259" y1="66018" x2="14576" y2="80668"/>
                        <a14:foregroundMark x1="14576" y1="80668" x2="35124" y2="90357"/>
                        <a14:foregroundMark x1="35124" y1="90357" x2="39557" y2="90125"/>
                        <a14:foregroundMark x1="39557" y1="90125" x2="42503" y2="84052"/>
                        <a14:foregroundMark x1="42503" y1="84052" x2="38514" y2="73760"/>
                        <a14:foregroundMark x1="38514" y1="73760" x2="1356" y2="38526"/>
                        <a14:foregroundMark x1="20626" y1="10941" x2="18435" y2="1113"/>
                        <a14:foregroundMark x1="18435" y1="1113" x2="18435" y2="1113"/>
                        <a14:foregroundMark x1="38540" y1="81131" x2="53220" y2="99815"/>
                        <a14:foregroundMark x1="30821" y1="16504" x2="26780" y2="22949"/>
                        <a14:foregroundMark x1="3546" y1="5007" x2="313" y2="5934"/>
                        <a14:foregroundMark x1="31672" y1="6493" x2="25802" y2="9345"/>
                        <a14:foregroundMark x1="25802" y1="9345" x2="22218" y2="13653"/>
                        <a14:foregroundMark x1="22218" y1="13653" x2="26177" y2="14017"/>
                        <a14:foregroundMark x1="26177" y1="14017" x2="34266" y2="4490"/>
                        <a14:foregroundMark x1="34266" y1="4490" x2="34369" y2="4430"/>
                        <a14:foregroundMark x1="39898" y1="1274" x2="36382" y2="6129"/>
                        <a14:foregroundMark x1="36382" y1="6129" x2="34983" y2="10194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567"/>
          <a:stretch/>
        </p:blipFill>
        <p:spPr>
          <a:xfrm>
            <a:off x="-530" y="0"/>
            <a:ext cx="8100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7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F4D52D7-3076-45C7-88BE-49C2137E7075}"/>
              </a:ext>
            </a:extLst>
          </p:cNvPr>
          <p:cNvGrpSpPr/>
          <p:nvPr userDrawn="1"/>
        </p:nvGrpSpPr>
        <p:grpSpPr>
          <a:xfrm>
            <a:off x="669925" y="612167"/>
            <a:ext cx="485146" cy="495520"/>
            <a:chOff x="263374" y="471757"/>
            <a:chExt cx="371421" cy="379363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47C60A65-1C6E-47F2-A244-F4E68A266BAD}"/>
                </a:ext>
              </a:extLst>
            </p:cNvPr>
            <p:cNvSpPr/>
            <p:nvPr/>
          </p:nvSpPr>
          <p:spPr>
            <a:xfrm>
              <a:off x="263374" y="471757"/>
              <a:ext cx="324001" cy="324001"/>
            </a:xfrm>
            <a:prstGeom prst="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B9948F1-F546-4A51-9D8A-9B0A60AF890A}"/>
                </a:ext>
              </a:extLst>
            </p:cNvPr>
            <p:cNvSpPr/>
            <p:nvPr/>
          </p:nvSpPr>
          <p:spPr>
            <a:xfrm>
              <a:off x="454795" y="670513"/>
              <a:ext cx="180000" cy="180607"/>
            </a:xfrm>
            <a:prstGeom prst="rect">
              <a:avLst/>
            </a:prstGeom>
            <a:solidFill>
              <a:schemeClr val="accent1"/>
            </a:solidFill>
            <a:ln w="381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3168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031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蓝色的天空和建筑&#10;&#10;描述已自动生成">
            <a:extLst>
              <a:ext uri="{FF2B5EF4-FFF2-40B4-BE49-F238E27FC236}">
                <a16:creationId xmlns:a16="http://schemas.microsoft.com/office/drawing/2014/main" id="{0FC7C956-0E4F-406F-AB97-763DD4B79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40" b="12540"/>
          <a:stretch/>
        </p:blipFill>
        <p:spPr>
          <a:xfrm>
            <a:off x="-177792" y="-50004"/>
            <a:ext cx="12369792" cy="695800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E05A93E-2B39-4EEB-A245-E70B81C6C46E}"/>
              </a:ext>
            </a:extLst>
          </p:cNvPr>
          <p:cNvSpPr/>
          <p:nvPr userDrawn="1"/>
        </p:nvSpPr>
        <p:spPr>
          <a:xfrm>
            <a:off x="-177792" y="4403412"/>
            <a:ext cx="10337792" cy="6397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蓝色的天空和建筑&#10;&#10;描述已自动生成">
            <a:extLst>
              <a:ext uri="{FF2B5EF4-FFF2-40B4-BE49-F238E27FC236}">
                <a16:creationId xmlns:a16="http://schemas.microsoft.com/office/drawing/2014/main" id="{A019AFB8-D008-41A4-B1B4-6B4D8B436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90" b="99798" l="9991" r="99970">
                        <a14:foregroundMark x1="49340" y1="42666" x2="57302" y2="47890"/>
                        <a14:foregroundMark x1="44154" y1="39264" x2="49098" y2="42507"/>
                        <a14:foregroundMark x1="67173" y1="72220" x2="72062" y2="72180"/>
                        <a14:foregroundMark x1="72062" y1="72180" x2="89432" y2="61342"/>
                        <a14:foregroundMark x1="89432" y1="61342" x2="93623" y2="56814"/>
                        <a14:foregroundMark x1="93623" y1="56814" x2="94959" y2="51314"/>
                        <a14:foregroundMark x1="94959" y1="51314" x2="94018" y2="42620"/>
                        <a14:foregroundMark x1="94018" y1="42620" x2="90343" y2="33846"/>
                        <a14:foregroundMark x1="90343" y1="33846" x2="87124" y2="40882"/>
                        <a14:foregroundMark x1="87124" y1="40882" x2="85333" y2="70966"/>
                        <a14:foregroundMark x1="85333" y1="70966" x2="82144" y2="77638"/>
                        <a14:foregroundMark x1="53872" y1="81601" x2="78014" y2="77760"/>
                        <a14:foregroundMark x1="78014" y1="77760" x2="96477" y2="71007"/>
                        <a14:foregroundMark x1="67446" y1="85645" x2="91133" y2="81237"/>
                        <a14:foregroundMark x1="91133" y1="81237" x2="95597" y2="78690"/>
                        <a14:foregroundMark x1="95597" y1="78690" x2="97662" y2="30530"/>
                        <a14:foregroundMark x1="97662" y1="30530" x2="96994" y2="25435"/>
                        <a14:foregroundMark x1="96994" y1="25435" x2="94898" y2="20825"/>
                        <a14:foregroundMark x1="94898" y1="20825" x2="91011" y2="17469"/>
                        <a14:foregroundMark x1="91011" y1="17469" x2="88460" y2="78973"/>
                        <a14:foregroundMark x1="88460" y1="78973" x2="86304" y2="85160"/>
                        <a14:foregroundMark x1="36866" y1="87262" x2="94534" y2="77194"/>
                        <a14:foregroundMark x1="94534" y1="77194" x2="94898" y2="77032"/>
                        <a14:foregroundMark x1="69147" y1="81197" x2="68205" y2="97938"/>
                        <a14:foregroundMark x1="68205" y1="97938" x2="68205" y2="97938"/>
                        <a14:foregroundMark x1="62223" y1="83502" x2="59702" y2="99838"/>
                        <a14:foregroundMark x1="89584" y1="29034" x2="91011" y2="1779"/>
                        <a14:foregroundMark x1="91011" y1="1779" x2="89736" y2="15811"/>
                        <a14:foregroundMark x1="89736" y1="15811" x2="88157" y2="3033"/>
                        <a14:foregroundMark x1="88157" y1="3033" x2="92013" y2="10230"/>
                        <a14:foregroundMark x1="92013" y1="10230" x2="99575" y2="14153"/>
                        <a14:foregroundMark x1="99575" y1="14153" x2="99818" y2="14153"/>
                        <a14:foregroundMark x1="84543" y1="34695" x2="89554" y2="21674"/>
                        <a14:foregroundMark x1="89554" y1="21674" x2="89554" y2="14032"/>
                        <a14:foregroundMark x1="89554" y1="14032" x2="86426" y2="18641"/>
                        <a14:foregroundMark x1="86426" y1="18641" x2="87276" y2="38496"/>
                        <a14:foregroundMark x1="87276" y1="38496" x2="99909" y2="85726"/>
                        <a14:foregroundMark x1="99909" y1="85726" x2="99970" y2="87262"/>
                        <a14:foregroundMark x1="63012" y1="98180" x2="42879" y2="98180"/>
                        <a14:foregroundMark x1="86426" y1="20663" x2="84422" y2="14557"/>
                        <a14:foregroundMark x1="84422" y1="14557" x2="84391" y2="8290"/>
                        <a14:foregroundMark x1="94777" y1="11848" x2="99818" y2="9543"/>
                        <a14:backgroundMark x1="56878" y1="42863" x2="58154" y2="48039"/>
                        <a14:backgroundMark x1="58154" y1="48039" x2="57971" y2="53134"/>
                        <a14:backgroundMark x1="53568" y1="42661" x2="54995" y2="40558"/>
                        <a14:backgroundMark x1="45399" y1="51031" x2="53265" y2="33643"/>
                        <a14:backgroundMark x1="53265" y1="33643" x2="53265" y2="3364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42" t="12540" b="12540"/>
          <a:stretch/>
        </p:blipFill>
        <p:spPr>
          <a:xfrm>
            <a:off x="3711515" y="-50004"/>
            <a:ext cx="8480485" cy="6958008"/>
          </a:xfrm>
          <a:custGeom>
            <a:avLst/>
            <a:gdLst>
              <a:gd name="connsiteX0" fmla="*/ 956738 w 8480485"/>
              <a:gd name="connsiteY0" fmla="*/ 1647798 h 6958008"/>
              <a:gd name="connsiteX1" fmla="*/ 956738 w 8480485"/>
              <a:gd name="connsiteY1" fmla="*/ 4082989 h 6958008"/>
              <a:gd name="connsiteX2" fmla="*/ 3478557 w 8480485"/>
              <a:gd name="connsiteY2" fmla="*/ 4082989 h 6958008"/>
              <a:gd name="connsiteX3" fmla="*/ 3478557 w 8480485"/>
              <a:gd name="connsiteY3" fmla="*/ 1647798 h 6958008"/>
              <a:gd name="connsiteX4" fmla="*/ 0 w 8480485"/>
              <a:gd name="connsiteY4" fmla="*/ 0 h 6958008"/>
              <a:gd name="connsiteX5" fmla="*/ 8480485 w 8480485"/>
              <a:gd name="connsiteY5" fmla="*/ 0 h 6958008"/>
              <a:gd name="connsiteX6" fmla="*/ 8480485 w 8480485"/>
              <a:gd name="connsiteY6" fmla="*/ 6958008 h 6958008"/>
              <a:gd name="connsiteX7" fmla="*/ 0 w 8480485"/>
              <a:gd name="connsiteY7" fmla="*/ 6958008 h 695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80485" h="6958008">
                <a:moveTo>
                  <a:pt x="956738" y="1647798"/>
                </a:moveTo>
                <a:lnTo>
                  <a:pt x="956738" y="4082989"/>
                </a:lnTo>
                <a:lnTo>
                  <a:pt x="3478557" y="4082989"/>
                </a:lnTo>
                <a:lnTo>
                  <a:pt x="3478557" y="1647798"/>
                </a:lnTo>
                <a:close/>
                <a:moveTo>
                  <a:pt x="0" y="0"/>
                </a:moveTo>
                <a:lnTo>
                  <a:pt x="8480485" y="0"/>
                </a:lnTo>
                <a:lnTo>
                  <a:pt x="8480485" y="6958008"/>
                </a:lnTo>
                <a:lnTo>
                  <a:pt x="0" y="69580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27846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669924" y="-27743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7" r:id="rId2"/>
    <p:sldLayoutId id="2147483654" r:id="rId3"/>
    <p:sldLayoutId id="2147483658" r:id="rId4"/>
    <p:sldLayoutId id="2147483659" r:id="rId5"/>
    <p:sldLayoutId id="2147483656" r:id="rId6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6" userDrawn="1">
          <p15:clr>
            <a:srgbClr val="F26B43"/>
          </p15:clr>
        </p15:guide>
        <p15:guide id="4" pos="7256" userDrawn="1">
          <p15:clr>
            <a:srgbClr val="F26B43"/>
          </p15:clr>
        </p15:guide>
        <p15:guide id="5" orient="horz" pos="648" userDrawn="1">
          <p15:clr>
            <a:srgbClr val="F26B43"/>
          </p15:clr>
        </p15:guide>
        <p15:guide id="6" orient="horz" pos="712" userDrawn="1">
          <p15:clr>
            <a:srgbClr val="F26B43"/>
          </p15:clr>
        </p15:guide>
        <p15:guide id="7" orient="horz" pos="3928" userDrawn="1">
          <p15:clr>
            <a:srgbClr val="F26B43"/>
          </p15:clr>
        </p15:guide>
        <p15:guide id="8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1.wdp"/><Relationship Id="rId5" Type="http://schemas.openxmlformats.org/officeDocument/2006/relationships/image" Target="../media/image18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1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6.wdp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png"/><Relationship Id="rId5" Type="http://schemas.openxmlformats.org/officeDocument/2006/relationships/hyperlink" Target="http://office.msn.com.cn/" TargetMode="External"/><Relationship Id="rId4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9B9E5CE-1045-4A8F-A4FA-9B6683CAE25F}"/>
              </a:ext>
            </a:extLst>
          </p:cNvPr>
          <p:cNvSpPr txBox="1"/>
          <p:nvPr/>
        </p:nvSpPr>
        <p:spPr>
          <a:xfrm>
            <a:off x="535618" y="1803687"/>
            <a:ext cx="87846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b="1" spc="130" dirty="0">
                <a:solidFill>
                  <a:schemeClr val="accent1"/>
                </a:solidFill>
                <a:latin typeface="+mj-ea"/>
                <a:ea typeface="+mj-ea"/>
              </a:rPr>
              <a:t>乘风破浪的</a:t>
            </a:r>
            <a:r>
              <a:rPr lang="en-US" altLang="zh-CN" sz="8000" b="1" spc="130" dirty="0">
                <a:solidFill>
                  <a:schemeClr val="accent1"/>
                </a:solidFill>
                <a:latin typeface="+mj-ea"/>
                <a:ea typeface="+mj-ea"/>
              </a:rPr>
              <a:t>20XX</a:t>
            </a:r>
            <a:endParaRPr lang="zh-CN" altLang="en-US" sz="8000" b="1" spc="13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E8395A1B-1BDB-49AF-B99A-F6F7B835A230}"/>
              </a:ext>
            </a:extLst>
          </p:cNvPr>
          <p:cNvGrpSpPr/>
          <p:nvPr/>
        </p:nvGrpSpPr>
        <p:grpSpPr>
          <a:xfrm>
            <a:off x="586324" y="1543538"/>
            <a:ext cx="8733964" cy="461665"/>
            <a:chOff x="586324" y="3075201"/>
            <a:chExt cx="8733964" cy="461665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212DBA1-DD82-4D4E-8D10-579694B67C58}"/>
                </a:ext>
              </a:extLst>
            </p:cNvPr>
            <p:cNvSpPr txBox="1"/>
            <p:nvPr/>
          </p:nvSpPr>
          <p:spPr>
            <a:xfrm>
              <a:off x="586324" y="3075201"/>
              <a:ext cx="11530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2400" b="1" spc="130">
                  <a:solidFill>
                    <a:schemeClr val="accent1">
                      <a:lumMod val="50000"/>
                    </a:schemeClr>
                  </a:solidFill>
                  <a:effectLst>
                    <a:outerShdw blurRad="25400" dist="25400" dir="2700000" algn="tl" rotWithShape="0">
                      <a:schemeClr val="bg1"/>
                    </a:outerShdw>
                  </a:effectLst>
                  <a:latin typeface="+mn-ea"/>
                </a:defRPr>
              </a:lvl1pPr>
            </a:lstStyle>
            <a:p>
              <a:r>
                <a:rPr lang="en-US" altLang="zh-CN" dirty="0">
                  <a:effectLst/>
                  <a:latin typeface="+mj-lt"/>
                </a:rPr>
                <a:t>20XX</a:t>
              </a:r>
              <a:endParaRPr lang="zh-CN" altLang="en-US" dirty="0">
                <a:effectLst/>
                <a:latin typeface="+mj-lt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908C46D3-14D8-4E19-AF18-0009B664EDFF}"/>
                </a:ext>
              </a:extLst>
            </p:cNvPr>
            <p:cNvSpPr txBox="1"/>
            <p:nvPr/>
          </p:nvSpPr>
          <p:spPr>
            <a:xfrm>
              <a:off x="7288963" y="3075201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n-ea"/>
                </a:rPr>
                <a:t>年终总结报告</a:t>
              </a:r>
            </a:p>
          </p:txBody>
        </p: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7E6B50F3-2A35-4776-BF62-FEBBF4F959BF}"/>
                </a:ext>
              </a:extLst>
            </p:cNvPr>
            <p:cNvCxnSpPr>
              <a:cxnSpLocks/>
            </p:cNvCxnSpPr>
            <p:nvPr/>
          </p:nvCxnSpPr>
          <p:spPr>
            <a:xfrm>
              <a:off x="1602198" y="3401400"/>
              <a:ext cx="5653133" cy="0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72C0DD2D-B27E-4554-BA21-42D9AD4AF18C}"/>
                </a:ext>
              </a:extLst>
            </p:cNvPr>
            <p:cNvSpPr txBox="1"/>
            <p:nvPr/>
          </p:nvSpPr>
          <p:spPr>
            <a:xfrm>
              <a:off x="5307134" y="3123678"/>
              <a:ext cx="20334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accent1">
                      <a:lumMod val="50000"/>
                    </a:schemeClr>
                  </a:solidFill>
                </a:rPr>
                <a:t>Year End Summary Report</a:t>
              </a:r>
              <a:endParaRPr lang="zh-CN" altLang="en-US" sz="1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EE529B25-39CE-4125-BE2A-BDF9C777A094}"/>
              </a:ext>
            </a:extLst>
          </p:cNvPr>
          <p:cNvSpPr txBox="1"/>
          <p:nvPr/>
        </p:nvSpPr>
        <p:spPr>
          <a:xfrm>
            <a:off x="586324" y="3000245"/>
            <a:ext cx="5217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130" dirty="0">
                <a:solidFill>
                  <a:schemeClr val="accent1">
                    <a:lumMod val="50000"/>
                  </a:schemeClr>
                </a:solidFill>
                <a:effectLst>
                  <a:outerShdw blurRad="25400" dist="25400" dir="2700000" algn="tl" rotWithShape="0">
                    <a:schemeClr val="bg1"/>
                  </a:outerShdw>
                </a:effectLst>
                <a:latin typeface="+mn-ea"/>
              </a:rPr>
              <a:t>XX</a:t>
            </a:r>
            <a:r>
              <a:rPr lang="zh-CN" altLang="en-US" sz="2400" spc="130" dirty="0">
                <a:solidFill>
                  <a:schemeClr val="accent1">
                    <a:lumMod val="50000"/>
                  </a:schemeClr>
                </a:solidFill>
                <a:effectLst>
                  <a:outerShdw blurRad="25400" dist="25400" dir="2700000" algn="tl" rotWithShape="0">
                    <a:schemeClr val="bg1"/>
                  </a:outerShdw>
                </a:effectLst>
                <a:latin typeface="+mn-ea"/>
              </a:rPr>
              <a:t>部门主管个人年度报告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AABD96AC-FDC6-4E96-BA76-11FA8623240A}"/>
              </a:ext>
            </a:extLst>
          </p:cNvPr>
          <p:cNvSpPr txBox="1"/>
          <p:nvPr/>
        </p:nvSpPr>
        <p:spPr>
          <a:xfrm>
            <a:off x="561772" y="3994126"/>
            <a:ext cx="14863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/>
                </a:solidFill>
                <a:latin typeface="+mj-ea"/>
                <a:ea typeface="+mj-ea"/>
              </a:rPr>
              <a:t>#</a:t>
            </a:r>
            <a:r>
              <a:rPr lang="zh-CN" altLang="en-US" sz="1800" dirty="0">
                <a:solidFill>
                  <a:schemeClr val="bg1"/>
                </a:solidFill>
                <a:latin typeface="+mj-ea"/>
                <a:ea typeface="+mj-ea"/>
              </a:rPr>
              <a:t>年度关键词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0B97E3C9-44C4-4B55-BD9B-580FC1904F2F}"/>
              </a:ext>
            </a:extLst>
          </p:cNvPr>
          <p:cNvSpPr txBox="1"/>
          <p:nvPr/>
        </p:nvSpPr>
        <p:spPr>
          <a:xfrm>
            <a:off x="2212140" y="3994126"/>
            <a:ext cx="14863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/>
                </a:solidFill>
                <a:latin typeface="+mj-ea"/>
                <a:ea typeface="+mj-ea"/>
              </a:rPr>
              <a:t>#</a:t>
            </a:r>
            <a:r>
              <a:rPr lang="zh-CN" altLang="en-US" sz="1800" dirty="0">
                <a:solidFill>
                  <a:schemeClr val="bg1"/>
                </a:solidFill>
                <a:latin typeface="+mj-ea"/>
                <a:ea typeface="+mj-ea"/>
              </a:rPr>
              <a:t>年度关键词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4762E775-CFB3-4749-9335-46C9A8691B14}"/>
              </a:ext>
            </a:extLst>
          </p:cNvPr>
          <p:cNvSpPr txBox="1"/>
          <p:nvPr/>
        </p:nvSpPr>
        <p:spPr>
          <a:xfrm>
            <a:off x="3862508" y="3994126"/>
            <a:ext cx="14863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/>
                </a:solidFill>
                <a:latin typeface="+mj-ea"/>
                <a:ea typeface="+mj-ea"/>
              </a:rPr>
              <a:t>#</a:t>
            </a:r>
            <a:r>
              <a:rPr lang="zh-CN" altLang="en-US" sz="1800" dirty="0">
                <a:solidFill>
                  <a:schemeClr val="bg1"/>
                </a:solidFill>
                <a:latin typeface="+mj-ea"/>
                <a:ea typeface="+mj-ea"/>
              </a:rPr>
              <a:t>年度关键词</a:t>
            </a:r>
          </a:p>
        </p:txBody>
      </p: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E26AEA6E-768F-4D26-9B72-F48A7897DD1C}"/>
              </a:ext>
            </a:extLst>
          </p:cNvPr>
          <p:cNvCxnSpPr>
            <a:cxnSpLocks/>
          </p:cNvCxnSpPr>
          <p:nvPr/>
        </p:nvCxnSpPr>
        <p:spPr>
          <a:xfrm flipH="1">
            <a:off x="5537200" y="4178792"/>
            <a:ext cx="4069080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949D47B7-10B6-4A7B-A1D8-B0626162E6A6}"/>
              </a:ext>
            </a:extLst>
          </p:cNvPr>
          <p:cNvGrpSpPr/>
          <p:nvPr/>
        </p:nvGrpSpPr>
        <p:grpSpPr>
          <a:xfrm>
            <a:off x="726349" y="5632831"/>
            <a:ext cx="2506822" cy="369332"/>
            <a:chOff x="726349" y="5635710"/>
            <a:chExt cx="2506822" cy="369332"/>
          </a:xfrm>
        </p:grpSpPr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203FF575-825E-4DFD-989E-1E5B4B3641AD}"/>
                </a:ext>
              </a:extLst>
            </p:cNvPr>
            <p:cNvSpPr txBox="1"/>
            <p:nvPr/>
          </p:nvSpPr>
          <p:spPr>
            <a:xfrm>
              <a:off x="979734" y="5635710"/>
              <a:ext cx="225343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1800" dirty="0">
                  <a:solidFill>
                    <a:schemeClr val="accent1">
                      <a:lumMod val="50000"/>
                    </a:schemeClr>
                  </a:solidFill>
                  <a:latin typeface="+mn-ea"/>
                </a:rPr>
                <a:t>汇报人：</a:t>
              </a:r>
              <a:r>
                <a:rPr lang="en-US" altLang="zh-CN" sz="1800" dirty="0" err="1">
                  <a:solidFill>
                    <a:schemeClr val="accent1">
                      <a:lumMod val="50000"/>
                    </a:schemeClr>
                  </a:solidFill>
                  <a:latin typeface="+mn-ea"/>
                </a:rPr>
                <a:t>OfficePLUS</a:t>
              </a:r>
              <a:endParaRPr lang="zh-CN" altLang="en-US" sz="1800" dirty="0">
                <a:solidFill>
                  <a:schemeClr val="accent1">
                    <a:lumMod val="50000"/>
                  </a:schemeClr>
                </a:solidFill>
                <a:latin typeface="+mn-ea"/>
              </a:endParaRPr>
            </a:p>
          </p:txBody>
        </p: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396E0DBF-821C-4858-B2BB-5DE10F7F1423}"/>
                </a:ext>
              </a:extLst>
            </p:cNvPr>
            <p:cNvGrpSpPr/>
            <p:nvPr/>
          </p:nvGrpSpPr>
          <p:grpSpPr>
            <a:xfrm>
              <a:off x="726349" y="5705202"/>
              <a:ext cx="230349" cy="230349"/>
              <a:chOff x="726349" y="5705202"/>
              <a:chExt cx="230349" cy="230349"/>
            </a:xfrm>
          </p:grpSpPr>
          <p:sp>
            <p:nvSpPr>
              <p:cNvPr id="58" name="任意多边形: 形状 57">
                <a:extLst>
                  <a:ext uri="{FF2B5EF4-FFF2-40B4-BE49-F238E27FC236}">
                    <a16:creationId xmlns:a16="http://schemas.microsoft.com/office/drawing/2014/main" id="{CE7320F1-F96D-4FAA-8326-EB99001895E3}"/>
                  </a:ext>
                </a:extLst>
              </p:cNvPr>
              <p:cNvSpPr/>
              <p:nvPr/>
            </p:nvSpPr>
            <p:spPr>
              <a:xfrm>
                <a:off x="726349" y="5705202"/>
                <a:ext cx="230349" cy="230349"/>
              </a:xfrm>
              <a:custGeom>
                <a:avLst/>
                <a:gdLst>
                  <a:gd name="connsiteX0" fmla="*/ 115175 w 230349"/>
                  <a:gd name="connsiteY0" fmla="*/ 230349 h 230349"/>
                  <a:gd name="connsiteX1" fmla="*/ 230349 w 230349"/>
                  <a:gd name="connsiteY1" fmla="*/ 115175 h 230349"/>
                  <a:gd name="connsiteX2" fmla="*/ 115175 w 230349"/>
                  <a:gd name="connsiteY2" fmla="*/ 0 h 230349"/>
                  <a:gd name="connsiteX3" fmla="*/ 0 w 230349"/>
                  <a:gd name="connsiteY3" fmla="*/ 115175 h 230349"/>
                  <a:gd name="connsiteX4" fmla="*/ 115175 w 230349"/>
                  <a:gd name="connsiteY4" fmla="*/ 230349 h 230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349" h="230349">
                    <a:moveTo>
                      <a:pt x="115175" y="230349"/>
                    </a:moveTo>
                    <a:cubicBezTo>
                      <a:pt x="178784" y="230349"/>
                      <a:pt x="230349" y="178784"/>
                      <a:pt x="230349" y="115175"/>
                    </a:cubicBezTo>
                    <a:cubicBezTo>
                      <a:pt x="230349" y="51565"/>
                      <a:pt x="178784" y="0"/>
                      <a:pt x="115175" y="0"/>
                    </a:cubicBezTo>
                    <a:cubicBezTo>
                      <a:pt x="51565" y="0"/>
                      <a:pt x="0" y="51565"/>
                      <a:pt x="0" y="115175"/>
                    </a:cubicBezTo>
                    <a:cubicBezTo>
                      <a:pt x="0" y="178784"/>
                      <a:pt x="51565" y="230349"/>
                      <a:pt x="115175" y="230349"/>
                    </a:cubicBezTo>
                    <a:close/>
                  </a:path>
                </a:pathLst>
              </a:custGeom>
              <a:noFill/>
              <a:ln w="23019" cap="flat">
                <a:solidFill>
                  <a:schemeClr val="accent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任意多边形: 形状 58">
                <a:extLst>
                  <a:ext uri="{FF2B5EF4-FFF2-40B4-BE49-F238E27FC236}">
                    <a16:creationId xmlns:a16="http://schemas.microsoft.com/office/drawing/2014/main" id="{892F4769-8559-4FAE-858B-02B0B3BC3CB6}"/>
                  </a:ext>
                </a:extLst>
              </p:cNvPr>
              <p:cNvSpPr/>
              <p:nvPr/>
            </p:nvSpPr>
            <p:spPr>
              <a:xfrm>
                <a:off x="812730" y="5757031"/>
                <a:ext cx="57587" cy="57587"/>
              </a:xfrm>
              <a:custGeom>
                <a:avLst/>
                <a:gdLst>
                  <a:gd name="connsiteX0" fmla="*/ 28794 w 57587"/>
                  <a:gd name="connsiteY0" fmla="*/ 57587 h 57587"/>
                  <a:gd name="connsiteX1" fmla="*/ 57587 w 57587"/>
                  <a:gd name="connsiteY1" fmla="*/ 28794 h 57587"/>
                  <a:gd name="connsiteX2" fmla="*/ 28794 w 57587"/>
                  <a:gd name="connsiteY2" fmla="*/ 0 h 57587"/>
                  <a:gd name="connsiteX3" fmla="*/ 0 w 57587"/>
                  <a:gd name="connsiteY3" fmla="*/ 28794 h 57587"/>
                  <a:gd name="connsiteX4" fmla="*/ 28794 w 57587"/>
                  <a:gd name="connsiteY4" fmla="*/ 57587 h 5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87" h="57587">
                    <a:moveTo>
                      <a:pt x="28794" y="57587"/>
                    </a:moveTo>
                    <a:cubicBezTo>
                      <a:pt x="44696" y="57587"/>
                      <a:pt x="57587" y="44696"/>
                      <a:pt x="57587" y="28794"/>
                    </a:cubicBezTo>
                    <a:cubicBezTo>
                      <a:pt x="57587" y="12891"/>
                      <a:pt x="44696" y="0"/>
                      <a:pt x="28794" y="0"/>
                    </a:cubicBezTo>
                    <a:cubicBezTo>
                      <a:pt x="12891" y="0"/>
                      <a:pt x="0" y="12891"/>
                      <a:pt x="0" y="28794"/>
                    </a:cubicBezTo>
                    <a:cubicBezTo>
                      <a:pt x="0" y="44696"/>
                      <a:pt x="12891" y="57587"/>
                      <a:pt x="28794" y="57587"/>
                    </a:cubicBezTo>
                    <a:close/>
                  </a:path>
                </a:pathLst>
              </a:custGeom>
              <a:noFill/>
              <a:ln w="23019" cap="flat">
                <a:solidFill>
                  <a:schemeClr val="accent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E94F3B13-59A9-4AAC-9ECC-C7237DF0AE32}"/>
                  </a:ext>
                </a:extLst>
              </p:cNvPr>
              <p:cNvSpPr/>
              <p:nvPr/>
            </p:nvSpPr>
            <p:spPr>
              <a:xfrm>
                <a:off x="761028" y="5849171"/>
                <a:ext cx="160983" cy="53740"/>
              </a:xfrm>
              <a:custGeom>
                <a:avLst/>
                <a:gdLst>
                  <a:gd name="connsiteX0" fmla="*/ 0 w 160983"/>
                  <a:gd name="connsiteY0" fmla="*/ 53740 h 53740"/>
                  <a:gd name="connsiteX1" fmla="*/ 57461 w 160983"/>
                  <a:gd name="connsiteY1" fmla="*/ 0 h 53740"/>
                  <a:gd name="connsiteX2" fmla="*/ 103530 w 160983"/>
                  <a:gd name="connsiteY2" fmla="*/ 0 h 53740"/>
                  <a:gd name="connsiteX3" fmla="*/ 160984 w 160983"/>
                  <a:gd name="connsiteY3" fmla="*/ 53621 h 53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983" h="53740">
                    <a:moveTo>
                      <a:pt x="0" y="53740"/>
                    </a:moveTo>
                    <a:cubicBezTo>
                      <a:pt x="1979" y="23729"/>
                      <a:pt x="26949" y="0"/>
                      <a:pt x="57461" y="0"/>
                    </a:cubicBezTo>
                    <a:lnTo>
                      <a:pt x="103530" y="0"/>
                    </a:lnTo>
                    <a:cubicBezTo>
                      <a:pt x="134002" y="0"/>
                      <a:pt x="158946" y="23667"/>
                      <a:pt x="160984" y="53621"/>
                    </a:cubicBezTo>
                  </a:path>
                </a:pathLst>
              </a:custGeom>
              <a:noFill/>
              <a:ln w="23019" cap="flat">
                <a:solidFill>
                  <a:schemeClr val="accent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CDEC2F35-E8D7-4EE9-BB28-7B32FFC53644}"/>
              </a:ext>
            </a:extLst>
          </p:cNvPr>
          <p:cNvGrpSpPr/>
          <p:nvPr/>
        </p:nvGrpSpPr>
        <p:grpSpPr>
          <a:xfrm>
            <a:off x="3448213" y="5632831"/>
            <a:ext cx="1669157" cy="369332"/>
            <a:chOff x="726349" y="5324352"/>
            <a:chExt cx="1669157" cy="369332"/>
          </a:xfrm>
        </p:grpSpPr>
        <p:grpSp>
          <p:nvGrpSpPr>
            <p:cNvPr id="62" name="图形 50">
              <a:extLst>
                <a:ext uri="{FF2B5EF4-FFF2-40B4-BE49-F238E27FC236}">
                  <a16:creationId xmlns:a16="http://schemas.microsoft.com/office/drawing/2014/main" id="{44877F88-28DC-45E5-BC98-F0B8126D1560}"/>
                </a:ext>
              </a:extLst>
            </p:cNvPr>
            <p:cNvGrpSpPr/>
            <p:nvPr/>
          </p:nvGrpSpPr>
          <p:grpSpPr>
            <a:xfrm>
              <a:off x="726349" y="5393844"/>
              <a:ext cx="230349" cy="230349"/>
              <a:chOff x="4175379" y="5889867"/>
              <a:chExt cx="230349" cy="230349"/>
            </a:xfrm>
          </p:grpSpPr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8E0C6BE3-FD4B-4DCF-B253-68417EB2DF52}"/>
                  </a:ext>
                </a:extLst>
              </p:cNvPr>
              <p:cNvSpPr/>
              <p:nvPr/>
            </p:nvSpPr>
            <p:spPr>
              <a:xfrm>
                <a:off x="4175379" y="5889867"/>
                <a:ext cx="230349" cy="230349"/>
              </a:xfrm>
              <a:custGeom>
                <a:avLst/>
                <a:gdLst>
                  <a:gd name="connsiteX0" fmla="*/ 115175 w 230349"/>
                  <a:gd name="connsiteY0" fmla="*/ 230349 h 230349"/>
                  <a:gd name="connsiteX1" fmla="*/ 230349 w 230349"/>
                  <a:gd name="connsiteY1" fmla="*/ 115175 h 230349"/>
                  <a:gd name="connsiteX2" fmla="*/ 115175 w 230349"/>
                  <a:gd name="connsiteY2" fmla="*/ 0 h 230349"/>
                  <a:gd name="connsiteX3" fmla="*/ 0 w 230349"/>
                  <a:gd name="connsiteY3" fmla="*/ 115175 h 230349"/>
                  <a:gd name="connsiteX4" fmla="*/ 115175 w 230349"/>
                  <a:gd name="connsiteY4" fmla="*/ 230349 h 230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349" h="230349">
                    <a:moveTo>
                      <a:pt x="115175" y="230349"/>
                    </a:moveTo>
                    <a:cubicBezTo>
                      <a:pt x="178784" y="230349"/>
                      <a:pt x="230349" y="178784"/>
                      <a:pt x="230349" y="115175"/>
                    </a:cubicBezTo>
                    <a:cubicBezTo>
                      <a:pt x="230349" y="51565"/>
                      <a:pt x="178784" y="0"/>
                      <a:pt x="115175" y="0"/>
                    </a:cubicBezTo>
                    <a:cubicBezTo>
                      <a:pt x="51565" y="0"/>
                      <a:pt x="0" y="51565"/>
                      <a:pt x="0" y="115175"/>
                    </a:cubicBezTo>
                    <a:cubicBezTo>
                      <a:pt x="0" y="178784"/>
                      <a:pt x="51565" y="230349"/>
                      <a:pt x="115175" y="230349"/>
                    </a:cubicBezTo>
                    <a:close/>
                  </a:path>
                </a:pathLst>
              </a:custGeom>
              <a:noFill/>
              <a:ln w="23019" cap="flat">
                <a:solidFill>
                  <a:schemeClr val="accent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>
                <a:extLst>
                  <a:ext uri="{FF2B5EF4-FFF2-40B4-BE49-F238E27FC236}">
                    <a16:creationId xmlns:a16="http://schemas.microsoft.com/office/drawing/2014/main" id="{FE7A9A24-694F-4EE5-8B4D-96FB81D48991}"/>
                  </a:ext>
                </a:extLst>
              </p:cNvPr>
              <p:cNvSpPr/>
              <p:nvPr/>
            </p:nvSpPr>
            <p:spPr>
              <a:xfrm>
                <a:off x="4290595" y="5935937"/>
                <a:ext cx="48830" cy="117986"/>
              </a:xfrm>
              <a:custGeom>
                <a:avLst/>
                <a:gdLst>
                  <a:gd name="connsiteX0" fmla="*/ 7 w 48830"/>
                  <a:gd name="connsiteY0" fmla="*/ 0 h 117986"/>
                  <a:gd name="connsiteX1" fmla="*/ 0 w 48830"/>
                  <a:gd name="connsiteY1" fmla="*/ 69155 h 117986"/>
                  <a:gd name="connsiteX2" fmla="*/ 48831 w 48830"/>
                  <a:gd name="connsiteY2" fmla="*/ 117986 h 117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830" h="117986">
                    <a:moveTo>
                      <a:pt x="7" y="0"/>
                    </a:moveTo>
                    <a:lnTo>
                      <a:pt x="0" y="69155"/>
                    </a:lnTo>
                    <a:lnTo>
                      <a:pt x="48831" y="117986"/>
                    </a:lnTo>
                  </a:path>
                </a:pathLst>
              </a:custGeom>
              <a:noFill/>
              <a:ln w="23019" cap="flat">
                <a:solidFill>
                  <a:schemeClr val="accent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CBC40B3F-BB1A-4523-B6F1-200EC2390623}"/>
                </a:ext>
              </a:extLst>
            </p:cNvPr>
            <p:cNvSpPr txBox="1"/>
            <p:nvPr/>
          </p:nvSpPr>
          <p:spPr>
            <a:xfrm>
              <a:off x="979734" y="5324352"/>
              <a:ext cx="14157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1800" dirty="0">
                  <a:solidFill>
                    <a:schemeClr val="accent1">
                      <a:lumMod val="50000"/>
                    </a:schemeClr>
                  </a:solidFill>
                  <a:latin typeface="+mn-ea"/>
                </a:rPr>
                <a:t>时间：</a:t>
              </a:r>
              <a:r>
                <a:rPr lang="en-US" altLang="zh-CN" sz="1800" dirty="0">
                  <a:solidFill>
                    <a:schemeClr val="accent1">
                      <a:lumMod val="50000"/>
                    </a:schemeClr>
                  </a:solidFill>
                  <a:latin typeface="+mn-ea"/>
                </a:rPr>
                <a:t>20XX</a:t>
              </a:r>
            </a:p>
          </p:txBody>
        </p:sp>
      </p:grpSp>
      <p:pic>
        <p:nvPicPr>
          <p:cNvPr id="28" name="图片 27">
            <a:hlinkClick r:id="rId3"/>
            <a:extLst>
              <a:ext uri="{FF2B5EF4-FFF2-40B4-BE49-F238E27FC236}">
                <a16:creationId xmlns:a16="http://schemas.microsoft.com/office/drawing/2014/main" id="{9F083A01-C202-4BE1-B331-D8A24242A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5" y="751205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78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89A277F1-A16D-44DB-A71B-D8BABC603BC6}"/>
              </a:ext>
            </a:extLst>
          </p:cNvPr>
          <p:cNvSpPr/>
          <p:nvPr/>
        </p:nvSpPr>
        <p:spPr>
          <a:xfrm>
            <a:off x="669925" y="1484313"/>
            <a:ext cx="5251904" cy="4659312"/>
          </a:xfrm>
          <a:custGeom>
            <a:avLst/>
            <a:gdLst>
              <a:gd name="connsiteX0" fmla="*/ 0 w 2131027"/>
              <a:gd name="connsiteY0" fmla="*/ 0 h 1483813"/>
              <a:gd name="connsiteX1" fmla="*/ 2131027 w 2131027"/>
              <a:gd name="connsiteY1" fmla="*/ 0 h 1483813"/>
              <a:gd name="connsiteX2" fmla="*/ 2131027 w 2131027"/>
              <a:gd name="connsiteY2" fmla="*/ 1483813 h 1483813"/>
              <a:gd name="connsiteX3" fmla="*/ 0 w 2131027"/>
              <a:gd name="connsiteY3" fmla="*/ 1483813 h 1483813"/>
              <a:gd name="connsiteX4" fmla="*/ 0 w 2131027"/>
              <a:gd name="connsiteY4" fmla="*/ 0 h 148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1027" h="1483813">
                <a:moveTo>
                  <a:pt x="0" y="0"/>
                </a:moveTo>
                <a:lnTo>
                  <a:pt x="2131027" y="0"/>
                </a:lnTo>
                <a:lnTo>
                  <a:pt x="2131027" y="1483813"/>
                </a:lnTo>
                <a:lnTo>
                  <a:pt x="0" y="14838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2" name="稿定PPT-10-1">
            <a:extLst>
              <a:ext uri="{FF2B5EF4-FFF2-40B4-BE49-F238E27FC236}">
                <a16:creationId xmlns:a16="http://schemas.microsoft.com/office/drawing/2014/main" id="{BBCAFC44-F105-4205-9B48-92854458332A}"/>
              </a:ext>
            </a:extLst>
          </p:cNvPr>
          <p:cNvSpPr txBox="1"/>
          <p:nvPr/>
        </p:nvSpPr>
        <p:spPr>
          <a:xfrm>
            <a:off x="1037514" y="1875700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运营计划</a:t>
            </a:r>
          </a:p>
        </p:txBody>
      </p:sp>
      <p:sp>
        <p:nvSpPr>
          <p:cNvPr id="13" name="稿定PPT-10-2">
            <a:extLst>
              <a:ext uri="{FF2B5EF4-FFF2-40B4-BE49-F238E27FC236}">
                <a16:creationId xmlns:a16="http://schemas.microsoft.com/office/drawing/2014/main" id="{882372F1-326E-4D4D-8F42-C638E5DA5BAE}"/>
              </a:ext>
            </a:extLst>
          </p:cNvPr>
          <p:cNvSpPr txBox="1"/>
          <p:nvPr/>
        </p:nvSpPr>
        <p:spPr>
          <a:xfrm>
            <a:off x="1037514" y="2276992"/>
            <a:ext cx="3479246" cy="6923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graphicFrame>
        <p:nvGraphicFramePr>
          <p:cNvPr id="16" name="图表 15">
            <a:extLst>
              <a:ext uri="{FF2B5EF4-FFF2-40B4-BE49-F238E27FC236}">
                <a16:creationId xmlns:a16="http://schemas.microsoft.com/office/drawing/2014/main" id="{E27A73A6-EB4F-456C-BE14-1ECF6A57C7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605599"/>
              </p:ext>
            </p:extLst>
          </p:nvPr>
        </p:nvGraphicFramePr>
        <p:xfrm>
          <a:off x="919957" y="3329689"/>
          <a:ext cx="4102893" cy="233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矩形 16">
            <a:extLst>
              <a:ext uri="{FF2B5EF4-FFF2-40B4-BE49-F238E27FC236}">
                <a16:creationId xmlns:a16="http://schemas.microsoft.com/office/drawing/2014/main" id="{F12E7720-6134-41E2-A875-B7EA53FA212A}"/>
              </a:ext>
            </a:extLst>
          </p:cNvPr>
          <p:cNvSpPr/>
          <p:nvPr/>
        </p:nvSpPr>
        <p:spPr>
          <a:xfrm>
            <a:off x="5390438" y="1783783"/>
            <a:ext cx="2915361" cy="406037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C804D80F-D9E6-45F1-8500-03A1926EA4BD}"/>
              </a:ext>
            </a:extLst>
          </p:cNvPr>
          <p:cNvSpPr/>
          <p:nvPr/>
        </p:nvSpPr>
        <p:spPr>
          <a:xfrm>
            <a:off x="6317536" y="2092577"/>
            <a:ext cx="1061164" cy="1061164"/>
          </a:xfrm>
          <a:prstGeom prst="ellipse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稿定PPT-10-1">
            <a:extLst>
              <a:ext uri="{FF2B5EF4-FFF2-40B4-BE49-F238E27FC236}">
                <a16:creationId xmlns:a16="http://schemas.microsoft.com/office/drawing/2014/main" id="{5A3E58A9-DD1B-40EF-9576-B1209ADED191}"/>
              </a:ext>
            </a:extLst>
          </p:cNvPr>
          <p:cNvSpPr txBox="1"/>
          <p:nvPr/>
        </p:nvSpPr>
        <p:spPr>
          <a:xfrm>
            <a:off x="5751401" y="3528100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流量运营</a:t>
            </a:r>
          </a:p>
        </p:txBody>
      </p:sp>
      <p:sp>
        <p:nvSpPr>
          <p:cNvPr id="22" name="稿定PPT-10-2">
            <a:extLst>
              <a:ext uri="{FF2B5EF4-FFF2-40B4-BE49-F238E27FC236}">
                <a16:creationId xmlns:a16="http://schemas.microsoft.com/office/drawing/2014/main" id="{3064208A-FBF2-43EA-B168-BCCA1E932C6A}"/>
              </a:ext>
            </a:extLst>
          </p:cNvPr>
          <p:cNvSpPr txBox="1"/>
          <p:nvPr/>
        </p:nvSpPr>
        <p:spPr>
          <a:xfrm>
            <a:off x="5614935" y="4267069"/>
            <a:ext cx="2466366" cy="9562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56886604-13CB-4311-90BE-20D5ADE74F9F}"/>
              </a:ext>
            </a:extLst>
          </p:cNvPr>
          <p:cNvCxnSpPr>
            <a:cxnSpLocks/>
          </p:cNvCxnSpPr>
          <p:nvPr/>
        </p:nvCxnSpPr>
        <p:spPr>
          <a:xfrm>
            <a:off x="6673493" y="4099767"/>
            <a:ext cx="34925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6BE9DC04-F35A-4B83-9FAA-03FD5202D6F0}"/>
              </a:ext>
            </a:extLst>
          </p:cNvPr>
          <p:cNvSpPr/>
          <p:nvPr/>
        </p:nvSpPr>
        <p:spPr>
          <a:xfrm>
            <a:off x="8619414" y="1783783"/>
            <a:ext cx="2915361" cy="406037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4A68985E-ABDD-4132-B341-0E6BB7C9553C}"/>
              </a:ext>
            </a:extLst>
          </p:cNvPr>
          <p:cNvSpPr/>
          <p:nvPr/>
        </p:nvSpPr>
        <p:spPr>
          <a:xfrm>
            <a:off x="9546512" y="2092577"/>
            <a:ext cx="1061164" cy="1061164"/>
          </a:xfrm>
          <a:prstGeom prst="ellipse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6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b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稿定PPT-10-1">
            <a:extLst>
              <a:ext uri="{FF2B5EF4-FFF2-40B4-BE49-F238E27FC236}">
                <a16:creationId xmlns:a16="http://schemas.microsoft.com/office/drawing/2014/main" id="{08F59D36-1ECB-4C26-B5E0-98B1F105EC6A}"/>
              </a:ext>
            </a:extLst>
          </p:cNvPr>
          <p:cNvSpPr txBox="1"/>
          <p:nvPr/>
        </p:nvSpPr>
        <p:spPr>
          <a:xfrm>
            <a:off x="8980377" y="3528100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用户运营</a:t>
            </a:r>
          </a:p>
        </p:txBody>
      </p:sp>
      <p:sp>
        <p:nvSpPr>
          <p:cNvPr id="38" name="稿定PPT-10-2">
            <a:extLst>
              <a:ext uri="{FF2B5EF4-FFF2-40B4-BE49-F238E27FC236}">
                <a16:creationId xmlns:a16="http://schemas.microsoft.com/office/drawing/2014/main" id="{7924B73E-820F-42EC-A8FF-EA328494DD45}"/>
              </a:ext>
            </a:extLst>
          </p:cNvPr>
          <p:cNvSpPr txBox="1"/>
          <p:nvPr/>
        </p:nvSpPr>
        <p:spPr>
          <a:xfrm>
            <a:off x="8843911" y="4296255"/>
            <a:ext cx="2466366" cy="9562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BA0D7634-D4BD-4135-BF4F-D5BDC892C7FD}"/>
              </a:ext>
            </a:extLst>
          </p:cNvPr>
          <p:cNvCxnSpPr>
            <a:cxnSpLocks/>
          </p:cNvCxnSpPr>
          <p:nvPr/>
        </p:nvCxnSpPr>
        <p:spPr>
          <a:xfrm>
            <a:off x="9902469" y="4099767"/>
            <a:ext cx="34925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标题 10">
            <a:extLst>
              <a:ext uri="{FF2B5EF4-FFF2-40B4-BE49-F238E27FC236}">
                <a16:creationId xmlns:a16="http://schemas.microsoft.com/office/drawing/2014/main" id="{65C2023C-27BA-4DA3-A41F-96BAC750CFAA}"/>
              </a:ext>
            </a:extLst>
          </p:cNvPr>
          <p:cNvSpPr txBox="1">
            <a:spLocks/>
          </p:cNvSpPr>
          <p:nvPr/>
        </p:nvSpPr>
        <p:spPr>
          <a:xfrm>
            <a:off x="1302524" y="647055"/>
            <a:ext cx="4633348" cy="35610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defTabSz="914400"/>
            <a:r>
              <a:rPr lang="zh-CN" altLang="en-US" dirty="0"/>
              <a:t>工作完成情况</a:t>
            </a:r>
          </a:p>
        </p:txBody>
      </p:sp>
      <p:sp>
        <p:nvSpPr>
          <p:cNvPr id="28" name="文本占位符 16">
            <a:extLst>
              <a:ext uri="{FF2B5EF4-FFF2-40B4-BE49-F238E27FC236}">
                <a16:creationId xmlns:a16="http://schemas.microsoft.com/office/drawing/2014/main" id="{86620678-5142-4933-B1AD-E741DDF4101F}"/>
              </a:ext>
            </a:extLst>
          </p:cNvPr>
          <p:cNvSpPr txBox="1">
            <a:spLocks/>
          </p:cNvSpPr>
          <p:nvPr/>
        </p:nvSpPr>
        <p:spPr>
          <a:xfrm>
            <a:off x="1302524" y="959107"/>
            <a:ext cx="4633348" cy="19086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l"/>
              <a:defRPr kumimoji="0" lang="zh-CN" altLang="en-US" sz="120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微软雅黑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765">
              <a:lnSpc>
                <a:spcPct val="100000"/>
              </a:lnSpc>
              <a:spcBef>
                <a:spcPts val="0"/>
              </a:spcBef>
              <a:buSzPct val="25000"/>
              <a:buFontTx/>
              <a:buNone/>
            </a:pPr>
            <a:r>
              <a:rPr lang="en-US" altLang="zh-CN" dirty="0"/>
              <a:t>Work completion</a:t>
            </a:r>
          </a:p>
        </p:txBody>
      </p:sp>
    </p:spTree>
    <p:extLst>
      <p:ext uri="{BB962C8B-B14F-4D97-AF65-F5344CB8AC3E}">
        <p14:creationId xmlns:p14="http://schemas.microsoft.com/office/powerpoint/2010/main" val="574155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2DB53892-A81F-4CA9-B792-894A91C590D2}"/>
              </a:ext>
            </a:extLst>
          </p:cNvPr>
          <p:cNvSpPr/>
          <p:nvPr/>
        </p:nvSpPr>
        <p:spPr>
          <a:xfrm>
            <a:off x="5310714" y="0"/>
            <a:ext cx="6881285" cy="6858000"/>
          </a:xfrm>
          <a:prstGeom prst="rect">
            <a:avLst/>
          </a:prstGeom>
          <a:solidFill>
            <a:schemeClr val="accent1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稿定PPT-10-2">
            <a:extLst>
              <a:ext uri="{FF2B5EF4-FFF2-40B4-BE49-F238E27FC236}">
                <a16:creationId xmlns:a16="http://schemas.microsoft.com/office/drawing/2014/main" id="{35900651-CB00-4D76-96C2-4BE104A9605D}"/>
              </a:ext>
            </a:extLst>
          </p:cNvPr>
          <p:cNvSpPr txBox="1"/>
          <p:nvPr/>
        </p:nvSpPr>
        <p:spPr>
          <a:xfrm>
            <a:off x="593725" y="2061867"/>
            <a:ext cx="3662589" cy="6923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4" name="稿定PPT-10-1">
            <a:extLst>
              <a:ext uri="{FF2B5EF4-FFF2-40B4-BE49-F238E27FC236}">
                <a16:creationId xmlns:a16="http://schemas.microsoft.com/office/drawing/2014/main" id="{8ED0BAED-A89F-46B8-B6AD-54DCEBE14421}"/>
              </a:ext>
            </a:extLst>
          </p:cNvPr>
          <p:cNvSpPr txBox="1"/>
          <p:nvPr/>
        </p:nvSpPr>
        <p:spPr>
          <a:xfrm>
            <a:off x="593725" y="3373659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销售数据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6678933-02E8-464A-8E23-C9113622DE58}"/>
              </a:ext>
            </a:extLst>
          </p:cNvPr>
          <p:cNvSpPr txBox="1"/>
          <p:nvPr/>
        </p:nvSpPr>
        <p:spPr>
          <a:xfrm>
            <a:off x="543492" y="3525662"/>
            <a:ext cx="2512226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6600" dirty="0">
                <a:solidFill>
                  <a:schemeClr val="accent1"/>
                </a:solidFill>
                <a:ea typeface="+mj-ea"/>
              </a:rPr>
              <a:t>800</a:t>
            </a:r>
            <a:r>
              <a:rPr lang="en-US" altLang="zh-CN" sz="4000" dirty="0">
                <a:solidFill>
                  <a:schemeClr val="accent1"/>
                </a:solidFill>
                <a:ea typeface="+mj-ea"/>
              </a:rPr>
              <a:t>,</a:t>
            </a:r>
            <a:r>
              <a:rPr lang="en-US" altLang="zh-CN" sz="6600" dirty="0">
                <a:solidFill>
                  <a:schemeClr val="accent1"/>
                </a:solidFill>
                <a:ea typeface="+mj-ea"/>
              </a:rPr>
              <a:t>300</a:t>
            </a:r>
            <a:endParaRPr lang="zh-CN" altLang="en-US" sz="6600" dirty="0">
              <a:solidFill>
                <a:schemeClr val="accent1"/>
              </a:solidFill>
              <a:ea typeface="+mj-ea"/>
            </a:endParaRPr>
          </a:p>
        </p:txBody>
      </p:sp>
      <p:sp>
        <p:nvSpPr>
          <p:cNvPr id="20" name="稿定PPT-10-1">
            <a:extLst>
              <a:ext uri="{FF2B5EF4-FFF2-40B4-BE49-F238E27FC236}">
                <a16:creationId xmlns:a16="http://schemas.microsoft.com/office/drawing/2014/main" id="{D509797B-7F0E-4644-96E6-03F07633AF34}"/>
              </a:ext>
            </a:extLst>
          </p:cNvPr>
          <p:cNvSpPr txBox="1"/>
          <p:nvPr/>
        </p:nvSpPr>
        <p:spPr>
          <a:xfrm>
            <a:off x="593725" y="5129378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净利润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820BF98-0A65-45AB-9A4F-278E1AC5458B}"/>
              </a:ext>
            </a:extLst>
          </p:cNvPr>
          <p:cNvSpPr txBox="1"/>
          <p:nvPr/>
        </p:nvSpPr>
        <p:spPr>
          <a:xfrm>
            <a:off x="543492" y="5281381"/>
            <a:ext cx="212109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6600" dirty="0">
                <a:solidFill>
                  <a:schemeClr val="accent1"/>
                </a:solidFill>
                <a:ea typeface="+mj-ea"/>
              </a:rPr>
              <a:t>30</a:t>
            </a:r>
            <a:r>
              <a:rPr lang="en-US" altLang="zh-CN" sz="4000" dirty="0">
                <a:solidFill>
                  <a:schemeClr val="accent1"/>
                </a:solidFill>
                <a:ea typeface="+mj-ea"/>
              </a:rPr>
              <a:t>,</a:t>
            </a:r>
            <a:r>
              <a:rPr lang="en-US" altLang="zh-CN" sz="6600" dirty="0">
                <a:solidFill>
                  <a:schemeClr val="accent1"/>
                </a:solidFill>
                <a:ea typeface="+mj-ea"/>
              </a:rPr>
              <a:t>900</a:t>
            </a:r>
            <a:endParaRPr lang="zh-CN" altLang="en-US" sz="6600" dirty="0">
              <a:solidFill>
                <a:schemeClr val="accent1"/>
              </a:solidFill>
              <a:ea typeface="+mj-ea"/>
            </a:endParaRPr>
          </a:p>
        </p:txBody>
      </p:sp>
      <p:graphicFrame>
        <p:nvGraphicFramePr>
          <p:cNvPr id="34" name="表格 34">
            <a:extLst>
              <a:ext uri="{FF2B5EF4-FFF2-40B4-BE49-F238E27FC236}">
                <a16:creationId xmlns:a16="http://schemas.microsoft.com/office/drawing/2014/main" id="{6C694623-B199-4F4D-B0A6-2B43103068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959851"/>
              </p:ext>
            </p:extLst>
          </p:nvPr>
        </p:nvGraphicFramePr>
        <p:xfrm>
          <a:off x="5409398" y="1792548"/>
          <a:ext cx="6111092" cy="2857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7773">
                  <a:extLst>
                    <a:ext uri="{9D8B030D-6E8A-4147-A177-3AD203B41FA5}">
                      <a16:colId xmlns:a16="http://schemas.microsoft.com/office/drawing/2014/main" val="1809215198"/>
                    </a:ext>
                  </a:extLst>
                </a:gridCol>
                <a:gridCol w="1527773">
                  <a:extLst>
                    <a:ext uri="{9D8B030D-6E8A-4147-A177-3AD203B41FA5}">
                      <a16:colId xmlns:a16="http://schemas.microsoft.com/office/drawing/2014/main" val="1102813056"/>
                    </a:ext>
                  </a:extLst>
                </a:gridCol>
                <a:gridCol w="1527773">
                  <a:extLst>
                    <a:ext uri="{9D8B030D-6E8A-4147-A177-3AD203B41FA5}">
                      <a16:colId xmlns:a16="http://schemas.microsoft.com/office/drawing/2014/main" val="66443678"/>
                    </a:ext>
                  </a:extLst>
                </a:gridCol>
                <a:gridCol w="1527773">
                  <a:extLst>
                    <a:ext uri="{9D8B030D-6E8A-4147-A177-3AD203B41FA5}">
                      <a16:colId xmlns:a16="http://schemas.microsoft.com/office/drawing/2014/main" val="2947715248"/>
                    </a:ext>
                  </a:extLst>
                </a:gridCol>
              </a:tblGrid>
              <a:tr h="714424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ea"/>
                          <a:cs typeface="+mn-cs"/>
                        </a:rPr>
                        <a:t>第一季度</a:t>
                      </a:r>
                      <a:endParaRPr lang="zh-CN" altLang="en-US" b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spc="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562</a:t>
                      </a:r>
                      <a:endParaRPr lang="zh-CN" altLang="en-US" b="0" spc="200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spc="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562</a:t>
                      </a:r>
                      <a:endParaRPr lang="zh-CN" altLang="en-US" b="0" spc="200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spc="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100%</a:t>
                      </a:r>
                      <a:endParaRPr lang="zh-CN" altLang="en-US" b="0" spc="200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6315256"/>
                  </a:ext>
                </a:extLst>
              </a:tr>
              <a:tr h="714424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ea"/>
                          <a:cs typeface="+mn-cs"/>
                        </a:rPr>
                        <a:t>第二季度</a:t>
                      </a:r>
                      <a:endParaRPr lang="zh-CN" altLang="en-US" b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spc="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394</a:t>
                      </a:r>
                      <a:endParaRPr lang="zh-CN" altLang="en-US" b="0" spc="200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spc="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286</a:t>
                      </a:r>
                      <a:endParaRPr lang="zh-CN" altLang="en-US" b="0" spc="200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spc="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72%</a:t>
                      </a:r>
                      <a:endParaRPr lang="zh-CN" altLang="en-US" b="0" spc="200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0130199"/>
                  </a:ext>
                </a:extLst>
              </a:tr>
              <a:tr h="714424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ea"/>
                          <a:cs typeface="+mn-cs"/>
                        </a:rPr>
                        <a:t>第三季度</a:t>
                      </a:r>
                      <a:endParaRPr lang="zh-CN" altLang="en-US" b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spc="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651</a:t>
                      </a:r>
                      <a:endParaRPr lang="zh-CN" altLang="en-US" b="0" spc="200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spc="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657</a:t>
                      </a:r>
                      <a:endParaRPr lang="zh-CN" altLang="en-US" b="0" spc="200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spc="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109%</a:t>
                      </a:r>
                      <a:endParaRPr lang="zh-CN" altLang="en-US" b="0" spc="200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1463397"/>
                  </a:ext>
                </a:extLst>
              </a:tr>
              <a:tr h="714424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ea"/>
                          <a:cs typeface="+mn-cs"/>
                        </a:rPr>
                        <a:t>第四季度</a:t>
                      </a:r>
                      <a:endParaRPr lang="zh-CN" altLang="en-US" b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spc="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864</a:t>
                      </a:r>
                      <a:endParaRPr lang="zh-CN" altLang="en-US" b="0" spc="200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spc="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988</a:t>
                      </a:r>
                      <a:endParaRPr lang="zh-CN" altLang="en-US" b="0" spc="200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spc="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112%</a:t>
                      </a:r>
                      <a:endParaRPr lang="zh-CN" altLang="en-US" b="0" spc="200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23106"/>
                  </a:ext>
                </a:extLst>
              </a:tr>
            </a:tbl>
          </a:graphicData>
        </a:graphic>
      </p:graphicFrame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BF70442B-4D14-43CB-8CB2-EF39ACDDD123}"/>
              </a:ext>
            </a:extLst>
          </p:cNvPr>
          <p:cNvCxnSpPr/>
          <p:nvPr/>
        </p:nvCxnSpPr>
        <p:spPr>
          <a:xfrm>
            <a:off x="669925" y="1775958"/>
            <a:ext cx="1085056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稿定PPT-10-1">
            <a:extLst>
              <a:ext uri="{FF2B5EF4-FFF2-40B4-BE49-F238E27FC236}">
                <a16:creationId xmlns:a16="http://schemas.microsoft.com/office/drawing/2014/main" id="{F383F21F-D918-4C39-90A1-75D11D051A2E}"/>
              </a:ext>
            </a:extLst>
          </p:cNvPr>
          <p:cNvSpPr txBox="1"/>
          <p:nvPr/>
        </p:nvSpPr>
        <p:spPr>
          <a:xfrm>
            <a:off x="7040968" y="1370412"/>
            <a:ext cx="1307166" cy="36758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计划进度</a:t>
            </a:r>
          </a:p>
        </p:txBody>
      </p:sp>
      <p:sp>
        <p:nvSpPr>
          <p:cNvPr id="36" name="稿定PPT-10-1">
            <a:extLst>
              <a:ext uri="{FF2B5EF4-FFF2-40B4-BE49-F238E27FC236}">
                <a16:creationId xmlns:a16="http://schemas.microsoft.com/office/drawing/2014/main" id="{0EA5A4CE-DBC5-4969-AAAF-5C9EF48FAF4F}"/>
              </a:ext>
            </a:extLst>
          </p:cNvPr>
          <p:cNvSpPr txBox="1"/>
          <p:nvPr/>
        </p:nvSpPr>
        <p:spPr>
          <a:xfrm>
            <a:off x="8573317" y="1370412"/>
            <a:ext cx="1307166" cy="36758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实际进度</a:t>
            </a:r>
          </a:p>
        </p:txBody>
      </p:sp>
      <p:sp>
        <p:nvSpPr>
          <p:cNvPr id="37" name="稿定PPT-10-1">
            <a:extLst>
              <a:ext uri="{FF2B5EF4-FFF2-40B4-BE49-F238E27FC236}">
                <a16:creationId xmlns:a16="http://schemas.microsoft.com/office/drawing/2014/main" id="{A652B64E-9A46-4DF1-8593-43712CE19173}"/>
              </a:ext>
            </a:extLst>
          </p:cNvPr>
          <p:cNvSpPr txBox="1"/>
          <p:nvPr/>
        </p:nvSpPr>
        <p:spPr>
          <a:xfrm>
            <a:off x="10105665" y="1364675"/>
            <a:ext cx="1307166" cy="36758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完成情况</a:t>
            </a: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AFFE502E-6DB6-4845-9087-0CE8DDA7E324}"/>
              </a:ext>
            </a:extLst>
          </p:cNvPr>
          <p:cNvCxnSpPr>
            <a:cxnSpLocks/>
          </p:cNvCxnSpPr>
          <p:nvPr/>
        </p:nvCxnSpPr>
        <p:spPr>
          <a:xfrm>
            <a:off x="5409398" y="4633658"/>
            <a:ext cx="611109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915C7058-8871-43DE-AADD-BAE276885A59}"/>
              </a:ext>
            </a:extLst>
          </p:cNvPr>
          <p:cNvCxnSpPr>
            <a:cxnSpLocks/>
          </p:cNvCxnSpPr>
          <p:nvPr/>
        </p:nvCxnSpPr>
        <p:spPr>
          <a:xfrm>
            <a:off x="5409398" y="3900333"/>
            <a:ext cx="6111090" cy="0"/>
          </a:xfrm>
          <a:prstGeom prst="line">
            <a:avLst/>
          </a:prstGeom>
          <a:ln w="63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6BD1A067-EA3C-4FF2-8E77-C532271491E6}"/>
              </a:ext>
            </a:extLst>
          </p:cNvPr>
          <p:cNvCxnSpPr>
            <a:cxnSpLocks/>
          </p:cNvCxnSpPr>
          <p:nvPr/>
        </p:nvCxnSpPr>
        <p:spPr>
          <a:xfrm>
            <a:off x="5409398" y="3167007"/>
            <a:ext cx="6111090" cy="0"/>
          </a:xfrm>
          <a:prstGeom prst="line">
            <a:avLst/>
          </a:prstGeom>
          <a:ln w="63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E40AEAD9-1BAA-40B1-8318-D8F64A88067D}"/>
              </a:ext>
            </a:extLst>
          </p:cNvPr>
          <p:cNvCxnSpPr>
            <a:cxnSpLocks/>
          </p:cNvCxnSpPr>
          <p:nvPr/>
        </p:nvCxnSpPr>
        <p:spPr>
          <a:xfrm>
            <a:off x="5409398" y="2433681"/>
            <a:ext cx="6111090" cy="0"/>
          </a:xfrm>
          <a:prstGeom prst="line">
            <a:avLst/>
          </a:prstGeom>
          <a:ln w="63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稿定PPT-10-1">
            <a:extLst>
              <a:ext uri="{FF2B5EF4-FFF2-40B4-BE49-F238E27FC236}">
                <a16:creationId xmlns:a16="http://schemas.microsoft.com/office/drawing/2014/main" id="{9FA736B2-D225-4D4C-8B1E-88CD23C6040F}"/>
              </a:ext>
            </a:extLst>
          </p:cNvPr>
          <p:cNvSpPr txBox="1"/>
          <p:nvPr/>
        </p:nvSpPr>
        <p:spPr>
          <a:xfrm>
            <a:off x="5508502" y="4737940"/>
            <a:ext cx="1307166" cy="36758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总进度</a:t>
            </a:r>
          </a:p>
        </p:txBody>
      </p:sp>
      <p:sp>
        <p:nvSpPr>
          <p:cNvPr id="44" name="稿定PPT-10-1">
            <a:extLst>
              <a:ext uri="{FF2B5EF4-FFF2-40B4-BE49-F238E27FC236}">
                <a16:creationId xmlns:a16="http://schemas.microsoft.com/office/drawing/2014/main" id="{FF6DE9C1-1980-4772-B4FF-ED1B4B5FE5CE}"/>
              </a:ext>
            </a:extLst>
          </p:cNvPr>
          <p:cNvSpPr txBox="1"/>
          <p:nvPr/>
        </p:nvSpPr>
        <p:spPr>
          <a:xfrm>
            <a:off x="10105665" y="4737940"/>
            <a:ext cx="1307166" cy="36758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20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n-cs"/>
              </a:rPr>
              <a:t>98%</a:t>
            </a:r>
            <a:endParaRPr kumimoji="0" lang="zh-CN" altLang="en-US" sz="2800" i="0" u="none" strike="noStrike" kern="1200" cap="none" spc="20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n-cs"/>
            </a:endParaRPr>
          </a:p>
        </p:txBody>
      </p:sp>
      <p:sp>
        <p:nvSpPr>
          <p:cNvPr id="45" name="稿定PPT-10-2">
            <a:extLst>
              <a:ext uri="{FF2B5EF4-FFF2-40B4-BE49-F238E27FC236}">
                <a16:creationId xmlns:a16="http://schemas.microsoft.com/office/drawing/2014/main" id="{3A9415B5-1814-451E-99EF-7B42E32A14B9}"/>
              </a:ext>
            </a:extLst>
          </p:cNvPr>
          <p:cNvSpPr txBox="1"/>
          <p:nvPr/>
        </p:nvSpPr>
        <p:spPr>
          <a:xfrm>
            <a:off x="5508503" y="5630838"/>
            <a:ext cx="6059310" cy="58875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26" name="标题 10">
            <a:extLst>
              <a:ext uri="{FF2B5EF4-FFF2-40B4-BE49-F238E27FC236}">
                <a16:creationId xmlns:a16="http://schemas.microsoft.com/office/drawing/2014/main" id="{0B26A3ED-2448-470E-A1E6-5819DA24619E}"/>
              </a:ext>
            </a:extLst>
          </p:cNvPr>
          <p:cNvSpPr txBox="1">
            <a:spLocks/>
          </p:cNvSpPr>
          <p:nvPr/>
        </p:nvSpPr>
        <p:spPr>
          <a:xfrm>
            <a:off x="1302524" y="647055"/>
            <a:ext cx="4633348" cy="35610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defTabSz="914400"/>
            <a:r>
              <a:rPr lang="zh-CN" altLang="en-US" dirty="0"/>
              <a:t>工作完成情况</a:t>
            </a:r>
          </a:p>
        </p:txBody>
      </p:sp>
      <p:sp>
        <p:nvSpPr>
          <p:cNvPr id="27" name="文本占位符 16">
            <a:extLst>
              <a:ext uri="{FF2B5EF4-FFF2-40B4-BE49-F238E27FC236}">
                <a16:creationId xmlns:a16="http://schemas.microsoft.com/office/drawing/2014/main" id="{FCD133C6-F223-4724-B2A6-86C47D29C482}"/>
              </a:ext>
            </a:extLst>
          </p:cNvPr>
          <p:cNvSpPr txBox="1">
            <a:spLocks/>
          </p:cNvSpPr>
          <p:nvPr/>
        </p:nvSpPr>
        <p:spPr>
          <a:xfrm>
            <a:off x="1302524" y="959107"/>
            <a:ext cx="4633348" cy="19086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l"/>
              <a:defRPr kumimoji="0" lang="zh-CN" altLang="en-US" sz="120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微软雅黑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765">
              <a:lnSpc>
                <a:spcPct val="100000"/>
              </a:lnSpc>
              <a:spcBef>
                <a:spcPts val="0"/>
              </a:spcBef>
              <a:buSzPct val="25000"/>
              <a:buFontTx/>
              <a:buNone/>
            </a:pPr>
            <a:r>
              <a:rPr lang="en-US" altLang="zh-CN" dirty="0"/>
              <a:t>Work completion</a:t>
            </a:r>
          </a:p>
        </p:txBody>
      </p:sp>
    </p:spTree>
    <p:extLst>
      <p:ext uri="{BB962C8B-B14F-4D97-AF65-F5344CB8AC3E}">
        <p14:creationId xmlns:p14="http://schemas.microsoft.com/office/powerpoint/2010/main" val="2579818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37C24F06-1640-43FE-9A99-33485CB6C1B7}"/>
              </a:ext>
            </a:extLst>
          </p:cNvPr>
          <p:cNvSpPr/>
          <p:nvPr/>
        </p:nvSpPr>
        <p:spPr>
          <a:xfrm>
            <a:off x="0" y="4301340"/>
            <a:ext cx="12192000" cy="2556660"/>
          </a:xfrm>
          <a:prstGeom prst="rect">
            <a:avLst/>
          </a:prstGeom>
          <a:solidFill>
            <a:schemeClr val="accent1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D9790D3B-961B-4058-999E-81ED9EAF7E83}"/>
              </a:ext>
            </a:extLst>
          </p:cNvPr>
          <p:cNvSpPr/>
          <p:nvPr/>
        </p:nvSpPr>
        <p:spPr>
          <a:xfrm>
            <a:off x="1093132" y="2018328"/>
            <a:ext cx="2967316" cy="4010025"/>
          </a:xfrm>
          <a:custGeom>
            <a:avLst/>
            <a:gdLst>
              <a:gd name="connsiteX0" fmla="*/ 0 w 2131027"/>
              <a:gd name="connsiteY0" fmla="*/ 0 h 1483813"/>
              <a:gd name="connsiteX1" fmla="*/ 2131027 w 2131027"/>
              <a:gd name="connsiteY1" fmla="*/ 0 h 1483813"/>
              <a:gd name="connsiteX2" fmla="*/ 2131027 w 2131027"/>
              <a:gd name="connsiteY2" fmla="*/ 1483813 h 1483813"/>
              <a:gd name="connsiteX3" fmla="*/ 0 w 2131027"/>
              <a:gd name="connsiteY3" fmla="*/ 1483813 h 1483813"/>
              <a:gd name="connsiteX4" fmla="*/ 0 w 2131027"/>
              <a:gd name="connsiteY4" fmla="*/ 0 h 148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1027" h="1483813">
                <a:moveTo>
                  <a:pt x="0" y="0"/>
                </a:moveTo>
                <a:lnTo>
                  <a:pt x="2131027" y="0"/>
                </a:lnTo>
                <a:lnTo>
                  <a:pt x="2131027" y="1483813"/>
                </a:lnTo>
                <a:lnTo>
                  <a:pt x="0" y="14838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D5C18AC-5880-499C-89AD-EC2406993602}"/>
              </a:ext>
            </a:extLst>
          </p:cNvPr>
          <p:cNvSpPr txBox="1"/>
          <p:nvPr/>
        </p:nvSpPr>
        <p:spPr>
          <a:xfrm>
            <a:off x="1534193" y="2831050"/>
            <a:ext cx="1252266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sz="9600" dirty="0">
                <a:solidFill>
                  <a:schemeClr val="bg1"/>
                </a:solidFill>
                <a:ea typeface="+mj-ea"/>
              </a:rPr>
              <a:t>30</a:t>
            </a:r>
            <a:endParaRPr lang="zh-CN" altLang="en-US" sz="96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B95CC92-CE3C-42C1-80DA-39A65FA0E57E}"/>
              </a:ext>
            </a:extLst>
          </p:cNvPr>
          <p:cNvSpPr txBox="1"/>
          <p:nvPr/>
        </p:nvSpPr>
        <p:spPr>
          <a:xfrm>
            <a:off x="2602428" y="3499389"/>
            <a:ext cx="58221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sz="4000" dirty="0">
                <a:solidFill>
                  <a:schemeClr val="bg1"/>
                </a:solidFill>
                <a:ea typeface="+mj-ea"/>
              </a:rPr>
              <a:t>%</a:t>
            </a:r>
            <a:endParaRPr lang="zh-CN" altLang="en-US" sz="40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19" name="稿定PPT-10-2">
            <a:extLst>
              <a:ext uri="{FF2B5EF4-FFF2-40B4-BE49-F238E27FC236}">
                <a16:creationId xmlns:a16="http://schemas.microsoft.com/office/drawing/2014/main" id="{E343ADA8-4A29-446B-94E3-B6EE38149156}"/>
              </a:ext>
            </a:extLst>
          </p:cNvPr>
          <p:cNvSpPr txBox="1"/>
          <p:nvPr/>
        </p:nvSpPr>
        <p:spPr>
          <a:xfrm>
            <a:off x="1265887" y="4494775"/>
            <a:ext cx="2652970" cy="9562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1D21CB6D-754D-4F20-ADC8-231DECA5AAF3}"/>
              </a:ext>
            </a:extLst>
          </p:cNvPr>
          <p:cNvSpPr/>
          <p:nvPr/>
        </p:nvSpPr>
        <p:spPr>
          <a:xfrm>
            <a:off x="4541099" y="2018328"/>
            <a:ext cx="2967316" cy="4010025"/>
          </a:xfrm>
          <a:custGeom>
            <a:avLst/>
            <a:gdLst>
              <a:gd name="connsiteX0" fmla="*/ 0 w 2131027"/>
              <a:gd name="connsiteY0" fmla="*/ 0 h 1483813"/>
              <a:gd name="connsiteX1" fmla="*/ 2131027 w 2131027"/>
              <a:gd name="connsiteY1" fmla="*/ 0 h 1483813"/>
              <a:gd name="connsiteX2" fmla="*/ 2131027 w 2131027"/>
              <a:gd name="connsiteY2" fmla="*/ 1483813 h 1483813"/>
              <a:gd name="connsiteX3" fmla="*/ 0 w 2131027"/>
              <a:gd name="connsiteY3" fmla="*/ 1483813 h 1483813"/>
              <a:gd name="connsiteX4" fmla="*/ 0 w 2131027"/>
              <a:gd name="connsiteY4" fmla="*/ 0 h 148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1027" h="1483813">
                <a:moveTo>
                  <a:pt x="0" y="0"/>
                </a:moveTo>
                <a:lnTo>
                  <a:pt x="2131027" y="0"/>
                </a:lnTo>
                <a:lnTo>
                  <a:pt x="2131027" y="1483813"/>
                </a:lnTo>
                <a:lnTo>
                  <a:pt x="0" y="14838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ECCFE6D9-1878-4ADB-ABE2-76F5BDD818A7}"/>
              </a:ext>
            </a:extLst>
          </p:cNvPr>
          <p:cNvSpPr txBox="1"/>
          <p:nvPr/>
        </p:nvSpPr>
        <p:spPr>
          <a:xfrm>
            <a:off x="4982160" y="2831050"/>
            <a:ext cx="1252266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sz="9600" dirty="0">
                <a:solidFill>
                  <a:schemeClr val="bg1"/>
                </a:solidFill>
                <a:ea typeface="+mj-ea"/>
              </a:rPr>
              <a:t>50</a:t>
            </a:r>
            <a:endParaRPr lang="zh-CN" altLang="en-US" sz="96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895D7193-944D-4A44-B30D-18F0412BBC55}"/>
              </a:ext>
            </a:extLst>
          </p:cNvPr>
          <p:cNvSpPr txBox="1"/>
          <p:nvPr/>
        </p:nvSpPr>
        <p:spPr>
          <a:xfrm>
            <a:off x="6050395" y="3499389"/>
            <a:ext cx="58221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sz="4000" dirty="0">
                <a:solidFill>
                  <a:schemeClr val="bg1"/>
                </a:solidFill>
                <a:ea typeface="+mj-ea"/>
              </a:rPr>
              <a:t>%</a:t>
            </a:r>
            <a:endParaRPr lang="zh-CN" altLang="en-US" sz="40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46" name="稿定PPT-10-2">
            <a:extLst>
              <a:ext uri="{FF2B5EF4-FFF2-40B4-BE49-F238E27FC236}">
                <a16:creationId xmlns:a16="http://schemas.microsoft.com/office/drawing/2014/main" id="{8DCFBAA8-F6D7-4021-98B0-76616E0755D8}"/>
              </a:ext>
            </a:extLst>
          </p:cNvPr>
          <p:cNvSpPr txBox="1"/>
          <p:nvPr/>
        </p:nvSpPr>
        <p:spPr>
          <a:xfrm>
            <a:off x="4713854" y="4494775"/>
            <a:ext cx="2652970" cy="9562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4F5F47EC-282F-42DB-905E-876E40A970CC}"/>
              </a:ext>
            </a:extLst>
          </p:cNvPr>
          <p:cNvSpPr/>
          <p:nvPr/>
        </p:nvSpPr>
        <p:spPr>
          <a:xfrm>
            <a:off x="7989067" y="2018328"/>
            <a:ext cx="2967316" cy="4010025"/>
          </a:xfrm>
          <a:custGeom>
            <a:avLst/>
            <a:gdLst>
              <a:gd name="connsiteX0" fmla="*/ 0 w 2131027"/>
              <a:gd name="connsiteY0" fmla="*/ 0 h 1483813"/>
              <a:gd name="connsiteX1" fmla="*/ 2131027 w 2131027"/>
              <a:gd name="connsiteY1" fmla="*/ 0 h 1483813"/>
              <a:gd name="connsiteX2" fmla="*/ 2131027 w 2131027"/>
              <a:gd name="connsiteY2" fmla="*/ 1483813 h 1483813"/>
              <a:gd name="connsiteX3" fmla="*/ 0 w 2131027"/>
              <a:gd name="connsiteY3" fmla="*/ 1483813 h 1483813"/>
              <a:gd name="connsiteX4" fmla="*/ 0 w 2131027"/>
              <a:gd name="connsiteY4" fmla="*/ 0 h 148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1027" h="1483813">
                <a:moveTo>
                  <a:pt x="0" y="0"/>
                </a:moveTo>
                <a:lnTo>
                  <a:pt x="2131027" y="0"/>
                </a:lnTo>
                <a:lnTo>
                  <a:pt x="2131027" y="1483813"/>
                </a:lnTo>
                <a:lnTo>
                  <a:pt x="0" y="14838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F1B7FD80-D97D-4430-91C0-A6A8FA0E6A35}"/>
              </a:ext>
            </a:extLst>
          </p:cNvPr>
          <p:cNvSpPr txBox="1"/>
          <p:nvPr/>
        </p:nvSpPr>
        <p:spPr>
          <a:xfrm>
            <a:off x="8430128" y="2831050"/>
            <a:ext cx="1252266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sz="9600" dirty="0">
                <a:solidFill>
                  <a:schemeClr val="bg1"/>
                </a:solidFill>
                <a:ea typeface="+mj-ea"/>
              </a:rPr>
              <a:t>90</a:t>
            </a:r>
            <a:endParaRPr lang="zh-CN" altLang="en-US" sz="96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AA1C7301-BA8D-474B-BA68-AAC07276C979}"/>
              </a:ext>
            </a:extLst>
          </p:cNvPr>
          <p:cNvSpPr txBox="1"/>
          <p:nvPr/>
        </p:nvSpPr>
        <p:spPr>
          <a:xfrm>
            <a:off x="9498363" y="3499389"/>
            <a:ext cx="58221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sz="4000" dirty="0">
                <a:solidFill>
                  <a:schemeClr val="bg1"/>
                </a:solidFill>
                <a:ea typeface="+mj-ea"/>
              </a:rPr>
              <a:t>%</a:t>
            </a:r>
            <a:endParaRPr lang="zh-CN" altLang="en-US" sz="40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53" name="稿定PPT-10-2">
            <a:extLst>
              <a:ext uri="{FF2B5EF4-FFF2-40B4-BE49-F238E27FC236}">
                <a16:creationId xmlns:a16="http://schemas.microsoft.com/office/drawing/2014/main" id="{4C01230D-0B84-4801-A212-5E36BCDB8D6C}"/>
              </a:ext>
            </a:extLst>
          </p:cNvPr>
          <p:cNvSpPr txBox="1"/>
          <p:nvPr/>
        </p:nvSpPr>
        <p:spPr>
          <a:xfrm>
            <a:off x="8161822" y="4494775"/>
            <a:ext cx="2652970" cy="9562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pic>
        <p:nvPicPr>
          <p:cNvPr id="71" name="图形 70">
            <a:extLst>
              <a:ext uri="{FF2B5EF4-FFF2-40B4-BE49-F238E27FC236}">
                <a16:creationId xmlns:a16="http://schemas.microsoft.com/office/drawing/2014/main" id="{5E723F7D-52A1-40D0-A48D-A75DFEFE3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8352" y="2331061"/>
            <a:ext cx="576389" cy="576389"/>
          </a:xfrm>
          <a:prstGeom prst="rect">
            <a:avLst/>
          </a:prstGeom>
        </p:spPr>
      </p:pic>
      <p:pic>
        <p:nvPicPr>
          <p:cNvPr id="74" name="图形 73">
            <a:extLst>
              <a:ext uri="{FF2B5EF4-FFF2-40B4-BE49-F238E27FC236}">
                <a16:creationId xmlns:a16="http://schemas.microsoft.com/office/drawing/2014/main" id="{9A522A02-D8A9-4115-A48C-B43E195ED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85485" y="2331061"/>
            <a:ext cx="576389" cy="576389"/>
          </a:xfrm>
          <a:prstGeom prst="rect">
            <a:avLst/>
          </a:prstGeom>
        </p:spPr>
      </p:pic>
      <p:sp>
        <p:nvSpPr>
          <p:cNvPr id="78" name="任意多边形: 形状 77">
            <a:extLst>
              <a:ext uri="{FF2B5EF4-FFF2-40B4-BE49-F238E27FC236}">
                <a16:creationId xmlns:a16="http://schemas.microsoft.com/office/drawing/2014/main" id="{04710C2E-C736-4C49-BDAD-C9682142D94B}"/>
              </a:ext>
            </a:extLst>
          </p:cNvPr>
          <p:cNvSpPr/>
          <p:nvPr/>
        </p:nvSpPr>
        <p:spPr>
          <a:xfrm>
            <a:off x="7030272" y="2603155"/>
            <a:ext cx="96065" cy="96065"/>
          </a:xfrm>
          <a:custGeom>
            <a:avLst/>
            <a:gdLst>
              <a:gd name="connsiteX0" fmla="*/ 58598 w 58598"/>
              <a:gd name="connsiteY0" fmla="*/ 29299 h 58598"/>
              <a:gd name="connsiteX1" fmla="*/ 58598 w 58598"/>
              <a:gd name="connsiteY1" fmla="*/ 58598 h 58598"/>
              <a:gd name="connsiteX2" fmla="*/ 0 w 58598"/>
              <a:gd name="connsiteY2" fmla="*/ 58598 h 58598"/>
              <a:gd name="connsiteX3" fmla="*/ 0 w 58598"/>
              <a:gd name="connsiteY3" fmla="*/ 29299 h 58598"/>
              <a:gd name="connsiteX4" fmla="*/ 29299 w 58598"/>
              <a:gd name="connsiteY4" fmla="*/ 0 h 58598"/>
              <a:gd name="connsiteX5" fmla="*/ 58598 w 58598"/>
              <a:gd name="connsiteY5" fmla="*/ 29299 h 5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8" h="58598">
                <a:moveTo>
                  <a:pt x="58598" y="29299"/>
                </a:moveTo>
                <a:cubicBezTo>
                  <a:pt x="58598" y="36304"/>
                  <a:pt x="58598" y="58598"/>
                  <a:pt x="58598" y="58598"/>
                </a:cubicBezTo>
                <a:lnTo>
                  <a:pt x="0" y="58598"/>
                </a:lnTo>
                <a:cubicBezTo>
                  <a:pt x="0" y="58598"/>
                  <a:pt x="0" y="45480"/>
                  <a:pt x="0" y="29299"/>
                </a:cubicBezTo>
                <a:cubicBezTo>
                  <a:pt x="0" y="13118"/>
                  <a:pt x="13118" y="0"/>
                  <a:pt x="29299" y="0"/>
                </a:cubicBezTo>
                <a:cubicBezTo>
                  <a:pt x="45480" y="0"/>
                  <a:pt x="58598" y="13118"/>
                  <a:pt x="58598" y="29299"/>
                </a:cubicBezTo>
                <a:close/>
              </a:path>
            </a:pathLst>
          </a:custGeom>
          <a:noFill/>
          <a:ln w="28575" cap="flat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9" name="任意多边形: 形状 78">
            <a:extLst>
              <a:ext uri="{FF2B5EF4-FFF2-40B4-BE49-F238E27FC236}">
                <a16:creationId xmlns:a16="http://schemas.microsoft.com/office/drawing/2014/main" id="{32391767-C04D-44F8-8336-814E5CC9ADE4}"/>
              </a:ext>
            </a:extLst>
          </p:cNvPr>
          <p:cNvSpPr/>
          <p:nvPr/>
        </p:nvSpPr>
        <p:spPr>
          <a:xfrm>
            <a:off x="6970231" y="2699220"/>
            <a:ext cx="216145" cy="144098"/>
          </a:xfrm>
          <a:custGeom>
            <a:avLst/>
            <a:gdLst>
              <a:gd name="connsiteX0" fmla="*/ 0 w 131845"/>
              <a:gd name="connsiteY0" fmla="*/ 0 h 87897"/>
              <a:gd name="connsiteX1" fmla="*/ 131846 w 131845"/>
              <a:gd name="connsiteY1" fmla="*/ 0 h 87897"/>
              <a:gd name="connsiteX2" fmla="*/ 131846 w 131845"/>
              <a:gd name="connsiteY2" fmla="*/ 87897 h 87897"/>
              <a:gd name="connsiteX3" fmla="*/ 0 w 131845"/>
              <a:gd name="connsiteY3" fmla="*/ 87897 h 87897"/>
              <a:gd name="connsiteX4" fmla="*/ 0 w 131845"/>
              <a:gd name="connsiteY4" fmla="*/ 0 h 8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845" h="87897">
                <a:moveTo>
                  <a:pt x="0" y="0"/>
                </a:moveTo>
                <a:lnTo>
                  <a:pt x="131846" y="0"/>
                </a:lnTo>
                <a:lnTo>
                  <a:pt x="131846" y="87897"/>
                </a:lnTo>
                <a:lnTo>
                  <a:pt x="0" y="87897"/>
                </a:lnTo>
                <a:lnTo>
                  <a:pt x="0" y="0"/>
                </a:lnTo>
                <a:close/>
              </a:path>
            </a:pathLst>
          </a:custGeom>
          <a:noFill/>
          <a:ln w="28575" cap="flat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0" name="任意多边形: 形状 79">
            <a:extLst>
              <a:ext uri="{FF2B5EF4-FFF2-40B4-BE49-F238E27FC236}">
                <a16:creationId xmlns:a16="http://schemas.microsoft.com/office/drawing/2014/main" id="{D92A5BE6-A2E7-4216-AD00-7725CB65B393}"/>
              </a:ext>
            </a:extLst>
          </p:cNvPr>
          <p:cNvSpPr/>
          <p:nvPr/>
        </p:nvSpPr>
        <p:spPr>
          <a:xfrm>
            <a:off x="7042281" y="2387007"/>
            <a:ext cx="120080" cy="120080"/>
          </a:xfrm>
          <a:custGeom>
            <a:avLst/>
            <a:gdLst>
              <a:gd name="connsiteX0" fmla="*/ 0 w 73247"/>
              <a:gd name="connsiteY0" fmla="*/ 0 h 73247"/>
              <a:gd name="connsiteX1" fmla="*/ 43949 w 73247"/>
              <a:gd name="connsiteY1" fmla="*/ 0 h 73247"/>
              <a:gd name="connsiteX2" fmla="*/ 73248 w 73247"/>
              <a:gd name="connsiteY2" fmla="*/ 29299 h 73247"/>
              <a:gd name="connsiteX3" fmla="*/ 73248 w 73247"/>
              <a:gd name="connsiteY3" fmla="*/ 73248 h 73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47" h="73247">
                <a:moveTo>
                  <a:pt x="0" y="0"/>
                </a:moveTo>
                <a:lnTo>
                  <a:pt x="43949" y="0"/>
                </a:lnTo>
                <a:cubicBezTo>
                  <a:pt x="60130" y="0"/>
                  <a:pt x="73248" y="13118"/>
                  <a:pt x="73248" y="29299"/>
                </a:cubicBezTo>
                <a:lnTo>
                  <a:pt x="73248" y="73248"/>
                </a:lnTo>
              </a:path>
            </a:pathLst>
          </a:custGeom>
          <a:noFill/>
          <a:ln w="28575" cap="flat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1" name="任意多边形: 形状 80">
            <a:extLst>
              <a:ext uri="{FF2B5EF4-FFF2-40B4-BE49-F238E27FC236}">
                <a16:creationId xmlns:a16="http://schemas.microsoft.com/office/drawing/2014/main" id="{7ECE0364-CD55-4439-9736-F869DA316502}"/>
              </a:ext>
            </a:extLst>
          </p:cNvPr>
          <p:cNvSpPr/>
          <p:nvPr/>
        </p:nvSpPr>
        <p:spPr>
          <a:xfrm>
            <a:off x="6730069" y="2699219"/>
            <a:ext cx="120080" cy="120080"/>
          </a:xfrm>
          <a:custGeom>
            <a:avLst/>
            <a:gdLst>
              <a:gd name="connsiteX0" fmla="*/ 73248 w 73247"/>
              <a:gd name="connsiteY0" fmla="*/ 73248 h 73247"/>
              <a:gd name="connsiteX1" fmla="*/ 29299 w 73247"/>
              <a:gd name="connsiteY1" fmla="*/ 73248 h 73247"/>
              <a:gd name="connsiteX2" fmla="*/ 0 w 73247"/>
              <a:gd name="connsiteY2" fmla="*/ 43949 h 73247"/>
              <a:gd name="connsiteX3" fmla="*/ 0 w 73247"/>
              <a:gd name="connsiteY3" fmla="*/ 0 h 73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47" h="73247">
                <a:moveTo>
                  <a:pt x="73248" y="73248"/>
                </a:moveTo>
                <a:lnTo>
                  <a:pt x="29299" y="73248"/>
                </a:lnTo>
                <a:cubicBezTo>
                  <a:pt x="13118" y="73248"/>
                  <a:pt x="0" y="60130"/>
                  <a:pt x="0" y="43949"/>
                </a:cubicBezTo>
                <a:lnTo>
                  <a:pt x="0" y="0"/>
                </a:lnTo>
              </a:path>
            </a:pathLst>
          </a:custGeom>
          <a:noFill/>
          <a:ln w="28575" cap="flat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2" name="任意多边形: 形状 81">
            <a:extLst>
              <a:ext uri="{FF2B5EF4-FFF2-40B4-BE49-F238E27FC236}">
                <a16:creationId xmlns:a16="http://schemas.microsoft.com/office/drawing/2014/main" id="{9FDBD927-B532-424C-B42C-A239A6581777}"/>
              </a:ext>
            </a:extLst>
          </p:cNvPr>
          <p:cNvSpPr/>
          <p:nvPr/>
        </p:nvSpPr>
        <p:spPr>
          <a:xfrm>
            <a:off x="6706054" y="2411025"/>
            <a:ext cx="216145" cy="192130"/>
          </a:xfrm>
          <a:custGeom>
            <a:avLst/>
            <a:gdLst>
              <a:gd name="connsiteX0" fmla="*/ 131846 w 131845"/>
              <a:gd name="connsiteY0" fmla="*/ 0 h 117196"/>
              <a:gd name="connsiteX1" fmla="*/ 131846 w 131845"/>
              <a:gd name="connsiteY1" fmla="*/ 87897 h 117196"/>
              <a:gd name="connsiteX2" fmla="*/ 65923 w 131845"/>
              <a:gd name="connsiteY2" fmla="*/ 117196 h 117196"/>
              <a:gd name="connsiteX3" fmla="*/ 0 w 131845"/>
              <a:gd name="connsiteY3" fmla="*/ 87897 h 117196"/>
              <a:gd name="connsiteX4" fmla="*/ 0 w 131845"/>
              <a:gd name="connsiteY4" fmla="*/ 0 h 11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845" h="117196">
                <a:moveTo>
                  <a:pt x="131846" y="0"/>
                </a:moveTo>
                <a:lnTo>
                  <a:pt x="131846" y="87897"/>
                </a:lnTo>
                <a:cubicBezTo>
                  <a:pt x="131846" y="104078"/>
                  <a:pt x="102331" y="117196"/>
                  <a:pt x="65923" y="117196"/>
                </a:cubicBezTo>
                <a:cubicBezTo>
                  <a:pt x="29515" y="117196"/>
                  <a:pt x="0" y="104078"/>
                  <a:pt x="0" y="87897"/>
                </a:cubicBezTo>
                <a:lnTo>
                  <a:pt x="0" y="0"/>
                </a:lnTo>
              </a:path>
            </a:pathLst>
          </a:custGeom>
          <a:noFill/>
          <a:ln w="28575" cap="flat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3" name="任意多边形: 形状 82">
            <a:extLst>
              <a:ext uri="{FF2B5EF4-FFF2-40B4-BE49-F238E27FC236}">
                <a16:creationId xmlns:a16="http://schemas.microsoft.com/office/drawing/2014/main" id="{908919D9-7356-44EC-92C9-103FF980A172}"/>
              </a:ext>
            </a:extLst>
          </p:cNvPr>
          <p:cNvSpPr/>
          <p:nvPr/>
        </p:nvSpPr>
        <p:spPr>
          <a:xfrm>
            <a:off x="6706054" y="2483072"/>
            <a:ext cx="216145" cy="48033"/>
          </a:xfrm>
          <a:custGeom>
            <a:avLst/>
            <a:gdLst>
              <a:gd name="connsiteX0" fmla="*/ 131846 w 131845"/>
              <a:gd name="connsiteY0" fmla="*/ 0 h 29299"/>
              <a:gd name="connsiteX1" fmla="*/ 65923 w 131845"/>
              <a:gd name="connsiteY1" fmla="*/ 29299 h 29299"/>
              <a:gd name="connsiteX2" fmla="*/ 0 w 131845"/>
              <a:gd name="connsiteY2" fmla="*/ 0 h 2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845" h="29299">
                <a:moveTo>
                  <a:pt x="131846" y="0"/>
                </a:moveTo>
                <a:cubicBezTo>
                  <a:pt x="131846" y="16181"/>
                  <a:pt x="102331" y="29299"/>
                  <a:pt x="65923" y="29299"/>
                </a:cubicBezTo>
                <a:cubicBezTo>
                  <a:pt x="29515" y="29299"/>
                  <a:pt x="0" y="16181"/>
                  <a:pt x="0" y="0"/>
                </a:cubicBezTo>
              </a:path>
            </a:pathLst>
          </a:custGeom>
          <a:noFill/>
          <a:ln w="28575" cap="flat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4" name="任意多边形: 形状 83">
            <a:extLst>
              <a:ext uri="{FF2B5EF4-FFF2-40B4-BE49-F238E27FC236}">
                <a16:creationId xmlns:a16="http://schemas.microsoft.com/office/drawing/2014/main" id="{372B0FCA-4758-4708-BE0A-FADFC63DF878}"/>
              </a:ext>
            </a:extLst>
          </p:cNvPr>
          <p:cNvSpPr/>
          <p:nvPr/>
        </p:nvSpPr>
        <p:spPr>
          <a:xfrm>
            <a:off x="6706054" y="2362992"/>
            <a:ext cx="216145" cy="96065"/>
          </a:xfrm>
          <a:custGeom>
            <a:avLst/>
            <a:gdLst>
              <a:gd name="connsiteX0" fmla="*/ 131846 w 131845"/>
              <a:gd name="connsiteY0" fmla="*/ 29299 h 58598"/>
              <a:gd name="connsiteX1" fmla="*/ 65923 w 131845"/>
              <a:gd name="connsiteY1" fmla="*/ 58598 h 58598"/>
              <a:gd name="connsiteX2" fmla="*/ 0 w 131845"/>
              <a:gd name="connsiteY2" fmla="*/ 29299 h 58598"/>
              <a:gd name="connsiteX3" fmla="*/ 65923 w 131845"/>
              <a:gd name="connsiteY3" fmla="*/ 0 h 58598"/>
              <a:gd name="connsiteX4" fmla="*/ 131846 w 131845"/>
              <a:gd name="connsiteY4" fmla="*/ 29299 h 5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845" h="58598">
                <a:moveTo>
                  <a:pt x="131846" y="29299"/>
                </a:moveTo>
                <a:cubicBezTo>
                  <a:pt x="131846" y="45480"/>
                  <a:pt x="102331" y="58598"/>
                  <a:pt x="65923" y="58598"/>
                </a:cubicBezTo>
                <a:cubicBezTo>
                  <a:pt x="29515" y="58598"/>
                  <a:pt x="0" y="45480"/>
                  <a:pt x="0" y="29299"/>
                </a:cubicBezTo>
                <a:cubicBezTo>
                  <a:pt x="0" y="13118"/>
                  <a:pt x="29515" y="0"/>
                  <a:pt x="65923" y="0"/>
                </a:cubicBezTo>
                <a:cubicBezTo>
                  <a:pt x="102331" y="0"/>
                  <a:pt x="131846" y="13118"/>
                  <a:pt x="131846" y="29299"/>
                </a:cubicBezTo>
                <a:close/>
              </a:path>
            </a:pathLst>
          </a:custGeom>
          <a:noFill/>
          <a:ln w="28575" cap="flat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D79D684-54BF-4058-BD1B-F3E9F2CBF188}"/>
              </a:ext>
            </a:extLst>
          </p:cNvPr>
          <p:cNvCxnSpPr>
            <a:cxnSpLocks/>
          </p:cNvCxnSpPr>
          <p:nvPr/>
        </p:nvCxnSpPr>
        <p:spPr>
          <a:xfrm flipH="1">
            <a:off x="1384300" y="2831050"/>
            <a:ext cx="16210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稿定PPT-10-1">
            <a:extLst>
              <a:ext uri="{FF2B5EF4-FFF2-40B4-BE49-F238E27FC236}">
                <a16:creationId xmlns:a16="http://schemas.microsoft.com/office/drawing/2014/main" id="{771108DF-E0D0-4401-B72E-FD9B368BBA5C}"/>
              </a:ext>
            </a:extLst>
          </p:cNvPr>
          <p:cNvSpPr txBox="1"/>
          <p:nvPr/>
        </p:nvSpPr>
        <p:spPr>
          <a:xfrm>
            <a:off x="1309259" y="2464118"/>
            <a:ext cx="1071991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线上销售</a:t>
            </a:r>
          </a:p>
        </p:txBody>
      </p:sp>
      <p:cxnSp>
        <p:nvCxnSpPr>
          <p:cNvPr id="92" name="直接连接符 91">
            <a:extLst>
              <a:ext uri="{FF2B5EF4-FFF2-40B4-BE49-F238E27FC236}">
                <a16:creationId xmlns:a16="http://schemas.microsoft.com/office/drawing/2014/main" id="{C195869D-3050-42AF-A18E-0C0205F144CB}"/>
              </a:ext>
            </a:extLst>
          </p:cNvPr>
          <p:cNvCxnSpPr>
            <a:cxnSpLocks/>
          </p:cNvCxnSpPr>
          <p:nvPr/>
        </p:nvCxnSpPr>
        <p:spPr>
          <a:xfrm flipH="1">
            <a:off x="4827499" y="2831050"/>
            <a:ext cx="16210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稿定PPT-10-1">
            <a:extLst>
              <a:ext uri="{FF2B5EF4-FFF2-40B4-BE49-F238E27FC236}">
                <a16:creationId xmlns:a16="http://schemas.microsoft.com/office/drawing/2014/main" id="{835C119C-9118-4FBE-B49D-4DF9F7FF1C96}"/>
              </a:ext>
            </a:extLst>
          </p:cNvPr>
          <p:cNvSpPr txBox="1"/>
          <p:nvPr/>
        </p:nvSpPr>
        <p:spPr>
          <a:xfrm>
            <a:off x="4752458" y="2464118"/>
            <a:ext cx="1071991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线下销售</a:t>
            </a:r>
          </a:p>
        </p:txBody>
      </p:sp>
      <p:cxnSp>
        <p:nvCxnSpPr>
          <p:cNvPr id="95" name="直接连接符 94">
            <a:extLst>
              <a:ext uri="{FF2B5EF4-FFF2-40B4-BE49-F238E27FC236}">
                <a16:creationId xmlns:a16="http://schemas.microsoft.com/office/drawing/2014/main" id="{3FCFCF04-4B61-46F6-9664-95D31C6BD4D9}"/>
              </a:ext>
            </a:extLst>
          </p:cNvPr>
          <p:cNvCxnSpPr>
            <a:cxnSpLocks/>
          </p:cNvCxnSpPr>
          <p:nvPr/>
        </p:nvCxnSpPr>
        <p:spPr>
          <a:xfrm flipH="1">
            <a:off x="8270699" y="2831050"/>
            <a:ext cx="16210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稿定PPT-10-1">
            <a:extLst>
              <a:ext uri="{FF2B5EF4-FFF2-40B4-BE49-F238E27FC236}">
                <a16:creationId xmlns:a16="http://schemas.microsoft.com/office/drawing/2014/main" id="{B9BFC1A9-7A0B-4F65-8F99-9840B14B8693}"/>
              </a:ext>
            </a:extLst>
          </p:cNvPr>
          <p:cNvSpPr txBox="1"/>
          <p:nvPr/>
        </p:nvSpPr>
        <p:spPr>
          <a:xfrm>
            <a:off x="8195658" y="2464118"/>
            <a:ext cx="1071991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三端销售</a:t>
            </a:r>
          </a:p>
        </p:txBody>
      </p:sp>
      <p:sp>
        <p:nvSpPr>
          <p:cNvPr id="61" name="标题 10">
            <a:extLst>
              <a:ext uri="{FF2B5EF4-FFF2-40B4-BE49-F238E27FC236}">
                <a16:creationId xmlns:a16="http://schemas.microsoft.com/office/drawing/2014/main" id="{BA22D1DF-5634-49D8-9F02-B6193BC3BE5F}"/>
              </a:ext>
            </a:extLst>
          </p:cNvPr>
          <p:cNvSpPr txBox="1">
            <a:spLocks/>
          </p:cNvSpPr>
          <p:nvPr/>
        </p:nvSpPr>
        <p:spPr>
          <a:xfrm>
            <a:off x="1302524" y="647055"/>
            <a:ext cx="4633348" cy="35610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defTabSz="914400"/>
            <a:r>
              <a:rPr lang="zh-CN" altLang="en-US" dirty="0"/>
              <a:t>工作完成情况</a:t>
            </a:r>
          </a:p>
        </p:txBody>
      </p:sp>
      <p:sp>
        <p:nvSpPr>
          <p:cNvPr id="62" name="文本占位符 16">
            <a:extLst>
              <a:ext uri="{FF2B5EF4-FFF2-40B4-BE49-F238E27FC236}">
                <a16:creationId xmlns:a16="http://schemas.microsoft.com/office/drawing/2014/main" id="{79890969-0889-4B2B-8604-9A11081EACF5}"/>
              </a:ext>
            </a:extLst>
          </p:cNvPr>
          <p:cNvSpPr txBox="1">
            <a:spLocks/>
          </p:cNvSpPr>
          <p:nvPr/>
        </p:nvSpPr>
        <p:spPr>
          <a:xfrm>
            <a:off x="1302524" y="959107"/>
            <a:ext cx="4633348" cy="19086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l"/>
              <a:defRPr kumimoji="0" lang="zh-CN" altLang="en-US" sz="120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微软雅黑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765">
              <a:lnSpc>
                <a:spcPct val="100000"/>
              </a:lnSpc>
              <a:spcBef>
                <a:spcPts val="0"/>
              </a:spcBef>
              <a:buSzPct val="25000"/>
              <a:buFontTx/>
              <a:buNone/>
            </a:pPr>
            <a:r>
              <a:rPr lang="en-US" altLang="zh-CN" dirty="0"/>
              <a:t>Work completion</a:t>
            </a:r>
          </a:p>
        </p:txBody>
      </p:sp>
    </p:spTree>
    <p:extLst>
      <p:ext uri="{BB962C8B-B14F-4D97-AF65-F5344CB8AC3E}">
        <p14:creationId xmlns:p14="http://schemas.microsoft.com/office/powerpoint/2010/main" val="4174052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矩形 177">
            <a:extLst>
              <a:ext uri="{FF2B5EF4-FFF2-40B4-BE49-F238E27FC236}">
                <a16:creationId xmlns:a16="http://schemas.microsoft.com/office/drawing/2014/main" id="{74C1FE17-A172-4AEB-9D9E-0BEFE921C373}"/>
              </a:ext>
            </a:extLst>
          </p:cNvPr>
          <p:cNvSpPr/>
          <p:nvPr/>
        </p:nvSpPr>
        <p:spPr>
          <a:xfrm>
            <a:off x="669924" y="1530895"/>
            <a:ext cx="5197475" cy="2747191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rcRect/>
            <a:tile tx="0" ty="73025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9" name="稿定PPT-5">
            <a:extLst>
              <a:ext uri="{FF2B5EF4-FFF2-40B4-BE49-F238E27FC236}">
                <a16:creationId xmlns:a16="http://schemas.microsoft.com/office/drawing/2014/main" id="{7FFE6078-B49D-463A-B91C-ADFAF0968502}"/>
              </a:ext>
            </a:extLst>
          </p:cNvPr>
          <p:cNvSpPr txBox="1"/>
          <p:nvPr/>
        </p:nvSpPr>
        <p:spPr>
          <a:xfrm>
            <a:off x="6200321" y="1920779"/>
            <a:ext cx="5424376" cy="296420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lvl="0" algn="just" defTabSz="913765">
              <a:lnSpc>
                <a:spcPct val="150000"/>
              </a:lnSpc>
              <a:buSzPct val="25000"/>
              <a:defRPr/>
            </a:pPr>
            <a:r>
              <a:rPr lang="zh-CN" altLang="en-US" sz="14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  <a:endParaRPr lang="en-US" altLang="zh-CN" sz="1400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pPr lvl="0" algn="just" defTabSz="913765">
              <a:lnSpc>
                <a:spcPct val="150000"/>
              </a:lnSpc>
              <a:buSzPct val="25000"/>
              <a:defRPr/>
            </a:pPr>
            <a:r>
              <a:rPr lang="zh-CN" altLang="en-US" sz="14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  <a:endParaRPr lang="en-US" altLang="zh-CN" sz="1400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pPr lvl="0" algn="just" defTabSz="913765">
              <a:lnSpc>
                <a:spcPct val="150000"/>
              </a:lnSpc>
              <a:buSzPct val="25000"/>
              <a:defRPr/>
            </a:pPr>
            <a:endParaRPr lang="zh-CN" altLang="en-US" sz="1400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pPr lvl="0" algn="just" defTabSz="913765">
              <a:lnSpc>
                <a:spcPct val="150000"/>
              </a:lnSpc>
              <a:buSzPct val="25000"/>
              <a:defRPr/>
            </a:pPr>
            <a:r>
              <a:rPr lang="zh-CN" altLang="en-US" sz="14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  <a:endParaRPr lang="en-US" altLang="zh-CN" sz="1400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pPr lvl="0" algn="just" defTabSz="913765">
              <a:lnSpc>
                <a:spcPct val="150000"/>
              </a:lnSpc>
              <a:buSzPct val="25000"/>
              <a:defRPr/>
            </a:pPr>
            <a:endParaRPr lang="zh-CN" altLang="en-US" sz="1400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pPr lvl="0" algn="just" defTabSz="913765">
              <a:lnSpc>
                <a:spcPct val="150000"/>
              </a:lnSpc>
              <a:buSzPct val="25000"/>
              <a:defRPr/>
            </a:pPr>
            <a:endParaRPr lang="zh-CN" altLang="en-US" sz="1400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cxnSp>
        <p:nvCxnSpPr>
          <p:cNvPr id="181" name="直接连接符 180">
            <a:extLst>
              <a:ext uri="{FF2B5EF4-FFF2-40B4-BE49-F238E27FC236}">
                <a16:creationId xmlns:a16="http://schemas.microsoft.com/office/drawing/2014/main" id="{466BB67F-7082-45CC-A82A-9AEBBCC8F0EC}"/>
              </a:ext>
            </a:extLst>
          </p:cNvPr>
          <p:cNvCxnSpPr/>
          <p:nvPr/>
        </p:nvCxnSpPr>
        <p:spPr>
          <a:xfrm>
            <a:off x="6314566" y="4273097"/>
            <a:ext cx="5195885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稿定PPT-10-1">
            <a:extLst>
              <a:ext uri="{FF2B5EF4-FFF2-40B4-BE49-F238E27FC236}">
                <a16:creationId xmlns:a16="http://schemas.microsoft.com/office/drawing/2014/main" id="{45BBF409-46ED-470E-8BB2-E3CA16E48C1D}"/>
              </a:ext>
            </a:extLst>
          </p:cNvPr>
          <p:cNvSpPr txBox="1"/>
          <p:nvPr/>
        </p:nvSpPr>
        <p:spPr>
          <a:xfrm>
            <a:off x="9416715" y="5807979"/>
            <a:ext cx="2286194" cy="3356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运营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3E92D8C-2D6E-4899-AA07-6F2833BA4BA2}"/>
              </a:ext>
            </a:extLst>
          </p:cNvPr>
          <p:cNvGrpSpPr/>
          <p:nvPr/>
        </p:nvGrpSpPr>
        <p:grpSpPr>
          <a:xfrm>
            <a:off x="10197624" y="4916919"/>
            <a:ext cx="724376" cy="724376"/>
            <a:chOff x="10102760" y="3660651"/>
            <a:chExt cx="664660" cy="664660"/>
          </a:xfrm>
        </p:grpSpPr>
        <p:sp useBgFill="1">
          <p:nvSpPr>
            <p:cNvPr id="27" name="椭圆 26">
              <a:extLst>
                <a:ext uri="{FF2B5EF4-FFF2-40B4-BE49-F238E27FC236}">
                  <a16:creationId xmlns:a16="http://schemas.microsoft.com/office/drawing/2014/main" id="{0CB3CD1B-5550-4FB1-B452-E302E173D3B6}"/>
                </a:ext>
              </a:extLst>
            </p:cNvPr>
            <p:cNvSpPr/>
            <p:nvPr/>
          </p:nvSpPr>
          <p:spPr>
            <a:xfrm>
              <a:off x="10102760" y="3660651"/>
              <a:ext cx="664660" cy="664660"/>
            </a:xfrm>
            <a:prstGeom prst="ellipse">
              <a:avLst/>
            </a:prstGeom>
            <a:ln w="22225" cap="flat" cmpd="sng" algn="ctr">
              <a:solidFill>
                <a:schemeClr val="accent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pic>
          <p:nvPicPr>
            <p:cNvPr id="28" name="图形 27">
              <a:extLst>
                <a:ext uri="{FF2B5EF4-FFF2-40B4-BE49-F238E27FC236}">
                  <a16:creationId xmlns:a16="http://schemas.microsoft.com/office/drawing/2014/main" id="{517A973B-D82C-46C7-A468-827BE9C51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259296" y="3817187"/>
              <a:ext cx="351588" cy="351588"/>
            </a:xfrm>
            <a:prstGeom prst="rect">
              <a:avLst/>
            </a:prstGeom>
          </p:spPr>
        </p:pic>
      </p:grpSp>
      <p:sp>
        <p:nvSpPr>
          <p:cNvPr id="183" name="稿定PPT-10-1">
            <a:extLst>
              <a:ext uri="{FF2B5EF4-FFF2-40B4-BE49-F238E27FC236}">
                <a16:creationId xmlns:a16="http://schemas.microsoft.com/office/drawing/2014/main" id="{F73F1338-F7A0-4C79-8A7B-64FDB46291DD}"/>
              </a:ext>
            </a:extLst>
          </p:cNvPr>
          <p:cNvSpPr txBox="1"/>
          <p:nvPr/>
        </p:nvSpPr>
        <p:spPr>
          <a:xfrm>
            <a:off x="570239" y="5807979"/>
            <a:ext cx="2286194" cy="3356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产品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ACAFD30F-A879-4FFD-A477-A468FB52C24E}"/>
              </a:ext>
            </a:extLst>
          </p:cNvPr>
          <p:cNvGrpSpPr/>
          <p:nvPr/>
        </p:nvGrpSpPr>
        <p:grpSpPr>
          <a:xfrm>
            <a:off x="1351148" y="4916919"/>
            <a:ext cx="724376" cy="724376"/>
            <a:chOff x="1477820" y="3660651"/>
            <a:chExt cx="664660" cy="664660"/>
          </a:xfrm>
        </p:grpSpPr>
        <p:sp useBgFill="1">
          <p:nvSpPr>
            <p:cNvPr id="30" name="椭圆 29">
              <a:extLst>
                <a:ext uri="{FF2B5EF4-FFF2-40B4-BE49-F238E27FC236}">
                  <a16:creationId xmlns:a16="http://schemas.microsoft.com/office/drawing/2014/main" id="{5A788A37-F2E0-41C1-BCAE-ACAC1BC60128}"/>
                </a:ext>
              </a:extLst>
            </p:cNvPr>
            <p:cNvSpPr/>
            <p:nvPr/>
          </p:nvSpPr>
          <p:spPr>
            <a:xfrm>
              <a:off x="1477820" y="3660651"/>
              <a:ext cx="664660" cy="664660"/>
            </a:xfrm>
            <a:prstGeom prst="ellipse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形 30">
              <a:extLst>
                <a:ext uri="{FF2B5EF4-FFF2-40B4-BE49-F238E27FC236}">
                  <a16:creationId xmlns:a16="http://schemas.microsoft.com/office/drawing/2014/main" id="{F43A4CD3-E265-4059-9717-9205B0B71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634356" y="3817187"/>
              <a:ext cx="351588" cy="351588"/>
            </a:xfrm>
            <a:prstGeom prst="rect">
              <a:avLst/>
            </a:prstGeom>
          </p:spPr>
        </p:pic>
      </p:grpSp>
      <p:sp>
        <p:nvSpPr>
          <p:cNvPr id="187" name="稿定PPT-10-1">
            <a:extLst>
              <a:ext uri="{FF2B5EF4-FFF2-40B4-BE49-F238E27FC236}">
                <a16:creationId xmlns:a16="http://schemas.microsoft.com/office/drawing/2014/main" id="{DD5D911A-0D2E-4261-88E3-B5FF1B394BC1}"/>
              </a:ext>
            </a:extLst>
          </p:cNvPr>
          <p:cNvSpPr txBox="1"/>
          <p:nvPr/>
        </p:nvSpPr>
        <p:spPr>
          <a:xfrm>
            <a:off x="3519064" y="5807979"/>
            <a:ext cx="2286194" cy="3356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用户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213D6D38-9DAC-4CDE-A407-BBB22DA2B9E4}"/>
              </a:ext>
            </a:extLst>
          </p:cNvPr>
          <p:cNvGrpSpPr/>
          <p:nvPr/>
        </p:nvGrpSpPr>
        <p:grpSpPr>
          <a:xfrm>
            <a:off x="4299973" y="4916919"/>
            <a:ext cx="724376" cy="724376"/>
            <a:chOff x="4326873" y="3660651"/>
            <a:chExt cx="664660" cy="664660"/>
          </a:xfrm>
        </p:grpSpPr>
        <p:sp useBgFill="1">
          <p:nvSpPr>
            <p:cNvPr id="33" name="椭圆 32">
              <a:extLst>
                <a:ext uri="{FF2B5EF4-FFF2-40B4-BE49-F238E27FC236}">
                  <a16:creationId xmlns:a16="http://schemas.microsoft.com/office/drawing/2014/main" id="{076FF2BF-2D79-4B0A-9053-F868B23933BB}"/>
                </a:ext>
              </a:extLst>
            </p:cNvPr>
            <p:cNvSpPr/>
            <p:nvPr/>
          </p:nvSpPr>
          <p:spPr>
            <a:xfrm>
              <a:off x="4326873" y="3660651"/>
              <a:ext cx="664660" cy="664660"/>
            </a:xfrm>
            <a:prstGeom prst="ellipse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图形 17">
              <a:extLst>
                <a:ext uri="{FF2B5EF4-FFF2-40B4-BE49-F238E27FC236}">
                  <a16:creationId xmlns:a16="http://schemas.microsoft.com/office/drawing/2014/main" id="{D07DF532-3658-44BB-9AB8-68ECC1EFF6C0}"/>
                </a:ext>
              </a:extLst>
            </p:cNvPr>
            <p:cNvGrpSpPr/>
            <p:nvPr/>
          </p:nvGrpSpPr>
          <p:grpSpPr>
            <a:xfrm>
              <a:off x="4512709" y="3846486"/>
              <a:ext cx="292989" cy="292990"/>
              <a:chOff x="4512708" y="3846486"/>
              <a:chExt cx="292989" cy="292990"/>
            </a:xfrm>
          </p:grpSpPr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AA2761D5-8D44-4487-A3AC-DB609AE5076A}"/>
                  </a:ext>
                </a:extLst>
              </p:cNvPr>
              <p:cNvSpPr/>
              <p:nvPr/>
            </p:nvSpPr>
            <p:spPr>
              <a:xfrm>
                <a:off x="4710476" y="3992981"/>
                <a:ext cx="58598" cy="58598"/>
              </a:xfrm>
              <a:custGeom>
                <a:avLst/>
                <a:gdLst>
                  <a:gd name="connsiteX0" fmla="*/ 58598 w 58598"/>
                  <a:gd name="connsiteY0" fmla="*/ 29299 h 58598"/>
                  <a:gd name="connsiteX1" fmla="*/ 58598 w 58598"/>
                  <a:gd name="connsiteY1" fmla="*/ 58598 h 58598"/>
                  <a:gd name="connsiteX2" fmla="*/ 0 w 58598"/>
                  <a:gd name="connsiteY2" fmla="*/ 58598 h 58598"/>
                  <a:gd name="connsiteX3" fmla="*/ 0 w 58598"/>
                  <a:gd name="connsiteY3" fmla="*/ 29299 h 58598"/>
                  <a:gd name="connsiteX4" fmla="*/ 29299 w 58598"/>
                  <a:gd name="connsiteY4" fmla="*/ 0 h 58598"/>
                  <a:gd name="connsiteX5" fmla="*/ 58598 w 58598"/>
                  <a:gd name="connsiteY5" fmla="*/ 29299 h 5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598" h="58598">
                    <a:moveTo>
                      <a:pt x="58598" y="29299"/>
                    </a:moveTo>
                    <a:cubicBezTo>
                      <a:pt x="58598" y="36304"/>
                      <a:pt x="58598" y="58598"/>
                      <a:pt x="58598" y="58598"/>
                    </a:cubicBezTo>
                    <a:lnTo>
                      <a:pt x="0" y="58598"/>
                    </a:lnTo>
                    <a:cubicBezTo>
                      <a:pt x="0" y="58598"/>
                      <a:pt x="0" y="45480"/>
                      <a:pt x="0" y="29299"/>
                    </a:cubicBezTo>
                    <a:cubicBezTo>
                      <a:pt x="0" y="13118"/>
                      <a:pt x="13118" y="0"/>
                      <a:pt x="29299" y="0"/>
                    </a:cubicBezTo>
                    <a:cubicBezTo>
                      <a:pt x="45480" y="0"/>
                      <a:pt x="58598" y="13118"/>
                      <a:pt x="58598" y="29299"/>
                    </a:cubicBezTo>
                    <a:close/>
                  </a:path>
                </a:pathLst>
              </a:custGeom>
              <a:noFill/>
              <a:ln w="28575" cap="flat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4FABCE01-EE4C-4B76-926E-95482A783E56}"/>
                  </a:ext>
                </a:extLst>
              </p:cNvPr>
              <p:cNvSpPr/>
              <p:nvPr/>
            </p:nvSpPr>
            <p:spPr>
              <a:xfrm>
                <a:off x="4673852" y="4051579"/>
                <a:ext cx="131845" cy="87897"/>
              </a:xfrm>
              <a:custGeom>
                <a:avLst/>
                <a:gdLst>
                  <a:gd name="connsiteX0" fmla="*/ 0 w 131845"/>
                  <a:gd name="connsiteY0" fmla="*/ 0 h 87897"/>
                  <a:gd name="connsiteX1" fmla="*/ 131846 w 131845"/>
                  <a:gd name="connsiteY1" fmla="*/ 0 h 87897"/>
                  <a:gd name="connsiteX2" fmla="*/ 131846 w 131845"/>
                  <a:gd name="connsiteY2" fmla="*/ 87897 h 87897"/>
                  <a:gd name="connsiteX3" fmla="*/ 0 w 131845"/>
                  <a:gd name="connsiteY3" fmla="*/ 87897 h 87897"/>
                  <a:gd name="connsiteX4" fmla="*/ 0 w 131845"/>
                  <a:gd name="connsiteY4" fmla="*/ 0 h 8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845" h="87897">
                    <a:moveTo>
                      <a:pt x="0" y="0"/>
                    </a:moveTo>
                    <a:lnTo>
                      <a:pt x="131846" y="0"/>
                    </a:lnTo>
                    <a:lnTo>
                      <a:pt x="131846" y="87897"/>
                    </a:lnTo>
                    <a:lnTo>
                      <a:pt x="0" y="8789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B4FDF69F-9F60-4297-B895-92A996327023}"/>
                  </a:ext>
                </a:extLst>
              </p:cNvPr>
              <p:cNvSpPr/>
              <p:nvPr/>
            </p:nvSpPr>
            <p:spPr>
              <a:xfrm>
                <a:off x="4717801" y="3861135"/>
                <a:ext cx="73247" cy="73247"/>
              </a:xfrm>
              <a:custGeom>
                <a:avLst/>
                <a:gdLst>
                  <a:gd name="connsiteX0" fmla="*/ 0 w 73247"/>
                  <a:gd name="connsiteY0" fmla="*/ 0 h 73247"/>
                  <a:gd name="connsiteX1" fmla="*/ 43949 w 73247"/>
                  <a:gd name="connsiteY1" fmla="*/ 0 h 73247"/>
                  <a:gd name="connsiteX2" fmla="*/ 73248 w 73247"/>
                  <a:gd name="connsiteY2" fmla="*/ 29299 h 73247"/>
                  <a:gd name="connsiteX3" fmla="*/ 73248 w 73247"/>
                  <a:gd name="connsiteY3" fmla="*/ 73248 h 7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247" h="73247">
                    <a:moveTo>
                      <a:pt x="0" y="0"/>
                    </a:moveTo>
                    <a:lnTo>
                      <a:pt x="43949" y="0"/>
                    </a:lnTo>
                    <a:cubicBezTo>
                      <a:pt x="60130" y="0"/>
                      <a:pt x="73248" y="13118"/>
                      <a:pt x="73248" y="29299"/>
                    </a:cubicBezTo>
                    <a:lnTo>
                      <a:pt x="73248" y="73248"/>
                    </a:lnTo>
                  </a:path>
                </a:pathLst>
              </a:custGeom>
              <a:noFill/>
              <a:ln w="28575" cap="flat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>
                <a:extLst>
                  <a:ext uri="{FF2B5EF4-FFF2-40B4-BE49-F238E27FC236}">
                    <a16:creationId xmlns:a16="http://schemas.microsoft.com/office/drawing/2014/main" id="{3FAAA1AA-5274-41D8-A3C0-2035BFE8F9B0}"/>
                  </a:ext>
                </a:extLst>
              </p:cNvPr>
              <p:cNvSpPr/>
              <p:nvPr/>
            </p:nvSpPr>
            <p:spPr>
              <a:xfrm>
                <a:off x="4527357" y="4051579"/>
                <a:ext cx="73247" cy="73247"/>
              </a:xfrm>
              <a:custGeom>
                <a:avLst/>
                <a:gdLst>
                  <a:gd name="connsiteX0" fmla="*/ 73248 w 73247"/>
                  <a:gd name="connsiteY0" fmla="*/ 73248 h 73247"/>
                  <a:gd name="connsiteX1" fmla="*/ 29299 w 73247"/>
                  <a:gd name="connsiteY1" fmla="*/ 73248 h 73247"/>
                  <a:gd name="connsiteX2" fmla="*/ 0 w 73247"/>
                  <a:gd name="connsiteY2" fmla="*/ 43949 h 73247"/>
                  <a:gd name="connsiteX3" fmla="*/ 0 w 73247"/>
                  <a:gd name="connsiteY3" fmla="*/ 0 h 7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247" h="73247">
                    <a:moveTo>
                      <a:pt x="73248" y="73248"/>
                    </a:moveTo>
                    <a:lnTo>
                      <a:pt x="29299" y="73248"/>
                    </a:lnTo>
                    <a:cubicBezTo>
                      <a:pt x="13118" y="73248"/>
                      <a:pt x="0" y="60130"/>
                      <a:pt x="0" y="43949"/>
                    </a:cubicBezTo>
                    <a:lnTo>
                      <a:pt x="0" y="0"/>
                    </a:lnTo>
                  </a:path>
                </a:pathLst>
              </a:custGeom>
              <a:noFill/>
              <a:ln w="28575" cap="flat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36722EF8-FBD0-484E-BAB3-6B265ECF621C}"/>
                  </a:ext>
                </a:extLst>
              </p:cNvPr>
              <p:cNvSpPr/>
              <p:nvPr/>
            </p:nvSpPr>
            <p:spPr>
              <a:xfrm>
                <a:off x="4512708" y="3875785"/>
                <a:ext cx="131845" cy="117196"/>
              </a:xfrm>
              <a:custGeom>
                <a:avLst/>
                <a:gdLst>
                  <a:gd name="connsiteX0" fmla="*/ 131846 w 131845"/>
                  <a:gd name="connsiteY0" fmla="*/ 0 h 117196"/>
                  <a:gd name="connsiteX1" fmla="*/ 131846 w 131845"/>
                  <a:gd name="connsiteY1" fmla="*/ 87897 h 117196"/>
                  <a:gd name="connsiteX2" fmla="*/ 65923 w 131845"/>
                  <a:gd name="connsiteY2" fmla="*/ 117196 h 117196"/>
                  <a:gd name="connsiteX3" fmla="*/ 0 w 131845"/>
                  <a:gd name="connsiteY3" fmla="*/ 87897 h 117196"/>
                  <a:gd name="connsiteX4" fmla="*/ 0 w 131845"/>
                  <a:gd name="connsiteY4" fmla="*/ 0 h 117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845" h="117196">
                    <a:moveTo>
                      <a:pt x="131846" y="0"/>
                    </a:moveTo>
                    <a:lnTo>
                      <a:pt x="131846" y="87897"/>
                    </a:lnTo>
                    <a:cubicBezTo>
                      <a:pt x="131846" y="104078"/>
                      <a:pt x="102331" y="117196"/>
                      <a:pt x="65923" y="117196"/>
                    </a:cubicBezTo>
                    <a:cubicBezTo>
                      <a:pt x="29515" y="117196"/>
                      <a:pt x="0" y="104078"/>
                      <a:pt x="0" y="87897"/>
                    </a:cubicBezTo>
                    <a:lnTo>
                      <a:pt x="0" y="0"/>
                    </a:lnTo>
                  </a:path>
                </a:pathLst>
              </a:custGeom>
              <a:noFill/>
              <a:ln w="28575" cap="flat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90DAF9A9-9D67-4F09-999A-B815B57CC7F7}"/>
                  </a:ext>
                </a:extLst>
              </p:cNvPr>
              <p:cNvSpPr/>
              <p:nvPr/>
            </p:nvSpPr>
            <p:spPr>
              <a:xfrm>
                <a:off x="4512708" y="3919733"/>
                <a:ext cx="131845" cy="29299"/>
              </a:xfrm>
              <a:custGeom>
                <a:avLst/>
                <a:gdLst>
                  <a:gd name="connsiteX0" fmla="*/ 131846 w 131845"/>
                  <a:gd name="connsiteY0" fmla="*/ 0 h 29299"/>
                  <a:gd name="connsiteX1" fmla="*/ 65923 w 131845"/>
                  <a:gd name="connsiteY1" fmla="*/ 29299 h 29299"/>
                  <a:gd name="connsiteX2" fmla="*/ 0 w 131845"/>
                  <a:gd name="connsiteY2" fmla="*/ 0 h 29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1845" h="29299">
                    <a:moveTo>
                      <a:pt x="131846" y="0"/>
                    </a:moveTo>
                    <a:cubicBezTo>
                      <a:pt x="131846" y="16181"/>
                      <a:pt x="102331" y="29299"/>
                      <a:pt x="65923" y="29299"/>
                    </a:cubicBezTo>
                    <a:cubicBezTo>
                      <a:pt x="29515" y="29299"/>
                      <a:pt x="0" y="16181"/>
                      <a:pt x="0" y="0"/>
                    </a:cubicBezTo>
                  </a:path>
                </a:pathLst>
              </a:custGeom>
              <a:noFill/>
              <a:ln w="28575" cap="flat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70CFEE43-15FF-405B-81C1-3CDDD4C4DF69}"/>
                  </a:ext>
                </a:extLst>
              </p:cNvPr>
              <p:cNvSpPr/>
              <p:nvPr/>
            </p:nvSpPr>
            <p:spPr>
              <a:xfrm>
                <a:off x="4512708" y="3846486"/>
                <a:ext cx="131845" cy="58598"/>
              </a:xfrm>
              <a:custGeom>
                <a:avLst/>
                <a:gdLst>
                  <a:gd name="connsiteX0" fmla="*/ 131846 w 131845"/>
                  <a:gd name="connsiteY0" fmla="*/ 29299 h 58598"/>
                  <a:gd name="connsiteX1" fmla="*/ 65923 w 131845"/>
                  <a:gd name="connsiteY1" fmla="*/ 58598 h 58598"/>
                  <a:gd name="connsiteX2" fmla="*/ 0 w 131845"/>
                  <a:gd name="connsiteY2" fmla="*/ 29299 h 58598"/>
                  <a:gd name="connsiteX3" fmla="*/ 65923 w 131845"/>
                  <a:gd name="connsiteY3" fmla="*/ 0 h 58598"/>
                  <a:gd name="connsiteX4" fmla="*/ 131846 w 131845"/>
                  <a:gd name="connsiteY4" fmla="*/ 29299 h 5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845" h="58598">
                    <a:moveTo>
                      <a:pt x="131846" y="29299"/>
                    </a:moveTo>
                    <a:cubicBezTo>
                      <a:pt x="131846" y="45480"/>
                      <a:pt x="102331" y="58598"/>
                      <a:pt x="65923" y="58598"/>
                    </a:cubicBezTo>
                    <a:cubicBezTo>
                      <a:pt x="29515" y="58598"/>
                      <a:pt x="0" y="45480"/>
                      <a:pt x="0" y="29299"/>
                    </a:cubicBezTo>
                    <a:cubicBezTo>
                      <a:pt x="0" y="13118"/>
                      <a:pt x="29515" y="0"/>
                      <a:pt x="65923" y="0"/>
                    </a:cubicBezTo>
                    <a:cubicBezTo>
                      <a:pt x="102331" y="0"/>
                      <a:pt x="131846" y="13118"/>
                      <a:pt x="131846" y="29299"/>
                    </a:cubicBezTo>
                    <a:close/>
                  </a:path>
                </a:pathLst>
              </a:custGeom>
              <a:noFill/>
              <a:ln w="28575" cap="flat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90" name="稿定PPT-10-1">
            <a:extLst>
              <a:ext uri="{FF2B5EF4-FFF2-40B4-BE49-F238E27FC236}">
                <a16:creationId xmlns:a16="http://schemas.microsoft.com/office/drawing/2014/main" id="{203DE8E0-CCFC-4BEE-BC05-B2865EB7E3C1}"/>
              </a:ext>
            </a:extLst>
          </p:cNvPr>
          <p:cNvSpPr txBox="1"/>
          <p:nvPr/>
        </p:nvSpPr>
        <p:spPr>
          <a:xfrm>
            <a:off x="6467889" y="5807979"/>
            <a:ext cx="2286194" cy="3356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数据</a:t>
            </a:r>
          </a:p>
        </p:txBody>
      </p:sp>
      <p:sp useBgFill="1">
        <p:nvSpPr>
          <p:cNvPr id="43" name="椭圆 42">
            <a:extLst>
              <a:ext uri="{FF2B5EF4-FFF2-40B4-BE49-F238E27FC236}">
                <a16:creationId xmlns:a16="http://schemas.microsoft.com/office/drawing/2014/main" id="{E8079F36-385C-48CC-AE57-7C4F894B37B8}"/>
              </a:ext>
            </a:extLst>
          </p:cNvPr>
          <p:cNvSpPr/>
          <p:nvPr/>
        </p:nvSpPr>
        <p:spPr>
          <a:xfrm>
            <a:off x="7248798" y="4916919"/>
            <a:ext cx="724376" cy="724376"/>
          </a:xfrm>
          <a:prstGeom prst="ellipse">
            <a:avLst/>
          </a:prstGeom>
          <a:ln w="222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grpSp>
        <p:nvGrpSpPr>
          <p:cNvPr id="44" name="图形 15">
            <a:extLst>
              <a:ext uri="{FF2B5EF4-FFF2-40B4-BE49-F238E27FC236}">
                <a16:creationId xmlns:a16="http://schemas.microsoft.com/office/drawing/2014/main" id="{35A77B32-3ECE-4761-8F23-0BB1D092F878}"/>
              </a:ext>
            </a:extLst>
          </p:cNvPr>
          <p:cNvGrpSpPr/>
          <p:nvPr/>
        </p:nvGrpSpPr>
        <p:grpSpPr>
          <a:xfrm>
            <a:off x="7451329" y="5119450"/>
            <a:ext cx="319314" cy="319314"/>
            <a:chOff x="7400652" y="3846486"/>
            <a:chExt cx="292990" cy="292990"/>
          </a:xfrm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DBEA2AFF-8532-49E0-B7F9-D742B8EC24E2}"/>
                </a:ext>
              </a:extLst>
            </p:cNvPr>
            <p:cNvSpPr/>
            <p:nvPr/>
          </p:nvSpPr>
          <p:spPr>
            <a:xfrm>
              <a:off x="7400652" y="3846486"/>
              <a:ext cx="292990" cy="292990"/>
            </a:xfrm>
            <a:custGeom>
              <a:avLst/>
              <a:gdLst>
                <a:gd name="connsiteX0" fmla="*/ 146495 w 292990"/>
                <a:gd name="connsiteY0" fmla="*/ 292990 h 292990"/>
                <a:gd name="connsiteX1" fmla="*/ 292990 w 292990"/>
                <a:gd name="connsiteY1" fmla="*/ 146495 h 292990"/>
                <a:gd name="connsiteX2" fmla="*/ 146495 w 292990"/>
                <a:gd name="connsiteY2" fmla="*/ 0 h 292990"/>
                <a:gd name="connsiteX3" fmla="*/ 0 w 292990"/>
                <a:gd name="connsiteY3" fmla="*/ 146495 h 292990"/>
                <a:gd name="connsiteX4" fmla="*/ 146495 w 292990"/>
                <a:gd name="connsiteY4" fmla="*/ 292990 h 29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990" h="292990">
                  <a:moveTo>
                    <a:pt x="146495" y="292990"/>
                  </a:moveTo>
                  <a:cubicBezTo>
                    <a:pt x="227402" y="292990"/>
                    <a:pt x="292990" y="227402"/>
                    <a:pt x="292990" y="146495"/>
                  </a:cubicBezTo>
                  <a:cubicBezTo>
                    <a:pt x="292990" y="65588"/>
                    <a:pt x="227402" y="0"/>
                    <a:pt x="146495" y="0"/>
                  </a:cubicBezTo>
                  <a:cubicBezTo>
                    <a:pt x="65588" y="0"/>
                    <a:pt x="0" y="65588"/>
                    <a:pt x="0" y="146495"/>
                  </a:cubicBezTo>
                  <a:cubicBezTo>
                    <a:pt x="0" y="227402"/>
                    <a:pt x="65588" y="292990"/>
                    <a:pt x="146495" y="292990"/>
                  </a:cubicBezTo>
                  <a:close/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283AD29E-85C5-4DF3-A1A1-C35F37EB3FB8}"/>
                </a:ext>
              </a:extLst>
            </p:cNvPr>
            <p:cNvSpPr/>
            <p:nvPr/>
          </p:nvSpPr>
          <p:spPr>
            <a:xfrm>
              <a:off x="7547198" y="3905084"/>
              <a:ext cx="62109" cy="150070"/>
            </a:xfrm>
            <a:custGeom>
              <a:avLst/>
              <a:gdLst>
                <a:gd name="connsiteX0" fmla="*/ 9 w 62109"/>
                <a:gd name="connsiteY0" fmla="*/ 0 h 150070"/>
                <a:gd name="connsiteX1" fmla="*/ 0 w 62109"/>
                <a:gd name="connsiteY1" fmla="*/ 87961 h 150070"/>
                <a:gd name="connsiteX2" fmla="*/ 62109 w 62109"/>
                <a:gd name="connsiteY2" fmla="*/ 150071 h 150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109" h="150070">
                  <a:moveTo>
                    <a:pt x="9" y="0"/>
                  </a:moveTo>
                  <a:lnTo>
                    <a:pt x="0" y="87961"/>
                  </a:lnTo>
                  <a:lnTo>
                    <a:pt x="62109" y="150071"/>
                  </a:lnTo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51" name="标题 10">
            <a:extLst>
              <a:ext uri="{FF2B5EF4-FFF2-40B4-BE49-F238E27FC236}">
                <a16:creationId xmlns:a16="http://schemas.microsoft.com/office/drawing/2014/main" id="{A758347F-580A-49E4-A79C-0E19730A424F}"/>
              </a:ext>
            </a:extLst>
          </p:cNvPr>
          <p:cNvSpPr txBox="1">
            <a:spLocks/>
          </p:cNvSpPr>
          <p:nvPr/>
        </p:nvSpPr>
        <p:spPr>
          <a:xfrm>
            <a:off x="1302524" y="647055"/>
            <a:ext cx="4633348" cy="35610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defTabSz="914400"/>
            <a:r>
              <a:rPr lang="zh-CN" altLang="en-US" dirty="0"/>
              <a:t>工作完成情况</a:t>
            </a:r>
          </a:p>
        </p:txBody>
      </p:sp>
      <p:sp>
        <p:nvSpPr>
          <p:cNvPr id="52" name="文本占位符 16">
            <a:extLst>
              <a:ext uri="{FF2B5EF4-FFF2-40B4-BE49-F238E27FC236}">
                <a16:creationId xmlns:a16="http://schemas.microsoft.com/office/drawing/2014/main" id="{72617B94-D73B-49BD-BD6A-3BD710298FA8}"/>
              </a:ext>
            </a:extLst>
          </p:cNvPr>
          <p:cNvSpPr txBox="1">
            <a:spLocks/>
          </p:cNvSpPr>
          <p:nvPr/>
        </p:nvSpPr>
        <p:spPr>
          <a:xfrm>
            <a:off x="1302524" y="959107"/>
            <a:ext cx="4633348" cy="19086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l"/>
              <a:defRPr kumimoji="0" lang="zh-CN" altLang="en-US" sz="120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微软雅黑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765">
              <a:lnSpc>
                <a:spcPct val="100000"/>
              </a:lnSpc>
              <a:spcBef>
                <a:spcPts val="0"/>
              </a:spcBef>
              <a:buSzPct val="25000"/>
              <a:buFontTx/>
              <a:buNone/>
            </a:pPr>
            <a:r>
              <a:rPr lang="en-US" altLang="zh-CN" dirty="0"/>
              <a:t>Work completion</a:t>
            </a:r>
          </a:p>
        </p:txBody>
      </p:sp>
    </p:spTree>
    <p:extLst>
      <p:ext uri="{BB962C8B-B14F-4D97-AF65-F5344CB8AC3E}">
        <p14:creationId xmlns:p14="http://schemas.microsoft.com/office/powerpoint/2010/main" val="1899255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9A80933-AB77-47E3-A0B4-AD68FF535108}"/>
              </a:ext>
            </a:extLst>
          </p:cNvPr>
          <p:cNvGrpSpPr/>
          <p:nvPr/>
        </p:nvGrpSpPr>
        <p:grpSpPr>
          <a:xfrm>
            <a:off x="8203291" y="2815271"/>
            <a:ext cx="3570208" cy="1532757"/>
            <a:chOff x="8203291" y="2815271"/>
            <a:chExt cx="3570208" cy="1532757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7F5D409F-94D0-43B9-8C1F-27F11E58BC5F}"/>
                </a:ext>
              </a:extLst>
            </p:cNvPr>
            <p:cNvSpPr txBox="1"/>
            <p:nvPr/>
          </p:nvSpPr>
          <p:spPr>
            <a:xfrm>
              <a:off x="8203291" y="2815271"/>
              <a:ext cx="3570208" cy="11079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CN" altLang="en-US" sz="6600" b="1" dirty="0">
                  <a:solidFill>
                    <a:schemeClr val="accent1"/>
                  </a:solidFill>
                  <a:latin typeface="+mj-ea"/>
                  <a:ea typeface="+mj-ea"/>
                </a:rPr>
                <a:t>工作亮点</a:t>
              </a: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16017679-3A0F-450F-A0CF-CDC5E0383900}"/>
                </a:ext>
              </a:extLst>
            </p:cNvPr>
            <p:cNvSpPr txBox="1"/>
            <p:nvPr/>
          </p:nvSpPr>
          <p:spPr>
            <a:xfrm>
              <a:off x="8356645" y="3763253"/>
              <a:ext cx="3272626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/>
              <a:r>
                <a:rPr lang="en-US" altLang="zh-CN" sz="3200" b="1" dirty="0">
                  <a:solidFill>
                    <a:schemeClr val="accent1"/>
                  </a:solidFill>
                </a:rPr>
                <a:t>Work highlights</a:t>
              </a:r>
              <a:endParaRPr lang="zh-CN" altLang="en-US" sz="32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9F42330B-FF87-44B9-87E7-587A646F7452}"/>
              </a:ext>
            </a:extLst>
          </p:cNvPr>
          <p:cNvSpPr txBox="1"/>
          <p:nvPr/>
        </p:nvSpPr>
        <p:spPr>
          <a:xfrm>
            <a:off x="9168298" y="422116"/>
            <a:ext cx="2553905" cy="26468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sz="16600" dirty="0">
                <a:solidFill>
                  <a:schemeClr val="bg1"/>
                </a:solidFill>
                <a:ea typeface="+mj-ea"/>
              </a:rPr>
              <a:t>03</a:t>
            </a:r>
            <a:endParaRPr lang="zh-CN" altLang="en-US" sz="16600" dirty="0">
              <a:solidFill>
                <a:schemeClr val="bg1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983805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AB7B05A7-2440-413B-B8E6-56ADEF8326C6}"/>
              </a:ext>
            </a:extLst>
          </p:cNvPr>
          <p:cNvSpPr/>
          <p:nvPr/>
        </p:nvSpPr>
        <p:spPr>
          <a:xfrm>
            <a:off x="5425017" y="5623061"/>
            <a:ext cx="1432983" cy="212725"/>
          </a:xfrm>
          <a:custGeom>
            <a:avLst/>
            <a:gdLst>
              <a:gd name="connsiteX0" fmla="*/ 0 w 1432983"/>
              <a:gd name="connsiteY0" fmla="*/ 0 h 196850"/>
              <a:gd name="connsiteX1" fmla="*/ 0 w 1432983"/>
              <a:gd name="connsiteY1" fmla="*/ 0 h 196850"/>
              <a:gd name="connsiteX2" fmla="*/ 364066 w 1432983"/>
              <a:gd name="connsiteY2" fmla="*/ 0 h 196850"/>
              <a:gd name="connsiteX3" fmla="*/ 364066 w 1432983"/>
              <a:gd name="connsiteY3" fmla="*/ 196850 h 196850"/>
              <a:gd name="connsiteX4" fmla="*/ 558800 w 1432983"/>
              <a:gd name="connsiteY4" fmla="*/ 2116 h 196850"/>
              <a:gd name="connsiteX5" fmla="*/ 1432983 w 1432983"/>
              <a:gd name="connsiteY5" fmla="*/ 2116 h 196850"/>
              <a:gd name="connsiteX0" fmla="*/ 0 w 1432983"/>
              <a:gd name="connsiteY0" fmla="*/ 0 h 212725"/>
              <a:gd name="connsiteX1" fmla="*/ 0 w 1432983"/>
              <a:gd name="connsiteY1" fmla="*/ 0 h 212725"/>
              <a:gd name="connsiteX2" fmla="*/ 364066 w 1432983"/>
              <a:gd name="connsiteY2" fmla="*/ 0 h 212725"/>
              <a:gd name="connsiteX3" fmla="*/ 373591 w 1432983"/>
              <a:gd name="connsiteY3" fmla="*/ 212725 h 212725"/>
              <a:gd name="connsiteX4" fmla="*/ 558800 w 1432983"/>
              <a:gd name="connsiteY4" fmla="*/ 2116 h 212725"/>
              <a:gd name="connsiteX5" fmla="*/ 1432983 w 1432983"/>
              <a:gd name="connsiteY5" fmla="*/ 2116 h 212725"/>
              <a:gd name="connsiteX0" fmla="*/ 0 w 1432983"/>
              <a:gd name="connsiteY0" fmla="*/ 0 h 212725"/>
              <a:gd name="connsiteX1" fmla="*/ 0 w 1432983"/>
              <a:gd name="connsiteY1" fmla="*/ 0 h 212725"/>
              <a:gd name="connsiteX2" fmla="*/ 364066 w 1432983"/>
              <a:gd name="connsiteY2" fmla="*/ 0 h 212725"/>
              <a:gd name="connsiteX3" fmla="*/ 373591 w 1432983"/>
              <a:gd name="connsiteY3" fmla="*/ 212725 h 212725"/>
              <a:gd name="connsiteX4" fmla="*/ 577850 w 1432983"/>
              <a:gd name="connsiteY4" fmla="*/ 529 h 212725"/>
              <a:gd name="connsiteX5" fmla="*/ 1432983 w 1432983"/>
              <a:gd name="connsiteY5" fmla="*/ 2116 h 21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2983" h="212725">
                <a:moveTo>
                  <a:pt x="0" y="0"/>
                </a:moveTo>
                <a:lnTo>
                  <a:pt x="0" y="0"/>
                </a:lnTo>
                <a:lnTo>
                  <a:pt x="364066" y="0"/>
                </a:lnTo>
                <a:lnTo>
                  <a:pt x="373591" y="212725"/>
                </a:lnTo>
                <a:lnTo>
                  <a:pt x="577850" y="529"/>
                </a:lnTo>
                <a:lnTo>
                  <a:pt x="1432983" y="2116"/>
                </a:lnTo>
              </a:path>
            </a:pathLst>
          </a:custGeom>
          <a:noFill/>
          <a:ln w="952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稿定PPT-10-1">
            <a:extLst>
              <a:ext uri="{FF2B5EF4-FFF2-40B4-BE49-F238E27FC236}">
                <a16:creationId xmlns:a16="http://schemas.microsoft.com/office/drawing/2014/main" id="{2F3D6745-CE78-4AB9-A297-EF49041F61ED}"/>
              </a:ext>
            </a:extLst>
          </p:cNvPr>
          <p:cNvSpPr txBox="1"/>
          <p:nvPr/>
        </p:nvSpPr>
        <p:spPr>
          <a:xfrm>
            <a:off x="5353088" y="4342077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数据呈现</a:t>
            </a:r>
          </a:p>
        </p:txBody>
      </p:sp>
      <p:sp>
        <p:nvSpPr>
          <p:cNvPr id="20" name="稿定PPT-10-2">
            <a:extLst>
              <a:ext uri="{FF2B5EF4-FFF2-40B4-BE49-F238E27FC236}">
                <a16:creationId xmlns:a16="http://schemas.microsoft.com/office/drawing/2014/main" id="{8BFB9ABB-56E1-4624-B8C5-4B39F6BA0388}"/>
              </a:ext>
            </a:extLst>
          </p:cNvPr>
          <p:cNvSpPr txBox="1"/>
          <p:nvPr/>
        </p:nvSpPr>
        <p:spPr>
          <a:xfrm>
            <a:off x="5353088" y="4666834"/>
            <a:ext cx="2261676" cy="9562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请在此输入有关于工作的相关说明，以便于观众更好的理解。</a:t>
            </a:r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19C0C8AE-40B4-449F-8FA9-66B23DABA704}"/>
              </a:ext>
            </a:extLst>
          </p:cNvPr>
          <p:cNvSpPr/>
          <p:nvPr/>
        </p:nvSpPr>
        <p:spPr>
          <a:xfrm>
            <a:off x="1266631" y="5623061"/>
            <a:ext cx="1432983" cy="212725"/>
          </a:xfrm>
          <a:custGeom>
            <a:avLst/>
            <a:gdLst>
              <a:gd name="connsiteX0" fmla="*/ 0 w 1432983"/>
              <a:gd name="connsiteY0" fmla="*/ 0 h 196850"/>
              <a:gd name="connsiteX1" fmla="*/ 0 w 1432983"/>
              <a:gd name="connsiteY1" fmla="*/ 0 h 196850"/>
              <a:gd name="connsiteX2" fmla="*/ 364066 w 1432983"/>
              <a:gd name="connsiteY2" fmla="*/ 0 h 196850"/>
              <a:gd name="connsiteX3" fmla="*/ 364066 w 1432983"/>
              <a:gd name="connsiteY3" fmla="*/ 196850 h 196850"/>
              <a:gd name="connsiteX4" fmla="*/ 558800 w 1432983"/>
              <a:gd name="connsiteY4" fmla="*/ 2116 h 196850"/>
              <a:gd name="connsiteX5" fmla="*/ 1432983 w 1432983"/>
              <a:gd name="connsiteY5" fmla="*/ 2116 h 196850"/>
              <a:gd name="connsiteX0" fmla="*/ 0 w 1432983"/>
              <a:gd name="connsiteY0" fmla="*/ 0 h 212725"/>
              <a:gd name="connsiteX1" fmla="*/ 0 w 1432983"/>
              <a:gd name="connsiteY1" fmla="*/ 0 h 212725"/>
              <a:gd name="connsiteX2" fmla="*/ 364066 w 1432983"/>
              <a:gd name="connsiteY2" fmla="*/ 0 h 212725"/>
              <a:gd name="connsiteX3" fmla="*/ 373591 w 1432983"/>
              <a:gd name="connsiteY3" fmla="*/ 212725 h 212725"/>
              <a:gd name="connsiteX4" fmla="*/ 558800 w 1432983"/>
              <a:gd name="connsiteY4" fmla="*/ 2116 h 212725"/>
              <a:gd name="connsiteX5" fmla="*/ 1432983 w 1432983"/>
              <a:gd name="connsiteY5" fmla="*/ 2116 h 212725"/>
              <a:gd name="connsiteX0" fmla="*/ 0 w 1432983"/>
              <a:gd name="connsiteY0" fmla="*/ 0 h 212725"/>
              <a:gd name="connsiteX1" fmla="*/ 0 w 1432983"/>
              <a:gd name="connsiteY1" fmla="*/ 0 h 212725"/>
              <a:gd name="connsiteX2" fmla="*/ 364066 w 1432983"/>
              <a:gd name="connsiteY2" fmla="*/ 0 h 212725"/>
              <a:gd name="connsiteX3" fmla="*/ 373591 w 1432983"/>
              <a:gd name="connsiteY3" fmla="*/ 212725 h 212725"/>
              <a:gd name="connsiteX4" fmla="*/ 577850 w 1432983"/>
              <a:gd name="connsiteY4" fmla="*/ 529 h 212725"/>
              <a:gd name="connsiteX5" fmla="*/ 1432983 w 1432983"/>
              <a:gd name="connsiteY5" fmla="*/ 2116 h 21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2983" h="212725">
                <a:moveTo>
                  <a:pt x="0" y="0"/>
                </a:moveTo>
                <a:lnTo>
                  <a:pt x="0" y="0"/>
                </a:lnTo>
                <a:lnTo>
                  <a:pt x="364066" y="0"/>
                </a:lnTo>
                <a:lnTo>
                  <a:pt x="373591" y="212725"/>
                </a:lnTo>
                <a:lnTo>
                  <a:pt x="577850" y="529"/>
                </a:lnTo>
                <a:lnTo>
                  <a:pt x="1432983" y="2116"/>
                </a:lnTo>
              </a:path>
            </a:pathLst>
          </a:custGeom>
          <a:noFill/>
          <a:ln w="952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稿定PPT-10-1">
            <a:extLst>
              <a:ext uri="{FF2B5EF4-FFF2-40B4-BE49-F238E27FC236}">
                <a16:creationId xmlns:a16="http://schemas.microsoft.com/office/drawing/2014/main" id="{DE00B062-F61A-404A-9E91-0469D9CA233D}"/>
              </a:ext>
            </a:extLst>
          </p:cNvPr>
          <p:cNvSpPr txBox="1"/>
          <p:nvPr/>
        </p:nvSpPr>
        <p:spPr>
          <a:xfrm>
            <a:off x="1194702" y="4342077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团队建设</a:t>
            </a:r>
          </a:p>
        </p:txBody>
      </p:sp>
      <p:sp>
        <p:nvSpPr>
          <p:cNvPr id="42" name="稿定PPT-10-2">
            <a:extLst>
              <a:ext uri="{FF2B5EF4-FFF2-40B4-BE49-F238E27FC236}">
                <a16:creationId xmlns:a16="http://schemas.microsoft.com/office/drawing/2014/main" id="{78256D32-B1AC-48A4-826B-F73ABA11E723}"/>
              </a:ext>
            </a:extLst>
          </p:cNvPr>
          <p:cNvSpPr txBox="1"/>
          <p:nvPr/>
        </p:nvSpPr>
        <p:spPr>
          <a:xfrm>
            <a:off x="1194701" y="4666834"/>
            <a:ext cx="2261677" cy="9562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请在此输入有关于工作的相关说明，以便于观众更好的理解。</a:t>
            </a: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71CCA9B9-253C-4E02-B93C-E52D60B084EC}"/>
              </a:ext>
            </a:extLst>
          </p:cNvPr>
          <p:cNvSpPr/>
          <p:nvPr/>
        </p:nvSpPr>
        <p:spPr>
          <a:xfrm>
            <a:off x="9300068" y="5623061"/>
            <a:ext cx="1432983" cy="212725"/>
          </a:xfrm>
          <a:custGeom>
            <a:avLst/>
            <a:gdLst>
              <a:gd name="connsiteX0" fmla="*/ 0 w 1432983"/>
              <a:gd name="connsiteY0" fmla="*/ 0 h 196850"/>
              <a:gd name="connsiteX1" fmla="*/ 0 w 1432983"/>
              <a:gd name="connsiteY1" fmla="*/ 0 h 196850"/>
              <a:gd name="connsiteX2" fmla="*/ 364066 w 1432983"/>
              <a:gd name="connsiteY2" fmla="*/ 0 h 196850"/>
              <a:gd name="connsiteX3" fmla="*/ 364066 w 1432983"/>
              <a:gd name="connsiteY3" fmla="*/ 196850 h 196850"/>
              <a:gd name="connsiteX4" fmla="*/ 558800 w 1432983"/>
              <a:gd name="connsiteY4" fmla="*/ 2116 h 196850"/>
              <a:gd name="connsiteX5" fmla="*/ 1432983 w 1432983"/>
              <a:gd name="connsiteY5" fmla="*/ 2116 h 196850"/>
              <a:gd name="connsiteX0" fmla="*/ 0 w 1432983"/>
              <a:gd name="connsiteY0" fmla="*/ 0 h 212725"/>
              <a:gd name="connsiteX1" fmla="*/ 0 w 1432983"/>
              <a:gd name="connsiteY1" fmla="*/ 0 h 212725"/>
              <a:gd name="connsiteX2" fmla="*/ 364066 w 1432983"/>
              <a:gd name="connsiteY2" fmla="*/ 0 h 212725"/>
              <a:gd name="connsiteX3" fmla="*/ 373591 w 1432983"/>
              <a:gd name="connsiteY3" fmla="*/ 212725 h 212725"/>
              <a:gd name="connsiteX4" fmla="*/ 558800 w 1432983"/>
              <a:gd name="connsiteY4" fmla="*/ 2116 h 212725"/>
              <a:gd name="connsiteX5" fmla="*/ 1432983 w 1432983"/>
              <a:gd name="connsiteY5" fmla="*/ 2116 h 212725"/>
              <a:gd name="connsiteX0" fmla="*/ 0 w 1432983"/>
              <a:gd name="connsiteY0" fmla="*/ 0 h 212725"/>
              <a:gd name="connsiteX1" fmla="*/ 0 w 1432983"/>
              <a:gd name="connsiteY1" fmla="*/ 0 h 212725"/>
              <a:gd name="connsiteX2" fmla="*/ 364066 w 1432983"/>
              <a:gd name="connsiteY2" fmla="*/ 0 h 212725"/>
              <a:gd name="connsiteX3" fmla="*/ 373591 w 1432983"/>
              <a:gd name="connsiteY3" fmla="*/ 212725 h 212725"/>
              <a:gd name="connsiteX4" fmla="*/ 577850 w 1432983"/>
              <a:gd name="connsiteY4" fmla="*/ 529 h 212725"/>
              <a:gd name="connsiteX5" fmla="*/ 1432983 w 1432983"/>
              <a:gd name="connsiteY5" fmla="*/ 2116 h 21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2983" h="212725">
                <a:moveTo>
                  <a:pt x="0" y="0"/>
                </a:moveTo>
                <a:lnTo>
                  <a:pt x="0" y="0"/>
                </a:lnTo>
                <a:lnTo>
                  <a:pt x="364066" y="0"/>
                </a:lnTo>
                <a:lnTo>
                  <a:pt x="373591" y="212725"/>
                </a:lnTo>
                <a:lnTo>
                  <a:pt x="577850" y="529"/>
                </a:lnTo>
                <a:lnTo>
                  <a:pt x="1432983" y="2116"/>
                </a:lnTo>
              </a:path>
            </a:pathLst>
          </a:custGeom>
          <a:noFill/>
          <a:ln w="952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稿定PPT-10-1">
            <a:extLst>
              <a:ext uri="{FF2B5EF4-FFF2-40B4-BE49-F238E27FC236}">
                <a16:creationId xmlns:a16="http://schemas.microsoft.com/office/drawing/2014/main" id="{167909BE-0FE7-44CB-AE4D-6AB4CDFCEB1A}"/>
              </a:ext>
            </a:extLst>
          </p:cNvPr>
          <p:cNvSpPr txBox="1"/>
          <p:nvPr/>
        </p:nvSpPr>
        <p:spPr>
          <a:xfrm>
            <a:off x="9228139" y="4342077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销售数据</a:t>
            </a:r>
          </a:p>
        </p:txBody>
      </p:sp>
      <p:sp>
        <p:nvSpPr>
          <p:cNvPr id="52" name="稿定PPT-10-2">
            <a:extLst>
              <a:ext uri="{FF2B5EF4-FFF2-40B4-BE49-F238E27FC236}">
                <a16:creationId xmlns:a16="http://schemas.microsoft.com/office/drawing/2014/main" id="{C3EBD1E4-1F27-4A9D-AB82-A47956F64911}"/>
              </a:ext>
            </a:extLst>
          </p:cNvPr>
          <p:cNvSpPr txBox="1"/>
          <p:nvPr/>
        </p:nvSpPr>
        <p:spPr>
          <a:xfrm>
            <a:off x="9228138" y="4666834"/>
            <a:ext cx="2404707" cy="9562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请在此输入有关于工作的相关说明，以便于观众更好的理解。</a:t>
            </a:r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B7CB6DE9-FF4C-47C0-8E31-54EEAE6425BA}"/>
              </a:ext>
            </a:extLst>
          </p:cNvPr>
          <p:cNvSpPr/>
          <p:nvPr/>
        </p:nvSpPr>
        <p:spPr>
          <a:xfrm flipH="1">
            <a:off x="7087408" y="3219224"/>
            <a:ext cx="1432983" cy="212725"/>
          </a:xfrm>
          <a:custGeom>
            <a:avLst/>
            <a:gdLst>
              <a:gd name="connsiteX0" fmla="*/ 0 w 1432983"/>
              <a:gd name="connsiteY0" fmla="*/ 0 h 196850"/>
              <a:gd name="connsiteX1" fmla="*/ 0 w 1432983"/>
              <a:gd name="connsiteY1" fmla="*/ 0 h 196850"/>
              <a:gd name="connsiteX2" fmla="*/ 364066 w 1432983"/>
              <a:gd name="connsiteY2" fmla="*/ 0 h 196850"/>
              <a:gd name="connsiteX3" fmla="*/ 364066 w 1432983"/>
              <a:gd name="connsiteY3" fmla="*/ 196850 h 196850"/>
              <a:gd name="connsiteX4" fmla="*/ 558800 w 1432983"/>
              <a:gd name="connsiteY4" fmla="*/ 2116 h 196850"/>
              <a:gd name="connsiteX5" fmla="*/ 1432983 w 1432983"/>
              <a:gd name="connsiteY5" fmla="*/ 2116 h 196850"/>
              <a:gd name="connsiteX0" fmla="*/ 0 w 1432983"/>
              <a:gd name="connsiteY0" fmla="*/ 0 h 212725"/>
              <a:gd name="connsiteX1" fmla="*/ 0 w 1432983"/>
              <a:gd name="connsiteY1" fmla="*/ 0 h 212725"/>
              <a:gd name="connsiteX2" fmla="*/ 364066 w 1432983"/>
              <a:gd name="connsiteY2" fmla="*/ 0 h 212725"/>
              <a:gd name="connsiteX3" fmla="*/ 373591 w 1432983"/>
              <a:gd name="connsiteY3" fmla="*/ 212725 h 212725"/>
              <a:gd name="connsiteX4" fmla="*/ 558800 w 1432983"/>
              <a:gd name="connsiteY4" fmla="*/ 2116 h 212725"/>
              <a:gd name="connsiteX5" fmla="*/ 1432983 w 1432983"/>
              <a:gd name="connsiteY5" fmla="*/ 2116 h 212725"/>
              <a:gd name="connsiteX0" fmla="*/ 0 w 1432983"/>
              <a:gd name="connsiteY0" fmla="*/ 0 h 212725"/>
              <a:gd name="connsiteX1" fmla="*/ 0 w 1432983"/>
              <a:gd name="connsiteY1" fmla="*/ 0 h 212725"/>
              <a:gd name="connsiteX2" fmla="*/ 364066 w 1432983"/>
              <a:gd name="connsiteY2" fmla="*/ 0 h 212725"/>
              <a:gd name="connsiteX3" fmla="*/ 373591 w 1432983"/>
              <a:gd name="connsiteY3" fmla="*/ 212725 h 212725"/>
              <a:gd name="connsiteX4" fmla="*/ 577850 w 1432983"/>
              <a:gd name="connsiteY4" fmla="*/ 529 h 212725"/>
              <a:gd name="connsiteX5" fmla="*/ 1432983 w 1432983"/>
              <a:gd name="connsiteY5" fmla="*/ 2116 h 21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2983" h="212725">
                <a:moveTo>
                  <a:pt x="0" y="0"/>
                </a:moveTo>
                <a:lnTo>
                  <a:pt x="0" y="0"/>
                </a:lnTo>
                <a:lnTo>
                  <a:pt x="364066" y="0"/>
                </a:lnTo>
                <a:lnTo>
                  <a:pt x="373591" y="212725"/>
                </a:lnTo>
                <a:lnTo>
                  <a:pt x="577850" y="529"/>
                </a:lnTo>
                <a:lnTo>
                  <a:pt x="1432983" y="2116"/>
                </a:lnTo>
              </a:path>
            </a:pathLst>
          </a:custGeom>
          <a:noFill/>
          <a:ln w="952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稿定PPT-10-1">
            <a:extLst>
              <a:ext uri="{FF2B5EF4-FFF2-40B4-BE49-F238E27FC236}">
                <a16:creationId xmlns:a16="http://schemas.microsoft.com/office/drawing/2014/main" id="{A4789B61-6C2C-497A-B236-A2113AE3D05F}"/>
              </a:ext>
            </a:extLst>
          </p:cNvPr>
          <p:cNvSpPr txBox="1"/>
          <p:nvPr/>
        </p:nvSpPr>
        <p:spPr>
          <a:xfrm>
            <a:off x="7008074" y="1948284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用户转化</a:t>
            </a:r>
          </a:p>
        </p:txBody>
      </p:sp>
      <p:sp>
        <p:nvSpPr>
          <p:cNvPr id="62" name="稿定PPT-10-2">
            <a:extLst>
              <a:ext uri="{FF2B5EF4-FFF2-40B4-BE49-F238E27FC236}">
                <a16:creationId xmlns:a16="http://schemas.microsoft.com/office/drawing/2014/main" id="{A3350B6D-1B53-431E-8B5F-F5664FBB5F6A}"/>
              </a:ext>
            </a:extLst>
          </p:cNvPr>
          <p:cNvSpPr txBox="1"/>
          <p:nvPr/>
        </p:nvSpPr>
        <p:spPr>
          <a:xfrm>
            <a:off x="7008074" y="2273041"/>
            <a:ext cx="2341011" cy="9562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请在此输入有关于工作的相关说明，以便于观众更好的理解。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9092CCAD-AE92-4163-BD4D-9DD735507BCD}"/>
              </a:ext>
            </a:extLst>
          </p:cNvPr>
          <p:cNvCxnSpPr>
            <a:cxnSpLocks/>
          </p:cNvCxnSpPr>
          <p:nvPr/>
        </p:nvCxnSpPr>
        <p:spPr>
          <a:xfrm>
            <a:off x="919957" y="3883592"/>
            <a:ext cx="10321123" cy="0"/>
          </a:xfrm>
          <a:prstGeom prst="line">
            <a:avLst/>
          </a:prstGeom>
          <a:ln w="50800" cap="rnd">
            <a:solidFill>
              <a:schemeClr val="accent1">
                <a:lumMod val="20000"/>
                <a:lumOff val="80000"/>
              </a:schemeClr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>
            <a:extLst>
              <a:ext uri="{FF2B5EF4-FFF2-40B4-BE49-F238E27FC236}">
                <a16:creationId xmlns:a16="http://schemas.microsoft.com/office/drawing/2014/main" id="{66450837-6E1E-4323-9656-5D40E745CE40}"/>
              </a:ext>
            </a:extLst>
          </p:cNvPr>
          <p:cNvSpPr/>
          <p:nvPr/>
        </p:nvSpPr>
        <p:spPr>
          <a:xfrm>
            <a:off x="5888266" y="3776136"/>
            <a:ext cx="214912" cy="2149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1DA01323-3B90-4852-A1E5-73AC0C8012CB}"/>
              </a:ext>
            </a:extLst>
          </p:cNvPr>
          <p:cNvSpPr/>
          <p:nvPr/>
        </p:nvSpPr>
        <p:spPr>
          <a:xfrm>
            <a:off x="5927028" y="3814898"/>
            <a:ext cx="137388" cy="1373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8E58566D-D532-46B3-B0C2-3CABE7619886}"/>
              </a:ext>
            </a:extLst>
          </p:cNvPr>
          <p:cNvSpPr/>
          <p:nvPr/>
        </p:nvSpPr>
        <p:spPr>
          <a:xfrm>
            <a:off x="1506161" y="3776136"/>
            <a:ext cx="214912" cy="2149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6DAB0516-052A-4ADC-840C-9118505C9684}"/>
              </a:ext>
            </a:extLst>
          </p:cNvPr>
          <p:cNvSpPr/>
          <p:nvPr/>
        </p:nvSpPr>
        <p:spPr>
          <a:xfrm>
            <a:off x="1544923" y="3814898"/>
            <a:ext cx="137388" cy="1373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B1AC3A67-960E-4E35-A8B9-BB5C879E7042}"/>
              </a:ext>
            </a:extLst>
          </p:cNvPr>
          <p:cNvSpPr/>
          <p:nvPr/>
        </p:nvSpPr>
        <p:spPr>
          <a:xfrm>
            <a:off x="10271029" y="3776136"/>
            <a:ext cx="214912" cy="2149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381EFE00-B780-4320-AA46-C26C219D3EAB}"/>
              </a:ext>
            </a:extLst>
          </p:cNvPr>
          <p:cNvSpPr/>
          <p:nvPr/>
        </p:nvSpPr>
        <p:spPr>
          <a:xfrm>
            <a:off x="10309791" y="3814898"/>
            <a:ext cx="137388" cy="1373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2B88EFF5-702E-4E4C-A4EB-6DD1EDDFC585}"/>
              </a:ext>
            </a:extLst>
          </p:cNvPr>
          <p:cNvSpPr/>
          <p:nvPr/>
        </p:nvSpPr>
        <p:spPr>
          <a:xfrm>
            <a:off x="8082244" y="3772801"/>
            <a:ext cx="214912" cy="2149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C873BB2A-6328-4D34-8E07-BE79EF6BE8EF}"/>
              </a:ext>
            </a:extLst>
          </p:cNvPr>
          <p:cNvSpPr/>
          <p:nvPr/>
        </p:nvSpPr>
        <p:spPr>
          <a:xfrm>
            <a:off x="8121006" y="3811563"/>
            <a:ext cx="137388" cy="1373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870A874B-8D4A-4DD1-AA31-88185D3B7567}"/>
              </a:ext>
            </a:extLst>
          </p:cNvPr>
          <p:cNvSpPr/>
          <p:nvPr/>
        </p:nvSpPr>
        <p:spPr>
          <a:xfrm>
            <a:off x="3679067" y="3786313"/>
            <a:ext cx="214912" cy="2149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2DF69166-DB61-481F-BCD4-3A5D64D54E6F}"/>
              </a:ext>
            </a:extLst>
          </p:cNvPr>
          <p:cNvSpPr/>
          <p:nvPr/>
        </p:nvSpPr>
        <p:spPr>
          <a:xfrm>
            <a:off x="3717829" y="3825075"/>
            <a:ext cx="137388" cy="1373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A8F13350-9FBA-408C-A09A-F6CFD73E05D4}"/>
              </a:ext>
            </a:extLst>
          </p:cNvPr>
          <p:cNvSpPr/>
          <p:nvPr/>
        </p:nvSpPr>
        <p:spPr>
          <a:xfrm flipH="1">
            <a:off x="2685182" y="3219224"/>
            <a:ext cx="1432983" cy="212725"/>
          </a:xfrm>
          <a:custGeom>
            <a:avLst/>
            <a:gdLst>
              <a:gd name="connsiteX0" fmla="*/ 0 w 1432983"/>
              <a:gd name="connsiteY0" fmla="*/ 0 h 196850"/>
              <a:gd name="connsiteX1" fmla="*/ 0 w 1432983"/>
              <a:gd name="connsiteY1" fmla="*/ 0 h 196850"/>
              <a:gd name="connsiteX2" fmla="*/ 364066 w 1432983"/>
              <a:gd name="connsiteY2" fmla="*/ 0 h 196850"/>
              <a:gd name="connsiteX3" fmla="*/ 364066 w 1432983"/>
              <a:gd name="connsiteY3" fmla="*/ 196850 h 196850"/>
              <a:gd name="connsiteX4" fmla="*/ 558800 w 1432983"/>
              <a:gd name="connsiteY4" fmla="*/ 2116 h 196850"/>
              <a:gd name="connsiteX5" fmla="*/ 1432983 w 1432983"/>
              <a:gd name="connsiteY5" fmla="*/ 2116 h 196850"/>
              <a:gd name="connsiteX0" fmla="*/ 0 w 1432983"/>
              <a:gd name="connsiteY0" fmla="*/ 0 h 212725"/>
              <a:gd name="connsiteX1" fmla="*/ 0 w 1432983"/>
              <a:gd name="connsiteY1" fmla="*/ 0 h 212725"/>
              <a:gd name="connsiteX2" fmla="*/ 364066 w 1432983"/>
              <a:gd name="connsiteY2" fmla="*/ 0 h 212725"/>
              <a:gd name="connsiteX3" fmla="*/ 373591 w 1432983"/>
              <a:gd name="connsiteY3" fmla="*/ 212725 h 212725"/>
              <a:gd name="connsiteX4" fmla="*/ 558800 w 1432983"/>
              <a:gd name="connsiteY4" fmla="*/ 2116 h 212725"/>
              <a:gd name="connsiteX5" fmla="*/ 1432983 w 1432983"/>
              <a:gd name="connsiteY5" fmla="*/ 2116 h 212725"/>
              <a:gd name="connsiteX0" fmla="*/ 0 w 1432983"/>
              <a:gd name="connsiteY0" fmla="*/ 0 h 212725"/>
              <a:gd name="connsiteX1" fmla="*/ 0 w 1432983"/>
              <a:gd name="connsiteY1" fmla="*/ 0 h 212725"/>
              <a:gd name="connsiteX2" fmla="*/ 364066 w 1432983"/>
              <a:gd name="connsiteY2" fmla="*/ 0 h 212725"/>
              <a:gd name="connsiteX3" fmla="*/ 373591 w 1432983"/>
              <a:gd name="connsiteY3" fmla="*/ 212725 h 212725"/>
              <a:gd name="connsiteX4" fmla="*/ 577850 w 1432983"/>
              <a:gd name="connsiteY4" fmla="*/ 529 h 212725"/>
              <a:gd name="connsiteX5" fmla="*/ 1432983 w 1432983"/>
              <a:gd name="connsiteY5" fmla="*/ 2116 h 21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2983" h="212725">
                <a:moveTo>
                  <a:pt x="0" y="0"/>
                </a:moveTo>
                <a:lnTo>
                  <a:pt x="0" y="0"/>
                </a:lnTo>
                <a:lnTo>
                  <a:pt x="364066" y="0"/>
                </a:lnTo>
                <a:lnTo>
                  <a:pt x="373591" y="212725"/>
                </a:lnTo>
                <a:lnTo>
                  <a:pt x="577850" y="529"/>
                </a:lnTo>
                <a:lnTo>
                  <a:pt x="1432983" y="2116"/>
                </a:lnTo>
              </a:path>
            </a:pathLst>
          </a:custGeom>
          <a:noFill/>
          <a:ln w="952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稿定PPT-10-1">
            <a:extLst>
              <a:ext uri="{FF2B5EF4-FFF2-40B4-BE49-F238E27FC236}">
                <a16:creationId xmlns:a16="http://schemas.microsoft.com/office/drawing/2014/main" id="{764F2D9B-BB7F-4289-A3EC-AE843079B262}"/>
              </a:ext>
            </a:extLst>
          </p:cNvPr>
          <p:cNvSpPr txBox="1"/>
          <p:nvPr/>
        </p:nvSpPr>
        <p:spPr>
          <a:xfrm>
            <a:off x="2619095" y="1948284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进度把控</a:t>
            </a:r>
          </a:p>
        </p:txBody>
      </p:sp>
      <p:sp>
        <p:nvSpPr>
          <p:cNvPr id="72" name="稿定PPT-10-2">
            <a:extLst>
              <a:ext uri="{FF2B5EF4-FFF2-40B4-BE49-F238E27FC236}">
                <a16:creationId xmlns:a16="http://schemas.microsoft.com/office/drawing/2014/main" id="{CA9B2D1A-5461-4CFF-BD8D-547BEE08F365}"/>
              </a:ext>
            </a:extLst>
          </p:cNvPr>
          <p:cNvSpPr txBox="1"/>
          <p:nvPr/>
        </p:nvSpPr>
        <p:spPr>
          <a:xfrm>
            <a:off x="2619094" y="2273041"/>
            <a:ext cx="2341011" cy="9562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请在此输入有关于工作的相关说明，以便于观众更好的理解。</a:t>
            </a:r>
          </a:p>
        </p:txBody>
      </p:sp>
      <p:sp>
        <p:nvSpPr>
          <p:cNvPr id="58" name="标题 10">
            <a:extLst>
              <a:ext uri="{FF2B5EF4-FFF2-40B4-BE49-F238E27FC236}">
                <a16:creationId xmlns:a16="http://schemas.microsoft.com/office/drawing/2014/main" id="{6DC4C56C-45FB-4A3F-8A9A-77D50F73DCC8}"/>
              </a:ext>
            </a:extLst>
          </p:cNvPr>
          <p:cNvSpPr txBox="1">
            <a:spLocks/>
          </p:cNvSpPr>
          <p:nvPr/>
        </p:nvSpPr>
        <p:spPr>
          <a:xfrm>
            <a:off x="1302524" y="647055"/>
            <a:ext cx="4633348" cy="35610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defTabSz="914400"/>
            <a:r>
              <a:rPr lang="zh-CN" altLang="en-US" dirty="0"/>
              <a:t>工作亮点</a:t>
            </a:r>
          </a:p>
        </p:txBody>
      </p:sp>
      <p:sp>
        <p:nvSpPr>
          <p:cNvPr id="65" name="文本占位符 16">
            <a:extLst>
              <a:ext uri="{FF2B5EF4-FFF2-40B4-BE49-F238E27FC236}">
                <a16:creationId xmlns:a16="http://schemas.microsoft.com/office/drawing/2014/main" id="{2186C94D-AA62-4E0E-BF0E-CEFEB70A7C31}"/>
              </a:ext>
            </a:extLst>
          </p:cNvPr>
          <p:cNvSpPr txBox="1">
            <a:spLocks/>
          </p:cNvSpPr>
          <p:nvPr/>
        </p:nvSpPr>
        <p:spPr>
          <a:xfrm>
            <a:off x="1302524" y="959107"/>
            <a:ext cx="4633348" cy="19086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l"/>
              <a:defRPr kumimoji="0" lang="zh-CN" altLang="en-US" sz="120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微软雅黑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765">
              <a:lnSpc>
                <a:spcPct val="100000"/>
              </a:lnSpc>
              <a:spcBef>
                <a:spcPts val="0"/>
              </a:spcBef>
              <a:buSzPct val="25000"/>
              <a:buFontTx/>
              <a:buNone/>
            </a:pPr>
            <a:r>
              <a:rPr lang="en-US" altLang="zh-CN" dirty="0"/>
              <a:t>Work highlights
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0088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id="{F106ED24-C43F-4BCC-A5AD-EB2952AAE507}"/>
              </a:ext>
            </a:extLst>
          </p:cNvPr>
          <p:cNvSpPr/>
          <p:nvPr/>
        </p:nvSpPr>
        <p:spPr>
          <a:xfrm>
            <a:off x="669925" y="1732774"/>
            <a:ext cx="10710903" cy="269894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65" name="椭圆 64">
            <a:extLst>
              <a:ext uri="{FF2B5EF4-FFF2-40B4-BE49-F238E27FC236}">
                <a16:creationId xmlns:a16="http://schemas.microsoft.com/office/drawing/2014/main" id="{277FE1AD-BEB5-49E4-82C5-229950CEEC4B}"/>
              </a:ext>
            </a:extLst>
          </p:cNvPr>
          <p:cNvSpPr/>
          <p:nvPr/>
        </p:nvSpPr>
        <p:spPr>
          <a:xfrm>
            <a:off x="1317656" y="2076658"/>
            <a:ext cx="664660" cy="664660"/>
          </a:xfrm>
          <a:prstGeom prst="ellipse">
            <a:avLst/>
          </a:prstGeom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6" name="图形 65">
            <a:extLst>
              <a:ext uri="{FF2B5EF4-FFF2-40B4-BE49-F238E27FC236}">
                <a16:creationId xmlns:a16="http://schemas.microsoft.com/office/drawing/2014/main" id="{3855F874-374C-4B57-AC1B-1CF85A398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4192" y="2233194"/>
            <a:ext cx="351588" cy="351588"/>
          </a:xfrm>
          <a:prstGeom prst="rect">
            <a:avLst/>
          </a:prstGeom>
        </p:spPr>
      </p:pic>
      <p:sp>
        <p:nvSpPr>
          <p:cNvPr id="28" name="稿定PPT-10-1">
            <a:extLst>
              <a:ext uri="{FF2B5EF4-FFF2-40B4-BE49-F238E27FC236}">
                <a16:creationId xmlns:a16="http://schemas.microsoft.com/office/drawing/2014/main" id="{A381A649-9A27-4EB3-92D4-A4943A36637B}"/>
              </a:ext>
            </a:extLst>
          </p:cNvPr>
          <p:cNvSpPr txBox="1"/>
          <p:nvPr/>
        </p:nvSpPr>
        <p:spPr>
          <a:xfrm>
            <a:off x="881528" y="2867063"/>
            <a:ext cx="1523708" cy="7021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产品</a:t>
            </a:r>
          </a:p>
        </p:txBody>
      </p:sp>
      <p:sp useBgFill="1">
        <p:nvSpPr>
          <p:cNvPr id="68" name="椭圆 67">
            <a:extLst>
              <a:ext uri="{FF2B5EF4-FFF2-40B4-BE49-F238E27FC236}">
                <a16:creationId xmlns:a16="http://schemas.microsoft.com/office/drawing/2014/main" id="{29B4C067-A1D6-48D7-8763-BED32F6260B5}"/>
              </a:ext>
            </a:extLst>
          </p:cNvPr>
          <p:cNvSpPr/>
          <p:nvPr/>
        </p:nvSpPr>
        <p:spPr>
          <a:xfrm>
            <a:off x="3214493" y="2120800"/>
            <a:ext cx="664660" cy="664660"/>
          </a:xfrm>
          <a:prstGeom prst="ellipse">
            <a:avLst/>
          </a:prstGeom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9" name="图形 17">
            <a:extLst>
              <a:ext uri="{FF2B5EF4-FFF2-40B4-BE49-F238E27FC236}">
                <a16:creationId xmlns:a16="http://schemas.microsoft.com/office/drawing/2014/main" id="{FBDC11B1-F29F-493F-A582-1C3B2FC7448F}"/>
              </a:ext>
            </a:extLst>
          </p:cNvPr>
          <p:cNvGrpSpPr/>
          <p:nvPr/>
        </p:nvGrpSpPr>
        <p:grpSpPr>
          <a:xfrm>
            <a:off x="3400329" y="2306635"/>
            <a:ext cx="292989" cy="292990"/>
            <a:chOff x="4512708" y="3846486"/>
            <a:chExt cx="292989" cy="292990"/>
          </a:xfrm>
        </p:grpSpPr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CAE172FE-4387-4BB4-88D8-C6DB6F8489CB}"/>
                </a:ext>
              </a:extLst>
            </p:cNvPr>
            <p:cNvSpPr/>
            <p:nvPr/>
          </p:nvSpPr>
          <p:spPr>
            <a:xfrm>
              <a:off x="4710476" y="3992981"/>
              <a:ext cx="58598" cy="58598"/>
            </a:xfrm>
            <a:custGeom>
              <a:avLst/>
              <a:gdLst>
                <a:gd name="connsiteX0" fmla="*/ 58598 w 58598"/>
                <a:gd name="connsiteY0" fmla="*/ 29299 h 58598"/>
                <a:gd name="connsiteX1" fmla="*/ 58598 w 58598"/>
                <a:gd name="connsiteY1" fmla="*/ 58598 h 58598"/>
                <a:gd name="connsiteX2" fmla="*/ 0 w 58598"/>
                <a:gd name="connsiteY2" fmla="*/ 58598 h 58598"/>
                <a:gd name="connsiteX3" fmla="*/ 0 w 58598"/>
                <a:gd name="connsiteY3" fmla="*/ 29299 h 58598"/>
                <a:gd name="connsiteX4" fmla="*/ 29299 w 58598"/>
                <a:gd name="connsiteY4" fmla="*/ 0 h 58598"/>
                <a:gd name="connsiteX5" fmla="*/ 58598 w 58598"/>
                <a:gd name="connsiteY5" fmla="*/ 29299 h 5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598" h="58598">
                  <a:moveTo>
                    <a:pt x="58598" y="29299"/>
                  </a:moveTo>
                  <a:cubicBezTo>
                    <a:pt x="58598" y="36304"/>
                    <a:pt x="58598" y="58598"/>
                    <a:pt x="58598" y="58598"/>
                  </a:cubicBezTo>
                  <a:lnTo>
                    <a:pt x="0" y="58598"/>
                  </a:lnTo>
                  <a:cubicBezTo>
                    <a:pt x="0" y="58598"/>
                    <a:pt x="0" y="45480"/>
                    <a:pt x="0" y="29299"/>
                  </a:cubicBezTo>
                  <a:cubicBezTo>
                    <a:pt x="0" y="13118"/>
                    <a:pt x="13118" y="0"/>
                    <a:pt x="29299" y="0"/>
                  </a:cubicBezTo>
                  <a:cubicBezTo>
                    <a:pt x="45480" y="0"/>
                    <a:pt x="58598" y="13118"/>
                    <a:pt x="58598" y="29299"/>
                  </a:cubicBezTo>
                  <a:close/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5940BC20-3D8F-4FA8-A43A-D32BBE2F756E}"/>
                </a:ext>
              </a:extLst>
            </p:cNvPr>
            <p:cNvSpPr/>
            <p:nvPr/>
          </p:nvSpPr>
          <p:spPr>
            <a:xfrm>
              <a:off x="4673852" y="4051579"/>
              <a:ext cx="131845" cy="87897"/>
            </a:xfrm>
            <a:custGeom>
              <a:avLst/>
              <a:gdLst>
                <a:gd name="connsiteX0" fmla="*/ 0 w 131845"/>
                <a:gd name="connsiteY0" fmla="*/ 0 h 87897"/>
                <a:gd name="connsiteX1" fmla="*/ 131846 w 131845"/>
                <a:gd name="connsiteY1" fmla="*/ 0 h 87897"/>
                <a:gd name="connsiteX2" fmla="*/ 131846 w 131845"/>
                <a:gd name="connsiteY2" fmla="*/ 87897 h 87897"/>
                <a:gd name="connsiteX3" fmla="*/ 0 w 131845"/>
                <a:gd name="connsiteY3" fmla="*/ 87897 h 87897"/>
                <a:gd name="connsiteX4" fmla="*/ 0 w 131845"/>
                <a:gd name="connsiteY4" fmla="*/ 0 h 87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45" h="87897">
                  <a:moveTo>
                    <a:pt x="0" y="0"/>
                  </a:moveTo>
                  <a:lnTo>
                    <a:pt x="131846" y="0"/>
                  </a:lnTo>
                  <a:lnTo>
                    <a:pt x="131846" y="87897"/>
                  </a:lnTo>
                  <a:lnTo>
                    <a:pt x="0" y="8789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1B91B2AE-DB69-44D7-A83F-A90FCCA02C69}"/>
                </a:ext>
              </a:extLst>
            </p:cNvPr>
            <p:cNvSpPr/>
            <p:nvPr/>
          </p:nvSpPr>
          <p:spPr>
            <a:xfrm>
              <a:off x="4717801" y="3861135"/>
              <a:ext cx="73247" cy="73247"/>
            </a:xfrm>
            <a:custGeom>
              <a:avLst/>
              <a:gdLst>
                <a:gd name="connsiteX0" fmla="*/ 0 w 73247"/>
                <a:gd name="connsiteY0" fmla="*/ 0 h 73247"/>
                <a:gd name="connsiteX1" fmla="*/ 43949 w 73247"/>
                <a:gd name="connsiteY1" fmla="*/ 0 h 73247"/>
                <a:gd name="connsiteX2" fmla="*/ 73248 w 73247"/>
                <a:gd name="connsiteY2" fmla="*/ 29299 h 73247"/>
                <a:gd name="connsiteX3" fmla="*/ 73248 w 73247"/>
                <a:gd name="connsiteY3" fmla="*/ 73248 h 7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47" h="73247">
                  <a:moveTo>
                    <a:pt x="0" y="0"/>
                  </a:moveTo>
                  <a:lnTo>
                    <a:pt x="43949" y="0"/>
                  </a:lnTo>
                  <a:cubicBezTo>
                    <a:pt x="60130" y="0"/>
                    <a:pt x="73248" y="13118"/>
                    <a:pt x="73248" y="29299"/>
                  </a:cubicBezTo>
                  <a:lnTo>
                    <a:pt x="73248" y="73248"/>
                  </a:lnTo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90F922EB-9636-48D6-9ADB-0C8DC45F8C3C}"/>
                </a:ext>
              </a:extLst>
            </p:cNvPr>
            <p:cNvSpPr/>
            <p:nvPr/>
          </p:nvSpPr>
          <p:spPr>
            <a:xfrm>
              <a:off x="4527357" y="4051579"/>
              <a:ext cx="73247" cy="73247"/>
            </a:xfrm>
            <a:custGeom>
              <a:avLst/>
              <a:gdLst>
                <a:gd name="connsiteX0" fmla="*/ 73248 w 73247"/>
                <a:gd name="connsiteY0" fmla="*/ 73248 h 73247"/>
                <a:gd name="connsiteX1" fmla="*/ 29299 w 73247"/>
                <a:gd name="connsiteY1" fmla="*/ 73248 h 73247"/>
                <a:gd name="connsiteX2" fmla="*/ 0 w 73247"/>
                <a:gd name="connsiteY2" fmla="*/ 43949 h 73247"/>
                <a:gd name="connsiteX3" fmla="*/ 0 w 73247"/>
                <a:gd name="connsiteY3" fmla="*/ 0 h 7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47" h="73247">
                  <a:moveTo>
                    <a:pt x="73248" y="73248"/>
                  </a:moveTo>
                  <a:lnTo>
                    <a:pt x="29299" y="73248"/>
                  </a:lnTo>
                  <a:cubicBezTo>
                    <a:pt x="13118" y="73248"/>
                    <a:pt x="0" y="60130"/>
                    <a:pt x="0" y="43949"/>
                  </a:cubicBezTo>
                  <a:lnTo>
                    <a:pt x="0" y="0"/>
                  </a:lnTo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65ED86B6-4ECF-4E95-8460-508009F998B0}"/>
                </a:ext>
              </a:extLst>
            </p:cNvPr>
            <p:cNvSpPr/>
            <p:nvPr/>
          </p:nvSpPr>
          <p:spPr>
            <a:xfrm>
              <a:off x="4512708" y="3875785"/>
              <a:ext cx="131845" cy="117196"/>
            </a:xfrm>
            <a:custGeom>
              <a:avLst/>
              <a:gdLst>
                <a:gd name="connsiteX0" fmla="*/ 131846 w 131845"/>
                <a:gd name="connsiteY0" fmla="*/ 0 h 117196"/>
                <a:gd name="connsiteX1" fmla="*/ 131846 w 131845"/>
                <a:gd name="connsiteY1" fmla="*/ 87897 h 117196"/>
                <a:gd name="connsiteX2" fmla="*/ 65923 w 131845"/>
                <a:gd name="connsiteY2" fmla="*/ 117196 h 117196"/>
                <a:gd name="connsiteX3" fmla="*/ 0 w 131845"/>
                <a:gd name="connsiteY3" fmla="*/ 87897 h 117196"/>
                <a:gd name="connsiteX4" fmla="*/ 0 w 131845"/>
                <a:gd name="connsiteY4" fmla="*/ 0 h 11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45" h="117196">
                  <a:moveTo>
                    <a:pt x="131846" y="0"/>
                  </a:moveTo>
                  <a:lnTo>
                    <a:pt x="131846" y="87897"/>
                  </a:lnTo>
                  <a:cubicBezTo>
                    <a:pt x="131846" y="104078"/>
                    <a:pt x="102331" y="117196"/>
                    <a:pt x="65923" y="117196"/>
                  </a:cubicBezTo>
                  <a:cubicBezTo>
                    <a:pt x="29515" y="117196"/>
                    <a:pt x="0" y="104078"/>
                    <a:pt x="0" y="87897"/>
                  </a:cubicBezTo>
                  <a:lnTo>
                    <a:pt x="0" y="0"/>
                  </a:lnTo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E20DDE27-C185-4D24-92F9-53968D672657}"/>
                </a:ext>
              </a:extLst>
            </p:cNvPr>
            <p:cNvSpPr/>
            <p:nvPr/>
          </p:nvSpPr>
          <p:spPr>
            <a:xfrm>
              <a:off x="4512708" y="3919733"/>
              <a:ext cx="131845" cy="29299"/>
            </a:xfrm>
            <a:custGeom>
              <a:avLst/>
              <a:gdLst>
                <a:gd name="connsiteX0" fmla="*/ 131846 w 131845"/>
                <a:gd name="connsiteY0" fmla="*/ 0 h 29299"/>
                <a:gd name="connsiteX1" fmla="*/ 65923 w 131845"/>
                <a:gd name="connsiteY1" fmla="*/ 29299 h 29299"/>
                <a:gd name="connsiteX2" fmla="*/ 0 w 131845"/>
                <a:gd name="connsiteY2" fmla="*/ 0 h 29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845" h="29299">
                  <a:moveTo>
                    <a:pt x="131846" y="0"/>
                  </a:moveTo>
                  <a:cubicBezTo>
                    <a:pt x="131846" y="16181"/>
                    <a:pt x="102331" y="29299"/>
                    <a:pt x="65923" y="29299"/>
                  </a:cubicBezTo>
                  <a:cubicBezTo>
                    <a:pt x="29515" y="29299"/>
                    <a:pt x="0" y="16181"/>
                    <a:pt x="0" y="0"/>
                  </a:cubicBezTo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A156806C-E508-407C-89AA-02A1450897AB}"/>
                </a:ext>
              </a:extLst>
            </p:cNvPr>
            <p:cNvSpPr/>
            <p:nvPr/>
          </p:nvSpPr>
          <p:spPr>
            <a:xfrm>
              <a:off x="4512708" y="3846486"/>
              <a:ext cx="131845" cy="58598"/>
            </a:xfrm>
            <a:custGeom>
              <a:avLst/>
              <a:gdLst>
                <a:gd name="connsiteX0" fmla="*/ 131846 w 131845"/>
                <a:gd name="connsiteY0" fmla="*/ 29299 h 58598"/>
                <a:gd name="connsiteX1" fmla="*/ 65923 w 131845"/>
                <a:gd name="connsiteY1" fmla="*/ 58598 h 58598"/>
                <a:gd name="connsiteX2" fmla="*/ 0 w 131845"/>
                <a:gd name="connsiteY2" fmla="*/ 29299 h 58598"/>
                <a:gd name="connsiteX3" fmla="*/ 65923 w 131845"/>
                <a:gd name="connsiteY3" fmla="*/ 0 h 58598"/>
                <a:gd name="connsiteX4" fmla="*/ 131846 w 131845"/>
                <a:gd name="connsiteY4" fmla="*/ 29299 h 5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45" h="58598">
                  <a:moveTo>
                    <a:pt x="131846" y="29299"/>
                  </a:moveTo>
                  <a:cubicBezTo>
                    <a:pt x="131846" y="45480"/>
                    <a:pt x="102331" y="58598"/>
                    <a:pt x="65923" y="58598"/>
                  </a:cubicBezTo>
                  <a:cubicBezTo>
                    <a:pt x="29515" y="58598"/>
                    <a:pt x="0" y="45480"/>
                    <a:pt x="0" y="29299"/>
                  </a:cubicBezTo>
                  <a:cubicBezTo>
                    <a:pt x="0" y="13118"/>
                    <a:pt x="29515" y="0"/>
                    <a:pt x="65923" y="0"/>
                  </a:cubicBezTo>
                  <a:cubicBezTo>
                    <a:pt x="102331" y="0"/>
                    <a:pt x="131846" y="13118"/>
                    <a:pt x="131846" y="29299"/>
                  </a:cubicBezTo>
                  <a:close/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2" name="稿定PPT-10-1">
            <a:extLst>
              <a:ext uri="{FF2B5EF4-FFF2-40B4-BE49-F238E27FC236}">
                <a16:creationId xmlns:a16="http://schemas.microsoft.com/office/drawing/2014/main" id="{D4EB8FDD-BA2A-4B75-BD71-9A77F5415BED}"/>
              </a:ext>
            </a:extLst>
          </p:cNvPr>
          <p:cNvSpPr txBox="1"/>
          <p:nvPr/>
        </p:nvSpPr>
        <p:spPr>
          <a:xfrm>
            <a:off x="2778365" y="2911205"/>
            <a:ext cx="1523708" cy="7021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用户</a:t>
            </a:r>
          </a:p>
        </p:txBody>
      </p:sp>
      <p:sp useBgFill="1">
        <p:nvSpPr>
          <p:cNvPr id="78" name="椭圆 77">
            <a:extLst>
              <a:ext uri="{FF2B5EF4-FFF2-40B4-BE49-F238E27FC236}">
                <a16:creationId xmlns:a16="http://schemas.microsoft.com/office/drawing/2014/main" id="{63AA0CF2-98ED-430E-B0C5-77351FCBC943}"/>
              </a:ext>
            </a:extLst>
          </p:cNvPr>
          <p:cNvSpPr/>
          <p:nvPr/>
        </p:nvSpPr>
        <p:spPr>
          <a:xfrm>
            <a:off x="5111330" y="2076658"/>
            <a:ext cx="664660" cy="664660"/>
          </a:xfrm>
          <a:prstGeom prst="ellipse">
            <a:avLst/>
          </a:prstGeom>
          <a:ln w="222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grpSp>
        <p:nvGrpSpPr>
          <p:cNvPr id="79" name="图形 15">
            <a:extLst>
              <a:ext uri="{FF2B5EF4-FFF2-40B4-BE49-F238E27FC236}">
                <a16:creationId xmlns:a16="http://schemas.microsoft.com/office/drawing/2014/main" id="{8A04302E-33AB-4EE3-A5EC-9D6D300D21C6}"/>
              </a:ext>
            </a:extLst>
          </p:cNvPr>
          <p:cNvGrpSpPr/>
          <p:nvPr/>
        </p:nvGrpSpPr>
        <p:grpSpPr>
          <a:xfrm>
            <a:off x="5297165" y="2262493"/>
            <a:ext cx="292990" cy="292990"/>
            <a:chOff x="7400652" y="3846486"/>
            <a:chExt cx="292990" cy="292990"/>
          </a:xfrm>
        </p:grpSpPr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EFEA8EF3-A4D8-48DE-AF42-F091B0B25052}"/>
                </a:ext>
              </a:extLst>
            </p:cNvPr>
            <p:cNvSpPr/>
            <p:nvPr/>
          </p:nvSpPr>
          <p:spPr>
            <a:xfrm>
              <a:off x="7400652" y="3846486"/>
              <a:ext cx="292990" cy="292990"/>
            </a:xfrm>
            <a:custGeom>
              <a:avLst/>
              <a:gdLst>
                <a:gd name="connsiteX0" fmla="*/ 146495 w 292990"/>
                <a:gd name="connsiteY0" fmla="*/ 292990 h 292990"/>
                <a:gd name="connsiteX1" fmla="*/ 292990 w 292990"/>
                <a:gd name="connsiteY1" fmla="*/ 146495 h 292990"/>
                <a:gd name="connsiteX2" fmla="*/ 146495 w 292990"/>
                <a:gd name="connsiteY2" fmla="*/ 0 h 292990"/>
                <a:gd name="connsiteX3" fmla="*/ 0 w 292990"/>
                <a:gd name="connsiteY3" fmla="*/ 146495 h 292990"/>
                <a:gd name="connsiteX4" fmla="*/ 146495 w 292990"/>
                <a:gd name="connsiteY4" fmla="*/ 292990 h 29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990" h="292990">
                  <a:moveTo>
                    <a:pt x="146495" y="292990"/>
                  </a:moveTo>
                  <a:cubicBezTo>
                    <a:pt x="227402" y="292990"/>
                    <a:pt x="292990" y="227402"/>
                    <a:pt x="292990" y="146495"/>
                  </a:cubicBezTo>
                  <a:cubicBezTo>
                    <a:pt x="292990" y="65588"/>
                    <a:pt x="227402" y="0"/>
                    <a:pt x="146495" y="0"/>
                  </a:cubicBezTo>
                  <a:cubicBezTo>
                    <a:pt x="65588" y="0"/>
                    <a:pt x="0" y="65588"/>
                    <a:pt x="0" y="146495"/>
                  </a:cubicBezTo>
                  <a:cubicBezTo>
                    <a:pt x="0" y="227402"/>
                    <a:pt x="65588" y="292990"/>
                    <a:pt x="146495" y="292990"/>
                  </a:cubicBezTo>
                  <a:close/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EE651F7F-F33A-4C93-BDAF-F869CA8B8E65}"/>
                </a:ext>
              </a:extLst>
            </p:cNvPr>
            <p:cNvSpPr/>
            <p:nvPr/>
          </p:nvSpPr>
          <p:spPr>
            <a:xfrm>
              <a:off x="7547198" y="3905084"/>
              <a:ext cx="62109" cy="150070"/>
            </a:xfrm>
            <a:custGeom>
              <a:avLst/>
              <a:gdLst>
                <a:gd name="connsiteX0" fmla="*/ 9 w 62109"/>
                <a:gd name="connsiteY0" fmla="*/ 0 h 150070"/>
                <a:gd name="connsiteX1" fmla="*/ 0 w 62109"/>
                <a:gd name="connsiteY1" fmla="*/ 87961 h 150070"/>
                <a:gd name="connsiteX2" fmla="*/ 62109 w 62109"/>
                <a:gd name="connsiteY2" fmla="*/ 150071 h 150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109" h="150070">
                  <a:moveTo>
                    <a:pt x="9" y="0"/>
                  </a:moveTo>
                  <a:lnTo>
                    <a:pt x="0" y="87961"/>
                  </a:lnTo>
                  <a:lnTo>
                    <a:pt x="62109" y="150071"/>
                  </a:lnTo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5" name="稿定PPT-10-1">
            <a:extLst>
              <a:ext uri="{FF2B5EF4-FFF2-40B4-BE49-F238E27FC236}">
                <a16:creationId xmlns:a16="http://schemas.microsoft.com/office/drawing/2014/main" id="{99FC6702-ECB7-4EE1-B4E8-46B16060F8D6}"/>
              </a:ext>
            </a:extLst>
          </p:cNvPr>
          <p:cNvSpPr txBox="1"/>
          <p:nvPr/>
        </p:nvSpPr>
        <p:spPr>
          <a:xfrm>
            <a:off x="4675202" y="2867063"/>
            <a:ext cx="1523708" cy="7021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数据</a:t>
            </a:r>
          </a:p>
        </p:txBody>
      </p:sp>
      <p:sp useBgFill="1">
        <p:nvSpPr>
          <p:cNvPr id="49" name="椭圆 48">
            <a:extLst>
              <a:ext uri="{FF2B5EF4-FFF2-40B4-BE49-F238E27FC236}">
                <a16:creationId xmlns:a16="http://schemas.microsoft.com/office/drawing/2014/main" id="{6859AB95-D3BC-4BB7-A5E5-C792CB80E605}"/>
              </a:ext>
            </a:extLst>
          </p:cNvPr>
          <p:cNvSpPr/>
          <p:nvPr/>
        </p:nvSpPr>
        <p:spPr>
          <a:xfrm>
            <a:off x="7008168" y="2076658"/>
            <a:ext cx="664660" cy="664660"/>
          </a:xfrm>
          <a:prstGeom prst="ellipse">
            <a:avLst/>
          </a:prstGeom>
          <a:ln w="222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pic>
        <p:nvPicPr>
          <p:cNvPr id="51" name="图形 50">
            <a:extLst>
              <a:ext uri="{FF2B5EF4-FFF2-40B4-BE49-F238E27FC236}">
                <a16:creationId xmlns:a16="http://schemas.microsoft.com/office/drawing/2014/main" id="{13EB31B3-CCD5-4C5D-8CE9-921E9AB86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64704" y="2233194"/>
            <a:ext cx="351588" cy="351588"/>
          </a:xfrm>
          <a:prstGeom prst="rect">
            <a:avLst/>
          </a:prstGeom>
        </p:spPr>
      </p:pic>
      <p:sp>
        <p:nvSpPr>
          <p:cNvPr id="38" name="稿定PPT-10-1">
            <a:extLst>
              <a:ext uri="{FF2B5EF4-FFF2-40B4-BE49-F238E27FC236}">
                <a16:creationId xmlns:a16="http://schemas.microsoft.com/office/drawing/2014/main" id="{95FB36FA-F7EC-46DB-9E3A-1AE73E46B7F9}"/>
              </a:ext>
            </a:extLst>
          </p:cNvPr>
          <p:cNvSpPr txBox="1"/>
          <p:nvPr/>
        </p:nvSpPr>
        <p:spPr>
          <a:xfrm>
            <a:off x="6572040" y="2867063"/>
            <a:ext cx="1523708" cy="7021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转化</a:t>
            </a: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367E416F-F09D-49A6-8AEB-15F7337137E4}"/>
              </a:ext>
            </a:extLst>
          </p:cNvPr>
          <p:cNvSpPr/>
          <p:nvPr/>
        </p:nvSpPr>
        <p:spPr>
          <a:xfrm>
            <a:off x="1460191" y="3762464"/>
            <a:ext cx="366382" cy="36638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+mj-lt"/>
              </a:rPr>
              <a:t>1</a:t>
            </a:r>
            <a:endParaRPr lang="zh-CN" altLang="en-US" dirty="0">
              <a:latin typeface="+mj-lt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32ABE0DF-8E64-41BA-A32B-62C7BD42382C}"/>
              </a:ext>
            </a:extLst>
          </p:cNvPr>
          <p:cNvSpPr/>
          <p:nvPr/>
        </p:nvSpPr>
        <p:spPr>
          <a:xfrm>
            <a:off x="3357029" y="3762464"/>
            <a:ext cx="366382" cy="36638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+mj-lt"/>
              </a:rPr>
              <a:t>2</a:t>
            </a:r>
            <a:endParaRPr lang="zh-CN" altLang="en-US" dirty="0">
              <a:latin typeface="+mj-lt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4B325E84-AB46-4CC7-90E6-015403CB33B8}"/>
              </a:ext>
            </a:extLst>
          </p:cNvPr>
          <p:cNvSpPr/>
          <p:nvPr/>
        </p:nvSpPr>
        <p:spPr>
          <a:xfrm>
            <a:off x="5253867" y="3762464"/>
            <a:ext cx="366382" cy="36638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+mj-lt"/>
              </a:rPr>
              <a:t>3</a:t>
            </a:r>
            <a:endParaRPr lang="zh-CN" altLang="en-US" dirty="0">
              <a:latin typeface="+mj-lt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499FCDA5-0C3A-49F5-8867-55C490B35BCB}"/>
              </a:ext>
            </a:extLst>
          </p:cNvPr>
          <p:cNvSpPr/>
          <p:nvPr/>
        </p:nvSpPr>
        <p:spPr>
          <a:xfrm>
            <a:off x="7150703" y="3762464"/>
            <a:ext cx="366382" cy="36638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+mj-lt"/>
              </a:rPr>
              <a:t>4</a:t>
            </a:r>
            <a:endParaRPr lang="zh-CN" altLang="en-US" dirty="0">
              <a:latin typeface="+mj-lt"/>
            </a:endParaRPr>
          </a:p>
        </p:txBody>
      </p: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DD342429-AA1B-4F74-B7BE-6CEA7F8E7858}"/>
              </a:ext>
            </a:extLst>
          </p:cNvPr>
          <p:cNvCxnSpPr>
            <a:cxnSpLocks/>
          </p:cNvCxnSpPr>
          <p:nvPr/>
        </p:nvCxnSpPr>
        <p:spPr>
          <a:xfrm>
            <a:off x="1937650" y="3945655"/>
            <a:ext cx="1308302" cy="0"/>
          </a:xfrm>
          <a:prstGeom prst="line">
            <a:avLst/>
          </a:prstGeom>
          <a:ln w="3175" cap="rnd"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FF2A9AF8-9A6B-41BD-A7C4-5DDF9BD91F10}"/>
              </a:ext>
            </a:extLst>
          </p:cNvPr>
          <p:cNvCxnSpPr>
            <a:cxnSpLocks/>
          </p:cNvCxnSpPr>
          <p:nvPr/>
        </p:nvCxnSpPr>
        <p:spPr>
          <a:xfrm>
            <a:off x="3834488" y="3945655"/>
            <a:ext cx="1308302" cy="0"/>
          </a:xfrm>
          <a:prstGeom prst="line">
            <a:avLst/>
          </a:prstGeom>
          <a:ln w="3175" cap="rnd"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BFAAB4FE-4147-48C2-BE46-3386368CE248}"/>
              </a:ext>
            </a:extLst>
          </p:cNvPr>
          <p:cNvCxnSpPr>
            <a:cxnSpLocks/>
          </p:cNvCxnSpPr>
          <p:nvPr/>
        </p:nvCxnSpPr>
        <p:spPr>
          <a:xfrm>
            <a:off x="5731326" y="3945655"/>
            <a:ext cx="1308302" cy="0"/>
          </a:xfrm>
          <a:prstGeom prst="line">
            <a:avLst/>
          </a:prstGeom>
          <a:ln w="3175" cap="rnd"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稿定PPT-5">
            <a:extLst>
              <a:ext uri="{FF2B5EF4-FFF2-40B4-BE49-F238E27FC236}">
                <a16:creationId xmlns:a16="http://schemas.microsoft.com/office/drawing/2014/main" id="{ED50CF6A-9E65-486B-B6F0-08175A6A1477}"/>
              </a:ext>
            </a:extLst>
          </p:cNvPr>
          <p:cNvSpPr txBox="1"/>
          <p:nvPr/>
        </p:nvSpPr>
        <p:spPr>
          <a:xfrm>
            <a:off x="596945" y="5024683"/>
            <a:ext cx="7796284" cy="10341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ea"/>
              </a:defRPr>
            </a:lvl1pPr>
          </a:lstStyle>
          <a:p>
            <a:pPr>
              <a:defRPr/>
            </a:pPr>
            <a:r>
              <a:rPr lang="zh-CN" altLang="en-US" dirty="0"/>
              <a:t>请在此输入有关于工作的相关说明，以便于观众更好的理解，输入文字时可以直接复制，粘贴时请选择右键只保留文本。</a:t>
            </a:r>
            <a:endParaRPr lang="en-US" altLang="zh-CN" dirty="0"/>
          </a:p>
          <a:p>
            <a:pPr>
              <a:defRPr/>
            </a:pPr>
            <a:r>
              <a:rPr lang="zh-CN" altLang="en-US" dirty="0"/>
              <a:t>请在此输入有关于工作的相关说明，以便于观众更好的理解，输入文字时可以直接复制，粘贴时请选择右键只保留文本。</a:t>
            </a: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6E6D5A18-CC6B-450D-86EF-8571FF191B85}"/>
              </a:ext>
            </a:extLst>
          </p:cNvPr>
          <p:cNvSpPr/>
          <p:nvPr/>
        </p:nvSpPr>
        <p:spPr>
          <a:xfrm>
            <a:off x="8535919" y="1423987"/>
            <a:ext cx="2998855" cy="4719638"/>
          </a:xfrm>
          <a:custGeom>
            <a:avLst/>
            <a:gdLst>
              <a:gd name="connsiteX0" fmla="*/ 0 w 2131027"/>
              <a:gd name="connsiteY0" fmla="*/ 0 h 1483813"/>
              <a:gd name="connsiteX1" fmla="*/ 2131027 w 2131027"/>
              <a:gd name="connsiteY1" fmla="*/ 0 h 1483813"/>
              <a:gd name="connsiteX2" fmla="*/ 2131027 w 2131027"/>
              <a:gd name="connsiteY2" fmla="*/ 1483813 h 1483813"/>
              <a:gd name="connsiteX3" fmla="*/ 0 w 2131027"/>
              <a:gd name="connsiteY3" fmla="*/ 1483813 h 1483813"/>
              <a:gd name="connsiteX4" fmla="*/ 0 w 2131027"/>
              <a:gd name="connsiteY4" fmla="*/ 0 h 148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1027" h="1483813">
                <a:moveTo>
                  <a:pt x="0" y="0"/>
                </a:moveTo>
                <a:lnTo>
                  <a:pt x="2131027" y="0"/>
                </a:lnTo>
                <a:lnTo>
                  <a:pt x="2131027" y="1483813"/>
                </a:lnTo>
                <a:lnTo>
                  <a:pt x="0" y="14838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4" name="稿定PPT-10-1">
            <a:extLst>
              <a:ext uri="{FF2B5EF4-FFF2-40B4-BE49-F238E27FC236}">
                <a16:creationId xmlns:a16="http://schemas.microsoft.com/office/drawing/2014/main" id="{CED8A050-0616-46A7-B0B4-D5C2F3F19E45}"/>
              </a:ext>
            </a:extLst>
          </p:cNvPr>
          <p:cNvSpPr txBox="1"/>
          <p:nvPr/>
        </p:nvSpPr>
        <p:spPr>
          <a:xfrm>
            <a:off x="8874497" y="1755477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亮点展示</a:t>
            </a:r>
          </a:p>
        </p:txBody>
      </p:sp>
      <p:sp>
        <p:nvSpPr>
          <p:cNvPr id="54" name="稿定PPT-10-2">
            <a:extLst>
              <a:ext uri="{FF2B5EF4-FFF2-40B4-BE49-F238E27FC236}">
                <a16:creationId xmlns:a16="http://schemas.microsoft.com/office/drawing/2014/main" id="{13FE8840-7134-4A9E-A5C5-6BC78E39FB50}"/>
              </a:ext>
            </a:extLst>
          </p:cNvPr>
          <p:cNvSpPr txBox="1"/>
          <p:nvPr/>
        </p:nvSpPr>
        <p:spPr>
          <a:xfrm>
            <a:off x="8905004" y="2111223"/>
            <a:ext cx="2475824" cy="9562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请在此输入有关于工作的相关说明，以便于观众更好的理解，输入文字时可以直接复制，粘贴时请选择右键只保留文本。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6C1C1DF-BAD1-446D-B596-0DD823A39B4D}"/>
              </a:ext>
            </a:extLst>
          </p:cNvPr>
          <p:cNvSpPr txBox="1"/>
          <p:nvPr/>
        </p:nvSpPr>
        <p:spPr>
          <a:xfrm>
            <a:off x="8874497" y="3467381"/>
            <a:ext cx="90762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ea typeface="+mj-ea"/>
              </a:rPr>
              <a:t>206</a:t>
            </a:r>
            <a:endParaRPr lang="zh-CN" altLang="en-US" sz="44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56" name="稿定PPT-10-1">
            <a:extLst>
              <a:ext uri="{FF2B5EF4-FFF2-40B4-BE49-F238E27FC236}">
                <a16:creationId xmlns:a16="http://schemas.microsoft.com/office/drawing/2014/main" id="{F381D35C-73B6-45D2-8F10-FCEE40D61121}"/>
              </a:ext>
            </a:extLst>
          </p:cNvPr>
          <p:cNvSpPr txBox="1"/>
          <p:nvPr/>
        </p:nvSpPr>
        <p:spPr>
          <a:xfrm>
            <a:off x="10098085" y="3764868"/>
            <a:ext cx="907621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处理率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FF05849F-DC8D-42CE-8422-94C93954B352}"/>
              </a:ext>
            </a:extLst>
          </p:cNvPr>
          <p:cNvSpPr txBox="1"/>
          <p:nvPr/>
        </p:nvSpPr>
        <p:spPr>
          <a:xfrm>
            <a:off x="8874497" y="4303602"/>
            <a:ext cx="113845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ea typeface="+mj-ea"/>
              </a:rPr>
              <a:t>4269</a:t>
            </a:r>
            <a:endParaRPr lang="zh-CN" altLang="en-US" sz="44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57" name="稿定PPT-10-1">
            <a:extLst>
              <a:ext uri="{FF2B5EF4-FFF2-40B4-BE49-F238E27FC236}">
                <a16:creationId xmlns:a16="http://schemas.microsoft.com/office/drawing/2014/main" id="{6317B2AE-52C9-46ED-9B4D-EC7BE8F55569}"/>
              </a:ext>
            </a:extLst>
          </p:cNvPr>
          <p:cNvSpPr txBox="1"/>
          <p:nvPr/>
        </p:nvSpPr>
        <p:spPr>
          <a:xfrm>
            <a:off x="10296817" y="4599593"/>
            <a:ext cx="907621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丢失率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DB4FD947-7609-4849-972B-F3B1B537FBE1}"/>
              </a:ext>
            </a:extLst>
          </p:cNvPr>
          <p:cNvSpPr txBox="1"/>
          <p:nvPr/>
        </p:nvSpPr>
        <p:spPr>
          <a:xfrm>
            <a:off x="8874497" y="5139823"/>
            <a:ext cx="135966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ea typeface="+mj-ea"/>
              </a:rPr>
              <a:t>70633</a:t>
            </a:r>
            <a:endParaRPr lang="zh-CN" altLang="en-US" sz="44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61" name="稿定PPT-10-1">
            <a:extLst>
              <a:ext uri="{FF2B5EF4-FFF2-40B4-BE49-F238E27FC236}">
                <a16:creationId xmlns:a16="http://schemas.microsoft.com/office/drawing/2014/main" id="{05F89C20-7B16-4E44-9352-017BB0906D16}"/>
              </a:ext>
            </a:extLst>
          </p:cNvPr>
          <p:cNvSpPr txBox="1"/>
          <p:nvPr/>
        </p:nvSpPr>
        <p:spPr>
          <a:xfrm>
            <a:off x="10542017" y="5435814"/>
            <a:ext cx="907621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成交率</a:t>
            </a:r>
          </a:p>
        </p:txBody>
      </p:sp>
      <p:sp>
        <p:nvSpPr>
          <p:cNvPr id="86" name="标题 10">
            <a:extLst>
              <a:ext uri="{FF2B5EF4-FFF2-40B4-BE49-F238E27FC236}">
                <a16:creationId xmlns:a16="http://schemas.microsoft.com/office/drawing/2014/main" id="{20A838C0-5329-4074-8201-AA045E751EC3}"/>
              </a:ext>
            </a:extLst>
          </p:cNvPr>
          <p:cNvSpPr txBox="1">
            <a:spLocks/>
          </p:cNvSpPr>
          <p:nvPr/>
        </p:nvSpPr>
        <p:spPr>
          <a:xfrm>
            <a:off x="1302524" y="647055"/>
            <a:ext cx="4633348" cy="35610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defTabSz="914400"/>
            <a:r>
              <a:rPr lang="zh-CN" altLang="en-US" dirty="0"/>
              <a:t>工作亮点</a:t>
            </a:r>
          </a:p>
        </p:txBody>
      </p:sp>
      <p:sp>
        <p:nvSpPr>
          <p:cNvPr id="87" name="文本占位符 16">
            <a:extLst>
              <a:ext uri="{FF2B5EF4-FFF2-40B4-BE49-F238E27FC236}">
                <a16:creationId xmlns:a16="http://schemas.microsoft.com/office/drawing/2014/main" id="{1EDE90C4-D3BC-434A-AB47-2A5DB778BBB7}"/>
              </a:ext>
            </a:extLst>
          </p:cNvPr>
          <p:cNvSpPr txBox="1">
            <a:spLocks/>
          </p:cNvSpPr>
          <p:nvPr/>
        </p:nvSpPr>
        <p:spPr>
          <a:xfrm>
            <a:off x="1302524" y="959107"/>
            <a:ext cx="4633348" cy="19086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l"/>
              <a:defRPr kumimoji="0" lang="zh-CN" altLang="en-US" sz="120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微软雅黑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765">
              <a:lnSpc>
                <a:spcPct val="100000"/>
              </a:lnSpc>
              <a:spcBef>
                <a:spcPts val="0"/>
              </a:spcBef>
              <a:buSzPct val="25000"/>
              <a:buFontTx/>
              <a:buNone/>
            </a:pPr>
            <a:r>
              <a:rPr lang="en-US" altLang="zh-CN" dirty="0"/>
              <a:t>Work highlights
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1810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E4A1616F-3E8E-45FA-8D49-F714BEC10D98}"/>
              </a:ext>
            </a:extLst>
          </p:cNvPr>
          <p:cNvSpPr/>
          <p:nvPr/>
        </p:nvSpPr>
        <p:spPr>
          <a:xfrm>
            <a:off x="3165475" y="1268413"/>
            <a:ext cx="2797175" cy="3206010"/>
          </a:xfrm>
          <a:custGeom>
            <a:avLst/>
            <a:gdLst>
              <a:gd name="connsiteX0" fmla="*/ 0 w 2797175"/>
              <a:gd name="connsiteY0" fmla="*/ 0 h 2588790"/>
              <a:gd name="connsiteX1" fmla="*/ 2797175 w 2797175"/>
              <a:gd name="connsiteY1" fmla="*/ 0 h 2588790"/>
              <a:gd name="connsiteX2" fmla="*/ 2797175 w 2797175"/>
              <a:gd name="connsiteY2" fmla="*/ 2588790 h 2588790"/>
              <a:gd name="connsiteX3" fmla="*/ 0 w 2797175"/>
              <a:gd name="connsiteY3" fmla="*/ 2588790 h 2588790"/>
              <a:gd name="connsiteX4" fmla="*/ 0 w 2797175"/>
              <a:gd name="connsiteY4" fmla="*/ 0 h 258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7175" h="2588790">
                <a:moveTo>
                  <a:pt x="0" y="0"/>
                </a:moveTo>
                <a:lnTo>
                  <a:pt x="2797175" y="0"/>
                </a:lnTo>
                <a:lnTo>
                  <a:pt x="2797175" y="2588790"/>
                </a:lnTo>
                <a:lnTo>
                  <a:pt x="0" y="258879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31CB2FFC-3631-4C1A-B42C-8891D8A31745}"/>
              </a:ext>
            </a:extLst>
          </p:cNvPr>
          <p:cNvSpPr/>
          <p:nvPr/>
        </p:nvSpPr>
        <p:spPr>
          <a:xfrm>
            <a:off x="3165475" y="4474423"/>
            <a:ext cx="2797175" cy="1669202"/>
          </a:xfrm>
          <a:custGeom>
            <a:avLst/>
            <a:gdLst>
              <a:gd name="connsiteX0" fmla="*/ 0 w 2797175"/>
              <a:gd name="connsiteY0" fmla="*/ 0 h 1536699"/>
              <a:gd name="connsiteX1" fmla="*/ 2797175 w 2797175"/>
              <a:gd name="connsiteY1" fmla="*/ 0 h 1536699"/>
              <a:gd name="connsiteX2" fmla="*/ 2797175 w 2797175"/>
              <a:gd name="connsiteY2" fmla="*/ 1536699 h 1536699"/>
              <a:gd name="connsiteX3" fmla="*/ 0 w 2797175"/>
              <a:gd name="connsiteY3" fmla="*/ 1536699 h 1536699"/>
              <a:gd name="connsiteX4" fmla="*/ 0 w 2797175"/>
              <a:gd name="connsiteY4" fmla="*/ 0 h 1536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7175" h="1536699">
                <a:moveTo>
                  <a:pt x="0" y="0"/>
                </a:moveTo>
                <a:lnTo>
                  <a:pt x="2797175" y="0"/>
                </a:lnTo>
                <a:lnTo>
                  <a:pt x="2797175" y="1536699"/>
                </a:lnTo>
                <a:lnTo>
                  <a:pt x="0" y="15366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 useBgFill="1">
        <p:nvSpPr>
          <p:cNvPr id="51" name="椭圆 50">
            <a:extLst>
              <a:ext uri="{FF2B5EF4-FFF2-40B4-BE49-F238E27FC236}">
                <a16:creationId xmlns:a16="http://schemas.microsoft.com/office/drawing/2014/main" id="{9342F8F3-4D77-4E28-B1AB-F1E3938DFFCC}"/>
              </a:ext>
            </a:extLst>
          </p:cNvPr>
          <p:cNvSpPr/>
          <p:nvPr/>
        </p:nvSpPr>
        <p:spPr>
          <a:xfrm>
            <a:off x="4118532" y="4028893"/>
            <a:ext cx="891060" cy="891060"/>
          </a:xfrm>
          <a:prstGeom prst="ellipse">
            <a:avLst/>
          </a:prstGeom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2" name="图形 17">
            <a:extLst>
              <a:ext uri="{FF2B5EF4-FFF2-40B4-BE49-F238E27FC236}">
                <a16:creationId xmlns:a16="http://schemas.microsoft.com/office/drawing/2014/main" id="{A3471292-CDE9-4F10-8D9D-F951CCE5C9AB}"/>
              </a:ext>
            </a:extLst>
          </p:cNvPr>
          <p:cNvGrpSpPr/>
          <p:nvPr/>
        </p:nvGrpSpPr>
        <p:grpSpPr>
          <a:xfrm>
            <a:off x="4367668" y="4278028"/>
            <a:ext cx="392788" cy="392790"/>
            <a:chOff x="4512708" y="3846486"/>
            <a:chExt cx="292989" cy="292990"/>
          </a:xfrm>
        </p:grpSpPr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8CE6E302-3B8F-4F5B-A974-4E517AA5468E}"/>
                </a:ext>
              </a:extLst>
            </p:cNvPr>
            <p:cNvSpPr/>
            <p:nvPr/>
          </p:nvSpPr>
          <p:spPr>
            <a:xfrm>
              <a:off x="4710476" y="3992981"/>
              <a:ext cx="58598" cy="58598"/>
            </a:xfrm>
            <a:custGeom>
              <a:avLst/>
              <a:gdLst>
                <a:gd name="connsiteX0" fmla="*/ 58598 w 58598"/>
                <a:gd name="connsiteY0" fmla="*/ 29299 h 58598"/>
                <a:gd name="connsiteX1" fmla="*/ 58598 w 58598"/>
                <a:gd name="connsiteY1" fmla="*/ 58598 h 58598"/>
                <a:gd name="connsiteX2" fmla="*/ 0 w 58598"/>
                <a:gd name="connsiteY2" fmla="*/ 58598 h 58598"/>
                <a:gd name="connsiteX3" fmla="*/ 0 w 58598"/>
                <a:gd name="connsiteY3" fmla="*/ 29299 h 58598"/>
                <a:gd name="connsiteX4" fmla="*/ 29299 w 58598"/>
                <a:gd name="connsiteY4" fmla="*/ 0 h 58598"/>
                <a:gd name="connsiteX5" fmla="*/ 58598 w 58598"/>
                <a:gd name="connsiteY5" fmla="*/ 29299 h 5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598" h="58598">
                  <a:moveTo>
                    <a:pt x="58598" y="29299"/>
                  </a:moveTo>
                  <a:cubicBezTo>
                    <a:pt x="58598" y="36304"/>
                    <a:pt x="58598" y="58598"/>
                    <a:pt x="58598" y="58598"/>
                  </a:cubicBezTo>
                  <a:lnTo>
                    <a:pt x="0" y="58598"/>
                  </a:lnTo>
                  <a:cubicBezTo>
                    <a:pt x="0" y="58598"/>
                    <a:pt x="0" y="45480"/>
                    <a:pt x="0" y="29299"/>
                  </a:cubicBezTo>
                  <a:cubicBezTo>
                    <a:pt x="0" y="13118"/>
                    <a:pt x="13118" y="0"/>
                    <a:pt x="29299" y="0"/>
                  </a:cubicBezTo>
                  <a:cubicBezTo>
                    <a:pt x="45480" y="0"/>
                    <a:pt x="58598" y="13118"/>
                    <a:pt x="58598" y="29299"/>
                  </a:cubicBezTo>
                  <a:close/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BCDC5731-653B-49FC-848E-1ABB36577816}"/>
                </a:ext>
              </a:extLst>
            </p:cNvPr>
            <p:cNvSpPr/>
            <p:nvPr/>
          </p:nvSpPr>
          <p:spPr>
            <a:xfrm>
              <a:off x="4673852" y="4051579"/>
              <a:ext cx="131845" cy="87897"/>
            </a:xfrm>
            <a:custGeom>
              <a:avLst/>
              <a:gdLst>
                <a:gd name="connsiteX0" fmla="*/ 0 w 131845"/>
                <a:gd name="connsiteY0" fmla="*/ 0 h 87897"/>
                <a:gd name="connsiteX1" fmla="*/ 131846 w 131845"/>
                <a:gd name="connsiteY1" fmla="*/ 0 h 87897"/>
                <a:gd name="connsiteX2" fmla="*/ 131846 w 131845"/>
                <a:gd name="connsiteY2" fmla="*/ 87897 h 87897"/>
                <a:gd name="connsiteX3" fmla="*/ 0 w 131845"/>
                <a:gd name="connsiteY3" fmla="*/ 87897 h 87897"/>
                <a:gd name="connsiteX4" fmla="*/ 0 w 131845"/>
                <a:gd name="connsiteY4" fmla="*/ 0 h 87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45" h="87897">
                  <a:moveTo>
                    <a:pt x="0" y="0"/>
                  </a:moveTo>
                  <a:lnTo>
                    <a:pt x="131846" y="0"/>
                  </a:lnTo>
                  <a:lnTo>
                    <a:pt x="131846" y="87897"/>
                  </a:lnTo>
                  <a:lnTo>
                    <a:pt x="0" y="8789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E8C0EA9B-C4A1-4B8C-A932-1051D8043E79}"/>
                </a:ext>
              </a:extLst>
            </p:cNvPr>
            <p:cNvSpPr/>
            <p:nvPr/>
          </p:nvSpPr>
          <p:spPr>
            <a:xfrm>
              <a:off x="4717801" y="3861135"/>
              <a:ext cx="73247" cy="73247"/>
            </a:xfrm>
            <a:custGeom>
              <a:avLst/>
              <a:gdLst>
                <a:gd name="connsiteX0" fmla="*/ 0 w 73247"/>
                <a:gd name="connsiteY0" fmla="*/ 0 h 73247"/>
                <a:gd name="connsiteX1" fmla="*/ 43949 w 73247"/>
                <a:gd name="connsiteY1" fmla="*/ 0 h 73247"/>
                <a:gd name="connsiteX2" fmla="*/ 73248 w 73247"/>
                <a:gd name="connsiteY2" fmla="*/ 29299 h 73247"/>
                <a:gd name="connsiteX3" fmla="*/ 73248 w 73247"/>
                <a:gd name="connsiteY3" fmla="*/ 73248 h 7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47" h="73247">
                  <a:moveTo>
                    <a:pt x="0" y="0"/>
                  </a:moveTo>
                  <a:lnTo>
                    <a:pt x="43949" y="0"/>
                  </a:lnTo>
                  <a:cubicBezTo>
                    <a:pt x="60130" y="0"/>
                    <a:pt x="73248" y="13118"/>
                    <a:pt x="73248" y="29299"/>
                  </a:cubicBezTo>
                  <a:lnTo>
                    <a:pt x="73248" y="73248"/>
                  </a:lnTo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391DB893-C599-441E-8BCC-8F51F96B34F2}"/>
                </a:ext>
              </a:extLst>
            </p:cNvPr>
            <p:cNvSpPr/>
            <p:nvPr/>
          </p:nvSpPr>
          <p:spPr>
            <a:xfrm>
              <a:off x="4527357" y="4051579"/>
              <a:ext cx="73247" cy="73247"/>
            </a:xfrm>
            <a:custGeom>
              <a:avLst/>
              <a:gdLst>
                <a:gd name="connsiteX0" fmla="*/ 73248 w 73247"/>
                <a:gd name="connsiteY0" fmla="*/ 73248 h 73247"/>
                <a:gd name="connsiteX1" fmla="*/ 29299 w 73247"/>
                <a:gd name="connsiteY1" fmla="*/ 73248 h 73247"/>
                <a:gd name="connsiteX2" fmla="*/ 0 w 73247"/>
                <a:gd name="connsiteY2" fmla="*/ 43949 h 73247"/>
                <a:gd name="connsiteX3" fmla="*/ 0 w 73247"/>
                <a:gd name="connsiteY3" fmla="*/ 0 h 7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47" h="73247">
                  <a:moveTo>
                    <a:pt x="73248" y="73248"/>
                  </a:moveTo>
                  <a:lnTo>
                    <a:pt x="29299" y="73248"/>
                  </a:lnTo>
                  <a:cubicBezTo>
                    <a:pt x="13118" y="73248"/>
                    <a:pt x="0" y="60130"/>
                    <a:pt x="0" y="43949"/>
                  </a:cubicBezTo>
                  <a:lnTo>
                    <a:pt x="0" y="0"/>
                  </a:lnTo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234B1491-044A-4F70-92F5-B13FFBDA887A}"/>
                </a:ext>
              </a:extLst>
            </p:cNvPr>
            <p:cNvSpPr/>
            <p:nvPr/>
          </p:nvSpPr>
          <p:spPr>
            <a:xfrm>
              <a:off x="4512708" y="3875785"/>
              <a:ext cx="131845" cy="117196"/>
            </a:xfrm>
            <a:custGeom>
              <a:avLst/>
              <a:gdLst>
                <a:gd name="connsiteX0" fmla="*/ 131846 w 131845"/>
                <a:gd name="connsiteY0" fmla="*/ 0 h 117196"/>
                <a:gd name="connsiteX1" fmla="*/ 131846 w 131845"/>
                <a:gd name="connsiteY1" fmla="*/ 87897 h 117196"/>
                <a:gd name="connsiteX2" fmla="*/ 65923 w 131845"/>
                <a:gd name="connsiteY2" fmla="*/ 117196 h 117196"/>
                <a:gd name="connsiteX3" fmla="*/ 0 w 131845"/>
                <a:gd name="connsiteY3" fmla="*/ 87897 h 117196"/>
                <a:gd name="connsiteX4" fmla="*/ 0 w 131845"/>
                <a:gd name="connsiteY4" fmla="*/ 0 h 11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45" h="117196">
                  <a:moveTo>
                    <a:pt x="131846" y="0"/>
                  </a:moveTo>
                  <a:lnTo>
                    <a:pt x="131846" y="87897"/>
                  </a:lnTo>
                  <a:cubicBezTo>
                    <a:pt x="131846" y="104078"/>
                    <a:pt x="102331" y="117196"/>
                    <a:pt x="65923" y="117196"/>
                  </a:cubicBezTo>
                  <a:cubicBezTo>
                    <a:pt x="29515" y="117196"/>
                    <a:pt x="0" y="104078"/>
                    <a:pt x="0" y="87897"/>
                  </a:cubicBezTo>
                  <a:lnTo>
                    <a:pt x="0" y="0"/>
                  </a:lnTo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8FEB0241-4164-4F3B-BFF1-76F05493E109}"/>
                </a:ext>
              </a:extLst>
            </p:cNvPr>
            <p:cNvSpPr/>
            <p:nvPr/>
          </p:nvSpPr>
          <p:spPr>
            <a:xfrm>
              <a:off x="4512708" y="3919733"/>
              <a:ext cx="131845" cy="29299"/>
            </a:xfrm>
            <a:custGeom>
              <a:avLst/>
              <a:gdLst>
                <a:gd name="connsiteX0" fmla="*/ 131846 w 131845"/>
                <a:gd name="connsiteY0" fmla="*/ 0 h 29299"/>
                <a:gd name="connsiteX1" fmla="*/ 65923 w 131845"/>
                <a:gd name="connsiteY1" fmla="*/ 29299 h 29299"/>
                <a:gd name="connsiteX2" fmla="*/ 0 w 131845"/>
                <a:gd name="connsiteY2" fmla="*/ 0 h 29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845" h="29299">
                  <a:moveTo>
                    <a:pt x="131846" y="0"/>
                  </a:moveTo>
                  <a:cubicBezTo>
                    <a:pt x="131846" y="16181"/>
                    <a:pt x="102331" y="29299"/>
                    <a:pt x="65923" y="29299"/>
                  </a:cubicBezTo>
                  <a:cubicBezTo>
                    <a:pt x="29515" y="29299"/>
                    <a:pt x="0" y="16181"/>
                    <a:pt x="0" y="0"/>
                  </a:cubicBezTo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54E4E972-1EAD-48B4-89A6-1EB0F371B2CE}"/>
                </a:ext>
              </a:extLst>
            </p:cNvPr>
            <p:cNvSpPr/>
            <p:nvPr/>
          </p:nvSpPr>
          <p:spPr>
            <a:xfrm>
              <a:off x="4512708" y="3846486"/>
              <a:ext cx="131845" cy="58598"/>
            </a:xfrm>
            <a:custGeom>
              <a:avLst/>
              <a:gdLst>
                <a:gd name="connsiteX0" fmla="*/ 131846 w 131845"/>
                <a:gd name="connsiteY0" fmla="*/ 29299 h 58598"/>
                <a:gd name="connsiteX1" fmla="*/ 65923 w 131845"/>
                <a:gd name="connsiteY1" fmla="*/ 58598 h 58598"/>
                <a:gd name="connsiteX2" fmla="*/ 0 w 131845"/>
                <a:gd name="connsiteY2" fmla="*/ 29299 h 58598"/>
                <a:gd name="connsiteX3" fmla="*/ 65923 w 131845"/>
                <a:gd name="connsiteY3" fmla="*/ 0 h 58598"/>
                <a:gd name="connsiteX4" fmla="*/ 131846 w 131845"/>
                <a:gd name="connsiteY4" fmla="*/ 29299 h 5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45" h="58598">
                  <a:moveTo>
                    <a:pt x="131846" y="29299"/>
                  </a:moveTo>
                  <a:cubicBezTo>
                    <a:pt x="131846" y="45480"/>
                    <a:pt x="102331" y="58598"/>
                    <a:pt x="65923" y="58598"/>
                  </a:cubicBezTo>
                  <a:cubicBezTo>
                    <a:pt x="29515" y="58598"/>
                    <a:pt x="0" y="45480"/>
                    <a:pt x="0" y="29299"/>
                  </a:cubicBezTo>
                  <a:cubicBezTo>
                    <a:pt x="0" y="13118"/>
                    <a:pt x="29515" y="0"/>
                    <a:pt x="65923" y="0"/>
                  </a:cubicBezTo>
                  <a:cubicBezTo>
                    <a:pt x="102331" y="0"/>
                    <a:pt x="131846" y="13118"/>
                    <a:pt x="131846" y="29299"/>
                  </a:cubicBezTo>
                  <a:close/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78" name="稿定PPT-10-2">
            <a:extLst>
              <a:ext uri="{FF2B5EF4-FFF2-40B4-BE49-F238E27FC236}">
                <a16:creationId xmlns:a16="http://schemas.microsoft.com/office/drawing/2014/main" id="{E79DBBA1-FC19-499F-8F5D-EC48A832E90E}"/>
              </a:ext>
            </a:extLst>
          </p:cNvPr>
          <p:cNvSpPr txBox="1"/>
          <p:nvPr/>
        </p:nvSpPr>
        <p:spPr>
          <a:xfrm>
            <a:off x="3404657" y="5023060"/>
            <a:ext cx="2403476" cy="9219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请在此输入有关于工作回顾的相关说明，以便于观众更好的理解。</a:t>
            </a:r>
          </a:p>
        </p:txBody>
      </p:sp>
      <p:sp>
        <p:nvSpPr>
          <p:cNvPr id="80" name="稿定PPT-10-1">
            <a:extLst>
              <a:ext uri="{FF2B5EF4-FFF2-40B4-BE49-F238E27FC236}">
                <a16:creationId xmlns:a16="http://schemas.microsoft.com/office/drawing/2014/main" id="{7AFA2E25-9DF4-4BBA-ADFC-29285A709549}"/>
              </a:ext>
            </a:extLst>
          </p:cNvPr>
          <p:cNvSpPr txBox="1"/>
          <p:nvPr/>
        </p:nvSpPr>
        <p:spPr>
          <a:xfrm>
            <a:off x="6315502" y="1759993"/>
            <a:ext cx="4207501" cy="8777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用户转化率提升</a:t>
            </a:r>
          </a:p>
        </p:txBody>
      </p:sp>
      <p:sp>
        <p:nvSpPr>
          <p:cNvPr id="81" name="稿定PPT-5">
            <a:extLst>
              <a:ext uri="{FF2B5EF4-FFF2-40B4-BE49-F238E27FC236}">
                <a16:creationId xmlns:a16="http://schemas.microsoft.com/office/drawing/2014/main" id="{B9720755-BDA5-418D-B377-5E83689B4724}"/>
              </a:ext>
            </a:extLst>
          </p:cNvPr>
          <p:cNvSpPr txBox="1"/>
          <p:nvPr/>
        </p:nvSpPr>
        <p:spPr>
          <a:xfrm>
            <a:off x="6346423" y="3230126"/>
            <a:ext cx="5230247" cy="258718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>
              <a:lnSpc>
                <a:spcPct val="130000"/>
              </a:lnSpc>
              <a:buSzPct val="25000"/>
              <a:defRPr/>
            </a:pPr>
            <a:r>
              <a:rPr lang="zh-CN" altLang="en-US" sz="1400" dirty="0">
                <a:latin typeface="+mn-ea"/>
              </a:rPr>
              <a:t>请在此输入有关于工作的相关说明，以便于观众更好的理解，输入文字时可以直接复制，粘贴时请选择右键只保留文本。</a:t>
            </a:r>
            <a:endParaRPr lang="en-US" altLang="zh-CN" sz="1400" dirty="0">
              <a:latin typeface="+mn-ea"/>
            </a:endParaRPr>
          </a:p>
          <a:p>
            <a:pPr>
              <a:lnSpc>
                <a:spcPct val="130000"/>
              </a:lnSpc>
              <a:buSzPct val="25000"/>
              <a:defRPr/>
            </a:pPr>
            <a:r>
              <a:rPr lang="zh-CN" altLang="en-US" sz="1400" dirty="0">
                <a:latin typeface="+mn-ea"/>
              </a:rPr>
              <a:t>请在此输入有关于工作的相关说明，以便于观众更好的理解，输入文字时可以直接复制，粘贴时请选择右键只保留文本。</a:t>
            </a:r>
          </a:p>
          <a:p>
            <a:pPr>
              <a:lnSpc>
                <a:spcPct val="130000"/>
              </a:lnSpc>
              <a:buSzPct val="25000"/>
              <a:defRPr/>
            </a:pPr>
            <a:r>
              <a:rPr lang="zh-CN" altLang="en-US" sz="1400" dirty="0">
                <a:latin typeface="+mn-ea"/>
              </a:rPr>
              <a:t>请在此输入有关于工作的相关说明，以便于观众更好的理解，输入文字时可以直接复制，粘贴时请选择右键只保留文本。</a:t>
            </a:r>
          </a:p>
          <a:p>
            <a:pPr>
              <a:lnSpc>
                <a:spcPct val="130000"/>
              </a:lnSpc>
              <a:buSzPct val="25000"/>
              <a:defRPr/>
            </a:pPr>
            <a:r>
              <a:rPr lang="zh-CN" altLang="en-US" sz="1400" dirty="0">
                <a:latin typeface="+mn-ea"/>
              </a:rPr>
              <a:t>请在此输入有关于工作的相关说明，以便于观众更好的理解，输入文字时可以直接复制，粘贴时请选择右键只保留文本。</a:t>
            </a:r>
          </a:p>
          <a:p>
            <a:pPr lvl="0">
              <a:lnSpc>
                <a:spcPct val="130000"/>
              </a:lnSpc>
              <a:buSzPct val="25000"/>
              <a:defRPr/>
            </a:pPr>
            <a:endParaRPr lang="zh-CN" altLang="en-US" sz="1400" dirty="0">
              <a:latin typeface="+mn-ea"/>
            </a:endParaRP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966400FC-8101-4FA3-98E7-1D207774C542}"/>
              </a:ext>
            </a:extLst>
          </p:cNvPr>
          <p:cNvCxnSpPr>
            <a:cxnSpLocks/>
          </p:cNvCxnSpPr>
          <p:nvPr/>
        </p:nvCxnSpPr>
        <p:spPr>
          <a:xfrm>
            <a:off x="6444848" y="2637759"/>
            <a:ext cx="5075640" cy="0"/>
          </a:xfrm>
          <a:prstGeom prst="line">
            <a:avLst/>
          </a:prstGeom>
          <a:ln w="190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0AAC921B-32BA-42A1-AB0E-C0DB1CEC0D72}"/>
              </a:ext>
            </a:extLst>
          </p:cNvPr>
          <p:cNvSpPr/>
          <p:nvPr/>
        </p:nvSpPr>
        <p:spPr>
          <a:xfrm flipH="1">
            <a:off x="6648048" y="2594477"/>
            <a:ext cx="327555" cy="865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A0D8033A-080B-4A87-9585-004C78DCCA0D}"/>
              </a:ext>
            </a:extLst>
          </p:cNvPr>
          <p:cNvSpPr/>
          <p:nvPr/>
        </p:nvSpPr>
        <p:spPr>
          <a:xfrm>
            <a:off x="708872" y="1948589"/>
            <a:ext cx="2797175" cy="28295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4" name="稿定PPT-10-1">
            <a:extLst>
              <a:ext uri="{FF2B5EF4-FFF2-40B4-BE49-F238E27FC236}">
                <a16:creationId xmlns:a16="http://schemas.microsoft.com/office/drawing/2014/main" id="{526EDF1E-6420-4002-B9F3-F219D78EBA41}"/>
              </a:ext>
            </a:extLst>
          </p:cNvPr>
          <p:cNvSpPr txBox="1"/>
          <p:nvPr/>
        </p:nvSpPr>
        <p:spPr>
          <a:xfrm>
            <a:off x="1075884" y="3247933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4008" tIns="32004" rIns="64008" bIns="32004" anchor="ctr" anchorCtr="0">
            <a:noAutofit/>
          </a:bodyPr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用户转化</a:t>
            </a:r>
          </a:p>
        </p:txBody>
      </p:sp>
      <p:sp>
        <p:nvSpPr>
          <p:cNvPr id="75" name="稿定PPT-10-2">
            <a:extLst>
              <a:ext uri="{FF2B5EF4-FFF2-40B4-BE49-F238E27FC236}">
                <a16:creationId xmlns:a16="http://schemas.microsoft.com/office/drawing/2014/main" id="{944C6429-9BFF-44A9-A8D3-E7AAA7F2C583}"/>
              </a:ext>
            </a:extLst>
          </p:cNvPr>
          <p:cNvSpPr txBox="1"/>
          <p:nvPr/>
        </p:nvSpPr>
        <p:spPr>
          <a:xfrm>
            <a:off x="800101" y="3664602"/>
            <a:ext cx="2537460" cy="9219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请在此输入有关于工作回顾的相关说明，以便于观众更好的理解。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FAB4B4F8-4F55-4B9C-BFD4-55FCCC707A21}"/>
              </a:ext>
            </a:extLst>
          </p:cNvPr>
          <p:cNvSpPr txBox="1"/>
          <p:nvPr/>
        </p:nvSpPr>
        <p:spPr>
          <a:xfrm>
            <a:off x="2536162" y="2062630"/>
            <a:ext cx="56938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sz="4400" dirty="0">
                <a:solidFill>
                  <a:schemeClr val="bg1"/>
                </a:solidFill>
                <a:ea typeface="+mj-ea"/>
              </a:rPr>
              <a:t>12</a:t>
            </a:r>
            <a:endParaRPr lang="zh-CN" altLang="en-US" sz="44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77" name="稿定PPT-10-2">
            <a:extLst>
              <a:ext uri="{FF2B5EF4-FFF2-40B4-BE49-F238E27FC236}">
                <a16:creationId xmlns:a16="http://schemas.microsoft.com/office/drawing/2014/main" id="{196F3A3D-B6B4-494D-8CE5-C0A591DB5C98}"/>
              </a:ext>
            </a:extLst>
          </p:cNvPr>
          <p:cNvSpPr txBox="1"/>
          <p:nvPr/>
        </p:nvSpPr>
        <p:spPr>
          <a:xfrm>
            <a:off x="3009159" y="2385638"/>
            <a:ext cx="328401" cy="36613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月</a:t>
            </a:r>
          </a:p>
        </p:txBody>
      </p:sp>
      <p:sp>
        <p:nvSpPr>
          <p:cNvPr id="37" name="标题 10">
            <a:extLst>
              <a:ext uri="{FF2B5EF4-FFF2-40B4-BE49-F238E27FC236}">
                <a16:creationId xmlns:a16="http://schemas.microsoft.com/office/drawing/2014/main" id="{C24B4D2B-7BD8-476D-829F-74F6A4E7EF82}"/>
              </a:ext>
            </a:extLst>
          </p:cNvPr>
          <p:cNvSpPr txBox="1">
            <a:spLocks/>
          </p:cNvSpPr>
          <p:nvPr/>
        </p:nvSpPr>
        <p:spPr>
          <a:xfrm>
            <a:off x="1302524" y="647055"/>
            <a:ext cx="4633348" cy="35610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defTabSz="914400"/>
            <a:r>
              <a:rPr lang="zh-CN" altLang="en-US" dirty="0"/>
              <a:t>工作亮点</a:t>
            </a:r>
          </a:p>
        </p:txBody>
      </p:sp>
      <p:sp>
        <p:nvSpPr>
          <p:cNvPr id="38" name="文本占位符 16">
            <a:extLst>
              <a:ext uri="{FF2B5EF4-FFF2-40B4-BE49-F238E27FC236}">
                <a16:creationId xmlns:a16="http://schemas.microsoft.com/office/drawing/2014/main" id="{E65D157F-AFAE-4646-B5DD-86B6D1B242B4}"/>
              </a:ext>
            </a:extLst>
          </p:cNvPr>
          <p:cNvSpPr txBox="1">
            <a:spLocks/>
          </p:cNvSpPr>
          <p:nvPr/>
        </p:nvSpPr>
        <p:spPr>
          <a:xfrm>
            <a:off x="1302524" y="959107"/>
            <a:ext cx="4633348" cy="19086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l"/>
              <a:defRPr kumimoji="0" lang="zh-CN" altLang="en-US" sz="120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微软雅黑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765">
              <a:lnSpc>
                <a:spcPct val="100000"/>
              </a:lnSpc>
              <a:spcBef>
                <a:spcPts val="0"/>
              </a:spcBef>
              <a:buSzPct val="25000"/>
              <a:buFontTx/>
              <a:buNone/>
            </a:pPr>
            <a:r>
              <a:rPr lang="en-US" altLang="zh-CN" dirty="0"/>
              <a:t>Work highlights
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0099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9A80933-AB77-47E3-A0B4-AD68FF535108}"/>
              </a:ext>
            </a:extLst>
          </p:cNvPr>
          <p:cNvGrpSpPr/>
          <p:nvPr/>
        </p:nvGrpSpPr>
        <p:grpSpPr>
          <a:xfrm>
            <a:off x="6776596" y="2815271"/>
            <a:ext cx="4996903" cy="2025200"/>
            <a:chOff x="6776596" y="2815271"/>
            <a:chExt cx="4996903" cy="2025200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7F5D409F-94D0-43B9-8C1F-27F11E58BC5F}"/>
                </a:ext>
              </a:extLst>
            </p:cNvPr>
            <p:cNvSpPr txBox="1"/>
            <p:nvPr/>
          </p:nvSpPr>
          <p:spPr>
            <a:xfrm>
              <a:off x="8203291" y="2815271"/>
              <a:ext cx="3570208" cy="11079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CN" altLang="en-US" sz="6600" b="1" dirty="0">
                  <a:solidFill>
                    <a:schemeClr val="accent1"/>
                  </a:solidFill>
                  <a:latin typeface="+mj-ea"/>
                  <a:ea typeface="+mj-ea"/>
                </a:rPr>
                <a:t>反思改进</a:t>
              </a: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16017679-3A0F-450F-A0CF-CDC5E0383900}"/>
                </a:ext>
              </a:extLst>
            </p:cNvPr>
            <p:cNvSpPr txBox="1"/>
            <p:nvPr/>
          </p:nvSpPr>
          <p:spPr>
            <a:xfrm>
              <a:off x="6776596" y="3763253"/>
              <a:ext cx="4852675" cy="10772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/>
              <a:r>
                <a:rPr lang="en-US" altLang="zh-CN" sz="3200" b="1" dirty="0">
                  <a:solidFill>
                    <a:schemeClr val="accent1"/>
                  </a:solidFill>
                </a:rPr>
                <a:t>Reflect on improvement
</a:t>
              </a:r>
              <a:endParaRPr lang="zh-CN" altLang="en-US" sz="32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9F42330B-FF87-44B9-87E7-587A646F7452}"/>
              </a:ext>
            </a:extLst>
          </p:cNvPr>
          <p:cNvSpPr txBox="1"/>
          <p:nvPr/>
        </p:nvSpPr>
        <p:spPr>
          <a:xfrm>
            <a:off x="9168298" y="422116"/>
            <a:ext cx="2553905" cy="26468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sz="16600" dirty="0">
                <a:solidFill>
                  <a:schemeClr val="bg1"/>
                </a:solidFill>
                <a:ea typeface="+mj-ea"/>
              </a:rPr>
              <a:t>04</a:t>
            </a:r>
            <a:endParaRPr lang="zh-CN" altLang="en-US" sz="16600" dirty="0">
              <a:solidFill>
                <a:schemeClr val="bg1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53562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稿定PPT-5">
            <a:extLst>
              <a:ext uri="{FF2B5EF4-FFF2-40B4-BE49-F238E27FC236}">
                <a16:creationId xmlns:a16="http://schemas.microsoft.com/office/drawing/2014/main" id="{556D8C86-E918-4D87-86AF-5782BC2AE9BE}"/>
              </a:ext>
            </a:extLst>
          </p:cNvPr>
          <p:cNvSpPr txBox="1"/>
          <p:nvPr/>
        </p:nvSpPr>
        <p:spPr>
          <a:xfrm>
            <a:off x="573653" y="1295961"/>
            <a:ext cx="11044694" cy="11868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>
              <a:lnSpc>
                <a:spcPct val="130000"/>
              </a:lnSpc>
              <a:buSzPct val="25000"/>
              <a:defRPr/>
            </a:pPr>
            <a:r>
              <a:rPr lang="zh-CN" altLang="en-US" sz="1400" dirty="0">
                <a:latin typeface="+mn-ea"/>
              </a:rPr>
              <a:t>请在此输入有关于工作的相关说明，以便于观众更好的理解，输入文字时可以直接复制，粘贴时请选择右键只保留文本。</a:t>
            </a:r>
            <a:endParaRPr lang="en-US" altLang="zh-CN" sz="1400" dirty="0">
              <a:latin typeface="+mn-ea"/>
            </a:endParaRPr>
          </a:p>
          <a:p>
            <a:pPr>
              <a:lnSpc>
                <a:spcPct val="130000"/>
              </a:lnSpc>
              <a:buSzPct val="25000"/>
              <a:defRPr/>
            </a:pPr>
            <a:r>
              <a:rPr lang="zh-CN" altLang="en-US" sz="1400" dirty="0">
                <a:latin typeface="+mn-ea"/>
              </a:rPr>
              <a:t>请在此输入有关于工作的相关说明，以便于观众更好的理解，输入文字时可以直接复制，粘贴时请选择右键只保留文本。</a:t>
            </a:r>
          </a:p>
          <a:p>
            <a:pPr>
              <a:lnSpc>
                <a:spcPct val="130000"/>
              </a:lnSpc>
              <a:buSzPct val="25000"/>
              <a:defRPr/>
            </a:pPr>
            <a:r>
              <a:rPr lang="zh-CN" altLang="en-US" sz="1400" dirty="0">
                <a:latin typeface="+mn-ea"/>
              </a:rPr>
              <a:t>请在此输入有关于工作的相关说明，以便于观众更好的理解，输入文字时可以直接复制，粘贴时请选择右键只保留文本。</a:t>
            </a:r>
          </a:p>
          <a:p>
            <a:pPr lvl="0">
              <a:lnSpc>
                <a:spcPct val="130000"/>
              </a:lnSpc>
              <a:buSzPct val="25000"/>
              <a:defRPr/>
            </a:pPr>
            <a:endParaRPr lang="zh-CN" altLang="en-US" sz="1400" dirty="0">
              <a:latin typeface="+mn-ea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95794F06-4EAA-4C63-9F5D-26FB21786ED7}"/>
              </a:ext>
            </a:extLst>
          </p:cNvPr>
          <p:cNvSpPr/>
          <p:nvPr/>
        </p:nvSpPr>
        <p:spPr>
          <a:xfrm>
            <a:off x="669925" y="2748555"/>
            <a:ext cx="5270626" cy="4109445"/>
          </a:xfrm>
          <a:custGeom>
            <a:avLst/>
            <a:gdLst>
              <a:gd name="connsiteX0" fmla="*/ 0 w 2131027"/>
              <a:gd name="connsiteY0" fmla="*/ 0 h 1483813"/>
              <a:gd name="connsiteX1" fmla="*/ 2131027 w 2131027"/>
              <a:gd name="connsiteY1" fmla="*/ 0 h 1483813"/>
              <a:gd name="connsiteX2" fmla="*/ 2131027 w 2131027"/>
              <a:gd name="connsiteY2" fmla="*/ 1483813 h 1483813"/>
              <a:gd name="connsiteX3" fmla="*/ 0 w 2131027"/>
              <a:gd name="connsiteY3" fmla="*/ 1483813 h 1483813"/>
              <a:gd name="connsiteX4" fmla="*/ 0 w 2131027"/>
              <a:gd name="connsiteY4" fmla="*/ 0 h 148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1027" h="1483813">
                <a:moveTo>
                  <a:pt x="0" y="0"/>
                </a:moveTo>
                <a:lnTo>
                  <a:pt x="2131027" y="0"/>
                </a:lnTo>
                <a:lnTo>
                  <a:pt x="2131027" y="1483813"/>
                </a:lnTo>
                <a:lnTo>
                  <a:pt x="0" y="14838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稿定PPT-10-1">
            <a:extLst>
              <a:ext uri="{FF2B5EF4-FFF2-40B4-BE49-F238E27FC236}">
                <a16:creationId xmlns:a16="http://schemas.microsoft.com/office/drawing/2014/main" id="{5C6CB32D-FFF3-4883-8789-4B80178FE36F}"/>
              </a:ext>
            </a:extLst>
          </p:cNvPr>
          <p:cNvSpPr txBox="1"/>
          <p:nvPr/>
        </p:nvSpPr>
        <p:spPr>
          <a:xfrm>
            <a:off x="853244" y="3094803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用户转化</a:t>
            </a:r>
          </a:p>
        </p:txBody>
      </p:sp>
      <p:sp>
        <p:nvSpPr>
          <p:cNvPr id="16" name="稿定PPT-10-2">
            <a:extLst>
              <a:ext uri="{FF2B5EF4-FFF2-40B4-BE49-F238E27FC236}">
                <a16:creationId xmlns:a16="http://schemas.microsoft.com/office/drawing/2014/main" id="{D12829DE-987B-4A1E-93F5-D310FD43216A}"/>
              </a:ext>
            </a:extLst>
          </p:cNvPr>
          <p:cNvSpPr txBox="1"/>
          <p:nvPr/>
        </p:nvSpPr>
        <p:spPr>
          <a:xfrm>
            <a:off x="853244" y="3419561"/>
            <a:ext cx="4498710" cy="6809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请在此输入有关于工作的相关说明，以便于观众更好的理解，输入文字时可以直接复制，粘贴时请选择右键只保留文本。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9293DF0-1C5F-407F-80D5-037A54507CCD}"/>
              </a:ext>
            </a:extLst>
          </p:cNvPr>
          <p:cNvSpPr txBox="1"/>
          <p:nvPr/>
        </p:nvSpPr>
        <p:spPr>
          <a:xfrm>
            <a:off x="881528" y="4771486"/>
            <a:ext cx="113845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ea typeface="+mj-ea"/>
              </a:rPr>
              <a:t>4269</a:t>
            </a:r>
            <a:endParaRPr lang="zh-CN" altLang="en-US" sz="44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26" name="稿定PPT-10-1">
            <a:extLst>
              <a:ext uri="{FF2B5EF4-FFF2-40B4-BE49-F238E27FC236}">
                <a16:creationId xmlns:a16="http://schemas.microsoft.com/office/drawing/2014/main" id="{F9429701-0882-405D-B6F6-1D7EE6324837}"/>
              </a:ext>
            </a:extLst>
          </p:cNvPr>
          <p:cNvSpPr txBox="1"/>
          <p:nvPr/>
        </p:nvSpPr>
        <p:spPr>
          <a:xfrm>
            <a:off x="2231584" y="5067477"/>
            <a:ext cx="907621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丢失率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0F462B7-7C8A-437D-BE7D-33767CBD02A9}"/>
              </a:ext>
            </a:extLst>
          </p:cNvPr>
          <p:cNvSpPr txBox="1"/>
          <p:nvPr/>
        </p:nvSpPr>
        <p:spPr>
          <a:xfrm>
            <a:off x="3332381" y="4771485"/>
            <a:ext cx="135966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ea typeface="+mj-ea"/>
              </a:rPr>
              <a:t>70633</a:t>
            </a:r>
            <a:endParaRPr lang="zh-CN" altLang="en-US" sz="44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29" name="稿定PPT-10-1">
            <a:extLst>
              <a:ext uri="{FF2B5EF4-FFF2-40B4-BE49-F238E27FC236}">
                <a16:creationId xmlns:a16="http://schemas.microsoft.com/office/drawing/2014/main" id="{9B4BBCB3-1121-4D64-B4BD-9D361ABE4088}"/>
              </a:ext>
            </a:extLst>
          </p:cNvPr>
          <p:cNvSpPr txBox="1"/>
          <p:nvPr/>
        </p:nvSpPr>
        <p:spPr>
          <a:xfrm>
            <a:off x="4927637" y="5067476"/>
            <a:ext cx="907621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成交率</a:t>
            </a: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FE75CF93-9259-438D-BFE9-FFB7BF5E6429}"/>
              </a:ext>
            </a:extLst>
          </p:cNvPr>
          <p:cNvSpPr/>
          <p:nvPr/>
        </p:nvSpPr>
        <p:spPr>
          <a:xfrm>
            <a:off x="6264149" y="2748555"/>
            <a:ext cx="5270626" cy="4109445"/>
          </a:xfrm>
          <a:custGeom>
            <a:avLst/>
            <a:gdLst>
              <a:gd name="connsiteX0" fmla="*/ 0 w 2131027"/>
              <a:gd name="connsiteY0" fmla="*/ 0 h 1483813"/>
              <a:gd name="connsiteX1" fmla="*/ 2131027 w 2131027"/>
              <a:gd name="connsiteY1" fmla="*/ 0 h 1483813"/>
              <a:gd name="connsiteX2" fmla="*/ 2131027 w 2131027"/>
              <a:gd name="connsiteY2" fmla="*/ 1483813 h 1483813"/>
              <a:gd name="connsiteX3" fmla="*/ 0 w 2131027"/>
              <a:gd name="connsiteY3" fmla="*/ 1483813 h 1483813"/>
              <a:gd name="connsiteX4" fmla="*/ 0 w 2131027"/>
              <a:gd name="connsiteY4" fmla="*/ 0 h 148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1027" h="1483813">
                <a:moveTo>
                  <a:pt x="0" y="0"/>
                </a:moveTo>
                <a:lnTo>
                  <a:pt x="2131027" y="0"/>
                </a:lnTo>
                <a:lnTo>
                  <a:pt x="2131027" y="1483813"/>
                </a:lnTo>
                <a:lnTo>
                  <a:pt x="0" y="14838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8" name="稿定PPT-10-1">
            <a:extLst>
              <a:ext uri="{FF2B5EF4-FFF2-40B4-BE49-F238E27FC236}">
                <a16:creationId xmlns:a16="http://schemas.microsoft.com/office/drawing/2014/main" id="{EB834AB3-AF3F-4466-9DB1-0C2489A7BE34}"/>
              </a:ext>
            </a:extLst>
          </p:cNvPr>
          <p:cNvSpPr txBox="1"/>
          <p:nvPr/>
        </p:nvSpPr>
        <p:spPr>
          <a:xfrm>
            <a:off x="6447468" y="3094803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数据表现</a:t>
            </a:r>
          </a:p>
        </p:txBody>
      </p:sp>
      <p:sp>
        <p:nvSpPr>
          <p:cNvPr id="49" name="稿定PPT-10-2">
            <a:extLst>
              <a:ext uri="{FF2B5EF4-FFF2-40B4-BE49-F238E27FC236}">
                <a16:creationId xmlns:a16="http://schemas.microsoft.com/office/drawing/2014/main" id="{E542CC73-5FD3-4A3A-AD4E-6F04081AA812}"/>
              </a:ext>
            </a:extLst>
          </p:cNvPr>
          <p:cNvSpPr txBox="1"/>
          <p:nvPr/>
        </p:nvSpPr>
        <p:spPr>
          <a:xfrm>
            <a:off x="6447468" y="3419561"/>
            <a:ext cx="4498710" cy="6809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请在此输入有关于工作的相关说明，以便于观众更好的理解，输入文字时可以直接复制，粘贴时请选择右键只保留文本。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55552714-D9FB-47FF-9336-12B3FF81D86F}"/>
              </a:ext>
            </a:extLst>
          </p:cNvPr>
          <p:cNvSpPr txBox="1"/>
          <p:nvPr/>
        </p:nvSpPr>
        <p:spPr>
          <a:xfrm>
            <a:off x="6475752" y="4771486"/>
            <a:ext cx="113845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ea typeface="+mj-ea"/>
              </a:rPr>
              <a:t>4269</a:t>
            </a:r>
            <a:endParaRPr lang="zh-CN" altLang="en-US" sz="44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47" name="稿定PPT-10-1">
            <a:extLst>
              <a:ext uri="{FF2B5EF4-FFF2-40B4-BE49-F238E27FC236}">
                <a16:creationId xmlns:a16="http://schemas.microsoft.com/office/drawing/2014/main" id="{7ABBEFDA-1693-4A7B-8AB3-C9A4BBFB16FC}"/>
              </a:ext>
            </a:extLst>
          </p:cNvPr>
          <p:cNvSpPr txBox="1"/>
          <p:nvPr/>
        </p:nvSpPr>
        <p:spPr>
          <a:xfrm>
            <a:off x="7825808" y="5067477"/>
            <a:ext cx="907621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丢失率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F4C5A3F9-334F-4C71-941E-1CBB4B6BC710}"/>
              </a:ext>
            </a:extLst>
          </p:cNvPr>
          <p:cNvSpPr txBox="1"/>
          <p:nvPr/>
        </p:nvSpPr>
        <p:spPr>
          <a:xfrm>
            <a:off x="8926605" y="4771485"/>
            <a:ext cx="135966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ea typeface="+mj-ea"/>
              </a:rPr>
              <a:t>70633</a:t>
            </a:r>
            <a:endParaRPr lang="zh-CN" altLang="en-US" sz="44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45" name="稿定PPT-10-1">
            <a:extLst>
              <a:ext uri="{FF2B5EF4-FFF2-40B4-BE49-F238E27FC236}">
                <a16:creationId xmlns:a16="http://schemas.microsoft.com/office/drawing/2014/main" id="{6E3D0AA9-EE35-4724-9725-64CFD4CD9531}"/>
              </a:ext>
            </a:extLst>
          </p:cNvPr>
          <p:cNvSpPr txBox="1"/>
          <p:nvPr/>
        </p:nvSpPr>
        <p:spPr>
          <a:xfrm>
            <a:off x="10521861" y="5067476"/>
            <a:ext cx="907621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成交率</a:t>
            </a:r>
          </a:p>
        </p:txBody>
      </p:sp>
      <p:sp>
        <p:nvSpPr>
          <p:cNvPr id="52" name="标题 10">
            <a:extLst>
              <a:ext uri="{FF2B5EF4-FFF2-40B4-BE49-F238E27FC236}">
                <a16:creationId xmlns:a16="http://schemas.microsoft.com/office/drawing/2014/main" id="{2BF0B278-088C-4B8B-9409-1A9FF353045C}"/>
              </a:ext>
            </a:extLst>
          </p:cNvPr>
          <p:cNvSpPr txBox="1">
            <a:spLocks/>
          </p:cNvSpPr>
          <p:nvPr/>
        </p:nvSpPr>
        <p:spPr>
          <a:xfrm>
            <a:off x="1302524" y="647055"/>
            <a:ext cx="4633348" cy="35610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defTabSz="914400"/>
            <a:r>
              <a:rPr lang="zh-CN" altLang="en-US" dirty="0"/>
              <a:t>反思改进</a:t>
            </a:r>
          </a:p>
        </p:txBody>
      </p:sp>
      <p:sp>
        <p:nvSpPr>
          <p:cNvPr id="53" name="文本占位符 16">
            <a:extLst>
              <a:ext uri="{FF2B5EF4-FFF2-40B4-BE49-F238E27FC236}">
                <a16:creationId xmlns:a16="http://schemas.microsoft.com/office/drawing/2014/main" id="{46A1B5A3-B129-47AE-98BA-70CCA2EF94F0}"/>
              </a:ext>
            </a:extLst>
          </p:cNvPr>
          <p:cNvSpPr txBox="1">
            <a:spLocks/>
          </p:cNvSpPr>
          <p:nvPr/>
        </p:nvSpPr>
        <p:spPr>
          <a:xfrm>
            <a:off x="1302524" y="959107"/>
            <a:ext cx="4633348" cy="19086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l"/>
              <a:defRPr kumimoji="0" lang="zh-CN" altLang="en-US" sz="120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微软雅黑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765">
              <a:lnSpc>
                <a:spcPct val="100000"/>
              </a:lnSpc>
              <a:spcBef>
                <a:spcPts val="0"/>
              </a:spcBef>
              <a:buSzPct val="25000"/>
              <a:buFontTx/>
              <a:buNone/>
            </a:pPr>
            <a:r>
              <a:rPr lang="en-US" altLang="zh-CN"/>
              <a:t>Reflect on improvement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08382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>
            <a:extLst>
              <a:ext uri="{FF2B5EF4-FFF2-40B4-BE49-F238E27FC236}">
                <a16:creationId xmlns:a16="http://schemas.microsoft.com/office/drawing/2014/main" id="{5AC82517-AD61-4EF4-A08C-67054E6CFDEE}"/>
              </a:ext>
            </a:extLst>
          </p:cNvPr>
          <p:cNvGrpSpPr/>
          <p:nvPr/>
        </p:nvGrpSpPr>
        <p:grpSpPr>
          <a:xfrm>
            <a:off x="4690021" y="2197484"/>
            <a:ext cx="6937787" cy="3647853"/>
            <a:chOff x="4690021" y="1932201"/>
            <a:chExt cx="6937787" cy="3647853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BA2904BF-C6C7-45EF-8DBD-A9E797FEF30B}"/>
                </a:ext>
              </a:extLst>
            </p:cNvPr>
            <p:cNvGrpSpPr/>
            <p:nvPr/>
          </p:nvGrpSpPr>
          <p:grpSpPr>
            <a:xfrm>
              <a:off x="4690021" y="1932201"/>
              <a:ext cx="6937787" cy="461665"/>
              <a:chOff x="4690021" y="2338156"/>
              <a:chExt cx="6937787" cy="461665"/>
            </a:xfrm>
          </p:grpSpPr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4E62CD88-BB3D-4EEB-BF5D-31F23036C0AE}"/>
                  </a:ext>
                </a:extLst>
              </p:cNvPr>
              <p:cNvSpPr txBox="1"/>
              <p:nvPr/>
            </p:nvSpPr>
            <p:spPr>
              <a:xfrm>
                <a:off x="4690021" y="2338156"/>
                <a:ext cx="1882247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01.</a:t>
                </a:r>
                <a:r>
                  <a:rPr lang="zh-CN" altLang="en-US" sz="24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工作回顾</a:t>
                </a:r>
              </a:p>
            </p:txBody>
          </p:sp>
          <p:cxnSp>
            <p:nvCxnSpPr>
              <p:cNvPr id="39" name="直接箭头连接符 38">
                <a:extLst>
                  <a:ext uri="{FF2B5EF4-FFF2-40B4-BE49-F238E27FC236}">
                    <a16:creationId xmlns:a16="http://schemas.microsoft.com/office/drawing/2014/main" id="{B21FD791-017B-4649-A2A5-0B77425A96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49826" y="2553599"/>
                <a:ext cx="4106241" cy="30778"/>
              </a:xfrm>
              <a:prstGeom prst="straightConnector1">
                <a:avLst/>
              </a:prstGeom>
              <a:ln w="6350" cap="rnd">
                <a:solidFill>
                  <a:schemeClr val="accent1">
                    <a:alpha val="80000"/>
                  </a:schemeClr>
                </a:solidFill>
                <a:prstDash val="dash"/>
                <a:round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AD9913BF-2383-4F20-904D-BB5B4986A753}"/>
                  </a:ext>
                </a:extLst>
              </p:cNvPr>
              <p:cNvSpPr txBox="1"/>
              <p:nvPr/>
            </p:nvSpPr>
            <p:spPr>
              <a:xfrm>
                <a:off x="10370733" y="2445878"/>
                <a:ext cx="1257075" cy="24622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altLang="zh-CN" sz="1000" b="1" dirty="0">
                    <a:solidFill>
                      <a:schemeClr val="accent1">
                        <a:lumMod val="50000"/>
                      </a:schemeClr>
                    </a:solidFill>
                  </a:rPr>
                  <a:t>Summary of work</a:t>
                </a:r>
                <a:endParaRPr lang="zh-CN" altLang="en-US" sz="10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BE32BCD4-F20C-4E66-B95E-14E84BD4BB31}"/>
                </a:ext>
              </a:extLst>
            </p:cNvPr>
            <p:cNvGrpSpPr/>
            <p:nvPr/>
          </p:nvGrpSpPr>
          <p:grpSpPr>
            <a:xfrm>
              <a:off x="4690021" y="2728748"/>
              <a:ext cx="6937787" cy="461665"/>
              <a:chOff x="4690021" y="3156527"/>
              <a:chExt cx="6937787" cy="461665"/>
            </a:xfrm>
          </p:grpSpPr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37F686B9-757B-4850-8D7A-100F47F2D46F}"/>
                  </a:ext>
                </a:extLst>
              </p:cNvPr>
              <p:cNvSpPr txBox="1"/>
              <p:nvPr/>
            </p:nvSpPr>
            <p:spPr>
              <a:xfrm>
                <a:off x="4690021" y="3156527"/>
                <a:ext cx="2497800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02.</a:t>
                </a:r>
                <a:r>
                  <a:rPr lang="zh-CN" altLang="en-US" sz="24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工作完成情况</a:t>
                </a:r>
              </a:p>
            </p:txBody>
          </p:sp>
          <p:cxnSp>
            <p:nvCxnSpPr>
              <p:cNvPr id="35" name="直接箭头连接符 34">
                <a:extLst>
                  <a:ext uri="{FF2B5EF4-FFF2-40B4-BE49-F238E27FC236}">
                    <a16:creationId xmlns:a16="http://schemas.microsoft.com/office/drawing/2014/main" id="{A309488B-FFBA-468B-9736-4946F2EB57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55761" y="3371970"/>
                <a:ext cx="3558015" cy="30778"/>
              </a:xfrm>
              <a:prstGeom prst="straightConnector1">
                <a:avLst/>
              </a:prstGeom>
              <a:ln w="6350" cap="rnd">
                <a:solidFill>
                  <a:schemeClr val="accent1">
                    <a:alpha val="80000"/>
                  </a:schemeClr>
                </a:solidFill>
                <a:prstDash val="dash"/>
                <a:round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DBD9112F-7831-42DF-8E6A-2F50F7AE9F39}"/>
                  </a:ext>
                </a:extLst>
              </p:cNvPr>
              <p:cNvSpPr txBox="1"/>
              <p:nvPr/>
            </p:nvSpPr>
            <p:spPr>
              <a:xfrm>
                <a:off x="10425235" y="3264249"/>
                <a:ext cx="1202573" cy="24622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altLang="zh-CN" sz="1000" b="1" dirty="0">
                    <a:solidFill>
                      <a:schemeClr val="accent1">
                        <a:lumMod val="50000"/>
                      </a:schemeClr>
                    </a:solidFill>
                  </a:rPr>
                  <a:t>Work Completed</a:t>
                </a:r>
                <a:endParaRPr lang="zh-CN" altLang="en-US" sz="10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326291D6-FD62-4D5C-B0AA-387C4D465141}"/>
                </a:ext>
              </a:extLst>
            </p:cNvPr>
            <p:cNvGrpSpPr/>
            <p:nvPr/>
          </p:nvGrpSpPr>
          <p:grpSpPr>
            <a:xfrm>
              <a:off x="4690021" y="3525295"/>
              <a:ext cx="6937787" cy="461665"/>
              <a:chOff x="4690021" y="3974898"/>
              <a:chExt cx="6937787" cy="461665"/>
            </a:xfrm>
          </p:grpSpPr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CA094BD4-5041-4453-8805-0DA8DCDCDD39}"/>
                  </a:ext>
                </a:extLst>
              </p:cNvPr>
              <p:cNvSpPr txBox="1"/>
              <p:nvPr/>
            </p:nvSpPr>
            <p:spPr>
              <a:xfrm>
                <a:off x="4690021" y="3974898"/>
                <a:ext cx="1882247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03.</a:t>
                </a:r>
                <a:r>
                  <a:rPr lang="zh-CN" altLang="en-US" sz="24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工作亮点</a:t>
                </a:r>
              </a:p>
            </p:txBody>
          </p:sp>
          <p:cxnSp>
            <p:nvCxnSpPr>
              <p:cNvPr id="31" name="直接箭头连接符 30">
                <a:extLst>
                  <a:ext uri="{FF2B5EF4-FFF2-40B4-BE49-F238E27FC236}">
                    <a16:creationId xmlns:a16="http://schemas.microsoft.com/office/drawing/2014/main" id="{33FCF471-235B-4CEB-AD28-B95C02C388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49826" y="4190341"/>
                <a:ext cx="4296999" cy="30778"/>
              </a:xfrm>
              <a:prstGeom prst="straightConnector1">
                <a:avLst/>
              </a:prstGeom>
              <a:ln w="6350" cap="rnd">
                <a:solidFill>
                  <a:schemeClr val="accent1">
                    <a:alpha val="80000"/>
                  </a:schemeClr>
                </a:solidFill>
                <a:prstDash val="dash"/>
                <a:round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27D873A0-373E-4DB9-AF08-FF78F80B6083}"/>
                  </a:ext>
                </a:extLst>
              </p:cNvPr>
              <p:cNvSpPr txBox="1"/>
              <p:nvPr/>
            </p:nvSpPr>
            <p:spPr>
              <a:xfrm>
                <a:off x="10617595" y="4082620"/>
                <a:ext cx="1010213" cy="24622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altLang="zh-CN" sz="1000" b="1" dirty="0">
                    <a:solidFill>
                      <a:schemeClr val="accent1">
                        <a:lumMod val="50000"/>
                      </a:schemeClr>
                    </a:solidFill>
                  </a:rPr>
                  <a:t>Work window</a:t>
                </a:r>
                <a:endParaRPr lang="zh-CN" altLang="en-US" sz="10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050E99BC-3299-4875-A1CC-00EDD5BC8859}"/>
                </a:ext>
              </a:extLst>
            </p:cNvPr>
            <p:cNvGrpSpPr/>
            <p:nvPr/>
          </p:nvGrpSpPr>
          <p:grpSpPr>
            <a:xfrm>
              <a:off x="4690021" y="4321842"/>
              <a:ext cx="6937787" cy="461665"/>
              <a:chOff x="4690021" y="4793268"/>
              <a:chExt cx="6937787" cy="461665"/>
            </a:xfrm>
          </p:grpSpPr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D44FB7E2-46B1-45A2-B9FE-CC25C11E8415}"/>
                  </a:ext>
                </a:extLst>
              </p:cNvPr>
              <p:cNvSpPr txBox="1"/>
              <p:nvPr/>
            </p:nvSpPr>
            <p:spPr>
              <a:xfrm>
                <a:off x="4690021" y="4793268"/>
                <a:ext cx="2805576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04.</a:t>
                </a:r>
                <a:r>
                  <a:rPr lang="zh-CN" altLang="en-US" sz="24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工作反思与改进</a:t>
                </a:r>
              </a:p>
            </p:txBody>
          </p:sp>
          <p:cxnSp>
            <p:nvCxnSpPr>
              <p:cNvPr id="27" name="直接箭头连接符 26">
                <a:extLst>
                  <a:ext uri="{FF2B5EF4-FFF2-40B4-BE49-F238E27FC236}">
                    <a16:creationId xmlns:a16="http://schemas.microsoft.com/office/drawing/2014/main" id="{E8754AC6-DCC4-488A-BCC7-5E1CC114A1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8728" y="5024099"/>
                <a:ext cx="2485607" cy="2"/>
              </a:xfrm>
              <a:prstGeom prst="straightConnector1">
                <a:avLst/>
              </a:prstGeom>
              <a:ln w="6350" cap="rnd">
                <a:solidFill>
                  <a:schemeClr val="accent1">
                    <a:alpha val="80000"/>
                  </a:schemeClr>
                </a:solidFill>
                <a:prstDash val="dash"/>
                <a:round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F38CCC47-8EFC-4791-985E-8E0E08677D3F}"/>
                  </a:ext>
                </a:extLst>
              </p:cNvPr>
              <p:cNvSpPr txBox="1"/>
              <p:nvPr/>
            </p:nvSpPr>
            <p:spPr>
              <a:xfrm>
                <a:off x="9410533" y="4900990"/>
                <a:ext cx="2217275" cy="24622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altLang="zh-CN" sz="1000" b="1" dirty="0">
                    <a:solidFill>
                      <a:schemeClr val="accent1">
                        <a:lumMod val="50000"/>
                      </a:schemeClr>
                    </a:solidFill>
                  </a:rPr>
                  <a:t>Work reflection and improvement</a:t>
                </a:r>
                <a:endParaRPr lang="zh-CN" altLang="en-US" sz="10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D3C34A54-73FC-449B-8491-BCC46E47B909}"/>
                </a:ext>
              </a:extLst>
            </p:cNvPr>
            <p:cNvGrpSpPr/>
            <p:nvPr/>
          </p:nvGrpSpPr>
          <p:grpSpPr>
            <a:xfrm>
              <a:off x="4690021" y="5118389"/>
              <a:ext cx="6937787" cy="461665"/>
              <a:chOff x="4690021" y="5524344"/>
              <a:chExt cx="6937787" cy="461665"/>
            </a:xfrm>
          </p:grpSpPr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F43E937-5081-4A54-8D72-84DBF5CEDA0D}"/>
                  </a:ext>
                </a:extLst>
              </p:cNvPr>
              <p:cNvSpPr txBox="1"/>
              <p:nvPr/>
            </p:nvSpPr>
            <p:spPr>
              <a:xfrm>
                <a:off x="4690021" y="5524344"/>
                <a:ext cx="2805576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05.</a:t>
                </a:r>
                <a:r>
                  <a:rPr lang="zh-CN" altLang="en-US" sz="2400" b="1" dirty="0">
                    <a:solidFill>
                      <a:schemeClr val="accent1"/>
                    </a:solidFill>
                    <a:latin typeface="+mj-ea"/>
                    <a:ea typeface="+mj-ea"/>
                  </a:rPr>
                  <a:t>工作规划与展望</a:t>
                </a:r>
              </a:p>
            </p:txBody>
          </p:sp>
          <p:cxnSp>
            <p:nvCxnSpPr>
              <p:cNvPr id="23" name="直接箭头连接符 22">
                <a:extLst>
                  <a:ext uri="{FF2B5EF4-FFF2-40B4-BE49-F238E27FC236}">
                    <a16:creationId xmlns:a16="http://schemas.microsoft.com/office/drawing/2014/main" id="{D70D6089-705B-4311-AFCF-F2A6BE1ABA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8728" y="5755176"/>
                <a:ext cx="2924830" cy="0"/>
              </a:xfrm>
              <a:prstGeom prst="straightConnector1">
                <a:avLst/>
              </a:prstGeom>
              <a:ln w="6350" cap="rnd">
                <a:solidFill>
                  <a:schemeClr val="accent1">
                    <a:alpha val="80000"/>
                  </a:schemeClr>
                </a:solidFill>
                <a:prstDash val="dash"/>
                <a:round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74CE745B-A6EE-4299-846C-C26A41DDF429}"/>
                  </a:ext>
                </a:extLst>
              </p:cNvPr>
              <p:cNvSpPr txBox="1"/>
              <p:nvPr/>
            </p:nvSpPr>
            <p:spPr>
              <a:xfrm>
                <a:off x="9986012" y="5632066"/>
                <a:ext cx="1641796" cy="24622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altLang="zh-CN" sz="1000" b="1" dirty="0">
                    <a:solidFill>
                      <a:schemeClr val="accent1">
                        <a:lumMod val="50000"/>
                      </a:schemeClr>
                    </a:solidFill>
                  </a:rPr>
                  <a:t>Work plan and prospect</a:t>
                </a:r>
                <a:endParaRPr lang="zh-CN" altLang="en-US" sz="10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C9865EB-EA40-4D0B-9DDD-21A48D68ADCA}"/>
              </a:ext>
            </a:extLst>
          </p:cNvPr>
          <p:cNvGrpSpPr/>
          <p:nvPr/>
        </p:nvGrpSpPr>
        <p:grpSpPr>
          <a:xfrm>
            <a:off x="4622448" y="635264"/>
            <a:ext cx="3886999" cy="1107996"/>
            <a:chOff x="4622448" y="635264"/>
            <a:chExt cx="3886999" cy="1107996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0B6036C-74C6-43F1-9521-3EADCAF8C482}"/>
                </a:ext>
              </a:extLst>
            </p:cNvPr>
            <p:cNvSpPr txBox="1"/>
            <p:nvPr/>
          </p:nvSpPr>
          <p:spPr>
            <a:xfrm>
              <a:off x="4622448" y="635264"/>
              <a:ext cx="1877437" cy="11079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CN" altLang="en-US" sz="6600" b="1" dirty="0">
                  <a:solidFill>
                    <a:schemeClr val="accent1"/>
                  </a:solidFill>
                  <a:latin typeface="+mj-ea"/>
                  <a:ea typeface="+mj-ea"/>
                </a:rPr>
                <a:t>目录</a:t>
              </a: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15839C4-D047-47C4-AD26-1EAF310A1644}"/>
                </a:ext>
              </a:extLst>
            </p:cNvPr>
            <p:cNvSpPr txBox="1"/>
            <p:nvPr/>
          </p:nvSpPr>
          <p:spPr>
            <a:xfrm>
              <a:off x="6349881" y="1089488"/>
              <a:ext cx="2159566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sz="2800" b="1" dirty="0">
                  <a:solidFill>
                    <a:schemeClr val="accent1">
                      <a:lumMod val="75000"/>
                    </a:schemeClr>
                  </a:solidFill>
                </a:rPr>
                <a:t>CONTENTS</a:t>
              </a:r>
              <a:endParaRPr lang="zh-CN" altLang="en-US" sz="28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id="{9C275D62-185F-4304-9D95-04A5E5A59B06}"/>
              </a:ext>
            </a:extLst>
          </p:cNvPr>
          <p:cNvSpPr txBox="1"/>
          <p:nvPr/>
        </p:nvSpPr>
        <p:spPr>
          <a:xfrm>
            <a:off x="10401189" y="1044869"/>
            <a:ext cx="1226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accent1">
                    <a:lumMod val="50000"/>
                  </a:schemeClr>
                </a:solidFill>
              </a:rPr>
              <a:t>Year End</a:t>
            </a:r>
          </a:p>
          <a:p>
            <a:pPr algn="r"/>
            <a:r>
              <a:rPr lang="en-US" altLang="zh-CN" sz="1400" dirty="0">
                <a:solidFill>
                  <a:schemeClr val="accent1">
                    <a:lumMod val="50000"/>
                  </a:schemeClr>
                </a:solidFill>
              </a:rPr>
              <a:t>Summary Report</a:t>
            </a:r>
            <a:endParaRPr lang="zh-C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28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1D6E0C59-3262-4F84-A10C-8480A77FDFDA}"/>
              </a:ext>
            </a:extLst>
          </p:cNvPr>
          <p:cNvSpPr/>
          <p:nvPr/>
        </p:nvSpPr>
        <p:spPr>
          <a:xfrm>
            <a:off x="6477000" y="2141036"/>
            <a:ext cx="5043488" cy="1583942"/>
          </a:xfrm>
          <a:custGeom>
            <a:avLst/>
            <a:gdLst>
              <a:gd name="connsiteX0" fmla="*/ 0 w 2131027"/>
              <a:gd name="connsiteY0" fmla="*/ 0 h 1483813"/>
              <a:gd name="connsiteX1" fmla="*/ 2131027 w 2131027"/>
              <a:gd name="connsiteY1" fmla="*/ 0 h 1483813"/>
              <a:gd name="connsiteX2" fmla="*/ 2131027 w 2131027"/>
              <a:gd name="connsiteY2" fmla="*/ 1483813 h 1483813"/>
              <a:gd name="connsiteX3" fmla="*/ 0 w 2131027"/>
              <a:gd name="connsiteY3" fmla="*/ 1483813 h 1483813"/>
              <a:gd name="connsiteX4" fmla="*/ 0 w 2131027"/>
              <a:gd name="connsiteY4" fmla="*/ 0 h 148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1027" h="1483813">
                <a:moveTo>
                  <a:pt x="0" y="0"/>
                </a:moveTo>
                <a:lnTo>
                  <a:pt x="2131027" y="0"/>
                </a:lnTo>
                <a:lnTo>
                  <a:pt x="2131027" y="1483813"/>
                </a:lnTo>
                <a:lnTo>
                  <a:pt x="0" y="14838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稿定PPT-10-1">
            <a:extLst>
              <a:ext uri="{FF2B5EF4-FFF2-40B4-BE49-F238E27FC236}">
                <a16:creationId xmlns:a16="http://schemas.microsoft.com/office/drawing/2014/main" id="{6B5730A1-BCEF-4561-8DB7-A9970919EC52}"/>
              </a:ext>
            </a:extLst>
          </p:cNvPr>
          <p:cNvSpPr txBox="1"/>
          <p:nvPr/>
        </p:nvSpPr>
        <p:spPr>
          <a:xfrm>
            <a:off x="6705093" y="2423324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用户体验</a:t>
            </a:r>
          </a:p>
        </p:txBody>
      </p:sp>
      <p:sp>
        <p:nvSpPr>
          <p:cNvPr id="15" name="稿定PPT-10-2">
            <a:extLst>
              <a:ext uri="{FF2B5EF4-FFF2-40B4-BE49-F238E27FC236}">
                <a16:creationId xmlns:a16="http://schemas.microsoft.com/office/drawing/2014/main" id="{33B43CE6-7476-4D2F-B00C-296EB369CFB1}"/>
              </a:ext>
            </a:extLst>
          </p:cNvPr>
          <p:cNvSpPr txBox="1"/>
          <p:nvPr/>
        </p:nvSpPr>
        <p:spPr>
          <a:xfrm>
            <a:off x="6705093" y="2889596"/>
            <a:ext cx="4498710" cy="6809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请在此输入有关于工作的相关说明，以便于观众更好的理解，输入文字时可以直接复制，粘贴时请选择右键只保留文本。</a:t>
            </a: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CE2E90A-4001-40EA-9D21-577C77F90A03}"/>
              </a:ext>
            </a:extLst>
          </p:cNvPr>
          <p:cNvSpPr/>
          <p:nvPr/>
        </p:nvSpPr>
        <p:spPr>
          <a:xfrm>
            <a:off x="6477000" y="4332024"/>
            <a:ext cx="5043488" cy="1583942"/>
          </a:xfrm>
          <a:custGeom>
            <a:avLst/>
            <a:gdLst>
              <a:gd name="connsiteX0" fmla="*/ 0 w 2131027"/>
              <a:gd name="connsiteY0" fmla="*/ 0 h 1483813"/>
              <a:gd name="connsiteX1" fmla="*/ 2131027 w 2131027"/>
              <a:gd name="connsiteY1" fmla="*/ 0 h 1483813"/>
              <a:gd name="connsiteX2" fmla="*/ 2131027 w 2131027"/>
              <a:gd name="connsiteY2" fmla="*/ 1483813 h 1483813"/>
              <a:gd name="connsiteX3" fmla="*/ 0 w 2131027"/>
              <a:gd name="connsiteY3" fmla="*/ 1483813 h 1483813"/>
              <a:gd name="connsiteX4" fmla="*/ 0 w 2131027"/>
              <a:gd name="connsiteY4" fmla="*/ 0 h 148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1027" h="1483813">
                <a:moveTo>
                  <a:pt x="0" y="0"/>
                </a:moveTo>
                <a:lnTo>
                  <a:pt x="2131027" y="0"/>
                </a:lnTo>
                <a:lnTo>
                  <a:pt x="2131027" y="1483813"/>
                </a:lnTo>
                <a:lnTo>
                  <a:pt x="0" y="14838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稿定PPT-10-1">
            <a:extLst>
              <a:ext uri="{FF2B5EF4-FFF2-40B4-BE49-F238E27FC236}">
                <a16:creationId xmlns:a16="http://schemas.microsoft.com/office/drawing/2014/main" id="{6E2C313E-29D2-42F8-A228-0024790EDC17}"/>
              </a:ext>
            </a:extLst>
          </p:cNvPr>
          <p:cNvSpPr txBox="1"/>
          <p:nvPr/>
        </p:nvSpPr>
        <p:spPr>
          <a:xfrm>
            <a:off x="6705093" y="4614312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流程设计</a:t>
            </a:r>
          </a:p>
        </p:txBody>
      </p:sp>
      <p:sp>
        <p:nvSpPr>
          <p:cNvPr id="18" name="稿定PPT-10-2">
            <a:extLst>
              <a:ext uri="{FF2B5EF4-FFF2-40B4-BE49-F238E27FC236}">
                <a16:creationId xmlns:a16="http://schemas.microsoft.com/office/drawing/2014/main" id="{6690906B-7B65-4691-98FF-600937289E91}"/>
              </a:ext>
            </a:extLst>
          </p:cNvPr>
          <p:cNvSpPr txBox="1"/>
          <p:nvPr/>
        </p:nvSpPr>
        <p:spPr>
          <a:xfrm>
            <a:off x="6705093" y="5080584"/>
            <a:ext cx="4498710" cy="6809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请在此输入有关于工作的相关说明，以便于观众更好的理解，输入文字时可以直接复制，粘贴时请选择右键只保留文本。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E9EF205-D9D7-48B3-BE35-197A45706EC5}"/>
              </a:ext>
            </a:extLst>
          </p:cNvPr>
          <p:cNvSpPr/>
          <p:nvPr/>
        </p:nvSpPr>
        <p:spPr>
          <a:xfrm>
            <a:off x="0" y="1294988"/>
            <a:ext cx="6477000" cy="484863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标题 10">
            <a:extLst>
              <a:ext uri="{FF2B5EF4-FFF2-40B4-BE49-F238E27FC236}">
                <a16:creationId xmlns:a16="http://schemas.microsoft.com/office/drawing/2014/main" id="{B546E622-F9BB-42AC-BC02-2423BF785BF9}"/>
              </a:ext>
            </a:extLst>
          </p:cNvPr>
          <p:cNvSpPr txBox="1">
            <a:spLocks/>
          </p:cNvSpPr>
          <p:nvPr/>
        </p:nvSpPr>
        <p:spPr>
          <a:xfrm>
            <a:off x="1302524" y="647055"/>
            <a:ext cx="4633348" cy="35610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defTabSz="914400"/>
            <a:r>
              <a:rPr lang="zh-CN" altLang="en-US" dirty="0"/>
              <a:t>反思改进</a:t>
            </a:r>
          </a:p>
        </p:txBody>
      </p:sp>
      <p:sp>
        <p:nvSpPr>
          <p:cNvPr id="24" name="文本占位符 16">
            <a:extLst>
              <a:ext uri="{FF2B5EF4-FFF2-40B4-BE49-F238E27FC236}">
                <a16:creationId xmlns:a16="http://schemas.microsoft.com/office/drawing/2014/main" id="{6FEB3518-8848-4CEE-8D4D-B5B5AE950725}"/>
              </a:ext>
            </a:extLst>
          </p:cNvPr>
          <p:cNvSpPr txBox="1">
            <a:spLocks/>
          </p:cNvSpPr>
          <p:nvPr/>
        </p:nvSpPr>
        <p:spPr>
          <a:xfrm>
            <a:off x="1302524" y="959107"/>
            <a:ext cx="4633348" cy="19086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l"/>
              <a:defRPr kumimoji="0" lang="zh-CN" altLang="en-US" sz="120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微软雅黑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765">
              <a:lnSpc>
                <a:spcPct val="100000"/>
              </a:lnSpc>
              <a:spcBef>
                <a:spcPts val="0"/>
              </a:spcBef>
              <a:buSzPct val="25000"/>
              <a:buFontTx/>
              <a:buNone/>
            </a:pPr>
            <a:r>
              <a:rPr lang="en-US" altLang="zh-CN"/>
              <a:t>Reflect on improvement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02537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0A6909DF-FBC6-4DA1-A496-B483F7360920}"/>
              </a:ext>
            </a:extLst>
          </p:cNvPr>
          <p:cNvSpPr/>
          <p:nvPr/>
        </p:nvSpPr>
        <p:spPr>
          <a:xfrm>
            <a:off x="669925" y="1665103"/>
            <a:ext cx="6614207" cy="4261150"/>
          </a:xfrm>
          <a:prstGeom prst="rect">
            <a:avLst/>
          </a:prstGeom>
          <a:solidFill>
            <a:schemeClr val="accent1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稿定PPT-10-1">
            <a:extLst>
              <a:ext uri="{FF2B5EF4-FFF2-40B4-BE49-F238E27FC236}">
                <a16:creationId xmlns:a16="http://schemas.microsoft.com/office/drawing/2014/main" id="{52CA6039-1067-4B95-B198-738EEF6BDDD1}"/>
              </a:ext>
            </a:extLst>
          </p:cNvPr>
          <p:cNvSpPr txBox="1"/>
          <p:nvPr/>
        </p:nvSpPr>
        <p:spPr>
          <a:xfrm>
            <a:off x="846376" y="2036176"/>
            <a:ext cx="2956756" cy="33419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工作反思</a:t>
            </a:r>
          </a:p>
        </p:txBody>
      </p:sp>
      <p:sp>
        <p:nvSpPr>
          <p:cNvPr id="14" name="稿定PPT-10-2">
            <a:extLst>
              <a:ext uri="{FF2B5EF4-FFF2-40B4-BE49-F238E27FC236}">
                <a16:creationId xmlns:a16="http://schemas.microsoft.com/office/drawing/2014/main" id="{EE5BD45C-C44F-4DC3-98DE-70086C48FD5A}"/>
              </a:ext>
            </a:extLst>
          </p:cNvPr>
          <p:cNvSpPr txBox="1"/>
          <p:nvPr/>
        </p:nvSpPr>
        <p:spPr>
          <a:xfrm>
            <a:off x="881528" y="2481982"/>
            <a:ext cx="4720375" cy="6809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请在此输入有关于工作的相关说明，以便于观众更好的理解，输入文字时可以直接复制，粘贴时请选择右键只保留文本。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E0E95467-E14B-431C-A26A-20703E3AD3B6}"/>
              </a:ext>
            </a:extLst>
          </p:cNvPr>
          <p:cNvCxnSpPr>
            <a:cxnSpLocks/>
          </p:cNvCxnSpPr>
          <p:nvPr/>
        </p:nvCxnSpPr>
        <p:spPr>
          <a:xfrm>
            <a:off x="919957" y="5353540"/>
            <a:ext cx="6343734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61A0735D-21CB-432B-80D4-F2BBEE126BAC}"/>
              </a:ext>
            </a:extLst>
          </p:cNvPr>
          <p:cNvSpPr/>
          <p:nvPr/>
        </p:nvSpPr>
        <p:spPr>
          <a:xfrm>
            <a:off x="7263691" y="1665102"/>
            <a:ext cx="2073718" cy="2073718"/>
          </a:xfrm>
          <a:custGeom>
            <a:avLst/>
            <a:gdLst>
              <a:gd name="connsiteX0" fmla="*/ 0 w 2131027"/>
              <a:gd name="connsiteY0" fmla="*/ 0 h 1483813"/>
              <a:gd name="connsiteX1" fmla="*/ 2131027 w 2131027"/>
              <a:gd name="connsiteY1" fmla="*/ 0 h 1483813"/>
              <a:gd name="connsiteX2" fmla="*/ 2131027 w 2131027"/>
              <a:gd name="connsiteY2" fmla="*/ 1483813 h 1483813"/>
              <a:gd name="connsiteX3" fmla="*/ 0 w 2131027"/>
              <a:gd name="connsiteY3" fmla="*/ 1483813 h 1483813"/>
              <a:gd name="connsiteX4" fmla="*/ 0 w 2131027"/>
              <a:gd name="connsiteY4" fmla="*/ 0 h 148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1027" h="1483813">
                <a:moveTo>
                  <a:pt x="0" y="0"/>
                </a:moveTo>
                <a:lnTo>
                  <a:pt x="2131027" y="0"/>
                </a:lnTo>
                <a:lnTo>
                  <a:pt x="2131027" y="1483813"/>
                </a:lnTo>
                <a:lnTo>
                  <a:pt x="0" y="14838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1BE5652-A336-45BF-BFD7-2950C116F2B8}"/>
              </a:ext>
            </a:extLst>
          </p:cNvPr>
          <p:cNvSpPr txBox="1"/>
          <p:nvPr/>
        </p:nvSpPr>
        <p:spPr>
          <a:xfrm>
            <a:off x="7566758" y="2174884"/>
            <a:ext cx="1455545" cy="99312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ea typeface="+mj-ea"/>
              </a:rPr>
              <a:t>4269</a:t>
            </a:r>
            <a:endParaRPr lang="zh-CN" altLang="en-US" sz="54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24" name="稿定PPT-10-1">
            <a:extLst>
              <a:ext uri="{FF2B5EF4-FFF2-40B4-BE49-F238E27FC236}">
                <a16:creationId xmlns:a16="http://schemas.microsoft.com/office/drawing/2014/main" id="{F9F299E9-FAC4-4FFD-9412-399D0C7CDCCA}"/>
              </a:ext>
            </a:extLst>
          </p:cNvPr>
          <p:cNvSpPr txBox="1"/>
          <p:nvPr/>
        </p:nvSpPr>
        <p:spPr>
          <a:xfrm>
            <a:off x="7806417" y="3061034"/>
            <a:ext cx="976226" cy="4005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丢失率</a:t>
            </a:r>
          </a:p>
        </p:txBody>
      </p:sp>
      <p:sp>
        <p:nvSpPr>
          <p:cNvPr id="32" name="稿定PPT-10-1">
            <a:extLst>
              <a:ext uri="{FF2B5EF4-FFF2-40B4-BE49-F238E27FC236}">
                <a16:creationId xmlns:a16="http://schemas.microsoft.com/office/drawing/2014/main" id="{FC1B3A98-C9F6-431F-A34B-BBFC71565817}"/>
              </a:ext>
            </a:extLst>
          </p:cNvPr>
          <p:cNvSpPr txBox="1"/>
          <p:nvPr/>
        </p:nvSpPr>
        <p:spPr>
          <a:xfrm>
            <a:off x="7570030" y="1942802"/>
            <a:ext cx="1461040" cy="36101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线上</a:t>
            </a: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1D9DCBCF-A418-42BC-810D-39D4BDEB81F2}"/>
              </a:ext>
            </a:extLst>
          </p:cNvPr>
          <p:cNvSpPr/>
          <p:nvPr/>
        </p:nvSpPr>
        <p:spPr>
          <a:xfrm>
            <a:off x="9446771" y="1665102"/>
            <a:ext cx="2073718" cy="2073718"/>
          </a:xfrm>
          <a:custGeom>
            <a:avLst/>
            <a:gdLst>
              <a:gd name="connsiteX0" fmla="*/ 0 w 2131027"/>
              <a:gd name="connsiteY0" fmla="*/ 0 h 1483813"/>
              <a:gd name="connsiteX1" fmla="*/ 2131027 w 2131027"/>
              <a:gd name="connsiteY1" fmla="*/ 0 h 1483813"/>
              <a:gd name="connsiteX2" fmla="*/ 2131027 w 2131027"/>
              <a:gd name="connsiteY2" fmla="*/ 1483813 h 1483813"/>
              <a:gd name="connsiteX3" fmla="*/ 0 w 2131027"/>
              <a:gd name="connsiteY3" fmla="*/ 1483813 h 1483813"/>
              <a:gd name="connsiteX4" fmla="*/ 0 w 2131027"/>
              <a:gd name="connsiteY4" fmla="*/ 0 h 148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1027" h="1483813">
                <a:moveTo>
                  <a:pt x="0" y="0"/>
                </a:moveTo>
                <a:lnTo>
                  <a:pt x="2131027" y="0"/>
                </a:lnTo>
                <a:lnTo>
                  <a:pt x="2131027" y="1483813"/>
                </a:lnTo>
                <a:lnTo>
                  <a:pt x="0" y="14838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5D526921-C5A2-433A-AC82-9182DA9D1C1B}"/>
              </a:ext>
            </a:extLst>
          </p:cNvPr>
          <p:cNvSpPr txBox="1"/>
          <p:nvPr/>
        </p:nvSpPr>
        <p:spPr>
          <a:xfrm>
            <a:off x="9806737" y="2174884"/>
            <a:ext cx="1341749" cy="99312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ea typeface="+mj-ea"/>
              </a:rPr>
              <a:t>1249</a:t>
            </a:r>
            <a:endParaRPr lang="zh-CN" altLang="en-US" sz="54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37" name="稿定PPT-10-1">
            <a:extLst>
              <a:ext uri="{FF2B5EF4-FFF2-40B4-BE49-F238E27FC236}">
                <a16:creationId xmlns:a16="http://schemas.microsoft.com/office/drawing/2014/main" id="{048FEF77-3E1C-47A1-960C-7F6C3A138F06}"/>
              </a:ext>
            </a:extLst>
          </p:cNvPr>
          <p:cNvSpPr txBox="1"/>
          <p:nvPr/>
        </p:nvSpPr>
        <p:spPr>
          <a:xfrm>
            <a:off x="9989497" y="3061034"/>
            <a:ext cx="976226" cy="4005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成交率</a:t>
            </a:r>
          </a:p>
        </p:txBody>
      </p:sp>
      <p:sp>
        <p:nvSpPr>
          <p:cNvPr id="38" name="稿定PPT-10-1">
            <a:extLst>
              <a:ext uri="{FF2B5EF4-FFF2-40B4-BE49-F238E27FC236}">
                <a16:creationId xmlns:a16="http://schemas.microsoft.com/office/drawing/2014/main" id="{BBDF6266-0B7C-465C-A1E7-A916ED2F35F1}"/>
              </a:ext>
            </a:extLst>
          </p:cNvPr>
          <p:cNvSpPr txBox="1"/>
          <p:nvPr/>
        </p:nvSpPr>
        <p:spPr>
          <a:xfrm>
            <a:off x="9753110" y="1942802"/>
            <a:ext cx="1461040" cy="36101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线下</a:t>
            </a: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BA4BAD3C-9166-497A-9D56-D90F6903BED9}"/>
              </a:ext>
            </a:extLst>
          </p:cNvPr>
          <p:cNvSpPr/>
          <p:nvPr/>
        </p:nvSpPr>
        <p:spPr>
          <a:xfrm>
            <a:off x="7263691" y="3852531"/>
            <a:ext cx="2073718" cy="2073718"/>
          </a:xfrm>
          <a:custGeom>
            <a:avLst/>
            <a:gdLst>
              <a:gd name="connsiteX0" fmla="*/ 0 w 2131027"/>
              <a:gd name="connsiteY0" fmla="*/ 0 h 1483813"/>
              <a:gd name="connsiteX1" fmla="*/ 2131027 w 2131027"/>
              <a:gd name="connsiteY1" fmla="*/ 0 h 1483813"/>
              <a:gd name="connsiteX2" fmla="*/ 2131027 w 2131027"/>
              <a:gd name="connsiteY2" fmla="*/ 1483813 h 1483813"/>
              <a:gd name="connsiteX3" fmla="*/ 0 w 2131027"/>
              <a:gd name="connsiteY3" fmla="*/ 1483813 h 1483813"/>
              <a:gd name="connsiteX4" fmla="*/ 0 w 2131027"/>
              <a:gd name="connsiteY4" fmla="*/ 0 h 148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1027" h="1483813">
                <a:moveTo>
                  <a:pt x="0" y="0"/>
                </a:moveTo>
                <a:lnTo>
                  <a:pt x="2131027" y="0"/>
                </a:lnTo>
                <a:lnTo>
                  <a:pt x="2131027" y="1483813"/>
                </a:lnTo>
                <a:lnTo>
                  <a:pt x="0" y="14838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7F15228-790E-42B9-A240-D460EA03A99F}"/>
              </a:ext>
            </a:extLst>
          </p:cNvPr>
          <p:cNvSpPr txBox="1"/>
          <p:nvPr/>
        </p:nvSpPr>
        <p:spPr>
          <a:xfrm>
            <a:off x="7566758" y="4362313"/>
            <a:ext cx="1455545" cy="99312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ea typeface="+mj-ea"/>
              </a:rPr>
              <a:t>6327</a:t>
            </a:r>
            <a:endParaRPr lang="zh-CN" altLang="en-US" sz="54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42" name="稿定PPT-10-1">
            <a:extLst>
              <a:ext uri="{FF2B5EF4-FFF2-40B4-BE49-F238E27FC236}">
                <a16:creationId xmlns:a16="http://schemas.microsoft.com/office/drawing/2014/main" id="{3C64BDBA-546B-4F59-AF7A-A54B79C36B73}"/>
              </a:ext>
            </a:extLst>
          </p:cNvPr>
          <p:cNvSpPr txBox="1"/>
          <p:nvPr/>
        </p:nvSpPr>
        <p:spPr>
          <a:xfrm>
            <a:off x="7806417" y="5248463"/>
            <a:ext cx="976226" cy="4005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成交率</a:t>
            </a:r>
          </a:p>
        </p:txBody>
      </p:sp>
      <p:sp>
        <p:nvSpPr>
          <p:cNvPr id="43" name="稿定PPT-10-1">
            <a:extLst>
              <a:ext uri="{FF2B5EF4-FFF2-40B4-BE49-F238E27FC236}">
                <a16:creationId xmlns:a16="http://schemas.microsoft.com/office/drawing/2014/main" id="{39D1883C-86F3-432E-B161-1D2FCD4D52E4}"/>
              </a:ext>
            </a:extLst>
          </p:cNvPr>
          <p:cNvSpPr txBox="1"/>
          <p:nvPr/>
        </p:nvSpPr>
        <p:spPr>
          <a:xfrm>
            <a:off x="7570030" y="4130231"/>
            <a:ext cx="1461040" cy="36101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实体</a:t>
            </a: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39BB8A37-B4AB-40F6-87A6-FAA0E9776629}"/>
              </a:ext>
            </a:extLst>
          </p:cNvPr>
          <p:cNvSpPr/>
          <p:nvPr/>
        </p:nvSpPr>
        <p:spPr>
          <a:xfrm>
            <a:off x="9446771" y="3852531"/>
            <a:ext cx="2073718" cy="2073718"/>
          </a:xfrm>
          <a:custGeom>
            <a:avLst/>
            <a:gdLst>
              <a:gd name="connsiteX0" fmla="*/ 0 w 2131027"/>
              <a:gd name="connsiteY0" fmla="*/ 0 h 1483813"/>
              <a:gd name="connsiteX1" fmla="*/ 2131027 w 2131027"/>
              <a:gd name="connsiteY1" fmla="*/ 0 h 1483813"/>
              <a:gd name="connsiteX2" fmla="*/ 2131027 w 2131027"/>
              <a:gd name="connsiteY2" fmla="*/ 1483813 h 1483813"/>
              <a:gd name="connsiteX3" fmla="*/ 0 w 2131027"/>
              <a:gd name="connsiteY3" fmla="*/ 1483813 h 1483813"/>
              <a:gd name="connsiteX4" fmla="*/ 0 w 2131027"/>
              <a:gd name="connsiteY4" fmla="*/ 0 h 148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1027" h="1483813">
                <a:moveTo>
                  <a:pt x="0" y="0"/>
                </a:moveTo>
                <a:lnTo>
                  <a:pt x="2131027" y="0"/>
                </a:lnTo>
                <a:lnTo>
                  <a:pt x="2131027" y="1483813"/>
                </a:lnTo>
                <a:lnTo>
                  <a:pt x="0" y="14838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0E0E005A-8B44-4AA2-8A2B-61F264F7F37F}"/>
              </a:ext>
            </a:extLst>
          </p:cNvPr>
          <p:cNvSpPr txBox="1"/>
          <p:nvPr/>
        </p:nvSpPr>
        <p:spPr>
          <a:xfrm>
            <a:off x="9812771" y="4362313"/>
            <a:ext cx="1329680" cy="99312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ea typeface="+mj-ea"/>
              </a:rPr>
              <a:t>5231</a:t>
            </a:r>
            <a:endParaRPr lang="zh-CN" altLang="en-US" sz="54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47" name="稿定PPT-10-1">
            <a:extLst>
              <a:ext uri="{FF2B5EF4-FFF2-40B4-BE49-F238E27FC236}">
                <a16:creationId xmlns:a16="http://schemas.microsoft.com/office/drawing/2014/main" id="{8DE4B627-04AD-4330-B9C3-FD8205FDD829}"/>
              </a:ext>
            </a:extLst>
          </p:cNvPr>
          <p:cNvSpPr txBox="1"/>
          <p:nvPr/>
        </p:nvSpPr>
        <p:spPr>
          <a:xfrm>
            <a:off x="9989497" y="5248463"/>
            <a:ext cx="976226" cy="4005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丢失率</a:t>
            </a:r>
          </a:p>
        </p:txBody>
      </p:sp>
      <p:sp>
        <p:nvSpPr>
          <p:cNvPr id="48" name="稿定PPT-10-1">
            <a:extLst>
              <a:ext uri="{FF2B5EF4-FFF2-40B4-BE49-F238E27FC236}">
                <a16:creationId xmlns:a16="http://schemas.microsoft.com/office/drawing/2014/main" id="{2836994F-1F43-4BC6-BC0C-AACA1CCF8059}"/>
              </a:ext>
            </a:extLst>
          </p:cNvPr>
          <p:cNvSpPr txBox="1"/>
          <p:nvPr/>
        </p:nvSpPr>
        <p:spPr>
          <a:xfrm>
            <a:off x="9753110" y="4130231"/>
            <a:ext cx="1461040" cy="36101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虚拟</a:t>
            </a:r>
          </a:p>
        </p:txBody>
      </p: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CB400438-83F0-42C1-B17F-3E18FDAABE6C}"/>
              </a:ext>
            </a:extLst>
          </p:cNvPr>
          <p:cNvGrpSpPr>
            <a:grpSpLocks/>
          </p:cNvGrpSpPr>
          <p:nvPr/>
        </p:nvGrpSpPr>
        <p:grpSpPr>
          <a:xfrm>
            <a:off x="1038947" y="3807256"/>
            <a:ext cx="710336" cy="710336"/>
            <a:chOff x="1477820" y="3660651"/>
            <a:chExt cx="664660" cy="664660"/>
          </a:xfrm>
        </p:grpSpPr>
        <p:sp useBgFill="1">
          <p:nvSpPr>
            <p:cNvPr id="85" name="椭圆 84">
              <a:extLst>
                <a:ext uri="{FF2B5EF4-FFF2-40B4-BE49-F238E27FC236}">
                  <a16:creationId xmlns:a16="http://schemas.microsoft.com/office/drawing/2014/main" id="{A5318D9A-440B-4124-BDCF-AC6CFE72495F}"/>
                </a:ext>
              </a:extLst>
            </p:cNvPr>
            <p:cNvSpPr/>
            <p:nvPr/>
          </p:nvSpPr>
          <p:spPr>
            <a:xfrm>
              <a:off x="1477820" y="3660651"/>
              <a:ext cx="664660" cy="664660"/>
            </a:xfrm>
            <a:prstGeom prst="ellipse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6" name="图形 85">
              <a:extLst>
                <a:ext uri="{FF2B5EF4-FFF2-40B4-BE49-F238E27FC236}">
                  <a16:creationId xmlns:a16="http://schemas.microsoft.com/office/drawing/2014/main" id="{E9AE973B-63F7-477F-A6CE-7C61332FD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34356" y="3817187"/>
              <a:ext cx="351588" cy="351588"/>
            </a:xfrm>
            <a:prstGeom prst="rect">
              <a:avLst/>
            </a:prstGeom>
          </p:spPr>
        </p:pic>
      </p:grpSp>
      <p:sp>
        <p:nvSpPr>
          <p:cNvPr id="55" name="稿定PPT-10-1">
            <a:extLst>
              <a:ext uri="{FF2B5EF4-FFF2-40B4-BE49-F238E27FC236}">
                <a16:creationId xmlns:a16="http://schemas.microsoft.com/office/drawing/2014/main" id="{CF8D554C-3B4F-4CEF-83F1-6BC0EAF78E5B}"/>
              </a:ext>
            </a:extLst>
          </p:cNvPr>
          <p:cNvSpPr txBox="1"/>
          <p:nvPr/>
        </p:nvSpPr>
        <p:spPr>
          <a:xfrm>
            <a:off x="817363" y="4672872"/>
            <a:ext cx="1153504" cy="4784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产品</a:t>
            </a:r>
          </a:p>
        </p:txBody>
      </p: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417432F7-F0F3-4AE0-B202-DD99B5511B43}"/>
              </a:ext>
            </a:extLst>
          </p:cNvPr>
          <p:cNvGrpSpPr>
            <a:grpSpLocks/>
          </p:cNvGrpSpPr>
          <p:nvPr/>
        </p:nvGrpSpPr>
        <p:grpSpPr>
          <a:xfrm>
            <a:off x="2699925" y="3807256"/>
            <a:ext cx="710336" cy="710336"/>
            <a:chOff x="4326873" y="3660651"/>
            <a:chExt cx="664660" cy="664660"/>
          </a:xfrm>
        </p:grpSpPr>
        <p:sp useBgFill="1">
          <p:nvSpPr>
            <p:cNvPr id="88" name="椭圆 87">
              <a:extLst>
                <a:ext uri="{FF2B5EF4-FFF2-40B4-BE49-F238E27FC236}">
                  <a16:creationId xmlns:a16="http://schemas.microsoft.com/office/drawing/2014/main" id="{13BD5B2E-80AF-4589-8836-98D29D591130}"/>
                </a:ext>
              </a:extLst>
            </p:cNvPr>
            <p:cNvSpPr/>
            <p:nvPr/>
          </p:nvSpPr>
          <p:spPr>
            <a:xfrm>
              <a:off x="4326873" y="3660651"/>
              <a:ext cx="664660" cy="664660"/>
            </a:xfrm>
            <a:prstGeom prst="ellipse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9" name="图形 17">
              <a:extLst>
                <a:ext uri="{FF2B5EF4-FFF2-40B4-BE49-F238E27FC236}">
                  <a16:creationId xmlns:a16="http://schemas.microsoft.com/office/drawing/2014/main" id="{E3DBA09C-1D93-413A-92FF-DBFB8311C2DF}"/>
                </a:ext>
              </a:extLst>
            </p:cNvPr>
            <p:cNvGrpSpPr/>
            <p:nvPr/>
          </p:nvGrpSpPr>
          <p:grpSpPr>
            <a:xfrm>
              <a:off x="4512709" y="3846486"/>
              <a:ext cx="292989" cy="292990"/>
              <a:chOff x="4512708" y="3846486"/>
              <a:chExt cx="292989" cy="292990"/>
            </a:xfrm>
          </p:grpSpPr>
          <p:sp>
            <p:nvSpPr>
              <p:cNvPr id="90" name="任意多边形: 形状 89">
                <a:extLst>
                  <a:ext uri="{FF2B5EF4-FFF2-40B4-BE49-F238E27FC236}">
                    <a16:creationId xmlns:a16="http://schemas.microsoft.com/office/drawing/2014/main" id="{C25AE0BF-2C63-43A9-A02D-B8E1438047BC}"/>
                  </a:ext>
                </a:extLst>
              </p:cNvPr>
              <p:cNvSpPr/>
              <p:nvPr/>
            </p:nvSpPr>
            <p:spPr>
              <a:xfrm>
                <a:off x="4710476" y="3992981"/>
                <a:ext cx="58598" cy="58598"/>
              </a:xfrm>
              <a:custGeom>
                <a:avLst/>
                <a:gdLst>
                  <a:gd name="connsiteX0" fmla="*/ 58598 w 58598"/>
                  <a:gd name="connsiteY0" fmla="*/ 29299 h 58598"/>
                  <a:gd name="connsiteX1" fmla="*/ 58598 w 58598"/>
                  <a:gd name="connsiteY1" fmla="*/ 58598 h 58598"/>
                  <a:gd name="connsiteX2" fmla="*/ 0 w 58598"/>
                  <a:gd name="connsiteY2" fmla="*/ 58598 h 58598"/>
                  <a:gd name="connsiteX3" fmla="*/ 0 w 58598"/>
                  <a:gd name="connsiteY3" fmla="*/ 29299 h 58598"/>
                  <a:gd name="connsiteX4" fmla="*/ 29299 w 58598"/>
                  <a:gd name="connsiteY4" fmla="*/ 0 h 58598"/>
                  <a:gd name="connsiteX5" fmla="*/ 58598 w 58598"/>
                  <a:gd name="connsiteY5" fmla="*/ 29299 h 5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598" h="58598">
                    <a:moveTo>
                      <a:pt x="58598" y="29299"/>
                    </a:moveTo>
                    <a:cubicBezTo>
                      <a:pt x="58598" y="36304"/>
                      <a:pt x="58598" y="58598"/>
                      <a:pt x="58598" y="58598"/>
                    </a:cubicBezTo>
                    <a:lnTo>
                      <a:pt x="0" y="58598"/>
                    </a:lnTo>
                    <a:cubicBezTo>
                      <a:pt x="0" y="58598"/>
                      <a:pt x="0" y="45480"/>
                      <a:pt x="0" y="29299"/>
                    </a:cubicBezTo>
                    <a:cubicBezTo>
                      <a:pt x="0" y="13118"/>
                      <a:pt x="13118" y="0"/>
                      <a:pt x="29299" y="0"/>
                    </a:cubicBezTo>
                    <a:cubicBezTo>
                      <a:pt x="45480" y="0"/>
                      <a:pt x="58598" y="13118"/>
                      <a:pt x="58598" y="29299"/>
                    </a:cubicBezTo>
                    <a:close/>
                  </a:path>
                </a:pathLst>
              </a:custGeom>
              <a:noFill/>
              <a:ln w="28575" cap="flat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>
                <a:extLst>
                  <a:ext uri="{FF2B5EF4-FFF2-40B4-BE49-F238E27FC236}">
                    <a16:creationId xmlns:a16="http://schemas.microsoft.com/office/drawing/2014/main" id="{CFDE4B6B-EF8C-46B8-A87D-71E4835391D2}"/>
                  </a:ext>
                </a:extLst>
              </p:cNvPr>
              <p:cNvSpPr/>
              <p:nvPr/>
            </p:nvSpPr>
            <p:spPr>
              <a:xfrm>
                <a:off x="4673852" y="4051579"/>
                <a:ext cx="131845" cy="87897"/>
              </a:xfrm>
              <a:custGeom>
                <a:avLst/>
                <a:gdLst>
                  <a:gd name="connsiteX0" fmla="*/ 0 w 131845"/>
                  <a:gd name="connsiteY0" fmla="*/ 0 h 87897"/>
                  <a:gd name="connsiteX1" fmla="*/ 131846 w 131845"/>
                  <a:gd name="connsiteY1" fmla="*/ 0 h 87897"/>
                  <a:gd name="connsiteX2" fmla="*/ 131846 w 131845"/>
                  <a:gd name="connsiteY2" fmla="*/ 87897 h 87897"/>
                  <a:gd name="connsiteX3" fmla="*/ 0 w 131845"/>
                  <a:gd name="connsiteY3" fmla="*/ 87897 h 87897"/>
                  <a:gd name="connsiteX4" fmla="*/ 0 w 131845"/>
                  <a:gd name="connsiteY4" fmla="*/ 0 h 8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845" h="87897">
                    <a:moveTo>
                      <a:pt x="0" y="0"/>
                    </a:moveTo>
                    <a:lnTo>
                      <a:pt x="131846" y="0"/>
                    </a:lnTo>
                    <a:lnTo>
                      <a:pt x="131846" y="87897"/>
                    </a:lnTo>
                    <a:lnTo>
                      <a:pt x="0" y="8789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>
                <a:extLst>
                  <a:ext uri="{FF2B5EF4-FFF2-40B4-BE49-F238E27FC236}">
                    <a16:creationId xmlns:a16="http://schemas.microsoft.com/office/drawing/2014/main" id="{ECB1E17D-A6D7-4451-B339-EB12D0FBC701}"/>
                  </a:ext>
                </a:extLst>
              </p:cNvPr>
              <p:cNvSpPr/>
              <p:nvPr/>
            </p:nvSpPr>
            <p:spPr>
              <a:xfrm>
                <a:off x="4717801" y="3861135"/>
                <a:ext cx="73247" cy="73247"/>
              </a:xfrm>
              <a:custGeom>
                <a:avLst/>
                <a:gdLst>
                  <a:gd name="connsiteX0" fmla="*/ 0 w 73247"/>
                  <a:gd name="connsiteY0" fmla="*/ 0 h 73247"/>
                  <a:gd name="connsiteX1" fmla="*/ 43949 w 73247"/>
                  <a:gd name="connsiteY1" fmla="*/ 0 h 73247"/>
                  <a:gd name="connsiteX2" fmla="*/ 73248 w 73247"/>
                  <a:gd name="connsiteY2" fmla="*/ 29299 h 73247"/>
                  <a:gd name="connsiteX3" fmla="*/ 73248 w 73247"/>
                  <a:gd name="connsiteY3" fmla="*/ 73248 h 7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247" h="73247">
                    <a:moveTo>
                      <a:pt x="0" y="0"/>
                    </a:moveTo>
                    <a:lnTo>
                      <a:pt x="43949" y="0"/>
                    </a:lnTo>
                    <a:cubicBezTo>
                      <a:pt x="60130" y="0"/>
                      <a:pt x="73248" y="13118"/>
                      <a:pt x="73248" y="29299"/>
                    </a:cubicBezTo>
                    <a:lnTo>
                      <a:pt x="73248" y="73248"/>
                    </a:lnTo>
                  </a:path>
                </a:pathLst>
              </a:custGeom>
              <a:noFill/>
              <a:ln w="28575" cap="flat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>
                <a:extLst>
                  <a:ext uri="{FF2B5EF4-FFF2-40B4-BE49-F238E27FC236}">
                    <a16:creationId xmlns:a16="http://schemas.microsoft.com/office/drawing/2014/main" id="{50E60C57-E899-4F6D-9B61-E9868405976F}"/>
                  </a:ext>
                </a:extLst>
              </p:cNvPr>
              <p:cNvSpPr/>
              <p:nvPr/>
            </p:nvSpPr>
            <p:spPr>
              <a:xfrm>
                <a:off x="4527357" y="4051579"/>
                <a:ext cx="73247" cy="73247"/>
              </a:xfrm>
              <a:custGeom>
                <a:avLst/>
                <a:gdLst>
                  <a:gd name="connsiteX0" fmla="*/ 73248 w 73247"/>
                  <a:gd name="connsiteY0" fmla="*/ 73248 h 73247"/>
                  <a:gd name="connsiteX1" fmla="*/ 29299 w 73247"/>
                  <a:gd name="connsiteY1" fmla="*/ 73248 h 73247"/>
                  <a:gd name="connsiteX2" fmla="*/ 0 w 73247"/>
                  <a:gd name="connsiteY2" fmla="*/ 43949 h 73247"/>
                  <a:gd name="connsiteX3" fmla="*/ 0 w 73247"/>
                  <a:gd name="connsiteY3" fmla="*/ 0 h 7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247" h="73247">
                    <a:moveTo>
                      <a:pt x="73248" y="73248"/>
                    </a:moveTo>
                    <a:lnTo>
                      <a:pt x="29299" y="73248"/>
                    </a:lnTo>
                    <a:cubicBezTo>
                      <a:pt x="13118" y="73248"/>
                      <a:pt x="0" y="60130"/>
                      <a:pt x="0" y="43949"/>
                    </a:cubicBezTo>
                    <a:lnTo>
                      <a:pt x="0" y="0"/>
                    </a:lnTo>
                  </a:path>
                </a:pathLst>
              </a:custGeom>
              <a:noFill/>
              <a:ln w="28575" cap="flat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>
                <a:extLst>
                  <a:ext uri="{FF2B5EF4-FFF2-40B4-BE49-F238E27FC236}">
                    <a16:creationId xmlns:a16="http://schemas.microsoft.com/office/drawing/2014/main" id="{4B33DCEF-A001-48CA-9C0F-626F835E0CA2}"/>
                  </a:ext>
                </a:extLst>
              </p:cNvPr>
              <p:cNvSpPr/>
              <p:nvPr/>
            </p:nvSpPr>
            <p:spPr>
              <a:xfrm>
                <a:off x="4512708" y="3875785"/>
                <a:ext cx="131845" cy="117196"/>
              </a:xfrm>
              <a:custGeom>
                <a:avLst/>
                <a:gdLst>
                  <a:gd name="connsiteX0" fmla="*/ 131846 w 131845"/>
                  <a:gd name="connsiteY0" fmla="*/ 0 h 117196"/>
                  <a:gd name="connsiteX1" fmla="*/ 131846 w 131845"/>
                  <a:gd name="connsiteY1" fmla="*/ 87897 h 117196"/>
                  <a:gd name="connsiteX2" fmla="*/ 65923 w 131845"/>
                  <a:gd name="connsiteY2" fmla="*/ 117196 h 117196"/>
                  <a:gd name="connsiteX3" fmla="*/ 0 w 131845"/>
                  <a:gd name="connsiteY3" fmla="*/ 87897 h 117196"/>
                  <a:gd name="connsiteX4" fmla="*/ 0 w 131845"/>
                  <a:gd name="connsiteY4" fmla="*/ 0 h 117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845" h="117196">
                    <a:moveTo>
                      <a:pt x="131846" y="0"/>
                    </a:moveTo>
                    <a:lnTo>
                      <a:pt x="131846" y="87897"/>
                    </a:lnTo>
                    <a:cubicBezTo>
                      <a:pt x="131846" y="104078"/>
                      <a:pt x="102331" y="117196"/>
                      <a:pt x="65923" y="117196"/>
                    </a:cubicBezTo>
                    <a:cubicBezTo>
                      <a:pt x="29515" y="117196"/>
                      <a:pt x="0" y="104078"/>
                      <a:pt x="0" y="87897"/>
                    </a:cubicBezTo>
                    <a:lnTo>
                      <a:pt x="0" y="0"/>
                    </a:lnTo>
                  </a:path>
                </a:pathLst>
              </a:custGeom>
              <a:noFill/>
              <a:ln w="28575" cap="flat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>
                <a:extLst>
                  <a:ext uri="{FF2B5EF4-FFF2-40B4-BE49-F238E27FC236}">
                    <a16:creationId xmlns:a16="http://schemas.microsoft.com/office/drawing/2014/main" id="{00BC162F-D573-47C5-9350-B2991AF345BC}"/>
                  </a:ext>
                </a:extLst>
              </p:cNvPr>
              <p:cNvSpPr/>
              <p:nvPr/>
            </p:nvSpPr>
            <p:spPr>
              <a:xfrm>
                <a:off x="4512708" y="3919733"/>
                <a:ext cx="131845" cy="29299"/>
              </a:xfrm>
              <a:custGeom>
                <a:avLst/>
                <a:gdLst>
                  <a:gd name="connsiteX0" fmla="*/ 131846 w 131845"/>
                  <a:gd name="connsiteY0" fmla="*/ 0 h 29299"/>
                  <a:gd name="connsiteX1" fmla="*/ 65923 w 131845"/>
                  <a:gd name="connsiteY1" fmla="*/ 29299 h 29299"/>
                  <a:gd name="connsiteX2" fmla="*/ 0 w 131845"/>
                  <a:gd name="connsiteY2" fmla="*/ 0 h 29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1845" h="29299">
                    <a:moveTo>
                      <a:pt x="131846" y="0"/>
                    </a:moveTo>
                    <a:cubicBezTo>
                      <a:pt x="131846" y="16181"/>
                      <a:pt x="102331" y="29299"/>
                      <a:pt x="65923" y="29299"/>
                    </a:cubicBezTo>
                    <a:cubicBezTo>
                      <a:pt x="29515" y="29299"/>
                      <a:pt x="0" y="16181"/>
                      <a:pt x="0" y="0"/>
                    </a:cubicBezTo>
                  </a:path>
                </a:pathLst>
              </a:custGeom>
              <a:noFill/>
              <a:ln w="28575" cap="flat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>
                <a:extLst>
                  <a:ext uri="{FF2B5EF4-FFF2-40B4-BE49-F238E27FC236}">
                    <a16:creationId xmlns:a16="http://schemas.microsoft.com/office/drawing/2014/main" id="{05AD0B2A-0390-4614-836D-E6D19BE1E558}"/>
                  </a:ext>
                </a:extLst>
              </p:cNvPr>
              <p:cNvSpPr/>
              <p:nvPr/>
            </p:nvSpPr>
            <p:spPr>
              <a:xfrm>
                <a:off x="4512708" y="3846486"/>
                <a:ext cx="131845" cy="58598"/>
              </a:xfrm>
              <a:custGeom>
                <a:avLst/>
                <a:gdLst>
                  <a:gd name="connsiteX0" fmla="*/ 131846 w 131845"/>
                  <a:gd name="connsiteY0" fmla="*/ 29299 h 58598"/>
                  <a:gd name="connsiteX1" fmla="*/ 65923 w 131845"/>
                  <a:gd name="connsiteY1" fmla="*/ 58598 h 58598"/>
                  <a:gd name="connsiteX2" fmla="*/ 0 w 131845"/>
                  <a:gd name="connsiteY2" fmla="*/ 29299 h 58598"/>
                  <a:gd name="connsiteX3" fmla="*/ 65923 w 131845"/>
                  <a:gd name="connsiteY3" fmla="*/ 0 h 58598"/>
                  <a:gd name="connsiteX4" fmla="*/ 131846 w 131845"/>
                  <a:gd name="connsiteY4" fmla="*/ 29299 h 5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845" h="58598">
                    <a:moveTo>
                      <a:pt x="131846" y="29299"/>
                    </a:moveTo>
                    <a:cubicBezTo>
                      <a:pt x="131846" y="45480"/>
                      <a:pt x="102331" y="58598"/>
                      <a:pt x="65923" y="58598"/>
                    </a:cubicBezTo>
                    <a:cubicBezTo>
                      <a:pt x="29515" y="58598"/>
                      <a:pt x="0" y="45480"/>
                      <a:pt x="0" y="29299"/>
                    </a:cubicBezTo>
                    <a:cubicBezTo>
                      <a:pt x="0" y="13118"/>
                      <a:pt x="29515" y="0"/>
                      <a:pt x="65923" y="0"/>
                    </a:cubicBezTo>
                    <a:cubicBezTo>
                      <a:pt x="102331" y="0"/>
                      <a:pt x="131846" y="13118"/>
                      <a:pt x="131846" y="29299"/>
                    </a:cubicBezTo>
                    <a:close/>
                  </a:path>
                </a:pathLst>
              </a:custGeom>
              <a:noFill/>
              <a:ln w="28575" cap="flat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58" name="稿定PPT-10-1">
            <a:extLst>
              <a:ext uri="{FF2B5EF4-FFF2-40B4-BE49-F238E27FC236}">
                <a16:creationId xmlns:a16="http://schemas.microsoft.com/office/drawing/2014/main" id="{22F64250-FA4B-477A-B7EE-7182065C0EE3}"/>
              </a:ext>
            </a:extLst>
          </p:cNvPr>
          <p:cNvSpPr txBox="1"/>
          <p:nvPr/>
        </p:nvSpPr>
        <p:spPr>
          <a:xfrm>
            <a:off x="2447764" y="4672872"/>
            <a:ext cx="1214658" cy="4784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数据</a:t>
            </a:r>
          </a:p>
        </p:txBody>
      </p:sp>
      <p:sp useBgFill="1">
        <p:nvSpPr>
          <p:cNvPr id="82" name="椭圆 81">
            <a:extLst>
              <a:ext uri="{FF2B5EF4-FFF2-40B4-BE49-F238E27FC236}">
                <a16:creationId xmlns:a16="http://schemas.microsoft.com/office/drawing/2014/main" id="{BC8A62CE-7B18-48CE-9F46-5F1343B03A9A}"/>
              </a:ext>
            </a:extLst>
          </p:cNvPr>
          <p:cNvSpPr/>
          <p:nvPr/>
        </p:nvSpPr>
        <p:spPr>
          <a:xfrm>
            <a:off x="4360903" y="3807256"/>
            <a:ext cx="710336" cy="710336"/>
          </a:xfrm>
          <a:prstGeom prst="ellipse">
            <a:avLst/>
          </a:prstGeom>
          <a:ln w="222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pic>
        <p:nvPicPr>
          <p:cNvPr id="83" name="图形 82">
            <a:extLst>
              <a:ext uri="{FF2B5EF4-FFF2-40B4-BE49-F238E27FC236}">
                <a16:creationId xmlns:a16="http://schemas.microsoft.com/office/drawing/2014/main" id="{85157F08-0368-418B-A505-31F39C4DF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8196" y="3974549"/>
            <a:ext cx="375749" cy="375749"/>
          </a:xfrm>
          <a:prstGeom prst="rect">
            <a:avLst/>
          </a:prstGeom>
        </p:spPr>
      </p:pic>
      <p:sp>
        <p:nvSpPr>
          <p:cNvPr id="61" name="稿定PPT-10-1">
            <a:extLst>
              <a:ext uri="{FF2B5EF4-FFF2-40B4-BE49-F238E27FC236}">
                <a16:creationId xmlns:a16="http://schemas.microsoft.com/office/drawing/2014/main" id="{17594D94-9D40-4827-9052-414B41DDD029}"/>
              </a:ext>
            </a:extLst>
          </p:cNvPr>
          <p:cNvSpPr txBox="1"/>
          <p:nvPr/>
        </p:nvSpPr>
        <p:spPr>
          <a:xfrm>
            <a:off x="4139320" y="4663909"/>
            <a:ext cx="1153502" cy="49638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用户</a:t>
            </a:r>
          </a:p>
        </p:txBody>
      </p:sp>
      <p:sp>
        <p:nvSpPr>
          <p:cNvPr id="53" name="标题 10">
            <a:extLst>
              <a:ext uri="{FF2B5EF4-FFF2-40B4-BE49-F238E27FC236}">
                <a16:creationId xmlns:a16="http://schemas.microsoft.com/office/drawing/2014/main" id="{33180A2B-6AE8-46F1-974E-B28896956442}"/>
              </a:ext>
            </a:extLst>
          </p:cNvPr>
          <p:cNvSpPr txBox="1">
            <a:spLocks/>
          </p:cNvSpPr>
          <p:nvPr/>
        </p:nvSpPr>
        <p:spPr>
          <a:xfrm>
            <a:off x="1302524" y="647055"/>
            <a:ext cx="4633348" cy="35610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defTabSz="914400"/>
            <a:r>
              <a:rPr lang="zh-CN" altLang="en-US" dirty="0"/>
              <a:t>反思改进</a:t>
            </a:r>
          </a:p>
        </p:txBody>
      </p:sp>
      <p:sp>
        <p:nvSpPr>
          <p:cNvPr id="54" name="文本占位符 16">
            <a:extLst>
              <a:ext uri="{FF2B5EF4-FFF2-40B4-BE49-F238E27FC236}">
                <a16:creationId xmlns:a16="http://schemas.microsoft.com/office/drawing/2014/main" id="{BAF09A0F-9554-41FC-B4E5-7BDF19F4EF1E}"/>
              </a:ext>
            </a:extLst>
          </p:cNvPr>
          <p:cNvSpPr txBox="1">
            <a:spLocks/>
          </p:cNvSpPr>
          <p:nvPr/>
        </p:nvSpPr>
        <p:spPr>
          <a:xfrm>
            <a:off x="1302524" y="959107"/>
            <a:ext cx="4633348" cy="19086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l"/>
              <a:defRPr kumimoji="0" lang="zh-CN" altLang="en-US" sz="120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微软雅黑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765">
              <a:lnSpc>
                <a:spcPct val="100000"/>
              </a:lnSpc>
              <a:spcBef>
                <a:spcPts val="0"/>
              </a:spcBef>
              <a:buSzPct val="25000"/>
              <a:buFontTx/>
              <a:buNone/>
            </a:pPr>
            <a:r>
              <a:rPr lang="en-US" altLang="zh-CN"/>
              <a:t>Reflect on improvement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1695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06F5EB37-0691-4D17-9370-B7D095823F2D}"/>
              </a:ext>
            </a:extLst>
          </p:cNvPr>
          <p:cNvSpPr/>
          <p:nvPr/>
        </p:nvSpPr>
        <p:spPr>
          <a:xfrm>
            <a:off x="669925" y="1640766"/>
            <a:ext cx="2269448" cy="2697012"/>
          </a:xfrm>
          <a:custGeom>
            <a:avLst/>
            <a:gdLst>
              <a:gd name="connsiteX0" fmla="*/ 0 w 2797175"/>
              <a:gd name="connsiteY0" fmla="*/ 0 h 2588790"/>
              <a:gd name="connsiteX1" fmla="*/ 2797175 w 2797175"/>
              <a:gd name="connsiteY1" fmla="*/ 0 h 2588790"/>
              <a:gd name="connsiteX2" fmla="*/ 2797175 w 2797175"/>
              <a:gd name="connsiteY2" fmla="*/ 2588790 h 2588790"/>
              <a:gd name="connsiteX3" fmla="*/ 0 w 2797175"/>
              <a:gd name="connsiteY3" fmla="*/ 2588790 h 2588790"/>
              <a:gd name="connsiteX4" fmla="*/ 0 w 2797175"/>
              <a:gd name="connsiteY4" fmla="*/ 0 h 258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7175" h="2588790">
                <a:moveTo>
                  <a:pt x="0" y="0"/>
                </a:moveTo>
                <a:lnTo>
                  <a:pt x="2797175" y="0"/>
                </a:lnTo>
                <a:lnTo>
                  <a:pt x="2797175" y="2588790"/>
                </a:lnTo>
                <a:lnTo>
                  <a:pt x="0" y="258879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rcRect/>
            <a:tile tx="-1562100" ty="1238250" sx="100000" sy="100000" flip="none" algn="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4" name="稿定PPT-10-1">
            <a:extLst>
              <a:ext uri="{FF2B5EF4-FFF2-40B4-BE49-F238E27FC236}">
                <a16:creationId xmlns:a16="http://schemas.microsoft.com/office/drawing/2014/main" id="{A43DBE1B-2734-451A-A4A0-6DB59980413A}"/>
              </a:ext>
            </a:extLst>
          </p:cNvPr>
          <p:cNvSpPr txBox="1"/>
          <p:nvPr/>
        </p:nvSpPr>
        <p:spPr>
          <a:xfrm>
            <a:off x="677696" y="4522757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产品优化</a:t>
            </a:r>
          </a:p>
        </p:txBody>
      </p:sp>
      <p:sp>
        <p:nvSpPr>
          <p:cNvPr id="15" name="稿定PPT-10-2">
            <a:extLst>
              <a:ext uri="{FF2B5EF4-FFF2-40B4-BE49-F238E27FC236}">
                <a16:creationId xmlns:a16="http://schemas.microsoft.com/office/drawing/2014/main" id="{DA273D20-2523-410D-9D9D-95FA177E3606}"/>
              </a:ext>
            </a:extLst>
          </p:cNvPr>
          <p:cNvSpPr txBox="1"/>
          <p:nvPr/>
        </p:nvSpPr>
        <p:spPr>
          <a:xfrm>
            <a:off x="677696" y="4924049"/>
            <a:ext cx="1963904" cy="9562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请在此输入有关于工作的相关说明，以便于观众更好的理解，输入文字时可以直接复制，粘贴时请选择右键只保留文本。</a:t>
            </a:r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DF5F8B0B-8F4E-441D-9BD3-68922A9DFDE3}"/>
              </a:ext>
            </a:extLst>
          </p:cNvPr>
          <p:cNvSpPr/>
          <p:nvPr/>
        </p:nvSpPr>
        <p:spPr>
          <a:xfrm>
            <a:off x="3267235" y="1640766"/>
            <a:ext cx="2269448" cy="2697012"/>
          </a:xfrm>
          <a:custGeom>
            <a:avLst/>
            <a:gdLst>
              <a:gd name="connsiteX0" fmla="*/ 0 w 2797175"/>
              <a:gd name="connsiteY0" fmla="*/ 0 h 2588790"/>
              <a:gd name="connsiteX1" fmla="*/ 2797175 w 2797175"/>
              <a:gd name="connsiteY1" fmla="*/ 0 h 2588790"/>
              <a:gd name="connsiteX2" fmla="*/ 2797175 w 2797175"/>
              <a:gd name="connsiteY2" fmla="*/ 2588790 h 2588790"/>
              <a:gd name="connsiteX3" fmla="*/ 0 w 2797175"/>
              <a:gd name="connsiteY3" fmla="*/ 2588790 h 2588790"/>
              <a:gd name="connsiteX4" fmla="*/ 0 w 2797175"/>
              <a:gd name="connsiteY4" fmla="*/ 0 h 258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7175" h="2588790">
                <a:moveTo>
                  <a:pt x="0" y="0"/>
                </a:moveTo>
                <a:lnTo>
                  <a:pt x="2797175" y="0"/>
                </a:lnTo>
                <a:lnTo>
                  <a:pt x="2797175" y="2588790"/>
                </a:lnTo>
                <a:lnTo>
                  <a:pt x="0" y="258879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rcRect/>
            <a:tile tx="1993900" ty="128270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1" name="稿定PPT-10-1">
            <a:extLst>
              <a:ext uri="{FF2B5EF4-FFF2-40B4-BE49-F238E27FC236}">
                <a16:creationId xmlns:a16="http://schemas.microsoft.com/office/drawing/2014/main" id="{DE10D7F1-CF7F-4738-A852-0887868B5AFD}"/>
              </a:ext>
            </a:extLst>
          </p:cNvPr>
          <p:cNvSpPr txBox="1"/>
          <p:nvPr/>
        </p:nvSpPr>
        <p:spPr>
          <a:xfrm>
            <a:off x="3275006" y="4522757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运营计划</a:t>
            </a:r>
          </a:p>
        </p:txBody>
      </p:sp>
      <p:sp>
        <p:nvSpPr>
          <p:cNvPr id="32" name="稿定PPT-10-2">
            <a:extLst>
              <a:ext uri="{FF2B5EF4-FFF2-40B4-BE49-F238E27FC236}">
                <a16:creationId xmlns:a16="http://schemas.microsoft.com/office/drawing/2014/main" id="{86A5E59C-7A6E-4F7A-9E7A-9C18633C5745}"/>
              </a:ext>
            </a:extLst>
          </p:cNvPr>
          <p:cNvSpPr txBox="1"/>
          <p:nvPr/>
        </p:nvSpPr>
        <p:spPr>
          <a:xfrm>
            <a:off x="3275006" y="4924049"/>
            <a:ext cx="1963904" cy="9562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请在此输入有关于工作的相关说明，以便于观众更好的理解，输入文字时可以直接复制，粘贴时请选择右键只保留文本。</a:t>
            </a:r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C591576F-74BC-4767-93CB-D037074DDA9B}"/>
              </a:ext>
            </a:extLst>
          </p:cNvPr>
          <p:cNvSpPr/>
          <p:nvPr/>
        </p:nvSpPr>
        <p:spPr>
          <a:xfrm>
            <a:off x="5864546" y="1640766"/>
            <a:ext cx="2269448" cy="2697012"/>
          </a:xfrm>
          <a:custGeom>
            <a:avLst/>
            <a:gdLst>
              <a:gd name="connsiteX0" fmla="*/ 0 w 2797175"/>
              <a:gd name="connsiteY0" fmla="*/ 0 h 2588790"/>
              <a:gd name="connsiteX1" fmla="*/ 2797175 w 2797175"/>
              <a:gd name="connsiteY1" fmla="*/ 0 h 2588790"/>
              <a:gd name="connsiteX2" fmla="*/ 2797175 w 2797175"/>
              <a:gd name="connsiteY2" fmla="*/ 2588790 h 2588790"/>
              <a:gd name="connsiteX3" fmla="*/ 0 w 2797175"/>
              <a:gd name="connsiteY3" fmla="*/ 2588790 h 2588790"/>
              <a:gd name="connsiteX4" fmla="*/ 0 w 2797175"/>
              <a:gd name="connsiteY4" fmla="*/ 0 h 258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7175" h="2588790">
                <a:moveTo>
                  <a:pt x="0" y="0"/>
                </a:moveTo>
                <a:lnTo>
                  <a:pt x="2797175" y="0"/>
                </a:lnTo>
                <a:lnTo>
                  <a:pt x="2797175" y="2588790"/>
                </a:lnTo>
                <a:lnTo>
                  <a:pt x="0" y="258879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rcRect/>
            <a:tile tx="4902200" ty="1238250" sx="100000" sy="10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6" name="稿定PPT-10-1">
            <a:extLst>
              <a:ext uri="{FF2B5EF4-FFF2-40B4-BE49-F238E27FC236}">
                <a16:creationId xmlns:a16="http://schemas.microsoft.com/office/drawing/2014/main" id="{AA133B10-AC18-4B11-A5D4-255212ED0501}"/>
              </a:ext>
            </a:extLst>
          </p:cNvPr>
          <p:cNvSpPr txBox="1"/>
          <p:nvPr/>
        </p:nvSpPr>
        <p:spPr>
          <a:xfrm>
            <a:off x="5872317" y="4522757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销售计划</a:t>
            </a:r>
          </a:p>
        </p:txBody>
      </p:sp>
      <p:sp>
        <p:nvSpPr>
          <p:cNvPr id="37" name="稿定PPT-10-2">
            <a:extLst>
              <a:ext uri="{FF2B5EF4-FFF2-40B4-BE49-F238E27FC236}">
                <a16:creationId xmlns:a16="http://schemas.microsoft.com/office/drawing/2014/main" id="{E969B277-23E7-4E05-9D38-AEA1C6024E66}"/>
              </a:ext>
            </a:extLst>
          </p:cNvPr>
          <p:cNvSpPr txBox="1"/>
          <p:nvPr/>
        </p:nvSpPr>
        <p:spPr>
          <a:xfrm>
            <a:off x="5872317" y="4924049"/>
            <a:ext cx="1963904" cy="9562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请在此输入有关于工作的相关说明，以便于观众更好的理解，输入文字时可以直接复制，粘贴时请选择右键只保留文本。</a:t>
            </a:r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5FC5CD5C-F540-4985-A2C4-C0EA0D7E3F98}"/>
              </a:ext>
            </a:extLst>
          </p:cNvPr>
          <p:cNvSpPr/>
          <p:nvPr/>
        </p:nvSpPr>
        <p:spPr>
          <a:xfrm>
            <a:off x="8320715" y="1640765"/>
            <a:ext cx="3214060" cy="4502859"/>
          </a:xfrm>
          <a:custGeom>
            <a:avLst/>
            <a:gdLst>
              <a:gd name="connsiteX0" fmla="*/ 0 w 2131027"/>
              <a:gd name="connsiteY0" fmla="*/ 0 h 1483813"/>
              <a:gd name="connsiteX1" fmla="*/ 2131027 w 2131027"/>
              <a:gd name="connsiteY1" fmla="*/ 0 h 1483813"/>
              <a:gd name="connsiteX2" fmla="*/ 2131027 w 2131027"/>
              <a:gd name="connsiteY2" fmla="*/ 1483813 h 1483813"/>
              <a:gd name="connsiteX3" fmla="*/ 0 w 2131027"/>
              <a:gd name="connsiteY3" fmla="*/ 1483813 h 1483813"/>
              <a:gd name="connsiteX4" fmla="*/ 0 w 2131027"/>
              <a:gd name="connsiteY4" fmla="*/ 0 h 148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1027" h="1483813">
                <a:moveTo>
                  <a:pt x="0" y="0"/>
                </a:moveTo>
                <a:lnTo>
                  <a:pt x="2131027" y="0"/>
                </a:lnTo>
                <a:lnTo>
                  <a:pt x="2131027" y="1483813"/>
                </a:lnTo>
                <a:lnTo>
                  <a:pt x="0" y="14838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稿定PPT-10-1">
            <a:extLst>
              <a:ext uri="{FF2B5EF4-FFF2-40B4-BE49-F238E27FC236}">
                <a16:creationId xmlns:a16="http://schemas.microsoft.com/office/drawing/2014/main" id="{7D2A35F9-3840-4302-8AEE-F7E4EA319D8A}"/>
              </a:ext>
            </a:extLst>
          </p:cNvPr>
          <p:cNvSpPr txBox="1"/>
          <p:nvPr/>
        </p:nvSpPr>
        <p:spPr>
          <a:xfrm>
            <a:off x="8588110" y="2099676"/>
            <a:ext cx="2652970" cy="33419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整体规划</a:t>
            </a:r>
          </a:p>
        </p:txBody>
      </p:sp>
      <p:sp>
        <p:nvSpPr>
          <p:cNvPr id="40" name="稿定PPT-10-2">
            <a:extLst>
              <a:ext uri="{FF2B5EF4-FFF2-40B4-BE49-F238E27FC236}">
                <a16:creationId xmlns:a16="http://schemas.microsoft.com/office/drawing/2014/main" id="{8EBB4BB1-8222-4B46-B572-F65448078A6B}"/>
              </a:ext>
            </a:extLst>
          </p:cNvPr>
          <p:cNvSpPr txBox="1"/>
          <p:nvPr/>
        </p:nvSpPr>
        <p:spPr>
          <a:xfrm>
            <a:off x="8588110" y="2545481"/>
            <a:ext cx="2652970" cy="9281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lvl="0">
              <a:lnSpc>
                <a:spcPct val="130000"/>
              </a:lnSpc>
              <a:buSzPct val="25000"/>
              <a:defRPr/>
            </a:pPr>
            <a:r>
              <a:rPr lang="zh-CN" altLang="en-US" sz="1400" dirty="0">
                <a:solidFill>
                  <a:schemeClr val="bg2"/>
                </a:solidFill>
                <a:latin typeface="+mn-ea"/>
              </a:rPr>
              <a:t>请在此输入有关于工作的相关说明，以便于观众更好的理解，输入文字时可以直接复制，粘贴时请选择右键只保留文本。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F9E5AEA-95E4-4704-AFCE-6CE46F9F8B65}"/>
              </a:ext>
            </a:extLst>
          </p:cNvPr>
          <p:cNvSpPr txBox="1"/>
          <p:nvPr/>
        </p:nvSpPr>
        <p:spPr>
          <a:xfrm>
            <a:off x="8618487" y="3598618"/>
            <a:ext cx="227458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ea typeface="+mj-ea"/>
              </a:rPr>
              <a:t>90</a:t>
            </a:r>
            <a:r>
              <a:rPr lang="en-US" altLang="zh-CN" sz="2800" dirty="0">
                <a:solidFill>
                  <a:schemeClr val="bg1"/>
                </a:solidFill>
                <a:ea typeface="+mj-ea"/>
              </a:rPr>
              <a:t>%</a:t>
            </a:r>
            <a:endParaRPr lang="zh-CN" altLang="en-US" sz="2800" dirty="0">
              <a:solidFill>
                <a:schemeClr val="bg1"/>
              </a:solidFill>
              <a:ea typeface="+mj-ea"/>
            </a:endParaRPr>
          </a:p>
          <a:p>
            <a:endParaRPr lang="zh-CN" altLang="en-US" sz="96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44" name="稿定PPT-10-2">
            <a:extLst>
              <a:ext uri="{FF2B5EF4-FFF2-40B4-BE49-F238E27FC236}">
                <a16:creationId xmlns:a16="http://schemas.microsoft.com/office/drawing/2014/main" id="{3059060D-091E-4399-973C-16C74E91DE38}"/>
              </a:ext>
            </a:extLst>
          </p:cNvPr>
          <p:cNvSpPr txBox="1"/>
          <p:nvPr/>
        </p:nvSpPr>
        <p:spPr>
          <a:xfrm>
            <a:off x="8588110" y="4969378"/>
            <a:ext cx="2652970" cy="9562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lvl="0">
              <a:lnSpc>
                <a:spcPct val="130000"/>
              </a:lnSpc>
              <a:buSzPct val="25000"/>
              <a:defRPr/>
            </a:pPr>
            <a:r>
              <a:rPr lang="zh-CN" altLang="en-US" sz="1200" dirty="0">
                <a:solidFill>
                  <a:schemeClr val="bg2"/>
                </a:solidFill>
                <a:latin typeface="+mn-ea"/>
              </a:rPr>
              <a:t>请在此输入有关于工作的相关说明，以便于观众更好的理解，输入文字时可以直接复制，粘贴时请选择右键只保留文本。</a:t>
            </a:r>
          </a:p>
        </p:txBody>
      </p:sp>
      <p:sp>
        <p:nvSpPr>
          <p:cNvPr id="45" name="标题 10">
            <a:extLst>
              <a:ext uri="{FF2B5EF4-FFF2-40B4-BE49-F238E27FC236}">
                <a16:creationId xmlns:a16="http://schemas.microsoft.com/office/drawing/2014/main" id="{8E5F7E1D-0BDA-4EF1-ACE7-BAA4426D5A8C}"/>
              </a:ext>
            </a:extLst>
          </p:cNvPr>
          <p:cNvSpPr txBox="1">
            <a:spLocks/>
          </p:cNvSpPr>
          <p:nvPr/>
        </p:nvSpPr>
        <p:spPr>
          <a:xfrm>
            <a:off x="1302524" y="647055"/>
            <a:ext cx="4633348" cy="35610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defTabSz="914400"/>
            <a:r>
              <a:rPr lang="zh-CN" altLang="en-US" dirty="0"/>
              <a:t>工作规划与展望</a:t>
            </a:r>
          </a:p>
        </p:txBody>
      </p:sp>
      <p:sp>
        <p:nvSpPr>
          <p:cNvPr id="46" name="文本占位符 16">
            <a:extLst>
              <a:ext uri="{FF2B5EF4-FFF2-40B4-BE49-F238E27FC236}">
                <a16:creationId xmlns:a16="http://schemas.microsoft.com/office/drawing/2014/main" id="{3BD9E8D8-8546-46C7-929E-9993C6B2003F}"/>
              </a:ext>
            </a:extLst>
          </p:cNvPr>
          <p:cNvSpPr txBox="1">
            <a:spLocks/>
          </p:cNvSpPr>
          <p:nvPr/>
        </p:nvSpPr>
        <p:spPr>
          <a:xfrm>
            <a:off x="1302524" y="959107"/>
            <a:ext cx="4633348" cy="19086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l"/>
              <a:defRPr kumimoji="0" lang="zh-CN" altLang="en-US" sz="120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微软雅黑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765">
              <a:lnSpc>
                <a:spcPct val="100000"/>
              </a:lnSpc>
              <a:spcBef>
                <a:spcPts val="0"/>
              </a:spcBef>
              <a:buSzPct val="25000"/>
              <a:buFontTx/>
              <a:buNone/>
            </a:pPr>
            <a:r>
              <a:rPr lang="en-US" altLang="zh-CN" dirty="0"/>
              <a:t>Work planning outlook
</a:t>
            </a:r>
          </a:p>
        </p:txBody>
      </p:sp>
    </p:spTree>
    <p:extLst>
      <p:ext uri="{BB962C8B-B14F-4D97-AF65-F5344CB8AC3E}">
        <p14:creationId xmlns:p14="http://schemas.microsoft.com/office/powerpoint/2010/main" val="94683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427EA4E-6A34-4D55-9E1F-93C70FCE4834}"/>
              </a:ext>
            </a:extLst>
          </p:cNvPr>
          <p:cNvGrpSpPr/>
          <p:nvPr/>
        </p:nvGrpSpPr>
        <p:grpSpPr>
          <a:xfrm>
            <a:off x="535618" y="1343889"/>
            <a:ext cx="5938041" cy="1455016"/>
            <a:chOff x="549343" y="1876915"/>
            <a:chExt cx="5938041" cy="1455016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3448FDA-3F93-4943-8BE8-B19311423C1F}"/>
                </a:ext>
              </a:extLst>
            </p:cNvPr>
            <p:cNvSpPr txBox="1"/>
            <p:nvPr/>
          </p:nvSpPr>
          <p:spPr>
            <a:xfrm>
              <a:off x="549343" y="1885381"/>
              <a:ext cx="591059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800" b="1" spc="13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保持那一份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5AE9AB05-C06F-4723-A288-DCA33A7D4470}"/>
                </a:ext>
              </a:extLst>
            </p:cNvPr>
            <p:cNvSpPr txBox="1"/>
            <p:nvPr/>
          </p:nvSpPr>
          <p:spPr>
            <a:xfrm>
              <a:off x="576792" y="1876915"/>
              <a:ext cx="591059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800" b="1" spc="130" dirty="0">
                  <a:ln w="22225">
                    <a:solidFill>
                      <a:schemeClr val="bg1"/>
                    </a:solidFill>
                  </a:ln>
                  <a:noFill/>
                  <a:latin typeface="微软雅黑" panose="020B0503020204020204" pitchFamily="34" charset="-122"/>
                  <a:ea typeface="微软雅黑" panose="020B0503020204020204" pitchFamily="34" charset="-122"/>
                </a:rPr>
                <a:t>保持那一份</a:t>
              </a:r>
            </a:p>
          </p:txBody>
        </p:sp>
      </p:grpSp>
      <p:sp>
        <p:nvSpPr>
          <p:cNvPr id="17" name="PA-文本框 16">
            <a:extLst>
              <a:ext uri="{FF2B5EF4-FFF2-40B4-BE49-F238E27FC236}">
                <a16:creationId xmlns:a16="http://schemas.microsoft.com/office/drawing/2014/main" id="{EA3F8AE5-DF61-4028-8456-C7264674FE5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329619" y="1334102"/>
            <a:ext cx="24750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8800" spc="130">
                <a:ln w="22225">
                  <a:solidFill>
                    <a:schemeClr val="bg1"/>
                  </a:solidFill>
                </a:ln>
                <a:noFill/>
                <a:latin typeface="优设标题黑" panose="00000500000000000000" pitchFamily="2" charset="-122"/>
                <a:ea typeface="优设标题黑" panose="00000500000000000000" pitchFamily="2" charset="-122"/>
              </a:defRPr>
            </a:lvl1pPr>
          </a:lstStyle>
          <a:p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热爱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3B2E7AE-90D5-424F-A3FB-6D9BDC874D8D}"/>
              </a:ext>
            </a:extLst>
          </p:cNvPr>
          <p:cNvGrpSpPr/>
          <p:nvPr/>
        </p:nvGrpSpPr>
        <p:grpSpPr>
          <a:xfrm>
            <a:off x="535618" y="2564842"/>
            <a:ext cx="5938041" cy="1455016"/>
            <a:chOff x="549343" y="1876915"/>
            <a:chExt cx="5938041" cy="1455016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C270763-86A4-45FF-BFBE-6EA80B718851}"/>
                </a:ext>
              </a:extLst>
            </p:cNvPr>
            <p:cNvSpPr txBox="1"/>
            <p:nvPr/>
          </p:nvSpPr>
          <p:spPr>
            <a:xfrm>
              <a:off x="549343" y="1885381"/>
              <a:ext cx="591059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800" b="1" spc="13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奔赴下一场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D4E4720-7C3D-44CD-B304-FA73A471D4A9}"/>
                </a:ext>
              </a:extLst>
            </p:cNvPr>
            <p:cNvSpPr txBox="1"/>
            <p:nvPr/>
          </p:nvSpPr>
          <p:spPr>
            <a:xfrm>
              <a:off x="576792" y="1876915"/>
              <a:ext cx="591059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800" b="1" spc="130" dirty="0">
                  <a:ln w="22225">
                    <a:solidFill>
                      <a:schemeClr val="bg1"/>
                    </a:solidFill>
                  </a:ln>
                  <a:noFill/>
                  <a:latin typeface="微软雅黑" panose="020B0503020204020204" pitchFamily="34" charset="-122"/>
                  <a:ea typeface="微软雅黑" panose="020B0503020204020204" pitchFamily="34" charset="-122"/>
                </a:rPr>
                <a:t>奔赴下一场</a:t>
              </a:r>
            </a:p>
          </p:txBody>
        </p:sp>
      </p:grpSp>
      <p:sp>
        <p:nvSpPr>
          <p:cNvPr id="18" name="PA-文本框 17">
            <a:extLst>
              <a:ext uri="{FF2B5EF4-FFF2-40B4-BE49-F238E27FC236}">
                <a16:creationId xmlns:a16="http://schemas.microsoft.com/office/drawing/2014/main" id="{1F6B9E38-CA4C-458D-9996-1D355E3B927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329619" y="2546589"/>
            <a:ext cx="24750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8800" spc="130">
                <a:ln w="22225">
                  <a:solidFill>
                    <a:schemeClr val="bg1"/>
                  </a:solidFill>
                </a:ln>
                <a:noFill/>
                <a:latin typeface="优设标题黑" panose="00000500000000000000" pitchFamily="2" charset="-122"/>
                <a:ea typeface="优设标题黑" panose="00000500000000000000" pitchFamily="2" charset="-122"/>
              </a:defRPr>
            </a:lvl1pPr>
          </a:lstStyle>
          <a:p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山海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91944895-DA3F-4C74-BF78-BAA7C86DBCAD}"/>
              </a:ext>
            </a:extLst>
          </p:cNvPr>
          <p:cNvGrpSpPr/>
          <p:nvPr/>
        </p:nvGrpSpPr>
        <p:grpSpPr>
          <a:xfrm>
            <a:off x="726349" y="5632831"/>
            <a:ext cx="2506822" cy="369332"/>
            <a:chOff x="726349" y="5635710"/>
            <a:chExt cx="2506822" cy="369332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834BFD99-748D-4B7F-8840-F744209F96EB}"/>
                </a:ext>
              </a:extLst>
            </p:cNvPr>
            <p:cNvSpPr txBox="1"/>
            <p:nvPr/>
          </p:nvSpPr>
          <p:spPr>
            <a:xfrm>
              <a:off x="979734" y="5635710"/>
              <a:ext cx="225343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1800" dirty="0">
                  <a:solidFill>
                    <a:schemeClr val="accent1">
                      <a:lumMod val="50000"/>
                    </a:schemeClr>
                  </a:solidFill>
                  <a:latin typeface="+mn-ea"/>
                </a:rPr>
                <a:t>汇报人：</a:t>
              </a:r>
              <a:r>
                <a:rPr lang="en-US" altLang="zh-CN" sz="1800" dirty="0" err="1">
                  <a:solidFill>
                    <a:schemeClr val="accent1">
                      <a:lumMod val="50000"/>
                    </a:schemeClr>
                  </a:solidFill>
                  <a:latin typeface="+mn-ea"/>
                </a:rPr>
                <a:t>OfficePLUS</a:t>
              </a:r>
              <a:endParaRPr lang="zh-CN" altLang="en-US" sz="1800" dirty="0">
                <a:solidFill>
                  <a:schemeClr val="accent1">
                    <a:lumMod val="50000"/>
                  </a:schemeClr>
                </a:solidFill>
                <a:latin typeface="+mn-ea"/>
              </a:endParaRPr>
            </a:p>
          </p:txBody>
        </p: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6709502B-CE7B-40DE-802B-15374AE3E264}"/>
                </a:ext>
              </a:extLst>
            </p:cNvPr>
            <p:cNvGrpSpPr/>
            <p:nvPr/>
          </p:nvGrpSpPr>
          <p:grpSpPr>
            <a:xfrm>
              <a:off x="726349" y="5705202"/>
              <a:ext cx="230349" cy="230349"/>
              <a:chOff x="726349" y="5705202"/>
              <a:chExt cx="230349" cy="230349"/>
            </a:xfrm>
          </p:grpSpPr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B411D08E-FD80-4565-A971-58AD272B6ACC}"/>
                  </a:ext>
                </a:extLst>
              </p:cNvPr>
              <p:cNvSpPr/>
              <p:nvPr/>
            </p:nvSpPr>
            <p:spPr>
              <a:xfrm>
                <a:off x="726349" y="5705202"/>
                <a:ext cx="230349" cy="230349"/>
              </a:xfrm>
              <a:custGeom>
                <a:avLst/>
                <a:gdLst>
                  <a:gd name="connsiteX0" fmla="*/ 115175 w 230349"/>
                  <a:gd name="connsiteY0" fmla="*/ 230349 h 230349"/>
                  <a:gd name="connsiteX1" fmla="*/ 230349 w 230349"/>
                  <a:gd name="connsiteY1" fmla="*/ 115175 h 230349"/>
                  <a:gd name="connsiteX2" fmla="*/ 115175 w 230349"/>
                  <a:gd name="connsiteY2" fmla="*/ 0 h 230349"/>
                  <a:gd name="connsiteX3" fmla="*/ 0 w 230349"/>
                  <a:gd name="connsiteY3" fmla="*/ 115175 h 230349"/>
                  <a:gd name="connsiteX4" fmla="*/ 115175 w 230349"/>
                  <a:gd name="connsiteY4" fmla="*/ 230349 h 230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349" h="230349">
                    <a:moveTo>
                      <a:pt x="115175" y="230349"/>
                    </a:moveTo>
                    <a:cubicBezTo>
                      <a:pt x="178784" y="230349"/>
                      <a:pt x="230349" y="178784"/>
                      <a:pt x="230349" y="115175"/>
                    </a:cubicBezTo>
                    <a:cubicBezTo>
                      <a:pt x="230349" y="51565"/>
                      <a:pt x="178784" y="0"/>
                      <a:pt x="115175" y="0"/>
                    </a:cubicBezTo>
                    <a:cubicBezTo>
                      <a:pt x="51565" y="0"/>
                      <a:pt x="0" y="51565"/>
                      <a:pt x="0" y="115175"/>
                    </a:cubicBezTo>
                    <a:cubicBezTo>
                      <a:pt x="0" y="178784"/>
                      <a:pt x="51565" y="230349"/>
                      <a:pt x="115175" y="230349"/>
                    </a:cubicBezTo>
                    <a:close/>
                  </a:path>
                </a:pathLst>
              </a:custGeom>
              <a:noFill/>
              <a:ln w="23019" cap="flat">
                <a:solidFill>
                  <a:schemeClr val="accent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6CF6BBF3-ED07-40CE-AABB-D2B7D91EE1E5}"/>
                  </a:ext>
                </a:extLst>
              </p:cNvPr>
              <p:cNvSpPr/>
              <p:nvPr/>
            </p:nvSpPr>
            <p:spPr>
              <a:xfrm>
                <a:off x="812730" y="5757031"/>
                <a:ext cx="57587" cy="57587"/>
              </a:xfrm>
              <a:custGeom>
                <a:avLst/>
                <a:gdLst>
                  <a:gd name="connsiteX0" fmla="*/ 28794 w 57587"/>
                  <a:gd name="connsiteY0" fmla="*/ 57587 h 57587"/>
                  <a:gd name="connsiteX1" fmla="*/ 57587 w 57587"/>
                  <a:gd name="connsiteY1" fmla="*/ 28794 h 57587"/>
                  <a:gd name="connsiteX2" fmla="*/ 28794 w 57587"/>
                  <a:gd name="connsiteY2" fmla="*/ 0 h 57587"/>
                  <a:gd name="connsiteX3" fmla="*/ 0 w 57587"/>
                  <a:gd name="connsiteY3" fmla="*/ 28794 h 57587"/>
                  <a:gd name="connsiteX4" fmla="*/ 28794 w 57587"/>
                  <a:gd name="connsiteY4" fmla="*/ 57587 h 5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87" h="57587">
                    <a:moveTo>
                      <a:pt x="28794" y="57587"/>
                    </a:moveTo>
                    <a:cubicBezTo>
                      <a:pt x="44696" y="57587"/>
                      <a:pt x="57587" y="44696"/>
                      <a:pt x="57587" y="28794"/>
                    </a:cubicBezTo>
                    <a:cubicBezTo>
                      <a:pt x="57587" y="12891"/>
                      <a:pt x="44696" y="0"/>
                      <a:pt x="28794" y="0"/>
                    </a:cubicBezTo>
                    <a:cubicBezTo>
                      <a:pt x="12891" y="0"/>
                      <a:pt x="0" y="12891"/>
                      <a:pt x="0" y="28794"/>
                    </a:cubicBezTo>
                    <a:cubicBezTo>
                      <a:pt x="0" y="44696"/>
                      <a:pt x="12891" y="57587"/>
                      <a:pt x="28794" y="57587"/>
                    </a:cubicBezTo>
                    <a:close/>
                  </a:path>
                </a:pathLst>
              </a:custGeom>
              <a:noFill/>
              <a:ln w="23019" cap="flat">
                <a:solidFill>
                  <a:schemeClr val="accent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99437429-7DB6-4EB0-BAF7-AD9DA625A874}"/>
                  </a:ext>
                </a:extLst>
              </p:cNvPr>
              <p:cNvSpPr/>
              <p:nvPr/>
            </p:nvSpPr>
            <p:spPr>
              <a:xfrm>
                <a:off x="761028" y="5849171"/>
                <a:ext cx="160983" cy="53740"/>
              </a:xfrm>
              <a:custGeom>
                <a:avLst/>
                <a:gdLst>
                  <a:gd name="connsiteX0" fmla="*/ 0 w 160983"/>
                  <a:gd name="connsiteY0" fmla="*/ 53740 h 53740"/>
                  <a:gd name="connsiteX1" fmla="*/ 57461 w 160983"/>
                  <a:gd name="connsiteY1" fmla="*/ 0 h 53740"/>
                  <a:gd name="connsiteX2" fmla="*/ 103530 w 160983"/>
                  <a:gd name="connsiteY2" fmla="*/ 0 h 53740"/>
                  <a:gd name="connsiteX3" fmla="*/ 160984 w 160983"/>
                  <a:gd name="connsiteY3" fmla="*/ 53621 h 53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983" h="53740">
                    <a:moveTo>
                      <a:pt x="0" y="53740"/>
                    </a:moveTo>
                    <a:cubicBezTo>
                      <a:pt x="1979" y="23729"/>
                      <a:pt x="26949" y="0"/>
                      <a:pt x="57461" y="0"/>
                    </a:cubicBezTo>
                    <a:lnTo>
                      <a:pt x="103530" y="0"/>
                    </a:lnTo>
                    <a:cubicBezTo>
                      <a:pt x="134002" y="0"/>
                      <a:pt x="158946" y="23667"/>
                      <a:pt x="160984" y="53621"/>
                    </a:cubicBezTo>
                  </a:path>
                </a:pathLst>
              </a:custGeom>
              <a:noFill/>
              <a:ln w="23019" cap="flat">
                <a:solidFill>
                  <a:schemeClr val="accent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3F07895-3756-481C-8452-D94FBE5F48F6}"/>
              </a:ext>
            </a:extLst>
          </p:cNvPr>
          <p:cNvGrpSpPr/>
          <p:nvPr/>
        </p:nvGrpSpPr>
        <p:grpSpPr>
          <a:xfrm>
            <a:off x="3250854" y="5632831"/>
            <a:ext cx="1669157" cy="369332"/>
            <a:chOff x="726349" y="5324352"/>
            <a:chExt cx="1669157" cy="369332"/>
          </a:xfrm>
        </p:grpSpPr>
        <p:grpSp>
          <p:nvGrpSpPr>
            <p:cNvPr id="32" name="图形 50">
              <a:extLst>
                <a:ext uri="{FF2B5EF4-FFF2-40B4-BE49-F238E27FC236}">
                  <a16:creationId xmlns:a16="http://schemas.microsoft.com/office/drawing/2014/main" id="{EB0CF1D7-1801-4BC8-B065-894FFADDC735}"/>
                </a:ext>
              </a:extLst>
            </p:cNvPr>
            <p:cNvGrpSpPr/>
            <p:nvPr/>
          </p:nvGrpSpPr>
          <p:grpSpPr>
            <a:xfrm>
              <a:off x="726349" y="5393844"/>
              <a:ext cx="230349" cy="230349"/>
              <a:chOff x="4175379" y="5889867"/>
              <a:chExt cx="230349" cy="230349"/>
            </a:xfrm>
          </p:grpSpPr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5A325AD6-7166-4CAD-B502-30E2F7415E02}"/>
                  </a:ext>
                </a:extLst>
              </p:cNvPr>
              <p:cNvSpPr/>
              <p:nvPr/>
            </p:nvSpPr>
            <p:spPr>
              <a:xfrm>
                <a:off x="4175379" y="5889867"/>
                <a:ext cx="230349" cy="230349"/>
              </a:xfrm>
              <a:custGeom>
                <a:avLst/>
                <a:gdLst>
                  <a:gd name="connsiteX0" fmla="*/ 115175 w 230349"/>
                  <a:gd name="connsiteY0" fmla="*/ 230349 h 230349"/>
                  <a:gd name="connsiteX1" fmla="*/ 230349 w 230349"/>
                  <a:gd name="connsiteY1" fmla="*/ 115175 h 230349"/>
                  <a:gd name="connsiteX2" fmla="*/ 115175 w 230349"/>
                  <a:gd name="connsiteY2" fmla="*/ 0 h 230349"/>
                  <a:gd name="connsiteX3" fmla="*/ 0 w 230349"/>
                  <a:gd name="connsiteY3" fmla="*/ 115175 h 230349"/>
                  <a:gd name="connsiteX4" fmla="*/ 115175 w 230349"/>
                  <a:gd name="connsiteY4" fmla="*/ 230349 h 230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349" h="230349">
                    <a:moveTo>
                      <a:pt x="115175" y="230349"/>
                    </a:moveTo>
                    <a:cubicBezTo>
                      <a:pt x="178784" y="230349"/>
                      <a:pt x="230349" y="178784"/>
                      <a:pt x="230349" y="115175"/>
                    </a:cubicBezTo>
                    <a:cubicBezTo>
                      <a:pt x="230349" y="51565"/>
                      <a:pt x="178784" y="0"/>
                      <a:pt x="115175" y="0"/>
                    </a:cubicBezTo>
                    <a:cubicBezTo>
                      <a:pt x="51565" y="0"/>
                      <a:pt x="0" y="51565"/>
                      <a:pt x="0" y="115175"/>
                    </a:cubicBezTo>
                    <a:cubicBezTo>
                      <a:pt x="0" y="178784"/>
                      <a:pt x="51565" y="230349"/>
                      <a:pt x="115175" y="230349"/>
                    </a:cubicBezTo>
                    <a:close/>
                  </a:path>
                </a:pathLst>
              </a:custGeom>
              <a:noFill/>
              <a:ln w="23019" cap="flat">
                <a:solidFill>
                  <a:schemeClr val="accent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5F216A43-D0D9-4C33-9BEE-EE79FBAD2009}"/>
                  </a:ext>
                </a:extLst>
              </p:cNvPr>
              <p:cNvSpPr/>
              <p:nvPr/>
            </p:nvSpPr>
            <p:spPr>
              <a:xfrm>
                <a:off x="4290595" y="5935937"/>
                <a:ext cx="48830" cy="117986"/>
              </a:xfrm>
              <a:custGeom>
                <a:avLst/>
                <a:gdLst>
                  <a:gd name="connsiteX0" fmla="*/ 7 w 48830"/>
                  <a:gd name="connsiteY0" fmla="*/ 0 h 117986"/>
                  <a:gd name="connsiteX1" fmla="*/ 0 w 48830"/>
                  <a:gd name="connsiteY1" fmla="*/ 69155 h 117986"/>
                  <a:gd name="connsiteX2" fmla="*/ 48831 w 48830"/>
                  <a:gd name="connsiteY2" fmla="*/ 117986 h 117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830" h="117986">
                    <a:moveTo>
                      <a:pt x="7" y="0"/>
                    </a:moveTo>
                    <a:lnTo>
                      <a:pt x="0" y="69155"/>
                    </a:lnTo>
                    <a:lnTo>
                      <a:pt x="48831" y="117986"/>
                    </a:lnTo>
                  </a:path>
                </a:pathLst>
              </a:custGeom>
              <a:noFill/>
              <a:ln w="23019" cap="flat">
                <a:solidFill>
                  <a:schemeClr val="accent1">
                    <a:lumMod val="5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B2C36698-986F-46C3-A67F-14BB6F6FB924}"/>
                </a:ext>
              </a:extLst>
            </p:cNvPr>
            <p:cNvSpPr txBox="1"/>
            <p:nvPr/>
          </p:nvSpPr>
          <p:spPr>
            <a:xfrm>
              <a:off x="979734" y="5324352"/>
              <a:ext cx="14157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1800" dirty="0">
                  <a:solidFill>
                    <a:schemeClr val="accent1">
                      <a:lumMod val="50000"/>
                    </a:schemeClr>
                  </a:solidFill>
                  <a:latin typeface="+mn-ea"/>
                </a:rPr>
                <a:t>时间：</a:t>
              </a:r>
              <a:r>
                <a:rPr lang="en-US" altLang="zh-CN" sz="1800" dirty="0">
                  <a:solidFill>
                    <a:schemeClr val="accent1">
                      <a:lumMod val="50000"/>
                    </a:schemeClr>
                  </a:solidFill>
                  <a:latin typeface="+mn-ea"/>
                </a:rPr>
                <a:t>20XX</a:t>
              </a: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24464117-E182-497A-8BF0-C52911B22374}"/>
              </a:ext>
            </a:extLst>
          </p:cNvPr>
          <p:cNvSpPr txBox="1"/>
          <p:nvPr/>
        </p:nvSpPr>
        <p:spPr>
          <a:xfrm>
            <a:off x="561772" y="4538644"/>
            <a:ext cx="14863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明年关键词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5710FDC-8B93-422A-96BE-7092C7F92B00}"/>
              </a:ext>
            </a:extLst>
          </p:cNvPr>
          <p:cNvSpPr txBox="1"/>
          <p:nvPr/>
        </p:nvSpPr>
        <p:spPr>
          <a:xfrm>
            <a:off x="2212140" y="4538644"/>
            <a:ext cx="14863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明年关键词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2DDE403-8207-47D4-A51C-618FD75EDA05}"/>
              </a:ext>
            </a:extLst>
          </p:cNvPr>
          <p:cNvSpPr txBox="1"/>
          <p:nvPr/>
        </p:nvSpPr>
        <p:spPr>
          <a:xfrm>
            <a:off x="3862508" y="4538644"/>
            <a:ext cx="14863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明年关键词</a:t>
            </a: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8ABF9BE3-C08F-4433-B131-83D7C834C5D1}"/>
              </a:ext>
            </a:extLst>
          </p:cNvPr>
          <p:cNvCxnSpPr>
            <a:cxnSpLocks/>
          </p:cNvCxnSpPr>
          <p:nvPr/>
        </p:nvCxnSpPr>
        <p:spPr>
          <a:xfrm flipH="1">
            <a:off x="5537200" y="4723310"/>
            <a:ext cx="4069080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35">
            <a:hlinkClick r:id="rId5"/>
            <a:extLst>
              <a:ext uri="{FF2B5EF4-FFF2-40B4-BE49-F238E27FC236}">
                <a16:creationId xmlns:a16="http://schemas.microsoft.com/office/drawing/2014/main" id="{FE0BF7FA-A344-4BA4-8C67-FFAFBEE163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5" y="751205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5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9374278-10F6-524A-9921-1517A1450C07}"/>
              </a:ext>
            </a:extLst>
          </p:cNvPr>
          <p:cNvSpPr/>
          <p:nvPr/>
        </p:nvSpPr>
        <p:spPr>
          <a:xfrm>
            <a:off x="5998" y="0"/>
            <a:ext cx="12180003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60BD5DE-E436-6648-A09B-EBDB841FD3B5}"/>
              </a:ext>
            </a:extLst>
          </p:cNvPr>
          <p:cNvSpPr/>
          <p:nvPr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标注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A9DE9CD-FFC3-7B49-B223-E3D3C96625C3}"/>
              </a:ext>
            </a:extLst>
          </p:cNvPr>
          <p:cNvSpPr/>
          <p:nvPr/>
        </p:nvSpPr>
        <p:spPr>
          <a:xfrm>
            <a:off x="2747638" y="568470"/>
            <a:ext cx="1402001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字体使用 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行距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声明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作者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97ADEB5-C7B4-3947-AFB4-9E9C01B69291}"/>
              </a:ext>
            </a:extLst>
          </p:cNvPr>
          <p:cNvSpPr/>
          <p:nvPr/>
        </p:nvSpPr>
        <p:spPr>
          <a:xfrm>
            <a:off x="4456347" y="568470"/>
            <a:ext cx="7074345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英文 </a:t>
            </a:r>
            <a:r>
              <a:rPr lang="en-US" altLang="zh-CN" sz="14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Arail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中文 微软雅黑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正文 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素材均来自稿定设计，已获得授权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OfficePLUS.cn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C0CD6D1-5081-4E4C-B09E-BFB8EF2CF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E40DA51-1DAE-3943-AF5E-ECA92C4A8EEA}"/>
              </a:ext>
            </a:extLst>
          </p:cNvPr>
          <p:cNvSpPr txBox="1"/>
          <p:nvPr/>
        </p:nvSpPr>
        <p:spPr>
          <a:xfrm>
            <a:off x="-197224" y="-412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9F1DCFB-27A9-EA4A-9DEA-E5C75F11EF2B}"/>
              </a:ext>
            </a:extLst>
          </p:cNvPr>
          <p:cNvSpPr txBox="1"/>
          <p:nvPr/>
        </p:nvSpPr>
        <p:spPr>
          <a:xfrm>
            <a:off x="-376518" y="-30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8620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22E2FB4-0B74-4B49-B870-54EE0CA56F43}"/>
              </a:ext>
            </a:extLst>
          </p:cNvPr>
          <p:cNvSpPr/>
          <p:nvPr/>
        </p:nvSpPr>
        <p:spPr>
          <a:xfrm>
            <a:off x="440603" y="759873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模板使用技巧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CA0296C-822E-1440-B2D9-5FA250B49272}"/>
              </a:ext>
            </a:extLst>
          </p:cNvPr>
          <p:cNvSpPr/>
          <p:nvPr/>
        </p:nvSpPr>
        <p:spPr>
          <a:xfrm>
            <a:off x="440603" y="182445"/>
            <a:ext cx="8515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0"/>
                <a:cs typeface="Arial" panose="020B0604020202020204" pitchFamily="34" charset="0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399816B-8BA0-B94C-90F1-EC4F5DAA5EE3}"/>
              </a:ext>
            </a:extLst>
          </p:cNvPr>
          <p:cNvSpPr txBox="1"/>
          <p:nvPr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CE73290-B3C0-7047-A7D0-D4B058295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0CA98B-E3A4-0448-B481-475F0E82E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742B70C-BC30-F14D-BE1F-C3B71A9F4639}"/>
              </a:ext>
            </a:extLst>
          </p:cNvPr>
          <p:cNvSpPr txBox="1"/>
          <p:nvPr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481473D-39EC-EB42-9906-2FB4133A54F8}"/>
              </a:ext>
            </a:extLst>
          </p:cNvPr>
          <p:cNvSpPr txBox="1"/>
          <p:nvPr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8643938-3CED-BB4F-851B-BD0D9C7F3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58815C-763D-1C4D-B439-5A9069866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952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89E2549-A20B-4942-842D-0D9EB53DC805}"/>
              </a:ext>
            </a:extLst>
          </p:cNvPr>
          <p:cNvSpPr/>
          <p:nvPr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模板使用技巧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2BB9002-BE8D-4E4D-80C6-336B78F997D6}"/>
              </a:ext>
            </a:extLst>
          </p:cNvPr>
          <p:cNvSpPr/>
          <p:nvPr/>
        </p:nvSpPr>
        <p:spPr>
          <a:xfrm>
            <a:off x="440603" y="182445"/>
            <a:ext cx="8515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0"/>
                <a:cs typeface="Arial" panose="020B0604020202020204" pitchFamily="34" charset="0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DD1FDF9-0D1D-5743-A71A-CDCB87784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58BD91-B7D2-AE40-BACC-3A16D29DC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935CB4C-0185-B54B-984B-0A07E9CEDBDD}"/>
              </a:ext>
            </a:extLst>
          </p:cNvPr>
          <p:cNvSpPr txBox="1"/>
          <p:nvPr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8A12A4E-CB0D-1445-8FD0-4DF48F0D6E39}"/>
              </a:ext>
            </a:extLst>
          </p:cNvPr>
          <p:cNvSpPr txBox="1"/>
          <p:nvPr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41DD8E9-C96F-954A-90D2-1C023C96A94F}"/>
              </a:ext>
            </a:extLst>
          </p:cNvPr>
          <p:cNvSpPr txBox="1"/>
          <p:nvPr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F845FA9-5B2D-4248-AA79-AED4873EB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402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0D7A81-FA9A-414E-BD3D-02BA619DFC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192005" cy="6858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9563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4294967295"/>
          </p:nvPr>
        </p:nvSpPr>
        <p:spPr>
          <a:xfrm>
            <a:off x="0" y="182563"/>
            <a:ext cx="2259013" cy="287337"/>
          </a:xfrm>
          <a:prstGeom prst="rect">
            <a:avLst/>
          </a:prstGeom>
        </p:spPr>
        <p:txBody>
          <a:bodyPr/>
          <a:lstStyle/>
          <a:p>
            <a:r>
              <a:rPr kumimoji="1" lang="en-US" altLang="zh-CN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OfficePLUS</a:t>
            </a:r>
            <a:r>
              <a:rPr kumimoji="1" lang="zh-CN" altLang="en-US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Design</a:t>
            </a:r>
            <a:r>
              <a:rPr kumimoji="1" lang="zh-CN" altLang="en-US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Guidelines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8E4488F-99CF-4A33-8D5F-0CEDFA843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26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9A80933-AB77-47E3-A0B4-AD68FF535108}"/>
              </a:ext>
            </a:extLst>
          </p:cNvPr>
          <p:cNvGrpSpPr/>
          <p:nvPr/>
        </p:nvGrpSpPr>
        <p:grpSpPr>
          <a:xfrm>
            <a:off x="8051047" y="2815271"/>
            <a:ext cx="3722452" cy="1532757"/>
            <a:chOff x="8051047" y="2815271"/>
            <a:chExt cx="3722452" cy="1532757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7F5D409F-94D0-43B9-8C1F-27F11E58BC5F}"/>
                </a:ext>
              </a:extLst>
            </p:cNvPr>
            <p:cNvSpPr txBox="1"/>
            <p:nvPr/>
          </p:nvSpPr>
          <p:spPr>
            <a:xfrm>
              <a:off x="8203291" y="2815271"/>
              <a:ext cx="3570208" cy="11079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CN" altLang="en-US" sz="6600" b="1" dirty="0">
                  <a:solidFill>
                    <a:schemeClr val="accent1"/>
                  </a:solidFill>
                  <a:latin typeface="+mj-ea"/>
                  <a:ea typeface="+mj-ea"/>
                </a:rPr>
                <a:t>工作回顾</a:t>
              </a: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16017679-3A0F-450F-A0CF-CDC5E0383900}"/>
                </a:ext>
              </a:extLst>
            </p:cNvPr>
            <p:cNvSpPr txBox="1"/>
            <p:nvPr/>
          </p:nvSpPr>
          <p:spPr>
            <a:xfrm>
              <a:off x="8051047" y="3763253"/>
              <a:ext cx="3578224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/>
              <a:r>
                <a:rPr lang="en-US" altLang="zh-CN" sz="3200" b="1" dirty="0">
                  <a:solidFill>
                    <a:schemeClr val="accent1"/>
                  </a:solidFill>
                </a:rPr>
                <a:t>Overview of work</a:t>
              </a:r>
              <a:endParaRPr lang="zh-CN" altLang="en-US" sz="32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9F42330B-FF87-44B9-87E7-587A646F7452}"/>
              </a:ext>
            </a:extLst>
          </p:cNvPr>
          <p:cNvSpPr txBox="1"/>
          <p:nvPr/>
        </p:nvSpPr>
        <p:spPr>
          <a:xfrm>
            <a:off x="10019494" y="422116"/>
            <a:ext cx="1702709" cy="26468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sz="16600" dirty="0">
                <a:solidFill>
                  <a:schemeClr val="bg1"/>
                </a:solidFill>
                <a:ea typeface="+mj-ea"/>
              </a:rPr>
              <a:t>01</a:t>
            </a:r>
            <a:endParaRPr lang="zh-CN" altLang="en-US" sz="16600" dirty="0">
              <a:solidFill>
                <a:schemeClr val="bg1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22642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0AE982B-D6F6-457E-9635-6C2877B6AD50}"/>
              </a:ext>
            </a:extLst>
          </p:cNvPr>
          <p:cNvGrpSpPr/>
          <p:nvPr/>
        </p:nvGrpSpPr>
        <p:grpSpPr>
          <a:xfrm>
            <a:off x="669925" y="612167"/>
            <a:ext cx="485146" cy="495520"/>
            <a:chOff x="263374" y="471757"/>
            <a:chExt cx="371421" cy="379363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C3630676-3E47-4D49-94EE-C0CE2DD6B2AE}"/>
                </a:ext>
              </a:extLst>
            </p:cNvPr>
            <p:cNvSpPr/>
            <p:nvPr/>
          </p:nvSpPr>
          <p:spPr>
            <a:xfrm>
              <a:off x="263374" y="471757"/>
              <a:ext cx="324001" cy="324001"/>
            </a:xfrm>
            <a:prstGeom prst="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01055F15-2795-47A9-89D1-55AC3B143C7E}"/>
                </a:ext>
              </a:extLst>
            </p:cNvPr>
            <p:cNvSpPr/>
            <p:nvPr/>
          </p:nvSpPr>
          <p:spPr>
            <a:xfrm>
              <a:off x="454795" y="670513"/>
              <a:ext cx="180000" cy="180607"/>
            </a:xfrm>
            <a:prstGeom prst="rect">
              <a:avLst/>
            </a:prstGeom>
            <a:solidFill>
              <a:schemeClr val="accent1"/>
            </a:solidFill>
            <a:ln w="381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稿定PPT-5">
            <a:extLst>
              <a:ext uri="{FF2B5EF4-FFF2-40B4-BE49-F238E27FC236}">
                <a16:creationId xmlns:a16="http://schemas.microsoft.com/office/drawing/2014/main" id="{5DA4EE60-0428-47EE-92A1-8421590AD844}"/>
              </a:ext>
            </a:extLst>
          </p:cNvPr>
          <p:cNvSpPr txBox="1"/>
          <p:nvPr/>
        </p:nvSpPr>
        <p:spPr>
          <a:xfrm>
            <a:off x="570363" y="1897046"/>
            <a:ext cx="11055580" cy="13645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  <a:endParaRPr lang="en-US" altLang="zh-CN" sz="1400" dirty="0">
              <a:solidFill>
                <a:srgbClr val="0E301D"/>
              </a:solidFill>
              <a:latin typeface="+mn-ea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60" name="稿定PPT-10-1">
            <a:extLst>
              <a:ext uri="{FF2B5EF4-FFF2-40B4-BE49-F238E27FC236}">
                <a16:creationId xmlns:a16="http://schemas.microsoft.com/office/drawing/2014/main" id="{3FC4F015-03F6-48CE-A68F-85ACF0DD9F9D}"/>
              </a:ext>
            </a:extLst>
          </p:cNvPr>
          <p:cNvSpPr txBox="1"/>
          <p:nvPr/>
        </p:nvSpPr>
        <p:spPr>
          <a:xfrm>
            <a:off x="597807" y="1590587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工作整体回顾</a:t>
            </a:r>
          </a:p>
        </p:txBody>
      </p:sp>
      <p:sp>
        <p:nvSpPr>
          <p:cNvPr id="28" name="稿定PPT-10-1">
            <a:extLst>
              <a:ext uri="{FF2B5EF4-FFF2-40B4-BE49-F238E27FC236}">
                <a16:creationId xmlns:a16="http://schemas.microsoft.com/office/drawing/2014/main" id="{48657518-CC02-4A32-8BC5-60ED70EDC5D9}"/>
              </a:ext>
            </a:extLst>
          </p:cNvPr>
          <p:cNvSpPr txBox="1"/>
          <p:nvPr/>
        </p:nvSpPr>
        <p:spPr>
          <a:xfrm>
            <a:off x="9293831" y="4561508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用户体验</a:t>
            </a:r>
          </a:p>
        </p:txBody>
      </p:sp>
      <p:sp>
        <p:nvSpPr>
          <p:cNvPr id="29" name="稿定PPT-10-2">
            <a:extLst>
              <a:ext uri="{FF2B5EF4-FFF2-40B4-BE49-F238E27FC236}">
                <a16:creationId xmlns:a16="http://schemas.microsoft.com/office/drawing/2014/main" id="{16BD197E-85FA-4585-827D-AF421D98C146}"/>
              </a:ext>
            </a:extLst>
          </p:cNvPr>
          <p:cNvSpPr txBox="1"/>
          <p:nvPr/>
        </p:nvSpPr>
        <p:spPr>
          <a:xfrm>
            <a:off x="9166831" y="4962800"/>
            <a:ext cx="2515676" cy="9562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6F517352-E023-43F0-96D4-54EE7AB2CED5}"/>
              </a:ext>
            </a:extLst>
          </p:cNvPr>
          <p:cNvGrpSpPr/>
          <p:nvPr/>
        </p:nvGrpSpPr>
        <p:grpSpPr>
          <a:xfrm>
            <a:off x="10102760" y="3660651"/>
            <a:ext cx="664660" cy="664660"/>
            <a:chOff x="10102760" y="3660651"/>
            <a:chExt cx="664660" cy="664660"/>
          </a:xfrm>
        </p:grpSpPr>
        <p:sp useBgFill="1">
          <p:nvSpPr>
            <p:cNvPr id="15" name="椭圆 14">
              <a:extLst>
                <a:ext uri="{FF2B5EF4-FFF2-40B4-BE49-F238E27FC236}">
                  <a16:creationId xmlns:a16="http://schemas.microsoft.com/office/drawing/2014/main" id="{1C5FD4AA-3CF4-4D4A-ACD9-BD246414132E}"/>
                </a:ext>
              </a:extLst>
            </p:cNvPr>
            <p:cNvSpPr/>
            <p:nvPr/>
          </p:nvSpPr>
          <p:spPr>
            <a:xfrm>
              <a:off x="10102760" y="3660651"/>
              <a:ext cx="664660" cy="664660"/>
            </a:xfrm>
            <a:prstGeom prst="ellipse">
              <a:avLst/>
            </a:prstGeom>
            <a:ln w="22225" cap="flat" cmpd="sng" algn="ctr">
              <a:solidFill>
                <a:schemeClr val="accent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pic>
          <p:nvPicPr>
            <p:cNvPr id="20" name="图形 19">
              <a:extLst>
                <a:ext uri="{FF2B5EF4-FFF2-40B4-BE49-F238E27FC236}">
                  <a16:creationId xmlns:a16="http://schemas.microsoft.com/office/drawing/2014/main" id="{F3C28709-B8E5-452B-930E-C6AA56D09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59296" y="3817187"/>
              <a:ext cx="351588" cy="351588"/>
            </a:xfrm>
            <a:prstGeom prst="rect">
              <a:avLst/>
            </a:prstGeom>
          </p:spPr>
        </p:pic>
      </p:grpSp>
      <p:sp>
        <p:nvSpPr>
          <p:cNvPr id="54" name="稿定PPT-10-1">
            <a:extLst>
              <a:ext uri="{FF2B5EF4-FFF2-40B4-BE49-F238E27FC236}">
                <a16:creationId xmlns:a16="http://schemas.microsoft.com/office/drawing/2014/main" id="{B7E3B183-0F96-44BC-92C5-267087E0D8EE}"/>
              </a:ext>
            </a:extLst>
          </p:cNvPr>
          <p:cNvSpPr txBox="1"/>
          <p:nvPr/>
        </p:nvSpPr>
        <p:spPr>
          <a:xfrm>
            <a:off x="672708" y="4561508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产品优化</a:t>
            </a:r>
          </a:p>
        </p:txBody>
      </p:sp>
      <p:sp>
        <p:nvSpPr>
          <p:cNvPr id="55" name="稿定PPT-10-2">
            <a:extLst>
              <a:ext uri="{FF2B5EF4-FFF2-40B4-BE49-F238E27FC236}">
                <a16:creationId xmlns:a16="http://schemas.microsoft.com/office/drawing/2014/main" id="{80508154-D51B-4C28-81E4-B71E170D5F8E}"/>
              </a:ext>
            </a:extLst>
          </p:cNvPr>
          <p:cNvSpPr txBox="1"/>
          <p:nvPr/>
        </p:nvSpPr>
        <p:spPr>
          <a:xfrm>
            <a:off x="570363" y="4962800"/>
            <a:ext cx="2466366" cy="9562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AC6F7623-9C9D-4EB1-9EC2-F865564F70E8}"/>
              </a:ext>
            </a:extLst>
          </p:cNvPr>
          <p:cNvGrpSpPr/>
          <p:nvPr/>
        </p:nvGrpSpPr>
        <p:grpSpPr>
          <a:xfrm>
            <a:off x="1477820" y="3660651"/>
            <a:ext cx="664660" cy="664660"/>
            <a:chOff x="1477820" y="3660651"/>
            <a:chExt cx="664660" cy="664660"/>
          </a:xfrm>
        </p:grpSpPr>
        <p:sp useBgFill="1">
          <p:nvSpPr>
            <p:cNvPr id="52" name="椭圆 51">
              <a:extLst>
                <a:ext uri="{FF2B5EF4-FFF2-40B4-BE49-F238E27FC236}">
                  <a16:creationId xmlns:a16="http://schemas.microsoft.com/office/drawing/2014/main" id="{300246AF-865E-4BB2-A332-B343453E5766}"/>
                </a:ext>
              </a:extLst>
            </p:cNvPr>
            <p:cNvSpPr/>
            <p:nvPr/>
          </p:nvSpPr>
          <p:spPr>
            <a:xfrm>
              <a:off x="1477820" y="3660651"/>
              <a:ext cx="664660" cy="664660"/>
            </a:xfrm>
            <a:prstGeom prst="ellipse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形 30">
              <a:extLst>
                <a:ext uri="{FF2B5EF4-FFF2-40B4-BE49-F238E27FC236}">
                  <a16:creationId xmlns:a16="http://schemas.microsoft.com/office/drawing/2014/main" id="{A14FBD2F-4D1F-4EB5-9F70-4F3114262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34356" y="3817187"/>
              <a:ext cx="351588" cy="351588"/>
            </a:xfrm>
            <a:prstGeom prst="rect">
              <a:avLst/>
            </a:prstGeom>
          </p:spPr>
        </p:pic>
      </p:grpSp>
      <p:sp>
        <p:nvSpPr>
          <p:cNvPr id="21" name="稿定PPT-10-1">
            <a:extLst>
              <a:ext uri="{FF2B5EF4-FFF2-40B4-BE49-F238E27FC236}">
                <a16:creationId xmlns:a16="http://schemas.microsoft.com/office/drawing/2014/main" id="{5D60EF52-C104-4AE4-96A2-5F2FB2738196}"/>
              </a:ext>
            </a:extLst>
          </p:cNvPr>
          <p:cNvSpPr txBox="1"/>
          <p:nvPr/>
        </p:nvSpPr>
        <p:spPr>
          <a:xfrm>
            <a:off x="3521761" y="4561508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转化提升</a:t>
            </a:r>
          </a:p>
        </p:txBody>
      </p:sp>
      <p:sp>
        <p:nvSpPr>
          <p:cNvPr id="22" name="稿定PPT-10-2">
            <a:extLst>
              <a:ext uri="{FF2B5EF4-FFF2-40B4-BE49-F238E27FC236}">
                <a16:creationId xmlns:a16="http://schemas.microsoft.com/office/drawing/2014/main" id="{FC7844E4-23F9-4AFD-9061-5A21A17218D7}"/>
              </a:ext>
            </a:extLst>
          </p:cNvPr>
          <p:cNvSpPr txBox="1"/>
          <p:nvPr/>
        </p:nvSpPr>
        <p:spPr>
          <a:xfrm>
            <a:off x="3419416" y="4962800"/>
            <a:ext cx="2466366" cy="9562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87EDD2FA-1510-476D-8EDD-AB45A7489BF8}"/>
              </a:ext>
            </a:extLst>
          </p:cNvPr>
          <p:cNvGrpSpPr/>
          <p:nvPr/>
        </p:nvGrpSpPr>
        <p:grpSpPr>
          <a:xfrm>
            <a:off x="4326873" y="3660651"/>
            <a:ext cx="664660" cy="664660"/>
            <a:chOff x="4326873" y="3660651"/>
            <a:chExt cx="664660" cy="664660"/>
          </a:xfrm>
        </p:grpSpPr>
        <p:sp useBgFill="1">
          <p:nvSpPr>
            <p:cNvPr id="12" name="椭圆 11">
              <a:extLst>
                <a:ext uri="{FF2B5EF4-FFF2-40B4-BE49-F238E27FC236}">
                  <a16:creationId xmlns:a16="http://schemas.microsoft.com/office/drawing/2014/main" id="{916C4170-0D62-4521-AACE-350DF313BBF1}"/>
                </a:ext>
              </a:extLst>
            </p:cNvPr>
            <p:cNvSpPr/>
            <p:nvPr/>
          </p:nvSpPr>
          <p:spPr>
            <a:xfrm>
              <a:off x="4326873" y="3660651"/>
              <a:ext cx="664660" cy="664660"/>
            </a:xfrm>
            <a:prstGeom prst="ellipse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2" name="图形 17">
              <a:extLst>
                <a:ext uri="{FF2B5EF4-FFF2-40B4-BE49-F238E27FC236}">
                  <a16:creationId xmlns:a16="http://schemas.microsoft.com/office/drawing/2014/main" id="{550E4AC2-17D7-4D26-A6EA-08588E738264}"/>
                </a:ext>
              </a:extLst>
            </p:cNvPr>
            <p:cNvGrpSpPr/>
            <p:nvPr/>
          </p:nvGrpSpPr>
          <p:grpSpPr>
            <a:xfrm>
              <a:off x="4512709" y="3846486"/>
              <a:ext cx="292989" cy="292990"/>
              <a:chOff x="4512708" y="3846486"/>
              <a:chExt cx="292989" cy="292990"/>
            </a:xfrm>
          </p:grpSpPr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7E60EFDB-AE9A-4B65-9AF3-FCABA81F2B90}"/>
                  </a:ext>
                </a:extLst>
              </p:cNvPr>
              <p:cNvSpPr/>
              <p:nvPr/>
            </p:nvSpPr>
            <p:spPr>
              <a:xfrm>
                <a:off x="4710476" y="3992981"/>
                <a:ext cx="58598" cy="58598"/>
              </a:xfrm>
              <a:custGeom>
                <a:avLst/>
                <a:gdLst>
                  <a:gd name="connsiteX0" fmla="*/ 58598 w 58598"/>
                  <a:gd name="connsiteY0" fmla="*/ 29299 h 58598"/>
                  <a:gd name="connsiteX1" fmla="*/ 58598 w 58598"/>
                  <a:gd name="connsiteY1" fmla="*/ 58598 h 58598"/>
                  <a:gd name="connsiteX2" fmla="*/ 0 w 58598"/>
                  <a:gd name="connsiteY2" fmla="*/ 58598 h 58598"/>
                  <a:gd name="connsiteX3" fmla="*/ 0 w 58598"/>
                  <a:gd name="connsiteY3" fmla="*/ 29299 h 58598"/>
                  <a:gd name="connsiteX4" fmla="*/ 29299 w 58598"/>
                  <a:gd name="connsiteY4" fmla="*/ 0 h 58598"/>
                  <a:gd name="connsiteX5" fmla="*/ 58598 w 58598"/>
                  <a:gd name="connsiteY5" fmla="*/ 29299 h 5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598" h="58598">
                    <a:moveTo>
                      <a:pt x="58598" y="29299"/>
                    </a:moveTo>
                    <a:cubicBezTo>
                      <a:pt x="58598" y="36304"/>
                      <a:pt x="58598" y="58598"/>
                      <a:pt x="58598" y="58598"/>
                    </a:cubicBezTo>
                    <a:lnTo>
                      <a:pt x="0" y="58598"/>
                    </a:lnTo>
                    <a:cubicBezTo>
                      <a:pt x="0" y="58598"/>
                      <a:pt x="0" y="45480"/>
                      <a:pt x="0" y="29299"/>
                    </a:cubicBezTo>
                    <a:cubicBezTo>
                      <a:pt x="0" y="13118"/>
                      <a:pt x="13118" y="0"/>
                      <a:pt x="29299" y="0"/>
                    </a:cubicBezTo>
                    <a:cubicBezTo>
                      <a:pt x="45480" y="0"/>
                      <a:pt x="58598" y="13118"/>
                      <a:pt x="58598" y="29299"/>
                    </a:cubicBezTo>
                    <a:close/>
                  </a:path>
                </a:pathLst>
              </a:custGeom>
              <a:noFill/>
              <a:ln w="28575" cap="flat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FA819DB7-95FB-40FC-BDB9-217B175088EA}"/>
                  </a:ext>
                </a:extLst>
              </p:cNvPr>
              <p:cNvSpPr/>
              <p:nvPr/>
            </p:nvSpPr>
            <p:spPr>
              <a:xfrm>
                <a:off x="4673852" y="4051579"/>
                <a:ext cx="131845" cy="87897"/>
              </a:xfrm>
              <a:custGeom>
                <a:avLst/>
                <a:gdLst>
                  <a:gd name="connsiteX0" fmla="*/ 0 w 131845"/>
                  <a:gd name="connsiteY0" fmla="*/ 0 h 87897"/>
                  <a:gd name="connsiteX1" fmla="*/ 131846 w 131845"/>
                  <a:gd name="connsiteY1" fmla="*/ 0 h 87897"/>
                  <a:gd name="connsiteX2" fmla="*/ 131846 w 131845"/>
                  <a:gd name="connsiteY2" fmla="*/ 87897 h 87897"/>
                  <a:gd name="connsiteX3" fmla="*/ 0 w 131845"/>
                  <a:gd name="connsiteY3" fmla="*/ 87897 h 87897"/>
                  <a:gd name="connsiteX4" fmla="*/ 0 w 131845"/>
                  <a:gd name="connsiteY4" fmla="*/ 0 h 8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845" h="87897">
                    <a:moveTo>
                      <a:pt x="0" y="0"/>
                    </a:moveTo>
                    <a:lnTo>
                      <a:pt x="131846" y="0"/>
                    </a:lnTo>
                    <a:lnTo>
                      <a:pt x="131846" y="87897"/>
                    </a:lnTo>
                    <a:lnTo>
                      <a:pt x="0" y="8789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8A996ECD-130A-4EF7-AF24-A54CAB3FBA68}"/>
                  </a:ext>
                </a:extLst>
              </p:cNvPr>
              <p:cNvSpPr/>
              <p:nvPr/>
            </p:nvSpPr>
            <p:spPr>
              <a:xfrm>
                <a:off x="4717801" y="3861135"/>
                <a:ext cx="73247" cy="73247"/>
              </a:xfrm>
              <a:custGeom>
                <a:avLst/>
                <a:gdLst>
                  <a:gd name="connsiteX0" fmla="*/ 0 w 73247"/>
                  <a:gd name="connsiteY0" fmla="*/ 0 h 73247"/>
                  <a:gd name="connsiteX1" fmla="*/ 43949 w 73247"/>
                  <a:gd name="connsiteY1" fmla="*/ 0 h 73247"/>
                  <a:gd name="connsiteX2" fmla="*/ 73248 w 73247"/>
                  <a:gd name="connsiteY2" fmla="*/ 29299 h 73247"/>
                  <a:gd name="connsiteX3" fmla="*/ 73248 w 73247"/>
                  <a:gd name="connsiteY3" fmla="*/ 73248 h 7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247" h="73247">
                    <a:moveTo>
                      <a:pt x="0" y="0"/>
                    </a:moveTo>
                    <a:lnTo>
                      <a:pt x="43949" y="0"/>
                    </a:lnTo>
                    <a:cubicBezTo>
                      <a:pt x="60130" y="0"/>
                      <a:pt x="73248" y="13118"/>
                      <a:pt x="73248" y="29299"/>
                    </a:cubicBezTo>
                    <a:lnTo>
                      <a:pt x="73248" y="73248"/>
                    </a:lnTo>
                  </a:path>
                </a:pathLst>
              </a:custGeom>
              <a:noFill/>
              <a:ln w="28575" cap="flat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7EB8CFFB-DA82-46BB-8570-D2DC8E191412}"/>
                  </a:ext>
                </a:extLst>
              </p:cNvPr>
              <p:cNvSpPr/>
              <p:nvPr/>
            </p:nvSpPr>
            <p:spPr>
              <a:xfrm>
                <a:off x="4527357" y="4051579"/>
                <a:ext cx="73247" cy="73247"/>
              </a:xfrm>
              <a:custGeom>
                <a:avLst/>
                <a:gdLst>
                  <a:gd name="connsiteX0" fmla="*/ 73248 w 73247"/>
                  <a:gd name="connsiteY0" fmla="*/ 73248 h 73247"/>
                  <a:gd name="connsiteX1" fmla="*/ 29299 w 73247"/>
                  <a:gd name="connsiteY1" fmla="*/ 73248 h 73247"/>
                  <a:gd name="connsiteX2" fmla="*/ 0 w 73247"/>
                  <a:gd name="connsiteY2" fmla="*/ 43949 h 73247"/>
                  <a:gd name="connsiteX3" fmla="*/ 0 w 73247"/>
                  <a:gd name="connsiteY3" fmla="*/ 0 h 7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247" h="73247">
                    <a:moveTo>
                      <a:pt x="73248" y="73248"/>
                    </a:moveTo>
                    <a:lnTo>
                      <a:pt x="29299" y="73248"/>
                    </a:lnTo>
                    <a:cubicBezTo>
                      <a:pt x="13118" y="73248"/>
                      <a:pt x="0" y="60130"/>
                      <a:pt x="0" y="43949"/>
                    </a:cubicBezTo>
                    <a:lnTo>
                      <a:pt x="0" y="0"/>
                    </a:lnTo>
                  </a:path>
                </a:pathLst>
              </a:custGeom>
              <a:noFill/>
              <a:ln w="28575" cap="flat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>
                <a:extLst>
                  <a:ext uri="{FF2B5EF4-FFF2-40B4-BE49-F238E27FC236}">
                    <a16:creationId xmlns:a16="http://schemas.microsoft.com/office/drawing/2014/main" id="{4FC2C7BB-3351-461C-A4B5-F1B3F42588F9}"/>
                  </a:ext>
                </a:extLst>
              </p:cNvPr>
              <p:cNvSpPr/>
              <p:nvPr/>
            </p:nvSpPr>
            <p:spPr>
              <a:xfrm>
                <a:off x="4512708" y="3875785"/>
                <a:ext cx="131845" cy="117196"/>
              </a:xfrm>
              <a:custGeom>
                <a:avLst/>
                <a:gdLst>
                  <a:gd name="connsiteX0" fmla="*/ 131846 w 131845"/>
                  <a:gd name="connsiteY0" fmla="*/ 0 h 117196"/>
                  <a:gd name="connsiteX1" fmla="*/ 131846 w 131845"/>
                  <a:gd name="connsiteY1" fmla="*/ 87897 h 117196"/>
                  <a:gd name="connsiteX2" fmla="*/ 65923 w 131845"/>
                  <a:gd name="connsiteY2" fmla="*/ 117196 h 117196"/>
                  <a:gd name="connsiteX3" fmla="*/ 0 w 131845"/>
                  <a:gd name="connsiteY3" fmla="*/ 87897 h 117196"/>
                  <a:gd name="connsiteX4" fmla="*/ 0 w 131845"/>
                  <a:gd name="connsiteY4" fmla="*/ 0 h 117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845" h="117196">
                    <a:moveTo>
                      <a:pt x="131846" y="0"/>
                    </a:moveTo>
                    <a:lnTo>
                      <a:pt x="131846" y="87897"/>
                    </a:lnTo>
                    <a:cubicBezTo>
                      <a:pt x="131846" y="104078"/>
                      <a:pt x="102331" y="117196"/>
                      <a:pt x="65923" y="117196"/>
                    </a:cubicBezTo>
                    <a:cubicBezTo>
                      <a:pt x="29515" y="117196"/>
                      <a:pt x="0" y="104078"/>
                      <a:pt x="0" y="87897"/>
                    </a:cubicBezTo>
                    <a:lnTo>
                      <a:pt x="0" y="0"/>
                    </a:lnTo>
                  </a:path>
                </a:pathLst>
              </a:custGeom>
              <a:noFill/>
              <a:ln w="28575" cap="flat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4701721B-064B-474A-9C90-C03AF1979FF8}"/>
                  </a:ext>
                </a:extLst>
              </p:cNvPr>
              <p:cNvSpPr/>
              <p:nvPr/>
            </p:nvSpPr>
            <p:spPr>
              <a:xfrm>
                <a:off x="4512708" y="3919733"/>
                <a:ext cx="131845" cy="29299"/>
              </a:xfrm>
              <a:custGeom>
                <a:avLst/>
                <a:gdLst>
                  <a:gd name="connsiteX0" fmla="*/ 131846 w 131845"/>
                  <a:gd name="connsiteY0" fmla="*/ 0 h 29299"/>
                  <a:gd name="connsiteX1" fmla="*/ 65923 w 131845"/>
                  <a:gd name="connsiteY1" fmla="*/ 29299 h 29299"/>
                  <a:gd name="connsiteX2" fmla="*/ 0 w 131845"/>
                  <a:gd name="connsiteY2" fmla="*/ 0 h 29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1845" h="29299">
                    <a:moveTo>
                      <a:pt x="131846" y="0"/>
                    </a:moveTo>
                    <a:cubicBezTo>
                      <a:pt x="131846" y="16181"/>
                      <a:pt x="102331" y="29299"/>
                      <a:pt x="65923" y="29299"/>
                    </a:cubicBezTo>
                    <a:cubicBezTo>
                      <a:pt x="29515" y="29299"/>
                      <a:pt x="0" y="16181"/>
                      <a:pt x="0" y="0"/>
                    </a:cubicBezTo>
                  </a:path>
                </a:pathLst>
              </a:custGeom>
              <a:noFill/>
              <a:ln w="28575" cap="flat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198FAEA0-3F1B-447D-B2FB-3CC249B5E0F3}"/>
                  </a:ext>
                </a:extLst>
              </p:cNvPr>
              <p:cNvSpPr/>
              <p:nvPr/>
            </p:nvSpPr>
            <p:spPr>
              <a:xfrm>
                <a:off x="4512708" y="3846486"/>
                <a:ext cx="131845" cy="58598"/>
              </a:xfrm>
              <a:custGeom>
                <a:avLst/>
                <a:gdLst>
                  <a:gd name="connsiteX0" fmla="*/ 131846 w 131845"/>
                  <a:gd name="connsiteY0" fmla="*/ 29299 h 58598"/>
                  <a:gd name="connsiteX1" fmla="*/ 65923 w 131845"/>
                  <a:gd name="connsiteY1" fmla="*/ 58598 h 58598"/>
                  <a:gd name="connsiteX2" fmla="*/ 0 w 131845"/>
                  <a:gd name="connsiteY2" fmla="*/ 29299 h 58598"/>
                  <a:gd name="connsiteX3" fmla="*/ 65923 w 131845"/>
                  <a:gd name="connsiteY3" fmla="*/ 0 h 58598"/>
                  <a:gd name="connsiteX4" fmla="*/ 131846 w 131845"/>
                  <a:gd name="connsiteY4" fmla="*/ 29299 h 5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845" h="58598">
                    <a:moveTo>
                      <a:pt x="131846" y="29299"/>
                    </a:moveTo>
                    <a:cubicBezTo>
                      <a:pt x="131846" y="45480"/>
                      <a:pt x="102331" y="58598"/>
                      <a:pt x="65923" y="58598"/>
                    </a:cubicBezTo>
                    <a:cubicBezTo>
                      <a:pt x="29515" y="58598"/>
                      <a:pt x="0" y="45480"/>
                      <a:pt x="0" y="29299"/>
                    </a:cubicBezTo>
                    <a:cubicBezTo>
                      <a:pt x="0" y="13118"/>
                      <a:pt x="29515" y="0"/>
                      <a:pt x="65923" y="0"/>
                    </a:cubicBezTo>
                    <a:cubicBezTo>
                      <a:pt x="102331" y="0"/>
                      <a:pt x="131846" y="13118"/>
                      <a:pt x="131846" y="29299"/>
                    </a:cubicBezTo>
                    <a:close/>
                  </a:path>
                </a:pathLst>
              </a:custGeom>
              <a:noFill/>
              <a:ln w="28575" cap="flat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25" name="稿定PPT-10-1">
            <a:extLst>
              <a:ext uri="{FF2B5EF4-FFF2-40B4-BE49-F238E27FC236}">
                <a16:creationId xmlns:a16="http://schemas.microsoft.com/office/drawing/2014/main" id="{CA216EFD-D62D-4DDA-BB50-6908F0043256}"/>
              </a:ext>
            </a:extLst>
          </p:cNvPr>
          <p:cNvSpPr txBox="1"/>
          <p:nvPr/>
        </p:nvSpPr>
        <p:spPr>
          <a:xfrm>
            <a:off x="6395469" y="4561508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运营计划</a:t>
            </a:r>
          </a:p>
        </p:txBody>
      </p:sp>
      <p:sp>
        <p:nvSpPr>
          <p:cNvPr id="26" name="稿定PPT-10-2">
            <a:extLst>
              <a:ext uri="{FF2B5EF4-FFF2-40B4-BE49-F238E27FC236}">
                <a16:creationId xmlns:a16="http://schemas.microsoft.com/office/drawing/2014/main" id="{4C582F8C-E0DA-4D75-AEAD-3A9F5E02523C}"/>
              </a:ext>
            </a:extLst>
          </p:cNvPr>
          <p:cNvSpPr txBox="1"/>
          <p:nvPr/>
        </p:nvSpPr>
        <p:spPr>
          <a:xfrm>
            <a:off x="6268469" y="4962800"/>
            <a:ext cx="2515676" cy="9562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 useBgFill="1">
        <p:nvSpPr>
          <p:cNvPr id="14" name="椭圆 13">
            <a:extLst>
              <a:ext uri="{FF2B5EF4-FFF2-40B4-BE49-F238E27FC236}">
                <a16:creationId xmlns:a16="http://schemas.microsoft.com/office/drawing/2014/main" id="{2ECC1DD8-8BAD-4439-9E16-4311FFCAAE74}"/>
              </a:ext>
            </a:extLst>
          </p:cNvPr>
          <p:cNvSpPr/>
          <p:nvPr/>
        </p:nvSpPr>
        <p:spPr>
          <a:xfrm>
            <a:off x="7214817" y="3660651"/>
            <a:ext cx="664660" cy="664660"/>
          </a:xfrm>
          <a:prstGeom prst="ellipse">
            <a:avLst/>
          </a:prstGeom>
          <a:ln w="222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grpSp>
        <p:nvGrpSpPr>
          <p:cNvPr id="42" name="图形 15">
            <a:extLst>
              <a:ext uri="{FF2B5EF4-FFF2-40B4-BE49-F238E27FC236}">
                <a16:creationId xmlns:a16="http://schemas.microsoft.com/office/drawing/2014/main" id="{323D213B-6A03-49FE-AD77-416B192D0F4A}"/>
              </a:ext>
            </a:extLst>
          </p:cNvPr>
          <p:cNvGrpSpPr/>
          <p:nvPr/>
        </p:nvGrpSpPr>
        <p:grpSpPr>
          <a:xfrm>
            <a:off x="7400652" y="3846486"/>
            <a:ext cx="292990" cy="292990"/>
            <a:chOff x="7400652" y="3846486"/>
            <a:chExt cx="292990" cy="292990"/>
          </a:xfrm>
        </p:grpSpPr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333C3A26-D17D-47F8-B219-C69A48BE79F9}"/>
                </a:ext>
              </a:extLst>
            </p:cNvPr>
            <p:cNvSpPr/>
            <p:nvPr/>
          </p:nvSpPr>
          <p:spPr>
            <a:xfrm>
              <a:off x="7400652" y="3846486"/>
              <a:ext cx="292990" cy="292990"/>
            </a:xfrm>
            <a:custGeom>
              <a:avLst/>
              <a:gdLst>
                <a:gd name="connsiteX0" fmla="*/ 146495 w 292990"/>
                <a:gd name="connsiteY0" fmla="*/ 292990 h 292990"/>
                <a:gd name="connsiteX1" fmla="*/ 292990 w 292990"/>
                <a:gd name="connsiteY1" fmla="*/ 146495 h 292990"/>
                <a:gd name="connsiteX2" fmla="*/ 146495 w 292990"/>
                <a:gd name="connsiteY2" fmla="*/ 0 h 292990"/>
                <a:gd name="connsiteX3" fmla="*/ 0 w 292990"/>
                <a:gd name="connsiteY3" fmla="*/ 146495 h 292990"/>
                <a:gd name="connsiteX4" fmla="*/ 146495 w 292990"/>
                <a:gd name="connsiteY4" fmla="*/ 292990 h 29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990" h="292990">
                  <a:moveTo>
                    <a:pt x="146495" y="292990"/>
                  </a:moveTo>
                  <a:cubicBezTo>
                    <a:pt x="227402" y="292990"/>
                    <a:pt x="292990" y="227402"/>
                    <a:pt x="292990" y="146495"/>
                  </a:cubicBezTo>
                  <a:cubicBezTo>
                    <a:pt x="292990" y="65588"/>
                    <a:pt x="227402" y="0"/>
                    <a:pt x="146495" y="0"/>
                  </a:cubicBezTo>
                  <a:cubicBezTo>
                    <a:pt x="65588" y="0"/>
                    <a:pt x="0" y="65588"/>
                    <a:pt x="0" y="146495"/>
                  </a:cubicBezTo>
                  <a:cubicBezTo>
                    <a:pt x="0" y="227402"/>
                    <a:pt x="65588" y="292990"/>
                    <a:pt x="146495" y="292990"/>
                  </a:cubicBezTo>
                  <a:close/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BCEA8D08-3272-4C82-B994-300C4DC9DF8C}"/>
                </a:ext>
              </a:extLst>
            </p:cNvPr>
            <p:cNvSpPr/>
            <p:nvPr/>
          </p:nvSpPr>
          <p:spPr>
            <a:xfrm>
              <a:off x="7547198" y="3905084"/>
              <a:ext cx="62109" cy="150070"/>
            </a:xfrm>
            <a:custGeom>
              <a:avLst/>
              <a:gdLst>
                <a:gd name="connsiteX0" fmla="*/ 9 w 62109"/>
                <a:gd name="connsiteY0" fmla="*/ 0 h 150070"/>
                <a:gd name="connsiteX1" fmla="*/ 0 w 62109"/>
                <a:gd name="connsiteY1" fmla="*/ 87961 h 150070"/>
                <a:gd name="connsiteX2" fmla="*/ 62109 w 62109"/>
                <a:gd name="connsiteY2" fmla="*/ 150071 h 150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109" h="150070">
                  <a:moveTo>
                    <a:pt x="9" y="0"/>
                  </a:moveTo>
                  <a:lnTo>
                    <a:pt x="0" y="87961"/>
                  </a:lnTo>
                  <a:lnTo>
                    <a:pt x="62109" y="150071"/>
                  </a:lnTo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58" name="标题 10">
            <a:extLst>
              <a:ext uri="{FF2B5EF4-FFF2-40B4-BE49-F238E27FC236}">
                <a16:creationId xmlns:a16="http://schemas.microsoft.com/office/drawing/2014/main" id="{B01FC8FF-E1B4-4AF3-A433-5A99A6712CC1}"/>
              </a:ext>
            </a:extLst>
          </p:cNvPr>
          <p:cNvSpPr txBox="1">
            <a:spLocks/>
          </p:cNvSpPr>
          <p:nvPr/>
        </p:nvSpPr>
        <p:spPr>
          <a:xfrm>
            <a:off x="1302524" y="647055"/>
            <a:ext cx="4633348" cy="35610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defTabSz="914400"/>
            <a:r>
              <a:rPr lang="zh-CN" altLang="en-US" dirty="0"/>
              <a:t>工作回顾</a:t>
            </a:r>
          </a:p>
        </p:txBody>
      </p:sp>
      <p:sp>
        <p:nvSpPr>
          <p:cNvPr id="59" name="文本占位符 16">
            <a:extLst>
              <a:ext uri="{FF2B5EF4-FFF2-40B4-BE49-F238E27FC236}">
                <a16:creationId xmlns:a16="http://schemas.microsoft.com/office/drawing/2014/main" id="{86671578-34E6-4838-A8FC-535B27B09363}"/>
              </a:ext>
            </a:extLst>
          </p:cNvPr>
          <p:cNvSpPr txBox="1">
            <a:spLocks/>
          </p:cNvSpPr>
          <p:nvPr/>
        </p:nvSpPr>
        <p:spPr>
          <a:xfrm>
            <a:off x="1302524" y="959107"/>
            <a:ext cx="4633348" cy="19086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l"/>
              <a:defRPr kumimoji="0" lang="zh-CN" altLang="en-US" sz="120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微软雅黑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765">
              <a:lnSpc>
                <a:spcPct val="100000"/>
              </a:lnSpc>
              <a:spcBef>
                <a:spcPts val="0"/>
              </a:spcBef>
              <a:buSzPct val="25000"/>
              <a:buFontTx/>
              <a:buNone/>
            </a:pPr>
            <a:r>
              <a:rPr lang="en-US" altLang="zh-CN" dirty="0"/>
              <a:t>Work review
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121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64B4531C-1325-4F40-8F4B-970428529B86}"/>
              </a:ext>
            </a:extLst>
          </p:cNvPr>
          <p:cNvSpPr/>
          <p:nvPr/>
        </p:nvSpPr>
        <p:spPr>
          <a:xfrm>
            <a:off x="669927" y="1484314"/>
            <a:ext cx="2231549" cy="1520484"/>
          </a:xfrm>
          <a:custGeom>
            <a:avLst/>
            <a:gdLst>
              <a:gd name="connsiteX0" fmla="*/ 0 w 2231549"/>
              <a:gd name="connsiteY0" fmla="*/ 0 h 1520484"/>
              <a:gd name="connsiteX1" fmla="*/ 2231549 w 2231549"/>
              <a:gd name="connsiteY1" fmla="*/ 0 h 1520484"/>
              <a:gd name="connsiteX2" fmla="*/ 2231549 w 2231549"/>
              <a:gd name="connsiteY2" fmla="*/ 1520484 h 1520484"/>
              <a:gd name="connsiteX3" fmla="*/ 0 w 2231549"/>
              <a:gd name="connsiteY3" fmla="*/ 1520484 h 1520484"/>
              <a:gd name="connsiteX4" fmla="*/ 0 w 2231549"/>
              <a:gd name="connsiteY4" fmla="*/ 0 h 152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1549" h="1520484">
                <a:moveTo>
                  <a:pt x="0" y="0"/>
                </a:moveTo>
                <a:lnTo>
                  <a:pt x="2231549" y="0"/>
                </a:lnTo>
                <a:lnTo>
                  <a:pt x="2231549" y="1520484"/>
                </a:lnTo>
                <a:lnTo>
                  <a:pt x="0" y="152048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078601DC-3AC0-4084-849D-D71BE1B1E8AD}"/>
              </a:ext>
            </a:extLst>
          </p:cNvPr>
          <p:cNvSpPr/>
          <p:nvPr/>
        </p:nvSpPr>
        <p:spPr>
          <a:xfrm>
            <a:off x="2947195" y="1484314"/>
            <a:ext cx="2231551" cy="1520484"/>
          </a:xfrm>
          <a:custGeom>
            <a:avLst/>
            <a:gdLst>
              <a:gd name="connsiteX0" fmla="*/ 0 w 2231551"/>
              <a:gd name="connsiteY0" fmla="*/ 0 h 1520484"/>
              <a:gd name="connsiteX1" fmla="*/ 2231551 w 2231551"/>
              <a:gd name="connsiteY1" fmla="*/ 0 h 1520484"/>
              <a:gd name="connsiteX2" fmla="*/ 2231551 w 2231551"/>
              <a:gd name="connsiteY2" fmla="*/ 1520484 h 1520484"/>
              <a:gd name="connsiteX3" fmla="*/ 0 w 2231551"/>
              <a:gd name="connsiteY3" fmla="*/ 1520484 h 1520484"/>
              <a:gd name="connsiteX4" fmla="*/ 0 w 2231551"/>
              <a:gd name="connsiteY4" fmla="*/ 0 h 152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1551" h="1520484">
                <a:moveTo>
                  <a:pt x="0" y="0"/>
                </a:moveTo>
                <a:lnTo>
                  <a:pt x="2231551" y="0"/>
                </a:lnTo>
                <a:lnTo>
                  <a:pt x="2231551" y="1520484"/>
                </a:lnTo>
                <a:lnTo>
                  <a:pt x="0" y="152048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46770652-AE33-4A8D-B8A3-3BA5CC83C21E}"/>
              </a:ext>
            </a:extLst>
          </p:cNvPr>
          <p:cNvSpPr/>
          <p:nvPr/>
        </p:nvSpPr>
        <p:spPr>
          <a:xfrm>
            <a:off x="5224464" y="1484314"/>
            <a:ext cx="2231270" cy="1520484"/>
          </a:xfrm>
          <a:custGeom>
            <a:avLst/>
            <a:gdLst>
              <a:gd name="connsiteX0" fmla="*/ 0 w 2231270"/>
              <a:gd name="connsiteY0" fmla="*/ 0 h 1520484"/>
              <a:gd name="connsiteX1" fmla="*/ 2231270 w 2231270"/>
              <a:gd name="connsiteY1" fmla="*/ 0 h 1520484"/>
              <a:gd name="connsiteX2" fmla="*/ 2231270 w 2231270"/>
              <a:gd name="connsiteY2" fmla="*/ 1520484 h 1520484"/>
              <a:gd name="connsiteX3" fmla="*/ 0 w 2231270"/>
              <a:gd name="connsiteY3" fmla="*/ 1520484 h 1520484"/>
              <a:gd name="connsiteX4" fmla="*/ 0 w 2231270"/>
              <a:gd name="connsiteY4" fmla="*/ 0 h 152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1270" h="1520484">
                <a:moveTo>
                  <a:pt x="0" y="0"/>
                </a:moveTo>
                <a:lnTo>
                  <a:pt x="2231270" y="0"/>
                </a:lnTo>
                <a:lnTo>
                  <a:pt x="2231270" y="1520484"/>
                </a:lnTo>
                <a:lnTo>
                  <a:pt x="0" y="152048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34214CDF-8F1B-4665-A778-BA0CBCCDE671}"/>
              </a:ext>
            </a:extLst>
          </p:cNvPr>
          <p:cNvSpPr/>
          <p:nvPr/>
        </p:nvSpPr>
        <p:spPr>
          <a:xfrm>
            <a:off x="669927" y="3050517"/>
            <a:ext cx="2231549" cy="1523694"/>
          </a:xfrm>
          <a:custGeom>
            <a:avLst/>
            <a:gdLst>
              <a:gd name="connsiteX0" fmla="*/ 0 w 2231549"/>
              <a:gd name="connsiteY0" fmla="*/ 0 h 1523694"/>
              <a:gd name="connsiteX1" fmla="*/ 2231549 w 2231549"/>
              <a:gd name="connsiteY1" fmla="*/ 0 h 1523694"/>
              <a:gd name="connsiteX2" fmla="*/ 2231549 w 2231549"/>
              <a:gd name="connsiteY2" fmla="*/ 1523694 h 1523694"/>
              <a:gd name="connsiteX3" fmla="*/ 0 w 2231549"/>
              <a:gd name="connsiteY3" fmla="*/ 1523694 h 1523694"/>
              <a:gd name="connsiteX4" fmla="*/ 0 w 2231549"/>
              <a:gd name="connsiteY4" fmla="*/ 0 h 1523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1549" h="1523694">
                <a:moveTo>
                  <a:pt x="0" y="0"/>
                </a:moveTo>
                <a:lnTo>
                  <a:pt x="2231549" y="0"/>
                </a:lnTo>
                <a:lnTo>
                  <a:pt x="2231549" y="1523694"/>
                </a:lnTo>
                <a:lnTo>
                  <a:pt x="0" y="152369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F8038060-33C9-4FDC-9CA9-78C0FA42DF4D}"/>
              </a:ext>
            </a:extLst>
          </p:cNvPr>
          <p:cNvSpPr/>
          <p:nvPr/>
        </p:nvSpPr>
        <p:spPr>
          <a:xfrm>
            <a:off x="2947195" y="3050517"/>
            <a:ext cx="2231551" cy="1523694"/>
          </a:xfrm>
          <a:custGeom>
            <a:avLst/>
            <a:gdLst>
              <a:gd name="connsiteX0" fmla="*/ 0 w 2231551"/>
              <a:gd name="connsiteY0" fmla="*/ 0 h 1523694"/>
              <a:gd name="connsiteX1" fmla="*/ 2231551 w 2231551"/>
              <a:gd name="connsiteY1" fmla="*/ 0 h 1523694"/>
              <a:gd name="connsiteX2" fmla="*/ 2231551 w 2231551"/>
              <a:gd name="connsiteY2" fmla="*/ 1523694 h 1523694"/>
              <a:gd name="connsiteX3" fmla="*/ 0 w 2231551"/>
              <a:gd name="connsiteY3" fmla="*/ 1523694 h 1523694"/>
              <a:gd name="connsiteX4" fmla="*/ 0 w 2231551"/>
              <a:gd name="connsiteY4" fmla="*/ 0 h 1523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1551" h="1523694">
                <a:moveTo>
                  <a:pt x="0" y="0"/>
                </a:moveTo>
                <a:lnTo>
                  <a:pt x="2231551" y="0"/>
                </a:lnTo>
                <a:lnTo>
                  <a:pt x="2231551" y="1523694"/>
                </a:lnTo>
                <a:lnTo>
                  <a:pt x="0" y="152369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BBE4590C-4ABA-4A60-9CEB-332BFB310459}"/>
              </a:ext>
            </a:extLst>
          </p:cNvPr>
          <p:cNvSpPr/>
          <p:nvPr/>
        </p:nvSpPr>
        <p:spPr>
          <a:xfrm>
            <a:off x="5224464" y="3050517"/>
            <a:ext cx="2231270" cy="1523694"/>
          </a:xfrm>
          <a:custGeom>
            <a:avLst/>
            <a:gdLst>
              <a:gd name="connsiteX0" fmla="*/ 0 w 2231270"/>
              <a:gd name="connsiteY0" fmla="*/ 0 h 1523694"/>
              <a:gd name="connsiteX1" fmla="*/ 2231270 w 2231270"/>
              <a:gd name="connsiteY1" fmla="*/ 0 h 1523694"/>
              <a:gd name="connsiteX2" fmla="*/ 2231270 w 2231270"/>
              <a:gd name="connsiteY2" fmla="*/ 1523694 h 1523694"/>
              <a:gd name="connsiteX3" fmla="*/ 0 w 2231270"/>
              <a:gd name="connsiteY3" fmla="*/ 1523694 h 1523694"/>
              <a:gd name="connsiteX4" fmla="*/ 0 w 2231270"/>
              <a:gd name="connsiteY4" fmla="*/ 0 h 1523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1270" h="1523694">
                <a:moveTo>
                  <a:pt x="0" y="0"/>
                </a:moveTo>
                <a:lnTo>
                  <a:pt x="2231270" y="0"/>
                </a:lnTo>
                <a:lnTo>
                  <a:pt x="2231270" y="1523694"/>
                </a:lnTo>
                <a:lnTo>
                  <a:pt x="0" y="152369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44FD7EC3-24F5-4B4D-A5A5-9E06807A0C9B}"/>
              </a:ext>
            </a:extLst>
          </p:cNvPr>
          <p:cNvSpPr/>
          <p:nvPr/>
        </p:nvSpPr>
        <p:spPr>
          <a:xfrm>
            <a:off x="669927" y="4619930"/>
            <a:ext cx="2231549" cy="1523681"/>
          </a:xfrm>
          <a:custGeom>
            <a:avLst/>
            <a:gdLst>
              <a:gd name="connsiteX0" fmla="*/ 0 w 2231549"/>
              <a:gd name="connsiteY0" fmla="*/ 0 h 1523681"/>
              <a:gd name="connsiteX1" fmla="*/ 2231549 w 2231549"/>
              <a:gd name="connsiteY1" fmla="*/ 0 h 1523681"/>
              <a:gd name="connsiteX2" fmla="*/ 2231549 w 2231549"/>
              <a:gd name="connsiteY2" fmla="*/ 1523681 h 1523681"/>
              <a:gd name="connsiteX3" fmla="*/ 0 w 2231549"/>
              <a:gd name="connsiteY3" fmla="*/ 1523681 h 1523681"/>
              <a:gd name="connsiteX4" fmla="*/ 0 w 2231549"/>
              <a:gd name="connsiteY4" fmla="*/ 0 h 1523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1549" h="1523681">
                <a:moveTo>
                  <a:pt x="0" y="0"/>
                </a:moveTo>
                <a:lnTo>
                  <a:pt x="2231549" y="0"/>
                </a:lnTo>
                <a:lnTo>
                  <a:pt x="2231549" y="1523681"/>
                </a:lnTo>
                <a:lnTo>
                  <a:pt x="0" y="152368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DC74BB44-7E21-4A59-ABCB-808FBF88FD0E}"/>
              </a:ext>
            </a:extLst>
          </p:cNvPr>
          <p:cNvSpPr/>
          <p:nvPr/>
        </p:nvSpPr>
        <p:spPr>
          <a:xfrm>
            <a:off x="2947195" y="4619930"/>
            <a:ext cx="2231551" cy="1523681"/>
          </a:xfrm>
          <a:custGeom>
            <a:avLst/>
            <a:gdLst>
              <a:gd name="connsiteX0" fmla="*/ 0 w 2231551"/>
              <a:gd name="connsiteY0" fmla="*/ 0 h 1523681"/>
              <a:gd name="connsiteX1" fmla="*/ 2231551 w 2231551"/>
              <a:gd name="connsiteY1" fmla="*/ 0 h 1523681"/>
              <a:gd name="connsiteX2" fmla="*/ 2231551 w 2231551"/>
              <a:gd name="connsiteY2" fmla="*/ 1523681 h 1523681"/>
              <a:gd name="connsiteX3" fmla="*/ 0 w 2231551"/>
              <a:gd name="connsiteY3" fmla="*/ 1523681 h 1523681"/>
              <a:gd name="connsiteX4" fmla="*/ 0 w 2231551"/>
              <a:gd name="connsiteY4" fmla="*/ 0 h 1523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1551" h="1523681">
                <a:moveTo>
                  <a:pt x="0" y="0"/>
                </a:moveTo>
                <a:lnTo>
                  <a:pt x="2231551" y="0"/>
                </a:lnTo>
                <a:lnTo>
                  <a:pt x="2231551" y="1523681"/>
                </a:lnTo>
                <a:lnTo>
                  <a:pt x="0" y="152368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8ACD1C2E-2BB8-40DA-964B-0B31E9BA9A17}"/>
              </a:ext>
            </a:extLst>
          </p:cNvPr>
          <p:cNvSpPr/>
          <p:nvPr/>
        </p:nvSpPr>
        <p:spPr>
          <a:xfrm>
            <a:off x="5224464" y="4619930"/>
            <a:ext cx="2231270" cy="1523681"/>
          </a:xfrm>
          <a:custGeom>
            <a:avLst/>
            <a:gdLst>
              <a:gd name="connsiteX0" fmla="*/ 0 w 2231270"/>
              <a:gd name="connsiteY0" fmla="*/ 0 h 1523681"/>
              <a:gd name="connsiteX1" fmla="*/ 2231270 w 2231270"/>
              <a:gd name="connsiteY1" fmla="*/ 0 h 1523681"/>
              <a:gd name="connsiteX2" fmla="*/ 2231270 w 2231270"/>
              <a:gd name="connsiteY2" fmla="*/ 1523681 h 1523681"/>
              <a:gd name="connsiteX3" fmla="*/ 0 w 2231270"/>
              <a:gd name="connsiteY3" fmla="*/ 1523681 h 1523681"/>
              <a:gd name="connsiteX4" fmla="*/ 0 w 2231270"/>
              <a:gd name="connsiteY4" fmla="*/ 0 h 1523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1270" h="1523681">
                <a:moveTo>
                  <a:pt x="0" y="0"/>
                </a:moveTo>
                <a:lnTo>
                  <a:pt x="2231270" y="0"/>
                </a:lnTo>
                <a:lnTo>
                  <a:pt x="2231270" y="1523681"/>
                </a:lnTo>
                <a:lnTo>
                  <a:pt x="0" y="152368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108B975E-AB28-44ED-99FD-B7A9FFD8ED09}"/>
              </a:ext>
            </a:extLst>
          </p:cNvPr>
          <p:cNvSpPr/>
          <p:nvPr/>
        </p:nvSpPr>
        <p:spPr>
          <a:xfrm>
            <a:off x="7455734" y="1484314"/>
            <a:ext cx="4079041" cy="46593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稿定PPT-10-1">
            <a:extLst>
              <a:ext uri="{FF2B5EF4-FFF2-40B4-BE49-F238E27FC236}">
                <a16:creationId xmlns:a16="http://schemas.microsoft.com/office/drawing/2014/main" id="{C3FF25FE-C2E9-4CAB-B9E0-F91069C8AEAB}"/>
              </a:ext>
            </a:extLst>
          </p:cNvPr>
          <p:cNvSpPr txBox="1"/>
          <p:nvPr/>
        </p:nvSpPr>
        <p:spPr>
          <a:xfrm>
            <a:off x="7761834" y="2999898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高端产品</a:t>
            </a:r>
          </a:p>
        </p:txBody>
      </p:sp>
      <p:sp>
        <p:nvSpPr>
          <p:cNvPr id="80" name="稿定PPT-10-2">
            <a:extLst>
              <a:ext uri="{FF2B5EF4-FFF2-40B4-BE49-F238E27FC236}">
                <a16:creationId xmlns:a16="http://schemas.microsoft.com/office/drawing/2014/main" id="{321A84EB-E1CA-4572-9F82-8CDECF048040}"/>
              </a:ext>
            </a:extLst>
          </p:cNvPr>
          <p:cNvSpPr txBox="1"/>
          <p:nvPr/>
        </p:nvSpPr>
        <p:spPr>
          <a:xfrm>
            <a:off x="7761834" y="3401190"/>
            <a:ext cx="3479246" cy="6923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81" name="稿定PPT-10-1">
            <a:extLst>
              <a:ext uri="{FF2B5EF4-FFF2-40B4-BE49-F238E27FC236}">
                <a16:creationId xmlns:a16="http://schemas.microsoft.com/office/drawing/2014/main" id="{740444C8-4E18-47AD-BE45-51E8033B315E}"/>
              </a:ext>
            </a:extLst>
          </p:cNvPr>
          <p:cNvSpPr txBox="1"/>
          <p:nvPr/>
        </p:nvSpPr>
        <p:spPr>
          <a:xfrm>
            <a:off x="7756019" y="2141988"/>
            <a:ext cx="3055913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产品优化</a:t>
            </a:r>
          </a:p>
        </p:txBody>
      </p:sp>
      <p:sp>
        <p:nvSpPr>
          <p:cNvPr id="86" name="稿定PPT-10-1">
            <a:extLst>
              <a:ext uri="{FF2B5EF4-FFF2-40B4-BE49-F238E27FC236}">
                <a16:creationId xmlns:a16="http://schemas.microsoft.com/office/drawing/2014/main" id="{4320AED6-1232-4257-82E5-74AD516D2E33}"/>
              </a:ext>
            </a:extLst>
          </p:cNvPr>
          <p:cNvSpPr txBox="1"/>
          <p:nvPr/>
        </p:nvSpPr>
        <p:spPr>
          <a:xfrm>
            <a:off x="7761834" y="4355938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中端产品</a:t>
            </a:r>
          </a:p>
        </p:txBody>
      </p:sp>
      <p:sp>
        <p:nvSpPr>
          <p:cNvPr id="87" name="稿定PPT-10-2">
            <a:extLst>
              <a:ext uri="{FF2B5EF4-FFF2-40B4-BE49-F238E27FC236}">
                <a16:creationId xmlns:a16="http://schemas.microsoft.com/office/drawing/2014/main" id="{052FCF6A-6640-42F2-9215-9010C3BF9F0A}"/>
              </a:ext>
            </a:extLst>
          </p:cNvPr>
          <p:cNvSpPr txBox="1"/>
          <p:nvPr/>
        </p:nvSpPr>
        <p:spPr>
          <a:xfrm>
            <a:off x="7761834" y="4757230"/>
            <a:ext cx="3479246" cy="6923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25" name="标题 10">
            <a:extLst>
              <a:ext uri="{FF2B5EF4-FFF2-40B4-BE49-F238E27FC236}">
                <a16:creationId xmlns:a16="http://schemas.microsoft.com/office/drawing/2014/main" id="{86C005A6-1A9F-4982-9766-B50499007BD6}"/>
              </a:ext>
            </a:extLst>
          </p:cNvPr>
          <p:cNvSpPr txBox="1">
            <a:spLocks/>
          </p:cNvSpPr>
          <p:nvPr/>
        </p:nvSpPr>
        <p:spPr>
          <a:xfrm>
            <a:off x="1302524" y="647055"/>
            <a:ext cx="4633348" cy="35610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defTabSz="914400"/>
            <a:r>
              <a:rPr lang="zh-CN" altLang="en-US" dirty="0"/>
              <a:t>工作回顾</a:t>
            </a:r>
          </a:p>
        </p:txBody>
      </p:sp>
      <p:sp>
        <p:nvSpPr>
          <p:cNvPr id="26" name="文本占位符 16">
            <a:extLst>
              <a:ext uri="{FF2B5EF4-FFF2-40B4-BE49-F238E27FC236}">
                <a16:creationId xmlns:a16="http://schemas.microsoft.com/office/drawing/2014/main" id="{73B34686-26BE-4D1B-B16D-2BD968B8A9EA}"/>
              </a:ext>
            </a:extLst>
          </p:cNvPr>
          <p:cNvSpPr txBox="1">
            <a:spLocks/>
          </p:cNvSpPr>
          <p:nvPr/>
        </p:nvSpPr>
        <p:spPr>
          <a:xfrm>
            <a:off x="1302524" y="959107"/>
            <a:ext cx="4633348" cy="19086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l"/>
              <a:defRPr kumimoji="0" lang="zh-CN" altLang="en-US" sz="120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微软雅黑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765">
              <a:lnSpc>
                <a:spcPct val="100000"/>
              </a:lnSpc>
              <a:spcBef>
                <a:spcPts val="0"/>
              </a:spcBef>
              <a:buSzPct val="25000"/>
              <a:buFontTx/>
              <a:buNone/>
            </a:pPr>
            <a:r>
              <a:rPr lang="en-US" altLang="zh-CN" dirty="0"/>
              <a:t>Work review
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3167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F49B840D-F718-46C7-9F8B-96AC2F0AE8BA}"/>
              </a:ext>
            </a:extLst>
          </p:cNvPr>
          <p:cNvSpPr/>
          <p:nvPr/>
        </p:nvSpPr>
        <p:spPr>
          <a:xfrm>
            <a:off x="669924" y="1600200"/>
            <a:ext cx="3330575" cy="4640264"/>
          </a:xfrm>
          <a:custGeom>
            <a:avLst/>
            <a:gdLst>
              <a:gd name="connsiteX0" fmla="*/ 0 w 2797175"/>
              <a:gd name="connsiteY0" fmla="*/ 0 h 1536699"/>
              <a:gd name="connsiteX1" fmla="*/ 2797175 w 2797175"/>
              <a:gd name="connsiteY1" fmla="*/ 0 h 1536699"/>
              <a:gd name="connsiteX2" fmla="*/ 2797175 w 2797175"/>
              <a:gd name="connsiteY2" fmla="*/ 1536699 h 1536699"/>
              <a:gd name="connsiteX3" fmla="*/ 0 w 2797175"/>
              <a:gd name="connsiteY3" fmla="*/ 1536699 h 1536699"/>
              <a:gd name="connsiteX4" fmla="*/ 0 w 2797175"/>
              <a:gd name="connsiteY4" fmla="*/ 0 h 1536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7175" h="1536699">
                <a:moveTo>
                  <a:pt x="0" y="0"/>
                </a:moveTo>
                <a:lnTo>
                  <a:pt x="2797175" y="0"/>
                </a:lnTo>
                <a:lnTo>
                  <a:pt x="2797175" y="1536699"/>
                </a:lnTo>
                <a:lnTo>
                  <a:pt x="0" y="15366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4" name="稿定PPT-10-1">
            <a:extLst>
              <a:ext uri="{FF2B5EF4-FFF2-40B4-BE49-F238E27FC236}">
                <a16:creationId xmlns:a16="http://schemas.microsoft.com/office/drawing/2014/main" id="{5398329F-603E-4B8C-86FF-CB6A07591685}"/>
              </a:ext>
            </a:extLst>
          </p:cNvPr>
          <p:cNvSpPr txBox="1"/>
          <p:nvPr/>
        </p:nvSpPr>
        <p:spPr>
          <a:xfrm>
            <a:off x="876073" y="2266726"/>
            <a:ext cx="2956756" cy="33419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用户转化</a:t>
            </a:r>
          </a:p>
        </p:txBody>
      </p:sp>
      <p:sp>
        <p:nvSpPr>
          <p:cNvPr id="15" name="稿定PPT-10-2">
            <a:extLst>
              <a:ext uri="{FF2B5EF4-FFF2-40B4-BE49-F238E27FC236}">
                <a16:creationId xmlns:a16="http://schemas.microsoft.com/office/drawing/2014/main" id="{7C2C9A10-5298-47DA-A911-0CD33349FCAA}"/>
              </a:ext>
            </a:extLst>
          </p:cNvPr>
          <p:cNvSpPr txBox="1"/>
          <p:nvPr/>
        </p:nvSpPr>
        <p:spPr>
          <a:xfrm>
            <a:off x="911226" y="2712532"/>
            <a:ext cx="2921604" cy="9219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lvl="0">
              <a:lnSpc>
                <a:spcPct val="130000"/>
              </a:lnSpc>
              <a:buSzPct val="25000"/>
              <a:defRPr/>
            </a:pP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16" name="稿定PPT-10-2">
            <a:extLst>
              <a:ext uri="{FF2B5EF4-FFF2-40B4-BE49-F238E27FC236}">
                <a16:creationId xmlns:a16="http://schemas.microsoft.com/office/drawing/2014/main" id="{00813A51-9FFD-4A7F-A3CA-43C9AC3AE178}"/>
              </a:ext>
            </a:extLst>
          </p:cNvPr>
          <p:cNvSpPr txBox="1"/>
          <p:nvPr/>
        </p:nvSpPr>
        <p:spPr>
          <a:xfrm>
            <a:off x="911226" y="3876072"/>
            <a:ext cx="2921604" cy="9219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lvl="0">
              <a:lnSpc>
                <a:spcPct val="130000"/>
              </a:lnSpc>
              <a:buSzPct val="25000"/>
              <a:defRPr/>
            </a:pPr>
            <a:r>
              <a:rPr lang="zh-CN" altLang="en-US" sz="12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8F8EDF32-4939-4DEC-8EB6-91A23804F959}"/>
              </a:ext>
            </a:extLst>
          </p:cNvPr>
          <p:cNvSpPr/>
          <p:nvPr/>
        </p:nvSpPr>
        <p:spPr>
          <a:xfrm>
            <a:off x="919958" y="5066541"/>
            <a:ext cx="999860" cy="382517"/>
          </a:xfrm>
          <a:custGeom>
            <a:avLst/>
            <a:gdLst>
              <a:gd name="connsiteX0" fmla="*/ 0 w 2131027"/>
              <a:gd name="connsiteY0" fmla="*/ 0 h 1483813"/>
              <a:gd name="connsiteX1" fmla="*/ 2131027 w 2131027"/>
              <a:gd name="connsiteY1" fmla="*/ 0 h 1483813"/>
              <a:gd name="connsiteX2" fmla="*/ 2131027 w 2131027"/>
              <a:gd name="connsiteY2" fmla="*/ 1483813 h 1483813"/>
              <a:gd name="connsiteX3" fmla="*/ 0 w 2131027"/>
              <a:gd name="connsiteY3" fmla="*/ 1483813 h 1483813"/>
              <a:gd name="connsiteX4" fmla="*/ 0 w 2131027"/>
              <a:gd name="connsiteY4" fmla="*/ 0 h 148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1027" h="1483813">
                <a:moveTo>
                  <a:pt x="0" y="0"/>
                </a:moveTo>
                <a:lnTo>
                  <a:pt x="2131027" y="0"/>
                </a:lnTo>
                <a:lnTo>
                  <a:pt x="2131027" y="1483813"/>
                </a:lnTo>
                <a:lnTo>
                  <a:pt x="0" y="14838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r>
              <a:rPr lang="en-US" altLang="zh-CN" spc="200" dirty="0"/>
              <a:t>MORE</a:t>
            </a:r>
            <a:endParaRPr lang="zh-CN" altLang="en-US" spc="200" dirty="0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85A09DBE-0208-420E-99C9-ABD5816DBD94}"/>
              </a:ext>
            </a:extLst>
          </p:cNvPr>
          <p:cNvSpPr/>
          <p:nvPr/>
        </p:nvSpPr>
        <p:spPr>
          <a:xfrm>
            <a:off x="4161325" y="1912910"/>
            <a:ext cx="2340009" cy="3719982"/>
          </a:xfrm>
          <a:custGeom>
            <a:avLst/>
            <a:gdLst>
              <a:gd name="connsiteX0" fmla="*/ 0 w 2797175"/>
              <a:gd name="connsiteY0" fmla="*/ 0 h 2588790"/>
              <a:gd name="connsiteX1" fmla="*/ 2797175 w 2797175"/>
              <a:gd name="connsiteY1" fmla="*/ 0 h 2588790"/>
              <a:gd name="connsiteX2" fmla="*/ 2797175 w 2797175"/>
              <a:gd name="connsiteY2" fmla="*/ 2588790 h 2588790"/>
              <a:gd name="connsiteX3" fmla="*/ 0 w 2797175"/>
              <a:gd name="connsiteY3" fmla="*/ 2588790 h 2588790"/>
              <a:gd name="connsiteX4" fmla="*/ 0 w 2797175"/>
              <a:gd name="connsiteY4" fmla="*/ 0 h 258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7175" h="2588790">
                <a:moveTo>
                  <a:pt x="0" y="0"/>
                </a:moveTo>
                <a:lnTo>
                  <a:pt x="2797175" y="0"/>
                </a:lnTo>
                <a:lnTo>
                  <a:pt x="2797175" y="2588790"/>
                </a:lnTo>
                <a:lnTo>
                  <a:pt x="0" y="258879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rcRect/>
            <a:tile tx="-1320800" ty="-139700" sx="100000" sy="100000" flip="none" algn="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D2C02351-F834-4482-A25A-8808283758FF}"/>
              </a:ext>
            </a:extLst>
          </p:cNvPr>
          <p:cNvSpPr/>
          <p:nvPr/>
        </p:nvSpPr>
        <p:spPr>
          <a:xfrm>
            <a:off x="4161324" y="1912910"/>
            <a:ext cx="2340009" cy="4073798"/>
          </a:xfrm>
          <a:custGeom>
            <a:avLst/>
            <a:gdLst>
              <a:gd name="connsiteX0" fmla="*/ 0 w 2797175"/>
              <a:gd name="connsiteY0" fmla="*/ 0 h 2588790"/>
              <a:gd name="connsiteX1" fmla="*/ 2797175 w 2797175"/>
              <a:gd name="connsiteY1" fmla="*/ 0 h 2588790"/>
              <a:gd name="connsiteX2" fmla="*/ 2797175 w 2797175"/>
              <a:gd name="connsiteY2" fmla="*/ 2588790 h 2588790"/>
              <a:gd name="connsiteX3" fmla="*/ 0 w 2797175"/>
              <a:gd name="connsiteY3" fmla="*/ 2588790 h 2588790"/>
              <a:gd name="connsiteX4" fmla="*/ 0 w 2797175"/>
              <a:gd name="connsiteY4" fmla="*/ 0 h 258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7175" h="2588790">
                <a:moveTo>
                  <a:pt x="0" y="0"/>
                </a:moveTo>
                <a:lnTo>
                  <a:pt x="2797175" y="0"/>
                </a:lnTo>
                <a:lnTo>
                  <a:pt x="2797175" y="2588790"/>
                </a:lnTo>
                <a:lnTo>
                  <a:pt x="0" y="258879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62000">
                <a:schemeClr val="accent1">
                  <a:lumMod val="75000"/>
                  <a:alpha val="0"/>
                </a:schemeClr>
              </a:gs>
              <a:gs pos="77000">
                <a:schemeClr val="accent1">
                  <a:lumMod val="75000"/>
                  <a:alpha val="8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A6BA3305-11FD-484B-8F88-E5C17B0E4900}"/>
              </a:ext>
            </a:extLst>
          </p:cNvPr>
          <p:cNvSpPr/>
          <p:nvPr/>
        </p:nvSpPr>
        <p:spPr>
          <a:xfrm>
            <a:off x="6678045" y="1912910"/>
            <a:ext cx="2340009" cy="3719982"/>
          </a:xfrm>
          <a:custGeom>
            <a:avLst/>
            <a:gdLst>
              <a:gd name="connsiteX0" fmla="*/ 0 w 2797175"/>
              <a:gd name="connsiteY0" fmla="*/ 0 h 2588790"/>
              <a:gd name="connsiteX1" fmla="*/ 2797175 w 2797175"/>
              <a:gd name="connsiteY1" fmla="*/ 0 h 2588790"/>
              <a:gd name="connsiteX2" fmla="*/ 2797175 w 2797175"/>
              <a:gd name="connsiteY2" fmla="*/ 2588790 h 2588790"/>
              <a:gd name="connsiteX3" fmla="*/ 0 w 2797175"/>
              <a:gd name="connsiteY3" fmla="*/ 2588790 h 2588790"/>
              <a:gd name="connsiteX4" fmla="*/ 0 w 2797175"/>
              <a:gd name="connsiteY4" fmla="*/ 0 h 258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7175" h="2588790">
                <a:moveTo>
                  <a:pt x="0" y="0"/>
                </a:moveTo>
                <a:lnTo>
                  <a:pt x="2797175" y="0"/>
                </a:lnTo>
                <a:lnTo>
                  <a:pt x="2797175" y="2588790"/>
                </a:lnTo>
                <a:lnTo>
                  <a:pt x="0" y="258879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rcRect/>
            <a:tile tx="-800100" ty="-104775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DFF4CF89-37CE-44ED-B180-D4BCAF5D75E3}"/>
              </a:ext>
            </a:extLst>
          </p:cNvPr>
          <p:cNvSpPr/>
          <p:nvPr/>
        </p:nvSpPr>
        <p:spPr>
          <a:xfrm>
            <a:off x="6678045" y="1912910"/>
            <a:ext cx="2340009" cy="4073798"/>
          </a:xfrm>
          <a:custGeom>
            <a:avLst/>
            <a:gdLst>
              <a:gd name="connsiteX0" fmla="*/ 0 w 2797175"/>
              <a:gd name="connsiteY0" fmla="*/ 0 h 2588790"/>
              <a:gd name="connsiteX1" fmla="*/ 2797175 w 2797175"/>
              <a:gd name="connsiteY1" fmla="*/ 0 h 2588790"/>
              <a:gd name="connsiteX2" fmla="*/ 2797175 w 2797175"/>
              <a:gd name="connsiteY2" fmla="*/ 2588790 h 2588790"/>
              <a:gd name="connsiteX3" fmla="*/ 0 w 2797175"/>
              <a:gd name="connsiteY3" fmla="*/ 2588790 h 2588790"/>
              <a:gd name="connsiteX4" fmla="*/ 0 w 2797175"/>
              <a:gd name="connsiteY4" fmla="*/ 0 h 258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7175" h="2588790">
                <a:moveTo>
                  <a:pt x="0" y="0"/>
                </a:moveTo>
                <a:lnTo>
                  <a:pt x="2797175" y="0"/>
                </a:lnTo>
                <a:lnTo>
                  <a:pt x="2797175" y="2588790"/>
                </a:lnTo>
                <a:lnTo>
                  <a:pt x="0" y="258879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62000">
                <a:schemeClr val="accent1">
                  <a:lumMod val="75000"/>
                  <a:alpha val="0"/>
                </a:schemeClr>
              </a:gs>
              <a:gs pos="77000">
                <a:schemeClr val="accent1">
                  <a:lumMod val="75000"/>
                  <a:alpha val="8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5E8F0130-9B88-49C1-9D51-96DC973757F2}"/>
              </a:ext>
            </a:extLst>
          </p:cNvPr>
          <p:cNvSpPr/>
          <p:nvPr/>
        </p:nvSpPr>
        <p:spPr>
          <a:xfrm>
            <a:off x="9194766" y="1912910"/>
            <a:ext cx="2340009" cy="3719982"/>
          </a:xfrm>
          <a:custGeom>
            <a:avLst/>
            <a:gdLst>
              <a:gd name="connsiteX0" fmla="*/ 0 w 2797175"/>
              <a:gd name="connsiteY0" fmla="*/ 0 h 2588790"/>
              <a:gd name="connsiteX1" fmla="*/ 2797175 w 2797175"/>
              <a:gd name="connsiteY1" fmla="*/ 0 h 2588790"/>
              <a:gd name="connsiteX2" fmla="*/ 2797175 w 2797175"/>
              <a:gd name="connsiteY2" fmla="*/ 2588790 h 2588790"/>
              <a:gd name="connsiteX3" fmla="*/ 0 w 2797175"/>
              <a:gd name="connsiteY3" fmla="*/ 2588790 h 2588790"/>
              <a:gd name="connsiteX4" fmla="*/ 0 w 2797175"/>
              <a:gd name="connsiteY4" fmla="*/ 0 h 258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7175" h="2588790">
                <a:moveTo>
                  <a:pt x="0" y="0"/>
                </a:moveTo>
                <a:lnTo>
                  <a:pt x="2797175" y="0"/>
                </a:lnTo>
                <a:lnTo>
                  <a:pt x="2797175" y="2588790"/>
                </a:lnTo>
                <a:lnTo>
                  <a:pt x="0" y="258879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rcRect/>
            <a:tile tx="546100" ty="-1041400" sx="100000" sy="10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88A13454-BFF4-4F4A-BB18-D2A9958449BA}"/>
              </a:ext>
            </a:extLst>
          </p:cNvPr>
          <p:cNvSpPr/>
          <p:nvPr/>
        </p:nvSpPr>
        <p:spPr>
          <a:xfrm>
            <a:off x="9194765" y="1912910"/>
            <a:ext cx="2340009" cy="4073798"/>
          </a:xfrm>
          <a:custGeom>
            <a:avLst/>
            <a:gdLst>
              <a:gd name="connsiteX0" fmla="*/ 0 w 2797175"/>
              <a:gd name="connsiteY0" fmla="*/ 0 h 2588790"/>
              <a:gd name="connsiteX1" fmla="*/ 2797175 w 2797175"/>
              <a:gd name="connsiteY1" fmla="*/ 0 h 2588790"/>
              <a:gd name="connsiteX2" fmla="*/ 2797175 w 2797175"/>
              <a:gd name="connsiteY2" fmla="*/ 2588790 h 2588790"/>
              <a:gd name="connsiteX3" fmla="*/ 0 w 2797175"/>
              <a:gd name="connsiteY3" fmla="*/ 2588790 h 2588790"/>
              <a:gd name="connsiteX4" fmla="*/ 0 w 2797175"/>
              <a:gd name="connsiteY4" fmla="*/ 0 h 258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7175" h="2588790">
                <a:moveTo>
                  <a:pt x="0" y="0"/>
                </a:moveTo>
                <a:lnTo>
                  <a:pt x="2797175" y="0"/>
                </a:lnTo>
                <a:lnTo>
                  <a:pt x="2797175" y="2588790"/>
                </a:lnTo>
                <a:lnTo>
                  <a:pt x="0" y="258879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62000">
                <a:schemeClr val="accent1">
                  <a:lumMod val="75000"/>
                  <a:alpha val="0"/>
                </a:schemeClr>
              </a:gs>
              <a:gs pos="77000">
                <a:schemeClr val="accent1">
                  <a:lumMod val="75000"/>
                  <a:alpha val="8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1" name="标题 10">
            <a:extLst>
              <a:ext uri="{FF2B5EF4-FFF2-40B4-BE49-F238E27FC236}">
                <a16:creationId xmlns:a16="http://schemas.microsoft.com/office/drawing/2014/main" id="{02BCF080-3E2D-4407-9F7B-C3ACA59EB2E8}"/>
              </a:ext>
            </a:extLst>
          </p:cNvPr>
          <p:cNvSpPr txBox="1">
            <a:spLocks/>
          </p:cNvSpPr>
          <p:nvPr/>
        </p:nvSpPr>
        <p:spPr>
          <a:xfrm>
            <a:off x="1302524" y="647055"/>
            <a:ext cx="4633348" cy="35610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defTabSz="914400"/>
            <a:r>
              <a:rPr lang="zh-CN" altLang="en-US" dirty="0"/>
              <a:t>工作回顾</a:t>
            </a:r>
          </a:p>
        </p:txBody>
      </p:sp>
      <p:sp>
        <p:nvSpPr>
          <p:cNvPr id="22" name="文本占位符 16">
            <a:extLst>
              <a:ext uri="{FF2B5EF4-FFF2-40B4-BE49-F238E27FC236}">
                <a16:creationId xmlns:a16="http://schemas.microsoft.com/office/drawing/2014/main" id="{4768602C-AAA0-4D96-8939-BE10C38DC217}"/>
              </a:ext>
            </a:extLst>
          </p:cNvPr>
          <p:cNvSpPr txBox="1">
            <a:spLocks/>
          </p:cNvSpPr>
          <p:nvPr/>
        </p:nvSpPr>
        <p:spPr>
          <a:xfrm>
            <a:off x="1302524" y="959107"/>
            <a:ext cx="4633348" cy="19086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l"/>
              <a:defRPr kumimoji="0" lang="zh-CN" altLang="en-US" sz="120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微软雅黑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765">
              <a:lnSpc>
                <a:spcPct val="100000"/>
              </a:lnSpc>
              <a:spcBef>
                <a:spcPts val="0"/>
              </a:spcBef>
              <a:buSzPct val="25000"/>
              <a:buFontTx/>
              <a:buNone/>
            </a:pPr>
            <a:r>
              <a:rPr lang="en-US" altLang="zh-CN" dirty="0"/>
              <a:t>Work review
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490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ED876AA5-4F58-419D-A2E2-890B5E134646}"/>
              </a:ext>
            </a:extLst>
          </p:cNvPr>
          <p:cNvGrpSpPr/>
          <p:nvPr/>
        </p:nvGrpSpPr>
        <p:grpSpPr>
          <a:xfrm>
            <a:off x="669925" y="1802228"/>
            <a:ext cx="250032" cy="250032"/>
            <a:chOff x="4148388" y="3375298"/>
            <a:chExt cx="1041130" cy="1041130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4C319D8-2BEA-4307-ADD6-87B1C219F794}"/>
                </a:ext>
              </a:extLst>
            </p:cNvPr>
            <p:cNvSpPr/>
            <p:nvPr/>
          </p:nvSpPr>
          <p:spPr>
            <a:xfrm>
              <a:off x="4148388" y="3375298"/>
              <a:ext cx="1041130" cy="104113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2" name="Freeform 56">
              <a:extLst>
                <a:ext uri="{FF2B5EF4-FFF2-40B4-BE49-F238E27FC236}">
                  <a16:creationId xmlns:a16="http://schemas.microsoft.com/office/drawing/2014/main" id="{EF3B7D84-6F56-4FCD-AB69-30997BF9B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8523" y="3631205"/>
              <a:ext cx="428394" cy="529314"/>
            </a:xfrm>
            <a:custGeom>
              <a:avLst/>
              <a:gdLst>
                <a:gd name="T0" fmla="*/ 98 w 208"/>
                <a:gd name="T1" fmla="*/ 0 h 257"/>
                <a:gd name="T2" fmla="*/ 0 w 208"/>
                <a:gd name="T3" fmla="*/ 0 h 257"/>
                <a:gd name="T4" fmla="*/ 110 w 208"/>
                <a:gd name="T5" fmla="*/ 129 h 257"/>
                <a:gd name="T6" fmla="*/ 0 w 208"/>
                <a:gd name="T7" fmla="*/ 257 h 257"/>
                <a:gd name="T8" fmla="*/ 98 w 208"/>
                <a:gd name="T9" fmla="*/ 257 h 257"/>
                <a:gd name="T10" fmla="*/ 208 w 208"/>
                <a:gd name="T11" fmla="*/ 129 h 257"/>
                <a:gd name="T12" fmla="*/ 98 w 208"/>
                <a:gd name="T13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" h="257">
                  <a:moveTo>
                    <a:pt x="98" y="0"/>
                  </a:moveTo>
                  <a:lnTo>
                    <a:pt x="0" y="0"/>
                  </a:lnTo>
                  <a:lnTo>
                    <a:pt x="110" y="129"/>
                  </a:lnTo>
                  <a:lnTo>
                    <a:pt x="0" y="257"/>
                  </a:lnTo>
                  <a:lnTo>
                    <a:pt x="98" y="257"/>
                  </a:lnTo>
                  <a:lnTo>
                    <a:pt x="208" y="12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6" name="稿定PPT-10-1">
            <a:extLst>
              <a:ext uri="{FF2B5EF4-FFF2-40B4-BE49-F238E27FC236}">
                <a16:creationId xmlns:a16="http://schemas.microsoft.com/office/drawing/2014/main" id="{C4A8A7F6-38C8-4772-BD7A-6B6C2A0823EB}"/>
              </a:ext>
            </a:extLst>
          </p:cNvPr>
          <p:cNvSpPr txBox="1"/>
          <p:nvPr/>
        </p:nvSpPr>
        <p:spPr>
          <a:xfrm>
            <a:off x="1004044" y="1731108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运营计划</a:t>
            </a:r>
          </a:p>
        </p:txBody>
      </p:sp>
      <p:sp>
        <p:nvSpPr>
          <p:cNvPr id="27" name="稿定PPT-10-2">
            <a:extLst>
              <a:ext uri="{FF2B5EF4-FFF2-40B4-BE49-F238E27FC236}">
                <a16:creationId xmlns:a16="http://schemas.microsoft.com/office/drawing/2014/main" id="{5832B7B8-B350-4865-A928-D90D78DBF180}"/>
              </a:ext>
            </a:extLst>
          </p:cNvPr>
          <p:cNvSpPr txBox="1"/>
          <p:nvPr/>
        </p:nvSpPr>
        <p:spPr>
          <a:xfrm>
            <a:off x="1004043" y="2132400"/>
            <a:ext cx="2960377" cy="9562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C6671B62-C9A7-4B60-877F-15118DF58518}"/>
              </a:ext>
            </a:extLst>
          </p:cNvPr>
          <p:cNvGrpSpPr/>
          <p:nvPr/>
        </p:nvGrpSpPr>
        <p:grpSpPr>
          <a:xfrm>
            <a:off x="4518767" y="1802228"/>
            <a:ext cx="250032" cy="250032"/>
            <a:chOff x="4148388" y="3375298"/>
            <a:chExt cx="1041130" cy="1041130"/>
          </a:xfrm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D64511B7-3012-469F-B476-22CAEAEFA3C0}"/>
                </a:ext>
              </a:extLst>
            </p:cNvPr>
            <p:cNvSpPr/>
            <p:nvPr/>
          </p:nvSpPr>
          <p:spPr>
            <a:xfrm>
              <a:off x="4148388" y="3375298"/>
              <a:ext cx="1041130" cy="104113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5" name="Freeform 56">
              <a:extLst>
                <a:ext uri="{FF2B5EF4-FFF2-40B4-BE49-F238E27FC236}">
                  <a16:creationId xmlns:a16="http://schemas.microsoft.com/office/drawing/2014/main" id="{CD6E99B1-6E4B-4A26-A5DA-8C57B29D2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8523" y="3631205"/>
              <a:ext cx="428394" cy="529314"/>
            </a:xfrm>
            <a:custGeom>
              <a:avLst/>
              <a:gdLst>
                <a:gd name="T0" fmla="*/ 98 w 208"/>
                <a:gd name="T1" fmla="*/ 0 h 257"/>
                <a:gd name="T2" fmla="*/ 0 w 208"/>
                <a:gd name="T3" fmla="*/ 0 h 257"/>
                <a:gd name="T4" fmla="*/ 110 w 208"/>
                <a:gd name="T5" fmla="*/ 129 h 257"/>
                <a:gd name="T6" fmla="*/ 0 w 208"/>
                <a:gd name="T7" fmla="*/ 257 h 257"/>
                <a:gd name="T8" fmla="*/ 98 w 208"/>
                <a:gd name="T9" fmla="*/ 257 h 257"/>
                <a:gd name="T10" fmla="*/ 208 w 208"/>
                <a:gd name="T11" fmla="*/ 129 h 257"/>
                <a:gd name="T12" fmla="*/ 98 w 208"/>
                <a:gd name="T13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" h="257">
                  <a:moveTo>
                    <a:pt x="98" y="0"/>
                  </a:moveTo>
                  <a:lnTo>
                    <a:pt x="0" y="0"/>
                  </a:lnTo>
                  <a:lnTo>
                    <a:pt x="110" y="129"/>
                  </a:lnTo>
                  <a:lnTo>
                    <a:pt x="0" y="257"/>
                  </a:lnTo>
                  <a:lnTo>
                    <a:pt x="98" y="257"/>
                  </a:lnTo>
                  <a:lnTo>
                    <a:pt x="208" y="12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" name="稿定PPT-10-1">
            <a:extLst>
              <a:ext uri="{FF2B5EF4-FFF2-40B4-BE49-F238E27FC236}">
                <a16:creationId xmlns:a16="http://schemas.microsoft.com/office/drawing/2014/main" id="{AA35A084-B223-4322-9788-EDD4D07C5A54}"/>
              </a:ext>
            </a:extLst>
          </p:cNvPr>
          <p:cNvSpPr txBox="1"/>
          <p:nvPr/>
        </p:nvSpPr>
        <p:spPr>
          <a:xfrm>
            <a:off x="4852886" y="1731108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运营计划</a:t>
            </a:r>
          </a:p>
        </p:txBody>
      </p:sp>
      <p:sp>
        <p:nvSpPr>
          <p:cNvPr id="33" name="稿定PPT-10-2">
            <a:extLst>
              <a:ext uri="{FF2B5EF4-FFF2-40B4-BE49-F238E27FC236}">
                <a16:creationId xmlns:a16="http://schemas.microsoft.com/office/drawing/2014/main" id="{8E04A134-0050-421B-A8D8-0FBCCA5899EF}"/>
              </a:ext>
            </a:extLst>
          </p:cNvPr>
          <p:cNvSpPr txBox="1"/>
          <p:nvPr/>
        </p:nvSpPr>
        <p:spPr>
          <a:xfrm>
            <a:off x="4852885" y="2132400"/>
            <a:ext cx="2960377" cy="9562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A304A696-81EA-4CEB-AA1D-449BE0AE0A08}"/>
              </a:ext>
            </a:extLst>
          </p:cNvPr>
          <p:cNvGrpSpPr/>
          <p:nvPr/>
        </p:nvGrpSpPr>
        <p:grpSpPr>
          <a:xfrm>
            <a:off x="8367609" y="1802228"/>
            <a:ext cx="250032" cy="250032"/>
            <a:chOff x="4148388" y="3375298"/>
            <a:chExt cx="1041130" cy="1041130"/>
          </a:xfrm>
        </p:grpSpPr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1EC9250B-A11B-4236-A523-9CCFF4F3CA1D}"/>
                </a:ext>
              </a:extLst>
            </p:cNvPr>
            <p:cNvSpPr/>
            <p:nvPr/>
          </p:nvSpPr>
          <p:spPr>
            <a:xfrm>
              <a:off x="4148388" y="3375298"/>
              <a:ext cx="1041130" cy="104113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2" name="Freeform 56">
              <a:extLst>
                <a:ext uri="{FF2B5EF4-FFF2-40B4-BE49-F238E27FC236}">
                  <a16:creationId xmlns:a16="http://schemas.microsoft.com/office/drawing/2014/main" id="{1DEA258B-DB40-4402-A6DC-942DE9935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8523" y="3631205"/>
              <a:ext cx="428394" cy="529314"/>
            </a:xfrm>
            <a:custGeom>
              <a:avLst/>
              <a:gdLst>
                <a:gd name="T0" fmla="*/ 98 w 208"/>
                <a:gd name="T1" fmla="*/ 0 h 257"/>
                <a:gd name="T2" fmla="*/ 0 w 208"/>
                <a:gd name="T3" fmla="*/ 0 h 257"/>
                <a:gd name="T4" fmla="*/ 110 w 208"/>
                <a:gd name="T5" fmla="*/ 129 h 257"/>
                <a:gd name="T6" fmla="*/ 0 w 208"/>
                <a:gd name="T7" fmla="*/ 257 h 257"/>
                <a:gd name="T8" fmla="*/ 98 w 208"/>
                <a:gd name="T9" fmla="*/ 257 h 257"/>
                <a:gd name="T10" fmla="*/ 208 w 208"/>
                <a:gd name="T11" fmla="*/ 129 h 257"/>
                <a:gd name="T12" fmla="*/ 98 w 208"/>
                <a:gd name="T13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" h="257">
                  <a:moveTo>
                    <a:pt x="98" y="0"/>
                  </a:moveTo>
                  <a:lnTo>
                    <a:pt x="0" y="0"/>
                  </a:lnTo>
                  <a:lnTo>
                    <a:pt x="110" y="129"/>
                  </a:lnTo>
                  <a:lnTo>
                    <a:pt x="0" y="257"/>
                  </a:lnTo>
                  <a:lnTo>
                    <a:pt x="98" y="257"/>
                  </a:lnTo>
                  <a:lnTo>
                    <a:pt x="208" y="12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9" name="稿定PPT-10-1">
            <a:extLst>
              <a:ext uri="{FF2B5EF4-FFF2-40B4-BE49-F238E27FC236}">
                <a16:creationId xmlns:a16="http://schemas.microsoft.com/office/drawing/2014/main" id="{55B02D1B-8200-4233-A0E2-4488546BFAC8}"/>
              </a:ext>
            </a:extLst>
          </p:cNvPr>
          <p:cNvSpPr txBox="1"/>
          <p:nvPr/>
        </p:nvSpPr>
        <p:spPr>
          <a:xfrm>
            <a:off x="8701728" y="1731108"/>
            <a:ext cx="2261676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运营计划</a:t>
            </a:r>
          </a:p>
        </p:txBody>
      </p:sp>
      <p:sp>
        <p:nvSpPr>
          <p:cNvPr id="40" name="稿定PPT-10-2">
            <a:extLst>
              <a:ext uri="{FF2B5EF4-FFF2-40B4-BE49-F238E27FC236}">
                <a16:creationId xmlns:a16="http://schemas.microsoft.com/office/drawing/2014/main" id="{F4F13E5C-D1CB-447F-89A0-4004FA2910C0}"/>
              </a:ext>
            </a:extLst>
          </p:cNvPr>
          <p:cNvSpPr txBox="1"/>
          <p:nvPr/>
        </p:nvSpPr>
        <p:spPr>
          <a:xfrm>
            <a:off x="8701727" y="2132400"/>
            <a:ext cx="2960377" cy="9562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CCEFF3D3-6EEB-48F2-BD3B-8BC8312F9561}"/>
              </a:ext>
            </a:extLst>
          </p:cNvPr>
          <p:cNvSpPr/>
          <p:nvPr/>
        </p:nvSpPr>
        <p:spPr>
          <a:xfrm>
            <a:off x="1" y="3875314"/>
            <a:ext cx="12192000" cy="2982687"/>
          </a:xfrm>
          <a:custGeom>
            <a:avLst/>
            <a:gdLst>
              <a:gd name="connsiteX0" fmla="*/ 0 w 2131027"/>
              <a:gd name="connsiteY0" fmla="*/ 0 h 1483813"/>
              <a:gd name="connsiteX1" fmla="*/ 2131027 w 2131027"/>
              <a:gd name="connsiteY1" fmla="*/ 0 h 1483813"/>
              <a:gd name="connsiteX2" fmla="*/ 2131027 w 2131027"/>
              <a:gd name="connsiteY2" fmla="*/ 1483813 h 1483813"/>
              <a:gd name="connsiteX3" fmla="*/ 0 w 2131027"/>
              <a:gd name="connsiteY3" fmla="*/ 1483813 h 1483813"/>
              <a:gd name="connsiteX4" fmla="*/ 0 w 2131027"/>
              <a:gd name="connsiteY4" fmla="*/ 0 h 148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1027" h="1483813">
                <a:moveTo>
                  <a:pt x="0" y="0"/>
                </a:moveTo>
                <a:lnTo>
                  <a:pt x="2131027" y="0"/>
                </a:lnTo>
                <a:lnTo>
                  <a:pt x="2131027" y="1483813"/>
                </a:lnTo>
                <a:lnTo>
                  <a:pt x="0" y="148381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6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b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标题 10">
            <a:extLst>
              <a:ext uri="{FF2B5EF4-FFF2-40B4-BE49-F238E27FC236}">
                <a16:creationId xmlns:a16="http://schemas.microsoft.com/office/drawing/2014/main" id="{0291235B-CDF6-4CE6-B733-A2D9928F9597}"/>
              </a:ext>
            </a:extLst>
          </p:cNvPr>
          <p:cNvSpPr txBox="1">
            <a:spLocks/>
          </p:cNvSpPr>
          <p:nvPr/>
        </p:nvSpPr>
        <p:spPr>
          <a:xfrm>
            <a:off x="1302524" y="647055"/>
            <a:ext cx="4633348" cy="35610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defTabSz="914400"/>
            <a:r>
              <a:rPr lang="zh-CN" altLang="en-US" dirty="0"/>
              <a:t>工作回顾</a:t>
            </a:r>
          </a:p>
        </p:txBody>
      </p:sp>
      <p:sp>
        <p:nvSpPr>
          <p:cNvPr id="47" name="文本占位符 16">
            <a:extLst>
              <a:ext uri="{FF2B5EF4-FFF2-40B4-BE49-F238E27FC236}">
                <a16:creationId xmlns:a16="http://schemas.microsoft.com/office/drawing/2014/main" id="{83D8DA28-2CE6-4827-9503-A114E7A91E29}"/>
              </a:ext>
            </a:extLst>
          </p:cNvPr>
          <p:cNvSpPr txBox="1">
            <a:spLocks/>
          </p:cNvSpPr>
          <p:nvPr/>
        </p:nvSpPr>
        <p:spPr>
          <a:xfrm>
            <a:off x="1302524" y="959107"/>
            <a:ext cx="4633348" cy="19086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l"/>
              <a:defRPr kumimoji="0" lang="zh-CN" altLang="en-US" sz="120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微软雅黑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765">
              <a:lnSpc>
                <a:spcPct val="100000"/>
              </a:lnSpc>
              <a:spcBef>
                <a:spcPts val="0"/>
              </a:spcBef>
              <a:buSzPct val="25000"/>
              <a:buFontTx/>
              <a:buNone/>
            </a:pPr>
            <a:r>
              <a:rPr lang="en-US" altLang="zh-CN" dirty="0"/>
              <a:t>Work review
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7215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7F5D409F-94D0-43B9-8C1F-27F11E58BC5F}"/>
              </a:ext>
            </a:extLst>
          </p:cNvPr>
          <p:cNvSpPr txBox="1"/>
          <p:nvPr/>
        </p:nvSpPr>
        <p:spPr>
          <a:xfrm>
            <a:off x="6366292" y="2815271"/>
            <a:ext cx="5262979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6600" b="1" dirty="0">
                <a:solidFill>
                  <a:schemeClr val="accent1"/>
                </a:solidFill>
                <a:latin typeface="+mj-ea"/>
                <a:ea typeface="+mj-ea"/>
              </a:rPr>
              <a:t>工作完成情况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6017679-3A0F-450F-A0CF-CDC5E0383900}"/>
              </a:ext>
            </a:extLst>
          </p:cNvPr>
          <p:cNvSpPr txBox="1"/>
          <p:nvPr/>
        </p:nvSpPr>
        <p:spPr>
          <a:xfrm>
            <a:off x="8399925" y="3763253"/>
            <a:ext cx="322934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sz="3200" dirty="0">
                <a:solidFill>
                  <a:schemeClr val="accent1"/>
                </a:solidFill>
              </a:rPr>
              <a:t>Work completion</a:t>
            </a:r>
            <a:endParaRPr lang="zh-CN" altLang="en-US" sz="3200" dirty="0">
              <a:solidFill>
                <a:schemeClr val="accent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F42330B-FF87-44B9-87E7-587A646F7452}"/>
              </a:ext>
            </a:extLst>
          </p:cNvPr>
          <p:cNvSpPr txBox="1"/>
          <p:nvPr/>
        </p:nvSpPr>
        <p:spPr>
          <a:xfrm>
            <a:off x="9168298" y="422116"/>
            <a:ext cx="2553905" cy="26468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sz="16600" dirty="0">
                <a:solidFill>
                  <a:schemeClr val="bg1"/>
                </a:solidFill>
                <a:ea typeface="+mj-ea"/>
              </a:rPr>
              <a:t>02</a:t>
            </a:r>
            <a:endParaRPr lang="zh-CN" altLang="en-US" sz="16600" dirty="0">
              <a:solidFill>
                <a:schemeClr val="bg1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39813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27CD42F9-26C4-4478-A667-034FA8CD1AFC}"/>
              </a:ext>
            </a:extLst>
          </p:cNvPr>
          <p:cNvSpPr/>
          <p:nvPr/>
        </p:nvSpPr>
        <p:spPr>
          <a:xfrm>
            <a:off x="669925" y="2367318"/>
            <a:ext cx="2131027" cy="1590922"/>
          </a:xfrm>
          <a:custGeom>
            <a:avLst/>
            <a:gdLst>
              <a:gd name="connsiteX0" fmla="*/ 0 w 2131027"/>
              <a:gd name="connsiteY0" fmla="*/ 0 h 1483813"/>
              <a:gd name="connsiteX1" fmla="*/ 2131027 w 2131027"/>
              <a:gd name="connsiteY1" fmla="*/ 0 h 1483813"/>
              <a:gd name="connsiteX2" fmla="*/ 2131027 w 2131027"/>
              <a:gd name="connsiteY2" fmla="*/ 1483813 h 1483813"/>
              <a:gd name="connsiteX3" fmla="*/ 0 w 2131027"/>
              <a:gd name="connsiteY3" fmla="*/ 1483813 h 1483813"/>
              <a:gd name="connsiteX4" fmla="*/ 0 w 2131027"/>
              <a:gd name="connsiteY4" fmla="*/ 0 h 148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1027" h="1483813">
                <a:moveTo>
                  <a:pt x="0" y="0"/>
                </a:moveTo>
                <a:lnTo>
                  <a:pt x="2131027" y="0"/>
                </a:lnTo>
                <a:lnTo>
                  <a:pt x="2131027" y="1483813"/>
                </a:lnTo>
                <a:lnTo>
                  <a:pt x="0" y="148381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3C4C10A2-6404-43FF-A5D3-824AA01B0D8C}"/>
              </a:ext>
            </a:extLst>
          </p:cNvPr>
          <p:cNvCxnSpPr>
            <a:cxnSpLocks/>
          </p:cNvCxnSpPr>
          <p:nvPr/>
        </p:nvCxnSpPr>
        <p:spPr>
          <a:xfrm>
            <a:off x="669925" y="4255471"/>
            <a:ext cx="4336475" cy="0"/>
          </a:xfrm>
          <a:prstGeom prst="line">
            <a:avLst/>
          </a:prstGeom>
          <a:ln w="12700" cap="rnd"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4E59DBA1-48FC-41C0-B560-634226C81272}"/>
              </a:ext>
            </a:extLst>
          </p:cNvPr>
          <p:cNvSpPr txBox="1"/>
          <p:nvPr/>
        </p:nvSpPr>
        <p:spPr>
          <a:xfrm>
            <a:off x="3412660" y="2269859"/>
            <a:ext cx="918841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sz="6600" dirty="0">
                <a:solidFill>
                  <a:schemeClr val="accent1"/>
                </a:solidFill>
                <a:ea typeface="+mj-ea"/>
              </a:rPr>
              <a:t>60</a:t>
            </a:r>
            <a:endParaRPr lang="zh-CN" altLang="en-US" sz="6600" dirty="0">
              <a:solidFill>
                <a:schemeClr val="accent1"/>
              </a:solidFill>
              <a:ea typeface="+mj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CD768BB-6982-4EA6-8850-03C9DE9D4D79}"/>
              </a:ext>
            </a:extLst>
          </p:cNvPr>
          <p:cNvSpPr txBox="1"/>
          <p:nvPr/>
        </p:nvSpPr>
        <p:spPr>
          <a:xfrm>
            <a:off x="4129991" y="2736911"/>
            <a:ext cx="46358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sz="2800" dirty="0">
                <a:solidFill>
                  <a:schemeClr val="accent1"/>
                </a:solidFill>
                <a:ea typeface="+mj-ea"/>
              </a:rPr>
              <a:t>%</a:t>
            </a:r>
            <a:endParaRPr lang="zh-CN" altLang="en-US" sz="2800" dirty="0">
              <a:solidFill>
                <a:schemeClr val="accent1"/>
              </a:solidFill>
              <a:ea typeface="+mj-ea"/>
            </a:endParaRPr>
          </a:p>
        </p:txBody>
      </p:sp>
      <p:sp>
        <p:nvSpPr>
          <p:cNvPr id="17" name="稿定PPT-10-1">
            <a:extLst>
              <a:ext uri="{FF2B5EF4-FFF2-40B4-BE49-F238E27FC236}">
                <a16:creationId xmlns:a16="http://schemas.microsoft.com/office/drawing/2014/main" id="{9AF65E98-9D1C-494C-BCF7-7AE48B52D7F9}"/>
              </a:ext>
            </a:extLst>
          </p:cNvPr>
          <p:cNvSpPr txBox="1"/>
          <p:nvPr/>
        </p:nvSpPr>
        <p:spPr>
          <a:xfrm>
            <a:off x="3182173" y="3178905"/>
            <a:ext cx="1517427" cy="5605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产品转化</a:t>
            </a: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EE9841BE-BC86-4AA9-B3C0-AB2EECA2D922}"/>
              </a:ext>
            </a:extLst>
          </p:cNvPr>
          <p:cNvSpPr/>
          <p:nvPr/>
        </p:nvSpPr>
        <p:spPr>
          <a:xfrm>
            <a:off x="2875373" y="4446298"/>
            <a:ext cx="2131027" cy="1697327"/>
          </a:xfrm>
          <a:custGeom>
            <a:avLst/>
            <a:gdLst>
              <a:gd name="connsiteX0" fmla="*/ 0 w 2131027"/>
              <a:gd name="connsiteY0" fmla="*/ 0 h 1483813"/>
              <a:gd name="connsiteX1" fmla="*/ 2131027 w 2131027"/>
              <a:gd name="connsiteY1" fmla="*/ 0 h 1483813"/>
              <a:gd name="connsiteX2" fmla="*/ 2131027 w 2131027"/>
              <a:gd name="connsiteY2" fmla="*/ 1483813 h 1483813"/>
              <a:gd name="connsiteX3" fmla="*/ 0 w 2131027"/>
              <a:gd name="connsiteY3" fmla="*/ 1483813 h 1483813"/>
              <a:gd name="connsiteX4" fmla="*/ 0 w 2131027"/>
              <a:gd name="connsiteY4" fmla="*/ 0 h 148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1027" h="1483813">
                <a:moveTo>
                  <a:pt x="0" y="0"/>
                </a:moveTo>
                <a:lnTo>
                  <a:pt x="2131027" y="0"/>
                </a:lnTo>
                <a:lnTo>
                  <a:pt x="2131027" y="1483813"/>
                </a:lnTo>
                <a:lnTo>
                  <a:pt x="0" y="14838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3491DAA-5A2B-4DBB-A358-E2C9FED5D800}"/>
              </a:ext>
            </a:extLst>
          </p:cNvPr>
          <p:cNvGrpSpPr/>
          <p:nvPr/>
        </p:nvGrpSpPr>
        <p:grpSpPr>
          <a:xfrm>
            <a:off x="3412660" y="4446298"/>
            <a:ext cx="1180919" cy="1107996"/>
            <a:chOff x="3266537" y="1484313"/>
            <a:chExt cx="1180919" cy="1107996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D23A1126-1554-41C0-9BDB-2893FF331384}"/>
                </a:ext>
              </a:extLst>
            </p:cNvPr>
            <p:cNvSpPr txBox="1"/>
            <p:nvPr/>
          </p:nvSpPr>
          <p:spPr>
            <a:xfrm>
              <a:off x="3266537" y="1484313"/>
              <a:ext cx="918841" cy="11079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/>
              <a:r>
                <a:rPr lang="en-US" altLang="zh-CN" sz="6600" dirty="0">
                  <a:solidFill>
                    <a:schemeClr val="accent1"/>
                  </a:solidFill>
                  <a:ea typeface="+mj-ea"/>
                </a:rPr>
                <a:t>80</a:t>
              </a:r>
              <a:endParaRPr lang="zh-CN" altLang="en-US" sz="6600" dirty="0">
                <a:solidFill>
                  <a:schemeClr val="accent1"/>
                </a:solidFill>
                <a:ea typeface="+mj-ea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B6E566E-8174-4089-937A-62EEA04D4764}"/>
                </a:ext>
              </a:extLst>
            </p:cNvPr>
            <p:cNvSpPr txBox="1"/>
            <p:nvPr/>
          </p:nvSpPr>
          <p:spPr>
            <a:xfrm>
              <a:off x="3983868" y="1951365"/>
              <a:ext cx="463588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/>
              <a:r>
                <a:rPr lang="en-US" altLang="zh-CN" sz="2800" dirty="0">
                  <a:solidFill>
                    <a:schemeClr val="accent1"/>
                  </a:solidFill>
                  <a:ea typeface="+mj-ea"/>
                </a:rPr>
                <a:t>%</a:t>
              </a:r>
              <a:endParaRPr lang="zh-CN" altLang="en-US" sz="2800" dirty="0">
                <a:solidFill>
                  <a:schemeClr val="accent1"/>
                </a:solidFill>
                <a:ea typeface="+mj-ea"/>
              </a:endParaRPr>
            </a:p>
          </p:txBody>
        </p:sp>
      </p:grpSp>
      <p:sp>
        <p:nvSpPr>
          <p:cNvPr id="25" name="稿定PPT-10-1">
            <a:extLst>
              <a:ext uri="{FF2B5EF4-FFF2-40B4-BE49-F238E27FC236}">
                <a16:creationId xmlns:a16="http://schemas.microsoft.com/office/drawing/2014/main" id="{FF9BF3DD-99E5-4FF9-B8AC-2FFAD9529BD5}"/>
              </a:ext>
            </a:extLst>
          </p:cNvPr>
          <p:cNvSpPr txBox="1"/>
          <p:nvPr/>
        </p:nvSpPr>
        <p:spPr>
          <a:xfrm>
            <a:off x="3182173" y="5355344"/>
            <a:ext cx="1517427" cy="5605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转化率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1489ABF-390F-4AE2-BFCE-AEE5769332E4}"/>
              </a:ext>
            </a:extLst>
          </p:cNvPr>
          <p:cNvGrpSpPr/>
          <p:nvPr/>
        </p:nvGrpSpPr>
        <p:grpSpPr>
          <a:xfrm>
            <a:off x="1150648" y="4446298"/>
            <a:ext cx="1180919" cy="1107996"/>
            <a:chOff x="3266537" y="1484313"/>
            <a:chExt cx="1180919" cy="1107996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0A4FB66D-F961-446D-9E3F-478E81D64D0D}"/>
                </a:ext>
              </a:extLst>
            </p:cNvPr>
            <p:cNvSpPr txBox="1"/>
            <p:nvPr/>
          </p:nvSpPr>
          <p:spPr>
            <a:xfrm>
              <a:off x="3266537" y="1484313"/>
              <a:ext cx="918841" cy="11079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/>
              <a:r>
                <a:rPr lang="en-US" altLang="zh-CN" sz="6600" dirty="0">
                  <a:solidFill>
                    <a:schemeClr val="accent1"/>
                  </a:solidFill>
                  <a:ea typeface="+mj-ea"/>
                </a:rPr>
                <a:t>30</a:t>
              </a:r>
              <a:endParaRPr lang="zh-CN" altLang="en-US" sz="6600" dirty="0">
                <a:solidFill>
                  <a:schemeClr val="accent1"/>
                </a:solidFill>
                <a:ea typeface="+mj-ea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D8211012-9C17-4303-BDF4-110889D36033}"/>
                </a:ext>
              </a:extLst>
            </p:cNvPr>
            <p:cNvSpPr txBox="1"/>
            <p:nvPr/>
          </p:nvSpPr>
          <p:spPr>
            <a:xfrm>
              <a:off x="3983868" y="1951365"/>
              <a:ext cx="463588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/>
              <a:r>
                <a:rPr lang="en-US" altLang="zh-CN" sz="2800" dirty="0">
                  <a:solidFill>
                    <a:schemeClr val="accent1"/>
                  </a:solidFill>
                  <a:ea typeface="+mj-ea"/>
                </a:rPr>
                <a:t>%</a:t>
              </a:r>
              <a:endParaRPr lang="zh-CN" altLang="en-US" sz="2800" dirty="0">
                <a:solidFill>
                  <a:schemeClr val="accent1"/>
                </a:solidFill>
                <a:ea typeface="+mj-ea"/>
              </a:endParaRPr>
            </a:p>
          </p:txBody>
        </p:sp>
      </p:grpSp>
      <p:sp>
        <p:nvSpPr>
          <p:cNvPr id="31" name="稿定PPT-10-1">
            <a:extLst>
              <a:ext uri="{FF2B5EF4-FFF2-40B4-BE49-F238E27FC236}">
                <a16:creationId xmlns:a16="http://schemas.microsoft.com/office/drawing/2014/main" id="{0D02E65B-95E5-439E-9ABC-158CFE60917C}"/>
              </a:ext>
            </a:extLst>
          </p:cNvPr>
          <p:cNvSpPr txBox="1"/>
          <p:nvPr/>
        </p:nvSpPr>
        <p:spPr>
          <a:xfrm>
            <a:off x="920161" y="5355344"/>
            <a:ext cx="1517427" cy="5605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运营计划</a:t>
            </a:r>
          </a:p>
        </p:txBody>
      </p:sp>
      <p:graphicFrame>
        <p:nvGraphicFramePr>
          <p:cNvPr id="37" name="图表 36">
            <a:extLst>
              <a:ext uri="{FF2B5EF4-FFF2-40B4-BE49-F238E27FC236}">
                <a16:creationId xmlns:a16="http://schemas.microsoft.com/office/drawing/2014/main" id="{AED1AD88-F338-4824-9E7A-8059278CC1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2118814"/>
              </p:ext>
            </p:extLst>
          </p:nvPr>
        </p:nvGraphicFramePr>
        <p:xfrm>
          <a:off x="6116599" y="2269859"/>
          <a:ext cx="5455898" cy="2824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8" name="稿定PPT-10-1">
            <a:extLst>
              <a:ext uri="{FF2B5EF4-FFF2-40B4-BE49-F238E27FC236}">
                <a16:creationId xmlns:a16="http://schemas.microsoft.com/office/drawing/2014/main" id="{1EB8045D-F31A-43EF-B346-BC579EBB0910}"/>
              </a:ext>
            </a:extLst>
          </p:cNvPr>
          <p:cNvSpPr txBox="1"/>
          <p:nvPr/>
        </p:nvSpPr>
        <p:spPr>
          <a:xfrm>
            <a:off x="610262" y="1442840"/>
            <a:ext cx="3055913" cy="3723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完成数据情况</a:t>
            </a:r>
          </a:p>
        </p:txBody>
      </p:sp>
      <p:sp>
        <p:nvSpPr>
          <p:cNvPr id="41" name="稿定PPT-10-2">
            <a:extLst>
              <a:ext uri="{FF2B5EF4-FFF2-40B4-BE49-F238E27FC236}">
                <a16:creationId xmlns:a16="http://schemas.microsoft.com/office/drawing/2014/main" id="{CADD5A1C-3CB3-4698-9B6C-59AE459C14D6}"/>
              </a:ext>
            </a:extLst>
          </p:cNvPr>
          <p:cNvSpPr txBox="1"/>
          <p:nvPr/>
        </p:nvSpPr>
        <p:spPr>
          <a:xfrm>
            <a:off x="6028046" y="5539546"/>
            <a:ext cx="5643254" cy="5934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35" name="标题 10">
            <a:extLst>
              <a:ext uri="{FF2B5EF4-FFF2-40B4-BE49-F238E27FC236}">
                <a16:creationId xmlns:a16="http://schemas.microsoft.com/office/drawing/2014/main" id="{52BEAF85-EE79-47B8-9C56-9D4C5AAB1CA5}"/>
              </a:ext>
            </a:extLst>
          </p:cNvPr>
          <p:cNvSpPr txBox="1">
            <a:spLocks/>
          </p:cNvSpPr>
          <p:nvPr/>
        </p:nvSpPr>
        <p:spPr>
          <a:xfrm>
            <a:off x="1302524" y="647055"/>
            <a:ext cx="4633348" cy="35610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defTabSz="914400"/>
            <a:r>
              <a:rPr lang="zh-CN" altLang="en-US" dirty="0"/>
              <a:t>工作完成情况</a:t>
            </a:r>
          </a:p>
        </p:txBody>
      </p:sp>
      <p:sp>
        <p:nvSpPr>
          <p:cNvPr id="36" name="文本占位符 16">
            <a:extLst>
              <a:ext uri="{FF2B5EF4-FFF2-40B4-BE49-F238E27FC236}">
                <a16:creationId xmlns:a16="http://schemas.microsoft.com/office/drawing/2014/main" id="{D5951483-D219-45F7-AE1C-44173EC41563}"/>
              </a:ext>
            </a:extLst>
          </p:cNvPr>
          <p:cNvSpPr txBox="1">
            <a:spLocks/>
          </p:cNvSpPr>
          <p:nvPr/>
        </p:nvSpPr>
        <p:spPr>
          <a:xfrm>
            <a:off x="1302524" y="959107"/>
            <a:ext cx="4633348" cy="19086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l"/>
              <a:defRPr kumimoji="0" lang="zh-CN" altLang="en-US" sz="120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微软雅黑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765">
              <a:lnSpc>
                <a:spcPct val="100000"/>
              </a:lnSpc>
              <a:spcBef>
                <a:spcPts val="0"/>
              </a:spcBef>
              <a:buSzPct val="25000"/>
              <a:buFontTx/>
              <a:buNone/>
            </a:pPr>
            <a:r>
              <a:rPr lang="en-US" altLang="zh-CN" dirty="0"/>
              <a:t>Work completion</a:t>
            </a:r>
          </a:p>
        </p:txBody>
      </p:sp>
    </p:spTree>
    <p:extLst>
      <p:ext uri="{BB962C8B-B14F-4D97-AF65-F5344CB8AC3E}">
        <p14:creationId xmlns:p14="http://schemas.microsoft.com/office/powerpoint/2010/main" val="1751936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GuidesStyle_Normal&quot;,&quot;Name&quot;:&quot;正常&quot;,&quot;Kind&quot;:&quot;System&quot;,&quot;OldGuidesSetting&quot;:{&quot;HeaderHeight&quot;:15.0,&quot;FooterHeight&quot;:9.0,&quot;SideMargin&quot;:5.5,&quot;TopMargin&quot;:0.0,&quot;BottomMargin&quot;:0.0,&quot;IntervalMargin&quot;:1.5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主题5">
  <a:themeElements>
    <a:clrScheme name="稿定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2BAE"/>
      </a:accent1>
      <a:accent2>
        <a:srgbClr val="EF4723"/>
      </a:accent2>
      <a:accent3>
        <a:srgbClr val="0AC5F4"/>
      </a:accent3>
      <a:accent4>
        <a:srgbClr val="F4E802"/>
      </a:accent4>
      <a:accent5>
        <a:srgbClr val="A5A5A5"/>
      </a:accent5>
      <a:accent6>
        <a:srgbClr val="C9C9C9"/>
      </a:accent6>
      <a:hlink>
        <a:srgbClr val="172BAE"/>
      </a:hlink>
      <a:folHlink>
        <a:srgbClr val="BFBFBF"/>
      </a:folHlink>
    </a:clrScheme>
    <a:fontScheme name="OPs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稿定">
    <a:dk1>
      <a:srgbClr val="000000"/>
    </a:dk1>
    <a:lt1>
      <a:srgbClr val="FFFFFF"/>
    </a:lt1>
    <a:dk2>
      <a:srgbClr val="778495"/>
    </a:dk2>
    <a:lt2>
      <a:srgbClr val="F0F0F0"/>
    </a:lt2>
    <a:accent1>
      <a:srgbClr val="172BAE"/>
    </a:accent1>
    <a:accent2>
      <a:srgbClr val="EF4723"/>
    </a:accent2>
    <a:accent3>
      <a:srgbClr val="0AC5F4"/>
    </a:accent3>
    <a:accent4>
      <a:srgbClr val="F4E802"/>
    </a:accent4>
    <a:accent5>
      <a:srgbClr val="A5A5A5"/>
    </a:accent5>
    <a:accent6>
      <a:srgbClr val="C9C9C9"/>
    </a:accent6>
    <a:hlink>
      <a:srgbClr val="172BAE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稿定">
    <a:dk1>
      <a:srgbClr val="000000"/>
    </a:dk1>
    <a:lt1>
      <a:srgbClr val="FFFFFF"/>
    </a:lt1>
    <a:dk2>
      <a:srgbClr val="778495"/>
    </a:dk2>
    <a:lt2>
      <a:srgbClr val="F0F0F0"/>
    </a:lt2>
    <a:accent1>
      <a:srgbClr val="172BAE"/>
    </a:accent1>
    <a:accent2>
      <a:srgbClr val="EF4723"/>
    </a:accent2>
    <a:accent3>
      <a:srgbClr val="0AC5F4"/>
    </a:accent3>
    <a:accent4>
      <a:srgbClr val="F4E802"/>
    </a:accent4>
    <a:accent5>
      <a:srgbClr val="A5A5A5"/>
    </a:accent5>
    <a:accent6>
      <a:srgbClr val="C9C9C9"/>
    </a:accent6>
    <a:hlink>
      <a:srgbClr val="172BAE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稿定">
    <a:dk1>
      <a:srgbClr val="000000"/>
    </a:dk1>
    <a:lt1>
      <a:srgbClr val="FFFFFF"/>
    </a:lt1>
    <a:dk2>
      <a:srgbClr val="778495"/>
    </a:dk2>
    <a:lt2>
      <a:srgbClr val="F0F0F0"/>
    </a:lt2>
    <a:accent1>
      <a:srgbClr val="172BAE"/>
    </a:accent1>
    <a:accent2>
      <a:srgbClr val="EF4723"/>
    </a:accent2>
    <a:accent3>
      <a:srgbClr val="0AC5F4"/>
    </a:accent3>
    <a:accent4>
      <a:srgbClr val="F4E802"/>
    </a:accent4>
    <a:accent5>
      <a:srgbClr val="A5A5A5"/>
    </a:accent5>
    <a:accent6>
      <a:srgbClr val="C9C9C9"/>
    </a:accent6>
    <a:hlink>
      <a:srgbClr val="172BAE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稿定">
    <a:dk1>
      <a:srgbClr val="000000"/>
    </a:dk1>
    <a:lt1>
      <a:srgbClr val="FFFFFF"/>
    </a:lt1>
    <a:dk2>
      <a:srgbClr val="778495"/>
    </a:dk2>
    <a:lt2>
      <a:srgbClr val="F0F0F0"/>
    </a:lt2>
    <a:accent1>
      <a:srgbClr val="172BAE"/>
    </a:accent1>
    <a:accent2>
      <a:srgbClr val="EF4723"/>
    </a:accent2>
    <a:accent3>
      <a:srgbClr val="0AC5F4"/>
    </a:accent3>
    <a:accent4>
      <a:srgbClr val="F4E802"/>
    </a:accent4>
    <a:accent5>
      <a:srgbClr val="A5A5A5"/>
    </a:accent5>
    <a:accent6>
      <a:srgbClr val="C9C9C9"/>
    </a:accent6>
    <a:hlink>
      <a:srgbClr val="172BAE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毕业主题5</Template>
  <TotalTime>1129</TotalTime>
  <Words>2238</Words>
  <Application>Microsoft Office PowerPoint</Application>
  <PresentationFormat>宽屏</PresentationFormat>
  <Paragraphs>300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4" baseType="lpstr">
      <vt:lpstr>微软雅黑</vt:lpstr>
      <vt:lpstr>微软雅黑</vt:lpstr>
      <vt:lpstr>微软雅黑 Light</vt:lpstr>
      <vt:lpstr>Arial</vt:lpstr>
      <vt:lpstr>Arial Black</vt:lpstr>
      <vt:lpstr>主题5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Hansen</dc:creator>
  <cp:lastModifiedBy>Xin Zhang (FA Talent)</cp:lastModifiedBy>
  <cp:revision>93</cp:revision>
  <dcterms:created xsi:type="dcterms:W3CDTF">2017-04-28T04:55:15Z</dcterms:created>
  <dcterms:modified xsi:type="dcterms:W3CDTF">2022-01-07T11:24:08Z</dcterms:modified>
</cp:coreProperties>
</file>